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4"/>
  </p:notesMasterIdLst>
  <p:handoutMasterIdLst>
    <p:handoutMasterId r:id="rId25"/>
  </p:handoutMasterIdLst>
  <p:sldIdLst>
    <p:sldId id="257" r:id="rId2"/>
    <p:sldId id="1383" r:id="rId3"/>
    <p:sldId id="381" r:id="rId4"/>
    <p:sldId id="383" r:id="rId5"/>
    <p:sldId id="1393" r:id="rId6"/>
    <p:sldId id="1394" r:id="rId7"/>
    <p:sldId id="1395" r:id="rId8"/>
    <p:sldId id="1396" r:id="rId9"/>
    <p:sldId id="369" r:id="rId10"/>
    <p:sldId id="1391" r:id="rId11"/>
    <p:sldId id="1392" r:id="rId12"/>
    <p:sldId id="414" r:id="rId13"/>
    <p:sldId id="420" r:id="rId14"/>
    <p:sldId id="1397" r:id="rId15"/>
    <p:sldId id="417" r:id="rId16"/>
    <p:sldId id="1384" r:id="rId17"/>
    <p:sldId id="1385" r:id="rId18"/>
    <p:sldId id="1386" r:id="rId19"/>
    <p:sldId id="1387" r:id="rId20"/>
    <p:sldId id="1388" r:id="rId21"/>
    <p:sldId id="1389" r:id="rId22"/>
    <p:sldId id="1398" r:id="rId23"/>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AA"/>
    <a:srgbClr val="FF0000"/>
    <a:srgbClr val="2A40E2"/>
    <a:srgbClr val="BCFFBC"/>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91" autoAdjust="0"/>
    <p:restoredTop sz="82745" autoAdjust="0"/>
  </p:normalViewPr>
  <p:slideViewPr>
    <p:cSldViewPr>
      <p:cViewPr varScale="1">
        <p:scale>
          <a:sx n="68" d="100"/>
          <a:sy n="68" d="100"/>
        </p:scale>
        <p:origin x="1109" y="8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480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B2149-A777-25A5-D38E-156C70D5C6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14EFBC-2343-0773-053C-21FFA97E14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C8B86D-CBE1-3C17-D1BF-40EED3D21004}"/>
              </a:ext>
            </a:extLst>
          </p:cNvPr>
          <p:cNvSpPr>
            <a:spLocks noGrp="1"/>
          </p:cNvSpPr>
          <p:nvPr>
            <p:ph type="body" idx="1"/>
          </p:nvPr>
        </p:nvSpPr>
        <p:spPr/>
        <p:txBody>
          <a:bodyPr/>
          <a:lstStyle/>
          <a:p>
            <a:r>
              <a:rPr lang="en-GB" dirty="0"/>
              <a:t>https://people.eecs.berkeley.edu/~kubitron/courses/cs162-F07/exams/fa07mt1-solutions.pdf</a:t>
            </a:r>
          </a:p>
          <a:p>
            <a:r>
              <a:rPr lang="en-GB" dirty="0"/>
              <a:t>The lawyers are so busy talking that they can only grab one chopstick at a time. Design a deadlock-free algorithm using monitors and Bankers algorithm. </a:t>
            </a:r>
            <a:endParaRPr lang="en-SE" dirty="0"/>
          </a:p>
        </p:txBody>
      </p:sp>
    </p:spTree>
    <p:extLst>
      <p:ext uri="{BB962C8B-B14F-4D97-AF65-F5344CB8AC3E}">
        <p14:creationId xmlns:p14="http://schemas.microsoft.com/office/powerpoint/2010/main" val="3041426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https://people.eecs.berkeley.edu/~kubitron/courses/cs162-F07/exams/fa07mt1-solutions.pdf</a:t>
            </a:r>
          </a:p>
          <a:p>
            <a:r>
              <a:rPr lang="en-GB" dirty="0"/>
              <a:t>The lawyers are so busy talking that they can only grab one chopstick at a time. Design a deadlock-free algorithm using monitors and Bankers algorithm. </a:t>
            </a:r>
            <a:endParaRPr lang="en-SE" dirty="0"/>
          </a:p>
        </p:txBody>
      </p:sp>
    </p:spTree>
    <p:extLst>
      <p:ext uri="{BB962C8B-B14F-4D97-AF65-F5344CB8AC3E}">
        <p14:creationId xmlns:p14="http://schemas.microsoft.com/office/powerpoint/2010/main" val="2409372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Assume there are at least 2 chopsticks, so at least one lawyer can eat. </a:t>
            </a:r>
            <a:endParaRPr lang="en-SE" dirty="0"/>
          </a:p>
        </p:txBody>
      </p:sp>
    </p:spTree>
    <p:extLst>
      <p:ext uri="{BB962C8B-B14F-4D97-AF65-F5344CB8AC3E}">
        <p14:creationId xmlns:p14="http://schemas.microsoft.com/office/powerpoint/2010/main" val="339956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07557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a:t>
            </a:r>
          </a:p>
          <a:p>
            <a:endParaRPr lang="en-SE" dirty="0"/>
          </a:p>
        </p:txBody>
      </p:sp>
    </p:spTree>
    <p:extLst>
      <p:ext uri="{BB962C8B-B14F-4D97-AF65-F5344CB8AC3E}">
        <p14:creationId xmlns:p14="http://schemas.microsoft.com/office/powerpoint/2010/main" val="1161082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EF52BF-13A7-12B3-9EB5-79A3E489F0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F7029F-E40F-5AFA-C540-4980355A5E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CE0125-326C-5D51-3AC4-B1609F0B00FA}"/>
              </a:ext>
            </a:extLst>
          </p:cNvPr>
          <p:cNvSpPr>
            <a:spLocks noGrp="1"/>
          </p:cNvSpPr>
          <p:nvPr>
            <p:ph type="body" idx="1"/>
          </p:nvPr>
        </p:nvSpPr>
        <p:spPr/>
        <p:txBody>
          <a:bodyPr/>
          <a:lstStyle/>
          <a:p>
            <a:r>
              <a:rPr lang="en-GB" dirty="0"/>
              <a:t>A</a:t>
            </a:r>
          </a:p>
          <a:p>
            <a:endParaRPr lang="en-SE" dirty="0"/>
          </a:p>
        </p:txBody>
      </p:sp>
    </p:spTree>
    <p:extLst>
      <p:ext uri="{BB962C8B-B14F-4D97-AF65-F5344CB8AC3E}">
        <p14:creationId xmlns:p14="http://schemas.microsoft.com/office/powerpoint/2010/main" val="3634265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A: The solution is basically the same, except implementation of Banker’s algorithm needs to take into account this factor, e.g., have an array of variables </a:t>
            </a:r>
            <a:r>
              <a:rPr lang="en-GB" dirty="0" err="1"/>
              <a:t>NumArms</a:t>
            </a:r>
            <a:r>
              <a:rPr lang="en-GB" dirty="0"/>
              <a:t>[] instead of a single variable </a:t>
            </a:r>
            <a:r>
              <a:rPr lang="en-GB" dirty="0" err="1"/>
              <a:t>NumArms</a:t>
            </a:r>
            <a:r>
              <a:rPr lang="en-GB" dirty="0"/>
              <a:t>, and so on.</a:t>
            </a:r>
          </a:p>
          <a:p>
            <a:endParaRPr lang="en-SE" dirty="0"/>
          </a:p>
        </p:txBody>
      </p:sp>
    </p:spTree>
    <p:extLst>
      <p:ext uri="{BB962C8B-B14F-4D97-AF65-F5344CB8AC3E}">
        <p14:creationId xmlns:p14="http://schemas.microsoft.com/office/powerpoint/2010/main" val="2527268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533400"/>
            <a:ext cx="10972800" cy="1143000"/>
          </a:xfrm>
        </p:spPr>
        <p:txBody>
          <a:bodyPr/>
          <a:lstStyle/>
          <a:p>
            <a:r>
              <a:rPr lang="en-US"/>
              <a:t>Click to edit Master title style</a:t>
            </a:r>
            <a:endParaRPr lang="en-CA"/>
          </a:p>
        </p:txBody>
      </p:sp>
      <p:sp>
        <p:nvSpPr>
          <p:cNvPr id="3" name="Content Placeholder 2"/>
          <p:cNvSpPr>
            <a:spLocks noGrp="1"/>
          </p:cNvSpPr>
          <p:nvPr>
            <p:ph sz="quarter" idx="1"/>
          </p:nvPr>
        </p:nvSpPr>
        <p:spPr>
          <a:xfrm>
            <a:off x="6096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62484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6096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Content Placeholder 5"/>
          <p:cNvSpPr>
            <a:spLocks noGrp="1"/>
          </p:cNvSpPr>
          <p:nvPr>
            <p:ph sz="quarter" idx="4"/>
          </p:nvPr>
        </p:nvSpPr>
        <p:spPr>
          <a:xfrm>
            <a:off x="62484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9" name="Rectangle 6"/>
          <p:cNvSpPr>
            <a:spLocks noGrp="1" noChangeArrowheads="1"/>
          </p:cNvSpPr>
          <p:nvPr>
            <p:ph type="sldNum" sz="quarter" idx="10"/>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827A0A33-D1BC-4593-884F-3C34146062BE}" type="slidenum">
              <a:rPr lang="en-US" altLang="zh-CN"/>
              <a:pPr>
                <a:defRPr/>
              </a:pPr>
              <a:t>‹#›</a:t>
            </a:fld>
            <a:endParaRPr lang="en-US" altLang="zh-CN"/>
          </a:p>
        </p:txBody>
      </p:sp>
      <p:sp>
        <p:nvSpPr>
          <p:cNvPr id="10" name="Rectangle 4"/>
          <p:cNvSpPr>
            <a:spLocks noGrp="1" noChangeArrowheads="1"/>
          </p:cNvSpPr>
          <p:nvPr>
            <p:ph type="dt" sz="half" idx="11"/>
          </p:nvPr>
        </p:nvSpPr>
        <p:spPr>
          <a:xfrm>
            <a:off x="609600" y="6364288"/>
            <a:ext cx="5852584" cy="457200"/>
          </a:xfrm>
          <a:prstGeom prst="rect">
            <a:avLst/>
          </a:prstGeom>
          <a:ln/>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3912953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
        <p:nvSpPr>
          <p:cNvPr id="2" name="Plassholder for lysbildenummer 5">
            <a:extLst>
              <a:ext uri="{FF2B5EF4-FFF2-40B4-BE49-F238E27FC236}">
                <a16:creationId xmlns:a16="http://schemas.microsoft.com/office/drawing/2014/main" id="{C1122AA0-51BA-FB92-7E72-DEDEC17FA8AB}"/>
              </a:ext>
            </a:extLst>
          </p:cNvPr>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4.w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1.wmf"/><Relationship Id="rId7" Type="http://schemas.openxmlformats.org/officeDocument/2006/relationships/image" Target="../media/image23.wmf"/><Relationship Id="rId2" Type="http://schemas.openxmlformats.org/officeDocument/2006/relationships/oleObject" Target="../embeddings/oleObject5.bin"/><Relationship Id="rId1" Type="http://schemas.openxmlformats.org/officeDocument/2006/relationships/slideLayout" Target="../slideLayouts/slideLayout13.xml"/><Relationship Id="rId6" Type="http://schemas.openxmlformats.org/officeDocument/2006/relationships/oleObject" Target="../embeddings/oleObject7.bin"/><Relationship Id="rId11" Type="http://schemas.openxmlformats.org/officeDocument/2006/relationships/image" Target="../media/image4.wmf"/><Relationship Id="rId5" Type="http://schemas.openxmlformats.org/officeDocument/2006/relationships/image" Target="../media/image22.wmf"/><Relationship Id="rId10" Type="http://schemas.openxmlformats.org/officeDocument/2006/relationships/oleObject" Target="../embeddings/oleObject4.bin"/><Relationship Id="rId4" Type="http://schemas.openxmlformats.org/officeDocument/2006/relationships/oleObject" Target="../embeddings/oleObject6.bin"/><Relationship Id="rId9" Type="http://schemas.openxmlformats.org/officeDocument/2006/relationships/image" Target="../media/image24.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1.wmf"/><Relationship Id="rId7"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13.xml"/><Relationship Id="rId6" Type="http://schemas.openxmlformats.org/officeDocument/2006/relationships/oleObject" Target="../embeddings/oleObject3.bin"/><Relationship Id="rId5" Type="http://schemas.openxmlformats.org/officeDocument/2006/relationships/image" Target="../media/image2.wmf"/><Relationship Id="rId10" Type="http://schemas.openxmlformats.org/officeDocument/2006/relationships/image" Target="../media/image20.png"/><Relationship Id="rId4" Type="http://schemas.openxmlformats.org/officeDocument/2006/relationships/oleObject" Target="../embeddings/oleObject2.bin"/><Relationship Id="rId9"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4</a:t>
            </a:r>
            <a:br>
              <a:rPr lang="en-US" sz="3000" dirty="0"/>
            </a:br>
            <a:br>
              <a:rPr lang="en-US" sz="3000" dirty="0"/>
            </a:br>
            <a:br>
              <a:rPr lang="en-US" sz="3000" dirty="0"/>
            </a:br>
            <a:r>
              <a:rPr lang="en-US" sz="3000" dirty="0"/>
              <a:t>Deadlocks Exercises Solution</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E770B9-E520-DB7A-E036-C34F55C9C4A8}"/>
            </a:ext>
          </a:extLst>
        </p:cNvPr>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7C359BD2-1700-A3A4-A878-C975CB89EDB7}"/>
              </a:ext>
            </a:extLst>
          </p:cNvPr>
          <p:cNvSpPr>
            <a:spLocks noGrp="1"/>
          </p:cNvSpPr>
          <p:nvPr>
            <p:ph idx="1"/>
          </p:nvPr>
        </p:nvSpPr>
        <p:spPr>
          <a:xfrm>
            <a:off x="812799" y="914400"/>
            <a:ext cx="7455229" cy="913902"/>
          </a:xfrm>
        </p:spPr>
        <p:txBody>
          <a:bodyPr/>
          <a:lstStyle/>
          <a:p>
            <a:r>
              <a:rPr lang="en-GB" dirty="0"/>
              <a:t>Yes, current state is safe, and the only safe sequence is P4, P3, P2, P1, P5</a:t>
            </a:r>
            <a:endParaRPr lang="en-SE" dirty="0"/>
          </a:p>
        </p:txBody>
      </p:sp>
      <p:sp>
        <p:nvSpPr>
          <p:cNvPr id="26" name="Rectangle 2">
            <a:extLst>
              <a:ext uri="{FF2B5EF4-FFF2-40B4-BE49-F238E27FC236}">
                <a16:creationId xmlns:a16="http://schemas.microsoft.com/office/drawing/2014/main" id="{250381A6-406E-919C-2F5B-093231665E45}"/>
              </a:ext>
            </a:extLst>
          </p:cNvPr>
          <p:cNvSpPr>
            <a:spLocks noGrp="1" noChangeArrowheads="1"/>
          </p:cNvSpPr>
          <p:nvPr>
            <p:ph type="title" sz="quarter"/>
          </p:nvPr>
        </p:nvSpPr>
        <p:spPr>
          <a:xfrm>
            <a:off x="917827" y="-205136"/>
            <a:ext cx="10363200" cy="1143000"/>
          </a:xfrm>
        </p:spPr>
        <p:txBody>
          <a:bodyPr/>
          <a:lstStyle/>
          <a:p>
            <a:pPr eaLnBrk="1" hangingPunct="1"/>
            <a:r>
              <a:rPr lang="en-US" altLang="zh-CN" dirty="0">
                <a:ea typeface="宋体" charset="-122"/>
              </a:rPr>
              <a:t>Banker’s Algorithm: 4 philosophers each holding his left fork ANS</a:t>
            </a:r>
          </a:p>
        </p:txBody>
      </p:sp>
      <p:pic>
        <p:nvPicPr>
          <p:cNvPr id="2" name="Picture 2">
            <a:extLst>
              <a:ext uri="{FF2B5EF4-FFF2-40B4-BE49-F238E27FC236}">
                <a16:creationId xmlns:a16="http://schemas.microsoft.com/office/drawing/2014/main" id="{79A3FC04-2BEF-BAB4-51C4-F6627A20ECFD}"/>
              </a:ext>
            </a:extLst>
          </p:cNvPr>
          <p:cNvPicPr>
            <a:picLocks noChangeAspect="1" noChangeArrowheads="1"/>
          </p:cNvPicPr>
          <p:nvPr/>
        </p:nvPicPr>
        <p:blipFill>
          <a:blip r:embed="rId3" cstate="print"/>
          <a:srcRect/>
          <a:stretch>
            <a:fillRect/>
          </a:stretch>
        </p:blipFill>
        <p:spPr bwMode="auto">
          <a:xfrm>
            <a:off x="917827" y="2271057"/>
            <a:ext cx="4114800" cy="4248150"/>
          </a:xfrm>
          <a:prstGeom prst="rect">
            <a:avLst/>
          </a:prstGeom>
          <a:noFill/>
          <a:ln w="9525">
            <a:noFill/>
            <a:miter lim="800000"/>
            <a:headEnd/>
            <a:tailEnd/>
          </a:ln>
        </p:spPr>
      </p:pic>
      <p:sp>
        <p:nvSpPr>
          <p:cNvPr id="3" name="TextBox 2">
            <a:extLst>
              <a:ext uri="{FF2B5EF4-FFF2-40B4-BE49-F238E27FC236}">
                <a16:creationId xmlns:a16="http://schemas.microsoft.com/office/drawing/2014/main" id="{8513CC4B-7087-C31B-50D8-B2732D62C2AA}"/>
              </a:ext>
            </a:extLst>
          </p:cNvPr>
          <p:cNvSpPr txBox="1"/>
          <p:nvPr/>
        </p:nvSpPr>
        <p:spPr>
          <a:xfrm>
            <a:off x="1179942" y="4397785"/>
            <a:ext cx="636067"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R1</a:t>
            </a:r>
          </a:p>
        </p:txBody>
      </p:sp>
      <p:sp>
        <p:nvSpPr>
          <p:cNvPr id="4" name="TextBox 3">
            <a:extLst>
              <a:ext uri="{FF2B5EF4-FFF2-40B4-BE49-F238E27FC236}">
                <a16:creationId xmlns:a16="http://schemas.microsoft.com/office/drawing/2014/main" id="{7D8242B9-8263-60E9-BA94-A77C97321F2A}"/>
              </a:ext>
            </a:extLst>
          </p:cNvPr>
          <p:cNvSpPr txBox="1"/>
          <p:nvPr/>
        </p:nvSpPr>
        <p:spPr>
          <a:xfrm>
            <a:off x="2663260" y="5491876"/>
            <a:ext cx="605466"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R2</a:t>
            </a:r>
          </a:p>
        </p:txBody>
      </p:sp>
      <p:sp>
        <p:nvSpPr>
          <p:cNvPr id="5" name="TextBox 4">
            <a:extLst>
              <a:ext uri="{FF2B5EF4-FFF2-40B4-BE49-F238E27FC236}">
                <a16:creationId xmlns:a16="http://schemas.microsoft.com/office/drawing/2014/main" id="{CAB4FC53-53E8-7224-755D-9B6E26A0A1C5}"/>
              </a:ext>
            </a:extLst>
          </p:cNvPr>
          <p:cNvSpPr txBox="1"/>
          <p:nvPr/>
        </p:nvSpPr>
        <p:spPr>
          <a:xfrm>
            <a:off x="4211300" y="4408530"/>
            <a:ext cx="636067"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R3</a:t>
            </a:r>
          </a:p>
        </p:txBody>
      </p:sp>
      <p:sp>
        <p:nvSpPr>
          <p:cNvPr id="7" name="TextBox 6">
            <a:extLst>
              <a:ext uri="{FF2B5EF4-FFF2-40B4-BE49-F238E27FC236}">
                <a16:creationId xmlns:a16="http://schemas.microsoft.com/office/drawing/2014/main" id="{9FC176AE-CF62-CF17-E14C-7DCB491E9485}"/>
              </a:ext>
            </a:extLst>
          </p:cNvPr>
          <p:cNvSpPr txBox="1"/>
          <p:nvPr/>
        </p:nvSpPr>
        <p:spPr>
          <a:xfrm>
            <a:off x="1725465" y="2600133"/>
            <a:ext cx="708116" cy="523220"/>
          </a:xfrm>
          <a:prstGeom prst="rect">
            <a:avLst/>
          </a:prstGeom>
          <a:noFill/>
        </p:spPr>
        <p:txBody>
          <a:bodyPr wrap="square" rtlCol="0">
            <a:spAutoFit/>
          </a:bodyPr>
          <a:lstStyle/>
          <a:p>
            <a:pPr algn="ctr"/>
            <a:r>
              <a:rPr lang="en-US" altLang="zh-CN" sz="2800" b="0" dirty="0">
                <a:solidFill>
                  <a:srgbClr val="000000"/>
                </a:solidFill>
                <a:latin typeface="Times New Roman" pitchFamily="18" charset="0"/>
                <a:ea typeface="+mn-ea"/>
                <a:cs typeface="+mn-cs"/>
              </a:rPr>
              <a:t>R</a:t>
            </a:r>
            <a:r>
              <a:rPr lang="en-US" sz="2800" b="0" dirty="0">
                <a:solidFill>
                  <a:srgbClr val="000000"/>
                </a:solidFill>
                <a:latin typeface="Times New Roman" pitchFamily="18" charset="0"/>
                <a:ea typeface="+mn-ea"/>
                <a:cs typeface="+mn-cs"/>
              </a:rPr>
              <a:t>5</a:t>
            </a:r>
          </a:p>
        </p:txBody>
      </p:sp>
      <p:sp>
        <p:nvSpPr>
          <p:cNvPr id="8" name="TextBox 7">
            <a:extLst>
              <a:ext uri="{FF2B5EF4-FFF2-40B4-BE49-F238E27FC236}">
                <a16:creationId xmlns:a16="http://schemas.microsoft.com/office/drawing/2014/main" id="{8132C375-7740-E614-5BA6-22175B8AABF2}"/>
              </a:ext>
            </a:extLst>
          </p:cNvPr>
          <p:cNvSpPr txBox="1"/>
          <p:nvPr/>
        </p:nvSpPr>
        <p:spPr>
          <a:xfrm>
            <a:off x="1475916" y="5602330"/>
            <a:ext cx="605466"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P1</a:t>
            </a:r>
          </a:p>
        </p:txBody>
      </p:sp>
      <p:sp>
        <p:nvSpPr>
          <p:cNvPr id="9" name="TextBox 8">
            <a:extLst>
              <a:ext uri="{FF2B5EF4-FFF2-40B4-BE49-F238E27FC236}">
                <a16:creationId xmlns:a16="http://schemas.microsoft.com/office/drawing/2014/main" id="{F8025E46-40CE-B438-9215-0CE5FB7925CE}"/>
              </a:ext>
            </a:extLst>
          </p:cNvPr>
          <p:cNvSpPr txBox="1"/>
          <p:nvPr/>
        </p:nvSpPr>
        <p:spPr>
          <a:xfrm>
            <a:off x="4117516" y="5564230"/>
            <a:ext cx="605466"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P2</a:t>
            </a:r>
          </a:p>
        </p:txBody>
      </p:sp>
      <p:sp>
        <p:nvSpPr>
          <p:cNvPr id="23" name="TextBox 22">
            <a:extLst>
              <a:ext uri="{FF2B5EF4-FFF2-40B4-BE49-F238E27FC236}">
                <a16:creationId xmlns:a16="http://schemas.microsoft.com/office/drawing/2014/main" id="{3835B186-918E-43EF-3AE5-50DAF9866DF4}"/>
              </a:ext>
            </a:extLst>
          </p:cNvPr>
          <p:cNvSpPr txBox="1"/>
          <p:nvPr/>
        </p:nvSpPr>
        <p:spPr>
          <a:xfrm>
            <a:off x="4694073" y="3138530"/>
            <a:ext cx="586830"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P3</a:t>
            </a:r>
          </a:p>
        </p:txBody>
      </p:sp>
      <p:sp>
        <p:nvSpPr>
          <p:cNvPr id="24" name="TextBox 23">
            <a:extLst>
              <a:ext uri="{FF2B5EF4-FFF2-40B4-BE49-F238E27FC236}">
                <a16:creationId xmlns:a16="http://schemas.microsoft.com/office/drawing/2014/main" id="{BA91CBE6-BD51-03A2-FD84-1249E7B6DAEA}"/>
              </a:ext>
            </a:extLst>
          </p:cNvPr>
          <p:cNvSpPr txBox="1"/>
          <p:nvPr/>
        </p:nvSpPr>
        <p:spPr>
          <a:xfrm>
            <a:off x="2695116" y="1830430"/>
            <a:ext cx="708116"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P4</a:t>
            </a:r>
          </a:p>
        </p:txBody>
      </p:sp>
      <p:sp>
        <p:nvSpPr>
          <p:cNvPr id="25" name="TextBox 24">
            <a:extLst>
              <a:ext uri="{FF2B5EF4-FFF2-40B4-BE49-F238E27FC236}">
                <a16:creationId xmlns:a16="http://schemas.microsoft.com/office/drawing/2014/main" id="{E2858296-FF22-84DB-FD6E-28960609935C}"/>
              </a:ext>
            </a:extLst>
          </p:cNvPr>
          <p:cNvSpPr txBox="1"/>
          <p:nvPr/>
        </p:nvSpPr>
        <p:spPr>
          <a:xfrm>
            <a:off x="754816" y="3130753"/>
            <a:ext cx="586830"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P5</a:t>
            </a:r>
          </a:p>
        </p:txBody>
      </p:sp>
      <p:sp>
        <p:nvSpPr>
          <p:cNvPr id="27" name="TextBox 26">
            <a:extLst>
              <a:ext uri="{FF2B5EF4-FFF2-40B4-BE49-F238E27FC236}">
                <a16:creationId xmlns:a16="http://schemas.microsoft.com/office/drawing/2014/main" id="{5CAC85A1-B8C9-BEE7-310E-FFA228687231}"/>
              </a:ext>
            </a:extLst>
          </p:cNvPr>
          <p:cNvSpPr txBox="1"/>
          <p:nvPr/>
        </p:nvSpPr>
        <p:spPr>
          <a:xfrm>
            <a:off x="3503184" y="2615310"/>
            <a:ext cx="708116" cy="523220"/>
          </a:xfrm>
          <a:prstGeom prst="rect">
            <a:avLst/>
          </a:prstGeom>
          <a:noFill/>
        </p:spPr>
        <p:txBody>
          <a:bodyPr wrap="square" rtlCol="0">
            <a:spAutoFit/>
          </a:bodyPr>
          <a:lstStyle/>
          <a:p>
            <a:pPr algn="ctr"/>
            <a:r>
              <a:rPr lang="en-US" altLang="zh-CN" sz="2800" b="0" dirty="0">
                <a:solidFill>
                  <a:srgbClr val="000000"/>
                </a:solidFill>
                <a:latin typeface="Times New Roman" pitchFamily="18" charset="0"/>
                <a:ea typeface="+mn-ea"/>
                <a:cs typeface="+mn-cs"/>
              </a:rPr>
              <a:t>R</a:t>
            </a:r>
            <a:r>
              <a:rPr lang="en-US" sz="2800" b="0" dirty="0">
                <a:solidFill>
                  <a:srgbClr val="000000"/>
                </a:solidFill>
                <a:latin typeface="Times New Roman" pitchFamily="18" charset="0"/>
                <a:ea typeface="+mn-ea"/>
                <a:cs typeface="+mn-cs"/>
              </a:rPr>
              <a:t>4</a:t>
            </a:r>
          </a:p>
        </p:txBody>
      </p:sp>
      <p:sp>
        <p:nvSpPr>
          <p:cNvPr id="44" name="TextBox 43">
            <a:extLst>
              <a:ext uri="{FF2B5EF4-FFF2-40B4-BE49-F238E27FC236}">
                <a16:creationId xmlns:a16="http://schemas.microsoft.com/office/drawing/2014/main" id="{D74398FB-A916-AA91-B8F6-1FE63F92E47A}"/>
              </a:ext>
            </a:extLst>
          </p:cNvPr>
          <p:cNvSpPr txBox="1"/>
          <p:nvPr/>
        </p:nvSpPr>
        <p:spPr>
          <a:xfrm>
            <a:off x="9521115" y="480396"/>
            <a:ext cx="822661" cy="400110"/>
          </a:xfrm>
          <a:prstGeom prst="rect">
            <a:avLst/>
          </a:prstGeom>
          <a:solidFill>
            <a:schemeClr val="bg1"/>
          </a:solid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graphicFrame>
        <p:nvGraphicFramePr>
          <p:cNvPr id="45" name="Object 3">
            <a:extLst>
              <a:ext uri="{FF2B5EF4-FFF2-40B4-BE49-F238E27FC236}">
                <a16:creationId xmlns:a16="http://schemas.microsoft.com/office/drawing/2014/main" id="{CA0B226B-6F5F-5E38-0647-CFF2C788024B}"/>
              </a:ext>
            </a:extLst>
          </p:cNvPr>
          <p:cNvGraphicFramePr>
            <a:graphicFrameLocks noChangeAspect="1"/>
          </p:cNvGraphicFramePr>
          <p:nvPr>
            <p:extLst>
              <p:ext uri="{D42A27DB-BD31-4B8C-83A1-F6EECF244321}">
                <p14:modId xmlns:p14="http://schemas.microsoft.com/office/powerpoint/2010/main" val="651554146"/>
              </p:ext>
            </p:extLst>
          </p:nvPr>
        </p:nvGraphicFramePr>
        <p:xfrm>
          <a:off x="8240109" y="882185"/>
          <a:ext cx="2982913" cy="2874963"/>
        </p:xfrm>
        <a:graphic>
          <a:graphicData uri="http://schemas.openxmlformats.org/presentationml/2006/ole">
            <mc:AlternateContent xmlns:mc="http://schemas.openxmlformats.org/markup-compatibility/2006">
              <mc:Choice xmlns:v="urn:schemas-microsoft-com:vml" Requires="v">
                <p:oleObj name="Equation" r:id="rId4" imgW="1396800" imgH="1346040" progId="Equation.3">
                  <p:embed/>
                </p:oleObj>
              </mc:Choice>
              <mc:Fallback>
                <p:oleObj name="Equation" r:id="rId4" imgW="1396800" imgH="1346040" progId="Equation.3">
                  <p:embed/>
                  <p:pic>
                    <p:nvPicPr>
                      <p:cNvPr id="23" name="Object 3">
                        <a:extLst>
                          <a:ext uri="{FF2B5EF4-FFF2-40B4-BE49-F238E27FC236}">
                            <a16:creationId xmlns:a16="http://schemas.microsoft.com/office/drawing/2014/main" id="{06E861FC-D68E-CD7A-71ED-F7EE3565A0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40109" y="882185"/>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 name="TextBox 45">
            <a:extLst>
              <a:ext uri="{FF2B5EF4-FFF2-40B4-BE49-F238E27FC236}">
                <a16:creationId xmlns:a16="http://schemas.microsoft.com/office/drawing/2014/main" id="{6658DBAB-D15B-CD54-B5BA-3D70901A228A}"/>
              </a:ext>
            </a:extLst>
          </p:cNvPr>
          <p:cNvSpPr txBox="1"/>
          <p:nvPr/>
        </p:nvSpPr>
        <p:spPr>
          <a:xfrm>
            <a:off x="8888789" y="865103"/>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47" name="TextBox 46">
            <a:extLst>
              <a:ext uri="{FF2B5EF4-FFF2-40B4-BE49-F238E27FC236}">
                <a16:creationId xmlns:a16="http://schemas.microsoft.com/office/drawing/2014/main" id="{D7441492-30FC-DE32-3D6E-47332E5AAD14}"/>
              </a:ext>
            </a:extLst>
          </p:cNvPr>
          <p:cNvSpPr txBox="1"/>
          <p:nvPr/>
        </p:nvSpPr>
        <p:spPr>
          <a:xfrm>
            <a:off x="9378050" y="865103"/>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48" name="TextBox 47">
            <a:extLst>
              <a:ext uri="{FF2B5EF4-FFF2-40B4-BE49-F238E27FC236}">
                <a16:creationId xmlns:a16="http://schemas.microsoft.com/office/drawing/2014/main" id="{10BC31F0-EC4B-FBDB-8F9E-ED2FF9FDAAAB}"/>
              </a:ext>
            </a:extLst>
          </p:cNvPr>
          <p:cNvSpPr txBox="1"/>
          <p:nvPr/>
        </p:nvSpPr>
        <p:spPr>
          <a:xfrm>
            <a:off x="9350566" y="1342157"/>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49" name="TextBox 48">
            <a:extLst>
              <a:ext uri="{FF2B5EF4-FFF2-40B4-BE49-F238E27FC236}">
                <a16:creationId xmlns:a16="http://schemas.microsoft.com/office/drawing/2014/main" id="{8ACDEE6A-C85A-A90A-D689-05B258C63878}"/>
              </a:ext>
            </a:extLst>
          </p:cNvPr>
          <p:cNvSpPr txBox="1"/>
          <p:nvPr/>
        </p:nvSpPr>
        <p:spPr>
          <a:xfrm>
            <a:off x="9839827" y="1342157"/>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0" name="TextBox 49">
            <a:extLst>
              <a:ext uri="{FF2B5EF4-FFF2-40B4-BE49-F238E27FC236}">
                <a16:creationId xmlns:a16="http://schemas.microsoft.com/office/drawing/2014/main" id="{F842358B-0706-5223-681B-D8C74675592D}"/>
              </a:ext>
            </a:extLst>
          </p:cNvPr>
          <p:cNvSpPr txBox="1"/>
          <p:nvPr/>
        </p:nvSpPr>
        <p:spPr>
          <a:xfrm>
            <a:off x="9830344" y="1845905"/>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51" name="TextBox 50">
            <a:extLst>
              <a:ext uri="{FF2B5EF4-FFF2-40B4-BE49-F238E27FC236}">
                <a16:creationId xmlns:a16="http://schemas.microsoft.com/office/drawing/2014/main" id="{7DA76983-3A98-117B-988F-8F93F2C82E03}"/>
              </a:ext>
            </a:extLst>
          </p:cNvPr>
          <p:cNvSpPr txBox="1"/>
          <p:nvPr/>
        </p:nvSpPr>
        <p:spPr>
          <a:xfrm>
            <a:off x="10319605" y="1845905"/>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2" name="TextBox 51">
            <a:extLst>
              <a:ext uri="{FF2B5EF4-FFF2-40B4-BE49-F238E27FC236}">
                <a16:creationId xmlns:a16="http://schemas.microsoft.com/office/drawing/2014/main" id="{ED6ADD59-8ECC-E3D9-02AF-66E94F82F314}"/>
              </a:ext>
            </a:extLst>
          </p:cNvPr>
          <p:cNvSpPr txBox="1"/>
          <p:nvPr/>
        </p:nvSpPr>
        <p:spPr>
          <a:xfrm>
            <a:off x="10345139" y="2313430"/>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53" name="TextBox 52">
            <a:extLst>
              <a:ext uri="{FF2B5EF4-FFF2-40B4-BE49-F238E27FC236}">
                <a16:creationId xmlns:a16="http://schemas.microsoft.com/office/drawing/2014/main" id="{D50047A4-E7CB-A960-D0E9-7DEA91A841D5}"/>
              </a:ext>
            </a:extLst>
          </p:cNvPr>
          <p:cNvSpPr txBox="1"/>
          <p:nvPr/>
        </p:nvSpPr>
        <p:spPr>
          <a:xfrm>
            <a:off x="10744744" y="2313430"/>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4" name="TextBox 53">
            <a:extLst>
              <a:ext uri="{FF2B5EF4-FFF2-40B4-BE49-F238E27FC236}">
                <a16:creationId xmlns:a16="http://schemas.microsoft.com/office/drawing/2014/main" id="{532EBDA7-C2F3-8579-F72C-6CF39061CE6F}"/>
              </a:ext>
            </a:extLst>
          </p:cNvPr>
          <p:cNvSpPr txBox="1"/>
          <p:nvPr/>
        </p:nvSpPr>
        <p:spPr>
          <a:xfrm>
            <a:off x="8891995" y="2805873"/>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C2951432-1E7C-BF60-B4F9-7FF1022A80CE}"/>
                  </a:ext>
                </a:extLst>
              </p:cNvPr>
              <p:cNvSpPr txBox="1"/>
              <p:nvPr/>
            </p:nvSpPr>
            <p:spPr>
              <a:xfrm>
                <a:off x="7391113" y="1828302"/>
                <a:ext cx="1181606" cy="523220"/>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𝑅</m:t>
                      </m:r>
                      <m:r>
                        <a:rPr lang="en-GB" sz="2800" i="1" dirty="0" smtClean="0">
                          <a:latin typeface="Cambria Math" panose="02040503050406030204" pitchFamily="18" charset="0"/>
                        </a:rPr>
                        <m:t>−</m:t>
                      </m:r>
                      <m:r>
                        <a:rPr lang="en-GB" sz="2800" i="1" dirty="0" smtClean="0">
                          <a:latin typeface="Cambria Math" panose="02040503050406030204" pitchFamily="18" charset="0"/>
                        </a:rPr>
                        <m:t>𝐶</m:t>
                      </m:r>
                    </m:oMath>
                  </m:oMathPara>
                </a14:m>
                <a:endParaRPr lang="en-SE" sz="2800" dirty="0">
                  <a:latin typeface="Gill Sans Light"/>
                </a:endParaRPr>
              </a:p>
            </p:txBody>
          </p:sp>
        </mc:Choice>
        <mc:Fallback xmlns="">
          <p:sp>
            <p:nvSpPr>
              <p:cNvPr id="55" name="TextBox 54">
                <a:extLst>
                  <a:ext uri="{FF2B5EF4-FFF2-40B4-BE49-F238E27FC236}">
                    <a16:creationId xmlns:a16="http://schemas.microsoft.com/office/drawing/2014/main" id="{C2951432-1E7C-BF60-B4F9-7FF1022A80CE}"/>
                  </a:ext>
                </a:extLst>
              </p:cNvPr>
              <p:cNvSpPr txBox="1">
                <a:spLocks noRot="1" noChangeAspect="1" noMove="1" noResize="1" noEditPoints="1" noAdjustHandles="1" noChangeArrowheads="1" noChangeShapeType="1" noTextEdit="1"/>
              </p:cNvSpPr>
              <p:nvPr/>
            </p:nvSpPr>
            <p:spPr>
              <a:xfrm>
                <a:off x="7391113" y="1828302"/>
                <a:ext cx="1181606" cy="523220"/>
              </a:xfrm>
              <a:prstGeom prst="rect">
                <a:avLst/>
              </a:prstGeom>
              <a:blipFill>
                <a:blip r:embed="rId6"/>
                <a:stretch>
                  <a:fillRect/>
                </a:stretch>
              </a:blipFill>
            </p:spPr>
            <p:txBody>
              <a:bodyPr/>
              <a:lstStyle/>
              <a:p>
                <a:r>
                  <a:rPr lang="en-SE">
                    <a:noFill/>
                  </a:rPr>
                  <a:t> </a:t>
                </a:r>
              </a:p>
            </p:txBody>
          </p:sp>
        </mc:Fallback>
      </mc:AlternateContent>
      <p:sp>
        <p:nvSpPr>
          <p:cNvPr id="56" name="TextBox 55">
            <a:extLst>
              <a:ext uri="{FF2B5EF4-FFF2-40B4-BE49-F238E27FC236}">
                <a16:creationId xmlns:a16="http://schemas.microsoft.com/office/drawing/2014/main" id="{D4C9A3C8-1F5A-5117-2F60-E4DD09CFB284}"/>
              </a:ext>
            </a:extLst>
          </p:cNvPr>
          <p:cNvSpPr txBox="1"/>
          <p:nvPr/>
        </p:nvSpPr>
        <p:spPr>
          <a:xfrm>
            <a:off x="10753669" y="2805873"/>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graphicFrame>
        <p:nvGraphicFramePr>
          <p:cNvPr id="59" name="Content Placeholder 5">
            <a:extLst>
              <a:ext uri="{FF2B5EF4-FFF2-40B4-BE49-F238E27FC236}">
                <a16:creationId xmlns:a16="http://schemas.microsoft.com/office/drawing/2014/main" id="{CC1055CE-5202-A35C-6493-AD1B95582EBB}"/>
              </a:ext>
            </a:extLst>
          </p:cNvPr>
          <p:cNvGraphicFramePr>
            <a:graphicFrameLocks/>
          </p:cNvGraphicFramePr>
          <p:nvPr>
            <p:extLst>
              <p:ext uri="{D42A27DB-BD31-4B8C-83A1-F6EECF244321}">
                <p14:modId xmlns:p14="http://schemas.microsoft.com/office/powerpoint/2010/main" val="3931728396"/>
              </p:ext>
            </p:extLst>
          </p:nvPr>
        </p:nvGraphicFramePr>
        <p:xfrm>
          <a:off x="8318665" y="3878265"/>
          <a:ext cx="3310566" cy="2773680"/>
        </p:xfrm>
        <a:graphic>
          <a:graphicData uri="http://schemas.openxmlformats.org/drawingml/2006/table">
            <a:tbl>
              <a:tblPr firstRow="1" bandRow="1">
                <a:tableStyleId>{5940675A-B579-460E-94D1-54222C63F5DA}</a:tableStyleId>
              </a:tblPr>
              <a:tblGrid>
                <a:gridCol w="551761">
                  <a:extLst>
                    <a:ext uri="{9D8B030D-6E8A-4147-A177-3AD203B41FA5}">
                      <a16:colId xmlns:a16="http://schemas.microsoft.com/office/drawing/2014/main" val="1619986141"/>
                    </a:ext>
                  </a:extLst>
                </a:gridCol>
                <a:gridCol w="551761">
                  <a:extLst>
                    <a:ext uri="{9D8B030D-6E8A-4147-A177-3AD203B41FA5}">
                      <a16:colId xmlns:a16="http://schemas.microsoft.com/office/drawing/2014/main" val="3558990718"/>
                    </a:ext>
                  </a:extLst>
                </a:gridCol>
                <a:gridCol w="551761">
                  <a:extLst>
                    <a:ext uri="{9D8B030D-6E8A-4147-A177-3AD203B41FA5}">
                      <a16:colId xmlns:a16="http://schemas.microsoft.com/office/drawing/2014/main" val="2817522056"/>
                    </a:ext>
                  </a:extLst>
                </a:gridCol>
                <a:gridCol w="551761">
                  <a:extLst>
                    <a:ext uri="{9D8B030D-6E8A-4147-A177-3AD203B41FA5}">
                      <a16:colId xmlns:a16="http://schemas.microsoft.com/office/drawing/2014/main" val="27933147"/>
                    </a:ext>
                  </a:extLst>
                </a:gridCol>
                <a:gridCol w="551761">
                  <a:extLst>
                    <a:ext uri="{9D8B030D-6E8A-4147-A177-3AD203B41FA5}">
                      <a16:colId xmlns:a16="http://schemas.microsoft.com/office/drawing/2014/main" val="2599289334"/>
                    </a:ext>
                  </a:extLst>
                </a:gridCol>
                <a:gridCol w="551761">
                  <a:extLst>
                    <a:ext uri="{9D8B030D-6E8A-4147-A177-3AD203B41FA5}">
                      <a16:colId xmlns:a16="http://schemas.microsoft.com/office/drawing/2014/main" val="3771836003"/>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tc>
                  <a:txBody>
                    <a:bodyPr/>
                    <a:lstStyle/>
                    <a:p>
                      <a:pPr algn="ctr"/>
                      <a:r>
                        <a:rPr lang="en-GB" sz="2000" dirty="0"/>
                        <a:t>R4</a:t>
                      </a:r>
                      <a:endParaRPr lang="en-SE" sz="2000" dirty="0"/>
                    </a:p>
                  </a:txBody>
                  <a:tcPr>
                    <a:solidFill>
                      <a:schemeClr val="bg1">
                        <a:lumMod val="95000"/>
                      </a:schemeClr>
                    </a:solidFill>
                  </a:tcPr>
                </a:tc>
                <a:tc>
                  <a:txBody>
                    <a:bodyPr/>
                    <a:lstStyle/>
                    <a:p>
                      <a:pPr algn="ctr"/>
                      <a:r>
                        <a:rPr lang="en-GB" sz="2000" dirty="0"/>
                        <a:t>R5</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endParaRPr lang="en-SE" sz="2000" dirty="0"/>
                    </a:p>
                  </a:txBody>
                  <a:tcPr>
                    <a:solidFill>
                      <a:schemeClr val="bg1">
                        <a:lumMod val="95000"/>
                      </a:schemeClr>
                    </a:solidFill>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P4</a:t>
                      </a:r>
                      <a:endParaRPr lang="en-SE" sz="2000" dirty="0"/>
                    </a:p>
                  </a:txBody>
                  <a:tcPr>
                    <a:solidFill>
                      <a:schemeClr val="bg1">
                        <a:lumMod val="95000"/>
                      </a:schemeClr>
                    </a:solidFill>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P3</a:t>
                      </a:r>
                      <a:endParaRPr lang="en-SE" sz="2000" dirty="0"/>
                    </a:p>
                  </a:txBody>
                  <a:tcPr>
                    <a:solidFill>
                      <a:schemeClr val="bg1">
                        <a:lumMod val="95000"/>
                      </a:schemeClr>
                    </a:solidFill>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3030728590"/>
                  </a:ext>
                </a:extLst>
              </a:tr>
              <a:tr h="370840">
                <a:tc>
                  <a:txBody>
                    <a:bodyPr/>
                    <a:lstStyle/>
                    <a:p>
                      <a:pPr algn="ctr"/>
                      <a:r>
                        <a:rPr lang="en-GB" sz="2000" dirty="0"/>
                        <a:t>P2</a:t>
                      </a:r>
                      <a:endParaRPr lang="en-SE" sz="2000" dirty="0"/>
                    </a:p>
                  </a:txBody>
                  <a:tcPr>
                    <a:solidFill>
                      <a:schemeClr val="bg1">
                        <a:lumMod val="95000"/>
                      </a:schemeClr>
                    </a:solidFill>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3263484799"/>
                  </a:ext>
                </a:extLst>
              </a:tr>
              <a:tr h="370840">
                <a:tc>
                  <a:txBody>
                    <a:bodyPr/>
                    <a:lstStyle/>
                    <a:p>
                      <a:pPr algn="ctr"/>
                      <a:r>
                        <a:rPr lang="en-GB" sz="2000" dirty="0"/>
                        <a:t>P1</a:t>
                      </a:r>
                      <a:endParaRPr lang="en-SE" sz="2000" dirty="0"/>
                    </a:p>
                  </a:txBody>
                  <a:tcPr>
                    <a:solidFill>
                      <a:schemeClr val="bg1">
                        <a:lumMod val="95000"/>
                      </a:schemeClr>
                    </a:solidFill>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1117599685"/>
                  </a:ext>
                </a:extLst>
              </a:tr>
              <a:tr h="370840">
                <a:tc>
                  <a:txBody>
                    <a:bodyPr/>
                    <a:lstStyle/>
                    <a:p>
                      <a:pPr algn="ctr"/>
                      <a:r>
                        <a:rPr lang="en-GB" sz="2000" dirty="0"/>
                        <a:t>P5</a:t>
                      </a:r>
                      <a:endParaRPr lang="en-SE" sz="2000" dirty="0"/>
                    </a:p>
                  </a:txBody>
                  <a:tcPr>
                    <a:solidFill>
                      <a:schemeClr val="bg1">
                        <a:lumMod val="95000"/>
                      </a:schemeClr>
                    </a:solidFill>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3349827769"/>
                  </a:ext>
                </a:extLst>
              </a:tr>
            </a:tbl>
          </a:graphicData>
        </a:graphic>
      </p:graphicFrame>
      <p:sp>
        <p:nvSpPr>
          <p:cNvPr id="60" name="TextBox 59">
            <a:extLst>
              <a:ext uri="{FF2B5EF4-FFF2-40B4-BE49-F238E27FC236}">
                <a16:creationId xmlns:a16="http://schemas.microsoft.com/office/drawing/2014/main" id="{F8D4BFBC-E1E3-33C5-683B-C39B2FFBE669}"/>
              </a:ext>
            </a:extLst>
          </p:cNvPr>
          <p:cNvSpPr txBox="1"/>
          <p:nvPr/>
        </p:nvSpPr>
        <p:spPr>
          <a:xfrm>
            <a:off x="8459271" y="3200400"/>
            <a:ext cx="3169960" cy="646331"/>
          </a:xfrm>
          <a:prstGeom prst="rect">
            <a:avLst/>
          </a:prstGeom>
          <a:noFill/>
        </p:spPr>
        <p:txBody>
          <a:bodyPr wrap="square" rtlCol="0">
            <a:spAutoFit/>
          </a:bodyPr>
          <a:lstStyle/>
          <a:p>
            <a:r>
              <a:rPr lang="en-GB" b="0" dirty="0">
                <a:solidFill>
                  <a:schemeClr val="dk1"/>
                </a:solidFill>
                <a:latin typeface="+mn-lt"/>
                <a:ea typeface="+mn-ea"/>
                <a:cs typeface="+mn-cs"/>
              </a:rPr>
              <a:t>Available resources after completion of each process</a:t>
            </a:r>
          </a:p>
        </p:txBody>
      </p:sp>
    </p:spTree>
    <p:extLst>
      <p:ext uri="{BB962C8B-B14F-4D97-AF65-F5344CB8AC3E}">
        <p14:creationId xmlns:p14="http://schemas.microsoft.com/office/powerpoint/2010/main" val="401048514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Grp="1" noChangeArrowheads="1"/>
          </p:cNvSpPr>
          <p:nvPr>
            <p:ph type="title" sz="quarter"/>
          </p:nvPr>
        </p:nvSpPr>
        <p:spPr>
          <a:xfrm>
            <a:off x="1219200" y="-209993"/>
            <a:ext cx="9829800" cy="1143000"/>
          </a:xfrm>
        </p:spPr>
        <p:txBody>
          <a:bodyPr/>
          <a:lstStyle/>
          <a:p>
            <a:pPr eaLnBrk="1" hangingPunct="1"/>
            <a:r>
              <a:rPr lang="en-US" altLang="zh-CN" dirty="0">
                <a:ea typeface="宋体" charset="-122"/>
              </a:rPr>
              <a:t>Banker’s Algorithm: 5 philosophers each holding his left fork</a:t>
            </a:r>
          </a:p>
        </p:txBody>
      </p:sp>
      <p:graphicFrame>
        <p:nvGraphicFramePr>
          <p:cNvPr id="1028" name="Object 8"/>
          <p:cNvGraphicFramePr>
            <a:graphicFrameLocks noGrp="1" noChangeAspect="1"/>
          </p:cNvGraphicFramePr>
          <p:nvPr>
            <p:ph sz="quarter" idx="3"/>
          </p:nvPr>
        </p:nvGraphicFramePr>
        <p:xfrm>
          <a:off x="2403475" y="4715357"/>
          <a:ext cx="2955925" cy="503136"/>
        </p:xfrm>
        <a:graphic>
          <a:graphicData uri="http://schemas.openxmlformats.org/presentationml/2006/ole">
            <mc:AlternateContent xmlns:mc="http://schemas.openxmlformats.org/markup-compatibility/2006">
              <mc:Choice xmlns:v="urn:schemas-microsoft-com:vml" Requires="v">
                <p:oleObj name="Equation" r:id="rId2" imgW="1269720" imgH="215640" progId="Equation.3">
                  <p:embed/>
                </p:oleObj>
              </mc:Choice>
              <mc:Fallback>
                <p:oleObj name="Equation" r:id="rId2" imgW="1269720" imgH="215640" progId="Equation.3">
                  <p:embed/>
                  <p:pic>
                    <p:nvPicPr>
                      <p:cNvPr id="1028"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3475" y="4715357"/>
                        <a:ext cx="2955925" cy="503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6" name="Object 3"/>
          <p:cNvGraphicFramePr>
            <a:graphicFrameLocks noChangeAspect="1"/>
          </p:cNvGraphicFramePr>
          <p:nvPr/>
        </p:nvGraphicFramePr>
        <p:xfrm>
          <a:off x="1371600" y="1544636"/>
          <a:ext cx="2982912" cy="2387600"/>
        </p:xfrm>
        <a:graphic>
          <a:graphicData uri="http://schemas.openxmlformats.org/presentationml/2006/ole">
            <mc:AlternateContent xmlns:mc="http://schemas.openxmlformats.org/markup-compatibility/2006">
              <mc:Choice xmlns:v="urn:schemas-microsoft-com:vml" Requires="v">
                <p:oleObj name="Equation" r:id="rId4" imgW="1396800" imgH="1117440" progId="Equation.3">
                  <p:embed/>
                </p:oleObj>
              </mc:Choice>
              <mc:Fallback>
                <p:oleObj name="Equation" r:id="rId4" imgW="1396800" imgH="1117440" progId="Equation.3">
                  <p:embed/>
                  <p:pic>
                    <p:nvPicPr>
                      <p:cNvPr id="128006"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544636"/>
                        <a:ext cx="2982912" cy="238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7" name="Object 3"/>
          <p:cNvGraphicFramePr>
            <a:graphicFrameLocks noChangeAspect="1"/>
          </p:cNvGraphicFramePr>
          <p:nvPr/>
        </p:nvGraphicFramePr>
        <p:xfrm>
          <a:off x="4548188" y="1544637"/>
          <a:ext cx="2982913" cy="2874963"/>
        </p:xfrm>
        <a:graphic>
          <a:graphicData uri="http://schemas.openxmlformats.org/presentationml/2006/ole">
            <mc:AlternateContent xmlns:mc="http://schemas.openxmlformats.org/markup-compatibility/2006">
              <mc:Choice xmlns:v="urn:schemas-microsoft-com:vml" Requires="v">
                <p:oleObj name="Equation" r:id="rId6" imgW="1396800" imgH="1346040" progId="Equation.3">
                  <p:embed/>
                </p:oleObj>
              </mc:Choice>
              <mc:Fallback>
                <p:oleObj name="Equation" r:id="rId6" imgW="1396800" imgH="1346040" progId="Equation.3">
                  <p:embed/>
                  <p:pic>
                    <p:nvPicPr>
                      <p:cNvPr id="12800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48188" y="1544637"/>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9" name="Object 8"/>
          <p:cNvGraphicFramePr>
            <a:graphicFrameLocks noChangeAspect="1"/>
          </p:cNvGraphicFramePr>
          <p:nvPr/>
        </p:nvGraphicFramePr>
        <p:xfrm>
          <a:off x="5838824" y="4715357"/>
          <a:ext cx="3251200" cy="503238"/>
        </p:xfrm>
        <a:graphic>
          <a:graphicData uri="http://schemas.openxmlformats.org/presentationml/2006/ole">
            <mc:AlternateContent xmlns:mc="http://schemas.openxmlformats.org/markup-compatibility/2006">
              <mc:Choice xmlns:v="urn:schemas-microsoft-com:vml" Requires="v">
                <p:oleObj name="Equation" r:id="rId8" imgW="1396800" imgH="215640" progId="Equation.3">
                  <p:embed/>
                </p:oleObj>
              </mc:Choice>
              <mc:Fallback>
                <p:oleObj name="Equation" r:id="rId8" imgW="1396800" imgH="215640" progId="Equation.3">
                  <p:embed/>
                  <p:pic>
                    <p:nvPicPr>
                      <p:cNvPr id="128009"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38824" y="4715357"/>
                        <a:ext cx="325120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2"/>
          <p:cNvSpPr>
            <a:spLocks noGrp="1"/>
          </p:cNvSpPr>
          <p:nvPr>
            <p:ph idx="1"/>
          </p:nvPr>
        </p:nvSpPr>
        <p:spPr>
          <a:xfrm>
            <a:off x="1321909" y="5376029"/>
            <a:ext cx="10457932" cy="1224442"/>
          </a:xfrm>
        </p:spPr>
        <p:txBody>
          <a:bodyPr>
            <a:normAutofit/>
          </a:bodyPr>
          <a:lstStyle/>
          <a:p>
            <a:pPr marL="0" lvl="1" indent="0">
              <a:buClr>
                <a:schemeClr val="bg2"/>
              </a:buClr>
              <a:buSzPct val="90000"/>
              <a:buNone/>
            </a:pPr>
            <a:r>
              <a:rPr lang="en-US" altLang="zh-CN" sz="2400" b="0" dirty="0">
                <a:solidFill>
                  <a:schemeClr val="dk1"/>
                </a:solidFill>
                <a:latin typeface="Gill Sans" panose="020B0502020104020203"/>
                <a:ea typeface="+mn-ea"/>
                <a:cs typeface="+mn-cs"/>
              </a:rPr>
              <a:t>Run Banker’s algorithm to check if the current state is safe.</a:t>
            </a:r>
          </a:p>
          <a:p>
            <a:pPr marL="0" lvl="1" indent="0">
              <a:buClr>
                <a:schemeClr val="bg2"/>
              </a:buClr>
              <a:buSzPct val="90000"/>
              <a:buNone/>
            </a:pPr>
            <a:r>
              <a:rPr lang="en-US" sz="2400" dirty="0">
                <a:solidFill>
                  <a:schemeClr val="dk1"/>
                </a:solidFill>
                <a:latin typeface="Gill Sans" panose="020B0502020104020203"/>
                <a:ea typeface="+mn-ea"/>
                <a:cs typeface="+mn-cs"/>
              </a:rPr>
              <a:t>ANS: It is not safe, as no process can run to completion based on Need matrix and Available vector.</a:t>
            </a:r>
            <a:endParaRPr lang="en-US" sz="2400" dirty="0"/>
          </a:p>
        </p:txBody>
      </p:sp>
      <p:sp>
        <p:nvSpPr>
          <p:cNvPr id="7" name="TextBox 6">
            <a:extLst>
              <a:ext uri="{FF2B5EF4-FFF2-40B4-BE49-F238E27FC236}">
                <a16:creationId xmlns:a16="http://schemas.microsoft.com/office/drawing/2014/main" id="{7205C012-CA7E-C9A9-AA64-C1E2CDD589FB}"/>
              </a:ext>
            </a:extLst>
          </p:cNvPr>
          <p:cNvSpPr txBox="1"/>
          <p:nvPr/>
        </p:nvSpPr>
        <p:spPr>
          <a:xfrm>
            <a:off x="2726479" y="1144526"/>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8" name="TextBox 7">
            <a:extLst>
              <a:ext uri="{FF2B5EF4-FFF2-40B4-BE49-F238E27FC236}">
                <a16:creationId xmlns:a16="http://schemas.microsoft.com/office/drawing/2014/main" id="{66F9FF2F-7FCC-5B71-EFA1-B57C67FD154C}"/>
              </a:ext>
            </a:extLst>
          </p:cNvPr>
          <p:cNvSpPr txBox="1"/>
          <p:nvPr/>
        </p:nvSpPr>
        <p:spPr>
          <a:xfrm>
            <a:off x="5459413" y="1144526"/>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9" name="TextBox 8">
            <a:extLst>
              <a:ext uri="{FF2B5EF4-FFF2-40B4-BE49-F238E27FC236}">
                <a16:creationId xmlns:a16="http://schemas.microsoft.com/office/drawing/2014/main" id="{F86289A1-022A-BA62-1AB2-C125E6162875}"/>
              </a:ext>
            </a:extLst>
          </p:cNvPr>
          <p:cNvSpPr txBox="1"/>
          <p:nvPr/>
        </p:nvSpPr>
        <p:spPr>
          <a:xfrm>
            <a:off x="3682351" y="4311007"/>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0" name="TextBox 9">
            <a:extLst>
              <a:ext uri="{FF2B5EF4-FFF2-40B4-BE49-F238E27FC236}">
                <a16:creationId xmlns:a16="http://schemas.microsoft.com/office/drawing/2014/main" id="{B3095F85-3B1D-7B29-5F54-F7F70385A7D7}"/>
              </a:ext>
            </a:extLst>
          </p:cNvPr>
          <p:cNvSpPr txBox="1"/>
          <p:nvPr/>
        </p:nvSpPr>
        <p:spPr>
          <a:xfrm>
            <a:off x="6958951" y="4311007"/>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
        <p:nvSpPr>
          <p:cNvPr id="44" name="TextBox 43">
            <a:extLst>
              <a:ext uri="{FF2B5EF4-FFF2-40B4-BE49-F238E27FC236}">
                <a16:creationId xmlns:a16="http://schemas.microsoft.com/office/drawing/2014/main" id="{220DB13F-1C88-A101-E8AB-F7FD26D325C5}"/>
              </a:ext>
            </a:extLst>
          </p:cNvPr>
          <p:cNvSpPr txBox="1"/>
          <p:nvPr/>
        </p:nvSpPr>
        <p:spPr>
          <a:xfrm>
            <a:off x="8812107" y="1142847"/>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graphicFrame>
        <p:nvGraphicFramePr>
          <p:cNvPr id="45" name="Object 3">
            <a:extLst>
              <a:ext uri="{FF2B5EF4-FFF2-40B4-BE49-F238E27FC236}">
                <a16:creationId xmlns:a16="http://schemas.microsoft.com/office/drawing/2014/main" id="{83675655-3214-DED5-CA62-51470C1B86E1}"/>
              </a:ext>
            </a:extLst>
          </p:cNvPr>
          <p:cNvGraphicFramePr>
            <a:graphicFrameLocks noChangeAspect="1"/>
          </p:cNvGraphicFramePr>
          <p:nvPr/>
        </p:nvGraphicFramePr>
        <p:xfrm>
          <a:off x="7531101" y="1544636"/>
          <a:ext cx="2982913" cy="2874963"/>
        </p:xfrm>
        <a:graphic>
          <a:graphicData uri="http://schemas.openxmlformats.org/presentationml/2006/ole">
            <mc:AlternateContent xmlns:mc="http://schemas.openxmlformats.org/markup-compatibility/2006">
              <mc:Choice xmlns:v="urn:schemas-microsoft-com:vml" Requires="v">
                <p:oleObj name="Equation" r:id="rId10" imgW="1396800" imgH="1346040" progId="Equation.3">
                  <p:embed/>
                </p:oleObj>
              </mc:Choice>
              <mc:Fallback>
                <p:oleObj name="Equation" r:id="rId10" imgW="1396800" imgH="1346040" progId="Equation.3">
                  <p:embed/>
                  <p:pic>
                    <p:nvPicPr>
                      <p:cNvPr id="45" name="Object 3">
                        <a:extLst>
                          <a:ext uri="{FF2B5EF4-FFF2-40B4-BE49-F238E27FC236}">
                            <a16:creationId xmlns:a16="http://schemas.microsoft.com/office/drawing/2014/main" id="{83675655-3214-DED5-CA62-51470C1B86E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31101" y="1544636"/>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 name="TextBox 45">
            <a:extLst>
              <a:ext uri="{FF2B5EF4-FFF2-40B4-BE49-F238E27FC236}">
                <a16:creationId xmlns:a16="http://schemas.microsoft.com/office/drawing/2014/main" id="{ED042D38-CEC2-3FFF-AEB5-185DD78ED7B2}"/>
              </a:ext>
            </a:extLst>
          </p:cNvPr>
          <p:cNvSpPr txBox="1"/>
          <p:nvPr/>
        </p:nvSpPr>
        <p:spPr>
          <a:xfrm>
            <a:off x="8179781" y="1527554"/>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47" name="TextBox 46">
            <a:extLst>
              <a:ext uri="{FF2B5EF4-FFF2-40B4-BE49-F238E27FC236}">
                <a16:creationId xmlns:a16="http://schemas.microsoft.com/office/drawing/2014/main" id="{AFD0EF05-2D9B-B66D-8B81-C0870858FC78}"/>
              </a:ext>
            </a:extLst>
          </p:cNvPr>
          <p:cNvSpPr txBox="1"/>
          <p:nvPr/>
        </p:nvSpPr>
        <p:spPr>
          <a:xfrm>
            <a:off x="8669042" y="1527554"/>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48" name="TextBox 47">
            <a:extLst>
              <a:ext uri="{FF2B5EF4-FFF2-40B4-BE49-F238E27FC236}">
                <a16:creationId xmlns:a16="http://schemas.microsoft.com/office/drawing/2014/main" id="{2A689739-BF0F-AF81-94DA-D651DAA8C6B0}"/>
              </a:ext>
            </a:extLst>
          </p:cNvPr>
          <p:cNvSpPr txBox="1"/>
          <p:nvPr/>
        </p:nvSpPr>
        <p:spPr>
          <a:xfrm>
            <a:off x="8641558" y="2004608"/>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49" name="TextBox 48">
            <a:extLst>
              <a:ext uri="{FF2B5EF4-FFF2-40B4-BE49-F238E27FC236}">
                <a16:creationId xmlns:a16="http://schemas.microsoft.com/office/drawing/2014/main" id="{0E149D23-3959-6F94-4EE1-6D37D9CE281D}"/>
              </a:ext>
            </a:extLst>
          </p:cNvPr>
          <p:cNvSpPr txBox="1"/>
          <p:nvPr/>
        </p:nvSpPr>
        <p:spPr>
          <a:xfrm>
            <a:off x="9130819" y="2004608"/>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0" name="TextBox 49">
            <a:extLst>
              <a:ext uri="{FF2B5EF4-FFF2-40B4-BE49-F238E27FC236}">
                <a16:creationId xmlns:a16="http://schemas.microsoft.com/office/drawing/2014/main" id="{2C7EDF96-712C-D718-A559-5F666762BC8A}"/>
              </a:ext>
            </a:extLst>
          </p:cNvPr>
          <p:cNvSpPr txBox="1"/>
          <p:nvPr/>
        </p:nvSpPr>
        <p:spPr>
          <a:xfrm>
            <a:off x="9121336" y="2508356"/>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51" name="TextBox 50">
            <a:extLst>
              <a:ext uri="{FF2B5EF4-FFF2-40B4-BE49-F238E27FC236}">
                <a16:creationId xmlns:a16="http://schemas.microsoft.com/office/drawing/2014/main" id="{127973D0-B53A-CC89-C65C-7B174201910A}"/>
              </a:ext>
            </a:extLst>
          </p:cNvPr>
          <p:cNvSpPr txBox="1"/>
          <p:nvPr/>
        </p:nvSpPr>
        <p:spPr>
          <a:xfrm>
            <a:off x="9610597" y="2508356"/>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2" name="TextBox 51">
            <a:extLst>
              <a:ext uri="{FF2B5EF4-FFF2-40B4-BE49-F238E27FC236}">
                <a16:creationId xmlns:a16="http://schemas.microsoft.com/office/drawing/2014/main" id="{2752F51E-92AF-9DF7-E84B-4CD0A73FBB5C}"/>
              </a:ext>
            </a:extLst>
          </p:cNvPr>
          <p:cNvSpPr txBox="1"/>
          <p:nvPr/>
        </p:nvSpPr>
        <p:spPr>
          <a:xfrm>
            <a:off x="9636131" y="2975881"/>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53" name="TextBox 52">
            <a:extLst>
              <a:ext uri="{FF2B5EF4-FFF2-40B4-BE49-F238E27FC236}">
                <a16:creationId xmlns:a16="http://schemas.microsoft.com/office/drawing/2014/main" id="{3A40971D-2C7A-37B9-DA9B-8A90B1CEDCFF}"/>
              </a:ext>
            </a:extLst>
          </p:cNvPr>
          <p:cNvSpPr txBox="1"/>
          <p:nvPr/>
        </p:nvSpPr>
        <p:spPr>
          <a:xfrm>
            <a:off x="10035736" y="2975881"/>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4" name="TextBox 53">
            <a:extLst>
              <a:ext uri="{FF2B5EF4-FFF2-40B4-BE49-F238E27FC236}">
                <a16:creationId xmlns:a16="http://schemas.microsoft.com/office/drawing/2014/main" id="{B278EE78-1672-0FE6-2F33-01752630DC17}"/>
              </a:ext>
            </a:extLst>
          </p:cNvPr>
          <p:cNvSpPr txBox="1"/>
          <p:nvPr/>
        </p:nvSpPr>
        <p:spPr>
          <a:xfrm>
            <a:off x="8182987" y="3468324"/>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5" name="Rectangle 54">
            <a:extLst>
              <a:ext uri="{FF2B5EF4-FFF2-40B4-BE49-F238E27FC236}">
                <a16:creationId xmlns:a16="http://schemas.microsoft.com/office/drawing/2014/main" id="{A687204D-5150-548B-F280-C100B957FD26}"/>
              </a:ext>
            </a:extLst>
          </p:cNvPr>
          <p:cNvSpPr/>
          <p:nvPr/>
        </p:nvSpPr>
        <p:spPr bwMode="auto">
          <a:xfrm>
            <a:off x="7051575" y="3546977"/>
            <a:ext cx="348291" cy="304800"/>
          </a:xfrm>
          <a:prstGeom prst="rect">
            <a:avLst/>
          </a:prstGeom>
          <a:noFill/>
          <a:ln w="190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67176-6D53-DD91-2D8E-422B727B2EE4}"/>
              </a:ext>
            </a:extLst>
          </p:cNvPr>
          <p:cNvSpPr>
            <a:spLocks noGrp="1"/>
          </p:cNvSpPr>
          <p:nvPr>
            <p:ph type="title"/>
          </p:nvPr>
        </p:nvSpPr>
        <p:spPr/>
        <p:txBody>
          <a:bodyPr/>
          <a:lstStyle/>
          <a:p>
            <a:r>
              <a:rPr lang="en-GB" dirty="0"/>
              <a:t>Multi-Armed Lawyers</a:t>
            </a:r>
            <a:endParaRPr lang="en-SE" dirty="0"/>
          </a:p>
        </p:txBody>
      </p:sp>
      <p:sp>
        <p:nvSpPr>
          <p:cNvPr id="3" name="Content Placeholder 2">
            <a:extLst>
              <a:ext uri="{FF2B5EF4-FFF2-40B4-BE49-F238E27FC236}">
                <a16:creationId xmlns:a16="http://schemas.microsoft.com/office/drawing/2014/main" id="{5D24D6A1-3E13-A94F-063A-2C32586CB08A}"/>
              </a:ext>
            </a:extLst>
          </p:cNvPr>
          <p:cNvSpPr>
            <a:spLocks noGrp="1"/>
          </p:cNvSpPr>
          <p:nvPr>
            <p:ph idx="1"/>
          </p:nvPr>
        </p:nvSpPr>
        <p:spPr>
          <a:xfrm>
            <a:off x="812800" y="914400"/>
            <a:ext cx="10566400" cy="5562600"/>
          </a:xfrm>
        </p:spPr>
        <p:txBody>
          <a:bodyPr>
            <a:normAutofit/>
          </a:bodyPr>
          <a:lstStyle/>
          <a:p>
            <a:r>
              <a:rPr lang="en-GB" dirty="0"/>
              <a:t>Consider a large table with identical multi-armed alien lawyers. There is a pile of chopsticks at the </a:t>
            </a:r>
            <a:r>
              <a:rPr lang="en-GB" dirty="0" err="1"/>
              <a:t>center</a:t>
            </a:r>
            <a:r>
              <a:rPr lang="en-GB" dirty="0"/>
              <a:t> of the table. In order to eat, a lawyer must have one chopstick in each hand. Assume total number of chopsticks &gt;= number of hands of each lawyer, so at least one lawyer can eat.</a:t>
            </a:r>
          </a:p>
          <a:p>
            <a:r>
              <a:rPr lang="en-GB" dirty="0"/>
              <a:t>It is not a generalization of the 2-armed Dining Philosophers problem. Since the chopsticks are in a pile at </a:t>
            </a:r>
            <a:r>
              <a:rPr lang="en-GB" dirty="0" err="1"/>
              <a:t>center</a:t>
            </a:r>
            <a:r>
              <a:rPr lang="en-GB" dirty="0"/>
              <a:t> of the table, we should model them as a single resource with multiple instances, instead of multiple resources for the Dining Philosophers, where each fork (chopstick) has a fixed position in-between two philosophers. Hence the R and C matrices have a single column.</a:t>
            </a:r>
          </a:p>
        </p:txBody>
      </p:sp>
      <p:sp>
        <p:nvSpPr>
          <p:cNvPr id="4" name="Rectangle 3">
            <a:extLst>
              <a:ext uri="{FF2B5EF4-FFF2-40B4-BE49-F238E27FC236}">
                <a16:creationId xmlns:a16="http://schemas.microsoft.com/office/drawing/2014/main" id="{358E381C-BBBB-E844-A692-437444C89492}"/>
              </a:ext>
            </a:extLst>
          </p:cNvPr>
          <p:cNvSpPr/>
          <p:nvPr/>
        </p:nvSpPr>
        <p:spPr bwMode="auto">
          <a:xfrm>
            <a:off x="4267200" y="6477000"/>
            <a:ext cx="4419600" cy="304801"/>
          </a:xfrm>
          <a:prstGeom prst="rect">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GB" sz="1400" b="0" dirty="0">
                <a:latin typeface="Gill Sans" panose="020B0502020104020203"/>
              </a:rPr>
              <a:t>Ack: this example is taken from UC Berkeley CS162 course.</a:t>
            </a:r>
            <a:endParaRPr kumimoji="0" lang="en-SE" sz="1400" b="0" i="0" u="none" strike="noStrike" cap="none" normalizeH="0" baseline="0" dirty="0">
              <a:ln>
                <a:noFill/>
              </a:ln>
              <a:solidFill>
                <a:schemeClr val="tx1"/>
              </a:solidFill>
              <a:effectLst/>
              <a:latin typeface="Gill Sans" panose="020B0502020104020203"/>
            </a:endParaRPr>
          </a:p>
        </p:txBody>
      </p:sp>
    </p:spTree>
    <p:extLst>
      <p:ext uri="{BB962C8B-B14F-4D97-AF65-F5344CB8AC3E}">
        <p14:creationId xmlns:p14="http://schemas.microsoft.com/office/powerpoint/2010/main" val="391253455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73AE9-0C56-1BC7-737D-9D60B38A23B0}"/>
              </a:ext>
            </a:extLst>
          </p:cNvPr>
          <p:cNvSpPr>
            <a:spLocks noGrp="1"/>
          </p:cNvSpPr>
          <p:nvPr>
            <p:ph type="title"/>
          </p:nvPr>
        </p:nvSpPr>
        <p:spPr/>
        <p:txBody>
          <a:bodyPr/>
          <a:lstStyle/>
          <a:p>
            <a:r>
              <a:rPr lang="en-GB" dirty="0"/>
              <a:t>Quiz: Dining Lawyers I</a:t>
            </a:r>
            <a:endParaRPr lang="en-SE" dirty="0"/>
          </a:p>
        </p:txBody>
      </p:sp>
      <p:sp>
        <p:nvSpPr>
          <p:cNvPr id="7" name="Content Placeholder 2">
            <a:extLst>
              <a:ext uri="{FF2B5EF4-FFF2-40B4-BE49-F238E27FC236}">
                <a16:creationId xmlns:a16="http://schemas.microsoft.com/office/drawing/2014/main" id="{8BDE5981-C58E-1D2C-A988-FFF28496CD9B}"/>
              </a:ext>
            </a:extLst>
          </p:cNvPr>
          <p:cNvSpPr>
            <a:spLocks noGrp="1"/>
          </p:cNvSpPr>
          <p:nvPr>
            <p:ph idx="1"/>
          </p:nvPr>
        </p:nvSpPr>
        <p:spPr>
          <a:xfrm>
            <a:off x="812800" y="914400"/>
            <a:ext cx="10566400" cy="5105400"/>
          </a:xfrm>
        </p:spPr>
        <p:txBody>
          <a:bodyPr>
            <a:normAutofit lnSpcReduction="10000"/>
          </a:bodyPr>
          <a:lstStyle/>
          <a:p>
            <a:r>
              <a:rPr lang="en-GB" dirty="0"/>
              <a:t>If each lawyer has 2 arms, and there is a pile of 5 chopsticks at the </a:t>
            </a:r>
            <a:r>
              <a:rPr lang="en-GB" dirty="0" err="1"/>
              <a:t>center</a:t>
            </a:r>
            <a:r>
              <a:rPr lang="en-GB" dirty="0"/>
              <a:t> of the table. Each lawyer follows the following steps:</a:t>
            </a:r>
          </a:p>
          <a:p>
            <a:pPr lvl="1"/>
            <a:r>
              <a:rPr lang="en-GB" dirty="0"/>
              <a:t>(1) Pick up a chopstick </a:t>
            </a:r>
          </a:p>
          <a:p>
            <a:pPr lvl="1"/>
            <a:r>
              <a:rPr lang="en-GB" dirty="0"/>
              <a:t>(2) Pick up another chopstick </a:t>
            </a:r>
          </a:p>
          <a:p>
            <a:pPr lvl="1"/>
            <a:r>
              <a:rPr lang="en-GB" dirty="0"/>
              <a:t>(3) Eat</a:t>
            </a:r>
          </a:p>
          <a:p>
            <a:pPr lvl="1"/>
            <a:r>
              <a:rPr lang="en-GB" dirty="0"/>
              <a:t>(4) Return both chopsticks to the pile </a:t>
            </a:r>
          </a:p>
          <a:p>
            <a:r>
              <a:rPr lang="en-GB" dirty="0"/>
              <a:t>Q0: Can the system be deadlocked?</a:t>
            </a:r>
          </a:p>
          <a:p>
            <a:r>
              <a:rPr lang="en-GB" dirty="0"/>
              <a:t>Q1: Two lawyers each grab two chopsticks and start eating. One lawyer grabs one chopstick. Is the current state safe? Check it using Banker’s algorithm.</a:t>
            </a:r>
          </a:p>
          <a:p>
            <a:r>
              <a:rPr lang="en-GB" dirty="0"/>
              <a:t>Q2: Each lawyer grabs 1 chopstick. Is the current state safe? Check it using Banker’s algorithm. Check it using Banker’s algorithm.</a:t>
            </a:r>
          </a:p>
          <a:p>
            <a:endParaRPr lang="en-GB" dirty="0"/>
          </a:p>
          <a:p>
            <a:endParaRPr lang="en-GB" dirty="0"/>
          </a:p>
          <a:p>
            <a:endParaRPr lang="en-SE" dirty="0"/>
          </a:p>
        </p:txBody>
      </p:sp>
    </p:spTree>
    <p:extLst>
      <p:ext uri="{BB962C8B-B14F-4D97-AF65-F5344CB8AC3E}">
        <p14:creationId xmlns:p14="http://schemas.microsoft.com/office/powerpoint/2010/main" val="382380109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9F8A7C-14EA-37B0-EC5E-81DDA3131D8E}"/>
            </a:ext>
          </a:extLst>
        </p:cNvPr>
        <p:cNvGrpSpPr/>
        <p:nvPr/>
      </p:nvGrpSpPr>
      <p:grpSpPr>
        <a:xfrm>
          <a:off x="0" y="0"/>
          <a:ext cx="0" cy="0"/>
          <a:chOff x="0" y="0"/>
          <a:chExt cx="0" cy="0"/>
        </a:xfrm>
      </p:grpSpPr>
      <p:sp>
        <p:nvSpPr>
          <p:cNvPr id="1032" name="Rectangle 2">
            <a:extLst>
              <a:ext uri="{FF2B5EF4-FFF2-40B4-BE49-F238E27FC236}">
                <a16:creationId xmlns:a16="http://schemas.microsoft.com/office/drawing/2014/main" id="{4A1EEE7A-AFF3-62A0-6C96-71F28AAE198E}"/>
              </a:ext>
            </a:extLst>
          </p:cNvPr>
          <p:cNvSpPr>
            <a:spLocks noGrp="1" noChangeArrowheads="1"/>
          </p:cNvSpPr>
          <p:nvPr>
            <p:ph type="title" sz="quarter"/>
          </p:nvPr>
        </p:nvSpPr>
        <p:spPr>
          <a:xfrm>
            <a:off x="1981200" y="-114300"/>
            <a:ext cx="8991600" cy="1143000"/>
          </a:xfrm>
        </p:spPr>
        <p:txBody>
          <a:bodyPr/>
          <a:lstStyle/>
          <a:p>
            <a:pPr eaLnBrk="1" hangingPunct="1"/>
            <a:r>
              <a:rPr lang="en-US" altLang="zh-CN" dirty="0">
                <a:ea typeface="宋体" charset="-122"/>
              </a:rPr>
              <a:t>Example: 5 Lawyers, each with 2 arms, 5 chopsticks</a:t>
            </a:r>
          </a:p>
        </p:txBody>
      </p:sp>
      <p:sp>
        <p:nvSpPr>
          <p:cNvPr id="14" name="Content Placeholder 2">
            <a:extLst>
              <a:ext uri="{FF2B5EF4-FFF2-40B4-BE49-F238E27FC236}">
                <a16:creationId xmlns:a16="http://schemas.microsoft.com/office/drawing/2014/main" id="{AEA40B10-F067-AE17-586D-BEB3EE6C71E3}"/>
              </a:ext>
            </a:extLst>
          </p:cNvPr>
          <p:cNvSpPr>
            <a:spLocks noGrp="1"/>
          </p:cNvSpPr>
          <p:nvPr>
            <p:ph idx="1"/>
          </p:nvPr>
        </p:nvSpPr>
        <p:spPr>
          <a:xfrm>
            <a:off x="246280" y="1358634"/>
            <a:ext cx="1940024" cy="1143000"/>
          </a:xfrm>
        </p:spPr>
        <p:txBody>
          <a:bodyPr>
            <a:normAutofit/>
          </a:bodyPr>
          <a:lstStyle/>
          <a:p>
            <a:pPr marL="0" indent="0">
              <a:buNone/>
            </a:pPr>
            <a:r>
              <a:rPr lang="en-GB" dirty="0"/>
              <a:t>Initially, all chopsticks are free.</a:t>
            </a:r>
          </a:p>
        </p:txBody>
      </p:sp>
      <p:sp>
        <p:nvSpPr>
          <p:cNvPr id="15" name="Content Placeholder 2">
            <a:extLst>
              <a:ext uri="{FF2B5EF4-FFF2-40B4-BE49-F238E27FC236}">
                <a16:creationId xmlns:a16="http://schemas.microsoft.com/office/drawing/2014/main" id="{8DB4AF6B-C159-CA7D-D09D-A2845A2333CE}"/>
              </a:ext>
            </a:extLst>
          </p:cNvPr>
          <p:cNvSpPr txBox="1">
            <a:spLocks/>
          </p:cNvSpPr>
          <p:nvPr/>
        </p:nvSpPr>
        <p:spPr bwMode="auto">
          <a:xfrm>
            <a:off x="3581400" y="5653709"/>
            <a:ext cx="5791200" cy="1066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endParaRPr lang="en-GB" b="0" kern="0" dirty="0"/>
          </a:p>
        </p:txBody>
      </p:sp>
      <p:graphicFrame>
        <p:nvGraphicFramePr>
          <p:cNvPr id="2" name="Table 1">
            <a:extLst>
              <a:ext uri="{FF2B5EF4-FFF2-40B4-BE49-F238E27FC236}">
                <a16:creationId xmlns:a16="http://schemas.microsoft.com/office/drawing/2014/main" id="{1B7094CE-CCCF-3DED-B9CA-C1B1CF2DC940}"/>
              </a:ext>
            </a:extLst>
          </p:cNvPr>
          <p:cNvGraphicFramePr>
            <a:graphicFrameLocks noGrp="1"/>
          </p:cNvGraphicFramePr>
          <p:nvPr/>
        </p:nvGraphicFramePr>
        <p:xfrm>
          <a:off x="2469085" y="1076053"/>
          <a:ext cx="478497" cy="185420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2</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1929623496"/>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2761282773"/>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793670792"/>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3776598000"/>
                  </a:ext>
                </a:extLst>
              </a:tr>
            </a:tbl>
          </a:graphicData>
        </a:graphic>
      </p:graphicFrame>
      <p:sp>
        <p:nvSpPr>
          <p:cNvPr id="4" name="TextBox 3">
            <a:extLst>
              <a:ext uri="{FF2B5EF4-FFF2-40B4-BE49-F238E27FC236}">
                <a16:creationId xmlns:a16="http://schemas.microsoft.com/office/drawing/2014/main" id="{A5C3BC73-EF4F-83BD-BECE-B1754C406697}"/>
              </a:ext>
            </a:extLst>
          </p:cNvPr>
          <p:cNvSpPr txBox="1"/>
          <p:nvPr/>
        </p:nvSpPr>
        <p:spPr>
          <a:xfrm>
            <a:off x="2351444" y="687762"/>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5" name="TextBox 4">
            <a:extLst>
              <a:ext uri="{FF2B5EF4-FFF2-40B4-BE49-F238E27FC236}">
                <a16:creationId xmlns:a16="http://schemas.microsoft.com/office/drawing/2014/main" id="{2EC4656B-2F55-8A8B-0E51-F71FBD8B16C7}"/>
              </a:ext>
            </a:extLst>
          </p:cNvPr>
          <p:cNvSpPr txBox="1"/>
          <p:nvPr/>
        </p:nvSpPr>
        <p:spPr>
          <a:xfrm>
            <a:off x="3099090" y="687762"/>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6" name="TextBox 5">
            <a:extLst>
              <a:ext uri="{FF2B5EF4-FFF2-40B4-BE49-F238E27FC236}">
                <a16:creationId xmlns:a16="http://schemas.microsoft.com/office/drawing/2014/main" id="{402085F0-B607-33A2-8C88-89A1A2C47D47}"/>
              </a:ext>
            </a:extLst>
          </p:cNvPr>
          <p:cNvSpPr txBox="1"/>
          <p:nvPr/>
        </p:nvSpPr>
        <p:spPr>
          <a:xfrm>
            <a:off x="8801196" y="664124"/>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graphicFrame>
        <p:nvGraphicFramePr>
          <p:cNvPr id="7" name="Table 6">
            <a:extLst>
              <a:ext uri="{FF2B5EF4-FFF2-40B4-BE49-F238E27FC236}">
                <a16:creationId xmlns:a16="http://schemas.microsoft.com/office/drawing/2014/main" id="{3BD10C88-B011-33C7-D786-BD781D4B2105}"/>
              </a:ext>
            </a:extLst>
          </p:cNvPr>
          <p:cNvGraphicFramePr>
            <a:graphicFrameLocks noGrp="1"/>
          </p:cNvGraphicFramePr>
          <p:nvPr/>
        </p:nvGraphicFramePr>
        <p:xfrm>
          <a:off x="3480165" y="1076053"/>
          <a:ext cx="478497" cy="185420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0</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0</a:t>
                      </a:r>
                      <a:endParaRPr lang="en-SE" sz="1800" dirty="0"/>
                    </a:p>
                  </a:txBody>
                  <a:tcPr/>
                </a:tc>
                <a:extLst>
                  <a:ext uri="{0D108BD9-81ED-4DB2-BD59-A6C34878D82A}">
                    <a16:rowId xmlns:a16="http://schemas.microsoft.com/office/drawing/2014/main" val="1929623496"/>
                  </a:ext>
                </a:extLst>
              </a:tr>
              <a:tr h="370840">
                <a:tc>
                  <a:txBody>
                    <a:bodyPr/>
                    <a:lstStyle/>
                    <a:p>
                      <a:pPr algn="ctr"/>
                      <a:r>
                        <a:rPr lang="en-US" sz="1800" dirty="0"/>
                        <a:t>0</a:t>
                      </a:r>
                      <a:endParaRPr lang="en-SE" sz="1800" dirty="0"/>
                    </a:p>
                  </a:txBody>
                  <a:tcPr/>
                </a:tc>
                <a:extLst>
                  <a:ext uri="{0D108BD9-81ED-4DB2-BD59-A6C34878D82A}">
                    <a16:rowId xmlns:a16="http://schemas.microsoft.com/office/drawing/2014/main" val="2761282773"/>
                  </a:ext>
                </a:extLst>
              </a:tr>
              <a:tr h="370840">
                <a:tc>
                  <a:txBody>
                    <a:bodyPr/>
                    <a:lstStyle/>
                    <a:p>
                      <a:pPr algn="ctr"/>
                      <a:r>
                        <a:rPr lang="en-US" sz="1800" dirty="0"/>
                        <a:t>0</a:t>
                      </a:r>
                      <a:endParaRPr lang="en-SE" sz="1800" dirty="0"/>
                    </a:p>
                  </a:txBody>
                  <a:tcPr/>
                </a:tc>
                <a:extLst>
                  <a:ext uri="{0D108BD9-81ED-4DB2-BD59-A6C34878D82A}">
                    <a16:rowId xmlns:a16="http://schemas.microsoft.com/office/drawing/2014/main" val="793670792"/>
                  </a:ext>
                </a:extLst>
              </a:tr>
              <a:tr h="370840">
                <a:tc>
                  <a:txBody>
                    <a:bodyPr/>
                    <a:lstStyle/>
                    <a:p>
                      <a:pPr algn="ctr"/>
                      <a:r>
                        <a:rPr lang="en-US" sz="1800" dirty="0"/>
                        <a:t>0</a:t>
                      </a:r>
                      <a:endParaRPr lang="en-SE" sz="1800" dirty="0"/>
                    </a:p>
                  </a:txBody>
                  <a:tcPr/>
                </a:tc>
                <a:extLst>
                  <a:ext uri="{0D108BD9-81ED-4DB2-BD59-A6C34878D82A}">
                    <a16:rowId xmlns:a16="http://schemas.microsoft.com/office/drawing/2014/main" val="3776598000"/>
                  </a:ext>
                </a:extLst>
              </a:tr>
            </a:tbl>
          </a:graphicData>
        </a:graphic>
      </p:graphicFrame>
      <p:graphicFrame>
        <p:nvGraphicFramePr>
          <p:cNvPr id="8" name="Table 7">
            <a:extLst>
              <a:ext uri="{FF2B5EF4-FFF2-40B4-BE49-F238E27FC236}">
                <a16:creationId xmlns:a16="http://schemas.microsoft.com/office/drawing/2014/main" id="{06A73B2B-8912-821F-0571-70BB59B03910}"/>
              </a:ext>
            </a:extLst>
          </p:cNvPr>
          <p:cNvGraphicFramePr>
            <a:graphicFrameLocks noGrp="1"/>
          </p:cNvGraphicFramePr>
          <p:nvPr/>
        </p:nvGraphicFramePr>
        <p:xfrm>
          <a:off x="2456987" y="3557017"/>
          <a:ext cx="478497" cy="37084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5</a:t>
                      </a:r>
                      <a:endParaRPr lang="en-SE" sz="1800" dirty="0"/>
                    </a:p>
                  </a:txBody>
                  <a:tcPr/>
                </a:tc>
                <a:extLst>
                  <a:ext uri="{0D108BD9-81ED-4DB2-BD59-A6C34878D82A}">
                    <a16:rowId xmlns:a16="http://schemas.microsoft.com/office/drawing/2014/main" val="511353736"/>
                  </a:ext>
                </a:extLst>
              </a:tr>
            </a:tbl>
          </a:graphicData>
        </a:graphic>
      </p:graphicFrame>
      <p:sp>
        <p:nvSpPr>
          <p:cNvPr id="9" name="TextBox 8">
            <a:extLst>
              <a:ext uri="{FF2B5EF4-FFF2-40B4-BE49-F238E27FC236}">
                <a16:creationId xmlns:a16="http://schemas.microsoft.com/office/drawing/2014/main" id="{8B0E8504-9C4F-BC23-3681-AD5E286F0656}"/>
              </a:ext>
            </a:extLst>
          </p:cNvPr>
          <p:cNvSpPr txBox="1"/>
          <p:nvPr/>
        </p:nvSpPr>
        <p:spPr>
          <a:xfrm>
            <a:off x="2263085" y="3162323"/>
            <a:ext cx="816249" cy="400110"/>
          </a:xfrm>
          <a:prstGeom prst="rect">
            <a:avLst/>
          </a:prstGeom>
          <a:noFill/>
        </p:spPr>
        <p:txBody>
          <a:bodyPr wrap="none" rtlCol="0">
            <a:spAutoFit/>
          </a:bodyPr>
          <a:lstStyle/>
          <a:p>
            <a:r>
              <a:rPr lang="en-US" altLang="zh-CN" sz="2000" b="0" dirty="0">
                <a:solidFill>
                  <a:schemeClr val="dk1"/>
                </a:solidFill>
                <a:latin typeface="+mn-lt"/>
                <a:ea typeface="+mn-ea"/>
                <a:cs typeface="+mn-cs"/>
              </a:rPr>
              <a:t>Total</a:t>
            </a:r>
            <a:endParaRPr lang="en-GB" sz="2000" b="0" dirty="0">
              <a:solidFill>
                <a:schemeClr val="dk1"/>
              </a:solidFill>
              <a:latin typeface="+mn-lt"/>
              <a:ea typeface="+mn-ea"/>
              <a:cs typeface="+mn-cs"/>
            </a:endParaRPr>
          </a:p>
        </p:txBody>
      </p:sp>
      <p:graphicFrame>
        <p:nvGraphicFramePr>
          <p:cNvPr id="10" name="Table 9">
            <a:extLst>
              <a:ext uri="{FF2B5EF4-FFF2-40B4-BE49-F238E27FC236}">
                <a16:creationId xmlns:a16="http://schemas.microsoft.com/office/drawing/2014/main" id="{8909B93B-4B08-68C1-97AE-D1C8E731DE82}"/>
              </a:ext>
            </a:extLst>
          </p:cNvPr>
          <p:cNvGraphicFramePr>
            <a:graphicFrameLocks noGrp="1"/>
          </p:cNvGraphicFramePr>
          <p:nvPr/>
        </p:nvGraphicFramePr>
        <p:xfrm>
          <a:off x="3467138" y="3568306"/>
          <a:ext cx="478497" cy="37084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5</a:t>
                      </a:r>
                      <a:endParaRPr lang="en-SE" sz="1800" dirty="0"/>
                    </a:p>
                  </a:txBody>
                  <a:tcPr/>
                </a:tc>
                <a:extLst>
                  <a:ext uri="{0D108BD9-81ED-4DB2-BD59-A6C34878D82A}">
                    <a16:rowId xmlns:a16="http://schemas.microsoft.com/office/drawing/2014/main" val="511353736"/>
                  </a:ext>
                </a:extLst>
              </a:tr>
            </a:tbl>
          </a:graphicData>
        </a:graphic>
      </p:graphicFrame>
      <p:sp>
        <p:nvSpPr>
          <p:cNvPr id="11" name="TextBox 10">
            <a:extLst>
              <a:ext uri="{FF2B5EF4-FFF2-40B4-BE49-F238E27FC236}">
                <a16:creationId xmlns:a16="http://schemas.microsoft.com/office/drawing/2014/main" id="{DDFE3AF9-37DD-D081-187F-03A58D508F9D}"/>
              </a:ext>
            </a:extLst>
          </p:cNvPr>
          <p:cNvSpPr txBox="1"/>
          <p:nvPr/>
        </p:nvSpPr>
        <p:spPr>
          <a:xfrm>
            <a:off x="3099090" y="3149551"/>
            <a:ext cx="1266693" cy="400110"/>
          </a:xfrm>
          <a:prstGeom prst="rect">
            <a:avLst/>
          </a:prstGeom>
          <a:noFill/>
        </p:spPr>
        <p:txBody>
          <a:bodyPr wrap="none" rtlCol="0">
            <a:spAutoFit/>
          </a:bodyPr>
          <a:lstStyle/>
          <a:p>
            <a:r>
              <a:rPr lang="en-US" altLang="zh-CN" sz="2000" b="0" dirty="0">
                <a:solidFill>
                  <a:schemeClr val="dk1"/>
                </a:solidFill>
                <a:latin typeface="+mn-lt"/>
                <a:ea typeface="+mn-ea"/>
                <a:cs typeface="+mn-cs"/>
              </a:rPr>
              <a:t>Available</a:t>
            </a:r>
            <a:endParaRPr lang="en-GB" sz="2000" b="0" dirty="0">
              <a:solidFill>
                <a:schemeClr val="dk1"/>
              </a:solidFill>
              <a:latin typeface="+mn-lt"/>
              <a:ea typeface="+mn-ea"/>
              <a:cs typeface="+mn-cs"/>
            </a:endParaRPr>
          </a:p>
        </p:txBody>
      </p:sp>
      <p:graphicFrame>
        <p:nvGraphicFramePr>
          <p:cNvPr id="12" name="Table 11">
            <a:extLst>
              <a:ext uri="{FF2B5EF4-FFF2-40B4-BE49-F238E27FC236}">
                <a16:creationId xmlns:a16="http://schemas.microsoft.com/office/drawing/2014/main" id="{33AE2E1F-25A5-9AF2-013E-36E28FB8D0A4}"/>
              </a:ext>
            </a:extLst>
          </p:cNvPr>
          <p:cNvGraphicFramePr>
            <a:graphicFrameLocks noGrp="1"/>
          </p:cNvGraphicFramePr>
          <p:nvPr/>
        </p:nvGraphicFramePr>
        <p:xfrm>
          <a:off x="6864623" y="1064234"/>
          <a:ext cx="478497" cy="185420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2</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1929623496"/>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2761282773"/>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793670792"/>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3776598000"/>
                  </a:ext>
                </a:extLst>
              </a:tr>
            </a:tbl>
          </a:graphicData>
        </a:graphic>
      </p:graphicFrame>
      <p:sp>
        <p:nvSpPr>
          <p:cNvPr id="13" name="TextBox 12">
            <a:extLst>
              <a:ext uri="{FF2B5EF4-FFF2-40B4-BE49-F238E27FC236}">
                <a16:creationId xmlns:a16="http://schemas.microsoft.com/office/drawing/2014/main" id="{3006FDD3-54C5-2F43-BA0D-577D4B2B793D}"/>
              </a:ext>
            </a:extLst>
          </p:cNvPr>
          <p:cNvSpPr txBox="1"/>
          <p:nvPr/>
        </p:nvSpPr>
        <p:spPr>
          <a:xfrm>
            <a:off x="6746982" y="675943"/>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6" name="TextBox 15">
            <a:extLst>
              <a:ext uri="{FF2B5EF4-FFF2-40B4-BE49-F238E27FC236}">
                <a16:creationId xmlns:a16="http://schemas.microsoft.com/office/drawing/2014/main" id="{72BFCE16-26B1-B6D3-F0AF-3318425DB2C2}"/>
              </a:ext>
            </a:extLst>
          </p:cNvPr>
          <p:cNvSpPr txBox="1"/>
          <p:nvPr/>
        </p:nvSpPr>
        <p:spPr>
          <a:xfrm>
            <a:off x="7494628" y="675943"/>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graphicFrame>
        <p:nvGraphicFramePr>
          <p:cNvPr id="17" name="Table 16">
            <a:extLst>
              <a:ext uri="{FF2B5EF4-FFF2-40B4-BE49-F238E27FC236}">
                <a16:creationId xmlns:a16="http://schemas.microsoft.com/office/drawing/2014/main" id="{83848285-193F-DE0B-D127-BFDE35982612}"/>
              </a:ext>
            </a:extLst>
          </p:cNvPr>
          <p:cNvGraphicFramePr>
            <a:graphicFrameLocks noGrp="1"/>
          </p:cNvGraphicFramePr>
          <p:nvPr>
            <p:extLst>
              <p:ext uri="{D42A27DB-BD31-4B8C-83A1-F6EECF244321}">
                <p14:modId xmlns:p14="http://schemas.microsoft.com/office/powerpoint/2010/main" val="340773109"/>
              </p:ext>
            </p:extLst>
          </p:nvPr>
        </p:nvGraphicFramePr>
        <p:xfrm>
          <a:off x="7875703" y="1064234"/>
          <a:ext cx="478497" cy="185420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2</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1929623496"/>
                  </a:ext>
                </a:extLst>
              </a:tr>
              <a:tr h="370840">
                <a:tc>
                  <a:txBody>
                    <a:bodyPr/>
                    <a:lstStyle/>
                    <a:p>
                      <a:pPr algn="ctr"/>
                      <a:r>
                        <a:rPr lang="en-US" sz="1800" dirty="0"/>
                        <a:t>1</a:t>
                      </a:r>
                      <a:endParaRPr lang="en-SE" sz="1800" dirty="0"/>
                    </a:p>
                  </a:txBody>
                  <a:tcPr/>
                </a:tc>
                <a:extLst>
                  <a:ext uri="{0D108BD9-81ED-4DB2-BD59-A6C34878D82A}">
                    <a16:rowId xmlns:a16="http://schemas.microsoft.com/office/drawing/2014/main" val="2761282773"/>
                  </a:ext>
                </a:extLst>
              </a:tr>
              <a:tr h="370840">
                <a:tc>
                  <a:txBody>
                    <a:bodyPr/>
                    <a:lstStyle/>
                    <a:p>
                      <a:pPr algn="ctr"/>
                      <a:r>
                        <a:rPr lang="en-US" sz="1800" dirty="0"/>
                        <a:t>0</a:t>
                      </a:r>
                      <a:endParaRPr lang="en-SE" sz="1800" dirty="0"/>
                    </a:p>
                  </a:txBody>
                  <a:tcPr/>
                </a:tc>
                <a:extLst>
                  <a:ext uri="{0D108BD9-81ED-4DB2-BD59-A6C34878D82A}">
                    <a16:rowId xmlns:a16="http://schemas.microsoft.com/office/drawing/2014/main" val="793670792"/>
                  </a:ext>
                </a:extLst>
              </a:tr>
              <a:tr h="370840">
                <a:tc>
                  <a:txBody>
                    <a:bodyPr/>
                    <a:lstStyle/>
                    <a:p>
                      <a:pPr algn="ctr"/>
                      <a:r>
                        <a:rPr lang="en-US" sz="1800" dirty="0"/>
                        <a:t>0</a:t>
                      </a:r>
                      <a:endParaRPr lang="en-SE" sz="1800" dirty="0"/>
                    </a:p>
                  </a:txBody>
                  <a:tcPr/>
                </a:tc>
                <a:extLst>
                  <a:ext uri="{0D108BD9-81ED-4DB2-BD59-A6C34878D82A}">
                    <a16:rowId xmlns:a16="http://schemas.microsoft.com/office/drawing/2014/main" val="3776598000"/>
                  </a:ext>
                </a:extLst>
              </a:tr>
            </a:tbl>
          </a:graphicData>
        </a:graphic>
      </p:graphicFrame>
      <p:graphicFrame>
        <p:nvGraphicFramePr>
          <p:cNvPr id="18" name="Table 17">
            <a:extLst>
              <a:ext uri="{FF2B5EF4-FFF2-40B4-BE49-F238E27FC236}">
                <a16:creationId xmlns:a16="http://schemas.microsoft.com/office/drawing/2014/main" id="{C81144A7-B5AC-C49C-CE8C-8B4715A6F143}"/>
              </a:ext>
            </a:extLst>
          </p:cNvPr>
          <p:cNvGraphicFramePr>
            <a:graphicFrameLocks noGrp="1"/>
          </p:cNvGraphicFramePr>
          <p:nvPr/>
        </p:nvGraphicFramePr>
        <p:xfrm>
          <a:off x="6852525" y="3545198"/>
          <a:ext cx="478497" cy="37084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5</a:t>
                      </a:r>
                      <a:endParaRPr lang="en-SE" sz="1800" dirty="0"/>
                    </a:p>
                  </a:txBody>
                  <a:tcPr/>
                </a:tc>
                <a:extLst>
                  <a:ext uri="{0D108BD9-81ED-4DB2-BD59-A6C34878D82A}">
                    <a16:rowId xmlns:a16="http://schemas.microsoft.com/office/drawing/2014/main" val="511353736"/>
                  </a:ext>
                </a:extLst>
              </a:tr>
            </a:tbl>
          </a:graphicData>
        </a:graphic>
      </p:graphicFrame>
      <p:sp>
        <p:nvSpPr>
          <p:cNvPr id="19" name="TextBox 18">
            <a:extLst>
              <a:ext uri="{FF2B5EF4-FFF2-40B4-BE49-F238E27FC236}">
                <a16:creationId xmlns:a16="http://schemas.microsoft.com/office/drawing/2014/main" id="{5EEEAC16-E666-851C-8433-10A9517F3833}"/>
              </a:ext>
            </a:extLst>
          </p:cNvPr>
          <p:cNvSpPr txBox="1"/>
          <p:nvPr/>
        </p:nvSpPr>
        <p:spPr>
          <a:xfrm>
            <a:off x="6658623" y="3150504"/>
            <a:ext cx="816249" cy="400110"/>
          </a:xfrm>
          <a:prstGeom prst="rect">
            <a:avLst/>
          </a:prstGeom>
          <a:noFill/>
        </p:spPr>
        <p:txBody>
          <a:bodyPr wrap="none" rtlCol="0">
            <a:spAutoFit/>
          </a:bodyPr>
          <a:lstStyle/>
          <a:p>
            <a:r>
              <a:rPr lang="en-US" altLang="zh-CN" sz="2000" b="0" dirty="0">
                <a:solidFill>
                  <a:schemeClr val="dk1"/>
                </a:solidFill>
                <a:latin typeface="+mn-lt"/>
                <a:ea typeface="+mn-ea"/>
                <a:cs typeface="+mn-cs"/>
              </a:rPr>
              <a:t>Total</a:t>
            </a:r>
            <a:endParaRPr lang="en-GB" sz="2000" b="0" dirty="0">
              <a:solidFill>
                <a:schemeClr val="dk1"/>
              </a:solidFill>
              <a:latin typeface="+mn-lt"/>
              <a:ea typeface="+mn-ea"/>
              <a:cs typeface="+mn-cs"/>
            </a:endParaRPr>
          </a:p>
        </p:txBody>
      </p:sp>
      <p:graphicFrame>
        <p:nvGraphicFramePr>
          <p:cNvPr id="20" name="Table 19">
            <a:extLst>
              <a:ext uri="{FF2B5EF4-FFF2-40B4-BE49-F238E27FC236}">
                <a16:creationId xmlns:a16="http://schemas.microsoft.com/office/drawing/2014/main" id="{DDB30E7A-5A44-2D8D-1BB0-EA7F4CA9E008}"/>
              </a:ext>
            </a:extLst>
          </p:cNvPr>
          <p:cNvGraphicFramePr>
            <a:graphicFrameLocks noGrp="1"/>
          </p:cNvGraphicFramePr>
          <p:nvPr>
            <p:extLst>
              <p:ext uri="{D42A27DB-BD31-4B8C-83A1-F6EECF244321}">
                <p14:modId xmlns:p14="http://schemas.microsoft.com/office/powerpoint/2010/main" val="1443084220"/>
              </p:ext>
            </p:extLst>
          </p:nvPr>
        </p:nvGraphicFramePr>
        <p:xfrm>
          <a:off x="7862676" y="3556487"/>
          <a:ext cx="478497" cy="37084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0</a:t>
                      </a:r>
                      <a:endParaRPr lang="en-SE" sz="1800" dirty="0"/>
                    </a:p>
                  </a:txBody>
                  <a:tcPr/>
                </a:tc>
                <a:extLst>
                  <a:ext uri="{0D108BD9-81ED-4DB2-BD59-A6C34878D82A}">
                    <a16:rowId xmlns:a16="http://schemas.microsoft.com/office/drawing/2014/main" val="511353736"/>
                  </a:ext>
                </a:extLst>
              </a:tr>
            </a:tbl>
          </a:graphicData>
        </a:graphic>
      </p:graphicFrame>
      <p:sp>
        <p:nvSpPr>
          <p:cNvPr id="21" name="TextBox 20">
            <a:extLst>
              <a:ext uri="{FF2B5EF4-FFF2-40B4-BE49-F238E27FC236}">
                <a16:creationId xmlns:a16="http://schemas.microsoft.com/office/drawing/2014/main" id="{A67C6DFF-22FA-74D0-CE68-6D3E43DCDC2B}"/>
              </a:ext>
            </a:extLst>
          </p:cNvPr>
          <p:cNvSpPr txBox="1"/>
          <p:nvPr/>
        </p:nvSpPr>
        <p:spPr>
          <a:xfrm>
            <a:off x="7494628" y="3137732"/>
            <a:ext cx="1266693" cy="400110"/>
          </a:xfrm>
          <a:prstGeom prst="rect">
            <a:avLst/>
          </a:prstGeom>
          <a:noFill/>
        </p:spPr>
        <p:txBody>
          <a:bodyPr wrap="none" rtlCol="0">
            <a:spAutoFit/>
          </a:bodyPr>
          <a:lstStyle/>
          <a:p>
            <a:r>
              <a:rPr lang="en-US" altLang="zh-CN" sz="2000" b="0" dirty="0">
                <a:solidFill>
                  <a:schemeClr val="dk1"/>
                </a:solidFill>
                <a:latin typeface="+mn-lt"/>
                <a:ea typeface="+mn-ea"/>
                <a:cs typeface="+mn-cs"/>
              </a:rPr>
              <a:t>Available</a:t>
            </a:r>
            <a:endParaRPr lang="en-GB" sz="2000" b="0" dirty="0">
              <a:solidFill>
                <a:schemeClr val="dk1"/>
              </a:solidFill>
              <a:latin typeface="+mn-lt"/>
              <a:ea typeface="+mn-ea"/>
              <a:cs typeface="+mn-cs"/>
            </a:endParaRPr>
          </a:p>
        </p:txBody>
      </p:sp>
      <p:sp>
        <p:nvSpPr>
          <p:cNvPr id="22" name="Content Placeholder 2">
            <a:extLst>
              <a:ext uri="{FF2B5EF4-FFF2-40B4-BE49-F238E27FC236}">
                <a16:creationId xmlns:a16="http://schemas.microsoft.com/office/drawing/2014/main" id="{0942C083-7636-58F8-E77A-207AB3B4D02A}"/>
              </a:ext>
            </a:extLst>
          </p:cNvPr>
          <p:cNvSpPr txBox="1">
            <a:spLocks/>
          </p:cNvSpPr>
          <p:nvPr/>
        </p:nvSpPr>
        <p:spPr bwMode="auto">
          <a:xfrm>
            <a:off x="4307963" y="1139934"/>
            <a:ext cx="2511429" cy="2209672"/>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b="0" kern="0" dirty="0"/>
              <a:t>Q1: Two lawyers each grab two chopsticks and start eating. </a:t>
            </a:r>
            <a:r>
              <a:rPr lang="en-US" altLang="zh-CN" b="0" kern="0" dirty="0"/>
              <a:t>Is the current state safe? Check it using Banker’s algorithm.</a:t>
            </a:r>
          </a:p>
        </p:txBody>
      </p:sp>
      <p:graphicFrame>
        <p:nvGraphicFramePr>
          <p:cNvPr id="23" name="Table 22">
            <a:extLst>
              <a:ext uri="{FF2B5EF4-FFF2-40B4-BE49-F238E27FC236}">
                <a16:creationId xmlns:a16="http://schemas.microsoft.com/office/drawing/2014/main" id="{F3800D2D-4CED-0AF5-6BB3-A160D6B5E26D}"/>
              </a:ext>
            </a:extLst>
          </p:cNvPr>
          <p:cNvGraphicFramePr>
            <a:graphicFrameLocks noGrp="1"/>
          </p:cNvGraphicFramePr>
          <p:nvPr>
            <p:extLst>
              <p:ext uri="{D42A27DB-BD31-4B8C-83A1-F6EECF244321}">
                <p14:modId xmlns:p14="http://schemas.microsoft.com/office/powerpoint/2010/main" val="2109153934"/>
              </p:ext>
            </p:extLst>
          </p:nvPr>
        </p:nvGraphicFramePr>
        <p:xfrm>
          <a:off x="8927350" y="1064234"/>
          <a:ext cx="478497" cy="185420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0</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0</a:t>
                      </a:r>
                      <a:endParaRPr lang="en-SE" sz="1800" dirty="0"/>
                    </a:p>
                  </a:txBody>
                  <a:tcPr/>
                </a:tc>
                <a:extLst>
                  <a:ext uri="{0D108BD9-81ED-4DB2-BD59-A6C34878D82A}">
                    <a16:rowId xmlns:a16="http://schemas.microsoft.com/office/drawing/2014/main" val="1929623496"/>
                  </a:ext>
                </a:extLst>
              </a:tr>
              <a:tr h="370840">
                <a:tc>
                  <a:txBody>
                    <a:bodyPr/>
                    <a:lstStyle/>
                    <a:p>
                      <a:pPr algn="ctr"/>
                      <a:r>
                        <a:rPr lang="en-US" sz="1800" dirty="0"/>
                        <a:t>1</a:t>
                      </a:r>
                      <a:endParaRPr lang="en-SE" sz="1800" dirty="0"/>
                    </a:p>
                  </a:txBody>
                  <a:tcPr/>
                </a:tc>
                <a:extLst>
                  <a:ext uri="{0D108BD9-81ED-4DB2-BD59-A6C34878D82A}">
                    <a16:rowId xmlns:a16="http://schemas.microsoft.com/office/drawing/2014/main" val="2761282773"/>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793670792"/>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3776598000"/>
                  </a:ext>
                </a:extLst>
              </a:tr>
            </a:tbl>
          </a:graphicData>
        </a:graphic>
      </p:graphicFrame>
      <p:graphicFrame>
        <p:nvGraphicFramePr>
          <p:cNvPr id="24" name="Content Placeholder 5">
            <a:extLst>
              <a:ext uri="{FF2B5EF4-FFF2-40B4-BE49-F238E27FC236}">
                <a16:creationId xmlns:a16="http://schemas.microsoft.com/office/drawing/2014/main" id="{02A3EF08-F2E5-06DD-F75B-E35A7DCD3151}"/>
              </a:ext>
            </a:extLst>
          </p:cNvPr>
          <p:cNvGraphicFramePr>
            <a:graphicFrameLocks/>
          </p:cNvGraphicFramePr>
          <p:nvPr>
            <p:extLst>
              <p:ext uri="{D42A27DB-BD31-4B8C-83A1-F6EECF244321}">
                <p14:modId xmlns:p14="http://schemas.microsoft.com/office/powerpoint/2010/main" val="480033298"/>
              </p:ext>
            </p:extLst>
          </p:nvPr>
        </p:nvGraphicFramePr>
        <p:xfrm>
          <a:off x="9153107" y="3911387"/>
          <a:ext cx="1301842" cy="277368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P1</a:t>
                      </a:r>
                      <a:endParaRPr lang="en-SE" sz="2000" dirty="0"/>
                    </a:p>
                  </a:txBody>
                  <a:tcPr>
                    <a:solidFill>
                      <a:schemeClr val="bg1">
                        <a:lumMod val="95000"/>
                      </a:schemeClr>
                    </a:solidFill>
                  </a:tcPr>
                </a:tc>
                <a:tc>
                  <a:txBody>
                    <a:bodyPr/>
                    <a:lstStyle/>
                    <a:p>
                      <a:pPr algn="ctr"/>
                      <a:r>
                        <a:rPr lang="en-GB" sz="2000" dirty="0"/>
                        <a:t>2</a:t>
                      </a:r>
                      <a:endParaRPr lang="en-SE" sz="2000" dirty="0"/>
                    </a:p>
                  </a:txBody>
                  <a:tcPr/>
                </a:tc>
                <a:extLst>
                  <a:ext uri="{0D108BD9-81ED-4DB2-BD59-A6C34878D82A}">
                    <a16:rowId xmlns:a16="http://schemas.microsoft.com/office/drawing/2014/main" val="1884641263"/>
                  </a:ext>
                </a:extLst>
              </a:tr>
              <a:tr h="370840">
                <a:tc>
                  <a:txBody>
                    <a:bodyPr/>
                    <a:lstStyle/>
                    <a:p>
                      <a:pPr algn="ctr"/>
                      <a:r>
                        <a:rPr lang="en-US" altLang="zh-CN" sz="2000" dirty="0"/>
                        <a:t>P2</a:t>
                      </a:r>
                      <a:endParaRPr lang="en-SE" sz="2000" dirty="0"/>
                    </a:p>
                  </a:txBody>
                  <a:tcPr>
                    <a:solidFill>
                      <a:schemeClr val="bg1">
                        <a:lumMod val="95000"/>
                      </a:schemeClr>
                    </a:solidFill>
                  </a:tcPr>
                </a:tc>
                <a:tc>
                  <a:txBody>
                    <a:bodyPr/>
                    <a:lstStyle/>
                    <a:p>
                      <a:pPr algn="ctr"/>
                      <a:r>
                        <a:rPr lang="en-GB" sz="2000" dirty="0"/>
                        <a:t>4</a:t>
                      </a:r>
                      <a:endParaRPr lang="en-SE" sz="2000" dirty="0"/>
                    </a:p>
                  </a:txBody>
                  <a:tcPr/>
                </a:tc>
                <a:extLst>
                  <a:ext uri="{0D108BD9-81ED-4DB2-BD59-A6C34878D82A}">
                    <a16:rowId xmlns:a16="http://schemas.microsoft.com/office/drawing/2014/main" val="3030728590"/>
                  </a:ext>
                </a:extLst>
              </a:tr>
              <a:tr h="370840">
                <a:tc>
                  <a:txBody>
                    <a:bodyPr/>
                    <a:lstStyle/>
                    <a:p>
                      <a:pPr algn="ctr"/>
                      <a:r>
                        <a:rPr lang="en-US" sz="2000" dirty="0"/>
                        <a:t>P3</a:t>
                      </a:r>
                      <a:endParaRPr lang="en-SE" sz="2000" dirty="0"/>
                    </a:p>
                  </a:txBody>
                  <a:tcPr>
                    <a:solidFill>
                      <a:schemeClr val="bg1">
                        <a:lumMod val="95000"/>
                      </a:schemeClr>
                    </a:solidFill>
                  </a:tcPr>
                </a:tc>
                <a:tc>
                  <a:txBody>
                    <a:bodyPr/>
                    <a:lstStyle/>
                    <a:p>
                      <a:pPr algn="ctr"/>
                      <a:r>
                        <a:rPr lang="en-US" sz="2000" dirty="0"/>
                        <a:t>5</a:t>
                      </a:r>
                      <a:endParaRPr lang="en-SE" sz="2000" dirty="0"/>
                    </a:p>
                  </a:txBody>
                  <a:tcPr/>
                </a:tc>
                <a:extLst>
                  <a:ext uri="{0D108BD9-81ED-4DB2-BD59-A6C34878D82A}">
                    <a16:rowId xmlns:a16="http://schemas.microsoft.com/office/drawing/2014/main" val="75896377"/>
                  </a:ext>
                </a:extLst>
              </a:tr>
              <a:tr h="370840">
                <a:tc>
                  <a:txBody>
                    <a:bodyPr/>
                    <a:lstStyle/>
                    <a:p>
                      <a:pPr algn="ctr"/>
                      <a:r>
                        <a:rPr lang="en-US" sz="2000" dirty="0"/>
                        <a:t>P4</a:t>
                      </a:r>
                      <a:endParaRPr lang="en-SE" sz="2000" dirty="0"/>
                    </a:p>
                  </a:txBody>
                  <a:tcPr>
                    <a:solidFill>
                      <a:schemeClr val="bg1">
                        <a:lumMod val="95000"/>
                      </a:schemeClr>
                    </a:solidFill>
                  </a:tcPr>
                </a:tc>
                <a:tc>
                  <a:txBody>
                    <a:bodyPr/>
                    <a:lstStyle/>
                    <a:p>
                      <a:pPr algn="ctr"/>
                      <a:r>
                        <a:rPr lang="en-US" sz="2000" dirty="0"/>
                        <a:t>5</a:t>
                      </a:r>
                      <a:endParaRPr lang="en-SE" sz="2000" dirty="0"/>
                    </a:p>
                  </a:txBody>
                  <a:tcPr/>
                </a:tc>
                <a:extLst>
                  <a:ext uri="{0D108BD9-81ED-4DB2-BD59-A6C34878D82A}">
                    <a16:rowId xmlns:a16="http://schemas.microsoft.com/office/drawing/2014/main" val="474450686"/>
                  </a:ext>
                </a:extLst>
              </a:tr>
              <a:tr h="370840">
                <a:tc>
                  <a:txBody>
                    <a:bodyPr/>
                    <a:lstStyle/>
                    <a:p>
                      <a:pPr algn="ctr"/>
                      <a:r>
                        <a:rPr lang="en-US" sz="2000" dirty="0"/>
                        <a:t>P5</a:t>
                      </a:r>
                      <a:endParaRPr lang="en-SE" sz="2000" dirty="0"/>
                    </a:p>
                  </a:txBody>
                  <a:tcPr>
                    <a:solidFill>
                      <a:schemeClr val="bg1">
                        <a:lumMod val="95000"/>
                      </a:schemeClr>
                    </a:solidFill>
                  </a:tcPr>
                </a:tc>
                <a:tc>
                  <a:txBody>
                    <a:bodyPr/>
                    <a:lstStyle/>
                    <a:p>
                      <a:pPr algn="ctr"/>
                      <a:r>
                        <a:rPr lang="en-US" sz="2000" dirty="0"/>
                        <a:t>5</a:t>
                      </a:r>
                      <a:endParaRPr lang="en-SE" sz="2000" dirty="0"/>
                    </a:p>
                  </a:txBody>
                  <a:tcPr/>
                </a:tc>
                <a:extLst>
                  <a:ext uri="{0D108BD9-81ED-4DB2-BD59-A6C34878D82A}">
                    <a16:rowId xmlns:a16="http://schemas.microsoft.com/office/drawing/2014/main" val="4107443360"/>
                  </a:ext>
                </a:extLst>
              </a:tr>
            </a:tbl>
          </a:graphicData>
        </a:graphic>
      </p:graphicFrame>
      <p:sp>
        <p:nvSpPr>
          <p:cNvPr id="25" name="TextBox 24">
            <a:extLst>
              <a:ext uri="{FF2B5EF4-FFF2-40B4-BE49-F238E27FC236}">
                <a16:creationId xmlns:a16="http://schemas.microsoft.com/office/drawing/2014/main" id="{7298E434-C564-0A77-CCB2-BE88B0D453A6}"/>
              </a:ext>
            </a:extLst>
          </p:cNvPr>
          <p:cNvSpPr txBox="1"/>
          <p:nvPr/>
        </p:nvSpPr>
        <p:spPr>
          <a:xfrm>
            <a:off x="8728977" y="3202544"/>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p:sp>
        <p:nvSpPr>
          <p:cNvPr id="26" name="Content Placeholder 2">
            <a:extLst>
              <a:ext uri="{FF2B5EF4-FFF2-40B4-BE49-F238E27FC236}">
                <a16:creationId xmlns:a16="http://schemas.microsoft.com/office/drawing/2014/main" id="{646CF467-03B4-597C-6D8A-1B30E84F27DC}"/>
              </a:ext>
            </a:extLst>
          </p:cNvPr>
          <p:cNvSpPr txBox="1">
            <a:spLocks/>
          </p:cNvSpPr>
          <p:nvPr/>
        </p:nvSpPr>
        <p:spPr bwMode="auto">
          <a:xfrm>
            <a:off x="4532950" y="4513758"/>
            <a:ext cx="3537808" cy="15264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b="0" kern="0" dirty="0"/>
              <a:t>Q2: </a:t>
            </a:r>
            <a:r>
              <a:rPr lang="en-US" b="0" kern="0" dirty="0"/>
              <a:t>ANS</a:t>
            </a:r>
            <a:r>
              <a:rPr lang="en-GB" b="0" kern="0" dirty="0"/>
              <a:t>: Yes, current state is safe. You can run P1 first, then the remaining lawyers in any order.  </a:t>
            </a:r>
            <a:endParaRPr lang="en-US" altLang="zh-CN" b="0" kern="0" dirty="0"/>
          </a:p>
        </p:txBody>
      </p:sp>
    </p:spTree>
    <p:extLst>
      <p:ext uri="{BB962C8B-B14F-4D97-AF65-F5344CB8AC3E}">
        <p14:creationId xmlns:p14="http://schemas.microsoft.com/office/powerpoint/2010/main" val="2921615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CD035D-F5B9-F2C6-59A2-7DE1BCA7D592}"/>
            </a:ext>
          </a:extLst>
        </p:cNvPr>
        <p:cNvGrpSpPr/>
        <p:nvPr/>
      </p:nvGrpSpPr>
      <p:grpSpPr>
        <a:xfrm>
          <a:off x="0" y="0"/>
          <a:ext cx="0" cy="0"/>
          <a:chOff x="0" y="0"/>
          <a:chExt cx="0" cy="0"/>
        </a:xfrm>
      </p:grpSpPr>
      <p:sp>
        <p:nvSpPr>
          <p:cNvPr id="1032" name="Rectangle 2">
            <a:extLst>
              <a:ext uri="{FF2B5EF4-FFF2-40B4-BE49-F238E27FC236}">
                <a16:creationId xmlns:a16="http://schemas.microsoft.com/office/drawing/2014/main" id="{D1236058-8546-8757-C024-E7ACC5EBEB3C}"/>
              </a:ext>
            </a:extLst>
          </p:cNvPr>
          <p:cNvSpPr>
            <a:spLocks noGrp="1" noChangeArrowheads="1"/>
          </p:cNvSpPr>
          <p:nvPr>
            <p:ph type="title" sz="quarter"/>
          </p:nvPr>
        </p:nvSpPr>
        <p:spPr>
          <a:xfrm>
            <a:off x="1981200" y="-114300"/>
            <a:ext cx="8991600" cy="1143000"/>
          </a:xfrm>
        </p:spPr>
        <p:txBody>
          <a:bodyPr/>
          <a:lstStyle/>
          <a:p>
            <a:pPr eaLnBrk="1" hangingPunct="1"/>
            <a:r>
              <a:rPr lang="en-US" altLang="zh-CN" dirty="0">
                <a:ea typeface="宋体" charset="-122"/>
              </a:rPr>
              <a:t>Example: 5 Lawyers, each with 2 arms, 5 chopsticks</a:t>
            </a:r>
          </a:p>
        </p:txBody>
      </p:sp>
      <p:sp>
        <p:nvSpPr>
          <p:cNvPr id="14" name="Content Placeholder 2">
            <a:extLst>
              <a:ext uri="{FF2B5EF4-FFF2-40B4-BE49-F238E27FC236}">
                <a16:creationId xmlns:a16="http://schemas.microsoft.com/office/drawing/2014/main" id="{1B4E313D-DF96-E850-F367-13C977EC5412}"/>
              </a:ext>
            </a:extLst>
          </p:cNvPr>
          <p:cNvSpPr>
            <a:spLocks noGrp="1"/>
          </p:cNvSpPr>
          <p:nvPr>
            <p:ph idx="1"/>
          </p:nvPr>
        </p:nvSpPr>
        <p:spPr>
          <a:xfrm>
            <a:off x="235313" y="1219328"/>
            <a:ext cx="1940024" cy="1143000"/>
          </a:xfrm>
        </p:spPr>
        <p:txBody>
          <a:bodyPr>
            <a:normAutofit/>
          </a:bodyPr>
          <a:lstStyle/>
          <a:p>
            <a:pPr marL="0" indent="0">
              <a:buNone/>
            </a:pPr>
            <a:r>
              <a:rPr lang="en-GB" dirty="0"/>
              <a:t>Initially, all chopsticks are free.</a:t>
            </a:r>
          </a:p>
        </p:txBody>
      </p:sp>
      <p:sp>
        <p:nvSpPr>
          <p:cNvPr id="15" name="Content Placeholder 2">
            <a:extLst>
              <a:ext uri="{FF2B5EF4-FFF2-40B4-BE49-F238E27FC236}">
                <a16:creationId xmlns:a16="http://schemas.microsoft.com/office/drawing/2014/main" id="{BB02F49F-8484-BF8A-E401-8537506797F6}"/>
              </a:ext>
            </a:extLst>
          </p:cNvPr>
          <p:cNvSpPr txBox="1">
            <a:spLocks/>
          </p:cNvSpPr>
          <p:nvPr/>
        </p:nvSpPr>
        <p:spPr bwMode="auto">
          <a:xfrm>
            <a:off x="3581400" y="5653709"/>
            <a:ext cx="5791200" cy="1066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endParaRPr lang="en-GB" b="0" kern="0" dirty="0"/>
          </a:p>
        </p:txBody>
      </p:sp>
      <p:graphicFrame>
        <p:nvGraphicFramePr>
          <p:cNvPr id="2" name="Table 1">
            <a:extLst>
              <a:ext uri="{FF2B5EF4-FFF2-40B4-BE49-F238E27FC236}">
                <a16:creationId xmlns:a16="http://schemas.microsoft.com/office/drawing/2014/main" id="{B9D892B5-58C4-806B-B7EF-D199C9E1F5BB}"/>
              </a:ext>
            </a:extLst>
          </p:cNvPr>
          <p:cNvGraphicFramePr>
            <a:graphicFrameLocks noGrp="1"/>
          </p:cNvGraphicFramePr>
          <p:nvPr>
            <p:extLst>
              <p:ext uri="{D42A27DB-BD31-4B8C-83A1-F6EECF244321}">
                <p14:modId xmlns:p14="http://schemas.microsoft.com/office/powerpoint/2010/main" val="3745573574"/>
              </p:ext>
            </p:extLst>
          </p:nvPr>
        </p:nvGraphicFramePr>
        <p:xfrm>
          <a:off x="2469085" y="1076053"/>
          <a:ext cx="478497" cy="185420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2</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1929623496"/>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2761282773"/>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793670792"/>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3776598000"/>
                  </a:ext>
                </a:extLst>
              </a:tr>
            </a:tbl>
          </a:graphicData>
        </a:graphic>
      </p:graphicFrame>
      <p:sp>
        <p:nvSpPr>
          <p:cNvPr id="4" name="TextBox 3">
            <a:extLst>
              <a:ext uri="{FF2B5EF4-FFF2-40B4-BE49-F238E27FC236}">
                <a16:creationId xmlns:a16="http://schemas.microsoft.com/office/drawing/2014/main" id="{9A2F85CE-5424-2861-D748-564FA4318447}"/>
              </a:ext>
            </a:extLst>
          </p:cNvPr>
          <p:cNvSpPr txBox="1"/>
          <p:nvPr/>
        </p:nvSpPr>
        <p:spPr>
          <a:xfrm>
            <a:off x="2351444" y="687762"/>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5" name="TextBox 4">
            <a:extLst>
              <a:ext uri="{FF2B5EF4-FFF2-40B4-BE49-F238E27FC236}">
                <a16:creationId xmlns:a16="http://schemas.microsoft.com/office/drawing/2014/main" id="{458E86CD-D1FD-8DCB-ED38-D3A7CA79FDFF}"/>
              </a:ext>
            </a:extLst>
          </p:cNvPr>
          <p:cNvSpPr txBox="1"/>
          <p:nvPr/>
        </p:nvSpPr>
        <p:spPr>
          <a:xfrm>
            <a:off x="3099090" y="687762"/>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6" name="TextBox 5">
            <a:extLst>
              <a:ext uri="{FF2B5EF4-FFF2-40B4-BE49-F238E27FC236}">
                <a16:creationId xmlns:a16="http://schemas.microsoft.com/office/drawing/2014/main" id="{355A486F-0CA9-FF3D-FD8C-2631770448B9}"/>
              </a:ext>
            </a:extLst>
          </p:cNvPr>
          <p:cNvSpPr txBox="1"/>
          <p:nvPr/>
        </p:nvSpPr>
        <p:spPr>
          <a:xfrm>
            <a:off x="8801196" y="664124"/>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graphicFrame>
        <p:nvGraphicFramePr>
          <p:cNvPr id="7" name="Table 6">
            <a:extLst>
              <a:ext uri="{FF2B5EF4-FFF2-40B4-BE49-F238E27FC236}">
                <a16:creationId xmlns:a16="http://schemas.microsoft.com/office/drawing/2014/main" id="{C7AAAE97-FCC1-E4F3-B94A-04C5C84D044C}"/>
              </a:ext>
            </a:extLst>
          </p:cNvPr>
          <p:cNvGraphicFramePr>
            <a:graphicFrameLocks noGrp="1"/>
          </p:cNvGraphicFramePr>
          <p:nvPr>
            <p:extLst>
              <p:ext uri="{D42A27DB-BD31-4B8C-83A1-F6EECF244321}">
                <p14:modId xmlns:p14="http://schemas.microsoft.com/office/powerpoint/2010/main" val="2908677250"/>
              </p:ext>
            </p:extLst>
          </p:nvPr>
        </p:nvGraphicFramePr>
        <p:xfrm>
          <a:off x="3480165" y="1076053"/>
          <a:ext cx="478497" cy="185420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0</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0</a:t>
                      </a:r>
                      <a:endParaRPr lang="en-SE" sz="1800" dirty="0"/>
                    </a:p>
                  </a:txBody>
                  <a:tcPr/>
                </a:tc>
                <a:extLst>
                  <a:ext uri="{0D108BD9-81ED-4DB2-BD59-A6C34878D82A}">
                    <a16:rowId xmlns:a16="http://schemas.microsoft.com/office/drawing/2014/main" val="1929623496"/>
                  </a:ext>
                </a:extLst>
              </a:tr>
              <a:tr h="370840">
                <a:tc>
                  <a:txBody>
                    <a:bodyPr/>
                    <a:lstStyle/>
                    <a:p>
                      <a:pPr algn="ctr"/>
                      <a:r>
                        <a:rPr lang="en-US" sz="1800" dirty="0"/>
                        <a:t>0</a:t>
                      </a:r>
                      <a:endParaRPr lang="en-SE" sz="1800" dirty="0"/>
                    </a:p>
                  </a:txBody>
                  <a:tcPr/>
                </a:tc>
                <a:extLst>
                  <a:ext uri="{0D108BD9-81ED-4DB2-BD59-A6C34878D82A}">
                    <a16:rowId xmlns:a16="http://schemas.microsoft.com/office/drawing/2014/main" val="2761282773"/>
                  </a:ext>
                </a:extLst>
              </a:tr>
              <a:tr h="370840">
                <a:tc>
                  <a:txBody>
                    <a:bodyPr/>
                    <a:lstStyle/>
                    <a:p>
                      <a:pPr algn="ctr"/>
                      <a:r>
                        <a:rPr lang="en-US" sz="1800" dirty="0"/>
                        <a:t>0</a:t>
                      </a:r>
                      <a:endParaRPr lang="en-SE" sz="1800" dirty="0"/>
                    </a:p>
                  </a:txBody>
                  <a:tcPr/>
                </a:tc>
                <a:extLst>
                  <a:ext uri="{0D108BD9-81ED-4DB2-BD59-A6C34878D82A}">
                    <a16:rowId xmlns:a16="http://schemas.microsoft.com/office/drawing/2014/main" val="793670792"/>
                  </a:ext>
                </a:extLst>
              </a:tr>
              <a:tr h="370840">
                <a:tc>
                  <a:txBody>
                    <a:bodyPr/>
                    <a:lstStyle/>
                    <a:p>
                      <a:pPr algn="ctr"/>
                      <a:r>
                        <a:rPr lang="en-US" sz="1800" dirty="0"/>
                        <a:t>0</a:t>
                      </a:r>
                      <a:endParaRPr lang="en-SE" sz="1800" dirty="0"/>
                    </a:p>
                  </a:txBody>
                  <a:tcPr/>
                </a:tc>
                <a:extLst>
                  <a:ext uri="{0D108BD9-81ED-4DB2-BD59-A6C34878D82A}">
                    <a16:rowId xmlns:a16="http://schemas.microsoft.com/office/drawing/2014/main" val="3776598000"/>
                  </a:ext>
                </a:extLst>
              </a:tr>
            </a:tbl>
          </a:graphicData>
        </a:graphic>
      </p:graphicFrame>
      <p:graphicFrame>
        <p:nvGraphicFramePr>
          <p:cNvPr id="8" name="Table 7">
            <a:extLst>
              <a:ext uri="{FF2B5EF4-FFF2-40B4-BE49-F238E27FC236}">
                <a16:creationId xmlns:a16="http://schemas.microsoft.com/office/drawing/2014/main" id="{3DCEC414-BD7D-5EAD-4819-8639B5662A74}"/>
              </a:ext>
            </a:extLst>
          </p:cNvPr>
          <p:cNvGraphicFramePr>
            <a:graphicFrameLocks noGrp="1"/>
          </p:cNvGraphicFramePr>
          <p:nvPr>
            <p:extLst>
              <p:ext uri="{D42A27DB-BD31-4B8C-83A1-F6EECF244321}">
                <p14:modId xmlns:p14="http://schemas.microsoft.com/office/powerpoint/2010/main" val="3641928148"/>
              </p:ext>
            </p:extLst>
          </p:nvPr>
        </p:nvGraphicFramePr>
        <p:xfrm>
          <a:off x="2456987" y="3557017"/>
          <a:ext cx="478497" cy="37084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5</a:t>
                      </a:r>
                      <a:endParaRPr lang="en-SE" sz="1800" dirty="0"/>
                    </a:p>
                  </a:txBody>
                  <a:tcPr/>
                </a:tc>
                <a:extLst>
                  <a:ext uri="{0D108BD9-81ED-4DB2-BD59-A6C34878D82A}">
                    <a16:rowId xmlns:a16="http://schemas.microsoft.com/office/drawing/2014/main" val="511353736"/>
                  </a:ext>
                </a:extLst>
              </a:tr>
            </a:tbl>
          </a:graphicData>
        </a:graphic>
      </p:graphicFrame>
      <p:sp>
        <p:nvSpPr>
          <p:cNvPr id="9" name="TextBox 8">
            <a:extLst>
              <a:ext uri="{FF2B5EF4-FFF2-40B4-BE49-F238E27FC236}">
                <a16:creationId xmlns:a16="http://schemas.microsoft.com/office/drawing/2014/main" id="{FDB46065-9BEF-9686-7841-6DB6FA9A3DC4}"/>
              </a:ext>
            </a:extLst>
          </p:cNvPr>
          <p:cNvSpPr txBox="1"/>
          <p:nvPr/>
        </p:nvSpPr>
        <p:spPr>
          <a:xfrm>
            <a:off x="2263085" y="3162323"/>
            <a:ext cx="816249" cy="400110"/>
          </a:xfrm>
          <a:prstGeom prst="rect">
            <a:avLst/>
          </a:prstGeom>
          <a:noFill/>
        </p:spPr>
        <p:txBody>
          <a:bodyPr wrap="none" rtlCol="0">
            <a:spAutoFit/>
          </a:bodyPr>
          <a:lstStyle/>
          <a:p>
            <a:r>
              <a:rPr lang="en-US" altLang="zh-CN" sz="2000" b="0" dirty="0">
                <a:solidFill>
                  <a:schemeClr val="dk1"/>
                </a:solidFill>
                <a:latin typeface="+mn-lt"/>
                <a:ea typeface="+mn-ea"/>
                <a:cs typeface="+mn-cs"/>
              </a:rPr>
              <a:t>Total</a:t>
            </a:r>
            <a:endParaRPr lang="en-GB" sz="2000" b="0" dirty="0">
              <a:solidFill>
                <a:schemeClr val="dk1"/>
              </a:solidFill>
              <a:latin typeface="+mn-lt"/>
              <a:ea typeface="+mn-ea"/>
              <a:cs typeface="+mn-cs"/>
            </a:endParaRPr>
          </a:p>
        </p:txBody>
      </p:sp>
      <p:graphicFrame>
        <p:nvGraphicFramePr>
          <p:cNvPr id="10" name="Table 9">
            <a:extLst>
              <a:ext uri="{FF2B5EF4-FFF2-40B4-BE49-F238E27FC236}">
                <a16:creationId xmlns:a16="http://schemas.microsoft.com/office/drawing/2014/main" id="{1D2E30EF-F22B-312D-05F6-97670DDFF740}"/>
              </a:ext>
            </a:extLst>
          </p:cNvPr>
          <p:cNvGraphicFramePr>
            <a:graphicFrameLocks noGrp="1"/>
          </p:cNvGraphicFramePr>
          <p:nvPr>
            <p:extLst>
              <p:ext uri="{D42A27DB-BD31-4B8C-83A1-F6EECF244321}">
                <p14:modId xmlns:p14="http://schemas.microsoft.com/office/powerpoint/2010/main" val="1749472065"/>
              </p:ext>
            </p:extLst>
          </p:nvPr>
        </p:nvGraphicFramePr>
        <p:xfrm>
          <a:off x="3467138" y="3568306"/>
          <a:ext cx="478497" cy="37084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5</a:t>
                      </a:r>
                      <a:endParaRPr lang="en-SE" sz="1800" dirty="0"/>
                    </a:p>
                  </a:txBody>
                  <a:tcPr/>
                </a:tc>
                <a:extLst>
                  <a:ext uri="{0D108BD9-81ED-4DB2-BD59-A6C34878D82A}">
                    <a16:rowId xmlns:a16="http://schemas.microsoft.com/office/drawing/2014/main" val="511353736"/>
                  </a:ext>
                </a:extLst>
              </a:tr>
            </a:tbl>
          </a:graphicData>
        </a:graphic>
      </p:graphicFrame>
      <p:sp>
        <p:nvSpPr>
          <p:cNvPr id="11" name="TextBox 10">
            <a:extLst>
              <a:ext uri="{FF2B5EF4-FFF2-40B4-BE49-F238E27FC236}">
                <a16:creationId xmlns:a16="http://schemas.microsoft.com/office/drawing/2014/main" id="{B0C497BB-CD38-D748-66CC-AEB6BB678D6A}"/>
              </a:ext>
            </a:extLst>
          </p:cNvPr>
          <p:cNvSpPr txBox="1"/>
          <p:nvPr/>
        </p:nvSpPr>
        <p:spPr>
          <a:xfrm>
            <a:off x="3099090" y="3149551"/>
            <a:ext cx="1266693" cy="400110"/>
          </a:xfrm>
          <a:prstGeom prst="rect">
            <a:avLst/>
          </a:prstGeom>
          <a:noFill/>
        </p:spPr>
        <p:txBody>
          <a:bodyPr wrap="none" rtlCol="0">
            <a:spAutoFit/>
          </a:bodyPr>
          <a:lstStyle/>
          <a:p>
            <a:r>
              <a:rPr lang="en-US" altLang="zh-CN" sz="2000" b="0" dirty="0">
                <a:solidFill>
                  <a:schemeClr val="dk1"/>
                </a:solidFill>
                <a:latin typeface="+mn-lt"/>
                <a:ea typeface="+mn-ea"/>
                <a:cs typeface="+mn-cs"/>
              </a:rPr>
              <a:t>Available</a:t>
            </a:r>
            <a:endParaRPr lang="en-GB" sz="2000" b="0" dirty="0">
              <a:solidFill>
                <a:schemeClr val="dk1"/>
              </a:solidFill>
              <a:latin typeface="+mn-lt"/>
              <a:ea typeface="+mn-ea"/>
              <a:cs typeface="+mn-cs"/>
            </a:endParaRPr>
          </a:p>
        </p:txBody>
      </p:sp>
      <p:graphicFrame>
        <p:nvGraphicFramePr>
          <p:cNvPr id="12" name="Table 11">
            <a:extLst>
              <a:ext uri="{FF2B5EF4-FFF2-40B4-BE49-F238E27FC236}">
                <a16:creationId xmlns:a16="http://schemas.microsoft.com/office/drawing/2014/main" id="{D9A0D013-2DD2-41B5-3DC8-A439DB848BD2}"/>
              </a:ext>
            </a:extLst>
          </p:cNvPr>
          <p:cNvGraphicFramePr>
            <a:graphicFrameLocks noGrp="1"/>
          </p:cNvGraphicFramePr>
          <p:nvPr>
            <p:extLst>
              <p:ext uri="{D42A27DB-BD31-4B8C-83A1-F6EECF244321}">
                <p14:modId xmlns:p14="http://schemas.microsoft.com/office/powerpoint/2010/main" val="1844341242"/>
              </p:ext>
            </p:extLst>
          </p:nvPr>
        </p:nvGraphicFramePr>
        <p:xfrm>
          <a:off x="6864623" y="1064234"/>
          <a:ext cx="478497" cy="185420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2</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1929623496"/>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2761282773"/>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793670792"/>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3776598000"/>
                  </a:ext>
                </a:extLst>
              </a:tr>
            </a:tbl>
          </a:graphicData>
        </a:graphic>
      </p:graphicFrame>
      <p:sp>
        <p:nvSpPr>
          <p:cNvPr id="13" name="TextBox 12">
            <a:extLst>
              <a:ext uri="{FF2B5EF4-FFF2-40B4-BE49-F238E27FC236}">
                <a16:creationId xmlns:a16="http://schemas.microsoft.com/office/drawing/2014/main" id="{3C5504D2-BB26-0EB7-D077-C4D07D2F14D9}"/>
              </a:ext>
            </a:extLst>
          </p:cNvPr>
          <p:cNvSpPr txBox="1"/>
          <p:nvPr/>
        </p:nvSpPr>
        <p:spPr>
          <a:xfrm>
            <a:off x="6746982" y="675943"/>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6" name="TextBox 15">
            <a:extLst>
              <a:ext uri="{FF2B5EF4-FFF2-40B4-BE49-F238E27FC236}">
                <a16:creationId xmlns:a16="http://schemas.microsoft.com/office/drawing/2014/main" id="{E9C404DB-5999-03AE-A93F-0BD06ABBEFB3}"/>
              </a:ext>
            </a:extLst>
          </p:cNvPr>
          <p:cNvSpPr txBox="1"/>
          <p:nvPr/>
        </p:nvSpPr>
        <p:spPr>
          <a:xfrm>
            <a:off x="7494628" y="675943"/>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graphicFrame>
        <p:nvGraphicFramePr>
          <p:cNvPr id="17" name="Table 16">
            <a:extLst>
              <a:ext uri="{FF2B5EF4-FFF2-40B4-BE49-F238E27FC236}">
                <a16:creationId xmlns:a16="http://schemas.microsoft.com/office/drawing/2014/main" id="{20FB3A4B-4656-478C-4830-B44881D9B838}"/>
              </a:ext>
            </a:extLst>
          </p:cNvPr>
          <p:cNvGraphicFramePr>
            <a:graphicFrameLocks noGrp="1"/>
          </p:cNvGraphicFramePr>
          <p:nvPr>
            <p:extLst>
              <p:ext uri="{D42A27DB-BD31-4B8C-83A1-F6EECF244321}">
                <p14:modId xmlns:p14="http://schemas.microsoft.com/office/powerpoint/2010/main" val="18492781"/>
              </p:ext>
            </p:extLst>
          </p:nvPr>
        </p:nvGraphicFramePr>
        <p:xfrm>
          <a:off x="7875703" y="1064234"/>
          <a:ext cx="478497" cy="185420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1</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1</a:t>
                      </a:r>
                      <a:endParaRPr lang="en-SE" sz="1800" dirty="0"/>
                    </a:p>
                  </a:txBody>
                  <a:tcPr/>
                </a:tc>
                <a:extLst>
                  <a:ext uri="{0D108BD9-81ED-4DB2-BD59-A6C34878D82A}">
                    <a16:rowId xmlns:a16="http://schemas.microsoft.com/office/drawing/2014/main" val="1929623496"/>
                  </a:ext>
                </a:extLst>
              </a:tr>
              <a:tr h="370840">
                <a:tc>
                  <a:txBody>
                    <a:bodyPr/>
                    <a:lstStyle/>
                    <a:p>
                      <a:pPr algn="ctr"/>
                      <a:r>
                        <a:rPr lang="en-US" sz="1800" dirty="0"/>
                        <a:t>1</a:t>
                      </a:r>
                      <a:endParaRPr lang="en-SE" sz="1800" dirty="0"/>
                    </a:p>
                  </a:txBody>
                  <a:tcPr/>
                </a:tc>
                <a:extLst>
                  <a:ext uri="{0D108BD9-81ED-4DB2-BD59-A6C34878D82A}">
                    <a16:rowId xmlns:a16="http://schemas.microsoft.com/office/drawing/2014/main" val="2761282773"/>
                  </a:ext>
                </a:extLst>
              </a:tr>
              <a:tr h="370840">
                <a:tc>
                  <a:txBody>
                    <a:bodyPr/>
                    <a:lstStyle/>
                    <a:p>
                      <a:pPr algn="ctr"/>
                      <a:r>
                        <a:rPr lang="en-US" sz="1800" dirty="0"/>
                        <a:t>1</a:t>
                      </a:r>
                      <a:endParaRPr lang="en-SE" sz="1800" dirty="0"/>
                    </a:p>
                  </a:txBody>
                  <a:tcPr/>
                </a:tc>
                <a:extLst>
                  <a:ext uri="{0D108BD9-81ED-4DB2-BD59-A6C34878D82A}">
                    <a16:rowId xmlns:a16="http://schemas.microsoft.com/office/drawing/2014/main" val="793670792"/>
                  </a:ext>
                </a:extLst>
              </a:tr>
              <a:tr h="370840">
                <a:tc>
                  <a:txBody>
                    <a:bodyPr/>
                    <a:lstStyle/>
                    <a:p>
                      <a:pPr algn="ctr"/>
                      <a:r>
                        <a:rPr lang="en-US" sz="1800" dirty="0"/>
                        <a:t>1</a:t>
                      </a:r>
                      <a:endParaRPr lang="en-SE" sz="1800" dirty="0"/>
                    </a:p>
                  </a:txBody>
                  <a:tcPr/>
                </a:tc>
                <a:extLst>
                  <a:ext uri="{0D108BD9-81ED-4DB2-BD59-A6C34878D82A}">
                    <a16:rowId xmlns:a16="http://schemas.microsoft.com/office/drawing/2014/main" val="3776598000"/>
                  </a:ext>
                </a:extLst>
              </a:tr>
            </a:tbl>
          </a:graphicData>
        </a:graphic>
      </p:graphicFrame>
      <p:graphicFrame>
        <p:nvGraphicFramePr>
          <p:cNvPr id="18" name="Table 17">
            <a:extLst>
              <a:ext uri="{FF2B5EF4-FFF2-40B4-BE49-F238E27FC236}">
                <a16:creationId xmlns:a16="http://schemas.microsoft.com/office/drawing/2014/main" id="{7CD883B1-2C51-26C1-6B44-FD3A68875FEF}"/>
              </a:ext>
            </a:extLst>
          </p:cNvPr>
          <p:cNvGraphicFramePr>
            <a:graphicFrameLocks noGrp="1"/>
          </p:cNvGraphicFramePr>
          <p:nvPr>
            <p:extLst>
              <p:ext uri="{D42A27DB-BD31-4B8C-83A1-F6EECF244321}">
                <p14:modId xmlns:p14="http://schemas.microsoft.com/office/powerpoint/2010/main" val="712319663"/>
              </p:ext>
            </p:extLst>
          </p:nvPr>
        </p:nvGraphicFramePr>
        <p:xfrm>
          <a:off x="6852525" y="3545198"/>
          <a:ext cx="478497" cy="37084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5</a:t>
                      </a:r>
                      <a:endParaRPr lang="en-SE" sz="1800" dirty="0"/>
                    </a:p>
                  </a:txBody>
                  <a:tcPr/>
                </a:tc>
                <a:extLst>
                  <a:ext uri="{0D108BD9-81ED-4DB2-BD59-A6C34878D82A}">
                    <a16:rowId xmlns:a16="http://schemas.microsoft.com/office/drawing/2014/main" val="511353736"/>
                  </a:ext>
                </a:extLst>
              </a:tr>
            </a:tbl>
          </a:graphicData>
        </a:graphic>
      </p:graphicFrame>
      <p:sp>
        <p:nvSpPr>
          <p:cNvPr id="19" name="TextBox 18">
            <a:extLst>
              <a:ext uri="{FF2B5EF4-FFF2-40B4-BE49-F238E27FC236}">
                <a16:creationId xmlns:a16="http://schemas.microsoft.com/office/drawing/2014/main" id="{F7B60051-3D2A-4B8A-2F72-637C47DDDD0A}"/>
              </a:ext>
            </a:extLst>
          </p:cNvPr>
          <p:cNvSpPr txBox="1"/>
          <p:nvPr/>
        </p:nvSpPr>
        <p:spPr>
          <a:xfrm>
            <a:off x="6658623" y="3150504"/>
            <a:ext cx="816249" cy="400110"/>
          </a:xfrm>
          <a:prstGeom prst="rect">
            <a:avLst/>
          </a:prstGeom>
          <a:noFill/>
        </p:spPr>
        <p:txBody>
          <a:bodyPr wrap="none" rtlCol="0">
            <a:spAutoFit/>
          </a:bodyPr>
          <a:lstStyle/>
          <a:p>
            <a:r>
              <a:rPr lang="en-US" altLang="zh-CN" sz="2000" b="0" dirty="0">
                <a:solidFill>
                  <a:schemeClr val="dk1"/>
                </a:solidFill>
                <a:latin typeface="+mn-lt"/>
                <a:ea typeface="+mn-ea"/>
                <a:cs typeface="+mn-cs"/>
              </a:rPr>
              <a:t>Total</a:t>
            </a:r>
            <a:endParaRPr lang="en-GB" sz="2000" b="0" dirty="0">
              <a:solidFill>
                <a:schemeClr val="dk1"/>
              </a:solidFill>
              <a:latin typeface="+mn-lt"/>
              <a:ea typeface="+mn-ea"/>
              <a:cs typeface="+mn-cs"/>
            </a:endParaRPr>
          </a:p>
        </p:txBody>
      </p:sp>
      <p:graphicFrame>
        <p:nvGraphicFramePr>
          <p:cNvPr id="20" name="Table 19">
            <a:extLst>
              <a:ext uri="{FF2B5EF4-FFF2-40B4-BE49-F238E27FC236}">
                <a16:creationId xmlns:a16="http://schemas.microsoft.com/office/drawing/2014/main" id="{ACA017E9-245C-6500-218A-34D04FA981E3}"/>
              </a:ext>
            </a:extLst>
          </p:cNvPr>
          <p:cNvGraphicFramePr>
            <a:graphicFrameLocks noGrp="1"/>
          </p:cNvGraphicFramePr>
          <p:nvPr>
            <p:extLst>
              <p:ext uri="{D42A27DB-BD31-4B8C-83A1-F6EECF244321}">
                <p14:modId xmlns:p14="http://schemas.microsoft.com/office/powerpoint/2010/main" val="318948737"/>
              </p:ext>
            </p:extLst>
          </p:nvPr>
        </p:nvGraphicFramePr>
        <p:xfrm>
          <a:off x="7862676" y="3556487"/>
          <a:ext cx="478497" cy="37084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0</a:t>
                      </a:r>
                      <a:endParaRPr lang="en-SE" sz="1800" dirty="0"/>
                    </a:p>
                  </a:txBody>
                  <a:tcPr/>
                </a:tc>
                <a:extLst>
                  <a:ext uri="{0D108BD9-81ED-4DB2-BD59-A6C34878D82A}">
                    <a16:rowId xmlns:a16="http://schemas.microsoft.com/office/drawing/2014/main" val="511353736"/>
                  </a:ext>
                </a:extLst>
              </a:tr>
            </a:tbl>
          </a:graphicData>
        </a:graphic>
      </p:graphicFrame>
      <p:sp>
        <p:nvSpPr>
          <p:cNvPr id="21" name="TextBox 20">
            <a:extLst>
              <a:ext uri="{FF2B5EF4-FFF2-40B4-BE49-F238E27FC236}">
                <a16:creationId xmlns:a16="http://schemas.microsoft.com/office/drawing/2014/main" id="{AD6CE544-5B7C-ACA0-50E9-B68D72871C42}"/>
              </a:ext>
            </a:extLst>
          </p:cNvPr>
          <p:cNvSpPr txBox="1"/>
          <p:nvPr/>
        </p:nvSpPr>
        <p:spPr>
          <a:xfrm>
            <a:off x="7494628" y="3137732"/>
            <a:ext cx="1266693" cy="400110"/>
          </a:xfrm>
          <a:prstGeom prst="rect">
            <a:avLst/>
          </a:prstGeom>
          <a:noFill/>
        </p:spPr>
        <p:txBody>
          <a:bodyPr wrap="none" rtlCol="0">
            <a:spAutoFit/>
          </a:bodyPr>
          <a:lstStyle/>
          <a:p>
            <a:r>
              <a:rPr lang="en-US" altLang="zh-CN" sz="2000" b="0" dirty="0">
                <a:solidFill>
                  <a:schemeClr val="dk1"/>
                </a:solidFill>
                <a:latin typeface="+mn-lt"/>
                <a:ea typeface="+mn-ea"/>
                <a:cs typeface="+mn-cs"/>
              </a:rPr>
              <a:t>Available</a:t>
            </a:r>
            <a:endParaRPr lang="en-GB" sz="2000" b="0" dirty="0">
              <a:solidFill>
                <a:schemeClr val="dk1"/>
              </a:solidFill>
              <a:latin typeface="+mn-lt"/>
              <a:ea typeface="+mn-ea"/>
              <a:cs typeface="+mn-cs"/>
            </a:endParaRPr>
          </a:p>
        </p:txBody>
      </p:sp>
      <p:sp>
        <p:nvSpPr>
          <p:cNvPr id="22" name="Content Placeholder 2">
            <a:extLst>
              <a:ext uri="{FF2B5EF4-FFF2-40B4-BE49-F238E27FC236}">
                <a16:creationId xmlns:a16="http://schemas.microsoft.com/office/drawing/2014/main" id="{AC63467C-2C34-6F66-2D50-DDF360347393}"/>
              </a:ext>
            </a:extLst>
          </p:cNvPr>
          <p:cNvSpPr txBox="1">
            <a:spLocks/>
          </p:cNvSpPr>
          <p:nvPr/>
        </p:nvSpPr>
        <p:spPr bwMode="auto">
          <a:xfrm>
            <a:off x="4321342" y="1219328"/>
            <a:ext cx="2531183" cy="2209672"/>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b="0" kern="0" dirty="0"/>
              <a:t>Q2: Each lawyer grabs 1 chopstick</a:t>
            </a:r>
            <a:r>
              <a:rPr lang="en-US" altLang="zh-CN" b="0" kern="0" dirty="0"/>
              <a:t>. Is the current state safe? Check it using Banker’s algorithm.</a:t>
            </a:r>
          </a:p>
        </p:txBody>
      </p:sp>
      <p:graphicFrame>
        <p:nvGraphicFramePr>
          <p:cNvPr id="23" name="Table 22">
            <a:extLst>
              <a:ext uri="{FF2B5EF4-FFF2-40B4-BE49-F238E27FC236}">
                <a16:creationId xmlns:a16="http://schemas.microsoft.com/office/drawing/2014/main" id="{AD904414-0099-B6C7-E636-F89914AF340A}"/>
              </a:ext>
            </a:extLst>
          </p:cNvPr>
          <p:cNvGraphicFramePr>
            <a:graphicFrameLocks noGrp="1"/>
          </p:cNvGraphicFramePr>
          <p:nvPr>
            <p:extLst>
              <p:ext uri="{D42A27DB-BD31-4B8C-83A1-F6EECF244321}">
                <p14:modId xmlns:p14="http://schemas.microsoft.com/office/powerpoint/2010/main" val="3938407600"/>
              </p:ext>
            </p:extLst>
          </p:nvPr>
        </p:nvGraphicFramePr>
        <p:xfrm>
          <a:off x="8927350" y="1064234"/>
          <a:ext cx="478497" cy="185420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1</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1</a:t>
                      </a:r>
                      <a:endParaRPr lang="en-SE" sz="1800" dirty="0"/>
                    </a:p>
                  </a:txBody>
                  <a:tcPr/>
                </a:tc>
                <a:extLst>
                  <a:ext uri="{0D108BD9-81ED-4DB2-BD59-A6C34878D82A}">
                    <a16:rowId xmlns:a16="http://schemas.microsoft.com/office/drawing/2014/main" val="1929623496"/>
                  </a:ext>
                </a:extLst>
              </a:tr>
              <a:tr h="370840">
                <a:tc>
                  <a:txBody>
                    <a:bodyPr/>
                    <a:lstStyle/>
                    <a:p>
                      <a:pPr algn="ctr"/>
                      <a:r>
                        <a:rPr lang="en-US" sz="1800" dirty="0"/>
                        <a:t>1</a:t>
                      </a:r>
                      <a:endParaRPr lang="en-SE" sz="1800" dirty="0"/>
                    </a:p>
                  </a:txBody>
                  <a:tcPr/>
                </a:tc>
                <a:extLst>
                  <a:ext uri="{0D108BD9-81ED-4DB2-BD59-A6C34878D82A}">
                    <a16:rowId xmlns:a16="http://schemas.microsoft.com/office/drawing/2014/main" val="2761282773"/>
                  </a:ext>
                </a:extLst>
              </a:tr>
              <a:tr h="370840">
                <a:tc>
                  <a:txBody>
                    <a:bodyPr/>
                    <a:lstStyle/>
                    <a:p>
                      <a:pPr algn="ctr"/>
                      <a:r>
                        <a:rPr lang="en-US" sz="1800" dirty="0"/>
                        <a:t>1</a:t>
                      </a:r>
                      <a:endParaRPr lang="en-SE" sz="1800" dirty="0"/>
                    </a:p>
                  </a:txBody>
                  <a:tcPr/>
                </a:tc>
                <a:extLst>
                  <a:ext uri="{0D108BD9-81ED-4DB2-BD59-A6C34878D82A}">
                    <a16:rowId xmlns:a16="http://schemas.microsoft.com/office/drawing/2014/main" val="793670792"/>
                  </a:ext>
                </a:extLst>
              </a:tr>
              <a:tr h="370840">
                <a:tc>
                  <a:txBody>
                    <a:bodyPr/>
                    <a:lstStyle/>
                    <a:p>
                      <a:pPr algn="ctr"/>
                      <a:r>
                        <a:rPr lang="en-US" sz="1800" dirty="0"/>
                        <a:t>1</a:t>
                      </a:r>
                      <a:endParaRPr lang="en-SE" sz="1800" dirty="0"/>
                    </a:p>
                  </a:txBody>
                  <a:tcPr/>
                </a:tc>
                <a:extLst>
                  <a:ext uri="{0D108BD9-81ED-4DB2-BD59-A6C34878D82A}">
                    <a16:rowId xmlns:a16="http://schemas.microsoft.com/office/drawing/2014/main" val="3776598000"/>
                  </a:ext>
                </a:extLst>
              </a:tr>
            </a:tbl>
          </a:graphicData>
        </a:graphic>
      </p:graphicFrame>
      <p:graphicFrame>
        <p:nvGraphicFramePr>
          <p:cNvPr id="24" name="Content Placeholder 5">
            <a:extLst>
              <a:ext uri="{FF2B5EF4-FFF2-40B4-BE49-F238E27FC236}">
                <a16:creationId xmlns:a16="http://schemas.microsoft.com/office/drawing/2014/main" id="{B329EECB-834E-7E47-4D1B-CD7F49CF9853}"/>
              </a:ext>
            </a:extLst>
          </p:cNvPr>
          <p:cNvGraphicFramePr>
            <a:graphicFrameLocks/>
          </p:cNvGraphicFramePr>
          <p:nvPr>
            <p:extLst>
              <p:ext uri="{D42A27DB-BD31-4B8C-83A1-F6EECF244321}">
                <p14:modId xmlns:p14="http://schemas.microsoft.com/office/powerpoint/2010/main" val="1786800150"/>
              </p:ext>
            </p:extLst>
          </p:nvPr>
        </p:nvGraphicFramePr>
        <p:xfrm>
          <a:off x="9153107" y="3911387"/>
          <a:ext cx="1301842" cy="118872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gridSpan="2">
                  <a:txBody>
                    <a:bodyPr/>
                    <a:lstStyle/>
                    <a:p>
                      <a:pPr algn="ctr"/>
                      <a:r>
                        <a:rPr lang="en-GB" sz="2000" dirty="0"/>
                        <a:t>Deadlock</a:t>
                      </a:r>
                      <a:endParaRPr lang="en-SE" sz="2000" dirty="0"/>
                    </a:p>
                  </a:txBody>
                  <a:tcPr>
                    <a:solidFill>
                      <a:schemeClr val="bg1">
                        <a:lumMod val="95000"/>
                      </a:schemeClr>
                    </a:solidFill>
                  </a:tcPr>
                </a:tc>
                <a:tc hMerge="1">
                  <a:txBody>
                    <a:bodyPr/>
                    <a:lstStyle/>
                    <a:p>
                      <a:endParaRPr dirty="0"/>
                    </a:p>
                  </a:txBody>
                  <a:tcPr/>
                </a:tc>
                <a:extLst>
                  <a:ext uri="{0D108BD9-81ED-4DB2-BD59-A6C34878D82A}">
                    <a16:rowId xmlns:a16="http://schemas.microsoft.com/office/drawing/2014/main" val="1884641263"/>
                  </a:ext>
                </a:extLst>
              </a:tr>
            </a:tbl>
          </a:graphicData>
        </a:graphic>
      </p:graphicFrame>
      <p:sp>
        <p:nvSpPr>
          <p:cNvPr id="25" name="TextBox 24">
            <a:extLst>
              <a:ext uri="{FF2B5EF4-FFF2-40B4-BE49-F238E27FC236}">
                <a16:creationId xmlns:a16="http://schemas.microsoft.com/office/drawing/2014/main" id="{F212A02E-D5E0-F9B9-571E-CC5E403B9DCD}"/>
              </a:ext>
            </a:extLst>
          </p:cNvPr>
          <p:cNvSpPr txBox="1"/>
          <p:nvPr/>
        </p:nvSpPr>
        <p:spPr>
          <a:xfrm>
            <a:off x="8728977" y="3202544"/>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p:sp>
        <p:nvSpPr>
          <p:cNvPr id="26" name="Content Placeholder 2">
            <a:extLst>
              <a:ext uri="{FF2B5EF4-FFF2-40B4-BE49-F238E27FC236}">
                <a16:creationId xmlns:a16="http://schemas.microsoft.com/office/drawing/2014/main" id="{45FCDA98-BAE4-41E7-FE33-F5A61D288BDD}"/>
              </a:ext>
            </a:extLst>
          </p:cNvPr>
          <p:cNvSpPr txBox="1">
            <a:spLocks/>
          </p:cNvSpPr>
          <p:nvPr/>
        </p:nvSpPr>
        <p:spPr bwMode="auto">
          <a:xfrm>
            <a:off x="4532950" y="4513758"/>
            <a:ext cx="3537808" cy="15264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b="0" kern="0" dirty="0"/>
              <a:t>Q2 </a:t>
            </a:r>
            <a:r>
              <a:rPr lang="en-US" b="0" kern="0" dirty="0"/>
              <a:t>ANS</a:t>
            </a:r>
            <a:r>
              <a:rPr lang="en-GB" b="0" kern="0" dirty="0"/>
              <a:t>: No, current state is a deadlock.  </a:t>
            </a:r>
            <a:endParaRPr lang="en-US" altLang="zh-CN" b="0" kern="0" dirty="0"/>
          </a:p>
        </p:txBody>
      </p:sp>
    </p:spTree>
    <p:extLst>
      <p:ext uri="{BB962C8B-B14F-4D97-AF65-F5344CB8AC3E}">
        <p14:creationId xmlns:p14="http://schemas.microsoft.com/office/powerpoint/2010/main" val="1898889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D010E-0DE6-664D-E651-1315BFD2A9E4}"/>
              </a:ext>
            </a:extLst>
          </p:cNvPr>
          <p:cNvSpPr>
            <a:spLocks noGrp="1"/>
          </p:cNvSpPr>
          <p:nvPr>
            <p:ph type="title"/>
          </p:nvPr>
        </p:nvSpPr>
        <p:spPr/>
        <p:txBody>
          <a:bodyPr/>
          <a:lstStyle/>
          <a:p>
            <a:r>
              <a:rPr lang="en-GB" dirty="0"/>
              <a:t>Quiz: Dining Lawyers II </a:t>
            </a:r>
            <a:endParaRPr lang="en-SE" dirty="0"/>
          </a:p>
        </p:txBody>
      </p:sp>
      <p:sp>
        <p:nvSpPr>
          <p:cNvPr id="3" name="Content Placeholder 2">
            <a:extLst>
              <a:ext uri="{FF2B5EF4-FFF2-40B4-BE49-F238E27FC236}">
                <a16:creationId xmlns:a16="http://schemas.microsoft.com/office/drawing/2014/main" id="{C96CE106-EFF2-89A6-A94C-94BA0CA70C60}"/>
              </a:ext>
            </a:extLst>
          </p:cNvPr>
          <p:cNvSpPr>
            <a:spLocks noGrp="1"/>
          </p:cNvSpPr>
          <p:nvPr>
            <p:ph idx="1"/>
          </p:nvPr>
        </p:nvSpPr>
        <p:spPr/>
        <p:txBody>
          <a:bodyPr>
            <a:normAutofit/>
          </a:bodyPr>
          <a:lstStyle/>
          <a:p>
            <a:r>
              <a:rPr lang="en-GB" dirty="0"/>
              <a:t>If each lawyer has 2 arms, and there is a pile of knives and forks at </a:t>
            </a:r>
            <a:r>
              <a:rPr lang="en-GB" dirty="0" err="1"/>
              <a:t>center</a:t>
            </a:r>
            <a:r>
              <a:rPr lang="en-GB" dirty="0"/>
              <a:t> of the table. Assume there are at least 1 knife and 1 fork, so at least one lawyer can eat. Each lawyer follows the following steps:</a:t>
            </a:r>
          </a:p>
          <a:p>
            <a:pPr lvl="1"/>
            <a:r>
              <a:rPr lang="en-GB" dirty="0"/>
              <a:t>(1) Pick up a knife </a:t>
            </a:r>
          </a:p>
          <a:p>
            <a:pPr lvl="1"/>
            <a:r>
              <a:rPr lang="en-GB" dirty="0"/>
              <a:t>(2) Pick up a fork </a:t>
            </a:r>
          </a:p>
          <a:p>
            <a:pPr lvl="1"/>
            <a:r>
              <a:rPr lang="en-GB" dirty="0"/>
              <a:t>(3) Eat</a:t>
            </a:r>
          </a:p>
          <a:p>
            <a:pPr lvl="1"/>
            <a:r>
              <a:rPr lang="en-GB" dirty="0"/>
              <a:t>(4) Return the knife and fork to the pile </a:t>
            </a:r>
          </a:p>
          <a:p>
            <a:r>
              <a:rPr lang="en-GB" dirty="0"/>
              <a:t>Q: Can the system be deadlocked?</a:t>
            </a:r>
          </a:p>
          <a:p>
            <a:endParaRPr lang="en-GB" dirty="0"/>
          </a:p>
          <a:p>
            <a:endParaRPr lang="en-GB" dirty="0"/>
          </a:p>
          <a:p>
            <a:endParaRPr lang="en-SE" dirty="0"/>
          </a:p>
        </p:txBody>
      </p:sp>
    </p:spTree>
    <p:extLst>
      <p:ext uri="{BB962C8B-B14F-4D97-AF65-F5344CB8AC3E}">
        <p14:creationId xmlns:p14="http://schemas.microsoft.com/office/powerpoint/2010/main" val="93732988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7CBEC-05EA-7A5F-F4B4-1BC21C95AD1B}"/>
              </a:ext>
            </a:extLst>
          </p:cNvPr>
          <p:cNvSpPr>
            <a:spLocks noGrp="1"/>
          </p:cNvSpPr>
          <p:nvPr>
            <p:ph type="title"/>
          </p:nvPr>
        </p:nvSpPr>
        <p:spPr/>
        <p:txBody>
          <a:bodyPr/>
          <a:lstStyle/>
          <a:p>
            <a:r>
              <a:rPr lang="en-GB" dirty="0"/>
              <a:t>Quiz: Dining Lawyers II Answer</a:t>
            </a:r>
            <a:endParaRPr lang="en-SE" dirty="0"/>
          </a:p>
        </p:txBody>
      </p:sp>
      <p:sp>
        <p:nvSpPr>
          <p:cNvPr id="3" name="Content Placeholder 2">
            <a:extLst>
              <a:ext uri="{FF2B5EF4-FFF2-40B4-BE49-F238E27FC236}">
                <a16:creationId xmlns:a16="http://schemas.microsoft.com/office/drawing/2014/main" id="{122E96A8-E236-1836-858B-8BE14C20DCB7}"/>
              </a:ext>
            </a:extLst>
          </p:cNvPr>
          <p:cNvSpPr>
            <a:spLocks noGrp="1"/>
          </p:cNvSpPr>
          <p:nvPr>
            <p:ph idx="1"/>
          </p:nvPr>
        </p:nvSpPr>
        <p:spPr>
          <a:xfrm>
            <a:off x="330200" y="914400"/>
            <a:ext cx="6108700" cy="5105400"/>
          </a:xfrm>
        </p:spPr>
        <p:txBody>
          <a:bodyPr>
            <a:normAutofit fontScale="92500" lnSpcReduction="20000"/>
          </a:bodyPr>
          <a:lstStyle/>
          <a:p>
            <a:r>
              <a:rPr lang="en-GB" dirty="0"/>
              <a:t>ANS: No deadlocks, since it’s not possible to have circular waiting.</a:t>
            </a:r>
          </a:p>
          <a:p>
            <a:r>
              <a:rPr lang="en-GB" dirty="0"/>
              <a:t>All lawyers follow the same resource acquisition order:</a:t>
            </a:r>
          </a:p>
          <a:p>
            <a:pPr lvl="1"/>
            <a:r>
              <a:rPr lang="en-GB" dirty="0"/>
              <a:t>1. Knife</a:t>
            </a:r>
          </a:p>
          <a:p>
            <a:pPr lvl="1"/>
            <a:r>
              <a:rPr lang="en-GB" dirty="0"/>
              <a:t>2. Fork</a:t>
            </a:r>
          </a:p>
          <a:p>
            <a:r>
              <a:rPr lang="en-GB" dirty="0"/>
              <a:t>Since lawyers do not wait for resources held by others in a cyclic manner, no circular dependency forms.</a:t>
            </a:r>
          </a:p>
          <a:p>
            <a:r>
              <a:rPr lang="en-GB" dirty="0"/>
              <a:t>Example: If all knives are taken, lawyers without knives wait for returned knives. Those with knives either acquire forks (if available) or wait for forks to be returned. With at least one fork in the system, progress is guaranteed once utensils are released.</a:t>
            </a:r>
            <a:endParaRPr lang="en-SE" dirty="0"/>
          </a:p>
        </p:txBody>
      </p:sp>
      <p:sp>
        <p:nvSpPr>
          <p:cNvPr id="4" name="Oval 4">
            <a:extLst>
              <a:ext uri="{FF2B5EF4-FFF2-40B4-BE49-F238E27FC236}">
                <a16:creationId xmlns:a16="http://schemas.microsoft.com/office/drawing/2014/main" id="{E867835D-6934-3C2A-08B6-CCB61809774A}"/>
              </a:ext>
            </a:extLst>
          </p:cNvPr>
          <p:cNvSpPr>
            <a:spLocks noChangeArrowheads="1"/>
          </p:cNvSpPr>
          <p:nvPr/>
        </p:nvSpPr>
        <p:spPr bwMode="auto">
          <a:xfrm>
            <a:off x="7197725" y="2452688"/>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P1</a:t>
            </a:r>
          </a:p>
        </p:txBody>
      </p:sp>
      <p:sp>
        <p:nvSpPr>
          <p:cNvPr id="5" name="Oval 6">
            <a:extLst>
              <a:ext uri="{FF2B5EF4-FFF2-40B4-BE49-F238E27FC236}">
                <a16:creationId xmlns:a16="http://schemas.microsoft.com/office/drawing/2014/main" id="{552F5B16-4803-988A-522D-9EBAB66A1DAE}"/>
              </a:ext>
            </a:extLst>
          </p:cNvPr>
          <p:cNvSpPr>
            <a:spLocks noChangeArrowheads="1"/>
          </p:cNvSpPr>
          <p:nvPr/>
        </p:nvSpPr>
        <p:spPr bwMode="auto">
          <a:xfrm>
            <a:off x="10614025" y="2452688"/>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P2</a:t>
            </a:r>
          </a:p>
        </p:txBody>
      </p:sp>
      <p:sp>
        <p:nvSpPr>
          <p:cNvPr id="6" name="Rectangle 7">
            <a:extLst>
              <a:ext uri="{FF2B5EF4-FFF2-40B4-BE49-F238E27FC236}">
                <a16:creationId xmlns:a16="http://schemas.microsoft.com/office/drawing/2014/main" id="{698A0198-3468-DF0F-8B71-8F9519F71B44}"/>
              </a:ext>
            </a:extLst>
          </p:cNvPr>
          <p:cNvSpPr>
            <a:spLocks noChangeArrowheads="1"/>
          </p:cNvSpPr>
          <p:nvPr/>
        </p:nvSpPr>
        <p:spPr bwMode="auto">
          <a:xfrm>
            <a:off x="8731250" y="3414713"/>
            <a:ext cx="982662" cy="93027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1 fork</a:t>
            </a:r>
          </a:p>
        </p:txBody>
      </p:sp>
      <p:sp>
        <p:nvSpPr>
          <p:cNvPr id="7" name="Rectangle 9">
            <a:extLst>
              <a:ext uri="{FF2B5EF4-FFF2-40B4-BE49-F238E27FC236}">
                <a16:creationId xmlns:a16="http://schemas.microsoft.com/office/drawing/2014/main" id="{44737D0F-486E-A5BB-4C27-1A899C0D2973}"/>
              </a:ext>
            </a:extLst>
          </p:cNvPr>
          <p:cNvSpPr>
            <a:spLocks noChangeArrowheads="1"/>
          </p:cNvSpPr>
          <p:nvPr/>
        </p:nvSpPr>
        <p:spPr bwMode="auto">
          <a:xfrm>
            <a:off x="8610600" y="1676400"/>
            <a:ext cx="984250" cy="94932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1 knife</a:t>
            </a:r>
          </a:p>
        </p:txBody>
      </p:sp>
      <p:sp>
        <p:nvSpPr>
          <p:cNvPr id="8" name="Line 10">
            <a:extLst>
              <a:ext uri="{FF2B5EF4-FFF2-40B4-BE49-F238E27FC236}">
                <a16:creationId xmlns:a16="http://schemas.microsoft.com/office/drawing/2014/main" id="{3ABED2A5-A545-E8D9-3972-F0692A3E9BD1}"/>
              </a:ext>
            </a:extLst>
          </p:cNvPr>
          <p:cNvSpPr>
            <a:spLocks noChangeShapeType="1"/>
          </p:cNvSpPr>
          <p:nvPr/>
        </p:nvSpPr>
        <p:spPr bwMode="auto">
          <a:xfrm>
            <a:off x="7835900" y="3205163"/>
            <a:ext cx="895350" cy="67468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9" name="Line 11">
            <a:extLst>
              <a:ext uri="{FF2B5EF4-FFF2-40B4-BE49-F238E27FC236}">
                <a16:creationId xmlns:a16="http://schemas.microsoft.com/office/drawing/2014/main" id="{D682D274-68F0-E988-E39C-AA5D48447C2B}"/>
              </a:ext>
            </a:extLst>
          </p:cNvPr>
          <p:cNvSpPr>
            <a:spLocks noChangeShapeType="1"/>
          </p:cNvSpPr>
          <p:nvPr/>
        </p:nvSpPr>
        <p:spPr bwMode="auto">
          <a:xfrm flipV="1">
            <a:off x="9317038" y="3205163"/>
            <a:ext cx="1482725" cy="860425"/>
          </a:xfrm>
          <a:prstGeom prst="line">
            <a:avLst/>
          </a:prstGeom>
          <a:noFill/>
          <a:ln w="38100">
            <a:solidFill>
              <a:schemeClr val="tx1"/>
            </a:solidFill>
            <a:round/>
            <a:headEnd type="oval" w="lg" len="lg"/>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0" name="Text Box 12">
            <a:extLst>
              <a:ext uri="{FF2B5EF4-FFF2-40B4-BE49-F238E27FC236}">
                <a16:creationId xmlns:a16="http://schemas.microsoft.com/office/drawing/2014/main" id="{D13E50A3-7BB4-9B85-B418-59F4517F681D}"/>
              </a:ext>
            </a:extLst>
          </p:cNvPr>
          <p:cNvSpPr txBox="1">
            <a:spLocks noChangeArrowheads="1"/>
          </p:cNvSpPr>
          <p:nvPr/>
        </p:nvSpPr>
        <p:spPr bwMode="auto">
          <a:xfrm>
            <a:off x="10000456" y="3500085"/>
            <a:ext cx="2038350" cy="641350"/>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(a fork) held by Thread 2</a:t>
            </a:r>
          </a:p>
        </p:txBody>
      </p:sp>
      <p:sp>
        <p:nvSpPr>
          <p:cNvPr id="11" name="Line 13">
            <a:extLst>
              <a:ext uri="{FF2B5EF4-FFF2-40B4-BE49-F238E27FC236}">
                <a16:creationId xmlns:a16="http://schemas.microsoft.com/office/drawing/2014/main" id="{B8D13756-C7C2-7DAE-B92E-A81A5D6F93EF}"/>
              </a:ext>
            </a:extLst>
          </p:cNvPr>
          <p:cNvSpPr>
            <a:spLocks noChangeShapeType="1"/>
          </p:cNvSpPr>
          <p:nvPr/>
        </p:nvSpPr>
        <p:spPr bwMode="auto">
          <a:xfrm flipH="1" flipV="1">
            <a:off x="9594851" y="2181224"/>
            <a:ext cx="1019175" cy="44450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2" name="Text Box 14">
            <a:extLst>
              <a:ext uri="{FF2B5EF4-FFF2-40B4-BE49-F238E27FC236}">
                <a16:creationId xmlns:a16="http://schemas.microsoft.com/office/drawing/2014/main" id="{D3F189B8-BEA8-06E5-5DA0-8DDC8DE6B186}"/>
              </a:ext>
            </a:extLst>
          </p:cNvPr>
          <p:cNvSpPr txBox="1">
            <a:spLocks noChangeArrowheads="1"/>
          </p:cNvSpPr>
          <p:nvPr/>
        </p:nvSpPr>
        <p:spPr bwMode="auto">
          <a:xfrm>
            <a:off x="9758893" y="1708149"/>
            <a:ext cx="2184400" cy="923330"/>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(a knife) requested by Thread 2</a:t>
            </a:r>
          </a:p>
        </p:txBody>
      </p:sp>
      <p:sp>
        <p:nvSpPr>
          <p:cNvPr id="13" name="Oval 15">
            <a:extLst>
              <a:ext uri="{FF2B5EF4-FFF2-40B4-BE49-F238E27FC236}">
                <a16:creationId xmlns:a16="http://schemas.microsoft.com/office/drawing/2014/main" id="{AC5435DB-07CC-24DD-611F-BE5F6681D918}"/>
              </a:ext>
            </a:extLst>
          </p:cNvPr>
          <p:cNvSpPr>
            <a:spLocks noChangeArrowheads="1"/>
          </p:cNvSpPr>
          <p:nvPr/>
        </p:nvSpPr>
        <p:spPr bwMode="auto">
          <a:xfrm>
            <a:off x="9167813" y="2328863"/>
            <a:ext cx="149225" cy="123825"/>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4" name="Line 16">
            <a:extLst>
              <a:ext uri="{FF2B5EF4-FFF2-40B4-BE49-F238E27FC236}">
                <a16:creationId xmlns:a16="http://schemas.microsoft.com/office/drawing/2014/main" id="{D058D1D8-D5D7-8B94-64B3-4E1BABE6FD1D}"/>
              </a:ext>
            </a:extLst>
          </p:cNvPr>
          <p:cNvSpPr>
            <a:spLocks noChangeShapeType="1"/>
          </p:cNvSpPr>
          <p:nvPr/>
        </p:nvSpPr>
        <p:spPr bwMode="auto">
          <a:xfrm flipH="1">
            <a:off x="8008938" y="2452688"/>
            <a:ext cx="1158875" cy="17303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5" name="TextBox 14">
            <a:extLst>
              <a:ext uri="{FF2B5EF4-FFF2-40B4-BE49-F238E27FC236}">
                <a16:creationId xmlns:a16="http://schemas.microsoft.com/office/drawing/2014/main" id="{4F59604D-A012-D748-3A24-CA14FE0BA4A8}"/>
              </a:ext>
            </a:extLst>
          </p:cNvPr>
          <p:cNvSpPr txBox="1"/>
          <p:nvPr/>
        </p:nvSpPr>
        <p:spPr>
          <a:xfrm>
            <a:off x="7835900" y="4639449"/>
            <a:ext cx="3589337" cy="101566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dirty="0">
                <a:latin typeface="Gill Sans Light"/>
              </a:rPr>
              <a:t>This deadlock scenario is NOT possible under the fixed resource acquisition order: 1. Knife 2. Fork</a:t>
            </a:r>
            <a:endParaRPr lang="en-SE" sz="2000" dirty="0">
              <a:latin typeface="Gill Sans Light"/>
            </a:endParaRPr>
          </a:p>
        </p:txBody>
      </p:sp>
      <p:sp>
        <p:nvSpPr>
          <p:cNvPr id="16" name="Text Box 12">
            <a:extLst>
              <a:ext uri="{FF2B5EF4-FFF2-40B4-BE49-F238E27FC236}">
                <a16:creationId xmlns:a16="http://schemas.microsoft.com/office/drawing/2014/main" id="{50B76F4E-1708-533E-4648-F80099B60CC5}"/>
              </a:ext>
            </a:extLst>
          </p:cNvPr>
          <p:cNvSpPr txBox="1">
            <a:spLocks noChangeArrowheads="1"/>
          </p:cNvSpPr>
          <p:nvPr/>
        </p:nvSpPr>
        <p:spPr bwMode="auto">
          <a:xfrm>
            <a:off x="6296819" y="3500085"/>
            <a:ext cx="2250194"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(a fork) requested by Thread 2</a:t>
            </a:r>
          </a:p>
        </p:txBody>
      </p:sp>
      <p:sp>
        <p:nvSpPr>
          <p:cNvPr id="17" name="Text Box 14">
            <a:extLst>
              <a:ext uri="{FF2B5EF4-FFF2-40B4-BE49-F238E27FC236}">
                <a16:creationId xmlns:a16="http://schemas.microsoft.com/office/drawing/2014/main" id="{53A1967F-EDC4-4D04-69BA-C16A961E1FF5}"/>
              </a:ext>
            </a:extLst>
          </p:cNvPr>
          <p:cNvSpPr txBox="1">
            <a:spLocks noChangeArrowheads="1"/>
          </p:cNvSpPr>
          <p:nvPr/>
        </p:nvSpPr>
        <p:spPr bwMode="auto">
          <a:xfrm>
            <a:off x="6296819" y="1708149"/>
            <a:ext cx="2184400" cy="646331"/>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(a knife) held by Thread 2</a:t>
            </a:r>
          </a:p>
        </p:txBody>
      </p:sp>
    </p:spTree>
    <p:extLst>
      <p:ext uri="{BB962C8B-B14F-4D97-AF65-F5344CB8AC3E}">
        <p14:creationId xmlns:p14="http://schemas.microsoft.com/office/powerpoint/2010/main" val="203483917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ECE1A-5EE0-BB49-216D-B4B1AF277470}"/>
              </a:ext>
            </a:extLst>
          </p:cNvPr>
          <p:cNvSpPr>
            <a:spLocks noGrp="1"/>
          </p:cNvSpPr>
          <p:nvPr>
            <p:ph type="title"/>
          </p:nvPr>
        </p:nvSpPr>
        <p:spPr/>
        <p:txBody>
          <a:bodyPr/>
          <a:lstStyle/>
          <a:p>
            <a:r>
              <a:rPr lang="en-GB" dirty="0"/>
              <a:t>Quiz: Dining Lawyers III</a:t>
            </a:r>
            <a:endParaRPr lang="en-SE" dirty="0"/>
          </a:p>
        </p:txBody>
      </p:sp>
      <p:sp>
        <p:nvSpPr>
          <p:cNvPr id="3" name="Content Placeholder 2">
            <a:extLst>
              <a:ext uri="{FF2B5EF4-FFF2-40B4-BE49-F238E27FC236}">
                <a16:creationId xmlns:a16="http://schemas.microsoft.com/office/drawing/2014/main" id="{2C890D62-C0BE-DA6D-366C-8F725FB1BCE9}"/>
              </a:ext>
            </a:extLst>
          </p:cNvPr>
          <p:cNvSpPr>
            <a:spLocks noGrp="1"/>
          </p:cNvSpPr>
          <p:nvPr>
            <p:ph idx="1"/>
          </p:nvPr>
        </p:nvSpPr>
        <p:spPr/>
        <p:txBody>
          <a:bodyPr/>
          <a:lstStyle/>
          <a:p>
            <a:r>
              <a:rPr lang="en-GB" dirty="0"/>
              <a:t>If each lawyer has 4 arms, and there is a pile of knives and forks at </a:t>
            </a:r>
            <a:r>
              <a:rPr lang="en-GB" dirty="0" err="1"/>
              <a:t>center</a:t>
            </a:r>
            <a:r>
              <a:rPr lang="en-GB" dirty="0"/>
              <a:t> of the table. Assume there are at least 2 knives and 2 forks, so at least one lawyer can eat. Each lawyer follows the following steps:</a:t>
            </a:r>
          </a:p>
          <a:p>
            <a:pPr lvl="1"/>
            <a:r>
              <a:rPr lang="en-GB" dirty="0"/>
              <a:t>(1) Pick up 2 knives atomically</a:t>
            </a:r>
          </a:p>
          <a:p>
            <a:pPr lvl="1"/>
            <a:r>
              <a:rPr lang="en-GB" dirty="0"/>
              <a:t>(2) Pick up 2 forks atomically</a:t>
            </a:r>
          </a:p>
          <a:p>
            <a:pPr lvl="1"/>
            <a:r>
              <a:rPr lang="en-GB" dirty="0"/>
              <a:t>(3) Eat</a:t>
            </a:r>
          </a:p>
          <a:p>
            <a:pPr lvl="1"/>
            <a:r>
              <a:rPr lang="en-GB" dirty="0"/>
              <a:t>(4) Return the knives and forks to the pile </a:t>
            </a:r>
          </a:p>
          <a:p>
            <a:r>
              <a:rPr lang="en-GB" dirty="0"/>
              <a:t>Q: Can the system be deadlocked?</a:t>
            </a:r>
          </a:p>
          <a:p>
            <a:pPr marL="0" indent="0">
              <a:buNone/>
            </a:pPr>
            <a:endParaRPr lang="en-GB" dirty="0"/>
          </a:p>
          <a:p>
            <a:endParaRPr lang="en-GB" dirty="0"/>
          </a:p>
          <a:p>
            <a:endParaRPr lang="en-GB" dirty="0"/>
          </a:p>
          <a:p>
            <a:endParaRPr lang="en-GB" dirty="0"/>
          </a:p>
          <a:p>
            <a:endParaRPr lang="en-SE" dirty="0"/>
          </a:p>
        </p:txBody>
      </p:sp>
    </p:spTree>
    <p:extLst>
      <p:ext uri="{BB962C8B-B14F-4D97-AF65-F5344CB8AC3E}">
        <p14:creationId xmlns:p14="http://schemas.microsoft.com/office/powerpoint/2010/main" val="21001167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C31B84-41FA-87C7-092D-0B4F9BD49C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7E5918-C3C6-5BBC-2B9F-D220ED8337BB}"/>
              </a:ext>
            </a:extLst>
          </p:cNvPr>
          <p:cNvSpPr>
            <a:spLocks noGrp="1"/>
          </p:cNvSpPr>
          <p:nvPr>
            <p:ph type="title"/>
          </p:nvPr>
        </p:nvSpPr>
        <p:spPr/>
        <p:txBody>
          <a:bodyPr/>
          <a:lstStyle/>
          <a:p>
            <a:r>
              <a:rPr lang="en-GB" dirty="0"/>
              <a:t>Quiz: Dining Lawyers III Answer</a:t>
            </a:r>
            <a:endParaRPr lang="en-SE" dirty="0"/>
          </a:p>
        </p:txBody>
      </p:sp>
      <p:sp>
        <p:nvSpPr>
          <p:cNvPr id="3" name="Content Placeholder 2">
            <a:extLst>
              <a:ext uri="{FF2B5EF4-FFF2-40B4-BE49-F238E27FC236}">
                <a16:creationId xmlns:a16="http://schemas.microsoft.com/office/drawing/2014/main" id="{9384C27C-506C-58B9-A616-57AF72E5CEE6}"/>
              </a:ext>
            </a:extLst>
          </p:cNvPr>
          <p:cNvSpPr>
            <a:spLocks noGrp="1"/>
          </p:cNvSpPr>
          <p:nvPr>
            <p:ph idx="1"/>
          </p:nvPr>
        </p:nvSpPr>
        <p:spPr>
          <a:xfrm>
            <a:off x="330200" y="914400"/>
            <a:ext cx="6831012" cy="5105400"/>
          </a:xfrm>
        </p:spPr>
        <p:txBody>
          <a:bodyPr>
            <a:normAutofit/>
          </a:bodyPr>
          <a:lstStyle/>
          <a:p>
            <a:r>
              <a:rPr lang="en-GB" dirty="0"/>
              <a:t>ANS: No deadlocks, since it’s not possible to have circular waiting.</a:t>
            </a:r>
          </a:p>
          <a:p>
            <a:r>
              <a:rPr lang="en-GB" dirty="0"/>
              <a:t>All lawyers follow the same resource acquisition order:</a:t>
            </a:r>
          </a:p>
          <a:p>
            <a:pPr lvl="1"/>
            <a:r>
              <a:rPr lang="en-GB" dirty="0"/>
              <a:t>1. Two knives</a:t>
            </a:r>
          </a:p>
          <a:p>
            <a:pPr lvl="1"/>
            <a:r>
              <a:rPr lang="en-GB" dirty="0"/>
              <a:t>2. Two forks</a:t>
            </a:r>
          </a:p>
          <a:p>
            <a:r>
              <a:rPr lang="en-GB" dirty="0"/>
              <a:t>Since lawyers do not wait for resources held by others in a cyclic manner, no circular dependency forms.</a:t>
            </a:r>
            <a:endParaRPr lang="en-SE" dirty="0"/>
          </a:p>
        </p:txBody>
      </p:sp>
      <p:sp>
        <p:nvSpPr>
          <p:cNvPr id="4" name="Oval 4">
            <a:extLst>
              <a:ext uri="{FF2B5EF4-FFF2-40B4-BE49-F238E27FC236}">
                <a16:creationId xmlns:a16="http://schemas.microsoft.com/office/drawing/2014/main" id="{1ABF8111-4C7E-340C-8175-EB71A7218CCF}"/>
              </a:ext>
            </a:extLst>
          </p:cNvPr>
          <p:cNvSpPr>
            <a:spLocks noChangeArrowheads="1"/>
          </p:cNvSpPr>
          <p:nvPr/>
        </p:nvSpPr>
        <p:spPr bwMode="auto">
          <a:xfrm>
            <a:off x="7161213" y="2909888"/>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P1</a:t>
            </a:r>
          </a:p>
        </p:txBody>
      </p:sp>
      <p:sp>
        <p:nvSpPr>
          <p:cNvPr id="5" name="Oval 6">
            <a:extLst>
              <a:ext uri="{FF2B5EF4-FFF2-40B4-BE49-F238E27FC236}">
                <a16:creationId xmlns:a16="http://schemas.microsoft.com/office/drawing/2014/main" id="{7DC6FA58-E833-D056-4D42-25A1A013EA0A}"/>
              </a:ext>
            </a:extLst>
          </p:cNvPr>
          <p:cNvSpPr>
            <a:spLocks noChangeArrowheads="1"/>
          </p:cNvSpPr>
          <p:nvPr/>
        </p:nvSpPr>
        <p:spPr bwMode="auto">
          <a:xfrm>
            <a:off x="10577513" y="2909888"/>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P2</a:t>
            </a:r>
          </a:p>
        </p:txBody>
      </p:sp>
      <p:sp>
        <p:nvSpPr>
          <p:cNvPr id="6" name="Rectangle 7">
            <a:extLst>
              <a:ext uri="{FF2B5EF4-FFF2-40B4-BE49-F238E27FC236}">
                <a16:creationId xmlns:a16="http://schemas.microsoft.com/office/drawing/2014/main" id="{4F7F7DEC-7F30-789D-D157-ABDE3C9D3567}"/>
              </a:ext>
            </a:extLst>
          </p:cNvPr>
          <p:cNvSpPr>
            <a:spLocks noChangeArrowheads="1"/>
          </p:cNvSpPr>
          <p:nvPr/>
        </p:nvSpPr>
        <p:spPr bwMode="auto">
          <a:xfrm>
            <a:off x="8694738" y="3871913"/>
            <a:ext cx="982662" cy="93027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2 forks</a:t>
            </a:r>
          </a:p>
        </p:txBody>
      </p:sp>
      <p:sp>
        <p:nvSpPr>
          <p:cNvPr id="7" name="Rectangle 9">
            <a:extLst>
              <a:ext uri="{FF2B5EF4-FFF2-40B4-BE49-F238E27FC236}">
                <a16:creationId xmlns:a16="http://schemas.microsoft.com/office/drawing/2014/main" id="{17304DAE-3755-C34A-6084-C43A09569FDA}"/>
              </a:ext>
            </a:extLst>
          </p:cNvPr>
          <p:cNvSpPr>
            <a:spLocks noChangeArrowheads="1"/>
          </p:cNvSpPr>
          <p:nvPr/>
        </p:nvSpPr>
        <p:spPr bwMode="auto">
          <a:xfrm>
            <a:off x="8574088" y="2133600"/>
            <a:ext cx="984250" cy="94932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2 knives</a:t>
            </a:r>
          </a:p>
        </p:txBody>
      </p:sp>
      <p:sp>
        <p:nvSpPr>
          <p:cNvPr id="8" name="Line 10">
            <a:extLst>
              <a:ext uri="{FF2B5EF4-FFF2-40B4-BE49-F238E27FC236}">
                <a16:creationId xmlns:a16="http://schemas.microsoft.com/office/drawing/2014/main" id="{E9297EC3-1D9B-BB80-3EFC-AD0F4B66554F}"/>
              </a:ext>
            </a:extLst>
          </p:cNvPr>
          <p:cNvSpPr>
            <a:spLocks noChangeShapeType="1"/>
          </p:cNvSpPr>
          <p:nvPr/>
        </p:nvSpPr>
        <p:spPr bwMode="auto">
          <a:xfrm>
            <a:off x="7799388" y="3662363"/>
            <a:ext cx="895350" cy="67468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9" name="Line 11">
            <a:extLst>
              <a:ext uri="{FF2B5EF4-FFF2-40B4-BE49-F238E27FC236}">
                <a16:creationId xmlns:a16="http://schemas.microsoft.com/office/drawing/2014/main" id="{FBB6A143-2A2B-1CA4-EFDD-FBC72D90E26F}"/>
              </a:ext>
            </a:extLst>
          </p:cNvPr>
          <p:cNvSpPr>
            <a:spLocks noChangeShapeType="1"/>
          </p:cNvSpPr>
          <p:nvPr/>
        </p:nvSpPr>
        <p:spPr bwMode="auto">
          <a:xfrm flipV="1">
            <a:off x="9280526" y="3662363"/>
            <a:ext cx="1482725" cy="860425"/>
          </a:xfrm>
          <a:prstGeom prst="line">
            <a:avLst/>
          </a:prstGeom>
          <a:noFill/>
          <a:ln w="38100">
            <a:solidFill>
              <a:schemeClr val="tx1"/>
            </a:solidFill>
            <a:round/>
            <a:headEnd type="oval" w="lg" len="lg"/>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0" name="Text Box 12">
            <a:extLst>
              <a:ext uri="{FF2B5EF4-FFF2-40B4-BE49-F238E27FC236}">
                <a16:creationId xmlns:a16="http://schemas.microsoft.com/office/drawing/2014/main" id="{1AA660D7-B331-D41F-2420-3F6D7A18D527}"/>
              </a:ext>
            </a:extLst>
          </p:cNvPr>
          <p:cNvSpPr txBox="1">
            <a:spLocks noChangeArrowheads="1"/>
          </p:cNvSpPr>
          <p:nvPr/>
        </p:nvSpPr>
        <p:spPr bwMode="auto">
          <a:xfrm>
            <a:off x="9963944" y="3957285"/>
            <a:ext cx="2075656"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(2 forks) held by Thread 2</a:t>
            </a:r>
          </a:p>
        </p:txBody>
      </p:sp>
      <p:sp>
        <p:nvSpPr>
          <p:cNvPr id="11" name="Line 13">
            <a:extLst>
              <a:ext uri="{FF2B5EF4-FFF2-40B4-BE49-F238E27FC236}">
                <a16:creationId xmlns:a16="http://schemas.microsoft.com/office/drawing/2014/main" id="{017AD7A2-6259-B784-F61C-AC860FFFF73B}"/>
              </a:ext>
            </a:extLst>
          </p:cNvPr>
          <p:cNvSpPr>
            <a:spLocks noChangeShapeType="1"/>
          </p:cNvSpPr>
          <p:nvPr/>
        </p:nvSpPr>
        <p:spPr bwMode="auto">
          <a:xfrm flipH="1" flipV="1">
            <a:off x="9558339" y="2638424"/>
            <a:ext cx="1019175" cy="44450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2" name="Text Box 14">
            <a:extLst>
              <a:ext uri="{FF2B5EF4-FFF2-40B4-BE49-F238E27FC236}">
                <a16:creationId xmlns:a16="http://schemas.microsoft.com/office/drawing/2014/main" id="{5E306CCF-E803-FD8C-4C50-70BAA94E6978}"/>
              </a:ext>
            </a:extLst>
          </p:cNvPr>
          <p:cNvSpPr txBox="1">
            <a:spLocks noChangeArrowheads="1"/>
          </p:cNvSpPr>
          <p:nvPr/>
        </p:nvSpPr>
        <p:spPr bwMode="auto">
          <a:xfrm>
            <a:off x="9722381" y="2219919"/>
            <a:ext cx="2184400" cy="923330"/>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(2 knives) requested by Thread 2</a:t>
            </a:r>
          </a:p>
        </p:txBody>
      </p:sp>
      <p:sp>
        <p:nvSpPr>
          <p:cNvPr id="13" name="Oval 15">
            <a:extLst>
              <a:ext uri="{FF2B5EF4-FFF2-40B4-BE49-F238E27FC236}">
                <a16:creationId xmlns:a16="http://schemas.microsoft.com/office/drawing/2014/main" id="{113B7605-B2C4-354D-456E-CDDD8314090F}"/>
              </a:ext>
            </a:extLst>
          </p:cNvPr>
          <p:cNvSpPr>
            <a:spLocks noChangeArrowheads="1"/>
          </p:cNvSpPr>
          <p:nvPr/>
        </p:nvSpPr>
        <p:spPr bwMode="auto">
          <a:xfrm>
            <a:off x="9131301" y="2786063"/>
            <a:ext cx="149225" cy="123825"/>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4" name="Line 16">
            <a:extLst>
              <a:ext uri="{FF2B5EF4-FFF2-40B4-BE49-F238E27FC236}">
                <a16:creationId xmlns:a16="http://schemas.microsoft.com/office/drawing/2014/main" id="{4420B6C5-EAC0-14DB-EC87-C78D4C19BDA1}"/>
              </a:ext>
            </a:extLst>
          </p:cNvPr>
          <p:cNvSpPr>
            <a:spLocks noChangeShapeType="1"/>
          </p:cNvSpPr>
          <p:nvPr/>
        </p:nvSpPr>
        <p:spPr bwMode="auto">
          <a:xfrm flipH="1">
            <a:off x="7972426" y="2909888"/>
            <a:ext cx="1158875" cy="17303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5" name="TextBox 14">
            <a:extLst>
              <a:ext uri="{FF2B5EF4-FFF2-40B4-BE49-F238E27FC236}">
                <a16:creationId xmlns:a16="http://schemas.microsoft.com/office/drawing/2014/main" id="{1A369346-8FE9-8490-5422-FDCB9F0178A4}"/>
              </a:ext>
            </a:extLst>
          </p:cNvPr>
          <p:cNvSpPr txBox="1"/>
          <p:nvPr/>
        </p:nvSpPr>
        <p:spPr>
          <a:xfrm>
            <a:off x="7882731" y="5097110"/>
            <a:ext cx="3589337" cy="101566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dirty="0">
                <a:latin typeface="Gill Sans Light"/>
              </a:rPr>
              <a:t>This deadlock scenario is NOT possible under the fixed resource acquisition order: 2 knives, 2 forks</a:t>
            </a:r>
            <a:endParaRPr lang="en-SE" sz="2000" dirty="0">
              <a:latin typeface="Gill Sans Light"/>
            </a:endParaRPr>
          </a:p>
        </p:txBody>
      </p:sp>
      <p:sp>
        <p:nvSpPr>
          <p:cNvPr id="16" name="Text Box 12">
            <a:extLst>
              <a:ext uri="{FF2B5EF4-FFF2-40B4-BE49-F238E27FC236}">
                <a16:creationId xmlns:a16="http://schemas.microsoft.com/office/drawing/2014/main" id="{C5A80AF3-98A4-E3E6-FACE-C40AB3E50C71}"/>
              </a:ext>
            </a:extLst>
          </p:cNvPr>
          <p:cNvSpPr txBox="1">
            <a:spLocks noChangeArrowheads="1"/>
          </p:cNvSpPr>
          <p:nvPr/>
        </p:nvSpPr>
        <p:spPr bwMode="auto">
          <a:xfrm>
            <a:off x="6096000" y="3957285"/>
            <a:ext cx="2227044"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(2 forks) requested by Thread 2</a:t>
            </a:r>
          </a:p>
        </p:txBody>
      </p:sp>
      <p:sp>
        <p:nvSpPr>
          <p:cNvPr id="17" name="Text Box 14">
            <a:extLst>
              <a:ext uri="{FF2B5EF4-FFF2-40B4-BE49-F238E27FC236}">
                <a16:creationId xmlns:a16="http://schemas.microsoft.com/office/drawing/2014/main" id="{61E54510-0D21-A762-B803-2A246842BDFC}"/>
              </a:ext>
            </a:extLst>
          </p:cNvPr>
          <p:cNvSpPr txBox="1">
            <a:spLocks noChangeArrowheads="1"/>
          </p:cNvSpPr>
          <p:nvPr/>
        </p:nvSpPr>
        <p:spPr bwMode="auto">
          <a:xfrm>
            <a:off x="6043131" y="2219919"/>
            <a:ext cx="2184400" cy="646331"/>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(2 knives) held by Thread 2</a:t>
            </a:r>
          </a:p>
        </p:txBody>
      </p:sp>
    </p:spTree>
    <p:extLst>
      <p:ext uri="{BB962C8B-B14F-4D97-AF65-F5344CB8AC3E}">
        <p14:creationId xmlns:p14="http://schemas.microsoft.com/office/powerpoint/2010/main" val="6038617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3D3F3-6935-47F2-C47D-DA6888C12654}"/>
              </a:ext>
            </a:extLst>
          </p:cNvPr>
          <p:cNvSpPr>
            <a:spLocks noGrp="1"/>
          </p:cNvSpPr>
          <p:nvPr>
            <p:ph type="title"/>
          </p:nvPr>
        </p:nvSpPr>
        <p:spPr>
          <a:xfrm>
            <a:off x="1320800" y="152400"/>
            <a:ext cx="9575800" cy="533400"/>
          </a:xfrm>
        </p:spPr>
        <p:txBody>
          <a:bodyPr/>
          <a:lstStyle/>
          <a:p>
            <a:r>
              <a:rPr lang="en-GB" dirty="0"/>
              <a:t>Quiz: Deadlocks </a:t>
            </a:r>
            <a:endParaRPr lang="en-SE" dirty="0"/>
          </a:p>
        </p:txBody>
      </p:sp>
      <p:sp>
        <p:nvSpPr>
          <p:cNvPr id="3" name="Content Placeholder 2">
            <a:extLst>
              <a:ext uri="{FF2B5EF4-FFF2-40B4-BE49-F238E27FC236}">
                <a16:creationId xmlns:a16="http://schemas.microsoft.com/office/drawing/2014/main" id="{30D2229F-2CFC-9FAC-679A-B3EF4E2F81A2}"/>
              </a:ext>
            </a:extLst>
          </p:cNvPr>
          <p:cNvSpPr>
            <a:spLocks noGrp="1"/>
          </p:cNvSpPr>
          <p:nvPr>
            <p:ph idx="1"/>
          </p:nvPr>
        </p:nvSpPr>
        <p:spPr>
          <a:xfrm>
            <a:off x="330487" y="914400"/>
            <a:ext cx="5994114" cy="5105400"/>
          </a:xfrm>
        </p:spPr>
        <p:txBody>
          <a:bodyPr>
            <a:normAutofit fontScale="92500"/>
          </a:bodyPr>
          <a:lstStyle/>
          <a:p>
            <a:r>
              <a:rPr lang="en-GB" dirty="0"/>
              <a:t>Is there a possible deadlock?</a:t>
            </a:r>
          </a:p>
          <a:p>
            <a:r>
              <a:rPr lang="en-GB" dirty="0"/>
              <a:t>Yes, there is a deadlock. Consider the following interleaving:</a:t>
            </a:r>
          </a:p>
          <a:p>
            <a:pPr lvl="1"/>
            <a:r>
              <a:rPr lang="en-GB" dirty="0"/>
              <a:t>thread 1 </a:t>
            </a:r>
            <a:r>
              <a:rPr lang="en-US" altLang="zh-CN" dirty="0"/>
              <a:t>executes</a:t>
            </a:r>
            <a:r>
              <a:rPr lang="en-GB" dirty="0"/>
              <a:t> L1.wait(); no blocking</a:t>
            </a:r>
          </a:p>
          <a:p>
            <a:pPr lvl="1"/>
            <a:r>
              <a:rPr lang="en-GB" dirty="0"/>
              <a:t>thread 2 </a:t>
            </a:r>
            <a:r>
              <a:rPr lang="en-US" altLang="zh-CN" dirty="0"/>
              <a:t>executes</a:t>
            </a:r>
            <a:r>
              <a:rPr lang="en-GB" dirty="0"/>
              <a:t> L3.wait(); no blocking</a:t>
            </a:r>
          </a:p>
          <a:p>
            <a:pPr lvl="1"/>
            <a:r>
              <a:rPr lang="en-GB" dirty="0"/>
              <a:t>thread 3 </a:t>
            </a:r>
            <a:r>
              <a:rPr lang="en-US" altLang="zh-CN" dirty="0"/>
              <a:t>executes</a:t>
            </a:r>
            <a:r>
              <a:rPr lang="en-GB" dirty="0"/>
              <a:t> L2.</a:t>
            </a:r>
            <a:r>
              <a:rPr lang="en-GB"/>
              <a:t>wait(); no blocking</a:t>
            </a:r>
            <a:endParaRPr lang="en-GB" dirty="0"/>
          </a:p>
          <a:p>
            <a:r>
              <a:rPr lang="en-GB" dirty="0"/>
              <a:t>Now there is a circular wait condition:</a:t>
            </a:r>
          </a:p>
          <a:p>
            <a:r>
              <a:rPr lang="en-GB" dirty="0"/>
              <a:t>thread 1 waiting for L2 (held by </a:t>
            </a:r>
            <a:r>
              <a:rPr lang="en-GB" dirty="0" err="1"/>
              <a:t>thr</a:t>
            </a:r>
            <a:r>
              <a:rPr lang="en-GB" dirty="0"/>
              <a:t>. 3) → </a:t>
            </a:r>
            <a:r>
              <a:rPr lang="en-GB" dirty="0" err="1"/>
              <a:t>thr</a:t>
            </a:r>
            <a:r>
              <a:rPr lang="en-GB" dirty="0"/>
              <a:t>. 2 waiting for L1 (held by </a:t>
            </a:r>
            <a:r>
              <a:rPr lang="en-GB" dirty="0" err="1"/>
              <a:t>thr</a:t>
            </a:r>
            <a:r>
              <a:rPr lang="en-GB" dirty="0"/>
              <a:t>. 1) → </a:t>
            </a:r>
            <a:r>
              <a:rPr lang="en-GB" dirty="0" err="1"/>
              <a:t>thr</a:t>
            </a:r>
            <a:r>
              <a:rPr lang="en-GB" dirty="0"/>
              <a:t>. 3 waiting for L3 (held by </a:t>
            </a:r>
            <a:r>
              <a:rPr lang="en-GB" dirty="0" err="1"/>
              <a:t>thr</a:t>
            </a:r>
            <a:r>
              <a:rPr lang="en-GB" dirty="0"/>
              <a:t>. 2).</a:t>
            </a:r>
          </a:p>
          <a:p>
            <a:r>
              <a:rPr lang="en-GB" dirty="0"/>
              <a:t>Solution: each thread should acquire locks in the same order, say, L1, L2, L3.</a:t>
            </a:r>
          </a:p>
          <a:p>
            <a:endParaRPr lang="en-GB" dirty="0"/>
          </a:p>
          <a:p>
            <a:endParaRPr lang="en-GB" dirty="0"/>
          </a:p>
          <a:p>
            <a:endParaRPr lang="en-SE" dirty="0"/>
          </a:p>
        </p:txBody>
      </p:sp>
      <p:sp>
        <p:nvSpPr>
          <p:cNvPr id="5" name="object 9">
            <a:extLst>
              <a:ext uri="{FF2B5EF4-FFF2-40B4-BE49-F238E27FC236}">
                <a16:creationId xmlns:a16="http://schemas.microsoft.com/office/drawing/2014/main" id="{6AC16764-0F2D-B238-9D81-900B4D251691}"/>
              </a:ext>
            </a:extLst>
          </p:cNvPr>
          <p:cNvSpPr txBox="1"/>
          <p:nvPr/>
        </p:nvSpPr>
        <p:spPr>
          <a:xfrm>
            <a:off x="6387676" y="846004"/>
            <a:ext cx="5632900" cy="5049458"/>
          </a:xfrm>
          <a:prstGeom prst="rect">
            <a:avLst/>
          </a:prstGeom>
        </p:spPr>
        <p:txBody>
          <a:bodyPr vert="horz" wrap="square" lIns="0" tIns="55244" rIns="0" bIns="0" rtlCol="0">
            <a:spAutoFit/>
          </a:bodyPr>
          <a:lstStyle/>
          <a:p>
            <a:pPr marL="133350" eaLnBrk="1" fontAlgn="auto" hangingPunct="1">
              <a:spcBef>
                <a:spcPts val="434"/>
              </a:spcBef>
              <a:spcAft>
                <a:spcPts val="0"/>
              </a:spcAft>
              <a:tabLst>
                <a:tab pos="532765" algn="l"/>
              </a:tabLst>
            </a:pPr>
            <a:r>
              <a:rPr sz="1200" b="0" kern="0" spc="-50" dirty="0">
                <a:solidFill>
                  <a:sysClr val="windowText" lastClr="000000"/>
                </a:solidFill>
                <a:latin typeface="Arial MT"/>
                <a:cs typeface="Arial MT"/>
              </a:rPr>
              <a:t>1</a:t>
            </a:r>
            <a:r>
              <a:rPr sz="1200" b="0" kern="0" dirty="0">
                <a:solidFill>
                  <a:sysClr val="windowText" lastClr="000000"/>
                </a:solidFill>
                <a:latin typeface="Arial MT"/>
                <a:cs typeface="Arial MT"/>
              </a:rPr>
              <a:t>	</a:t>
            </a:r>
            <a:r>
              <a:rPr sz="1400" b="0" kern="0" dirty="0">
                <a:solidFill>
                  <a:sysClr val="windowText" lastClr="000000"/>
                </a:solidFill>
                <a:latin typeface="Courier New"/>
                <a:cs typeface="Courier New"/>
              </a:rPr>
              <a:t>Semaphore</a:t>
            </a:r>
            <a:r>
              <a:rPr sz="1400" b="0" kern="0" spc="-5" dirty="0">
                <a:solidFill>
                  <a:sysClr val="windowText" lastClr="000000"/>
                </a:solidFill>
                <a:latin typeface="Courier New"/>
                <a:cs typeface="Courier New"/>
              </a:rPr>
              <a:t> </a:t>
            </a:r>
            <a:r>
              <a:rPr sz="1400" b="0" kern="0" dirty="0">
                <a:solidFill>
                  <a:sysClr val="windowText" lastClr="000000"/>
                </a:solidFill>
                <a:latin typeface="Courier New"/>
                <a:cs typeface="Courier New"/>
              </a:rPr>
              <a:t>L1=1,</a:t>
            </a:r>
            <a:r>
              <a:rPr sz="1400" b="0" kern="0" spc="-40" dirty="0">
                <a:solidFill>
                  <a:sysClr val="windowText" lastClr="000000"/>
                </a:solidFill>
                <a:latin typeface="Courier New"/>
                <a:cs typeface="Courier New"/>
              </a:rPr>
              <a:t> </a:t>
            </a:r>
            <a:r>
              <a:rPr sz="1400" b="0" kern="0" dirty="0">
                <a:solidFill>
                  <a:sysClr val="windowText" lastClr="000000"/>
                </a:solidFill>
                <a:latin typeface="Courier New"/>
                <a:cs typeface="Courier New"/>
              </a:rPr>
              <a:t>L2=1,</a:t>
            </a:r>
            <a:r>
              <a:rPr sz="1400" b="0" kern="0" spc="-40" dirty="0">
                <a:solidFill>
                  <a:sysClr val="windowText" lastClr="000000"/>
                </a:solidFill>
                <a:latin typeface="Courier New"/>
                <a:cs typeface="Courier New"/>
              </a:rPr>
              <a:t> </a:t>
            </a:r>
            <a:r>
              <a:rPr sz="1400" b="0" kern="0" spc="-10" dirty="0">
                <a:solidFill>
                  <a:sysClr val="windowText" lastClr="000000"/>
                </a:solidFill>
                <a:latin typeface="Courier New"/>
                <a:cs typeface="Courier New"/>
              </a:rPr>
              <a:t>L3=1;</a:t>
            </a:r>
            <a:endParaRPr sz="1400" b="0" kern="0" dirty="0">
              <a:solidFill>
                <a:sysClr val="windowText" lastClr="000000"/>
              </a:solidFill>
              <a:latin typeface="Courier New"/>
              <a:cs typeface="Courier New"/>
            </a:endParaRPr>
          </a:p>
          <a:p>
            <a:pPr marL="133350" eaLnBrk="1" fontAlgn="auto" hangingPunct="1">
              <a:spcBef>
                <a:spcPts val="295"/>
              </a:spcBef>
              <a:spcAft>
                <a:spcPts val="0"/>
              </a:spcAft>
            </a:pPr>
            <a:r>
              <a:rPr sz="1200" b="0" kern="0" spc="-50" dirty="0">
                <a:solidFill>
                  <a:sysClr val="windowText" lastClr="000000"/>
                </a:solidFill>
                <a:latin typeface="Arial MT"/>
                <a:cs typeface="Arial MT"/>
              </a:rPr>
              <a:t>2</a:t>
            </a:r>
            <a:endParaRPr sz="1200" b="0" kern="0" dirty="0">
              <a:solidFill>
                <a:sysClr val="windowText" lastClr="000000"/>
              </a:solidFill>
              <a:latin typeface="Arial MT"/>
              <a:cs typeface="Arial MT"/>
            </a:endParaRPr>
          </a:p>
          <a:p>
            <a:pPr marL="511175" indent="-377825" eaLnBrk="1" fontAlgn="auto" hangingPunct="1">
              <a:spcBef>
                <a:spcPts val="130"/>
              </a:spcBef>
              <a:spcAft>
                <a:spcPts val="0"/>
              </a:spcAft>
              <a:buSzPct val="90476"/>
              <a:buFont typeface="Arial MT"/>
              <a:buAutoNum type="arabicPlain" startAt="3"/>
              <a:tabLst>
                <a:tab pos="511175" algn="l"/>
              </a:tabLst>
            </a:pPr>
            <a:r>
              <a:rPr sz="1400" b="0" i="1" kern="0" dirty="0">
                <a:solidFill>
                  <a:sysClr val="windowText" lastClr="000000"/>
                </a:solidFill>
                <a:latin typeface="Courier New"/>
                <a:cs typeface="Courier New"/>
              </a:rPr>
              <a:t>// Thread </a:t>
            </a:r>
            <a:r>
              <a:rPr sz="1400" b="0" i="1" kern="0" spc="-25" dirty="0">
                <a:solidFill>
                  <a:sysClr val="windowText" lastClr="000000"/>
                </a:solidFill>
                <a:latin typeface="Courier New"/>
                <a:cs typeface="Courier New"/>
              </a:rPr>
              <a:t>1:</a:t>
            </a:r>
            <a:endParaRPr sz="1400" b="0" kern="0" dirty="0">
              <a:solidFill>
                <a:sysClr val="windowText" lastClr="000000"/>
              </a:solidFill>
              <a:latin typeface="Courier New"/>
              <a:cs typeface="Courier New"/>
            </a:endParaRPr>
          </a:p>
          <a:p>
            <a:pPr marL="530225" indent="-396875" eaLnBrk="1" fontAlgn="auto" hangingPunct="1">
              <a:spcBef>
                <a:spcPts val="95"/>
              </a:spcBef>
              <a:spcAft>
                <a:spcPts val="0"/>
              </a:spcAft>
              <a:buSzPct val="90476"/>
              <a:buFont typeface="Arial MT"/>
              <a:buAutoNum type="arabicPlain" startAt="3"/>
              <a:tabLst>
                <a:tab pos="530225" algn="l"/>
              </a:tabLst>
            </a:pPr>
            <a:r>
              <a:rPr lang="en-GB" sz="1400" b="0" kern="0" spc="-10" dirty="0">
                <a:solidFill>
                  <a:sysClr val="windowText" lastClr="000000"/>
                </a:solidFill>
                <a:latin typeface="Courier New"/>
                <a:cs typeface="Courier New"/>
              </a:rPr>
              <a:t>L1.wait()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0225" indent="-396875" eaLnBrk="1" fontAlgn="auto" hangingPunct="1">
              <a:spcBef>
                <a:spcPts val="95"/>
              </a:spcBef>
              <a:spcAft>
                <a:spcPts val="0"/>
              </a:spcAft>
              <a:buSzPct val="90476"/>
              <a:buFont typeface="Arial MT"/>
              <a:buAutoNum type="arabicPlain" startAt="3"/>
              <a:tabLst>
                <a:tab pos="530225" algn="l"/>
              </a:tabLst>
            </a:pPr>
            <a:r>
              <a:rPr lang="en-GB" sz="1400" b="0" kern="0" spc="-10" dirty="0">
                <a:solidFill>
                  <a:sysClr val="windowText" lastClr="000000"/>
                </a:solidFill>
                <a:latin typeface="Courier New"/>
                <a:cs typeface="Courier New"/>
              </a:rPr>
              <a:t>L2.wait()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11175" indent="-377825" eaLnBrk="1" fontAlgn="auto" hangingPunct="1">
              <a:spcBef>
                <a:spcPts val="90"/>
              </a:spcBef>
              <a:spcAft>
                <a:spcPts val="0"/>
              </a:spcAft>
              <a:buSzPct val="90476"/>
              <a:buFont typeface="Arial MT"/>
              <a:buAutoNum type="arabicPlain" startAt="3"/>
              <a:tabLst>
                <a:tab pos="511175" algn="l"/>
              </a:tabLst>
            </a:pPr>
            <a:r>
              <a:rPr sz="1400" b="0" i="1" kern="0" dirty="0">
                <a:solidFill>
                  <a:sysClr val="windowText" lastClr="000000"/>
                </a:solidFill>
                <a:latin typeface="Courier New"/>
                <a:cs typeface="Courier New"/>
              </a:rPr>
              <a:t>// critical section requiring L1 and L2 </a:t>
            </a:r>
            <a:r>
              <a:rPr sz="1400" b="0" i="1" kern="0" spc="-10" dirty="0">
                <a:solidFill>
                  <a:sysClr val="windowText" lastClr="000000"/>
                </a:solidFill>
                <a:latin typeface="Courier New"/>
                <a:cs typeface="Courier New"/>
              </a:rPr>
              <a:t>locked.</a:t>
            </a:r>
            <a:endParaRPr sz="1400" b="0" kern="0" dirty="0">
              <a:solidFill>
                <a:sysClr val="windowText" lastClr="000000"/>
              </a:solidFill>
              <a:latin typeface="Courier New"/>
              <a:cs typeface="Courier New"/>
            </a:endParaRPr>
          </a:p>
          <a:p>
            <a:pPr marL="531495" indent="-398145" eaLnBrk="1" fontAlgn="auto" hangingPunct="1">
              <a:spcBef>
                <a:spcPts val="95"/>
              </a:spcBef>
              <a:spcAft>
                <a:spcPts val="0"/>
              </a:spcAft>
              <a:buSzPct val="90476"/>
              <a:buFont typeface="Arial MT"/>
              <a:buAutoNum type="arabicPlain" startAt="3"/>
              <a:tabLst>
                <a:tab pos="531495" algn="l"/>
              </a:tabLst>
            </a:pPr>
            <a:r>
              <a:rPr lang="en-GB" sz="1400" b="0" kern="0" spc="-10" dirty="0">
                <a:solidFill>
                  <a:sysClr val="windowText" lastClr="000000"/>
                </a:solidFill>
                <a:latin typeface="Courier New"/>
                <a:cs typeface="Courier New"/>
              </a:rPr>
              <a:t>L2.post()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1495" indent="-398145" eaLnBrk="1" fontAlgn="auto" hangingPunct="1">
              <a:spcBef>
                <a:spcPts val="95"/>
              </a:spcBef>
              <a:spcAft>
                <a:spcPts val="0"/>
              </a:spcAft>
              <a:buSzPct val="90476"/>
              <a:buFont typeface="Arial MT"/>
              <a:buAutoNum type="arabicPlain" startAt="3"/>
              <a:tabLst>
                <a:tab pos="531495" algn="l"/>
              </a:tabLst>
            </a:pPr>
            <a:r>
              <a:rPr lang="en-GB" sz="1400" b="0" kern="0" spc="-10" dirty="0">
                <a:solidFill>
                  <a:sysClr val="windowText" lastClr="000000"/>
                </a:solidFill>
                <a:latin typeface="Courier New"/>
                <a:cs typeface="Courier New"/>
              </a:rPr>
              <a:t>L1.post()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133350" eaLnBrk="1" fontAlgn="auto" hangingPunct="1">
              <a:spcBef>
                <a:spcPts val="290"/>
              </a:spcBef>
              <a:spcAft>
                <a:spcPts val="0"/>
              </a:spcAft>
            </a:pPr>
            <a:r>
              <a:rPr sz="1200" b="0" kern="0" spc="-50" dirty="0">
                <a:solidFill>
                  <a:sysClr val="windowText" lastClr="000000"/>
                </a:solidFill>
                <a:latin typeface="Arial MT"/>
                <a:cs typeface="Arial MT"/>
              </a:rPr>
              <a:t>9</a:t>
            </a:r>
            <a:endParaRPr sz="1200" b="0" kern="0" dirty="0">
              <a:solidFill>
                <a:sysClr val="windowText" lastClr="000000"/>
              </a:solidFill>
              <a:latin typeface="Arial MT"/>
              <a:cs typeface="Arial MT"/>
            </a:endParaRPr>
          </a:p>
          <a:p>
            <a:pPr marL="511175" indent="-511175" eaLnBrk="1" fontAlgn="auto" hangingPunct="1">
              <a:spcBef>
                <a:spcPts val="135"/>
              </a:spcBef>
              <a:spcAft>
                <a:spcPts val="0"/>
              </a:spcAft>
              <a:buSzPct val="90476"/>
              <a:buFont typeface="Arial MT"/>
              <a:buAutoNum type="arabicPlain" startAt="10"/>
              <a:tabLst>
                <a:tab pos="511175" algn="l"/>
              </a:tabLst>
            </a:pPr>
            <a:r>
              <a:rPr sz="1400" b="0" i="1" kern="0" dirty="0">
                <a:solidFill>
                  <a:sysClr val="windowText" lastClr="000000"/>
                </a:solidFill>
                <a:latin typeface="Courier New"/>
                <a:cs typeface="Courier New"/>
              </a:rPr>
              <a:t>// Thread </a:t>
            </a:r>
            <a:r>
              <a:rPr sz="1400" b="0" i="1" kern="0" spc="-25" dirty="0">
                <a:solidFill>
                  <a:sysClr val="windowText" lastClr="000000"/>
                </a:solidFill>
                <a:latin typeface="Courier New"/>
                <a:cs typeface="Courier New"/>
              </a:rPr>
              <a:t>2:</a:t>
            </a:r>
            <a:endParaRPr sz="1400" b="0" kern="0" dirty="0">
              <a:solidFill>
                <a:sysClr val="windowText" lastClr="000000"/>
              </a:solidFill>
              <a:latin typeface="Courier New"/>
              <a:cs typeface="Courier New"/>
            </a:endParaRPr>
          </a:p>
          <a:p>
            <a:pPr marL="530225" indent="-530225" eaLnBrk="1" fontAlgn="auto" hangingPunct="1">
              <a:spcBef>
                <a:spcPts val="95"/>
              </a:spcBef>
              <a:spcAft>
                <a:spcPts val="0"/>
              </a:spcAft>
              <a:buSzPct val="90476"/>
              <a:buFont typeface="Arial MT"/>
              <a:buAutoNum type="arabicPlain" startAt="10"/>
              <a:tabLst>
                <a:tab pos="530225" algn="l"/>
              </a:tabLst>
            </a:pPr>
            <a:r>
              <a:rPr lang="en-GB" sz="1400" b="0" kern="0" spc="-10" dirty="0">
                <a:solidFill>
                  <a:sysClr val="windowText" lastClr="000000"/>
                </a:solidFill>
                <a:latin typeface="Courier New"/>
                <a:cs typeface="Courier New"/>
              </a:rPr>
              <a:t>L3.wait()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0225" indent="-530225" eaLnBrk="1" fontAlgn="auto" hangingPunct="1">
              <a:spcBef>
                <a:spcPts val="90"/>
              </a:spcBef>
              <a:spcAft>
                <a:spcPts val="0"/>
              </a:spcAft>
              <a:buSzPct val="90476"/>
              <a:buFont typeface="Arial MT"/>
              <a:buAutoNum type="arabicPlain" startAt="10"/>
              <a:tabLst>
                <a:tab pos="530225" algn="l"/>
              </a:tabLst>
            </a:pPr>
            <a:r>
              <a:rPr lang="en-GB" sz="1400" b="0" kern="0" spc="-10" dirty="0">
                <a:solidFill>
                  <a:sysClr val="windowText" lastClr="000000"/>
                </a:solidFill>
                <a:latin typeface="Courier New"/>
                <a:cs typeface="Courier New"/>
              </a:rPr>
              <a:t>L1.wait()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11175" indent="-511175" eaLnBrk="1" fontAlgn="auto" hangingPunct="1">
              <a:spcBef>
                <a:spcPts val="95"/>
              </a:spcBef>
              <a:spcAft>
                <a:spcPts val="0"/>
              </a:spcAft>
              <a:buSzPct val="90476"/>
              <a:buFont typeface="Arial MT"/>
              <a:buAutoNum type="arabicPlain" startAt="10"/>
              <a:tabLst>
                <a:tab pos="511175" algn="l"/>
              </a:tabLst>
            </a:pPr>
            <a:r>
              <a:rPr sz="1400" b="0" i="1" kern="0" dirty="0">
                <a:solidFill>
                  <a:sysClr val="windowText" lastClr="000000"/>
                </a:solidFill>
                <a:latin typeface="Courier New"/>
                <a:cs typeface="Courier New"/>
              </a:rPr>
              <a:t>// critical section requiring L3 and L1 </a:t>
            </a:r>
            <a:r>
              <a:rPr sz="1400" b="0" i="1" kern="0" spc="-10" dirty="0">
                <a:solidFill>
                  <a:sysClr val="windowText" lastClr="000000"/>
                </a:solidFill>
                <a:latin typeface="Courier New"/>
                <a:cs typeface="Courier New"/>
              </a:rPr>
              <a:t>locked.</a:t>
            </a:r>
            <a:endParaRPr sz="1400" b="0" kern="0" dirty="0">
              <a:solidFill>
                <a:sysClr val="windowText" lastClr="000000"/>
              </a:solidFill>
              <a:latin typeface="Courier New"/>
              <a:cs typeface="Courier New"/>
            </a:endParaRPr>
          </a:p>
          <a:p>
            <a:pPr marL="531495" indent="-531495" eaLnBrk="1" fontAlgn="auto" hangingPunct="1">
              <a:spcBef>
                <a:spcPts val="95"/>
              </a:spcBef>
              <a:spcAft>
                <a:spcPts val="0"/>
              </a:spcAft>
              <a:buSzPct val="90476"/>
              <a:buFont typeface="Arial MT"/>
              <a:buAutoNum type="arabicPlain" startAt="10"/>
              <a:tabLst>
                <a:tab pos="531495" algn="l"/>
              </a:tabLst>
            </a:pPr>
            <a:r>
              <a:rPr lang="en-GB" sz="1400" b="0" kern="0" spc="-10" dirty="0">
                <a:solidFill>
                  <a:sysClr val="windowText" lastClr="000000"/>
                </a:solidFill>
                <a:latin typeface="Courier New"/>
                <a:cs typeface="Courier New"/>
              </a:rPr>
              <a:t>L1.post()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1495" indent="-531495" eaLnBrk="1" fontAlgn="auto" hangingPunct="1">
              <a:spcBef>
                <a:spcPts val="90"/>
              </a:spcBef>
              <a:spcAft>
                <a:spcPts val="0"/>
              </a:spcAft>
              <a:buSzPct val="90476"/>
              <a:buFont typeface="Arial MT"/>
              <a:buAutoNum type="arabicPlain" startAt="10"/>
              <a:tabLst>
                <a:tab pos="531495" algn="l"/>
              </a:tabLst>
            </a:pPr>
            <a:r>
              <a:rPr lang="en-GB" sz="1400" b="0" kern="0" spc="-10" dirty="0">
                <a:solidFill>
                  <a:sysClr val="windowText" lastClr="000000"/>
                </a:solidFill>
                <a:latin typeface="Courier New"/>
                <a:cs typeface="Courier New"/>
              </a:rPr>
              <a:t>L3.post()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eaLnBrk="1" fontAlgn="auto" hangingPunct="1">
              <a:spcBef>
                <a:spcPts val="295"/>
              </a:spcBef>
              <a:spcAft>
                <a:spcPts val="0"/>
              </a:spcAft>
            </a:pPr>
            <a:r>
              <a:rPr sz="1200" b="0" kern="0" spc="-25" dirty="0">
                <a:solidFill>
                  <a:sysClr val="windowText" lastClr="000000"/>
                </a:solidFill>
                <a:latin typeface="Arial MT"/>
                <a:cs typeface="Arial MT"/>
              </a:rPr>
              <a:t>16</a:t>
            </a:r>
            <a:endParaRPr sz="1200" b="0" kern="0" dirty="0">
              <a:solidFill>
                <a:sysClr val="windowText" lastClr="000000"/>
              </a:solidFill>
              <a:latin typeface="Arial MT"/>
              <a:cs typeface="Arial MT"/>
            </a:endParaRPr>
          </a:p>
          <a:p>
            <a:pPr marL="511175" indent="-511175" eaLnBrk="1" fontAlgn="auto" hangingPunct="1">
              <a:spcBef>
                <a:spcPts val="135"/>
              </a:spcBef>
              <a:spcAft>
                <a:spcPts val="0"/>
              </a:spcAft>
              <a:buSzPct val="90476"/>
              <a:buFont typeface="Arial MT"/>
              <a:buAutoNum type="arabicPlain" startAt="17"/>
              <a:tabLst>
                <a:tab pos="511175" algn="l"/>
              </a:tabLst>
            </a:pPr>
            <a:r>
              <a:rPr sz="1400" b="0" i="1" kern="0" dirty="0">
                <a:solidFill>
                  <a:sysClr val="windowText" lastClr="000000"/>
                </a:solidFill>
                <a:latin typeface="Courier New"/>
                <a:cs typeface="Courier New"/>
              </a:rPr>
              <a:t>// Thread </a:t>
            </a:r>
            <a:r>
              <a:rPr sz="1400" b="0" i="1" kern="0" spc="-25" dirty="0">
                <a:solidFill>
                  <a:sysClr val="windowText" lastClr="000000"/>
                </a:solidFill>
                <a:latin typeface="Courier New"/>
                <a:cs typeface="Courier New"/>
              </a:rPr>
              <a:t>3:</a:t>
            </a:r>
            <a:endParaRPr sz="1400" b="0" kern="0" dirty="0">
              <a:solidFill>
                <a:sysClr val="windowText" lastClr="000000"/>
              </a:solidFill>
              <a:latin typeface="Courier New"/>
              <a:cs typeface="Courier New"/>
            </a:endParaRPr>
          </a:p>
          <a:p>
            <a:pPr marL="530225" indent="-530225" eaLnBrk="1" fontAlgn="auto" hangingPunct="1">
              <a:spcBef>
                <a:spcPts val="90"/>
              </a:spcBef>
              <a:spcAft>
                <a:spcPts val="0"/>
              </a:spcAft>
              <a:buSzPct val="90476"/>
              <a:buFont typeface="Arial MT"/>
              <a:buAutoNum type="arabicPlain" startAt="17"/>
              <a:tabLst>
                <a:tab pos="530225" algn="l"/>
              </a:tabLst>
            </a:pPr>
            <a:r>
              <a:rPr lang="en-GB" sz="1400" b="0" kern="0" spc="-10" dirty="0">
                <a:solidFill>
                  <a:sysClr val="windowText" lastClr="000000"/>
                </a:solidFill>
                <a:latin typeface="Courier New"/>
                <a:cs typeface="Courier New"/>
              </a:rPr>
              <a:t>L2.wait()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0225" indent="-530225" eaLnBrk="1" fontAlgn="auto" hangingPunct="1">
              <a:spcBef>
                <a:spcPts val="95"/>
              </a:spcBef>
              <a:spcAft>
                <a:spcPts val="0"/>
              </a:spcAft>
              <a:buSzPct val="90476"/>
              <a:buFont typeface="Arial MT"/>
              <a:buAutoNum type="arabicPlain" startAt="17"/>
              <a:tabLst>
                <a:tab pos="530225" algn="l"/>
              </a:tabLst>
            </a:pPr>
            <a:r>
              <a:rPr lang="en-GB" sz="1400" b="0" kern="0" spc="-10" dirty="0">
                <a:solidFill>
                  <a:sysClr val="windowText" lastClr="000000"/>
                </a:solidFill>
                <a:latin typeface="Courier New"/>
                <a:cs typeface="Courier New"/>
              </a:rPr>
              <a:t>L3.wait()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11175" indent="-511175" eaLnBrk="1" fontAlgn="auto" hangingPunct="1">
              <a:spcBef>
                <a:spcPts val="95"/>
              </a:spcBef>
              <a:spcAft>
                <a:spcPts val="0"/>
              </a:spcAft>
              <a:buSzPct val="90476"/>
              <a:buFont typeface="Arial MT"/>
              <a:buAutoNum type="arabicPlain" startAt="17"/>
              <a:tabLst>
                <a:tab pos="511175" algn="l"/>
              </a:tabLst>
            </a:pPr>
            <a:r>
              <a:rPr sz="1400" b="0" i="1" kern="0" dirty="0">
                <a:solidFill>
                  <a:sysClr val="windowText" lastClr="000000"/>
                </a:solidFill>
                <a:latin typeface="Courier New"/>
                <a:cs typeface="Courier New"/>
              </a:rPr>
              <a:t>// critical section requiring L2 and L3 </a:t>
            </a:r>
            <a:r>
              <a:rPr sz="1400" b="0" i="1" kern="0" spc="-10" dirty="0">
                <a:solidFill>
                  <a:sysClr val="windowText" lastClr="000000"/>
                </a:solidFill>
                <a:latin typeface="Courier New"/>
                <a:cs typeface="Courier New"/>
              </a:rPr>
              <a:t>locked.</a:t>
            </a:r>
            <a:endParaRPr sz="1400" b="0" kern="0" dirty="0">
              <a:solidFill>
                <a:sysClr val="windowText" lastClr="000000"/>
              </a:solidFill>
              <a:latin typeface="Courier New"/>
              <a:cs typeface="Courier New"/>
            </a:endParaRPr>
          </a:p>
          <a:p>
            <a:pPr marL="531495" indent="-531495" eaLnBrk="1" fontAlgn="auto" hangingPunct="1">
              <a:spcBef>
                <a:spcPts val="95"/>
              </a:spcBef>
              <a:spcAft>
                <a:spcPts val="0"/>
              </a:spcAft>
              <a:buSzPct val="90476"/>
              <a:buFont typeface="Arial MT"/>
              <a:buAutoNum type="arabicPlain" startAt="17"/>
              <a:tabLst>
                <a:tab pos="531495" algn="l"/>
              </a:tabLst>
            </a:pPr>
            <a:r>
              <a:rPr lang="en-GB" sz="1400" b="0" kern="0" spc="-10" dirty="0">
                <a:solidFill>
                  <a:sysClr val="windowText" lastClr="000000"/>
                </a:solidFill>
                <a:latin typeface="Courier New"/>
                <a:cs typeface="Courier New"/>
              </a:rPr>
              <a:t>L3.post()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1495" indent="-531495" eaLnBrk="1" fontAlgn="auto" hangingPunct="1">
              <a:spcBef>
                <a:spcPts val="90"/>
              </a:spcBef>
              <a:spcAft>
                <a:spcPts val="0"/>
              </a:spcAft>
              <a:buSzPct val="90476"/>
              <a:buFont typeface="Arial MT"/>
              <a:buAutoNum type="arabicPlain" startAt="17"/>
              <a:tabLst>
                <a:tab pos="531495" algn="l"/>
              </a:tabLst>
            </a:pPr>
            <a:r>
              <a:rPr lang="en-GB" sz="1400" b="0" kern="0" spc="-10" dirty="0">
                <a:solidFill>
                  <a:sysClr val="windowText" lastClr="000000"/>
                </a:solidFill>
                <a:latin typeface="Courier New"/>
                <a:cs typeface="Courier New"/>
              </a:rPr>
              <a:t>L2.post()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p:txBody>
      </p:sp>
      <p:sp>
        <p:nvSpPr>
          <p:cNvPr id="6" name="object 10">
            <a:extLst>
              <a:ext uri="{FF2B5EF4-FFF2-40B4-BE49-F238E27FC236}">
                <a16:creationId xmlns:a16="http://schemas.microsoft.com/office/drawing/2014/main" id="{B7867E32-F4AD-9B90-BF25-CCA021803154}"/>
              </a:ext>
            </a:extLst>
          </p:cNvPr>
          <p:cNvSpPr/>
          <p:nvPr/>
        </p:nvSpPr>
        <p:spPr>
          <a:xfrm>
            <a:off x="6350001" y="829563"/>
            <a:ext cx="5715000" cy="5190237"/>
          </a:xfrm>
          <a:custGeom>
            <a:avLst/>
            <a:gdLst/>
            <a:ahLst/>
            <a:cxnLst/>
            <a:rect l="l" t="t" r="r" b="b"/>
            <a:pathLst>
              <a:path w="8177530" h="7403465">
                <a:moveTo>
                  <a:pt x="0" y="0"/>
                </a:moveTo>
                <a:lnTo>
                  <a:pt x="8177267" y="0"/>
                </a:lnTo>
                <a:lnTo>
                  <a:pt x="8177267" y="7402992"/>
                </a:lnTo>
                <a:lnTo>
                  <a:pt x="0" y="7402992"/>
                </a:lnTo>
                <a:lnTo>
                  <a:pt x="0" y="0"/>
                </a:lnTo>
                <a:close/>
              </a:path>
            </a:pathLst>
          </a:custGeom>
          <a:ln w="10470">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1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68964802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32A10-41A5-9895-0B16-ACEA70293288}"/>
              </a:ext>
            </a:extLst>
          </p:cNvPr>
          <p:cNvSpPr>
            <a:spLocks noGrp="1"/>
          </p:cNvSpPr>
          <p:nvPr>
            <p:ph type="title"/>
          </p:nvPr>
        </p:nvSpPr>
        <p:spPr/>
        <p:txBody>
          <a:bodyPr/>
          <a:lstStyle/>
          <a:p>
            <a:r>
              <a:rPr lang="en-GB" dirty="0"/>
              <a:t>Quiz: Dining Lawyers IV</a:t>
            </a:r>
            <a:endParaRPr lang="en-SE" dirty="0"/>
          </a:p>
        </p:txBody>
      </p:sp>
      <p:sp>
        <p:nvSpPr>
          <p:cNvPr id="3" name="Content Placeholder 2">
            <a:extLst>
              <a:ext uri="{FF2B5EF4-FFF2-40B4-BE49-F238E27FC236}">
                <a16:creationId xmlns:a16="http://schemas.microsoft.com/office/drawing/2014/main" id="{E9304C07-65AC-81BF-04CE-B8BAC4C0342A}"/>
              </a:ext>
            </a:extLst>
          </p:cNvPr>
          <p:cNvSpPr>
            <a:spLocks noGrp="1"/>
          </p:cNvSpPr>
          <p:nvPr>
            <p:ph idx="1"/>
          </p:nvPr>
        </p:nvSpPr>
        <p:spPr/>
        <p:txBody>
          <a:bodyPr>
            <a:normAutofit lnSpcReduction="10000"/>
          </a:bodyPr>
          <a:lstStyle/>
          <a:p>
            <a:r>
              <a:rPr lang="en-GB" dirty="0"/>
              <a:t>If each lawyer has 4 arms, and there is a pile of knives and forks at </a:t>
            </a:r>
            <a:r>
              <a:rPr lang="en-GB" dirty="0" err="1"/>
              <a:t>center</a:t>
            </a:r>
            <a:r>
              <a:rPr lang="en-GB" dirty="0"/>
              <a:t> of the table. Assume there are at least 2 knives and 2 forks, so at least one lawyer can eat. Each lawyer follows the following steps:</a:t>
            </a:r>
          </a:p>
          <a:p>
            <a:pPr lvl="1"/>
            <a:r>
              <a:rPr lang="en-GB" dirty="0"/>
              <a:t>(1) Pick up a knife </a:t>
            </a:r>
          </a:p>
          <a:p>
            <a:pPr lvl="1"/>
            <a:r>
              <a:rPr lang="en-GB" dirty="0"/>
              <a:t>(2) Pick up another knife</a:t>
            </a:r>
          </a:p>
          <a:p>
            <a:pPr lvl="1"/>
            <a:r>
              <a:rPr lang="en-GB" dirty="0"/>
              <a:t>(3) Pick up a fork </a:t>
            </a:r>
          </a:p>
          <a:p>
            <a:pPr lvl="1"/>
            <a:r>
              <a:rPr lang="en-GB" dirty="0"/>
              <a:t>(4) Pick up another fork</a:t>
            </a:r>
          </a:p>
          <a:p>
            <a:pPr lvl="1"/>
            <a:r>
              <a:rPr lang="en-GB" dirty="0"/>
              <a:t>(5) Eat</a:t>
            </a:r>
          </a:p>
          <a:p>
            <a:pPr lvl="1"/>
            <a:r>
              <a:rPr lang="en-GB" dirty="0"/>
              <a:t>(6) Return the knife and fork to the pile </a:t>
            </a:r>
          </a:p>
          <a:p>
            <a:r>
              <a:rPr lang="en-GB" dirty="0"/>
              <a:t>Q1: Can the system be deadlocked?</a:t>
            </a:r>
          </a:p>
          <a:p>
            <a:r>
              <a:rPr lang="en-GB" dirty="0"/>
              <a:t>Q2: What if each lawyer may have a different number of arms, and may request a different ratio of knives vs. forks?</a:t>
            </a:r>
          </a:p>
        </p:txBody>
      </p:sp>
    </p:spTree>
    <p:extLst>
      <p:ext uri="{BB962C8B-B14F-4D97-AF65-F5344CB8AC3E}">
        <p14:creationId xmlns:p14="http://schemas.microsoft.com/office/powerpoint/2010/main" val="299691336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E3C6-DB30-A1E9-DFCA-C0DB035A3476}"/>
              </a:ext>
            </a:extLst>
          </p:cNvPr>
          <p:cNvSpPr>
            <a:spLocks noGrp="1"/>
          </p:cNvSpPr>
          <p:nvPr>
            <p:ph type="title"/>
          </p:nvPr>
        </p:nvSpPr>
        <p:spPr/>
        <p:txBody>
          <a:bodyPr/>
          <a:lstStyle/>
          <a:p>
            <a:r>
              <a:rPr lang="en-GB" dirty="0"/>
              <a:t>Quiz: Dining Lawyers IV Answer</a:t>
            </a:r>
            <a:endParaRPr lang="en-SE" dirty="0"/>
          </a:p>
        </p:txBody>
      </p:sp>
      <p:sp>
        <p:nvSpPr>
          <p:cNvPr id="3" name="Content Placeholder 2">
            <a:extLst>
              <a:ext uri="{FF2B5EF4-FFF2-40B4-BE49-F238E27FC236}">
                <a16:creationId xmlns:a16="http://schemas.microsoft.com/office/drawing/2014/main" id="{C424F860-A329-4AAB-E4E1-43E329EB1652}"/>
              </a:ext>
            </a:extLst>
          </p:cNvPr>
          <p:cNvSpPr>
            <a:spLocks noGrp="1"/>
          </p:cNvSpPr>
          <p:nvPr>
            <p:ph idx="1"/>
          </p:nvPr>
        </p:nvSpPr>
        <p:spPr>
          <a:xfrm>
            <a:off x="189706" y="914400"/>
            <a:ext cx="6159103" cy="5791200"/>
          </a:xfrm>
        </p:spPr>
        <p:txBody>
          <a:bodyPr>
            <a:normAutofit fontScale="77500" lnSpcReduction="20000"/>
          </a:bodyPr>
          <a:lstStyle/>
          <a:p>
            <a:r>
              <a:rPr lang="en-GB" dirty="0"/>
              <a:t>Q1 ANS: Yes, since requests for each resource type (knife or fork) are not granted atomically. Need Banker’s algorithm to detect (potential) deadlocks.</a:t>
            </a:r>
          </a:p>
          <a:p>
            <a:r>
              <a:rPr lang="en-GB" dirty="0"/>
              <a:t>Consider 2 lawyers, and a total of 2 knives and 2 forks available. If each lawyer picks up a knife, the system is deadlocked.</a:t>
            </a:r>
          </a:p>
          <a:p>
            <a:r>
              <a:rPr lang="en-GB" dirty="0"/>
              <a:t>Recall: “Define a total order of resources; If a thread holds  certain resources, it can subsequently request only resources that follow the types of held resources in the total order.” Since all knives are the same and not numbered, you cannot form a total order like “request knife 1 before knife 2”. If a lawyer requests a knife while holding a knife, there may be circular waiting.</a:t>
            </a:r>
          </a:p>
          <a:p>
            <a:r>
              <a:rPr lang="en-GB" dirty="0"/>
              <a:t>Q2 ANS: The solution is basically the same, except implementation of Banker’s algorithm needs to take into account this factor, e.g., have an array of variables </a:t>
            </a:r>
            <a:r>
              <a:rPr lang="en-GB" dirty="0" err="1"/>
              <a:t>NumArms</a:t>
            </a:r>
            <a:r>
              <a:rPr lang="en-GB" dirty="0"/>
              <a:t>[] instead of a single variable </a:t>
            </a:r>
            <a:r>
              <a:rPr lang="en-GB" dirty="0" err="1"/>
              <a:t>NumArms</a:t>
            </a:r>
            <a:r>
              <a:rPr lang="en-GB" dirty="0"/>
              <a:t>, and so on.</a:t>
            </a:r>
          </a:p>
          <a:p>
            <a:endParaRPr lang="en-GB" dirty="0"/>
          </a:p>
        </p:txBody>
      </p:sp>
      <p:sp>
        <p:nvSpPr>
          <p:cNvPr id="4" name="Oval 4">
            <a:extLst>
              <a:ext uri="{FF2B5EF4-FFF2-40B4-BE49-F238E27FC236}">
                <a16:creationId xmlns:a16="http://schemas.microsoft.com/office/drawing/2014/main" id="{703F310A-3C49-FA35-FE37-A4B233EFCBCA}"/>
              </a:ext>
            </a:extLst>
          </p:cNvPr>
          <p:cNvSpPr>
            <a:spLocks noChangeArrowheads="1"/>
          </p:cNvSpPr>
          <p:nvPr/>
        </p:nvSpPr>
        <p:spPr bwMode="auto">
          <a:xfrm>
            <a:off x="7225329" y="2528888"/>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P1</a:t>
            </a:r>
          </a:p>
        </p:txBody>
      </p:sp>
      <p:sp>
        <p:nvSpPr>
          <p:cNvPr id="5" name="Oval 6">
            <a:extLst>
              <a:ext uri="{FF2B5EF4-FFF2-40B4-BE49-F238E27FC236}">
                <a16:creationId xmlns:a16="http://schemas.microsoft.com/office/drawing/2014/main" id="{16712572-E31F-98DA-B7EC-B243DE172D5E}"/>
              </a:ext>
            </a:extLst>
          </p:cNvPr>
          <p:cNvSpPr>
            <a:spLocks noChangeArrowheads="1"/>
          </p:cNvSpPr>
          <p:nvPr/>
        </p:nvSpPr>
        <p:spPr bwMode="auto">
          <a:xfrm>
            <a:off x="10641629" y="2528888"/>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P2</a:t>
            </a:r>
          </a:p>
        </p:txBody>
      </p:sp>
      <p:sp>
        <p:nvSpPr>
          <p:cNvPr id="6" name="Rectangle 7">
            <a:extLst>
              <a:ext uri="{FF2B5EF4-FFF2-40B4-BE49-F238E27FC236}">
                <a16:creationId xmlns:a16="http://schemas.microsoft.com/office/drawing/2014/main" id="{3D507504-CBE5-35C9-D9EE-43D108EBE673}"/>
              </a:ext>
            </a:extLst>
          </p:cNvPr>
          <p:cNvSpPr>
            <a:spLocks noChangeArrowheads="1"/>
          </p:cNvSpPr>
          <p:nvPr/>
        </p:nvSpPr>
        <p:spPr bwMode="auto">
          <a:xfrm>
            <a:off x="8758854" y="3490913"/>
            <a:ext cx="982662" cy="93027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1 knife</a:t>
            </a:r>
          </a:p>
        </p:txBody>
      </p:sp>
      <p:sp>
        <p:nvSpPr>
          <p:cNvPr id="7" name="Rectangle 9">
            <a:extLst>
              <a:ext uri="{FF2B5EF4-FFF2-40B4-BE49-F238E27FC236}">
                <a16:creationId xmlns:a16="http://schemas.microsoft.com/office/drawing/2014/main" id="{F34144E5-E9DA-F3D7-2A7B-F188FAE92E83}"/>
              </a:ext>
            </a:extLst>
          </p:cNvPr>
          <p:cNvSpPr>
            <a:spLocks noChangeArrowheads="1"/>
          </p:cNvSpPr>
          <p:nvPr/>
        </p:nvSpPr>
        <p:spPr bwMode="auto">
          <a:xfrm>
            <a:off x="8638204" y="1752600"/>
            <a:ext cx="984250" cy="94932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1 knife</a:t>
            </a:r>
          </a:p>
        </p:txBody>
      </p:sp>
      <p:sp>
        <p:nvSpPr>
          <p:cNvPr id="8" name="Line 10">
            <a:extLst>
              <a:ext uri="{FF2B5EF4-FFF2-40B4-BE49-F238E27FC236}">
                <a16:creationId xmlns:a16="http://schemas.microsoft.com/office/drawing/2014/main" id="{DF90F4A2-F8CC-F423-99BF-7A2E08F208D9}"/>
              </a:ext>
            </a:extLst>
          </p:cNvPr>
          <p:cNvSpPr>
            <a:spLocks noChangeShapeType="1"/>
          </p:cNvSpPr>
          <p:nvPr/>
        </p:nvSpPr>
        <p:spPr bwMode="auto">
          <a:xfrm>
            <a:off x="7863504" y="3281363"/>
            <a:ext cx="895350" cy="67468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9" name="Line 11">
            <a:extLst>
              <a:ext uri="{FF2B5EF4-FFF2-40B4-BE49-F238E27FC236}">
                <a16:creationId xmlns:a16="http://schemas.microsoft.com/office/drawing/2014/main" id="{12DD28F7-BB0C-A96C-54A3-C0316DF68033}"/>
              </a:ext>
            </a:extLst>
          </p:cNvPr>
          <p:cNvSpPr>
            <a:spLocks noChangeShapeType="1"/>
          </p:cNvSpPr>
          <p:nvPr/>
        </p:nvSpPr>
        <p:spPr bwMode="auto">
          <a:xfrm flipV="1">
            <a:off x="9344642" y="3281363"/>
            <a:ext cx="1482725" cy="860425"/>
          </a:xfrm>
          <a:prstGeom prst="line">
            <a:avLst/>
          </a:prstGeom>
          <a:noFill/>
          <a:ln w="38100">
            <a:solidFill>
              <a:schemeClr val="tx1"/>
            </a:solidFill>
            <a:round/>
            <a:headEnd type="oval" w="lg" len="lg"/>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0" name="Text Box 12">
            <a:extLst>
              <a:ext uri="{FF2B5EF4-FFF2-40B4-BE49-F238E27FC236}">
                <a16:creationId xmlns:a16="http://schemas.microsoft.com/office/drawing/2014/main" id="{45E8F91C-B88A-8B64-D6B0-29262B733B28}"/>
              </a:ext>
            </a:extLst>
          </p:cNvPr>
          <p:cNvSpPr txBox="1">
            <a:spLocks noChangeArrowheads="1"/>
          </p:cNvSpPr>
          <p:nvPr/>
        </p:nvSpPr>
        <p:spPr bwMode="auto">
          <a:xfrm>
            <a:off x="10028060" y="3576285"/>
            <a:ext cx="2163940"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(a knife) held by Thread 2</a:t>
            </a:r>
          </a:p>
        </p:txBody>
      </p:sp>
      <p:sp>
        <p:nvSpPr>
          <p:cNvPr id="11" name="Line 13">
            <a:extLst>
              <a:ext uri="{FF2B5EF4-FFF2-40B4-BE49-F238E27FC236}">
                <a16:creationId xmlns:a16="http://schemas.microsoft.com/office/drawing/2014/main" id="{91E8F84C-B021-39BC-EB3A-D96505DFC7AA}"/>
              </a:ext>
            </a:extLst>
          </p:cNvPr>
          <p:cNvSpPr>
            <a:spLocks noChangeShapeType="1"/>
          </p:cNvSpPr>
          <p:nvPr/>
        </p:nvSpPr>
        <p:spPr bwMode="auto">
          <a:xfrm flipH="1" flipV="1">
            <a:off x="9622455" y="2257424"/>
            <a:ext cx="1019175" cy="44450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2" name="Text Box 14">
            <a:extLst>
              <a:ext uri="{FF2B5EF4-FFF2-40B4-BE49-F238E27FC236}">
                <a16:creationId xmlns:a16="http://schemas.microsoft.com/office/drawing/2014/main" id="{69EC455E-36DB-192E-53C3-D9A561E674AA}"/>
              </a:ext>
            </a:extLst>
          </p:cNvPr>
          <p:cNvSpPr txBox="1">
            <a:spLocks noChangeArrowheads="1"/>
          </p:cNvSpPr>
          <p:nvPr/>
        </p:nvSpPr>
        <p:spPr bwMode="auto">
          <a:xfrm>
            <a:off x="9786496" y="1838919"/>
            <a:ext cx="2479853"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(a knife) requested by Thread 2</a:t>
            </a:r>
          </a:p>
        </p:txBody>
      </p:sp>
      <p:sp>
        <p:nvSpPr>
          <p:cNvPr id="13" name="Oval 15">
            <a:extLst>
              <a:ext uri="{FF2B5EF4-FFF2-40B4-BE49-F238E27FC236}">
                <a16:creationId xmlns:a16="http://schemas.microsoft.com/office/drawing/2014/main" id="{B80A516D-DAD0-86AE-A39D-229A57142B44}"/>
              </a:ext>
            </a:extLst>
          </p:cNvPr>
          <p:cNvSpPr>
            <a:spLocks noChangeArrowheads="1"/>
          </p:cNvSpPr>
          <p:nvPr/>
        </p:nvSpPr>
        <p:spPr bwMode="auto">
          <a:xfrm>
            <a:off x="9195417" y="2405063"/>
            <a:ext cx="149225" cy="123825"/>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4" name="Line 16">
            <a:extLst>
              <a:ext uri="{FF2B5EF4-FFF2-40B4-BE49-F238E27FC236}">
                <a16:creationId xmlns:a16="http://schemas.microsoft.com/office/drawing/2014/main" id="{44550B89-1E13-69B5-318E-A230B79D9B30}"/>
              </a:ext>
            </a:extLst>
          </p:cNvPr>
          <p:cNvSpPr>
            <a:spLocks noChangeShapeType="1"/>
          </p:cNvSpPr>
          <p:nvPr/>
        </p:nvSpPr>
        <p:spPr bwMode="auto">
          <a:xfrm flipH="1">
            <a:off x="8036542" y="2528888"/>
            <a:ext cx="1158875" cy="17303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5" name="TextBox 14">
            <a:extLst>
              <a:ext uri="{FF2B5EF4-FFF2-40B4-BE49-F238E27FC236}">
                <a16:creationId xmlns:a16="http://schemas.microsoft.com/office/drawing/2014/main" id="{D5EC7209-87D9-E3E2-487A-86D11079F482}"/>
              </a:ext>
            </a:extLst>
          </p:cNvPr>
          <p:cNvSpPr txBox="1"/>
          <p:nvPr/>
        </p:nvSpPr>
        <p:spPr>
          <a:xfrm>
            <a:off x="7946847" y="4716110"/>
            <a:ext cx="3711753" cy="101566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dirty="0">
                <a:latin typeface="Gill Sans Light"/>
              </a:rPr>
              <a:t>This deadlock scenario is possible under the resource acquisition order: a knife, a knife, a fork, a fork.</a:t>
            </a:r>
            <a:endParaRPr lang="en-SE" sz="2000" dirty="0">
              <a:latin typeface="Gill Sans Light"/>
            </a:endParaRPr>
          </a:p>
        </p:txBody>
      </p:sp>
      <p:sp>
        <p:nvSpPr>
          <p:cNvPr id="16" name="Text Box 12">
            <a:extLst>
              <a:ext uri="{FF2B5EF4-FFF2-40B4-BE49-F238E27FC236}">
                <a16:creationId xmlns:a16="http://schemas.microsoft.com/office/drawing/2014/main" id="{60E67E28-9013-69AD-295A-774D2B97A885}"/>
              </a:ext>
            </a:extLst>
          </p:cNvPr>
          <p:cNvSpPr txBox="1">
            <a:spLocks noChangeArrowheads="1"/>
          </p:cNvSpPr>
          <p:nvPr/>
        </p:nvSpPr>
        <p:spPr bwMode="auto">
          <a:xfrm>
            <a:off x="6107247" y="3576285"/>
            <a:ext cx="2279913"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(a knife) requested by Thread 2</a:t>
            </a:r>
          </a:p>
        </p:txBody>
      </p:sp>
      <p:sp>
        <p:nvSpPr>
          <p:cNvPr id="17" name="Text Box 14">
            <a:extLst>
              <a:ext uri="{FF2B5EF4-FFF2-40B4-BE49-F238E27FC236}">
                <a16:creationId xmlns:a16="http://schemas.microsoft.com/office/drawing/2014/main" id="{B338ECD2-FFCF-FF7E-AEEB-C7A59593E0CC}"/>
              </a:ext>
            </a:extLst>
          </p:cNvPr>
          <p:cNvSpPr txBox="1">
            <a:spLocks noChangeArrowheads="1"/>
          </p:cNvSpPr>
          <p:nvPr/>
        </p:nvSpPr>
        <p:spPr bwMode="auto">
          <a:xfrm>
            <a:off x="6107247" y="1838919"/>
            <a:ext cx="2184400" cy="646331"/>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(a knife) held by Thread 2</a:t>
            </a:r>
          </a:p>
        </p:txBody>
      </p:sp>
    </p:spTree>
    <p:extLst>
      <p:ext uri="{BB962C8B-B14F-4D97-AF65-F5344CB8AC3E}">
        <p14:creationId xmlns:p14="http://schemas.microsoft.com/office/powerpoint/2010/main" val="349601727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43ADE2-7E98-9EDC-5779-6CBF8027667E}"/>
            </a:ext>
          </a:extLst>
        </p:cNvPr>
        <p:cNvGrpSpPr/>
        <p:nvPr/>
      </p:nvGrpSpPr>
      <p:grpSpPr>
        <a:xfrm>
          <a:off x="0" y="0"/>
          <a:ext cx="0" cy="0"/>
          <a:chOff x="0" y="0"/>
          <a:chExt cx="0" cy="0"/>
        </a:xfrm>
      </p:grpSpPr>
      <p:sp>
        <p:nvSpPr>
          <p:cNvPr id="1032" name="Rectangle 2">
            <a:extLst>
              <a:ext uri="{FF2B5EF4-FFF2-40B4-BE49-F238E27FC236}">
                <a16:creationId xmlns:a16="http://schemas.microsoft.com/office/drawing/2014/main" id="{A4913595-ABCA-C474-A50D-64E06B5221ED}"/>
              </a:ext>
            </a:extLst>
          </p:cNvPr>
          <p:cNvSpPr>
            <a:spLocks noGrp="1" noChangeArrowheads="1"/>
          </p:cNvSpPr>
          <p:nvPr>
            <p:ph type="title" sz="quarter"/>
          </p:nvPr>
        </p:nvSpPr>
        <p:spPr>
          <a:xfrm>
            <a:off x="876300" y="-203966"/>
            <a:ext cx="10439400" cy="1143000"/>
          </a:xfrm>
        </p:spPr>
        <p:txBody>
          <a:bodyPr/>
          <a:lstStyle/>
          <a:p>
            <a:pPr eaLnBrk="1" hangingPunct="1"/>
            <a:r>
              <a:rPr lang="en-US" altLang="zh-CN" dirty="0">
                <a:ea typeface="宋体" charset="-122"/>
              </a:rPr>
              <a:t>Q1 Example: 2 lawyers, each with 4 arms, </a:t>
            </a:r>
            <a:r>
              <a:rPr lang="en-GB" altLang="zh-CN" dirty="0">
                <a:ea typeface="宋体" charset="-122"/>
              </a:rPr>
              <a:t>2 knives and 2 forks</a:t>
            </a:r>
            <a:endParaRPr lang="en-US" altLang="zh-CN" dirty="0">
              <a:ea typeface="宋体" charset="-122"/>
            </a:endParaRPr>
          </a:p>
        </p:txBody>
      </p:sp>
      <p:sp>
        <p:nvSpPr>
          <p:cNvPr id="14" name="Content Placeholder 2">
            <a:extLst>
              <a:ext uri="{FF2B5EF4-FFF2-40B4-BE49-F238E27FC236}">
                <a16:creationId xmlns:a16="http://schemas.microsoft.com/office/drawing/2014/main" id="{BF8E9F66-6828-4BD8-4ACE-F98E1A8ABD8A}"/>
              </a:ext>
            </a:extLst>
          </p:cNvPr>
          <p:cNvSpPr>
            <a:spLocks noGrp="1"/>
          </p:cNvSpPr>
          <p:nvPr>
            <p:ph idx="1"/>
          </p:nvPr>
        </p:nvSpPr>
        <p:spPr>
          <a:xfrm>
            <a:off x="166727" y="1181164"/>
            <a:ext cx="1940024" cy="1143000"/>
          </a:xfrm>
        </p:spPr>
        <p:txBody>
          <a:bodyPr>
            <a:normAutofit/>
          </a:bodyPr>
          <a:lstStyle/>
          <a:p>
            <a:pPr marL="0" indent="0">
              <a:buNone/>
            </a:pPr>
            <a:r>
              <a:rPr lang="en-GB" dirty="0"/>
              <a:t>Initially, all knives and forks are free.</a:t>
            </a:r>
          </a:p>
        </p:txBody>
      </p:sp>
      <p:sp>
        <p:nvSpPr>
          <p:cNvPr id="15" name="Content Placeholder 2">
            <a:extLst>
              <a:ext uri="{FF2B5EF4-FFF2-40B4-BE49-F238E27FC236}">
                <a16:creationId xmlns:a16="http://schemas.microsoft.com/office/drawing/2014/main" id="{ADC0FC7F-E039-80A6-ADB8-B17ED2B6DAF3}"/>
              </a:ext>
            </a:extLst>
          </p:cNvPr>
          <p:cNvSpPr txBox="1">
            <a:spLocks/>
          </p:cNvSpPr>
          <p:nvPr/>
        </p:nvSpPr>
        <p:spPr bwMode="auto">
          <a:xfrm>
            <a:off x="3581400" y="5653709"/>
            <a:ext cx="5791200" cy="1066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endParaRPr lang="en-GB" b="0" kern="0" dirty="0"/>
          </a:p>
        </p:txBody>
      </p:sp>
      <p:graphicFrame>
        <p:nvGraphicFramePr>
          <p:cNvPr id="2" name="Table 1">
            <a:extLst>
              <a:ext uri="{FF2B5EF4-FFF2-40B4-BE49-F238E27FC236}">
                <a16:creationId xmlns:a16="http://schemas.microsoft.com/office/drawing/2014/main" id="{62CF4C7E-FA25-6B53-BE7D-F7F1F5255295}"/>
              </a:ext>
            </a:extLst>
          </p:cNvPr>
          <p:cNvGraphicFramePr>
            <a:graphicFrameLocks noGrp="1"/>
          </p:cNvGraphicFramePr>
          <p:nvPr>
            <p:extLst>
              <p:ext uri="{D42A27DB-BD31-4B8C-83A1-F6EECF244321}">
                <p14:modId xmlns:p14="http://schemas.microsoft.com/office/powerpoint/2010/main" val="1434211109"/>
              </p:ext>
            </p:extLst>
          </p:nvPr>
        </p:nvGraphicFramePr>
        <p:xfrm>
          <a:off x="2175337" y="1216796"/>
          <a:ext cx="914448" cy="741680"/>
        </p:xfrm>
        <a:graphic>
          <a:graphicData uri="http://schemas.openxmlformats.org/drawingml/2006/table">
            <a:tbl>
              <a:tblPr firstRow="1" bandRow="1">
                <a:tableStyleId>{5940675A-B579-460E-94D1-54222C63F5DA}</a:tableStyleId>
              </a:tblPr>
              <a:tblGrid>
                <a:gridCol w="457224">
                  <a:extLst>
                    <a:ext uri="{9D8B030D-6E8A-4147-A177-3AD203B41FA5}">
                      <a16:colId xmlns:a16="http://schemas.microsoft.com/office/drawing/2014/main" val="301508297"/>
                    </a:ext>
                  </a:extLst>
                </a:gridCol>
                <a:gridCol w="457224">
                  <a:extLst>
                    <a:ext uri="{9D8B030D-6E8A-4147-A177-3AD203B41FA5}">
                      <a16:colId xmlns:a16="http://schemas.microsoft.com/office/drawing/2014/main" val="1091070965"/>
                    </a:ext>
                  </a:extLst>
                </a:gridCol>
              </a:tblGrid>
              <a:tr h="370840">
                <a:tc>
                  <a:txBody>
                    <a:bodyPr/>
                    <a:lstStyle/>
                    <a:p>
                      <a:pPr algn="ctr"/>
                      <a:r>
                        <a:rPr lang="en-US" sz="1800" dirty="0"/>
                        <a:t>2</a:t>
                      </a:r>
                      <a:endParaRPr lang="en-SE" sz="1800" dirty="0"/>
                    </a:p>
                  </a:txBody>
                  <a:tcPr/>
                </a:tc>
                <a:tc>
                  <a:txBody>
                    <a:bodyPr/>
                    <a:lstStyle/>
                    <a:p>
                      <a:pPr algn="ctr"/>
                      <a:r>
                        <a:rPr lang="en-GB" sz="1800" dirty="0"/>
                        <a:t>2</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2</a:t>
                      </a:r>
                      <a:endParaRPr lang="en-SE" sz="1800" dirty="0"/>
                    </a:p>
                  </a:txBody>
                  <a:tcPr/>
                </a:tc>
                <a:tc>
                  <a:txBody>
                    <a:bodyPr/>
                    <a:lstStyle/>
                    <a:p>
                      <a:pPr algn="ctr"/>
                      <a:r>
                        <a:rPr lang="en-GB" sz="1800" dirty="0"/>
                        <a:t>2</a:t>
                      </a:r>
                      <a:endParaRPr lang="en-SE" sz="1800" dirty="0"/>
                    </a:p>
                  </a:txBody>
                  <a:tcPr/>
                </a:tc>
                <a:extLst>
                  <a:ext uri="{0D108BD9-81ED-4DB2-BD59-A6C34878D82A}">
                    <a16:rowId xmlns:a16="http://schemas.microsoft.com/office/drawing/2014/main" val="1929623496"/>
                  </a:ext>
                </a:extLst>
              </a:tr>
            </a:tbl>
          </a:graphicData>
        </a:graphic>
      </p:graphicFrame>
      <p:sp>
        <p:nvSpPr>
          <p:cNvPr id="4" name="TextBox 3">
            <a:extLst>
              <a:ext uri="{FF2B5EF4-FFF2-40B4-BE49-F238E27FC236}">
                <a16:creationId xmlns:a16="http://schemas.microsoft.com/office/drawing/2014/main" id="{2D306851-A881-4386-C6AB-8E1BC67FFB4D}"/>
              </a:ext>
            </a:extLst>
          </p:cNvPr>
          <p:cNvSpPr txBox="1"/>
          <p:nvPr/>
        </p:nvSpPr>
        <p:spPr>
          <a:xfrm>
            <a:off x="2284426" y="687762"/>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5" name="TextBox 4">
            <a:extLst>
              <a:ext uri="{FF2B5EF4-FFF2-40B4-BE49-F238E27FC236}">
                <a16:creationId xmlns:a16="http://schemas.microsoft.com/office/drawing/2014/main" id="{BE7D1B85-47A6-B32C-0D00-9B11BD06B233}"/>
              </a:ext>
            </a:extLst>
          </p:cNvPr>
          <p:cNvSpPr txBox="1"/>
          <p:nvPr/>
        </p:nvSpPr>
        <p:spPr>
          <a:xfrm>
            <a:off x="3099090" y="687762"/>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6" name="TextBox 5">
            <a:extLst>
              <a:ext uri="{FF2B5EF4-FFF2-40B4-BE49-F238E27FC236}">
                <a16:creationId xmlns:a16="http://schemas.microsoft.com/office/drawing/2014/main" id="{67F01809-F79A-1C66-824E-268238B1C9D8}"/>
              </a:ext>
            </a:extLst>
          </p:cNvPr>
          <p:cNvSpPr txBox="1"/>
          <p:nvPr/>
        </p:nvSpPr>
        <p:spPr>
          <a:xfrm>
            <a:off x="9569930" y="664856"/>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9" name="TextBox 8">
            <a:extLst>
              <a:ext uri="{FF2B5EF4-FFF2-40B4-BE49-F238E27FC236}">
                <a16:creationId xmlns:a16="http://schemas.microsoft.com/office/drawing/2014/main" id="{E1C25849-3E78-753C-8223-2D912013B87C}"/>
              </a:ext>
            </a:extLst>
          </p:cNvPr>
          <p:cNvSpPr txBox="1"/>
          <p:nvPr/>
        </p:nvSpPr>
        <p:spPr>
          <a:xfrm>
            <a:off x="2231751" y="2361539"/>
            <a:ext cx="816249" cy="400110"/>
          </a:xfrm>
          <a:prstGeom prst="rect">
            <a:avLst/>
          </a:prstGeom>
          <a:noFill/>
        </p:spPr>
        <p:txBody>
          <a:bodyPr wrap="none" rtlCol="0">
            <a:spAutoFit/>
          </a:bodyPr>
          <a:lstStyle/>
          <a:p>
            <a:r>
              <a:rPr lang="en-US" altLang="zh-CN" sz="2000" b="0" dirty="0">
                <a:solidFill>
                  <a:schemeClr val="dk1"/>
                </a:solidFill>
                <a:latin typeface="+mn-lt"/>
                <a:ea typeface="+mn-ea"/>
                <a:cs typeface="+mn-cs"/>
              </a:rPr>
              <a:t>Total</a:t>
            </a:r>
            <a:endParaRPr lang="en-GB" sz="2000" b="0" dirty="0">
              <a:solidFill>
                <a:schemeClr val="dk1"/>
              </a:solidFill>
              <a:latin typeface="+mn-lt"/>
              <a:ea typeface="+mn-ea"/>
              <a:cs typeface="+mn-cs"/>
            </a:endParaRPr>
          </a:p>
        </p:txBody>
      </p:sp>
      <p:sp>
        <p:nvSpPr>
          <p:cNvPr id="11" name="TextBox 10">
            <a:extLst>
              <a:ext uri="{FF2B5EF4-FFF2-40B4-BE49-F238E27FC236}">
                <a16:creationId xmlns:a16="http://schemas.microsoft.com/office/drawing/2014/main" id="{EDE66B8E-50F4-943B-4D18-AADE93CA7589}"/>
              </a:ext>
            </a:extLst>
          </p:cNvPr>
          <p:cNvSpPr txBox="1"/>
          <p:nvPr/>
        </p:nvSpPr>
        <p:spPr>
          <a:xfrm>
            <a:off x="3134774" y="2348767"/>
            <a:ext cx="1266693" cy="400110"/>
          </a:xfrm>
          <a:prstGeom prst="rect">
            <a:avLst/>
          </a:prstGeom>
          <a:noFill/>
        </p:spPr>
        <p:txBody>
          <a:bodyPr wrap="none" rtlCol="0">
            <a:spAutoFit/>
          </a:bodyPr>
          <a:lstStyle/>
          <a:p>
            <a:r>
              <a:rPr lang="en-US" altLang="zh-CN" sz="2000" b="0" dirty="0">
                <a:solidFill>
                  <a:schemeClr val="dk1"/>
                </a:solidFill>
                <a:latin typeface="+mn-lt"/>
                <a:ea typeface="+mn-ea"/>
                <a:cs typeface="+mn-cs"/>
              </a:rPr>
              <a:t>Available</a:t>
            </a:r>
            <a:endParaRPr lang="en-GB" sz="2000" b="0" dirty="0">
              <a:solidFill>
                <a:schemeClr val="dk1"/>
              </a:solidFill>
              <a:latin typeface="+mn-lt"/>
              <a:ea typeface="+mn-ea"/>
              <a:cs typeface="+mn-cs"/>
            </a:endParaRPr>
          </a:p>
        </p:txBody>
      </p:sp>
      <p:sp>
        <p:nvSpPr>
          <p:cNvPr id="22" name="Content Placeholder 2">
            <a:extLst>
              <a:ext uri="{FF2B5EF4-FFF2-40B4-BE49-F238E27FC236}">
                <a16:creationId xmlns:a16="http://schemas.microsoft.com/office/drawing/2014/main" id="{9671A6FC-2498-B371-D374-F04E4C11B581}"/>
              </a:ext>
            </a:extLst>
          </p:cNvPr>
          <p:cNvSpPr txBox="1">
            <a:spLocks/>
          </p:cNvSpPr>
          <p:nvPr/>
        </p:nvSpPr>
        <p:spPr bwMode="auto">
          <a:xfrm>
            <a:off x="4486138" y="1219328"/>
            <a:ext cx="2531183" cy="2209672"/>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b="0" kern="0" dirty="0"/>
              <a:t>Q2: Each lawyer grabs 1 knife</a:t>
            </a:r>
            <a:r>
              <a:rPr lang="en-US" altLang="zh-CN" b="0" kern="0" dirty="0"/>
              <a:t>. Is the current state safe? Check it using Banker’s algorithm.</a:t>
            </a:r>
          </a:p>
        </p:txBody>
      </p:sp>
      <p:graphicFrame>
        <p:nvGraphicFramePr>
          <p:cNvPr id="24" name="Content Placeholder 5">
            <a:extLst>
              <a:ext uri="{FF2B5EF4-FFF2-40B4-BE49-F238E27FC236}">
                <a16:creationId xmlns:a16="http://schemas.microsoft.com/office/drawing/2014/main" id="{EEAE0F36-E3B8-5DA2-B4E6-1854617624F5}"/>
              </a:ext>
            </a:extLst>
          </p:cNvPr>
          <p:cNvGraphicFramePr>
            <a:graphicFrameLocks/>
          </p:cNvGraphicFramePr>
          <p:nvPr>
            <p:extLst>
              <p:ext uri="{D42A27DB-BD31-4B8C-83A1-F6EECF244321}">
                <p14:modId xmlns:p14="http://schemas.microsoft.com/office/powerpoint/2010/main" val="1000112570"/>
              </p:ext>
            </p:extLst>
          </p:nvPr>
        </p:nvGraphicFramePr>
        <p:xfrm>
          <a:off x="9153106" y="3911387"/>
          <a:ext cx="2048292" cy="1188720"/>
        </p:xfrm>
        <a:graphic>
          <a:graphicData uri="http://schemas.openxmlformats.org/drawingml/2006/table">
            <a:tbl>
              <a:tblPr firstRow="1" bandRow="1">
                <a:tableStyleId>{5940675A-B579-460E-94D1-54222C63F5DA}</a:tableStyleId>
              </a:tblPr>
              <a:tblGrid>
                <a:gridCol w="682764">
                  <a:extLst>
                    <a:ext uri="{9D8B030D-6E8A-4147-A177-3AD203B41FA5}">
                      <a16:colId xmlns:a16="http://schemas.microsoft.com/office/drawing/2014/main" val="1619986141"/>
                    </a:ext>
                  </a:extLst>
                </a:gridCol>
                <a:gridCol w="682764">
                  <a:extLst>
                    <a:ext uri="{9D8B030D-6E8A-4147-A177-3AD203B41FA5}">
                      <a16:colId xmlns:a16="http://schemas.microsoft.com/office/drawing/2014/main" val="3558990718"/>
                    </a:ext>
                  </a:extLst>
                </a:gridCol>
                <a:gridCol w="682764">
                  <a:extLst>
                    <a:ext uri="{9D8B030D-6E8A-4147-A177-3AD203B41FA5}">
                      <a16:colId xmlns:a16="http://schemas.microsoft.com/office/drawing/2014/main" val="1303732078"/>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K</a:t>
                      </a:r>
                      <a:endParaRPr lang="en-SE" sz="2000" dirty="0"/>
                    </a:p>
                  </a:txBody>
                  <a:tcPr>
                    <a:solidFill>
                      <a:schemeClr val="bg1">
                        <a:lumMod val="95000"/>
                      </a:schemeClr>
                    </a:solidFill>
                  </a:tcPr>
                </a:tc>
                <a:tc>
                  <a:txBody>
                    <a:bodyPr/>
                    <a:lstStyle/>
                    <a:p>
                      <a:pPr algn="ctr"/>
                      <a:r>
                        <a:rPr lang="en-GB" sz="2000" dirty="0"/>
                        <a:t>F</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r>
                        <a:rPr lang="en-GB" sz="2000" dirty="0"/>
                        <a:t>0</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2823243655"/>
                  </a:ext>
                </a:extLst>
              </a:tr>
              <a:tr h="370840">
                <a:tc gridSpan="3">
                  <a:txBody>
                    <a:bodyPr/>
                    <a:lstStyle/>
                    <a:p>
                      <a:pPr algn="ctr"/>
                      <a:r>
                        <a:rPr lang="en-GB" sz="2000" dirty="0"/>
                        <a:t>Deadlock</a:t>
                      </a:r>
                      <a:endParaRPr lang="en-SE" sz="2000" dirty="0"/>
                    </a:p>
                  </a:txBody>
                  <a:tcPr>
                    <a:solidFill>
                      <a:schemeClr val="bg1">
                        <a:lumMod val="95000"/>
                      </a:schemeClr>
                    </a:solidFill>
                  </a:tcPr>
                </a:tc>
                <a:tc hMerge="1">
                  <a:txBody>
                    <a:bodyPr/>
                    <a:lstStyle/>
                    <a:p>
                      <a:endParaRPr dirty="0"/>
                    </a:p>
                  </a:txBody>
                  <a:tcPr/>
                </a:tc>
                <a:tc hMerge="1">
                  <a:txBody>
                    <a:bodyPr/>
                    <a:lstStyle/>
                    <a:p>
                      <a:pPr algn="ctr"/>
                      <a:endParaRPr lang="en-SE" sz="2000" dirty="0"/>
                    </a:p>
                  </a:txBody>
                  <a:tcPr>
                    <a:solidFill>
                      <a:schemeClr val="bg1">
                        <a:lumMod val="95000"/>
                      </a:schemeClr>
                    </a:solidFill>
                  </a:tcPr>
                </a:tc>
                <a:extLst>
                  <a:ext uri="{0D108BD9-81ED-4DB2-BD59-A6C34878D82A}">
                    <a16:rowId xmlns:a16="http://schemas.microsoft.com/office/drawing/2014/main" val="1884641263"/>
                  </a:ext>
                </a:extLst>
              </a:tr>
            </a:tbl>
          </a:graphicData>
        </a:graphic>
      </p:graphicFrame>
      <p:sp>
        <p:nvSpPr>
          <p:cNvPr id="25" name="TextBox 24">
            <a:extLst>
              <a:ext uri="{FF2B5EF4-FFF2-40B4-BE49-F238E27FC236}">
                <a16:creationId xmlns:a16="http://schemas.microsoft.com/office/drawing/2014/main" id="{93F89707-540D-18A4-A4FE-7AB50F56DDEB}"/>
              </a:ext>
            </a:extLst>
          </p:cNvPr>
          <p:cNvSpPr txBox="1"/>
          <p:nvPr/>
        </p:nvSpPr>
        <p:spPr>
          <a:xfrm>
            <a:off x="8728977" y="3202544"/>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p:sp>
        <p:nvSpPr>
          <p:cNvPr id="26" name="Content Placeholder 2">
            <a:extLst>
              <a:ext uri="{FF2B5EF4-FFF2-40B4-BE49-F238E27FC236}">
                <a16:creationId xmlns:a16="http://schemas.microsoft.com/office/drawing/2014/main" id="{0A61EE65-36C3-E14A-6764-E63D086B29A1}"/>
              </a:ext>
            </a:extLst>
          </p:cNvPr>
          <p:cNvSpPr txBox="1">
            <a:spLocks/>
          </p:cNvSpPr>
          <p:nvPr/>
        </p:nvSpPr>
        <p:spPr bwMode="auto">
          <a:xfrm>
            <a:off x="4484389" y="4513758"/>
            <a:ext cx="3537808" cy="15264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b="0" kern="0" dirty="0"/>
              <a:t>Q2 </a:t>
            </a:r>
            <a:r>
              <a:rPr lang="en-US" b="0" kern="0" dirty="0"/>
              <a:t>ANS</a:t>
            </a:r>
            <a:r>
              <a:rPr lang="en-GB" b="0" kern="0" dirty="0"/>
              <a:t>: It is not safe, as no process can run to completion based on Need matrix and Available vector. </a:t>
            </a:r>
            <a:endParaRPr lang="en-US" altLang="zh-CN" b="0" kern="0" dirty="0"/>
          </a:p>
        </p:txBody>
      </p:sp>
      <p:graphicFrame>
        <p:nvGraphicFramePr>
          <p:cNvPr id="3" name="Table 2">
            <a:extLst>
              <a:ext uri="{FF2B5EF4-FFF2-40B4-BE49-F238E27FC236}">
                <a16:creationId xmlns:a16="http://schemas.microsoft.com/office/drawing/2014/main" id="{2BC81D1D-64DA-4D5A-0AFB-3196E2F693D2}"/>
              </a:ext>
            </a:extLst>
          </p:cNvPr>
          <p:cNvGraphicFramePr>
            <a:graphicFrameLocks noGrp="1"/>
          </p:cNvGraphicFramePr>
          <p:nvPr>
            <p:extLst>
              <p:ext uri="{D42A27DB-BD31-4B8C-83A1-F6EECF244321}">
                <p14:modId xmlns:p14="http://schemas.microsoft.com/office/powerpoint/2010/main" val="473095614"/>
              </p:ext>
            </p:extLst>
          </p:nvPr>
        </p:nvGraphicFramePr>
        <p:xfrm>
          <a:off x="3376779" y="1216796"/>
          <a:ext cx="914448" cy="741680"/>
        </p:xfrm>
        <a:graphic>
          <a:graphicData uri="http://schemas.openxmlformats.org/drawingml/2006/table">
            <a:tbl>
              <a:tblPr firstRow="1" bandRow="1">
                <a:tableStyleId>{5940675A-B579-460E-94D1-54222C63F5DA}</a:tableStyleId>
              </a:tblPr>
              <a:tblGrid>
                <a:gridCol w="457224">
                  <a:extLst>
                    <a:ext uri="{9D8B030D-6E8A-4147-A177-3AD203B41FA5}">
                      <a16:colId xmlns:a16="http://schemas.microsoft.com/office/drawing/2014/main" val="301508297"/>
                    </a:ext>
                  </a:extLst>
                </a:gridCol>
                <a:gridCol w="457224">
                  <a:extLst>
                    <a:ext uri="{9D8B030D-6E8A-4147-A177-3AD203B41FA5}">
                      <a16:colId xmlns:a16="http://schemas.microsoft.com/office/drawing/2014/main" val="1091070965"/>
                    </a:ext>
                  </a:extLst>
                </a:gridCol>
              </a:tblGrid>
              <a:tr h="370840">
                <a:tc>
                  <a:txBody>
                    <a:bodyPr/>
                    <a:lstStyle/>
                    <a:p>
                      <a:pPr algn="ctr"/>
                      <a:r>
                        <a:rPr lang="en-US" sz="1800" dirty="0"/>
                        <a:t>0</a:t>
                      </a:r>
                      <a:endParaRPr lang="en-SE" sz="1800" dirty="0"/>
                    </a:p>
                  </a:txBody>
                  <a:tcPr/>
                </a:tc>
                <a:tc>
                  <a:txBody>
                    <a:bodyPr/>
                    <a:lstStyle/>
                    <a:p>
                      <a:pPr algn="ctr"/>
                      <a:r>
                        <a:rPr lang="en-GB" sz="1800" dirty="0"/>
                        <a:t>0</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0</a:t>
                      </a:r>
                      <a:endParaRPr lang="en-SE" sz="1800" dirty="0"/>
                    </a:p>
                  </a:txBody>
                  <a:tcPr/>
                </a:tc>
                <a:tc>
                  <a:txBody>
                    <a:bodyPr/>
                    <a:lstStyle/>
                    <a:p>
                      <a:pPr algn="ctr"/>
                      <a:r>
                        <a:rPr lang="en-GB" sz="1800" dirty="0"/>
                        <a:t>0</a:t>
                      </a:r>
                      <a:endParaRPr lang="en-SE" sz="1800" dirty="0"/>
                    </a:p>
                  </a:txBody>
                  <a:tcPr/>
                </a:tc>
                <a:extLst>
                  <a:ext uri="{0D108BD9-81ED-4DB2-BD59-A6C34878D82A}">
                    <a16:rowId xmlns:a16="http://schemas.microsoft.com/office/drawing/2014/main" val="1929623496"/>
                  </a:ext>
                </a:extLst>
              </a:tr>
            </a:tbl>
          </a:graphicData>
        </a:graphic>
      </p:graphicFrame>
      <p:graphicFrame>
        <p:nvGraphicFramePr>
          <p:cNvPr id="27" name="Table 26">
            <a:extLst>
              <a:ext uri="{FF2B5EF4-FFF2-40B4-BE49-F238E27FC236}">
                <a16:creationId xmlns:a16="http://schemas.microsoft.com/office/drawing/2014/main" id="{A9CB2783-27D8-60D9-7AA0-D36BD104ED24}"/>
              </a:ext>
            </a:extLst>
          </p:cNvPr>
          <p:cNvGraphicFramePr>
            <a:graphicFrameLocks noGrp="1"/>
          </p:cNvGraphicFramePr>
          <p:nvPr>
            <p:extLst>
              <p:ext uri="{D42A27DB-BD31-4B8C-83A1-F6EECF244321}">
                <p14:modId xmlns:p14="http://schemas.microsoft.com/office/powerpoint/2010/main" val="1853633718"/>
              </p:ext>
            </p:extLst>
          </p:nvPr>
        </p:nvGraphicFramePr>
        <p:xfrm>
          <a:off x="2175337" y="2814807"/>
          <a:ext cx="914448" cy="370840"/>
        </p:xfrm>
        <a:graphic>
          <a:graphicData uri="http://schemas.openxmlformats.org/drawingml/2006/table">
            <a:tbl>
              <a:tblPr firstRow="1" bandRow="1">
                <a:tableStyleId>{5940675A-B579-460E-94D1-54222C63F5DA}</a:tableStyleId>
              </a:tblPr>
              <a:tblGrid>
                <a:gridCol w="457224">
                  <a:extLst>
                    <a:ext uri="{9D8B030D-6E8A-4147-A177-3AD203B41FA5}">
                      <a16:colId xmlns:a16="http://schemas.microsoft.com/office/drawing/2014/main" val="301508297"/>
                    </a:ext>
                  </a:extLst>
                </a:gridCol>
                <a:gridCol w="457224">
                  <a:extLst>
                    <a:ext uri="{9D8B030D-6E8A-4147-A177-3AD203B41FA5}">
                      <a16:colId xmlns:a16="http://schemas.microsoft.com/office/drawing/2014/main" val="1091070965"/>
                    </a:ext>
                  </a:extLst>
                </a:gridCol>
              </a:tblGrid>
              <a:tr h="370840">
                <a:tc>
                  <a:txBody>
                    <a:bodyPr/>
                    <a:lstStyle/>
                    <a:p>
                      <a:pPr algn="ctr"/>
                      <a:r>
                        <a:rPr lang="en-US" sz="1800" dirty="0"/>
                        <a:t>2</a:t>
                      </a:r>
                      <a:endParaRPr lang="en-SE" sz="1800" dirty="0"/>
                    </a:p>
                  </a:txBody>
                  <a:tcPr/>
                </a:tc>
                <a:tc>
                  <a:txBody>
                    <a:bodyPr/>
                    <a:lstStyle/>
                    <a:p>
                      <a:pPr algn="ctr"/>
                      <a:r>
                        <a:rPr lang="en-GB" sz="1800" dirty="0"/>
                        <a:t>2</a:t>
                      </a:r>
                      <a:endParaRPr lang="en-SE" sz="1800" dirty="0"/>
                    </a:p>
                  </a:txBody>
                  <a:tcPr/>
                </a:tc>
                <a:extLst>
                  <a:ext uri="{0D108BD9-81ED-4DB2-BD59-A6C34878D82A}">
                    <a16:rowId xmlns:a16="http://schemas.microsoft.com/office/drawing/2014/main" val="511353736"/>
                  </a:ext>
                </a:extLst>
              </a:tr>
            </a:tbl>
          </a:graphicData>
        </a:graphic>
      </p:graphicFrame>
      <p:graphicFrame>
        <p:nvGraphicFramePr>
          <p:cNvPr id="28" name="Table 27">
            <a:extLst>
              <a:ext uri="{FF2B5EF4-FFF2-40B4-BE49-F238E27FC236}">
                <a16:creationId xmlns:a16="http://schemas.microsoft.com/office/drawing/2014/main" id="{88A8AA9E-3837-B79D-87C1-48458CCD5482}"/>
              </a:ext>
            </a:extLst>
          </p:cNvPr>
          <p:cNvGraphicFramePr>
            <a:graphicFrameLocks noGrp="1"/>
          </p:cNvGraphicFramePr>
          <p:nvPr>
            <p:extLst>
              <p:ext uri="{D42A27DB-BD31-4B8C-83A1-F6EECF244321}">
                <p14:modId xmlns:p14="http://schemas.microsoft.com/office/powerpoint/2010/main" val="1155015334"/>
              </p:ext>
            </p:extLst>
          </p:nvPr>
        </p:nvGraphicFramePr>
        <p:xfrm>
          <a:off x="3376779" y="2814807"/>
          <a:ext cx="914448" cy="370840"/>
        </p:xfrm>
        <a:graphic>
          <a:graphicData uri="http://schemas.openxmlformats.org/drawingml/2006/table">
            <a:tbl>
              <a:tblPr firstRow="1" bandRow="1">
                <a:tableStyleId>{5940675A-B579-460E-94D1-54222C63F5DA}</a:tableStyleId>
              </a:tblPr>
              <a:tblGrid>
                <a:gridCol w="457224">
                  <a:extLst>
                    <a:ext uri="{9D8B030D-6E8A-4147-A177-3AD203B41FA5}">
                      <a16:colId xmlns:a16="http://schemas.microsoft.com/office/drawing/2014/main" val="301508297"/>
                    </a:ext>
                  </a:extLst>
                </a:gridCol>
                <a:gridCol w="457224">
                  <a:extLst>
                    <a:ext uri="{9D8B030D-6E8A-4147-A177-3AD203B41FA5}">
                      <a16:colId xmlns:a16="http://schemas.microsoft.com/office/drawing/2014/main" val="1091070965"/>
                    </a:ext>
                  </a:extLst>
                </a:gridCol>
              </a:tblGrid>
              <a:tr h="370840">
                <a:tc>
                  <a:txBody>
                    <a:bodyPr/>
                    <a:lstStyle/>
                    <a:p>
                      <a:pPr algn="ctr"/>
                      <a:r>
                        <a:rPr lang="en-US" sz="1800" dirty="0"/>
                        <a:t>2</a:t>
                      </a:r>
                      <a:endParaRPr lang="en-SE" sz="1800" dirty="0"/>
                    </a:p>
                  </a:txBody>
                  <a:tcPr/>
                </a:tc>
                <a:tc>
                  <a:txBody>
                    <a:bodyPr/>
                    <a:lstStyle/>
                    <a:p>
                      <a:pPr algn="ctr"/>
                      <a:r>
                        <a:rPr lang="en-GB" sz="1800" dirty="0"/>
                        <a:t>2</a:t>
                      </a:r>
                      <a:endParaRPr lang="en-SE" sz="1800" dirty="0"/>
                    </a:p>
                  </a:txBody>
                  <a:tcPr/>
                </a:tc>
                <a:extLst>
                  <a:ext uri="{0D108BD9-81ED-4DB2-BD59-A6C34878D82A}">
                    <a16:rowId xmlns:a16="http://schemas.microsoft.com/office/drawing/2014/main" val="511353736"/>
                  </a:ext>
                </a:extLst>
              </a:tr>
            </a:tbl>
          </a:graphicData>
        </a:graphic>
      </p:graphicFrame>
      <p:graphicFrame>
        <p:nvGraphicFramePr>
          <p:cNvPr id="29" name="Table 28">
            <a:extLst>
              <a:ext uri="{FF2B5EF4-FFF2-40B4-BE49-F238E27FC236}">
                <a16:creationId xmlns:a16="http://schemas.microsoft.com/office/drawing/2014/main" id="{99FD9941-A705-9748-DFF8-70BD94E0231D}"/>
              </a:ext>
            </a:extLst>
          </p:cNvPr>
          <p:cNvGraphicFramePr>
            <a:graphicFrameLocks noGrp="1"/>
          </p:cNvGraphicFramePr>
          <p:nvPr>
            <p:extLst>
              <p:ext uri="{D42A27DB-BD31-4B8C-83A1-F6EECF244321}">
                <p14:modId xmlns:p14="http://schemas.microsoft.com/office/powerpoint/2010/main" val="434183949"/>
              </p:ext>
            </p:extLst>
          </p:nvPr>
        </p:nvGraphicFramePr>
        <p:xfrm>
          <a:off x="7051975" y="1186203"/>
          <a:ext cx="914448" cy="741680"/>
        </p:xfrm>
        <a:graphic>
          <a:graphicData uri="http://schemas.openxmlformats.org/drawingml/2006/table">
            <a:tbl>
              <a:tblPr firstRow="1" bandRow="1">
                <a:tableStyleId>{5940675A-B579-460E-94D1-54222C63F5DA}</a:tableStyleId>
              </a:tblPr>
              <a:tblGrid>
                <a:gridCol w="457224">
                  <a:extLst>
                    <a:ext uri="{9D8B030D-6E8A-4147-A177-3AD203B41FA5}">
                      <a16:colId xmlns:a16="http://schemas.microsoft.com/office/drawing/2014/main" val="301508297"/>
                    </a:ext>
                  </a:extLst>
                </a:gridCol>
                <a:gridCol w="457224">
                  <a:extLst>
                    <a:ext uri="{9D8B030D-6E8A-4147-A177-3AD203B41FA5}">
                      <a16:colId xmlns:a16="http://schemas.microsoft.com/office/drawing/2014/main" val="1091070965"/>
                    </a:ext>
                  </a:extLst>
                </a:gridCol>
              </a:tblGrid>
              <a:tr h="370840">
                <a:tc>
                  <a:txBody>
                    <a:bodyPr/>
                    <a:lstStyle/>
                    <a:p>
                      <a:pPr algn="ctr"/>
                      <a:r>
                        <a:rPr lang="en-US" sz="1800" dirty="0"/>
                        <a:t>2</a:t>
                      </a:r>
                      <a:endParaRPr lang="en-SE" sz="1800" dirty="0"/>
                    </a:p>
                  </a:txBody>
                  <a:tcPr/>
                </a:tc>
                <a:tc>
                  <a:txBody>
                    <a:bodyPr/>
                    <a:lstStyle/>
                    <a:p>
                      <a:pPr algn="ctr"/>
                      <a:r>
                        <a:rPr lang="en-GB" sz="1800" dirty="0"/>
                        <a:t>2</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2</a:t>
                      </a:r>
                      <a:endParaRPr lang="en-SE" sz="1800" dirty="0"/>
                    </a:p>
                  </a:txBody>
                  <a:tcPr/>
                </a:tc>
                <a:tc>
                  <a:txBody>
                    <a:bodyPr/>
                    <a:lstStyle/>
                    <a:p>
                      <a:pPr algn="ctr"/>
                      <a:r>
                        <a:rPr lang="en-GB" sz="1800" dirty="0"/>
                        <a:t>2</a:t>
                      </a:r>
                      <a:endParaRPr lang="en-SE" sz="1800" dirty="0"/>
                    </a:p>
                  </a:txBody>
                  <a:tcPr/>
                </a:tc>
                <a:extLst>
                  <a:ext uri="{0D108BD9-81ED-4DB2-BD59-A6C34878D82A}">
                    <a16:rowId xmlns:a16="http://schemas.microsoft.com/office/drawing/2014/main" val="1929623496"/>
                  </a:ext>
                </a:extLst>
              </a:tr>
            </a:tbl>
          </a:graphicData>
        </a:graphic>
      </p:graphicFrame>
      <p:sp>
        <p:nvSpPr>
          <p:cNvPr id="30" name="TextBox 29">
            <a:extLst>
              <a:ext uri="{FF2B5EF4-FFF2-40B4-BE49-F238E27FC236}">
                <a16:creationId xmlns:a16="http://schemas.microsoft.com/office/drawing/2014/main" id="{E05E3098-4CE4-F757-621C-8C2A917831F5}"/>
              </a:ext>
            </a:extLst>
          </p:cNvPr>
          <p:cNvSpPr txBox="1"/>
          <p:nvPr/>
        </p:nvSpPr>
        <p:spPr>
          <a:xfrm>
            <a:off x="7161064" y="657169"/>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31" name="TextBox 30">
            <a:extLst>
              <a:ext uri="{FF2B5EF4-FFF2-40B4-BE49-F238E27FC236}">
                <a16:creationId xmlns:a16="http://schemas.microsoft.com/office/drawing/2014/main" id="{64D983EE-A7AE-9A22-874D-D63F6FE1CA05}"/>
              </a:ext>
            </a:extLst>
          </p:cNvPr>
          <p:cNvSpPr txBox="1"/>
          <p:nvPr/>
        </p:nvSpPr>
        <p:spPr>
          <a:xfrm>
            <a:off x="7975728" y="657169"/>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32" name="TextBox 31">
            <a:extLst>
              <a:ext uri="{FF2B5EF4-FFF2-40B4-BE49-F238E27FC236}">
                <a16:creationId xmlns:a16="http://schemas.microsoft.com/office/drawing/2014/main" id="{D9CAD6AA-59ED-8302-EC36-487CCC891411}"/>
              </a:ext>
            </a:extLst>
          </p:cNvPr>
          <p:cNvSpPr txBox="1"/>
          <p:nvPr/>
        </p:nvSpPr>
        <p:spPr>
          <a:xfrm>
            <a:off x="7108389" y="2330946"/>
            <a:ext cx="816249" cy="400110"/>
          </a:xfrm>
          <a:prstGeom prst="rect">
            <a:avLst/>
          </a:prstGeom>
          <a:noFill/>
        </p:spPr>
        <p:txBody>
          <a:bodyPr wrap="none" rtlCol="0">
            <a:spAutoFit/>
          </a:bodyPr>
          <a:lstStyle/>
          <a:p>
            <a:r>
              <a:rPr lang="en-US" altLang="zh-CN" sz="2000" b="0" dirty="0">
                <a:solidFill>
                  <a:schemeClr val="dk1"/>
                </a:solidFill>
                <a:latin typeface="+mn-lt"/>
                <a:ea typeface="+mn-ea"/>
                <a:cs typeface="+mn-cs"/>
              </a:rPr>
              <a:t>Total</a:t>
            </a:r>
            <a:endParaRPr lang="en-GB" sz="2000" b="0" dirty="0">
              <a:solidFill>
                <a:schemeClr val="dk1"/>
              </a:solidFill>
              <a:latin typeface="+mn-lt"/>
              <a:ea typeface="+mn-ea"/>
              <a:cs typeface="+mn-cs"/>
            </a:endParaRPr>
          </a:p>
        </p:txBody>
      </p:sp>
      <p:sp>
        <p:nvSpPr>
          <p:cNvPr id="33" name="TextBox 32">
            <a:extLst>
              <a:ext uri="{FF2B5EF4-FFF2-40B4-BE49-F238E27FC236}">
                <a16:creationId xmlns:a16="http://schemas.microsoft.com/office/drawing/2014/main" id="{82A3239F-D15A-7B9F-EF29-5FDEE9EA51DD}"/>
              </a:ext>
            </a:extLst>
          </p:cNvPr>
          <p:cNvSpPr txBox="1"/>
          <p:nvPr/>
        </p:nvSpPr>
        <p:spPr>
          <a:xfrm>
            <a:off x="8011412" y="2318174"/>
            <a:ext cx="1266693" cy="400110"/>
          </a:xfrm>
          <a:prstGeom prst="rect">
            <a:avLst/>
          </a:prstGeom>
          <a:noFill/>
        </p:spPr>
        <p:txBody>
          <a:bodyPr wrap="none" rtlCol="0">
            <a:spAutoFit/>
          </a:bodyPr>
          <a:lstStyle/>
          <a:p>
            <a:r>
              <a:rPr lang="en-US" altLang="zh-CN" sz="2000" b="0" dirty="0">
                <a:solidFill>
                  <a:schemeClr val="dk1"/>
                </a:solidFill>
                <a:latin typeface="+mn-lt"/>
                <a:ea typeface="+mn-ea"/>
                <a:cs typeface="+mn-cs"/>
              </a:rPr>
              <a:t>Available</a:t>
            </a:r>
            <a:endParaRPr lang="en-GB" sz="2000" b="0" dirty="0">
              <a:solidFill>
                <a:schemeClr val="dk1"/>
              </a:solidFill>
              <a:latin typeface="+mn-lt"/>
              <a:ea typeface="+mn-ea"/>
              <a:cs typeface="+mn-cs"/>
            </a:endParaRPr>
          </a:p>
        </p:txBody>
      </p:sp>
      <p:graphicFrame>
        <p:nvGraphicFramePr>
          <p:cNvPr id="34" name="Table 33">
            <a:extLst>
              <a:ext uri="{FF2B5EF4-FFF2-40B4-BE49-F238E27FC236}">
                <a16:creationId xmlns:a16="http://schemas.microsoft.com/office/drawing/2014/main" id="{19E9E615-DD02-0F14-59CE-0E0817BEF1EE}"/>
              </a:ext>
            </a:extLst>
          </p:cNvPr>
          <p:cNvGraphicFramePr>
            <a:graphicFrameLocks noGrp="1"/>
          </p:cNvGraphicFramePr>
          <p:nvPr>
            <p:extLst>
              <p:ext uri="{D42A27DB-BD31-4B8C-83A1-F6EECF244321}">
                <p14:modId xmlns:p14="http://schemas.microsoft.com/office/powerpoint/2010/main" val="3071018325"/>
              </p:ext>
            </p:extLst>
          </p:nvPr>
        </p:nvGraphicFramePr>
        <p:xfrm>
          <a:off x="8253417" y="1186203"/>
          <a:ext cx="914448" cy="741680"/>
        </p:xfrm>
        <a:graphic>
          <a:graphicData uri="http://schemas.openxmlformats.org/drawingml/2006/table">
            <a:tbl>
              <a:tblPr firstRow="1" bandRow="1">
                <a:tableStyleId>{5940675A-B579-460E-94D1-54222C63F5DA}</a:tableStyleId>
              </a:tblPr>
              <a:tblGrid>
                <a:gridCol w="457224">
                  <a:extLst>
                    <a:ext uri="{9D8B030D-6E8A-4147-A177-3AD203B41FA5}">
                      <a16:colId xmlns:a16="http://schemas.microsoft.com/office/drawing/2014/main" val="301508297"/>
                    </a:ext>
                  </a:extLst>
                </a:gridCol>
                <a:gridCol w="457224">
                  <a:extLst>
                    <a:ext uri="{9D8B030D-6E8A-4147-A177-3AD203B41FA5}">
                      <a16:colId xmlns:a16="http://schemas.microsoft.com/office/drawing/2014/main" val="1091070965"/>
                    </a:ext>
                  </a:extLst>
                </a:gridCol>
              </a:tblGrid>
              <a:tr h="370840">
                <a:tc>
                  <a:txBody>
                    <a:bodyPr/>
                    <a:lstStyle/>
                    <a:p>
                      <a:pPr algn="ctr"/>
                      <a:r>
                        <a:rPr lang="en-US" sz="1800" dirty="0"/>
                        <a:t>1</a:t>
                      </a:r>
                      <a:endParaRPr lang="en-SE" sz="1800" dirty="0"/>
                    </a:p>
                  </a:txBody>
                  <a:tcPr/>
                </a:tc>
                <a:tc>
                  <a:txBody>
                    <a:bodyPr/>
                    <a:lstStyle/>
                    <a:p>
                      <a:pPr algn="ctr"/>
                      <a:r>
                        <a:rPr lang="en-GB" sz="1800" dirty="0"/>
                        <a:t>0</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1</a:t>
                      </a:r>
                      <a:endParaRPr lang="en-SE" sz="1800" dirty="0"/>
                    </a:p>
                  </a:txBody>
                  <a:tcPr/>
                </a:tc>
                <a:tc>
                  <a:txBody>
                    <a:bodyPr/>
                    <a:lstStyle/>
                    <a:p>
                      <a:pPr algn="ctr"/>
                      <a:r>
                        <a:rPr lang="en-GB" sz="1800" dirty="0"/>
                        <a:t>0</a:t>
                      </a:r>
                      <a:endParaRPr lang="en-SE" sz="1800" dirty="0"/>
                    </a:p>
                  </a:txBody>
                  <a:tcPr/>
                </a:tc>
                <a:extLst>
                  <a:ext uri="{0D108BD9-81ED-4DB2-BD59-A6C34878D82A}">
                    <a16:rowId xmlns:a16="http://schemas.microsoft.com/office/drawing/2014/main" val="1929623496"/>
                  </a:ext>
                </a:extLst>
              </a:tr>
            </a:tbl>
          </a:graphicData>
        </a:graphic>
      </p:graphicFrame>
      <p:graphicFrame>
        <p:nvGraphicFramePr>
          <p:cNvPr id="35" name="Table 34">
            <a:extLst>
              <a:ext uri="{FF2B5EF4-FFF2-40B4-BE49-F238E27FC236}">
                <a16:creationId xmlns:a16="http://schemas.microsoft.com/office/drawing/2014/main" id="{E98E40B1-A44F-A35C-619B-F5240B88E197}"/>
              </a:ext>
            </a:extLst>
          </p:cNvPr>
          <p:cNvGraphicFramePr>
            <a:graphicFrameLocks noGrp="1"/>
          </p:cNvGraphicFramePr>
          <p:nvPr>
            <p:extLst>
              <p:ext uri="{D42A27DB-BD31-4B8C-83A1-F6EECF244321}">
                <p14:modId xmlns:p14="http://schemas.microsoft.com/office/powerpoint/2010/main" val="3306987117"/>
              </p:ext>
            </p:extLst>
          </p:nvPr>
        </p:nvGraphicFramePr>
        <p:xfrm>
          <a:off x="7051975" y="2784214"/>
          <a:ext cx="914448" cy="370840"/>
        </p:xfrm>
        <a:graphic>
          <a:graphicData uri="http://schemas.openxmlformats.org/drawingml/2006/table">
            <a:tbl>
              <a:tblPr firstRow="1" bandRow="1">
                <a:tableStyleId>{5940675A-B579-460E-94D1-54222C63F5DA}</a:tableStyleId>
              </a:tblPr>
              <a:tblGrid>
                <a:gridCol w="457224">
                  <a:extLst>
                    <a:ext uri="{9D8B030D-6E8A-4147-A177-3AD203B41FA5}">
                      <a16:colId xmlns:a16="http://schemas.microsoft.com/office/drawing/2014/main" val="301508297"/>
                    </a:ext>
                  </a:extLst>
                </a:gridCol>
                <a:gridCol w="457224">
                  <a:extLst>
                    <a:ext uri="{9D8B030D-6E8A-4147-A177-3AD203B41FA5}">
                      <a16:colId xmlns:a16="http://schemas.microsoft.com/office/drawing/2014/main" val="1091070965"/>
                    </a:ext>
                  </a:extLst>
                </a:gridCol>
              </a:tblGrid>
              <a:tr h="370840">
                <a:tc>
                  <a:txBody>
                    <a:bodyPr/>
                    <a:lstStyle/>
                    <a:p>
                      <a:pPr algn="ctr"/>
                      <a:r>
                        <a:rPr lang="en-US" sz="1800" dirty="0"/>
                        <a:t>2</a:t>
                      </a:r>
                      <a:endParaRPr lang="en-SE" sz="1800" dirty="0"/>
                    </a:p>
                  </a:txBody>
                  <a:tcPr/>
                </a:tc>
                <a:tc>
                  <a:txBody>
                    <a:bodyPr/>
                    <a:lstStyle/>
                    <a:p>
                      <a:pPr algn="ctr"/>
                      <a:r>
                        <a:rPr lang="en-GB" sz="1800" dirty="0"/>
                        <a:t>2</a:t>
                      </a:r>
                      <a:endParaRPr lang="en-SE" sz="1800" dirty="0"/>
                    </a:p>
                  </a:txBody>
                  <a:tcPr/>
                </a:tc>
                <a:extLst>
                  <a:ext uri="{0D108BD9-81ED-4DB2-BD59-A6C34878D82A}">
                    <a16:rowId xmlns:a16="http://schemas.microsoft.com/office/drawing/2014/main" val="511353736"/>
                  </a:ext>
                </a:extLst>
              </a:tr>
            </a:tbl>
          </a:graphicData>
        </a:graphic>
      </p:graphicFrame>
      <p:graphicFrame>
        <p:nvGraphicFramePr>
          <p:cNvPr id="36" name="Table 35">
            <a:extLst>
              <a:ext uri="{FF2B5EF4-FFF2-40B4-BE49-F238E27FC236}">
                <a16:creationId xmlns:a16="http://schemas.microsoft.com/office/drawing/2014/main" id="{8F696D97-3976-F53F-015D-0A31C990DB6D}"/>
              </a:ext>
            </a:extLst>
          </p:cNvPr>
          <p:cNvGraphicFramePr>
            <a:graphicFrameLocks noGrp="1"/>
          </p:cNvGraphicFramePr>
          <p:nvPr>
            <p:extLst>
              <p:ext uri="{D42A27DB-BD31-4B8C-83A1-F6EECF244321}">
                <p14:modId xmlns:p14="http://schemas.microsoft.com/office/powerpoint/2010/main" val="4198341806"/>
              </p:ext>
            </p:extLst>
          </p:nvPr>
        </p:nvGraphicFramePr>
        <p:xfrm>
          <a:off x="8253417" y="2784214"/>
          <a:ext cx="914448" cy="370840"/>
        </p:xfrm>
        <a:graphic>
          <a:graphicData uri="http://schemas.openxmlformats.org/drawingml/2006/table">
            <a:tbl>
              <a:tblPr firstRow="1" bandRow="1">
                <a:tableStyleId>{5940675A-B579-460E-94D1-54222C63F5DA}</a:tableStyleId>
              </a:tblPr>
              <a:tblGrid>
                <a:gridCol w="457224">
                  <a:extLst>
                    <a:ext uri="{9D8B030D-6E8A-4147-A177-3AD203B41FA5}">
                      <a16:colId xmlns:a16="http://schemas.microsoft.com/office/drawing/2014/main" val="301508297"/>
                    </a:ext>
                  </a:extLst>
                </a:gridCol>
                <a:gridCol w="457224">
                  <a:extLst>
                    <a:ext uri="{9D8B030D-6E8A-4147-A177-3AD203B41FA5}">
                      <a16:colId xmlns:a16="http://schemas.microsoft.com/office/drawing/2014/main" val="1091070965"/>
                    </a:ext>
                  </a:extLst>
                </a:gridCol>
              </a:tblGrid>
              <a:tr h="370840">
                <a:tc>
                  <a:txBody>
                    <a:bodyPr/>
                    <a:lstStyle/>
                    <a:p>
                      <a:pPr algn="ctr"/>
                      <a:r>
                        <a:rPr lang="en-US" sz="1800" dirty="0"/>
                        <a:t>0</a:t>
                      </a:r>
                      <a:endParaRPr lang="en-SE" sz="1800" dirty="0"/>
                    </a:p>
                  </a:txBody>
                  <a:tcPr/>
                </a:tc>
                <a:tc>
                  <a:txBody>
                    <a:bodyPr/>
                    <a:lstStyle/>
                    <a:p>
                      <a:pPr algn="ctr"/>
                      <a:r>
                        <a:rPr lang="en-GB" sz="1800" dirty="0"/>
                        <a:t>2</a:t>
                      </a:r>
                      <a:endParaRPr lang="en-SE" sz="1800" dirty="0"/>
                    </a:p>
                  </a:txBody>
                  <a:tcPr/>
                </a:tc>
                <a:extLst>
                  <a:ext uri="{0D108BD9-81ED-4DB2-BD59-A6C34878D82A}">
                    <a16:rowId xmlns:a16="http://schemas.microsoft.com/office/drawing/2014/main" val="511353736"/>
                  </a:ext>
                </a:extLst>
              </a:tr>
            </a:tbl>
          </a:graphicData>
        </a:graphic>
      </p:graphicFrame>
      <p:graphicFrame>
        <p:nvGraphicFramePr>
          <p:cNvPr id="37" name="Table 36">
            <a:extLst>
              <a:ext uri="{FF2B5EF4-FFF2-40B4-BE49-F238E27FC236}">
                <a16:creationId xmlns:a16="http://schemas.microsoft.com/office/drawing/2014/main" id="{048DE477-4C2E-BDC4-6D60-0CE845F3F704}"/>
              </a:ext>
            </a:extLst>
          </p:cNvPr>
          <p:cNvGraphicFramePr>
            <a:graphicFrameLocks noGrp="1"/>
          </p:cNvGraphicFramePr>
          <p:nvPr>
            <p:extLst>
              <p:ext uri="{D42A27DB-BD31-4B8C-83A1-F6EECF244321}">
                <p14:modId xmlns:p14="http://schemas.microsoft.com/office/powerpoint/2010/main" val="442897953"/>
              </p:ext>
            </p:extLst>
          </p:nvPr>
        </p:nvGraphicFramePr>
        <p:xfrm>
          <a:off x="9559439" y="1176995"/>
          <a:ext cx="914448" cy="741680"/>
        </p:xfrm>
        <a:graphic>
          <a:graphicData uri="http://schemas.openxmlformats.org/drawingml/2006/table">
            <a:tbl>
              <a:tblPr firstRow="1" bandRow="1">
                <a:tableStyleId>{5940675A-B579-460E-94D1-54222C63F5DA}</a:tableStyleId>
              </a:tblPr>
              <a:tblGrid>
                <a:gridCol w="457224">
                  <a:extLst>
                    <a:ext uri="{9D8B030D-6E8A-4147-A177-3AD203B41FA5}">
                      <a16:colId xmlns:a16="http://schemas.microsoft.com/office/drawing/2014/main" val="301508297"/>
                    </a:ext>
                  </a:extLst>
                </a:gridCol>
                <a:gridCol w="457224">
                  <a:extLst>
                    <a:ext uri="{9D8B030D-6E8A-4147-A177-3AD203B41FA5}">
                      <a16:colId xmlns:a16="http://schemas.microsoft.com/office/drawing/2014/main" val="1091070965"/>
                    </a:ext>
                  </a:extLst>
                </a:gridCol>
              </a:tblGrid>
              <a:tr h="370840">
                <a:tc>
                  <a:txBody>
                    <a:bodyPr/>
                    <a:lstStyle/>
                    <a:p>
                      <a:pPr algn="ctr"/>
                      <a:r>
                        <a:rPr lang="en-US" sz="1800" dirty="0"/>
                        <a:t>1</a:t>
                      </a:r>
                      <a:endParaRPr lang="en-SE" sz="1800" dirty="0"/>
                    </a:p>
                  </a:txBody>
                  <a:tcPr/>
                </a:tc>
                <a:tc>
                  <a:txBody>
                    <a:bodyPr/>
                    <a:lstStyle/>
                    <a:p>
                      <a:pPr algn="ctr"/>
                      <a:r>
                        <a:rPr lang="en-GB" sz="1800" dirty="0"/>
                        <a:t>2</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1</a:t>
                      </a:r>
                      <a:endParaRPr lang="en-SE" sz="1800" dirty="0"/>
                    </a:p>
                  </a:txBody>
                  <a:tcPr/>
                </a:tc>
                <a:tc>
                  <a:txBody>
                    <a:bodyPr/>
                    <a:lstStyle/>
                    <a:p>
                      <a:pPr algn="ctr"/>
                      <a:r>
                        <a:rPr lang="en-GB" sz="1800" dirty="0"/>
                        <a:t>2</a:t>
                      </a:r>
                      <a:endParaRPr lang="en-SE" sz="1800" dirty="0"/>
                    </a:p>
                  </a:txBody>
                  <a:tcPr/>
                </a:tc>
                <a:extLst>
                  <a:ext uri="{0D108BD9-81ED-4DB2-BD59-A6C34878D82A}">
                    <a16:rowId xmlns:a16="http://schemas.microsoft.com/office/drawing/2014/main" val="1929623496"/>
                  </a:ext>
                </a:extLst>
              </a:tr>
            </a:tbl>
          </a:graphicData>
        </a:graphic>
      </p:graphicFrame>
    </p:spTree>
    <p:extLst>
      <p:ext uri="{BB962C8B-B14F-4D97-AF65-F5344CB8AC3E}">
        <p14:creationId xmlns:p14="http://schemas.microsoft.com/office/powerpoint/2010/main" val="1026219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C7A1E-92F2-8D72-D28F-25A8DA3DA403}"/>
              </a:ext>
            </a:extLst>
          </p:cNvPr>
          <p:cNvSpPr>
            <a:spLocks noGrp="1"/>
          </p:cNvSpPr>
          <p:nvPr>
            <p:ph type="title"/>
          </p:nvPr>
        </p:nvSpPr>
        <p:spPr/>
        <p:txBody>
          <a:bodyPr/>
          <a:lstStyle/>
          <a:p>
            <a:r>
              <a:rPr lang="en-GB" dirty="0"/>
              <a:t>Quiz: Banker’s Algorithm I</a:t>
            </a:r>
            <a:endParaRPr lang="en-SE" dirty="0"/>
          </a:p>
        </p:txBody>
      </p:sp>
      <mc:AlternateContent xmlns:mc="http://schemas.openxmlformats.org/markup-compatibility/2006" xmlns:a14="http://schemas.microsoft.com/office/drawing/2010/main">
        <mc:Choice Requires="a14">
          <p:sp>
            <p:nvSpPr>
              <p:cNvPr id="6" name="Object 4">
                <a:extLst>
                  <a:ext uri="{FF2B5EF4-FFF2-40B4-BE49-F238E27FC236}">
                    <a16:creationId xmlns:a16="http://schemas.microsoft.com/office/drawing/2014/main" id="{BFFEFB49-0AA8-B6B6-3070-8CE7F63F52DD}"/>
                  </a:ext>
                </a:extLst>
              </p:cNvPr>
              <p:cNvSpPr txBox="1"/>
              <p:nvPr/>
            </p:nvSpPr>
            <p:spPr bwMode="auto">
              <a:xfrm>
                <a:off x="5414782" y="1111310"/>
                <a:ext cx="2506222"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SE" sz="2400" i="1" smtClean="0">
                          <a:solidFill>
                            <a:srgbClr val="000000"/>
                          </a:solidFill>
                          <a:latin typeface="Cambria Math" panose="02040503050406030204" pitchFamily="18" charset="0"/>
                        </a:rPr>
                        <m:t>𝑅</m:t>
                      </m:r>
                      <m:r>
                        <a:rPr lang="en-SE" sz="2400" i="1"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7</m:t>
                                </m:r>
                              </m:e>
                              <m:e>
                                <m:r>
                                  <a:rPr lang="en-GB" sz="2400" b="0" i="0" smtClean="0">
                                    <a:solidFill>
                                      <a:srgbClr val="000000"/>
                                    </a:solidFill>
                                    <a:latin typeface="Cambria Math" panose="02040503050406030204" pitchFamily="18" charset="0"/>
                                  </a:rPr>
                                  <m:t>5</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9</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mr>
                          </m:m>
                        </m:e>
                      </m:d>
                    </m:oMath>
                  </m:oMathPara>
                </a14:m>
                <a:endParaRPr lang="en-SE" sz="2000" dirty="0"/>
              </a:p>
            </p:txBody>
          </p:sp>
        </mc:Choice>
        <mc:Fallback xmlns="">
          <p:sp>
            <p:nvSpPr>
              <p:cNvPr id="6" name="Object 4">
                <a:extLst>
                  <a:ext uri="{FF2B5EF4-FFF2-40B4-BE49-F238E27FC236}">
                    <a16:creationId xmlns:a16="http://schemas.microsoft.com/office/drawing/2014/main" id="{BFFEFB49-0AA8-B6B6-3070-8CE7F63F52DD}"/>
                  </a:ext>
                </a:extLst>
              </p:cNvPr>
              <p:cNvSpPr txBox="1">
                <a:spLocks noRot="1" noChangeAspect="1" noMove="1" noResize="1" noEditPoints="1" noAdjustHandles="1" noChangeArrowheads="1" noChangeShapeType="1" noTextEdit="1"/>
              </p:cNvSpPr>
              <p:nvPr/>
            </p:nvSpPr>
            <p:spPr bwMode="auto">
              <a:xfrm>
                <a:off x="5414782" y="1111310"/>
                <a:ext cx="2506222" cy="2430207"/>
              </a:xfrm>
              <a:prstGeom prst="rect">
                <a:avLst/>
              </a:prstGeom>
              <a:blipFill>
                <a:blip r:embed="rId2"/>
                <a:stretch>
                  <a:fillRect/>
                </a:stretch>
              </a:blipFill>
            </p:spPr>
            <p:txBody>
              <a:bodyPr/>
              <a:lstStyle/>
              <a:p>
                <a:r>
                  <a:rPr lang="en-SE">
                    <a:noFill/>
                  </a:rPr>
                  <a:t> </a:t>
                </a:r>
              </a:p>
            </p:txBody>
          </p:sp>
        </mc:Fallback>
      </mc:AlternateContent>
      <p:sp>
        <p:nvSpPr>
          <p:cNvPr id="22" name="Rectangle 3">
            <a:extLst>
              <a:ext uri="{FF2B5EF4-FFF2-40B4-BE49-F238E27FC236}">
                <a16:creationId xmlns:a16="http://schemas.microsoft.com/office/drawing/2014/main" id="{E6AF71B3-F5D1-B2DE-B835-5C8208F44553}"/>
              </a:ext>
            </a:extLst>
          </p:cNvPr>
          <p:cNvSpPr txBox="1">
            <a:spLocks noChangeArrowheads="1"/>
          </p:cNvSpPr>
          <p:nvPr/>
        </p:nvSpPr>
        <p:spPr bwMode="auto">
          <a:xfrm>
            <a:off x="76200" y="711200"/>
            <a:ext cx="5409959" cy="614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a:lnSpc>
                <a:spcPct val="90000"/>
              </a:lnSpc>
            </a:pPr>
            <a:r>
              <a:rPr lang="en-GB" altLang="zh-CN" sz="2800" b="0" kern="0" dirty="0">
                <a:latin typeface="Gill Sans" panose="020B0502020104020203"/>
                <a:ea typeface="宋体" charset="-122"/>
              </a:rPr>
              <a:t>4 processes P1 through P5; 3 resource types R1, R2, R3 with 7, 3, 6 instances each.</a:t>
            </a:r>
          </a:p>
          <a:p>
            <a:pPr>
              <a:lnSpc>
                <a:spcPct val="90000"/>
              </a:lnSpc>
            </a:pPr>
            <a:r>
              <a:rPr lang="en-GB" altLang="zh-CN" sz="2800" b="0" kern="0" dirty="0">
                <a:latin typeface="Gill Sans" panose="020B0502020104020203"/>
                <a:ea typeface="宋体" charset="-122"/>
              </a:rPr>
              <a:t>Run Banker’s algorithm to check if the current state is safe. If yes, give a safe sequence of process completions and fill in the table with the sequence of process completions without deadlock, and available resources after the completion of each process. </a:t>
            </a:r>
          </a:p>
          <a:p>
            <a:pPr>
              <a:lnSpc>
                <a:spcPct val="90000"/>
              </a:lnSpc>
            </a:pPr>
            <a:r>
              <a:rPr lang="en-GB" altLang="zh-CN" sz="2800" b="0" kern="0" dirty="0">
                <a:latin typeface="Gill Sans" panose="020B0502020104020203"/>
                <a:ea typeface="宋体" charset="-122"/>
              </a:rPr>
              <a:t>(You will be graded on “Need matrix”, and “Available resources after completion of each process”.)</a:t>
            </a:r>
          </a:p>
          <a:p>
            <a:pPr>
              <a:lnSpc>
                <a:spcPct val="90000"/>
              </a:lnSpc>
            </a:pPr>
            <a:endParaRPr lang="en-US" altLang="zh-CN" sz="2400" b="0" kern="0" dirty="0">
              <a:latin typeface="Gill Sans" panose="020B0502020104020203"/>
              <a:ea typeface="宋体" charset="-122"/>
            </a:endParaRPr>
          </a:p>
        </p:txBody>
      </p:sp>
      <mc:AlternateContent xmlns:mc="http://schemas.openxmlformats.org/markup-compatibility/2006" xmlns:a14="http://schemas.microsoft.com/office/drawing/2010/main">
        <mc:Choice Requires="a14">
          <p:sp>
            <p:nvSpPr>
              <p:cNvPr id="35" name="Object 4">
                <a:extLst>
                  <a:ext uri="{FF2B5EF4-FFF2-40B4-BE49-F238E27FC236}">
                    <a16:creationId xmlns:a16="http://schemas.microsoft.com/office/drawing/2014/main" id="{376BA3C3-16D1-1577-C8A1-E66E0B609483}"/>
                  </a:ext>
                </a:extLst>
              </p:cNvPr>
              <p:cNvSpPr txBox="1"/>
              <p:nvPr/>
            </p:nvSpPr>
            <p:spPr bwMode="auto">
              <a:xfrm>
                <a:off x="8839200" y="1070667"/>
                <a:ext cx="2506222"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GB" sz="2400" b="0" i="1" smtClean="0">
                          <a:solidFill>
                            <a:srgbClr val="000000"/>
                          </a:solidFill>
                          <a:latin typeface="Cambria Math" panose="02040503050406030204" pitchFamily="18" charset="0"/>
                        </a:rPr>
                        <m:t>𝐶</m:t>
                      </m:r>
                      <m:r>
                        <a:rPr lang="en-SE" sz="2400" i="1"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mr>
                            <m:mr>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
                        </m:e>
                      </m:d>
                    </m:oMath>
                  </m:oMathPara>
                </a14:m>
                <a:endParaRPr lang="en-SE" sz="2000" dirty="0"/>
              </a:p>
            </p:txBody>
          </p:sp>
        </mc:Choice>
        <mc:Fallback xmlns="">
          <p:sp>
            <p:nvSpPr>
              <p:cNvPr id="35" name="Object 4">
                <a:extLst>
                  <a:ext uri="{FF2B5EF4-FFF2-40B4-BE49-F238E27FC236}">
                    <a16:creationId xmlns:a16="http://schemas.microsoft.com/office/drawing/2014/main" id="{376BA3C3-16D1-1577-C8A1-E66E0B609483}"/>
                  </a:ext>
                </a:extLst>
              </p:cNvPr>
              <p:cNvSpPr txBox="1">
                <a:spLocks noRot="1" noChangeAspect="1" noMove="1" noResize="1" noEditPoints="1" noAdjustHandles="1" noChangeArrowheads="1" noChangeShapeType="1" noTextEdit="1"/>
              </p:cNvSpPr>
              <p:nvPr/>
            </p:nvSpPr>
            <p:spPr bwMode="auto">
              <a:xfrm>
                <a:off x="8839200" y="1070667"/>
                <a:ext cx="2506222" cy="2430207"/>
              </a:xfrm>
              <a:prstGeom prst="rect">
                <a:avLst/>
              </a:prstGeom>
              <a:blipFill>
                <a:blip r:embed="rId3"/>
                <a:stretch>
                  <a:fillRect/>
                </a:stretch>
              </a:blipFill>
            </p:spPr>
            <p:txBody>
              <a:bodyPr/>
              <a:lstStyle/>
              <a:p>
                <a:r>
                  <a:rPr lang="en-SE">
                    <a:noFill/>
                  </a:rPr>
                  <a:t> </a:t>
                </a:r>
              </a:p>
            </p:txBody>
          </p:sp>
        </mc:Fallback>
      </mc:AlternateContent>
      <p:sp>
        <p:nvSpPr>
          <p:cNvPr id="3" name="TextBox 2">
            <a:extLst>
              <a:ext uri="{FF2B5EF4-FFF2-40B4-BE49-F238E27FC236}">
                <a16:creationId xmlns:a16="http://schemas.microsoft.com/office/drawing/2014/main" id="{3D5F76B2-BEDF-C8B9-87B6-041FA03BECF8}"/>
              </a:ext>
            </a:extLst>
          </p:cNvPr>
          <p:cNvSpPr txBox="1"/>
          <p:nvPr/>
        </p:nvSpPr>
        <p:spPr>
          <a:xfrm>
            <a:off x="6325850" y="71120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8D8AE84D-4AB2-7599-CFFF-56C948A18EA1}"/>
              </a:ext>
            </a:extLst>
          </p:cNvPr>
          <p:cNvSpPr txBox="1"/>
          <p:nvPr/>
        </p:nvSpPr>
        <p:spPr>
          <a:xfrm>
            <a:off x="9462080" y="71120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5" name="TextBox 4">
            <a:extLst>
              <a:ext uri="{FF2B5EF4-FFF2-40B4-BE49-F238E27FC236}">
                <a16:creationId xmlns:a16="http://schemas.microsoft.com/office/drawing/2014/main" id="{D8691D54-1C06-B2D6-EAA8-E71A928FC5F5}"/>
              </a:ext>
            </a:extLst>
          </p:cNvPr>
          <p:cNvSpPr txBox="1"/>
          <p:nvPr/>
        </p:nvSpPr>
        <p:spPr>
          <a:xfrm>
            <a:off x="6358730" y="3173127"/>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graphicFrame>
        <p:nvGraphicFramePr>
          <p:cNvPr id="12" name="Content Placeholder 5">
            <a:extLst>
              <a:ext uri="{FF2B5EF4-FFF2-40B4-BE49-F238E27FC236}">
                <a16:creationId xmlns:a16="http://schemas.microsoft.com/office/drawing/2014/main" id="{7D5EB56B-6F10-01A7-35F2-6D7624912969}"/>
              </a:ext>
            </a:extLst>
          </p:cNvPr>
          <p:cNvGraphicFramePr>
            <a:graphicFrameLocks/>
          </p:cNvGraphicFramePr>
          <p:nvPr>
            <p:extLst>
              <p:ext uri="{D42A27DB-BD31-4B8C-83A1-F6EECF244321}">
                <p14:modId xmlns:p14="http://schemas.microsoft.com/office/powerpoint/2010/main" val="1998937547"/>
              </p:ext>
            </p:extLst>
          </p:nvPr>
        </p:nvGraphicFramePr>
        <p:xfrm>
          <a:off x="8839200" y="3860341"/>
          <a:ext cx="2603684" cy="277368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gridCol w="650921">
                  <a:extLst>
                    <a:ext uri="{9D8B030D-6E8A-4147-A177-3AD203B41FA5}">
                      <a16:colId xmlns:a16="http://schemas.microsoft.com/office/drawing/2014/main" val="2817522056"/>
                    </a:ext>
                  </a:extLst>
                </a:gridCol>
                <a:gridCol w="650921">
                  <a:extLst>
                    <a:ext uri="{9D8B030D-6E8A-4147-A177-3AD203B41FA5}">
                      <a16:colId xmlns:a16="http://schemas.microsoft.com/office/drawing/2014/main" val="27933147"/>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2823243655"/>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1884641263"/>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3030728590"/>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3263484799"/>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1117599685"/>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176359812"/>
                  </a:ext>
                </a:extLst>
              </a:tr>
            </a:tbl>
          </a:graphicData>
        </a:graphic>
      </p:graphicFrame>
      <p:sp>
        <p:nvSpPr>
          <p:cNvPr id="13" name="TextBox 12">
            <a:extLst>
              <a:ext uri="{FF2B5EF4-FFF2-40B4-BE49-F238E27FC236}">
                <a16:creationId xmlns:a16="http://schemas.microsoft.com/office/drawing/2014/main" id="{D24D3D70-7FE5-6B08-F66E-BF00FC19447F}"/>
              </a:ext>
            </a:extLst>
          </p:cNvPr>
          <p:cNvSpPr txBox="1"/>
          <p:nvPr/>
        </p:nvSpPr>
        <p:spPr>
          <a:xfrm>
            <a:off x="8415070" y="3151498"/>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mc:AlternateContent xmlns:mc="http://schemas.openxmlformats.org/markup-compatibility/2006" xmlns:a14="http://schemas.microsoft.com/office/drawing/2010/main">
        <mc:Choice Requires="a14">
          <p:sp>
            <p:nvSpPr>
              <p:cNvPr id="14" name="Object 8">
                <a:extLst>
                  <a:ext uri="{FF2B5EF4-FFF2-40B4-BE49-F238E27FC236}">
                    <a16:creationId xmlns:a16="http://schemas.microsoft.com/office/drawing/2014/main" id="{72913A9F-063E-EE33-E6EA-FD97BDFC4E2E}"/>
                  </a:ext>
                </a:extLst>
              </p:cNvPr>
              <p:cNvSpPr txBox="1"/>
              <p:nvPr/>
            </p:nvSpPr>
            <p:spPr bwMode="auto">
              <a:xfrm>
                <a:off x="5610690" y="3562963"/>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7</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6</m:t>
                                </m:r>
                              </m:e>
                            </m:mr>
                          </m:m>
                        </m:e>
                      </m:d>
                    </m:oMath>
                  </m:oMathPara>
                </a14:m>
                <a:endParaRPr lang="en-SE" sz="2400" b="0" dirty="0"/>
              </a:p>
            </p:txBody>
          </p:sp>
        </mc:Choice>
        <mc:Fallback xmlns="">
          <p:sp>
            <p:nvSpPr>
              <p:cNvPr id="14" name="Object 8">
                <a:extLst>
                  <a:ext uri="{FF2B5EF4-FFF2-40B4-BE49-F238E27FC236}">
                    <a16:creationId xmlns:a16="http://schemas.microsoft.com/office/drawing/2014/main" id="{72913A9F-063E-EE33-E6EA-FD97BDFC4E2E}"/>
                  </a:ext>
                </a:extLst>
              </p:cNvPr>
              <p:cNvSpPr txBox="1">
                <a:spLocks noRot="1" noChangeAspect="1" noMove="1" noResize="1" noEditPoints="1" noAdjustHandles="1" noChangeArrowheads="1" noChangeShapeType="1" noTextEdit="1"/>
              </p:cNvSpPr>
              <p:nvPr/>
            </p:nvSpPr>
            <p:spPr bwMode="auto">
              <a:xfrm>
                <a:off x="5610690" y="3562963"/>
                <a:ext cx="2310314" cy="449263"/>
              </a:xfrm>
              <a:prstGeom prst="rect">
                <a:avLst/>
              </a:prstGeom>
              <a:blipFill>
                <a:blip r:embed="rId4"/>
                <a:stretch>
                  <a:fillRect l="-528"/>
                </a:stretch>
              </a:blipFill>
            </p:spPr>
            <p:txBody>
              <a:bodyPr/>
              <a:lstStyle/>
              <a:p>
                <a:r>
                  <a:rPr lang="en-SE">
                    <a:noFill/>
                  </a:rPr>
                  <a:t> </a:t>
                </a:r>
              </a:p>
            </p:txBody>
          </p:sp>
        </mc:Fallback>
      </mc:AlternateContent>
    </p:spTree>
    <p:extLst>
      <p:ext uri="{BB962C8B-B14F-4D97-AF65-F5344CB8AC3E}">
        <p14:creationId xmlns:p14="http://schemas.microsoft.com/office/powerpoint/2010/main" val="319840212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F7FDD-632A-D1DD-5014-0014812D9E78}"/>
              </a:ext>
            </a:extLst>
          </p:cNvPr>
          <p:cNvSpPr>
            <a:spLocks noGrp="1"/>
          </p:cNvSpPr>
          <p:nvPr>
            <p:ph type="title"/>
          </p:nvPr>
        </p:nvSpPr>
        <p:spPr/>
        <p:txBody>
          <a:bodyPr/>
          <a:lstStyle/>
          <a:p>
            <a:r>
              <a:rPr lang="en-GB" dirty="0"/>
              <a:t>Quiz Solution: Banker’s Algorithm I</a:t>
            </a:r>
            <a:endParaRPr lang="en-SE" dirty="0"/>
          </a:p>
        </p:txBody>
      </p:sp>
      <mc:AlternateContent xmlns:mc="http://schemas.openxmlformats.org/markup-compatibility/2006" xmlns:a14="http://schemas.microsoft.com/office/drawing/2010/main">
        <mc:Choice Requires="a14">
          <p:sp>
            <p:nvSpPr>
              <p:cNvPr id="6" name="Object 4">
                <a:extLst>
                  <a:ext uri="{FF2B5EF4-FFF2-40B4-BE49-F238E27FC236}">
                    <a16:creationId xmlns:a16="http://schemas.microsoft.com/office/drawing/2014/main" id="{8455DFA9-07DC-3C15-794C-562B8D9726FC}"/>
                  </a:ext>
                </a:extLst>
              </p:cNvPr>
              <p:cNvSpPr txBox="1"/>
              <p:nvPr/>
            </p:nvSpPr>
            <p:spPr bwMode="auto">
              <a:xfrm>
                <a:off x="133387" y="3794790"/>
                <a:ext cx="2506222"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SE" sz="2400" i="1" smtClean="0">
                          <a:solidFill>
                            <a:srgbClr val="000000"/>
                          </a:solidFill>
                          <a:latin typeface="Cambria Math" panose="02040503050406030204" pitchFamily="18" charset="0"/>
                        </a:rPr>
                        <m:t>𝑅</m:t>
                      </m:r>
                      <m:r>
                        <a:rPr lang="en-SE" sz="2400" i="1"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7</m:t>
                                </m:r>
                              </m:e>
                              <m:e>
                                <m:r>
                                  <a:rPr lang="en-GB" sz="2400" b="0" i="0" smtClean="0">
                                    <a:solidFill>
                                      <a:srgbClr val="000000"/>
                                    </a:solidFill>
                                    <a:latin typeface="Cambria Math" panose="02040503050406030204" pitchFamily="18" charset="0"/>
                                  </a:rPr>
                                  <m:t>5</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9</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mr>
                          </m:m>
                        </m:e>
                      </m:d>
                    </m:oMath>
                  </m:oMathPara>
                </a14:m>
                <a:endParaRPr lang="en-SE" sz="2000" dirty="0"/>
              </a:p>
            </p:txBody>
          </p:sp>
        </mc:Choice>
        <mc:Fallback xmlns="">
          <p:sp>
            <p:nvSpPr>
              <p:cNvPr id="6" name="Object 4">
                <a:extLst>
                  <a:ext uri="{FF2B5EF4-FFF2-40B4-BE49-F238E27FC236}">
                    <a16:creationId xmlns:a16="http://schemas.microsoft.com/office/drawing/2014/main" id="{8455DFA9-07DC-3C15-794C-562B8D9726FC}"/>
                  </a:ext>
                </a:extLst>
              </p:cNvPr>
              <p:cNvSpPr txBox="1">
                <a:spLocks noRot="1" noChangeAspect="1" noMove="1" noResize="1" noEditPoints="1" noAdjustHandles="1" noChangeArrowheads="1" noChangeShapeType="1" noTextEdit="1"/>
              </p:cNvSpPr>
              <p:nvPr/>
            </p:nvSpPr>
            <p:spPr bwMode="auto">
              <a:xfrm>
                <a:off x="133387" y="3794790"/>
                <a:ext cx="2506222" cy="2430207"/>
              </a:xfrm>
              <a:prstGeom prst="rect">
                <a:avLst/>
              </a:prstGeom>
              <a:blipFill>
                <a:blip r:embed="rId2"/>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7" name="Object 8">
                <a:extLst>
                  <a:ext uri="{FF2B5EF4-FFF2-40B4-BE49-F238E27FC236}">
                    <a16:creationId xmlns:a16="http://schemas.microsoft.com/office/drawing/2014/main" id="{3A226EDC-0D51-C42F-5740-C1C8FCB0122C}"/>
                  </a:ext>
                </a:extLst>
              </p:cNvPr>
              <p:cNvSpPr txBox="1"/>
              <p:nvPr/>
            </p:nvSpPr>
            <p:spPr bwMode="auto">
              <a:xfrm>
                <a:off x="414114" y="5902668"/>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7</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6</m:t>
                                </m:r>
                              </m:e>
                            </m:mr>
                          </m:m>
                        </m:e>
                      </m:d>
                    </m:oMath>
                  </m:oMathPara>
                </a14:m>
                <a:endParaRPr lang="en-SE" sz="2400" b="0" dirty="0"/>
              </a:p>
            </p:txBody>
          </p:sp>
        </mc:Choice>
        <mc:Fallback xmlns="">
          <p:sp>
            <p:nvSpPr>
              <p:cNvPr id="7" name="Object 8">
                <a:extLst>
                  <a:ext uri="{FF2B5EF4-FFF2-40B4-BE49-F238E27FC236}">
                    <a16:creationId xmlns:a16="http://schemas.microsoft.com/office/drawing/2014/main" id="{3A226EDC-0D51-C42F-5740-C1C8FCB0122C}"/>
                  </a:ext>
                </a:extLst>
              </p:cNvPr>
              <p:cNvSpPr txBox="1">
                <a:spLocks noRot="1" noChangeAspect="1" noMove="1" noResize="1" noEditPoints="1" noAdjustHandles="1" noChangeArrowheads="1" noChangeShapeType="1" noTextEdit="1"/>
              </p:cNvSpPr>
              <p:nvPr/>
            </p:nvSpPr>
            <p:spPr bwMode="auto">
              <a:xfrm>
                <a:off x="414114" y="5902668"/>
                <a:ext cx="2310314" cy="449263"/>
              </a:xfrm>
              <a:prstGeom prst="rect">
                <a:avLst/>
              </a:prstGeom>
              <a:blipFill>
                <a:blip r:embed="rId3"/>
                <a:stretch>
                  <a:fillRect l="-79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0" name="Object 4">
                <a:extLst>
                  <a:ext uri="{FF2B5EF4-FFF2-40B4-BE49-F238E27FC236}">
                    <a16:creationId xmlns:a16="http://schemas.microsoft.com/office/drawing/2014/main" id="{3A5E180C-3879-415C-602E-29D92CD197E4}"/>
                  </a:ext>
                </a:extLst>
              </p:cNvPr>
              <p:cNvSpPr txBox="1"/>
              <p:nvPr/>
            </p:nvSpPr>
            <p:spPr bwMode="auto">
              <a:xfrm>
                <a:off x="2608565" y="3767159"/>
                <a:ext cx="2506222"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GB" sz="2400" b="0" i="1" smtClean="0">
                          <a:solidFill>
                            <a:srgbClr val="000000"/>
                          </a:solidFill>
                          <a:latin typeface="Cambria Math" panose="02040503050406030204" pitchFamily="18" charset="0"/>
                        </a:rPr>
                        <m:t>𝐶</m:t>
                      </m:r>
                      <m:r>
                        <a:rPr lang="en-SE" sz="2400" i="1"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mr>
                            <m:mr>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
                        </m:e>
                      </m:d>
                    </m:oMath>
                  </m:oMathPara>
                </a14:m>
                <a:endParaRPr lang="en-SE" sz="2000" dirty="0"/>
              </a:p>
            </p:txBody>
          </p:sp>
        </mc:Choice>
        <mc:Fallback xmlns="">
          <p:sp>
            <p:nvSpPr>
              <p:cNvPr id="10" name="Object 4">
                <a:extLst>
                  <a:ext uri="{FF2B5EF4-FFF2-40B4-BE49-F238E27FC236}">
                    <a16:creationId xmlns:a16="http://schemas.microsoft.com/office/drawing/2014/main" id="{3A5E180C-3879-415C-602E-29D92CD197E4}"/>
                  </a:ext>
                </a:extLst>
              </p:cNvPr>
              <p:cNvSpPr txBox="1">
                <a:spLocks noRot="1" noChangeAspect="1" noMove="1" noResize="1" noEditPoints="1" noAdjustHandles="1" noChangeArrowheads="1" noChangeShapeType="1" noTextEdit="1"/>
              </p:cNvSpPr>
              <p:nvPr/>
            </p:nvSpPr>
            <p:spPr bwMode="auto">
              <a:xfrm>
                <a:off x="2608565" y="3767159"/>
                <a:ext cx="2506222" cy="2430207"/>
              </a:xfrm>
              <a:prstGeom prst="rect">
                <a:avLst/>
              </a:prstGeom>
              <a:blipFill>
                <a:blip r:embed="rId4"/>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1" name="Object 8">
                <a:extLst>
                  <a:ext uri="{FF2B5EF4-FFF2-40B4-BE49-F238E27FC236}">
                    <a16:creationId xmlns:a16="http://schemas.microsoft.com/office/drawing/2014/main" id="{892848FA-2EF5-2E20-5B27-FA63DF2C1FDC}"/>
                  </a:ext>
                </a:extLst>
              </p:cNvPr>
              <p:cNvSpPr txBox="1"/>
              <p:nvPr/>
            </p:nvSpPr>
            <p:spPr bwMode="auto">
              <a:xfrm>
                <a:off x="2804944" y="5915680"/>
                <a:ext cx="2225495"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GB" sz="2400" b="0" i="1" smtClean="0">
                          <a:solidFill>
                            <a:srgbClr val="000000"/>
                          </a:solidFill>
                          <a:latin typeface="Cambria Math" panose="02040503050406030204" pitchFamily="18" charset="0"/>
                        </a:rPr>
                        <m:t>𝐴</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0</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mr>
                          </m:m>
                        </m:e>
                      </m:d>
                    </m:oMath>
                  </m:oMathPara>
                </a14:m>
                <a:endParaRPr lang="en-SE" sz="2400" b="0" dirty="0"/>
              </a:p>
            </p:txBody>
          </p:sp>
        </mc:Choice>
        <mc:Fallback xmlns="">
          <p:sp>
            <p:nvSpPr>
              <p:cNvPr id="11" name="Object 8">
                <a:extLst>
                  <a:ext uri="{FF2B5EF4-FFF2-40B4-BE49-F238E27FC236}">
                    <a16:creationId xmlns:a16="http://schemas.microsoft.com/office/drawing/2014/main" id="{892848FA-2EF5-2E20-5B27-FA63DF2C1FDC}"/>
                  </a:ext>
                </a:extLst>
              </p:cNvPr>
              <p:cNvSpPr txBox="1">
                <a:spLocks noRot="1" noChangeAspect="1" noMove="1" noResize="1" noEditPoints="1" noAdjustHandles="1" noChangeArrowheads="1" noChangeShapeType="1" noTextEdit="1"/>
              </p:cNvSpPr>
              <p:nvPr/>
            </p:nvSpPr>
            <p:spPr bwMode="auto">
              <a:xfrm>
                <a:off x="2804944" y="5915680"/>
                <a:ext cx="2225495" cy="449263"/>
              </a:xfrm>
              <a:prstGeom prst="rect">
                <a:avLst/>
              </a:prstGeom>
              <a:blipFill>
                <a:blip r:embed="rId5"/>
                <a:stretch>
                  <a:fillRect l="-548" b="-1351"/>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4" name="Object 4">
                <a:extLst>
                  <a:ext uri="{FF2B5EF4-FFF2-40B4-BE49-F238E27FC236}">
                    <a16:creationId xmlns:a16="http://schemas.microsoft.com/office/drawing/2014/main" id="{9F902A61-FA36-057F-2983-9B3D7E3C86A2}"/>
                  </a:ext>
                </a:extLst>
              </p:cNvPr>
              <p:cNvSpPr txBox="1"/>
              <p:nvPr/>
            </p:nvSpPr>
            <p:spPr bwMode="auto">
              <a:xfrm>
                <a:off x="4799281" y="3859613"/>
                <a:ext cx="2731745"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SE" sz="2400" i="1" smtClean="0">
                          <a:solidFill>
                            <a:srgbClr val="000000"/>
                          </a:solidFill>
                          <a:latin typeface="Cambria Math" panose="02040503050406030204" pitchFamily="18" charset="0"/>
                        </a:rPr>
                        <m:t>𝑅</m:t>
                      </m:r>
                      <m:r>
                        <a:rPr lang="en-GB" sz="2400" b="0" i="1" smtClean="0">
                          <a:solidFill>
                            <a:srgbClr val="000000"/>
                          </a:solidFill>
                          <a:latin typeface="Cambria Math" panose="02040503050406030204" pitchFamily="18" charset="0"/>
                        </a:rPr>
                        <m:t>−</m:t>
                      </m:r>
                      <m:r>
                        <a:rPr lang="en-GB" sz="2400" b="0" i="1" smtClean="0">
                          <a:solidFill>
                            <a:srgbClr val="000000"/>
                          </a:solidFill>
                          <a:latin typeface="Cambria Math" panose="02040503050406030204" pitchFamily="18" charset="0"/>
                        </a:rPr>
                        <m:t>𝐶</m:t>
                      </m:r>
                      <m:r>
                        <a:rPr lang="en-SE" sz="2400" b="0" i="1"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7</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mr>
                            <m:mr>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1</m:t>
                                </m:r>
                              </m:e>
                            </m:mr>
                          </m:m>
                        </m:e>
                      </m:d>
                    </m:oMath>
                  </m:oMathPara>
                </a14:m>
                <a:endParaRPr lang="en-SE" sz="2000" b="0" dirty="0"/>
              </a:p>
            </p:txBody>
          </p:sp>
        </mc:Choice>
        <mc:Fallback xmlns="">
          <p:sp>
            <p:nvSpPr>
              <p:cNvPr id="14" name="Object 4">
                <a:extLst>
                  <a:ext uri="{FF2B5EF4-FFF2-40B4-BE49-F238E27FC236}">
                    <a16:creationId xmlns:a16="http://schemas.microsoft.com/office/drawing/2014/main" id="{9F902A61-FA36-057F-2983-9B3D7E3C86A2}"/>
                  </a:ext>
                </a:extLst>
              </p:cNvPr>
              <p:cNvSpPr txBox="1">
                <a:spLocks noRot="1" noChangeAspect="1" noMove="1" noResize="1" noEditPoints="1" noAdjustHandles="1" noChangeArrowheads="1" noChangeShapeType="1" noTextEdit="1"/>
              </p:cNvSpPr>
              <p:nvPr/>
            </p:nvSpPr>
            <p:spPr bwMode="auto">
              <a:xfrm>
                <a:off x="4799281" y="3859613"/>
                <a:ext cx="2731745" cy="2430207"/>
              </a:xfrm>
              <a:prstGeom prst="rect">
                <a:avLst/>
              </a:prstGeom>
              <a:blipFill>
                <a:blip r:embed="rId6"/>
                <a:stretch>
                  <a:fillRect/>
                </a:stretch>
              </a:blipFill>
            </p:spPr>
            <p:txBody>
              <a:bodyPr/>
              <a:lstStyle/>
              <a:p>
                <a:r>
                  <a:rPr lang="en-SE">
                    <a:noFill/>
                  </a:rPr>
                  <a:t> </a:t>
                </a:r>
              </a:p>
            </p:txBody>
          </p:sp>
        </mc:Fallback>
      </mc:AlternateContent>
      <p:sp>
        <p:nvSpPr>
          <p:cNvPr id="15" name="TextBox 14">
            <a:extLst>
              <a:ext uri="{FF2B5EF4-FFF2-40B4-BE49-F238E27FC236}">
                <a16:creationId xmlns:a16="http://schemas.microsoft.com/office/drawing/2014/main" id="{403C13E9-EE6E-FE44-423C-133C0B887231}"/>
              </a:ext>
            </a:extLst>
          </p:cNvPr>
          <p:cNvSpPr txBox="1"/>
          <p:nvPr/>
        </p:nvSpPr>
        <p:spPr>
          <a:xfrm>
            <a:off x="6167975" y="3414858"/>
            <a:ext cx="822661" cy="400110"/>
          </a:xfrm>
          <a:prstGeom prst="rect">
            <a:avLst/>
          </a:prstGeom>
          <a:noFill/>
        </p:spPr>
        <p:txBody>
          <a:bodyPr wrap="none" rtlCol="0">
            <a:spAutoFit/>
          </a:bodyPr>
          <a:lstStyle/>
          <a:p>
            <a:r>
              <a:rPr lang="en-GB" sz="2000" b="0" dirty="0">
                <a:solidFill>
                  <a:schemeClr val="dk1"/>
                </a:solidFill>
                <a:latin typeface="+mn-lt"/>
                <a:ea typeface="+mn-ea"/>
                <a:cs typeface="+mn-cs"/>
              </a:rPr>
              <a:t>Need</a:t>
            </a:r>
          </a:p>
        </p:txBody>
      </p:sp>
      <p:sp>
        <p:nvSpPr>
          <p:cNvPr id="16" name="Content Placeholder 2">
            <a:extLst>
              <a:ext uri="{FF2B5EF4-FFF2-40B4-BE49-F238E27FC236}">
                <a16:creationId xmlns:a16="http://schemas.microsoft.com/office/drawing/2014/main" id="{74536704-FA59-F01E-D7D3-A7E722017BD4}"/>
              </a:ext>
            </a:extLst>
          </p:cNvPr>
          <p:cNvSpPr>
            <a:spLocks noGrp="1"/>
          </p:cNvSpPr>
          <p:nvPr>
            <p:ph idx="1"/>
          </p:nvPr>
        </p:nvSpPr>
        <p:spPr>
          <a:xfrm>
            <a:off x="457200" y="746284"/>
            <a:ext cx="11074400" cy="2808023"/>
          </a:xfrm>
        </p:spPr>
        <p:txBody>
          <a:bodyPr>
            <a:normAutofit/>
          </a:bodyPr>
          <a:lstStyle/>
          <a:p>
            <a:r>
              <a:rPr lang="en-GB" dirty="0"/>
              <a:t>First compute the Need matrix as</a:t>
            </a:r>
            <a:r>
              <a:rPr lang="en-GB" i="1" dirty="0"/>
              <a:t> Max – Allocation, </a:t>
            </a:r>
            <a:r>
              <a:rPr lang="en-GB" dirty="0"/>
              <a:t>and Available vector </a:t>
            </a:r>
            <a:r>
              <a:rPr lang="en-GB" i="1" dirty="0"/>
              <a:t>A.</a:t>
            </a:r>
          </a:p>
          <a:p>
            <a:r>
              <a:rPr lang="en-GB" dirty="0"/>
              <a:t>The state is not safe, the execution sequence P4, P2 leads to a deadlock state, where none of the remaining processes P1, P3, P5 can finish.</a:t>
            </a:r>
          </a:p>
        </p:txBody>
      </p:sp>
      <p:sp>
        <p:nvSpPr>
          <p:cNvPr id="3" name="TextBox 2">
            <a:extLst>
              <a:ext uri="{FF2B5EF4-FFF2-40B4-BE49-F238E27FC236}">
                <a16:creationId xmlns:a16="http://schemas.microsoft.com/office/drawing/2014/main" id="{7E09B359-210E-4ADB-3DB7-AB9987F13964}"/>
              </a:ext>
            </a:extLst>
          </p:cNvPr>
          <p:cNvSpPr txBox="1"/>
          <p:nvPr/>
        </p:nvSpPr>
        <p:spPr>
          <a:xfrm>
            <a:off x="1090667" y="3417711"/>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3C62692A-4344-BD4B-2E26-CA286172834D}"/>
              </a:ext>
            </a:extLst>
          </p:cNvPr>
          <p:cNvSpPr txBox="1"/>
          <p:nvPr/>
        </p:nvSpPr>
        <p:spPr>
          <a:xfrm>
            <a:off x="3277657" y="3430723"/>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5" name="TextBox 4">
            <a:extLst>
              <a:ext uri="{FF2B5EF4-FFF2-40B4-BE49-F238E27FC236}">
                <a16:creationId xmlns:a16="http://schemas.microsoft.com/office/drawing/2014/main" id="{A9F170D1-A81D-F4C3-4D27-B66AF0C5D939}"/>
              </a:ext>
            </a:extLst>
          </p:cNvPr>
          <p:cNvSpPr txBox="1"/>
          <p:nvPr/>
        </p:nvSpPr>
        <p:spPr>
          <a:xfrm>
            <a:off x="1123547" y="5663963"/>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7" name="TextBox 16">
            <a:extLst>
              <a:ext uri="{FF2B5EF4-FFF2-40B4-BE49-F238E27FC236}">
                <a16:creationId xmlns:a16="http://schemas.microsoft.com/office/drawing/2014/main" id="{F118DA40-55FB-548B-E5BE-5DE49D12E846}"/>
              </a:ext>
            </a:extLst>
          </p:cNvPr>
          <p:cNvSpPr txBox="1"/>
          <p:nvPr/>
        </p:nvSpPr>
        <p:spPr>
          <a:xfrm>
            <a:off x="3374989" y="5676975"/>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graphicFrame>
        <p:nvGraphicFramePr>
          <p:cNvPr id="8" name="Content Placeholder 5">
            <a:extLst>
              <a:ext uri="{FF2B5EF4-FFF2-40B4-BE49-F238E27FC236}">
                <a16:creationId xmlns:a16="http://schemas.microsoft.com/office/drawing/2014/main" id="{204507D1-C3BE-2B11-F5F6-4E1FC59BDBD9}"/>
              </a:ext>
            </a:extLst>
          </p:cNvPr>
          <p:cNvGraphicFramePr>
            <a:graphicFrameLocks/>
          </p:cNvGraphicFramePr>
          <p:nvPr>
            <p:extLst>
              <p:ext uri="{D42A27DB-BD31-4B8C-83A1-F6EECF244321}">
                <p14:modId xmlns:p14="http://schemas.microsoft.com/office/powerpoint/2010/main" val="3709572033"/>
              </p:ext>
            </p:extLst>
          </p:nvPr>
        </p:nvGraphicFramePr>
        <p:xfrm>
          <a:off x="8689715" y="3859613"/>
          <a:ext cx="2603684" cy="198120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gridCol w="650921">
                  <a:extLst>
                    <a:ext uri="{9D8B030D-6E8A-4147-A177-3AD203B41FA5}">
                      <a16:colId xmlns:a16="http://schemas.microsoft.com/office/drawing/2014/main" val="2817522056"/>
                    </a:ext>
                  </a:extLst>
                </a:gridCol>
                <a:gridCol w="650921">
                  <a:extLst>
                    <a:ext uri="{9D8B030D-6E8A-4147-A177-3AD203B41FA5}">
                      <a16:colId xmlns:a16="http://schemas.microsoft.com/office/drawing/2014/main" val="27933147"/>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P4</a:t>
                      </a:r>
                      <a:endParaRPr lang="en-SE" sz="2000" dirty="0"/>
                    </a:p>
                  </a:txBody>
                  <a:tcPr>
                    <a:solidFill>
                      <a:schemeClr val="bg1">
                        <a:lumMod val="95000"/>
                      </a:schemeClr>
                    </a:solidFill>
                  </a:tcPr>
                </a:tc>
                <a:tc>
                  <a:txBody>
                    <a:bodyPr/>
                    <a:lstStyle/>
                    <a:p>
                      <a:pPr algn="ctr"/>
                      <a:r>
                        <a:rPr lang="en-GB" sz="2000" dirty="0"/>
                        <a:t>2</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P2</a:t>
                      </a:r>
                      <a:endParaRPr lang="en-SE" sz="2000" dirty="0"/>
                    </a:p>
                  </a:txBody>
                  <a:tcPr>
                    <a:solidFill>
                      <a:schemeClr val="bg1">
                        <a:lumMod val="95000"/>
                      </a:schemeClr>
                    </a:solidFill>
                  </a:tcPr>
                </a:tc>
                <a:tc>
                  <a:txBody>
                    <a:bodyPr/>
                    <a:lstStyle/>
                    <a:p>
                      <a:pPr algn="ctr"/>
                      <a:r>
                        <a:rPr lang="en-GB" sz="2000" dirty="0"/>
                        <a:t>4</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3030728590"/>
                  </a:ext>
                </a:extLst>
              </a:tr>
              <a:tr h="370840">
                <a:tc>
                  <a:txBody>
                    <a:bodyPr/>
                    <a:lstStyle/>
                    <a:p>
                      <a:pPr algn="ctr"/>
                      <a:endParaRPr lang="en-SE" sz="2000" dirty="0"/>
                    </a:p>
                  </a:txBody>
                  <a:tcPr>
                    <a:solidFill>
                      <a:schemeClr val="bg1">
                        <a:lumMod val="95000"/>
                      </a:schemeClr>
                    </a:solidFill>
                  </a:tcPr>
                </a:tc>
                <a:tc gridSpan="3">
                  <a:txBody>
                    <a:bodyPr/>
                    <a:lstStyle/>
                    <a:p>
                      <a:pPr algn="ctr"/>
                      <a:r>
                        <a:rPr lang="en-GB" sz="2000" dirty="0"/>
                        <a:t>Deadlock</a:t>
                      </a:r>
                      <a:endParaRPr lang="en-SE" sz="2000" dirty="0"/>
                    </a:p>
                  </a:txBody>
                  <a:tcPr/>
                </a:tc>
                <a:tc hMerge="1">
                  <a:txBody>
                    <a:bodyPr/>
                    <a:lstStyle/>
                    <a:p>
                      <a:pPr algn="ctr"/>
                      <a:endParaRPr lang="en-SE" sz="2000" dirty="0"/>
                    </a:p>
                  </a:txBody>
                  <a:tcPr/>
                </a:tc>
                <a:tc hMerge="1">
                  <a:txBody>
                    <a:bodyPr/>
                    <a:lstStyle/>
                    <a:p>
                      <a:pPr algn="ctr"/>
                      <a:endParaRPr lang="en-SE" sz="2000" dirty="0"/>
                    </a:p>
                  </a:txBody>
                  <a:tcPr/>
                </a:tc>
                <a:extLst>
                  <a:ext uri="{0D108BD9-81ED-4DB2-BD59-A6C34878D82A}">
                    <a16:rowId xmlns:a16="http://schemas.microsoft.com/office/drawing/2014/main" val="3263484799"/>
                  </a:ext>
                </a:extLst>
              </a:tr>
            </a:tbl>
          </a:graphicData>
        </a:graphic>
      </p:graphicFrame>
      <p:sp>
        <p:nvSpPr>
          <p:cNvPr id="9" name="TextBox 8">
            <a:extLst>
              <a:ext uri="{FF2B5EF4-FFF2-40B4-BE49-F238E27FC236}">
                <a16:creationId xmlns:a16="http://schemas.microsoft.com/office/drawing/2014/main" id="{4788D6D2-D35D-6644-13FA-CDC965E84BA2}"/>
              </a:ext>
            </a:extLst>
          </p:cNvPr>
          <p:cNvSpPr txBox="1"/>
          <p:nvPr/>
        </p:nvSpPr>
        <p:spPr>
          <a:xfrm>
            <a:off x="8265585" y="3150770"/>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p:sp>
        <p:nvSpPr>
          <p:cNvPr id="12" name="Rectangle 11">
            <a:extLst>
              <a:ext uri="{FF2B5EF4-FFF2-40B4-BE49-F238E27FC236}">
                <a16:creationId xmlns:a16="http://schemas.microsoft.com/office/drawing/2014/main" id="{484C5C0E-45D7-10FB-B815-4D9F6D681B1D}"/>
              </a:ext>
            </a:extLst>
          </p:cNvPr>
          <p:cNvSpPr/>
          <p:nvPr/>
        </p:nvSpPr>
        <p:spPr bwMode="auto">
          <a:xfrm>
            <a:off x="4799281" y="3090841"/>
            <a:ext cx="6978605" cy="2824838"/>
          </a:xfrm>
          <a:prstGeom prst="rect">
            <a:avLst/>
          </a:prstGeom>
          <a:noFill/>
          <a:ln>
            <a:solidFill>
              <a:srgbClr val="FF0000"/>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2000" b="1" i="0" u="none" strike="noStrike" cap="none" normalizeH="0" baseline="0" dirty="0">
              <a:ln>
                <a:noFill/>
              </a:ln>
              <a:solidFill>
                <a:schemeClr val="tx1"/>
              </a:solidFill>
              <a:effectLst/>
              <a:latin typeface="Gill Sans Light"/>
            </a:endParaRPr>
          </a:p>
        </p:txBody>
      </p:sp>
      <p:sp>
        <p:nvSpPr>
          <p:cNvPr id="13" name="TextBox 12">
            <a:extLst>
              <a:ext uri="{FF2B5EF4-FFF2-40B4-BE49-F238E27FC236}">
                <a16:creationId xmlns:a16="http://schemas.microsoft.com/office/drawing/2014/main" id="{7CC17193-306F-3B74-C080-F88FDA21C9F3}"/>
              </a:ext>
            </a:extLst>
          </p:cNvPr>
          <p:cNvSpPr txBox="1"/>
          <p:nvPr/>
        </p:nvSpPr>
        <p:spPr>
          <a:xfrm>
            <a:off x="7684155" y="5963387"/>
            <a:ext cx="1524363" cy="523220"/>
          </a:xfrm>
          <a:prstGeom prst="rect">
            <a:avLst/>
          </a:prstGeom>
          <a:noFill/>
        </p:spPr>
        <p:txBody>
          <a:bodyPr wrap="square" rtlCol="0">
            <a:spAutoFit/>
          </a:bodyPr>
          <a:lstStyle/>
          <a:p>
            <a:r>
              <a:rPr lang="en-GB" sz="2800" dirty="0">
                <a:solidFill>
                  <a:srgbClr val="FF0000"/>
                </a:solidFill>
                <a:latin typeface="Gill Sans Light"/>
              </a:rPr>
              <a:t>Your task</a:t>
            </a:r>
            <a:endParaRPr lang="en-SE" sz="2800" dirty="0">
              <a:solidFill>
                <a:srgbClr val="FF0000"/>
              </a:solidFill>
              <a:latin typeface="Gill Sans Light"/>
            </a:endParaRPr>
          </a:p>
        </p:txBody>
      </p:sp>
    </p:spTree>
    <p:extLst>
      <p:ext uri="{BB962C8B-B14F-4D97-AF65-F5344CB8AC3E}">
        <p14:creationId xmlns:p14="http://schemas.microsoft.com/office/powerpoint/2010/main" val="260470378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2C59AE-EA0D-7D49-7B1F-88F31D5FFA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904F4A-F7E0-CB6A-A433-EDF6B7644C40}"/>
              </a:ext>
            </a:extLst>
          </p:cNvPr>
          <p:cNvSpPr>
            <a:spLocks noGrp="1"/>
          </p:cNvSpPr>
          <p:nvPr>
            <p:ph type="title"/>
          </p:nvPr>
        </p:nvSpPr>
        <p:spPr/>
        <p:txBody>
          <a:bodyPr/>
          <a:lstStyle/>
          <a:p>
            <a:r>
              <a:rPr lang="en-GB" dirty="0"/>
              <a:t>Quiz: Banker’s algorithm II</a:t>
            </a:r>
            <a:endParaRPr lang="en-SE" dirty="0"/>
          </a:p>
        </p:txBody>
      </p:sp>
      <mc:AlternateContent xmlns:mc="http://schemas.openxmlformats.org/markup-compatibility/2006" xmlns:a14="http://schemas.microsoft.com/office/drawing/2010/main">
        <mc:Choice Requires="a14">
          <p:sp>
            <p:nvSpPr>
              <p:cNvPr id="6" name="Object 4">
                <a:extLst>
                  <a:ext uri="{FF2B5EF4-FFF2-40B4-BE49-F238E27FC236}">
                    <a16:creationId xmlns:a16="http://schemas.microsoft.com/office/drawing/2014/main" id="{9A3DEC09-D6BC-E84D-F9C5-E957D4467EA1}"/>
                  </a:ext>
                </a:extLst>
              </p:cNvPr>
              <p:cNvSpPr txBox="1"/>
              <p:nvPr/>
            </p:nvSpPr>
            <p:spPr bwMode="auto">
              <a:xfrm>
                <a:off x="5963904" y="112032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8</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mr>
                          </m:m>
                        </m:e>
                      </m:d>
                    </m:oMath>
                  </m:oMathPara>
                </a14:m>
                <a:endParaRPr lang="en-SE" sz="2000" dirty="0"/>
              </a:p>
            </p:txBody>
          </p:sp>
        </mc:Choice>
        <mc:Fallback xmlns="">
          <p:sp>
            <p:nvSpPr>
              <p:cNvPr id="6" name="Object 4">
                <a:extLst>
                  <a:ext uri="{FF2B5EF4-FFF2-40B4-BE49-F238E27FC236}">
                    <a16:creationId xmlns:a16="http://schemas.microsoft.com/office/drawing/2014/main" id="{9A3DEC09-D6BC-E84D-F9C5-E957D4467EA1}"/>
                  </a:ext>
                </a:extLst>
              </p:cNvPr>
              <p:cNvSpPr txBox="1">
                <a:spLocks noRot="1" noChangeAspect="1" noMove="1" noResize="1" noEditPoints="1" noAdjustHandles="1" noChangeArrowheads="1" noChangeShapeType="1" noTextEdit="1"/>
              </p:cNvSpPr>
              <p:nvPr/>
            </p:nvSpPr>
            <p:spPr bwMode="auto">
              <a:xfrm>
                <a:off x="5963904" y="1120320"/>
                <a:ext cx="1603886" cy="1165450"/>
              </a:xfrm>
              <a:prstGeom prst="rect">
                <a:avLst/>
              </a:prstGeom>
              <a:blipFill>
                <a:blip r:embed="rId2"/>
                <a:stretch>
                  <a:fillRect/>
                </a:stretch>
              </a:blipFill>
            </p:spPr>
            <p:txBody>
              <a:bodyPr/>
              <a:lstStyle/>
              <a:p>
                <a:r>
                  <a:rPr lang="en-SE">
                    <a:noFill/>
                  </a:rPr>
                  <a:t> </a:t>
                </a:r>
              </a:p>
            </p:txBody>
          </p:sp>
        </mc:Fallback>
      </mc:AlternateContent>
      <p:sp>
        <p:nvSpPr>
          <p:cNvPr id="22" name="Rectangle 3">
            <a:extLst>
              <a:ext uri="{FF2B5EF4-FFF2-40B4-BE49-F238E27FC236}">
                <a16:creationId xmlns:a16="http://schemas.microsoft.com/office/drawing/2014/main" id="{5ECC5533-E893-A100-E49C-FE6EC3608D65}"/>
              </a:ext>
            </a:extLst>
          </p:cNvPr>
          <p:cNvSpPr txBox="1">
            <a:spLocks noChangeArrowheads="1"/>
          </p:cNvSpPr>
          <p:nvPr/>
        </p:nvSpPr>
        <p:spPr bwMode="auto">
          <a:xfrm>
            <a:off x="76200" y="711200"/>
            <a:ext cx="5409959" cy="629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a:lnSpc>
                <a:spcPct val="90000"/>
              </a:lnSpc>
            </a:pPr>
            <a:r>
              <a:rPr lang="en-GB" altLang="zh-CN" sz="2400" b="0" kern="0" dirty="0">
                <a:latin typeface="Gill Sans" panose="020B0502020104020203"/>
                <a:ea typeface="宋体" charset="-122"/>
              </a:rPr>
              <a:t>4 processes P1, P2, P3; 3 resource types R1, R2, R3 with 8, 6, 4 instances each.</a:t>
            </a:r>
          </a:p>
          <a:p>
            <a:pPr>
              <a:lnSpc>
                <a:spcPct val="90000"/>
              </a:lnSpc>
            </a:pPr>
            <a:r>
              <a:rPr lang="en-GB" altLang="zh-CN" sz="2400" b="0" kern="0" dirty="0">
                <a:latin typeface="Gill Sans" panose="020B0502020104020203"/>
                <a:ea typeface="宋体" charset="-122"/>
              </a:rPr>
              <a:t>1) Run Banker’s algorithm to check if the current state is safe. If yes, give a safe sequence of process completions and fill in the table with the sequence of process completions without deadlock, and available resources after the completion of each process. </a:t>
            </a:r>
          </a:p>
          <a:p>
            <a:pPr>
              <a:lnSpc>
                <a:spcPct val="90000"/>
              </a:lnSpc>
            </a:pPr>
            <a:r>
              <a:rPr lang="en-GB" altLang="zh-CN" sz="2400" b="0" kern="0" dirty="0">
                <a:latin typeface="Gill Sans" panose="020B0502020104020203"/>
                <a:ea typeface="宋体" charset="-122"/>
              </a:rPr>
              <a:t>2) Starting from the initial state, if P1 makes request for 2 more instances of resource 3, should we grant it?</a:t>
            </a:r>
          </a:p>
          <a:p>
            <a:pPr>
              <a:lnSpc>
                <a:spcPct val="90000"/>
              </a:lnSpc>
            </a:pPr>
            <a:r>
              <a:rPr lang="en-GB" altLang="zh-CN" sz="2400" b="0" kern="0" dirty="0">
                <a:latin typeface="Gill Sans" panose="020B0502020104020203"/>
                <a:ea typeface="宋体" charset="-122"/>
              </a:rPr>
              <a:t>3) Starting from the initial state, if P2 makes request for 2 more instances of resource 1, should we grant it?</a:t>
            </a:r>
          </a:p>
        </p:txBody>
      </p:sp>
      <p:sp>
        <p:nvSpPr>
          <p:cNvPr id="3" name="TextBox 2">
            <a:extLst>
              <a:ext uri="{FF2B5EF4-FFF2-40B4-BE49-F238E27FC236}">
                <a16:creationId xmlns:a16="http://schemas.microsoft.com/office/drawing/2014/main" id="{12724183-831A-68FF-E9DE-EC9ADD4A2567}"/>
              </a:ext>
            </a:extLst>
          </p:cNvPr>
          <p:cNvSpPr txBox="1"/>
          <p:nvPr/>
        </p:nvSpPr>
        <p:spPr>
          <a:xfrm>
            <a:off x="6325850" y="71120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15E445BA-C3F2-6BAD-4AA9-EC009521B738}"/>
              </a:ext>
            </a:extLst>
          </p:cNvPr>
          <p:cNvSpPr txBox="1"/>
          <p:nvPr/>
        </p:nvSpPr>
        <p:spPr>
          <a:xfrm>
            <a:off x="8048357" y="72021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5" name="TextBox 4">
            <a:extLst>
              <a:ext uri="{FF2B5EF4-FFF2-40B4-BE49-F238E27FC236}">
                <a16:creationId xmlns:a16="http://schemas.microsoft.com/office/drawing/2014/main" id="{A4C07C95-5190-3B41-4EB5-36518CC96F8D}"/>
              </a:ext>
            </a:extLst>
          </p:cNvPr>
          <p:cNvSpPr txBox="1"/>
          <p:nvPr/>
        </p:nvSpPr>
        <p:spPr>
          <a:xfrm>
            <a:off x="6334886" y="2278024"/>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graphicFrame>
        <p:nvGraphicFramePr>
          <p:cNvPr id="12" name="Content Placeholder 5">
            <a:extLst>
              <a:ext uri="{FF2B5EF4-FFF2-40B4-BE49-F238E27FC236}">
                <a16:creationId xmlns:a16="http://schemas.microsoft.com/office/drawing/2014/main" id="{A4E1DC9B-71E6-9958-F686-AC688BB6182D}"/>
              </a:ext>
            </a:extLst>
          </p:cNvPr>
          <p:cNvGraphicFramePr>
            <a:graphicFrameLocks/>
          </p:cNvGraphicFramePr>
          <p:nvPr/>
        </p:nvGraphicFramePr>
        <p:xfrm>
          <a:off x="8839200" y="3860341"/>
          <a:ext cx="2603684" cy="198120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gridCol w="650921">
                  <a:extLst>
                    <a:ext uri="{9D8B030D-6E8A-4147-A177-3AD203B41FA5}">
                      <a16:colId xmlns:a16="http://schemas.microsoft.com/office/drawing/2014/main" val="2817522056"/>
                    </a:ext>
                  </a:extLst>
                </a:gridCol>
                <a:gridCol w="650921">
                  <a:extLst>
                    <a:ext uri="{9D8B030D-6E8A-4147-A177-3AD203B41FA5}">
                      <a16:colId xmlns:a16="http://schemas.microsoft.com/office/drawing/2014/main" val="27933147"/>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2823243655"/>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1884641263"/>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3030728590"/>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3263484799"/>
                  </a:ext>
                </a:extLst>
              </a:tr>
            </a:tbl>
          </a:graphicData>
        </a:graphic>
      </p:graphicFrame>
      <p:sp>
        <p:nvSpPr>
          <p:cNvPr id="13" name="TextBox 12">
            <a:extLst>
              <a:ext uri="{FF2B5EF4-FFF2-40B4-BE49-F238E27FC236}">
                <a16:creationId xmlns:a16="http://schemas.microsoft.com/office/drawing/2014/main" id="{6D4A79E8-7362-DF03-ECE8-AAA6A9AB3A41}"/>
              </a:ext>
            </a:extLst>
          </p:cNvPr>
          <p:cNvSpPr txBox="1"/>
          <p:nvPr/>
        </p:nvSpPr>
        <p:spPr>
          <a:xfrm>
            <a:off x="8415070" y="3151498"/>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mc:AlternateContent xmlns:mc="http://schemas.openxmlformats.org/markup-compatibility/2006" xmlns:a14="http://schemas.microsoft.com/office/drawing/2010/main">
        <mc:Choice Requires="a14">
          <p:sp>
            <p:nvSpPr>
              <p:cNvPr id="14" name="Object 8">
                <a:extLst>
                  <a:ext uri="{FF2B5EF4-FFF2-40B4-BE49-F238E27FC236}">
                    <a16:creationId xmlns:a16="http://schemas.microsoft.com/office/drawing/2014/main" id="{0F58D521-2FD6-506C-8AE9-BEA409F8958E}"/>
                  </a:ext>
                </a:extLst>
              </p:cNvPr>
              <p:cNvSpPr txBox="1"/>
              <p:nvPr/>
            </p:nvSpPr>
            <p:spPr bwMode="auto">
              <a:xfrm>
                <a:off x="5586846" y="2667860"/>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8</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4</m:t>
                                </m:r>
                              </m:e>
                            </m:mr>
                          </m:m>
                        </m:e>
                      </m:d>
                    </m:oMath>
                  </m:oMathPara>
                </a14:m>
                <a:endParaRPr lang="en-SE" sz="2400" b="0" dirty="0"/>
              </a:p>
            </p:txBody>
          </p:sp>
        </mc:Choice>
        <mc:Fallback xmlns="">
          <p:sp>
            <p:nvSpPr>
              <p:cNvPr id="14" name="Object 8">
                <a:extLst>
                  <a:ext uri="{FF2B5EF4-FFF2-40B4-BE49-F238E27FC236}">
                    <a16:creationId xmlns:a16="http://schemas.microsoft.com/office/drawing/2014/main" id="{0F58D521-2FD6-506C-8AE9-BEA409F8958E}"/>
                  </a:ext>
                </a:extLst>
              </p:cNvPr>
              <p:cNvSpPr txBox="1">
                <a:spLocks noRot="1" noChangeAspect="1" noMove="1" noResize="1" noEditPoints="1" noAdjustHandles="1" noChangeArrowheads="1" noChangeShapeType="1" noTextEdit="1"/>
              </p:cNvSpPr>
              <p:nvPr/>
            </p:nvSpPr>
            <p:spPr bwMode="auto">
              <a:xfrm>
                <a:off x="5586846" y="2667860"/>
                <a:ext cx="2310314" cy="449263"/>
              </a:xfrm>
              <a:prstGeom prst="rect">
                <a:avLst/>
              </a:prstGeom>
              <a:blipFill>
                <a:blip r:embed="rId3"/>
                <a:stretch>
                  <a:fillRect l="-528" b="-137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9" name="Object 4">
                <a:extLst>
                  <a:ext uri="{FF2B5EF4-FFF2-40B4-BE49-F238E27FC236}">
                    <a16:creationId xmlns:a16="http://schemas.microsoft.com/office/drawing/2014/main" id="{E1A35B87-63F0-BA64-83B9-053580FAC480}"/>
                  </a:ext>
                </a:extLst>
              </p:cNvPr>
              <p:cNvSpPr txBox="1"/>
              <p:nvPr/>
            </p:nvSpPr>
            <p:spPr bwMode="auto">
              <a:xfrm>
                <a:off x="7932660" y="111131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1</m:t>
                                </m:r>
                              </m:e>
                            </m:mr>
                          </m:m>
                        </m:e>
                      </m:d>
                    </m:oMath>
                  </m:oMathPara>
                </a14:m>
                <a:endParaRPr lang="en-SE" sz="2000" dirty="0"/>
              </a:p>
            </p:txBody>
          </p:sp>
        </mc:Choice>
        <mc:Fallback xmlns="">
          <p:sp>
            <p:nvSpPr>
              <p:cNvPr id="9" name="Object 4">
                <a:extLst>
                  <a:ext uri="{FF2B5EF4-FFF2-40B4-BE49-F238E27FC236}">
                    <a16:creationId xmlns:a16="http://schemas.microsoft.com/office/drawing/2014/main" id="{E1A35B87-63F0-BA64-83B9-053580FAC480}"/>
                  </a:ext>
                </a:extLst>
              </p:cNvPr>
              <p:cNvSpPr txBox="1">
                <a:spLocks noRot="1" noChangeAspect="1" noMove="1" noResize="1" noEditPoints="1" noAdjustHandles="1" noChangeArrowheads="1" noChangeShapeType="1" noTextEdit="1"/>
              </p:cNvSpPr>
              <p:nvPr/>
            </p:nvSpPr>
            <p:spPr bwMode="auto">
              <a:xfrm>
                <a:off x="7932660" y="1111310"/>
                <a:ext cx="1603886" cy="1165450"/>
              </a:xfrm>
              <a:prstGeom prst="rect">
                <a:avLst/>
              </a:prstGeom>
              <a:blipFill>
                <a:blip r:embed="rId4"/>
                <a:stretch>
                  <a:fillRect/>
                </a:stretch>
              </a:blipFill>
            </p:spPr>
            <p:txBody>
              <a:bodyPr/>
              <a:lstStyle/>
              <a:p>
                <a:r>
                  <a:rPr lang="en-SE">
                    <a:noFill/>
                  </a:rPr>
                  <a:t> </a:t>
                </a:r>
              </a:p>
            </p:txBody>
          </p:sp>
        </mc:Fallback>
      </mc:AlternateContent>
    </p:spTree>
    <p:extLst>
      <p:ext uri="{BB962C8B-B14F-4D97-AF65-F5344CB8AC3E}">
        <p14:creationId xmlns:p14="http://schemas.microsoft.com/office/powerpoint/2010/main" val="277863346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45A93-60F0-2213-7C92-632B12A131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61EB88-1B01-D698-F1E8-891B07187DD3}"/>
              </a:ext>
            </a:extLst>
          </p:cNvPr>
          <p:cNvSpPr>
            <a:spLocks noGrp="1"/>
          </p:cNvSpPr>
          <p:nvPr>
            <p:ph type="title"/>
          </p:nvPr>
        </p:nvSpPr>
        <p:spPr/>
        <p:txBody>
          <a:bodyPr/>
          <a:lstStyle/>
          <a:p>
            <a:r>
              <a:rPr lang="en-GB" dirty="0"/>
              <a:t>Quiz Solution: Banker’s algorithm II</a:t>
            </a:r>
            <a:endParaRPr lang="en-SE" dirty="0"/>
          </a:p>
        </p:txBody>
      </p:sp>
      <mc:AlternateContent xmlns:mc="http://schemas.openxmlformats.org/markup-compatibility/2006" xmlns:a14="http://schemas.microsoft.com/office/drawing/2010/main">
        <mc:Choice Requires="a14">
          <p:sp>
            <p:nvSpPr>
              <p:cNvPr id="6" name="Object 4">
                <a:extLst>
                  <a:ext uri="{FF2B5EF4-FFF2-40B4-BE49-F238E27FC236}">
                    <a16:creationId xmlns:a16="http://schemas.microsoft.com/office/drawing/2014/main" id="{5053031C-2468-6912-66A3-A83F66C3843B}"/>
                  </a:ext>
                </a:extLst>
              </p:cNvPr>
              <p:cNvSpPr txBox="1"/>
              <p:nvPr/>
            </p:nvSpPr>
            <p:spPr bwMode="auto">
              <a:xfrm>
                <a:off x="5963904" y="112032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8</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mr>
                          </m:m>
                        </m:e>
                      </m:d>
                    </m:oMath>
                  </m:oMathPara>
                </a14:m>
                <a:endParaRPr lang="en-SE" sz="2000" dirty="0"/>
              </a:p>
            </p:txBody>
          </p:sp>
        </mc:Choice>
        <mc:Fallback xmlns="">
          <p:sp>
            <p:nvSpPr>
              <p:cNvPr id="6" name="Object 4">
                <a:extLst>
                  <a:ext uri="{FF2B5EF4-FFF2-40B4-BE49-F238E27FC236}">
                    <a16:creationId xmlns:a16="http://schemas.microsoft.com/office/drawing/2014/main" id="{5053031C-2468-6912-66A3-A83F66C3843B}"/>
                  </a:ext>
                </a:extLst>
              </p:cNvPr>
              <p:cNvSpPr txBox="1">
                <a:spLocks noRot="1" noChangeAspect="1" noMove="1" noResize="1" noEditPoints="1" noAdjustHandles="1" noChangeArrowheads="1" noChangeShapeType="1" noTextEdit="1"/>
              </p:cNvSpPr>
              <p:nvPr/>
            </p:nvSpPr>
            <p:spPr bwMode="auto">
              <a:xfrm>
                <a:off x="5963904" y="1120320"/>
                <a:ext cx="1603886" cy="1165450"/>
              </a:xfrm>
              <a:prstGeom prst="rect">
                <a:avLst/>
              </a:prstGeom>
              <a:blipFill>
                <a:blip r:embed="rId2"/>
                <a:stretch>
                  <a:fillRect/>
                </a:stretch>
              </a:blipFill>
            </p:spPr>
            <p:txBody>
              <a:bodyPr/>
              <a:lstStyle/>
              <a:p>
                <a:r>
                  <a:rPr lang="en-SE">
                    <a:noFill/>
                  </a:rPr>
                  <a:t> </a:t>
                </a:r>
              </a:p>
            </p:txBody>
          </p:sp>
        </mc:Fallback>
      </mc:AlternateContent>
      <p:sp>
        <p:nvSpPr>
          <p:cNvPr id="22" name="Rectangle 3">
            <a:extLst>
              <a:ext uri="{FF2B5EF4-FFF2-40B4-BE49-F238E27FC236}">
                <a16:creationId xmlns:a16="http://schemas.microsoft.com/office/drawing/2014/main" id="{E443E798-CD4A-806D-AF08-DC111B749838}"/>
              </a:ext>
            </a:extLst>
          </p:cNvPr>
          <p:cNvSpPr txBox="1">
            <a:spLocks noChangeArrowheads="1"/>
          </p:cNvSpPr>
          <p:nvPr/>
        </p:nvSpPr>
        <p:spPr bwMode="auto">
          <a:xfrm>
            <a:off x="76200" y="711200"/>
            <a:ext cx="5409959" cy="614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marL="0" indent="0">
              <a:lnSpc>
                <a:spcPct val="90000"/>
              </a:lnSpc>
              <a:buNone/>
            </a:pPr>
            <a:r>
              <a:rPr lang="en-GB" altLang="zh-CN" sz="2800" b="0" kern="0" dirty="0">
                <a:latin typeface="Gill Sans" panose="020B0502020104020203"/>
                <a:ea typeface="宋体" charset="-122"/>
              </a:rPr>
              <a:t>1) The initial state is safe, with safe sequences of P2, P3, P1 or </a:t>
            </a:r>
            <a:r>
              <a:rPr lang="en-GB" altLang="zh-CN" sz="2400" b="0" kern="0" dirty="0">
                <a:latin typeface="Gill Sans" panose="020B0502020104020203"/>
                <a:ea typeface="宋体" charset="-122"/>
              </a:rPr>
              <a:t>P2, P2, P1 </a:t>
            </a:r>
            <a:endParaRPr lang="en-US" altLang="zh-CN" sz="2400" b="0" kern="0" dirty="0">
              <a:latin typeface="Gill Sans" panose="020B0502020104020203"/>
              <a:ea typeface="宋体" charset="-122"/>
            </a:endParaRPr>
          </a:p>
        </p:txBody>
      </p:sp>
      <p:sp>
        <p:nvSpPr>
          <p:cNvPr id="3" name="TextBox 2">
            <a:extLst>
              <a:ext uri="{FF2B5EF4-FFF2-40B4-BE49-F238E27FC236}">
                <a16:creationId xmlns:a16="http://schemas.microsoft.com/office/drawing/2014/main" id="{04E1E011-44DB-38E5-C37F-55B7CF0ED063}"/>
              </a:ext>
            </a:extLst>
          </p:cNvPr>
          <p:cNvSpPr txBox="1"/>
          <p:nvPr/>
        </p:nvSpPr>
        <p:spPr>
          <a:xfrm>
            <a:off x="6325850" y="71120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BC8A42F6-84B6-8EC7-AB17-F727735BDBC2}"/>
              </a:ext>
            </a:extLst>
          </p:cNvPr>
          <p:cNvSpPr txBox="1"/>
          <p:nvPr/>
        </p:nvSpPr>
        <p:spPr>
          <a:xfrm>
            <a:off x="8048357" y="72021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5" name="TextBox 4">
            <a:extLst>
              <a:ext uri="{FF2B5EF4-FFF2-40B4-BE49-F238E27FC236}">
                <a16:creationId xmlns:a16="http://schemas.microsoft.com/office/drawing/2014/main" id="{F97ECB73-27E5-9D4B-A02D-6AE78A2ABF27}"/>
              </a:ext>
            </a:extLst>
          </p:cNvPr>
          <p:cNvSpPr txBox="1"/>
          <p:nvPr/>
        </p:nvSpPr>
        <p:spPr>
          <a:xfrm>
            <a:off x="6334886" y="2278024"/>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graphicFrame>
        <p:nvGraphicFramePr>
          <p:cNvPr id="12" name="Content Placeholder 5">
            <a:extLst>
              <a:ext uri="{FF2B5EF4-FFF2-40B4-BE49-F238E27FC236}">
                <a16:creationId xmlns:a16="http://schemas.microsoft.com/office/drawing/2014/main" id="{E50483ED-DFAC-C6C8-4951-D15892990B94}"/>
              </a:ext>
            </a:extLst>
          </p:cNvPr>
          <p:cNvGraphicFramePr>
            <a:graphicFrameLocks/>
          </p:cNvGraphicFramePr>
          <p:nvPr>
            <p:extLst>
              <p:ext uri="{D42A27DB-BD31-4B8C-83A1-F6EECF244321}">
                <p14:modId xmlns:p14="http://schemas.microsoft.com/office/powerpoint/2010/main" val="3718801358"/>
              </p:ext>
            </p:extLst>
          </p:nvPr>
        </p:nvGraphicFramePr>
        <p:xfrm>
          <a:off x="5486159" y="3969141"/>
          <a:ext cx="2603684" cy="198120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gridCol w="650921">
                  <a:extLst>
                    <a:ext uri="{9D8B030D-6E8A-4147-A177-3AD203B41FA5}">
                      <a16:colId xmlns:a16="http://schemas.microsoft.com/office/drawing/2014/main" val="2817522056"/>
                    </a:ext>
                  </a:extLst>
                </a:gridCol>
                <a:gridCol w="650921">
                  <a:extLst>
                    <a:ext uri="{9D8B030D-6E8A-4147-A177-3AD203B41FA5}">
                      <a16:colId xmlns:a16="http://schemas.microsoft.com/office/drawing/2014/main" val="27933147"/>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r>
                        <a:rPr lang="en-GB" sz="2000" dirty="0"/>
                        <a:t>3</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P2</a:t>
                      </a:r>
                      <a:endParaRPr lang="en-SE" sz="2000" dirty="0"/>
                    </a:p>
                  </a:txBody>
                  <a:tcPr>
                    <a:solidFill>
                      <a:schemeClr val="bg1">
                        <a:lumMod val="95000"/>
                      </a:schemeClr>
                    </a:solidFill>
                  </a:tcPr>
                </a:tc>
                <a:tc>
                  <a:txBody>
                    <a:bodyPr/>
                    <a:lstStyle/>
                    <a:p>
                      <a:pPr algn="ctr"/>
                      <a:r>
                        <a:rPr lang="en-GB" sz="2000" dirty="0"/>
                        <a:t>6</a:t>
                      </a:r>
                      <a:endParaRPr lang="en-SE" sz="2000" dirty="0"/>
                    </a:p>
                  </a:txBody>
                  <a:tcPr/>
                </a:tc>
                <a:tc>
                  <a:txBody>
                    <a:bodyPr/>
                    <a:lstStyle/>
                    <a:p>
                      <a:pPr algn="ctr"/>
                      <a:r>
                        <a:rPr lang="en-GB" sz="2000" dirty="0"/>
                        <a:t>4</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P3</a:t>
                      </a:r>
                      <a:endParaRPr lang="en-SE" sz="2000" dirty="0"/>
                    </a:p>
                  </a:txBody>
                  <a:tcPr>
                    <a:solidFill>
                      <a:schemeClr val="bg1">
                        <a:lumMod val="95000"/>
                      </a:schemeClr>
                    </a:solidFill>
                  </a:tcPr>
                </a:tc>
                <a:tc>
                  <a:txBody>
                    <a:bodyPr/>
                    <a:lstStyle/>
                    <a:p>
                      <a:pPr algn="ctr"/>
                      <a:r>
                        <a:rPr lang="en-GB" sz="2000" dirty="0"/>
                        <a:t>8</a:t>
                      </a:r>
                      <a:endParaRPr lang="en-SE" sz="2000" dirty="0"/>
                    </a:p>
                  </a:txBody>
                  <a:tcPr/>
                </a:tc>
                <a:tc>
                  <a:txBody>
                    <a:bodyPr/>
                    <a:lstStyle/>
                    <a:p>
                      <a:pPr algn="ctr"/>
                      <a:r>
                        <a:rPr lang="en-GB" sz="2000" dirty="0"/>
                        <a:t>6</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r h="370840">
                <a:tc>
                  <a:txBody>
                    <a:bodyPr/>
                    <a:lstStyle/>
                    <a:p>
                      <a:pPr algn="ctr"/>
                      <a:r>
                        <a:rPr lang="en-GB" sz="2000" dirty="0"/>
                        <a:t>P1</a:t>
                      </a:r>
                      <a:endParaRPr lang="en-SE" sz="2000" dirty="0"/>
                    </a:p>
                  </a:txBody>
                  <a:tcPr>
                    <a:solidFill>
                      <a:schemeClr val="bg1">
                        <a:lumMod val="95000"/>
                      </a:schemeClr>
                    </a:solidFill>
                  </a:tcPr>
                </a:tc>
                <a:tc>
                  <a:txBody>
                    <a:bodyPr/>
                    <a:lstStyle/>
                    <a:p>
                      <a:pPr algn="ctr"/>
                      <a:r>
                        <a:rPr lang="en-GB" sz="2000" dirty="0"/>
                        <a:t>8</a:t>
                      </a:r>
                      <a:endParaRPr lang="en-SE" sz="2000" dirty="0"/>
                    </a:p>
                  </a:txBody>
                  <a:tcPr/>
                </a:tc>
                <a:tc>
                  <a:txBody>
                    <a:bodyPr/>
                    <a:lstStyle/>
                    <a:p>
                      <a:pPr algn="ctr"/>
                      <a:r>
                        <a:rPr lang="en-GB" sz="2000" dirty="0"/>
                        <a:t>6</a:t>
                      </a:r>
                      <a:endParaRPr lang="en-SE" sz="2000" dirty="0"/>
                    </a:p>
                  </a:txBody>
                  <a:tcPr/>
                </a:tc>
                <a:tc>
                  <a:txBody>
                    <a:bodyPr/>
                    <a:lstStyle/>
                    <a:p>
                      <a:pPr algn="ctr"/>
                      <a:r>
                        <a:rPr lang="en-GB" sz="2000" dirty="0"/>
                        <a:t>4</a:t>
                      </a:r>
                      <a:endParaRPr lang="en-SE" sz="2000" dirty="0"/>
                    </a:p>
                  </a:txBody>
                  <a:tcPr/>
                </a:tc>
                <a:extLst>
                  <a:ext uri="{0D108BD9-81ED-4DB2-BD59-A6C34878D82A}">
                    <a16:rowId xmlns:a16="http://schemas.microsoft.com/office/drawing/2014/main" val="3263484799"/>
                  </a:ext>
                </a:extLst>
              </a:tr>
            </a:tbl>
          </a:graphicData>
        </a:graphic>
      </p:graphicFrame>
      <p:sp>
        <p:nvSpPr>
          <p:cNvPr id="13" name="TextBox 12">
            <a:extLst>
              <a:ext uri="{FF2B5EF4-FFF2-40B4-BE49-F238E27FC236}">
                <a16:creationId xmlns:a16="http://schemas.microsoft.com/office/drawing/2014/main" id="{3FA0EF05-717F-275F-4597-5F78A90FF71A}"/>
              </a:ext>
            </a:extLst>
          </p:cNvPr>
          <p:cNvSpPr txBox="1"/>
          <p:nvPr/>
        </p:nvSpPr>
        <p:spPr>
          <a:xfrm>
            <a:off x="5062029" y="3260298"/>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mc:AlternateContent xmlns:mc="http://schemas.openxmlformats.org/markup-compatibility/2006" xmlns:a14="http://schemas.microsoft.com/office/drawing/2010/main">
        <mc:Choice Requires="a14">
          <p:sp>
            <p:nvSpPr>
              <p:cNvPr id="14" name="Object 8">
                <a:extLst>
                  <a:ext uri="{FF2B5EF4-FFF2-40B4-BE49-F238E27FC236}">
                    <a16:creationId xmlns:a16="http://schemas.microsoft.com/office/drawing/2014/main" id="{6CC43BCB-E35B-8812-28A1-5242B017126A}"/>
                  </a:ext>
                </a:extLst>
              </p:cNvPr>
              <p:cNvSpPr txBox="1"/>
              <p:nvPr/>
            </p:nvSpPr>
            <p:spPr bwMode="auto">
              <a:xfrm>
                <a:off x="5586846" y="2667860"/>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8</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4</m:t>
                                </m:r>
                              </m:e>
                            </m:mr>
                          </m:m>
                        </m:e>
                      </m:d>
                    </m:oMath>
                  </m:oMathPara>
                </a14:m>
                <a:endParaRPr lang="en-SE" sz="2400" b="0" dirty="0"/>
              </a:p>
            </p:txBody>
          </p:sp>
        </mc:Choice>
        <mc:Fallback xmlns="">
          <p:sp>
            <p:nvSpPr>
              <p:cNvPr id="14" name="Object 8">
                <a:extLst>
                  <a:ext uri="{FF2B5EF4-FFF2-40B4-BE49-F238E27FC236}">
                    <a16:creationId xmlns:a16="http://schemas.microsoft.com/office/drawing/2014/main" id="{6CC43BCB-E35B-8812-28A1-5242B017126A}"/>
                  </a:ext>
                </a:extLst>
              </p:cNvPr>
              <p:cNvSpPr txBox="1">
                <a:spLocks noRot="1" noChangeAspect="1" noMove="1" noResize="1" noEditPoints="1" noAdjustHandles="1" noChangeArrowheads="1" noChangeShapeType="1" noTextEdit="1"/>
              </p:cNvSpPr>
              <p:nvPr/>
            </p:nvSpPr>
            <p:spPr bwMode="auto">
              <a:xfrm>
                <a:off x="5586846" y="2667860"/>
                <a:ext cx="2310314" cy="449263"/>
              </a:xfrm>
              <a:prstGeom prst="rect">
                <a:avLst/>
              </a:prstGeom>
              <a:blipFill>
                <a:blip r:embed="rId3"/>
                <a:stretch>
                  <a:fillRect l="-528" b="-137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9" name="Object 4">
                <a:extLst>
                  <a:ext uri="{FF2B5EF4-FFF2-40B4-BE49-F238E27FC236}">
                    <a16:creationId xmlns:a16="http://schemas.microsoft.com/office/drawing/2014/main" id="{E1EA3E4C-740B-47F4-7F78-53FA67539C71}"/>
                  </a:ext>
                </a:extLst>
              </p:cNvPr>
              <p:cNvSpPr txBox="1"/>
              <p:nvPr/>
            </p:nvSpPr>
            <p:spPr bwMode="auto">
              <a:xfrm>
                <a:off x="7932660" y="111131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1</m:t>
                                </m:r>
                              </m:e>
                            </m:mr>
                          </m:m>
                        </m:e>
                      </m:d>
                    </m:oMath>
                  </m:oMathPara>
                </a14:m>
                <a:endParaRPr lang="en-SE" sz="2000" dirty="0"/>
              </a:p>
            </p:txBody>
          </p:sp>
        </mc:Choice>
        <mc:Fallback xmlns="">
          <p:sp>
            <p:nvSpPr>
              <p:cNvPr id="9" name="Object 4">
                <a:extLst>
                  <a:ext uri="{FF2B5EF4-FFF2-40B4-BE49-F238E27FC236}">
                    <a16:creationId xmlns:a16="http://schemas.microsoft.com/office/drawing/2014/main" id="{E1EA3E4C-740B-47F4-7F78-53FA67539C71}"/>
                  </a:ext>
                </a:extLst>
              </p:cNvPr>
              <p:cNvSpPr txBox="1">
                <a:spLocks noRot="1" noChangeAspect="1" noMove="1" noResize="1" noEditPoints="1" noAdjustHandles="1" noChangeArrowheads="1" noChangeShapeType="1" noTextEdit="1"/>
              </p:cNvSpPr>
              <p:nvPr/>
            </p:nvSpPr>
            <p:spPr bwMode="auto">
              <a:xfrm>
                <a:off x="7932660" y="1111310"/>
                <a:ext cx="1603886" cy="1165450"/>
              </a:xfrm>
              <a:prstGeom prst="rect">
                <a:avLst/>
              </a:prstGeom>
              <a:blipFill>
                <a:blip r:embed="rId4"/>
                <a:stretch>
                  <a:fillRect/>
                </a:stretch>
              </a:blipFill>
            </p:spPr>
            <p:txBody>
              <a:bodyPr/>
              <a:lstStyle/>
              <a:p>
                <a:r>
                  <a:rPr lang="en-SE">
                    <a:noFill/>
                  </a:rPr>
                  <a:t> </a:t>
                </a:r>
              </a:p>
            </p:txBody>
          </p:sp>
        </mc:Fallback>
      </mc:AlternateContent>
      <p:sp>
        <p:nvSpPr>
          <p:cNvPr id="7" name="TextBox 6">
            <a:extLst>
              <a:ext uri="{FF2B5EF4-FFF2-40B4-BE49-F238E27FC236}">
                <a16:creationId xmlns:a16="http://schemas.microsoft.com/office/drawing/2014/main" id="{DBD1ABF9-BE7D-831B-1B2D-32E696C3244B}"/>
              </a:ext>
            </a:extLst>
          </p:cNvPr>
          <p:cNvSpPr txBox="1"/>
          <p:nvPr/>
        </p:nvSpPr>
        <p:spPr>
          <a:xfrm>
            <a:off x="10292028" y="720210"/>
            <a:ext cx="822661" cy="400110"/>
          </a:xfrm>
          <a:prstGeom prst="rect">
            <a:avLst/>
          </a:prstGeom>
          <a:noFill/>
        </p:spPr>
        <p:txBody>
          <a:bodyPr wrap="none" rtlCol="0">
            <a:spAutoFit/>
          </a:bodyPr>
          <a:lstStyle/>
          <a:p>
            <a:r>
              <a:rPr lang="en-GB" sz="2000" b="0" dirty="0">
                <a:solidFill>
                  <a:schemeClr val="dk1"/>
                </a:solidFill>
                <a:latin typeface="+mn-lt"/>
                <a:ea typeface="+mn-ea"/>
                <a:cs typeface="+mn-cs"/>
              </a:rPr>
              <a:t>Need</a:t>
            </a:r>
          </a:p>
        </p:txBody>
      </p:sp>
      <mc:AlternateContent xmlns:mc="http://schemas.openxmlformats.org/markup-compatibility/2006" xmlns:a14="http://schemas.microsoft.com/office/drawing/2010/main">
        <mc:Choice Requires="a14">
          <p:sp>
            <p:nvSpPr>
              <p:cNvPr id="10" name="Object 4">
                <a:extLst>
                  <a:ext uri="{FF2B5EF4-FFF2-40B4-BE49-F238E27FC236}">
                    <a16:creationId xmlns:a16="http://schemas.microsoft.com/office/drawing/2014/main" id="{CBD0E0B4-1524-6339-8145-4445092FB71C}"/>
                  </a:ext>
                </a:extLst>
              </p:cNvPr>
              <p:cNvSpPr txBox="1"/>
              <p:nvPr/>
            </p:nvSpPr>
            <p:spPr bwMode="auto">
              <a:xfrm>
                <a:off x="9901416" y="111131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8</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2</m:t>
                                </m:r>
                              </m:e>
                            </m:mr>
                          </m:m>
                        </m:e>
                      </m:d>
                    </m:oMath>
                  </m:oMathPara>
                </a14:m>
                <a:endParaRPr lang="en-SE" sz="2000" dirty="0"/>
              </a:p>
            </p:txBody>
          </p:sp>
        </mc:Choice>
        <mc:Fallback xmlns="">
          <p:sp>
            <p:nvSpPr>
              <p:cNvPr id="10" name="Object 4">
                <a:extLst>
                  <a:ext uri="{FF2B5EF4-FFF2-40B4-BE49-F238E27FC236}">
                    <a16:creationId xmlns:a16="http://schemas.microsoft.com/office/drawing/2014/main" id="{CBD0E0B4-1524-6339-8145-4445092FB71C}"/>
                  </a:ext>
                </a:extLst>
              </p:cNvPr>
              <p:cNvSpPr txBox="1">
                <a:spLocks noRot="1" noChangeAspect="1" noMove="1" noResize="1" noEditPoints="1" noAdjustHandles="1" noChangeArrowheads="1" noChangeShapeType="1" noTextEdit="1"/>
              </p:cNvSpPr>
              <p:nvPr/>
            </p:nvSpPr>
            <p:spPr bwMode="auto">
              <a:xfrm>
                <a:off x="9901416" y="1111310"/>
                <a:ext cx="1603886" cy="1165450"/>
              </a:xfrm>
              <a:prstGeom prst="rect">
                <a:avLst/>
              </a:prstGeom>
              <a:blipFill>
                <a:blip r:embed="rId5"/>
                <a:stretch>
                  <a:fillRect/>
                </a:stretch>
              </a:blipFill>
            </p:spPr>
            <p:txBody>
              <a:bodyPr/>
              <a:lstStyle/>
              <a:p>
                <a:r>
                  <a:rPr lang="en-SE">
                    <a:noFill/>
                  </a:rPr>
                  <a:t> </a:t>
                </a:r>
              </a:p>
            </p:txBody>
          </p:sp>
        </mc:Fallback>
      </mc:AlternateContent>
      <p:sp>
        <p:nvSpPr>
          <p:cNvPr id="11" name="TextBox 10">
            <a:extLst>
              <a:ext uri="{FF2B5EF4-FFF2-40B4-BE49-F238E27FC236}">
                <a16:creationId xmlns:a16="http://schemas.microsoft.com/office/drawing/2014/main" id="{DC3F1385-A52A-9E90-7E7B-400E30A29DFD}"/>
              </a:ext>
            </a:extLst>
          </p:cNvPr>
          <p:cNvSpPr txBox="1"/>
          <p:nvPr/>
        </p:nvSpPr>
        <p:spPr>
          <a:xfrm>
            <a:off x="8606438" y="2278024"/>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mc:AlternateContent xmlns:mc="http://schemas.openxmlformats.org/markup-compatibility/2006" xmlns:a14="http://schemas.microsoft.com/office/drawing/2010/main">
        <mc:Choice Requires="a14">
          <p:sp>
            <p:nvSpPr>
              <p:cNvPr id="15" name="Object 8">
                <a:extLst>
                  <a:ext uri="{FF2B5EF4-FFF2-40B4-BE49-F238E27FC236}">
                    <a16:creationId xmlns:a16="http://schemas.microsoft.com/office/drawing/2014/main" id="{BDDCB325-79A6-42E2-9680-1C9E5BA7695C}"/>
                  </a:ext>
                </a:extLst>
              </p:cNvPr>
              <p:cNvSpPr txBox="1"/>
              <p:nvPr/>
            </p:nvSpPr>
            <p:spPr bwMode="auto">
              <a:xfrm>
                <a:off x="7858398" y="2667860"/>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3</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
                        </m:e>
                      </m:d>
                    </m:oMath>
                  </m:oMathPara>
                </a14:m>
                <a:endParaRPr lang="en-SE" sz="2400" b="0" dirty="0"/>
              </a:p>
            </p:txBody>
          </p:sp>
        </mc:Choice>
        <mc:Fallback xmlns="">
          <p:sp>
            <p:nvSpPr>
              <p:cNvPr id="15" name="Object 8">
                <a:extLst>
                  <a:ext uri="{FF2B5EF4-FFF2-40B4-BE49-F238E27FC236}">
                    <a16:creationId xmlns:a16="http://schemas.microsoft.com/office/drawing/2014/main" id="{BDDCB325-79A6-42E2-9680-1C9E5BA7695C}"/>
                  </a:ext>
                </a:extLst>
              </p:cNvPr>
              <p:cNvSpPr txBox="1">
                <a:spLocks noRot="1" noChangeAspect="1" noMove="1" noResize="1" noEditPoints="1" noAdjustHandles="1" noChangeArrowheads="1" noChangeShapeType="1" noTextEdit="1"/>
              </p:cNvSpPr>
              <p:nvPr/>
            </p:nvSpPr>
            <p:spPr bwMode="auto">
              <a:xfrm>
                <a:off x="7858398" y="2667860"/>
                <a:ext cx="2310314" cy="449263"/>
              </a:xfrm>
              <a:prstGeom prst="rect">
                <a:avLst/>
              </a:prstGeom>
              <a:blipFill>
                <a:blip r:embed="rId6"/>
                <a:stretch>
                  <a:fillRect l="-528" b="-2740"/>
                </a:stretch>
              </a:blipFill>
            </p:spPr>
            <p:txBody>
              <a:bodyPr/>
              <a:lstStyle/>
              <a:p>
                <a:r>
                  <a:rPr lang="en-SE">
                    <a:noFill/>
                  </a:rPr>
                  <a:t> </a:t>
                </a:r>
              </a:p>
            </p:txBody>
          </p:sp>
        </mc:Fallback>
      </mc:AlternateContent>
      <p:graphicFrame>
        <p:nvGraphicFramePr>
          <p:cNvPr id="16" name="Content Placeholder 5">
            <a:extLst>
              <a:ext uri="{FF2B5EF4-FFF2-40B4-BE49-F238E27FC236}">
                <a16:creationId xmlns:a16="http://schemas.microsoft.com/office/drawing/2014/main" id="{AD3FAC9C-B70F-B936-0DE1-06DCFD7B0029}"/>
              </a:ext>
            </a:extLst>
          </p:cNvPr>
          <p:cNvGraphicFramePr>
            <a:graphicFrameLocks/>
          </p:cNvGraphicFramePr>
          <p:nvPr>
            <p:extLst>
              <p:ext uri="{D42A27DB-BD31-4B8C-83A1-F6EECF244321}">
                <p14:modId xmlns:p14="http://schemas.microsoft.com/office/powerpoint/2010/main" val="1147504224"/>
              </p:ext>
            </p:extLst>
          </p:nvPr>
        </p:nvGraphicFramePr>
        <p:xfrm>
          <a:off x="9170146" y="3969141"/>
          <a:ext cx="2603684" cy="198120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gridCol w="650921">
                  <a:extLst>
                    <a:ext uri="{9D8B030D-6E8A-4147-A177-3AD203B41FA5}">
                      <a16:colId xmlns:a16="http://schemas.microsoft.com/office/drawing/2014/main" val="2817522056"/>
                    </a:ext>
                  </a:extLst>
                </a:gridCol>
                <a:gridCol w="650921">
                  <a:extLst>
                    <a:ext uri="{9D8B030D-6E8A-4147-A177-3AD203B41FA5}">
                      <a16:colId xmlns:a16="http://schemas.microsoft.com/office/drawing/2014/main" val="27933147"/>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r>
                        <a:rPr lang="en-GB" sz="2000" dirty="0"/>
                        <a:t>3</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P3</a:t>
                      </a:r>
                      <a:endParaRPr lang="en-SE" sz="2000" dirty="0"/>
                    </a:p>
                  </a:txBody>
                  <a:tcPr>
                    <a:solidFill>
                      <a:schemeClr val="bg1">
                        <a:lumMod val="95000"/>
                      </a:schemeClr>
                    </a:solidFill>
                  </a:tcPr>
                </a:tc>
                <a:tc>
                  <a:txBody>
                    <a:bodyPr/>
                    <a:lstStyle/>
                    <a:p>
                      <a:pPr algn="ctr"/>
                      <a:r>
                        <a:rPr lang="en-GB" sz="2000" dirty="0"/>
                        <a:t>5</a:t>
                      </a:r>
                      <a:endParaRPr lang="en-SE" sz="2000" dirty="0"/>
                    </a:p>
                  </a:txBody>
                  <a:tcPr/>
                </a:tc>
                <a:tc>
                  <a:txBody>
                    <a:bodyPr/>
                    <a:lstStyle/>
                    <a:p>
                      <a:pPr algn="ctr"/>
                      <a:r>
                        <a:rPr lang="en-GB" sz="2000" dirty="0"/>
                        <a:t>4</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P2</a:t>
                      </a:r>
                      <a:endParaRPr lang="en-SE" sz="2000" dirty="0"/>
                    </a:p>
                  </a:txBody>
                  <a:tcPr>
                    <a:solidFill>
                      <a:schemeClr val="bg1">
                        <a:lumMod val="95000"/>
                      </a:schemeClr>
                    </a:solidFill>
                  </a:tcPr>
                </a:tc>
                <a:tc>
                  <a:txBody>
                    <a:bodyPr/>
                    <a:lstStyle/>
                    <a:p>
                      <a:pPr algn="ctr"/>
                      <a:r>
                        <a:rPr lang="en-GB" sz="2000" dirty="0"/>
                        <a:t>8</a:t>
                      </a:r>
                      <a:endParaRPr lang="en-SE" sz="2000" dirty="0"/>
                    </a:p>
                  </a:txBody>
                  <a:tcPr/>
                </a:tc>
                <a:tc>
                  <a:txBody>
                    <a:bodyPr/>
                    <a:lstStyle/>
                    <a:p>
                      <a:pPr algn="ctr"/>
                      <a:r>
                        <a:rPr lang="en-GB" sz="2000" dirty="0"/>
                        <a:t>6</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r h="370840">
                <a:tc>
                  <a:txBody>
                    <a:bodyPr/>
                    <a:lstStyle/>
                    <a:p>
                      <a:pPr algn="ctr"/>
                      <a:r>
                        <a:rPr lang="en-GB" sz="2000" dirty="0"/>
                        <a:t>P1</a:t>
                      </a:r>
                      <a:endParaRPr lang="en-SE" sz="2000" dirty="0"/>
                    </a:p>
                  </a:txBody>
                  <a:tcPr>
                    <a:solidFill>
                      <a:schemeClr val="bg1">
                        <a:lumMod val="95000"/>
                      </a:schemeClr>
                    </a:solidFill>
                  </a:tcPr>
                </a:tc>
                <a:tc>
                  <a:txBody>
                    <a:bodyPr/>
                    <a:lstStyle/>
                    <a:p>
                      <a:pPr algn="ctr"/>
                      <a:r>
                        <a:rPr lang="en-GB" sz="2000" dirty="0"/>
                        <a:t>8</a:t>
                      </a:r>
                      <a:endParaRPr lang="en-SE" sz="2000" dirty="0"/>
                    </a:p>
                  </a:txBody>
                  <a:tcPr/>
                </a:tc>
                <a:tc>
                  <a:txBody>
                    <a:bodyPr/>
                    <a:lstStyle/>
                    <a:p>
                      <a:pPr algn="ctr"/>
                      <a:r>
                        <a:rPr lang="en-GB" sz="2000" dirty="0"/>
                        <a:t>6</a:t>
                      </a:r>
                      <a:endParaRPr lang="en-SE" sz="2000" dirty="0"/>
                    </a:p>
                  </a:txBody>
                  <a:tcPr/>
                </a:tc>
                <a:tc>
                  <a:txBody>
                    <a:bodyPr/>
                    <a:lstStyle/>
                    <a:p>
                      <a:pPr algn="ctr"/>
                      <a:r>
                        <a:rPr lang="en-GB" sz="2000" dirty="0"/>
                        <a:t>4</a:t>
                      </a:r>
                      <a:endParaRPr lang="en-SE" sz="2000" dirty="0"/>
                    </a:p>
                  </a:txBody>
                  <a:tcPr/>
                </a:tc>
                <a:extLst>
                  <a:ext uri="{0D108BD9-81ED-4DB2-BD59-A6C34878D82A}">
                    <a16:rowId xmlns:a16="http://schemas.microsoft.com/office/drawing/2014/main" val="3263484799"/>
                  </a:ext>
                </a:extLst>
              </a:tr>
            </a:tbl>
          </a:graphicData>
        </a:graphic>
      </p:graphicFrame>
      <p:sp>
        <p:nvSpPr>
          <p:cNvPr id="17" name="TextBox 16">
            <a:extLst>
              <a:ext uri="{FF2B5EF4-FFF2-40B4-BE49-F238E27FC236}">
                <a16:creationId xmlns:a16="http://schemas.microsoft.com/office/drawing/2014/main" id="{A1BA45E0-4B1A-058F-E246-3ED35D8F0A78}"/>
              </a:ext>
            </a:extLst>
          </p:cNvPr>
          <p:cNvSpPr txBox="1"/>
          <p:nvPr/>
        </p:nvSpPr>
        <p:spPr>
          <a:xfrm>
            <a:off x="8746016" y="3260298"/>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p:sp>
        <p:nvSpPr>
          <p:cNvPr id="18" name="TextBox 17">
            <a:extLst>
              <a:ext uri="{FF2B5EF4-FFF2-40B4-BE49-F238E27FC236}">
                <a16:creationId xmlns:a16="http://schemas.microsoft.com/office/drawing/2014/main" id="{4371A21D-C90B-1E28-E672-A6080DEC3C51}"/>
              </a:ext>
            </a:extLst>
          </p:cNvPr>
          <p:cNvSpPr txBox="1"/>
          <p:nvPr/>
        </p:nvSpPr>
        <p:spPr>
          <a:xfrm>
            <a:off x="8336171" y="4694621"/>
            <a:ext cx="540533" cy="461665"/>
          </a:xfrm>
          <a:prstGeom prst="rect">
            <a:avLst/>
          </a:prstGeom>
          <a:noFill/>
        </p:spPr>
        <p:txBody>
          <a:bodyPr wrap="none" rtlCol="0">
            <a:spAutoFit/>
          </a:bodyPr>
          <a:lstStyle/>
          <a:p>
            <a:r>
              <a:rPr lang="en-GB" sz="2400" dirty="0">
                <a:latin typeface="Gill Sans Light"/>
              </a:rPr>
              <a:t>Or</a:t>
            </a:r>
            <a:endParaRPr lang="en-SE" sz="2400" dirty="0">
              <a:latin typeface="Gill Sans Light"/>
            </a:endParaRPr>
          </a:p>
        </p:txBody>
      </p:sp>
    </p:spTree>
    <p:extLst>
      <p:ext uri="{BB962C8B-B14F-4D97-AF65-F5344CB8AC3E}">
        <p14:creationId xmlns:p14="http://schemas.microsoft.com/office/powerpoint/2010/main" val="211216834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ECDA4-C4F3-A0AF-491B-166172A2FB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ADEC78-098D-FFE4-8BC5-92CBB55F3416}"/>
              </a:ext>
            </a:extLst>
          </p:cNvPr>
          <p:cNvSpPr>
            <a:spLocks noGrp="1"/>
          </p:cNvSpPr>
          <p:nvPr>
            <p:ph type="title"/>
          </p:nvPr>
        </p:nvSpPr>
        <p:spPr/>
        <p:txBody>
          <a:bodyPr/>
          <a:lstStyle/>
          <a:p>
            <a:r>
              <a:rPr lang="en-GB" dirty="0"/>
              <a:t>Quiz Solution: Banker’s algorithm II</a:t>
            </a:r>
            <a:endParaRPr lang="en-SE" dirty="0"/>
          </a:p>
        </p:txBody>
      </p:sp>
      <mc:AlternateContent xmlns:mc="http://schemas.openxmlformats.org/markup-compatibility/2006" xmlns:a14="http://schemas.microsoft.com/office/drawing/2010/main">
        <mc:Choice Requires="a14">
          <p:sp>
            <p:nvSpPr>
              <p:cNvPr id="6" name="Object 4">
                <a:extLst>
                  <a:ext uri="{FF2B5EF4-FFF2-40B4-BE49-F238E27FC236}">
                    <a16:creationId xmlns:a16="http://schemas.microsoft.com/office/drawing/2014/main" id="{8633FCFF-82E7-6DAB-AC93-D7A70ACA5C66}"/>
                  </a:ext>
                </a:extLst>
              </p:cNvPr>
              <p:cNvSpPr txBox="1"/>
              <p:nvPr/>
            </p:nvSpPr>
            <p:spPr bwMode="auto">
              <a:xfrm>
                <a:off x="5963904" y="112032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8</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mr>
                          </m:m>
                        </m:e>
                      </m:d>
                    </m:oMath>
                  </m:oMathPara>
                </a14:m>
                <a:endParaRPr lang="en-SE" sz="2000" dirty="0"/>
              </a:p>
            </p:txBody>
          </p:sp>
        </mc:Choice>
        <mc:Fallback xmlns="">
          <p:sp>
            <p:nvSpPr>
              <p:cNvPr id="6" name="Object 4">
                <a:extLst>
                  <a:ext uri="{FF2B5EF4-FFF2-40B4-BE49-F238E27FC236}">
                    <a16:creationId xmlns:a16="http://schemas.microsoft.com/office/drawing/2014/main" id="{8633FCFF-82E7-6DAB-AC93-D7A70ACA5C66}"/>
                  </a:ext>
                </a:extLst>
              </p:cNvPr>
              <p:cNvSpPr txBox="1">
                <a:spLocks noRot="1" noChangeAspect="1" noMove="1" noResize="1" noEditPoints="1" noAdjustHandles="1" noChangeArrowheads="1" noChangeShapeType="1" noTextEdit="1"/>
              </p:cNvSpPr>
              <p:nvPr/>
            </p:nvSpPr>
            <p:spPr bwMode="auto">
              <a:xfrm>
                <a:off x="5963904" y="1120320"/>
                <a:ext cx="1603886" cy="1165450"/>
              </a:xfrm>
              <a:prstGeom prst="rect">
                <a:avLst/>
              </a:prstGeom>
              <a:blipFill>
                <a:blip r:embed="rId2"/>
                <a:stretch>
                  <a:fillRect/>
                </a:stretch>
              </a:blipFill>
            </p:spPr>
            <p:txBody>
              <a:bodyPr/>
              <a:lstStyle/>
              <a:p>
                <a:r>
                  <a:rPr lang="en-SE">
                    <a:noFill/>
                  </a:rPr>
                  <a:t> </a:t>
                </a:r>
              </a:p>
            </p:txBody>
          </p:sp>
        </mc:Fallback>
      </mc:AlternateContent>
      <p:sp>
        <p:nvSpPr>
          <p:cNvPr id="22" name="Rectangle 3">
            <a:extLst>
              <a:ext uri="{FF2B5EF4-FFF2-40B4-BE49-F238E27FC236}">
                <a16:creationId xmlns:a16="http://schemas.microsoft.com/office/drawing/2014/main" id="{C5AD6905-2F6E-5BED-EF8F-2587C54E2A45}"/>
              </a:ext>
            </a:extLst>
          </p:cNvPr>
          <p:cNvSpPr txBox="1">
            <a:spLocks noChangeArrowheads="1"/>
          </p:cNvSpPr>
          <p:nvPr/>
        </p:nvSpPr>
        <p:spPr bwMode="auto">
          <a:xfrm>
            <a:off x="76200" y="711200"/>
            <a:ext cx="5409959" cy="614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marL="0" indent="0">
              <a:lnSpc>
                <a:spcPct val="90000"/>
              </a:lnSpc>
              <a:buNone/>
            </a:pPr>
            <a:r>
              <a:rPr lang="en-GB" altLang="zh-CN" sz="2800" b="0" kern="0" dirty="0">
                <a:latin typeface="Gill Sans" panose="020B0502020104020203"/>
                <a:ea typeface="宋体" charset="-122"/>
              </a:rPr>
              <a:t>2) Starting from the initial state, if P1 makes request for 2 more instances of resource 3, then we calculate the state of the system if this request is fulfilled.</a:t>
            </a:r>
          </a:p>
          <a:p>
            <a:pPr marL="0" indent="0">
              <a:lnSpc>
                <a:spcPct val="90000"/>
              </a:lnSpc>
              <a:buNone/>
            </a:pPr>
            <a:r>
              <a:rPr lang="en-GB" altLang="zh-CN" sz="2800" b="0" kern="0" dirty="0">
                <a:latin typeface="Gill Sans" panose="020B0502020104020203"/>
                <a:ea typeface="宋体" charset="-122"/>
              </a:rPr>
              <a:t>The state is unsafe, so we deny this request.</a:t>
            </a:r>
            <a:endParaRPr lang="en-US" altLang="zh-CN" sz="2400" b="0" kern="0" dirty="0">
              <a:latin typeface="Gill Sans" panose="020B0502020104020203"/>
              <a:ea typeface="宋体" charset="-122"/>
            </a:endParaRPr>
          </a:p>
        </p:txBody>
      </p:sp>
      <p:sp>
        <p:nvSpPr>
          <p:cNvPr id="3" name="TextBox 2">
            <a:extLst>
              <a:ext uri="{FF2B5EF4-FFF2-40B4-BE49-F238E27FC236}">
                <a16:creationId xmlns:a16="http://schemas.microsoft.com/office/drawing/2014/main" id="{05759C2B-2E88-5A58-2050-95588A730FC4}"/>
              </a:ext>
            </a:extLst>
          </p:cNvPr>
          <p:cNvSpPr txBox="1"/>
          <p:nvPr/>
        </p:nvSpPr>
        <p:spPr>
          <a:xfrm>
            <a:off x="6325850" y="71120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7D33E62C-1CF0-C248-833C-0034F4733E7B}"/>
              </a:ext>
            </a:extLst>
          </p:cNvPr>
          <p:cNvSpPr txBox="1"/>
          <p:nvPr/>
        </p:nvSpPr>
        <p:spPr>
          <a:xfrm>
            <a:off x="8048357" y="72021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5" name="TextBox 4">
            <a:extLst>
              <a:ext uri="{FF2B5EF4-FFF2-40B4-BE49-F238E27FC236}">
                <a16:creationId xmlns:a16="http://schemas.microsoft.com/office/drawing/2014/main" id="{AC02CB0C-2F76-E7BB-C01A-3DAD7422D26A}"/>
              </a:ext>
            </a:extLst>
          </p:cNvPr>
          <p:cNvSpPr txBox="1"/>
          <p:nvPr/>
        </p:nvSpPr>
        <p:spPr>
          <a:xfrm>
            <a:off x="6334886" y="2278024"/>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mc:AlternateContent xmlns:mc="http://schemas.openxmlformats.org/markup-compatibility/2006" xmlns:a14="http://schemas.microsoft.com/office/drawing/2010/main">
        <mc:Choice Requires="a14">
          <p:sp>
            <p:nvSpPr>
              <p:cNvPr id="14" name="Object 8">
                <a:extLst>
                  <a:ext uri="{FF2B5EF4-FFF2-40B4-BE49-F238E27FC236}">
                    <a16:creationId xmlns:a16="http://schemas.microsoft.com/office/drawing/2014/main" id="{607BBB34-B221-2990-3B13-5CA30A034480}"/>
                  </a:ext>
                </a:extLst>
              </p:cNvPr>
              <p:cNvSpPr txBox="1"/>
              <p:nvPr/>
            </p:nvSpPr>
            <p:spPr bwMode="auto">
              <a:xfrm>
                <a:off x="5586846" y="2667860"/>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8</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4</m:t>
                                </m:r>
                              </m:e>
                            </m:mr>
                          </m:m>
                        </m:e>
                      </m:d>
                    </m:oMath>
                  </m:oMathPara>
                </a14:m>
                <a:endParaRPr lang="en-SE" sz="2400" b="0" dirty="0"/>
              </a:p>
            </p:txBody>
          </p:sp>
        </mc:Choice>
        <mc:Fallback xmlns="">
          <p:sp>
            <p:nvSpPr>
              <p:cNvPr id="14" name="Object 8">
                <a:extLst>
                  <a:ext uri="{FF2B5EF4-FFF2-40B4-BE49-F238E27FC236}">
                    <a16:creationId xmlns:a16="http://schemas.microsoft.com/office/drawing/2014/main" id="{607BBB34-B221-2990-3B13-5CA30A034480}"/>
                  </a:ext>
                </a:extLst>
              </p:cNvPr>
              <p:cNvSpPr txBox="1">
                <a:spLocks noRot="1" noChangeAspect="1" noMove="1" noResize="1" noEditPoints="1" noAdjustHandles="1" noChangeArrowheads="1" noChangeShapeType="1" noTextEdit="1"/>
              </p:cNvSpPr>
              <p:nvPr/>
            </p:nvSpPr>
            <p:spPr bwMode="auto">
              <a:xfrm>
                <a:off x="5586846" y="2667860"/>
                <a:ext cx="2310314" cy="449263"/>
              </a:xfrm>
              <a:prstGeom prst="rect">
                <a:avLst/>
              </a:prstGeom>
              <a:blipFill>
                <a:blip r:embed="rId3"/>
                <a:stretch>
                  <a:fillRect l="-528" b="-137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9" name="Object 4">
                <a:extLst>
                  <a:ext uri="{FF2B5EF4-FFF2-40B4-BE49-F238E27FC236}">
                    <a16:creationId xmlns:a16="http://schemas.microsoft.com/office/drawing/2014/main" id="{779F4701-28D3-A2C2-8A97-9004FF2F5301}"/>
                  </a:ext>
                </a:extLst>
              </p:cNvPr>
              <p:cNvSpPr txBox="1"/>
              <p:nvPr/>
            </p:nvSpPr>
            <p:spPr bwMode="auto">
              <a:xfrm>
                <a:off x="7932660" y="111131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e>
                                <m:r>
                                  <a:rPr lang="en-GB" sz="2400" b="0" i="0" smtClean="0">
                                    <a:solidFill>
                                      <a:srgbClr val="FF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1</m:t>
                                </m:r>
                              </m:e>
                            </m:mr>
                          </m:m>
                        </m:e>
                      </m:d>
                    </m:oMath>
                  </m:oMathPara>
                </a14:m>
                <a:endParaRPr lang="en-SE" sz="2000" dirty="0"/>
              </a:p>
            </p:txBody>
          </p:sp>
        </mc:Choice>
        <mc:Fallback xmlns="">
          <p:sp>
            <p:nvSpPr>
              <p:cNvPr id="9" name="Object 4">
                <a:extLst>
                  <a:ext uri="{FF2B5EF4-FFF2-40B4-BE49-F238E27FC236}">
                    <a16:creationId xmlns:a16="http://schemas.microsoft.com/office/drawing/2014/main" id="{779F4701-28D3-A2C2-8A97-9004FF2F5301}"/>
                  </a:ext>
                </a:extLst>
              </p:cNvPr>
              <p:cNvSpPr txBox="1">
                <a:spLocks noRot="1" noChangeAspect="1" noMove="1" noResize="1" noEditPoints="1" noAdjustHandles="1" noChangeArrowheads="1" noChangeShapeType="1" noTextEdit="1"/>
              </p:cNvSpPr>
              <p:nvPr/>
            </p:nvSpPr>
            <p:spPr bwMode="auto">
              <a:xfrm>
                <a:off x="7932660" y="1111310"/>
                <a:ext cx="1603886" cy="1165450"/>
              </a:xfrm>
              <a:prstGeom prst="rect">
                <a:avLst/>
              </a:prstGeom>
              <a:blipFill>
                <a:blip r:embed="rId4"/>
                <a:stretch>
                  <a:fillRect/>
                </a:stretch>
              </a:blipFill>
            </p:spPr>
            <p:txBody>
              <a:bodyPr/>
              <a:lstStyle/>
              <a:p>
                <a:r>
                  <a:rPr lang="en-SE">
                    <a:noFill/>
                  </a:rPr>
                  <a:t> </a:t>
                </a:r>
              </a:p>
            </p:txBody>
          </p:sp>
        </mc:Fallback>
      </mc:AlternateContent>
      <p:sp>
        <p:nvSpPr>
          <p:cNvPr id="7" name="TextBox 6">
            <a:extLst>
              <a:ext uri="{FF2B5EF4-FFF2-40B4-BE49-F238E27FC236}">
                <a16:creationId xmlns:a16="http://schemas.microsoft.com/office/drawing/2014/main" id="{8A03B173-9565-1F8C-24D7-60D608B6CD2D}"/>
              </a:ext>
            </a:extLst>
          </p:cNvPr>
          <p:cNvSpPr txBox="1"/>
          <p:nvPr/>
        </p:nvSpPr>
        <p:spPr>
          <a:xfrm>
            <a:off x="10292028" y="720210"/>
            <a:ext cx="822661" cy="400110"/>
          </a:xfrm>
          <a:prstGeom prst="rect">
            <a:avLst/>
          </a:prstGeom>
          <a:noFill/>
        </p:spPr>
        <p:txBody>
          <a:bodyPr wrap="none" rtlCol="0">
            <a:spAutoFit/>
          </a:bodyPr>
          <a:lstStyle/>
          <a:p>
            <a:r>
              <a:rPr lang="en-GB" sz="2000" b="0" dirty="0">
                <a:solidFill>
                  <a:schemeClr val="dk1"/>
                </a:solidFill>
                <a:latin typeface="+mn-lt"/>
                <a:ea typeface="+mn-ea"/>
                <a:cs typeface="+mn-cs"/>
              </a:rPr>
              <a:t>Need</a:t>
            </a:r>
          </a:p>
        </p:txBody>
      </p:sp>
      <mc:AlternateContent xmlns:mc="http://schemas.openxmlformats.org/markup-compatibility/2006" xmlns:a14="http://schemas.microsoft.com/office/drawing/2010/main">
        <mc:Choice Requires="a14">
          <p:sp>
            <p:nvSpPr>
              <p:cNvPr id="10" name="Object 4">
                <a:extLst>
                  <a:ext uri="{FF2B5EF4-FFF2-40B4-BE49-F238E27FC236}">
                    <a16:creationId xmlns:a16="http://schemas.microsoft.com/office/drawing/2014/main" id="{C2439B1C-FFA4-3FEB-D8E8-459E3398ECC1}"/>
                  </a:ext>
                </a:extLst>
              </p:cNvPr>
              <p:cNvSpPr txBox="1"/>
              <p:nvPr/>
            </p:nvSpPr>
            <p:spPr bwMode="auto">
              <a:xfrm>
                <a:off x="9901416" y="111131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8</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2</m:t>
                                </m:r>
                              </m:e>
                            </m:mr>
                          </m:m>
                        </m:e>
                      </m:d>
                    </m:oMath>
                  </m:oMathPara>
                </a14:m>
                <a:endParaRPr lang="en-SE" sz="2000" dirty="0"/>
              </a:p>
            </p:txBody>
          </p:sp>
        </mc:Choice>
        <mc:Fallback xmlns="">
          <p:sp>
            <p:nvSpPr>
              <p:cNvPr id="10" name="Object 4">
                <a:extLst>
                  <a:ext uri="{FF2B5EF4-FFF2-40B4-BE49-F238E27FC236}">
                    <a16:creationId xmlns:a16="http://schemas.microsoft.com/office/drawing/2014/main" id="{C2439B1C-FFA4-3FEB-D8E8-459E3398ECC1}"/>
                  </a:ext>
                </a:extLst>
              </p:cNvPr>
              <p:cNvSpPr txBox="1">
                <a:spLocks noRot="1" noChangeAspect="1" noMove="1" noResize="1" noEditPoints="1" noAdjustHandles="1" noChangeArrowheads="1" noChangeShapeType="1" noTextEdit="1"/>
              </p:cNvSpPr>
              <p:nvPr/>
            </p:nvSpPr>
            <p:spPr bwMode="auto">
              <a:xfrm>
                <a:off x="9901416" y="1111310"/>
                <a:ext cx="1603886" cy="1165450"/>
              </a:xfrm>
              <a:prstGeom prst="rect">
                <a:avLst/>
              </a:prstGeom>
              <a:blipFill>
                <a:blip r:embed="rId5"/>
                <a:stretch>
                  <a:fillRect/>
                </a:stretch>
              </a:blipFill>
            </p:spPr>
            <p:txBody>
              <a:bodyPr/>
              <a:lstStyle/>
              <a:p>
                <a:r>
                  <a:rPr lang="en-SE">
                    <a:noFill/>
                  </a:rPr>
                  <a:t> </a:t>
                </a:r>
              </a:p>
            </p:txBody>
          </p:sp>
        </mc:Fallback>
      </mc:AlternateContent>
      <p:sp>
        <p:nvSpPr>
          <p:cNvPr id="11" name="TextBox 10">
            <a:extLst>
              <a:ext uri="{FF2B5EF4-FFF2-40B4-BE49-F238E27FC236}">
                <a16:creationId xmlns:a16="http://schemas.microsoft.com/office/drawing/2014/main" id="{214B8581-F9AF-28B9-3B5A-E4BBDEF13A6C}"/>
              </a:ext>
            </a:extLst>
          </p:cNvPr>
          <p:cNvSpPr txBox="1"/>
          <p:nvPr/>
        </p:nvSpPr>
        <p:spPr>
          <a:xfrm>
            <a:off x="8606438" y="2278024"/>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mc:AlternateContent xmlns:mc="http://schemas.openxmlformats.org/markup-compatibility/2006" xmlns:a14="http://schemas.microsoft.com/office/drawing/2010/main">
        <mc:Choice Requires="a14">
          <p:sp>
            <p:nvSpPr>
              <p:cNvPr id="15" name="Object 8">
                <a:extLst>
                  <a:ext uri="{FF2B5EF4-FFF2-40B4-BE49-F238E27FC236}">
                    <a16:creationId xmlns:a16="http://schemas.microsoft.com/office/drawing/2014/main" id="{12374D15-BF32-5EAC-42F5-EA10B6ACC1F4}"/>
                  </a:ext>
                </a:extLst>
              </p:cNvPr>
              <p:cNvSpPr txBox="1"/>
              <p:nvPr/>
            </p:nvSpPr>
            <p:spPr bwMode="auto">
              <a:xfrm>
                <a:off x="7858398" y="2667860"/>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3</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
                        </m:e>
                      </m:d>
                    </m:oMath>
                  </m:oMathPara>
                </a14:m>
                <a:endParaRPr lang="en-SE" sz="2400" b="0" dirty="0"/>
              </a:p>
            </p:txBody>
          </p:sp>
        </mc:Choice>
        <mc:Fallback xmlns="">
          <p:sp>
            <p:nvSpPr>
              <p:cNvPr id="15" name="Object 8">
                <a:extLst>
                  <a:ext uri="{FF2B5EF4-FFF2-40B4-BE49-F238E27FC236}">
                    <a16:creationId xmlns:a16="http://schemas.microsoft.com/office/drawing/2014/main" id="{12374D15-BF32-5EAC-42F5-EA10B6ACC1F4}"/>
                  </a:ext>
                </a:extLst>
              </p:cNvPr>
              <p:cNvSpPr txBox="1">
                <a:spLocks noRot="1" noChangeAspect="1" noMove="1" noResize="1" noEditPoints="1" noAdjustHandles="1" noChangeArrowheads="1" noChangeShapeType="1" noTextEdit="1"/>
              </p:cNvSpPr>
              <p:nvPr/>
            </p:nvSpPr>
            <p:spPr bwMode="auto">
              <a:xfrm>
                <a:off x="7858398" y="2667860"/>
                <a:ext cx="2310314" cy="449263"/>
              </a:xfrm>
              <a:prstGeom prst="rect">
                <a:avLst/>
              </a:prstGeom>
              <a:blipFill>
                <a:blip r:embed="rId6"/>
                <a:stretch>
                  <a:fillRect l="-528" b="-1370"/>
                </a:stretch>
              </a:blipFill>
            </p:spPr>
            <p:txBody>
              <a:bodyPr/>
              <a:lstStyle/>
              <a:p>
                <a:r>
                  <a:rPr lang="en-SE">
                    <a:noFill/>
                  </a:rPr>
                  <a:t> </a:t>
                </a:r>
              </a:p>
            </p:txBody>
          </p:sp>
        </mc:Fallback>
      </mc:AlternateContent>
      <p:graphicFrame>
        <p:nvGraphicFramePr>
          <p:cNvPr id="16" name="Content Placeholder 5">
            <a:extLst>
              <a:ext uri="{FF2B5EF4-FFF2-40B4-BE49-F238E27FC236}">
                <a16:creationId xmlns:a16="http://schemas.microsoft.com/office/drawing/2014/main" id="{3A5EBBCC-1D27-EEFF-3BC7-9A97EB226F40}"/>
              </a:ext>
            </a:extLst>
          </p:cNvPr>
          <p:cNvGraphicFramePr>
            <a:graphicFrameLocks/>
          </p:cNvGraphicFramePr>
          <p:nvPr>
            <p:extLst>
              <p:ext uri="{D42A27DB-BD31-4B8C-83A1-F6EECF244321}">
                <p14:modId xmlns:p14="http://schemas.microsoft.com/office/powerpoint/2010/main" val="37333828"/>
              </p:ext>
            </p:extLst>
          </p:nvPr>
        </p:nvGraphicFramePr>
        <p:xfrm>
          <a:off x="9170146" y="3969141"/>
          <a:ext cx="2603684" cy="158496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gridCol w="650921">
                  <a:extLst>
                    <a:ext uri="{9D8B030D-6E8A-4147-A177-3AD203B41FA5}">
                      <a16:colId xmlns:a16="http://schemas.microsoft.com/office/drawing/2014/main" val="2817522056"/>
                    </a:ext>
                  </a:extLst>
                </a:gridCol>
                <a:gridCol w="650921">
                  <a:extLst>
                    <a:ext uri="{9D8B030D-6E8A-4147-A177-3AD203B41FA5}">
                      <a16:colId xmlns:a16="http://schemas.microsoft.com/office/drawing/2014/main" val="27933147"/>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r>
                        <a:rPr lang="en-GB" sz="2000" dirty="0"/>
                        <a:t>3</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P2</a:t>
                      </a:r>
                      <a:endParaRPr lang="en-SE" sz="2000" dirty="0"/>
                    </a:p>
                  </a:txBody>
                  <a:tcPr>
                    <a:solidFill>
                      <a:schemeClr val="bg1">
                        <a:lumMod val="95000"/>
                      </a:schemeClr>
                    </a:solidFill>
                  </a:tcPr>
                </a:tc>
                <a:tc>
                  <a:txBody>
                    <a:bodyPr/>
                    <a:lstStyle/>
                    <a:p>
                      <a:pPr algn="ctr"/>
                      <a:r>
                        <a:rPr lang="en-GB" sz="2000" dirty="0"/>
                        <a:t>6</a:t>
                      </a:r>
                      <a:endParaRPr lang="en-SE" sz="2000" dirty="0"/>
                    </a:p>
                  </a:txBody>
                  <a:tcPr/>
                </a:tc>
                <a:tc>
                  <a:txBody>
                    <a:bodyPr/>
                    <a:lstStyle/>
                    <a:p>
                      <a:pPr algn="ctr"/>
                      <a:r>
                        <a:rPr lang="en-GB" sz="2000" dirty="0"/>
                        <a:t>4</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endParaRPr lang="en-SE" sz="2000" dirty="0"/>
                    </a:p>
                  </a:txBody>
                  <a:tcPr>
                    <a:solidFill>
                      <a:schemeClr val="bg1">
                        <a:lumMod val="95000"/>
                      </a:schemeClr>
                    </a:solidFill>
                  </a:tcPr>
                </a:tc>
                <a:tc gridSpan="3">
                  <a:txBody>
                    <a:bodyPr/>
                    <a:lstStyle/>
                    <a:p>
                      <a:pPr algn="ctr"/>
                      <a:r>
                        <a:rPr lang="en-GB" sz="2000" dirty="0"/>
                        <a:t>Deadlocked</a:t>
                      </a:r>
                      <a:endParaRPr lang="en-SE" sz="2000" dirty="0"/>
                    </a:p>
                  </a:txBody>
                  <a:tcPr/>
                </a:tc>
                <a:tc hMerge="1">
                  <a:txBody>
                    <a:bodyPr/>
                    <a:lstStyle/>
                    <a:p>
                      <a:endParaRPr/>
                    </a:p>
                  </a:txBody>
                  <a:tcPr/>
                </a:tc>
                <a:tc hMerge="1">
                  <a:txBody>
                    <a:bodyPr/>
                    <a:lstStyle/>
                    <a:p>
                      <a:endParaRPr dirty="0"/>
                    </a:p>
                  </a:txBody>
                  <a:tcPr/>
                </a:tc>
                <a:extLst>
                  <a:ext uri="{0D108BD9-81ED-4DB2-BD59-A6C34878D82A}">
                    <a16:rowId xmlns:a16="http://schemas.microsoft.com/office/drawing/2014/main" val="3030728590"/>
                  </a:ext>
                </a:extLst>
              </a:tr>
            </a:tbl>
          </a:graphicData>
        </a:graphic>
      </p:graphicFrame>
      <p:sp>
        <p:nvSpPr>
          <p:cNvPr id="17" name="TextBox 16">
            <a:extLst>
              <a:ext uri="{FF2B5EF4-FFF2-40B4-BE49-F238E27FC236}">
                <a16:creationId xmlns:a16="http://schemas.microsoft.com/office/drawing/2014/main" id="{D7ADEC80-1930-714E-065B-D88D97048799}"/>
              </a:ext>
            </a:extLst>
          </p:cNvPr>
          <p:cNvSpPr txBox="1"/>
          <p:nvPr/>
        </p:nvSpPr>
        <p:spPr>
          <a:xfrm>
            <a:off x="8746016" y="3260298"/>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p:spTree>
    <p:extLst>
      <p:ext uri="{BB962C8B-B14F-4D97-AF65-F5344CB8AC3E}">
        <p14:creationId xmlns:p14="http://schemas.microsoft.com/office/powerpoint/2010/main" val="192372844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08191D-5A7E-33ED-1268-C5DFAE4F26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3F9A3C-C99F-D215-97EA-8A25FE4D85D7}"/>
              </a:ext>
            </a:extLst>
          </p:cNvPr>
          <p:cNvSpPr>
            <a:spLocks noGrp="1"/>
          </p:cNvSpPr>
          <p:nvPr>
            <p:ph type="title"/>
          </p:nvPr>
        </p:nvSpPr>
        <p:spPr/>
        <p:txBody>
          <a:bodyPr/>
          <a:lstStyle/>
          <a:p>
            <a:r>
              <a:rPr lang="en-GB" dirty="0"/>
              <a:t>Quiz Solution: Banker’s algorithm II</a:t>
            </a:r>
            <a:endParaRPr lang="en-SE" dirty="0"/>
          </a:p>
        </p:txBody>
      </p:sp>
      <p:sp>
        <p:nvSpPr>
          <p:cNvPr id="22" name="Rectangle 3">
            <a:extLst>
              <a:ext uri="{FF2B5EF4-FFF2-40B4-BE49-F238E27FC236}">
                <a16:creationId xmlns:a16="http://schemas.microsoft.com/office/drawing/2014/main" id="{44F40168-310D-D7CD-B0CC-E7AD09DA3D97}"/>
              </a:ext>
            </a:extLst>
          </p:cNvPr>
          <p:cNvSpPr txBox="1">
            <a:spLocks noChangeArrowheads="1"/>
          </p:cNvSpPr>
          <p:nvPr/>
        </p:nvSpPr>
        <p:spPr bwMode="auto">
          <a:xfrm>
            <a:off x="76201" y="711200"/>
            <a:ext cx="5335658" cy="614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marL="0" indent="0">
              <a:lnSpc>
                <a:spcPct val="90000"/>
              </a:lnSpc>
              <a:buNone/>
            </a:pPr>
            <a:r>
              <a:rPr lang="en-GB" altLang="zh-CN" sz="2800" b="0" kern="0" dirty="0">
                <a:latin typeface="Gill Sans" panose="020B0502020104020203"/>
                <a:ea typeface="宋体" charset="-122"/>
              </a:rPr>
              <a:t>3) Starting from the initial state, if P2 makes request for 2 more instances of resource 1, then we calculate the state of the system if this request is fulfilled.</a:t>
            </a:r>
          </a:p>
          <a:p>
            <a:pPr marL="0" indent="0">
              <a:lnSpc>
                <a:spcPct val="90000"/>
              </a:lnSpc>
              <a:buNone/>
            </a:pPr>
            <a:r>
              <a:rPr lang="en-GB" altLang="zh-CN" sz="2800" b="0" kern="0" dirty="0">
                <a:latin typeface="Gill Sans" panose="020B0502020104020203"/>
                <a:ea typeface="宋体" charset="-122"/>
              </a:rPr>
              <a:t>The state is safe, with safe sequences of P2, P3, P1 or P2, P2, P1, so we can grant this request.</a:t>
            </a:r>
            <a:endParaRPr lang="en-US" altLang="zh-CN" sz="2800" b="0" kern="0" dirty="0">
              <a:latin typeface="Gill Sans" panose="020B0502020104020203"/>
              <a:ea typeface="宋体" charset="-122"/>
            </a:endParaRPr>
          </a:p>
        </p:txBody>
      </p:sp>
      <mc:AlternateContent xmlns:mc="http://schemas.openxmlformats.org/markup-compatibility/2006" xmlns:a14="http://schemas.microsoft.com/office/drawing/2010/main">
        <mc:Choice Requires="a14">
          <p:sp>
            <p:nvSpPr>
              <p:cNvPr id="8" name="Object 4">
                <a:extLst>
                  <a:ext uri="{FF2B5EF4-FFF2-40B4-BE49-F238E27FC236}">
                    <a16:creationId xmlns:a16="http://schemas.microsoft.com/office/drawing/2014/main" id="{6447E1A1-3FE9-CB88-1B54-A42FC935B024}"/>
                  </a:ext>
                </a:extLst>
              </p:cNvPr>
              <p:cNvSpPr txBox="1"/>
              <p:nvPr/>
            </p:nvSpPr>
            <p:spPr bwMode="auto">
              <a:xfrm>
                <a:off x="5963904" y="112032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8</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mr>
                          </m:m>
                        </m:e>
                      </m:d>
                    </m:oMath>
                  </m:oMathPara>
                </a14:m>
                <a:endParaRPr lang="en-SE" sz="2000" dirty="0"/>
              </a:p>
            </p:txBody>
          </p:sp>
        </mc:Choice>
        <mc:Fallback xmlns="">
          <p:sp>
            <p:nvSpPr>
              <p:cNvPr id="8" name="Object 4">
                <a:extLst>
                  <a:ext uri="{FF2B5EF4-FFF2-40B4-BE49-F238E27FC236}">
                    <a16:creationId xmlns:a16="http://schemas.microsoft.com/office/drawing/2014/main" id="{6447E1A1-3FE9-CB88-1B54-A42FC935B024}"/>
                  </a:ext>
                </a:extLst>
              </p:cNvPr>
              <p:cNvSpPr txBox="1">
                <a:spLocks noRot="1" noChangeAspect="1" noMove="1" noResize="1" noEditPoints="1" noAdjustHandles="1" noChangeArrowheads="1" noChangeShapeType="1" noTextEdit="1"/>
              </p:cNvSpPr>
              <p:nvPr/>
            </p:nvSpPr>
            <p:spPr bwMode="auto">
              <a:xfrm>
                <a:off x="5963904" y="1120320"/>
                <a:ext cx="1603886" cy="1165450"/>
              </a:xfrm>
              <a:prstGeom prst="rect">
                <a:avLst/>
              </a:prstGeom>
              <a:blipFill>
                <a:blip r:embed="rId2"/>
                <a:stretch>
                  <a:fillRect/>
                </a:stretch>
              </a:blipFill>
            </p:spPr>
            <p:txBody>
              <a:bodyPr/>
              <a:lstStyle/>
              <a:p>
                <a:r>
                  <a:rPr lang="en-SE">
                    <a:noFill/>
                  </a:rPr>
                  <a:t> </a:t>
                </a:r>
              </a:p>
            </p:txBody>
          </p:sp>
        </mc:Fallback>
      </mc:AlternateContent>
      <p:sp>
        <p:nvSpPr>
          <p:cNvPr id="12" name="TextBox 11">
            <a:extLst>
              <a:ext uri="{FF2B5EF4-FFF2-40B4-BE49-F238E27FC236}">
                <a16:creationId xmlns:a16="http://schemas.microsoft.com/office/drawing/2014/main" id="{C2401755-5B21-371B-C80F-84F6A5534231}"/>
              </a:ext>
            </a:extLst>
          </p:cNvPr>
          <p:cNvSpPr txBox="1"/>
          <p:nvPr/>
        </p:nvSpPr>
        <p:spPr>
          <a:xfrm>
            <a:off x="6325850" y="71120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3" name="TextBox 12">
            <a:extLst>
              <a:ext uri="{FF2B5EF4-FFF2-40B4-BE49-F238E27FC236}">
                <a16:creationId xmlns:a16="http://schemas.microsoft.com/office/drawing/2014/main" id="{DBEC130C-BDB2-FB94-DD36-F5B698285496}"/>
              </a:ext>
            </a:extLst>
          </p:cNvPr>
          <p:cNvSpPr txBox="1"/>
          <p:nvPr/>
        </p:nvSpPr>
        <p:spPr>
          <a:xfrm>
            <a:off x="8048357" y="72021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18" name="TextBox 17">
            <a:extLst>
              <a:ext uri="{FF2B5EF4-FFF2-40B4-BE49-F238E27FC236}">
                <a16:creationId xmlns:a16="http://schemas.microsoft.com/office/drawing/2014/main" id="{79066BAB-EE14-1B81-C79B-01199BF9BDA2}"/>
              </a:ext>
            </a:extLst>
          </p:cNvPr>
          <p:cNvSpPr txBox="1"/>
          <p:nvPr/>
        </p:nvSpPr>
        <p:spPr>
          <a:xfrm>
            <a:off x="6334886" y="2278024"/>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graphicFrame>
        <p:nvGraphicFramePr>
          <p:cNvPr id="19" name="Content Placeholder 5">
            <a:extLst>
              <a:ext uri="{FF2B5EF4-FFF2-40B4-BE49-F238E27FC236}">
                <a16:creationId xmlns:a16="http://schemas.microsoft.com/office/drawing/2014/main" id="{61E0BEC1-0718-3700-B38D-236D5F96B0D3}"/>
              </a:ext>
            </a:extLst>
          </p:cNvPr>
          <p:cNvGraphicFramePr>
            <a:graphicFrameLocks/>
          </p:cNvGraphicFramePr>
          <p:nvPr>
            <p:extLst>
              <p:ext uri="{D42A27DB-BD31-4B8C-83A1-F6EECF244321}">
                <p14:modId xmlns:p14="http://schemas.microsoft.com/office/powerpoint/2010/main" val="4137076815"/>
              </p:ext>
            </p:extLst>
          </p:nvPr>
        </p:nvGraphicFramePr>
        <p:xfrm>
          <a:off x="5677255" y="3969141"/>
          <a:ext cx="2603684" cy="198120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gridCol w="650921">
                  <a:extLst>
                    <a:ext uri="{9D8B030D-6E8A-4147-A177-3AD203B41FA5}">
                      <a16:colId xmlns:a16="http://schemas.microsoft.com/office/drawing/2014/main" val="2817522056"/>
                    </a:ext>
                  </a:extLst>
                </a:gridCol>
                <a:gridCol w="650921">
                  <a:extLst>
                    <a:ext uri="{9D8B030D-6E8A-4147-A177-3AD203B41FA5}">
                      <a16:colId xmlns:a16="http://schemas.microsoft.com/office/drawing/2014/main" val="27933147"/>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P2</a:t>
                      </a:r>
                      <a:endParaRPr lang="en-SE" sz="2000" dirty="0"/>
                    </a:p>
                  </a:txBody>
                  <a:tcPr>
                    <a:solidFill>
                      <a:schemeClr val="bg1">
                        <a:lumMod val="95000"/>
                      </a:schemeClr>
                    </a:solidFill>
                  </a:tcPr>
                </a:tc>
                <a:tc>
                  <a:txBody>
                    <a:bodyPr/>
                    <a:lstStyle/>
                    <a:p>
                      <a:pPr algn="ctr"/>
                      <a:r>
                        <a:rPr lang="en-GB" sz="2000" dirty="0"/>
                        <a:t>6</a:t>
                      </a:r>
                      <a:endParaRPr lang="en-SE" sz="2000" dirty="0"/>
                    </a:p>
                  </a:txBody>
                  <a:tcPr/>
                </a:tc>
                <a:tc>
                  <a:txBody>
                    <a:bodyPr/>
                    <a:lstStyle/>
                    <a:p>
                      <a:pPr algn="ctr"/>
                      <a:r>
                        <a:rPr lang="en-GB" sz="2000" dirty="0"/>
                        <a:t>4</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P3</a:t>
                      </a:r>
                      <a:endParaRPr lang="en-SE" sz="2000" dirty="0"/>
                    </a:p>
                  </a:txBody>
                  <a:tcPr>
                    <a:solidFill>
                      <a:schemeClr val="bg1">
                        <a:lumMod val="95000"/>
                      </a:schemeClr>
                    </a:solidFill>
                  </a:tcPr>
                </a:tc>
                <a:tc>
                  <a:txBody>
                    <a:bodyPr/>
                    <a:lstStyle/>
                    <a:p>
                      <a:pPr algn="ctr"/>
                      <a:r>
                        <a:rPr lang="en-GB" sz="2000" dirty="0"/>
                        <a:t>8</a:t>
                      </a:r>
                      <a:endParaRPr lang="en-SE" sz="2000" dirty="0"/>
                    </a:p>
                  </a:txBody>
                  <a:tcPr/>
                </a:tc>
                <a:tc>
                  <a:txBody>
                    <a:bodyPr/>
                    <a:lstStyle/>
                    <a:p>
                      <a:pPr algn="ctr"/>
                      <a:r>
                        <a:rPr lang="en-GB" sz="2000" dirty="0"/>
                        <a:t>6</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r h="370840">
                <a:tc>
                  <a:txBody>
                    <a:bodyPr/>
                    <a:lstStyle/>
                    <a:p>
                      <a:pPr algn="ctr"/>
                      <a:r>
                        <a:rPr lang="en-GB" sz="2000" dirty="0"/>
                        <a:t>P1</a:t>
                      </a:r>
                      <a:endParaRPr lang="en-SE" sz="2000" dirty="0"/>
                    </a:p>
                  </a:txBody>
                  <a:tcPr>
                    <a:solidFill>
                      <a:schemeClr val="bg1">
                        <a:lumMod val="95000"/>
                      </a:schemeClr>
                    </a:solidFill>
                  </a:tcPr>
                </a:tc>
                <a:tc>
                  <a:txBody>
                    <a:bodyPr/>
                    <a:lstStyle/>
                    <a:p>
                      <a:pPr algn="ctr"/>
                      <a:r>
                        <a:rPr lang="en-GB" sz="2000" dirty="0"/>
                        <a:t>8</a:t>
                      </a:r>
                      <a:endParaRPr lang="en-SE" sz="2000" dirty="0"/>
                    </a:p>
                  </a:txBody>
                  <a:tcPr/>
                </a:tc>
                <a:tc>
                  <a:txBody>
                    <a:bodyPr/>
                    <a:lstStyle/>
                    <a:p>
                      <a:pPr algn="ctr"/>
                      <a:r>
                        <a:rPr lang="en-GB" sz="2000" dirty="0"/>
                        <a:t>6</a:t>
                      </a:r>
                      <a:endParaRPr lang="en-SE" sz="2000" dirty="0"/>
                    </a:p>
                  </a:txBody>
                  <a:tcPr/>
                </a:tc>
                <a:tc>
                  <a:txBody>
                    <a:bodyPr/>
                    <a:lstStyle/>
                    <a:p>
                      <a:pPr algn="ctr"/>
                      <a:r>
                        <a:rPr lang="en-GB" sz="2000" dirty="0"/>
                        <a:t>4</a:t>
                      </a:r>
                      <a:endParaRPr lang="en-SE" sz="2000" dirty="0"/>
                    </a:p>
                  </a:txBody>
                  <a:tcPr/>
                </a:tc>
                <a:extLst>
                  <a:ext uri="{0D108BD9-81ED-4DB2-BD59-A6C34878D82A}">
                    <a16:rowId xmlns:a16="http://schemas.microsoft.com/office/drawing/2014/main" val="3263484799"/>
                  </a:ext>
                </a:extLst>
              </a:tr>
            </a:tbl>
          </a:graphicData>
        </a:graphic>
      </p:graphicFrame>
      <p:sp>
        <p:nvSpPr>
          <p:cNvPr id="20" name="TextBox 19">
            <a:extLst>
              <a:ext uri="{FF2B5EF4-FFF2-40B4-BE49-F238E27FC236}">
                <a16:creationId xmlns:a16="http://schemas.microsoft.com/office/drawing/2014/main" id="{C723CCFD-7038-EA86-E7B9-785E0161954F}"/>
              </a:ext>
            </a:extLst>
          </p:cNvPr>
          <p:cNvSpPr txBox="1"/>
          <p:nvPr/>
        </p:nvSpPr>
        <p:spPr>
          <a:xfrm>
            <a:off x="5253125" y="3260298"/>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mc:AlternateContent xmlns:mc="http://schemas.openxmlformats.org/markup-compatibility/2006" xmlns:a14="http://schemas.microsoft.com/office/drawing/2010/main">
        <mc:Choice Requires="a14">
          <p:sp>
            <p:nvSpPr>
              <p:cNvPr id="21" name="Object 8">
                <a:extLst>
                  <a:ext uri="{FF2B5EF4-FFF2-40B4-BE49-F238E27FC236}">
                    <a16:creationId xmlns:a16="http://schemas.microsoft.com/office/drawing/2014/main" id="{E049E6E9-2959-1B3C-C0F4-C9AF2AC4439F}"/>
                  </a:ext>
                </a:extLst>
              </p:cNvPr>
              <p:cNvSpPr txBox="1"/>
              <p:nvPr/>
            </p:nvSpPr>
            <p:spPr bwMode="auto">
              <a:xfrm>
                <a:off x="5586846" y="2667860"/>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8</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4</m:t>
                                </m:r>
                              </m:e>
                            </m:mr>
                          </m:m>
                        </m:e>
                      </m:d>
                    </m:oMath>
                  </m:oMathPara>
                </a14:m>
                <a:endParaRPr lang="en-SE" sz="2400" b="0" dirty="0"/>
              </a:p>
            </p:txBody>
          </p:sp>
        </mc:Choice>
        <mc:Fallback xmlns="">
          <p:sp>
            <p:nvSpPr>
              <p:cNvPr id="21" name="Object 8">
                <a:extLst>
                  <a:ext uri="{FF2B5EF4-FFF2-40B4-BE49-F238E27FC236}">
                    <a16:creationId xmlns:a16="http://schemas.microsoft.com/office/drawing/2014/main" id="{E049E6E9-2959-1B3C-C0F4-C9AF2AC4439F}"/>
                  </a:ext>
                </a:extLst>
              </p:cNvPr>
              <p:cNvSpPr txBox="1">
                <a:spLocks noRot="1" noChangeAspect="1" noMove="1" noResize="1" noEditPoints="1" noAdjustHandles="1" noChangeArrowheads="1" noChangeShapeType="1" noTextEdit="1"/>
              </p:cNvSpPr>
              <p:nvPr/>
            </p:nvSpPr>
            <p:spPr bwMode="auto">
              <a:xfrm>
                <a:off x="5586846" y="2667860"/>
                <a:ext cx="2310314" cy="449263"/>
              </a:xfrm>
              <a:prstGeom prst="rect">
                <a:avLst/>
              </a:prstGeom>
              <a:blipFill>
                <a:blip r:embed="rId3"/>
                <a:stretch>
                  <a:fillRect l="-528" b="-137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3" name="Object 4">
                <a:extLst>
                  <a:ext uri="{FF2B5EF4-FFF2-40B4-BE49-F238E27FC236}">
                    <a16:creationId xmlns:a16="http://schemas.microsoft.com/office/drawing/2014/main" id="{BDB2F26C-5C5A-FF81-DB98-DA2A4760356A}"/>
                  </a:ext>
                </a:extLst>
              </p:cNvPr>
              <p:cNvSpPr txBox="1"/>
              <p:nvPr/>
            </p:nvSpPr>
            <p:spPr bwMode="auto">
              <a:xfrm>
                <a:off x="7932660" y="111131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mr>
                            <m:mr>
                              <m:e>
                                <m:r>
                                  <a:rPr lang="en-GB" sz="2400" b="0" i="0" smtClean="0">
                                    <a:solidFill>
                                      <a:srgbClr val="FF0000"/>
                                    </a:solidFill>
                                    <a:latin typeface="Cambria Math" panose="02040503050406030204" pitchFamily="18" charset="0"/>
                                  </a:rPr>
                                  <m:t>5</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1</m:t>
                                </m:r>
                              </m:e>
                            </m:mr>
                          </m:m>
                        </m:e>
                      </m:d>
                    </m:oMath>
                  </m:oMathPara>
                </a14:m>
                <a:endParaRPr lang="en-SE" sz="2000" dirty="0"/>
              </a:p>
            </p:txBody>
          </p:sp>
        </mc:Choice>
        <mc:Fallback xmlns="">
          <p:sp>
            <p:nvSpPr>
              <p:cNvPr id="23" name="Object 4">
                <a:extLst>
                  <a:ext uri="{FF2B5EF4-FFF2-40B4-BE49-F238E27FC236}">
                    <a16:creationId xmlns:a16="http://schemas.microsoft.com/office/drawing/2014/main" id="{BDB2F26C-5C5A-FF81-DB98-DA2A4760356A}"/>
                  </a:ext>
                </a:extLst>
              </p:cNvPr>
              <p:cNvSpPr txBox="1">
                <a:spLocks noRot="1" noChangeAspect="1" noMove="1" noResize="1" noEditPoints="1" noAdjustHandles="1" noChangeArrowheads="1" noChangeShapeType="1" noTextEdit="1"/>
              </p:cNvSpPr>
              <p:nvPr/>
            </p:nvSpPr>
            <p:spPr bwMode="auto">
              <a:xfrm>
                <a:off x="7932660" y="1111310"/>
                <a:ext cx="1603886" cy="1165450"/>
              </a:xfrm>
              <a:prstGeom prst="rect">
                <a:avLst/>
              </a:prstGeom>
              <a:blipFill>
                <a:blip r:embed="rId4"/>
                <a:stretch>
                  <a:fillRect/>
                </a:stretch>
              </a:blipFill>
            </p:spPr>
            <p:txBody>
              <a:bodyPr/>
              <a:lstStyle/>
              <a:p>
                <a:r>
                  <a:rPr lang="en-SE">
                    <a:noFill/>
                  </a:rPr>
                  <a:t> </a:t>
                </a:r>
              </a:p>
            </p:txBody>
          </p:sp>
        </mc:Fallback>
      </mc:AlternateContent>
      <p:sp>
        <p:nvSpPr>
          <p:cNvPr id="24" name="TextBox 23">
            <a:extLst>
              <a:ext uri="{FF2B5EF4-FFF2-40B4-BE49-F238E27FC236}">
                <a16:creationId xmlns:a16="http://schemas.microsoft.com/office/drawing/2014/main" id="{CB1F1722-0DCC-DE17-B27B-9D05CEBED37B}"/>
              </a:ext>
            </a:extLst>
          </p:cNvPr>
          <p:cNvSpPr txBox="1"/>
          <p:nvPr/>
        </p:nvSpPr>
        <p:spPr>
          <a:xfrm>
            <a:off x="10292028" y="720210"/>
            <a:ext cx="822661" cy="400110"/>
          </a:xfrm>
          <a:prstGeom prst="rect">
            <a:avLst/>
          </a:prstGeom>
          <a:noFill/>
        </p:spPr>
        <p:txBody>
          <a:bodyPr wrap="none" rtlCol="0">
            <a:spAutoFit/>
          </a:bodyPr>
          <a:lstStyle/>
          <a:p>
            <a:r>
              <a:rPr lang="en-GB" sz="2000" b="0" dirty="0">
                <a:solidFill>
                  <a:schemeClr val="dk1"/>
                </a:solidFill>
                <a:latin typeface="+mn-lt"/>
                <a:ea typeface="+mn-ea"/>
                <a:cs typeface="+mn-cs"/>
              </a:rPr>
              <a:t>Need</a:t>
            </a:r>
          </a:p>
        </p:txBody>
      </p:sp>
      <mc:AlternateContent xmlns:mc="http://schemas.openxmlformats.org/markup-compatibility/2006" xmlns:a14="http://schemas.microsoft.com/office/drawing/2010/main">
        <mc:Choice Requires="a14">
          <p:sp>
            <p:nvSpPr>
              <p:cNvPr id="25" name="Object 4">
                <a:extLst>
                  <a:ext uri="{FF2B5EF4-FFF2-40B4-BE49-F238E27FC236}">
                    <a16:creationId xmlns:a16="http://schemas.microsoft.com/office/drawing/2014/main" id="{0E00298D-2694-50C5-971D-E1A70777DEA2}"/>
                  </a:ext>
                </a:extLst>
              </p:cNvPr>
              <p:cNvSpPr txBox="1"/>
              <p:nvPr/>
            </p:nvSpPr>
            <p:spPr bwMode="auto">
              <a:xfrm>
                <a:off x="9901416" y="111131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8</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2</m:t>
                                </m:r>
                              </m:e>
                            </m:mr>
                          </m:m>
                        </m:e>
                      </m:d>
                    </m:oMath>
                  </m:oMathPara>
                </a14:m>
                <a:endParaRPr lang="en-SE" sz="2000" dirty="0"/>
              </a:p>
            </p:txBody>
          </p:sp>
        </mc:Choice>
        <mc:Fallback xmlns="">
          <p:sp>
            <p:nvSpPr>
              <p:cNvPr id="25" name="Object 4">
                <a:extLst>
                  <a:ext uri="{FF2B5EF4-FFF2-40B4-BE49-F238E27FC236}">
                    <a16:creationId xmlns:a16="http://schemas.microsoft.com/office/drawing/2014/main" id="{0E00298D-2694-50C5-971D-E1A70777DEA2}"/>
                  </a:ext>
                </a:extLst>
              </p:cNvPr>
              <p:cNvSpPr txBox="1">
                <a:spLocks noRot="1" noChangeAspect="1" noMove="1" noResize="1" noEditPoints="1" noAdjustHandles="1" noChangeArrowheads="1" noChangeShapeType="1" noTextEdit="1"/>
              </p:cNvSpPr>
              <p:nvPr/>
            </p:nvSpPr>
            <p:spPr bwMode="auto">
              <a:xfrm>
                <a:off x="9901416" y="1111310"/>
                <a:ext cx="1603886" cy="1165450"/>
              </a:xfrm>
              <a:prstGeom prst="rect">
                <a:avLst/>
              </a:prstGeom>
              <a:blipFill>
                <a:blip r:embed="rId5"/>
                <a:stretch>
                  <a:fillRect/>
                </a:stretch>
              </a:blipFill>
            </p:spPr>
            <p:txBody>
              <a:bodyPr/>
              <a:lstStyle/>
              <a:p>
                <a:r>
                  <a:rPr lang="en-SE">
                    <a:noFill/>
                  </a:rPr>
                  <a:t> </a:t>
                </a:r>
              </a:p>
            </p:txBody>
          </p:sp>
        </mc:Fallback>
      </mc:AlternateContent>
      <p:sp>
        <p:nvSpPr>
          <p:cNvPr id="26" name="TextBox 25">
            <a:extLst>
              <a:ext uri="{FF2B5EF4-FFF2-40B4-BE49-F238E27FC236}">
                <a16:creationId xmlns:a16="http://schemas.microsoft.com/office/drawing/2014/main" id="{2444D9C1-122C-31A1-C1CF-D8BE28B2CA91}"/>
              </a:ext>
            </a:extLst>
          </p:cNvPr>
          <p:cNvSpPr txBox="1"/>
          <p:nvPr/>
        </p:nvSpPr>
        <p:spPr>
          <a:xfrm>
            <a:off x="8606438" y="2278024"/>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mc:AlternateContent xmlns:mc="http://schemas.openxmlformats.org/markup-compatibility/2006" xmlns:a14="http://schemas.microsoft.com/office/drawing/2010/main">
        <mc:Choice Requires="a14">
          <p:sp>
            <p:nvSpPr>
              <p:cNvPr id="27" name="Object 8">
                <a:extLst>
                  <a:ext uri="{FF2B5EF4-FFF2-40B4-BE49-F238E27FC236}">
                    <a16:creationId xmlns:a16="http://schemas.microsoft.com/office/drawing/2014/main" id="{FDD1C5D2-51A4-BAD0-08E8-ED0171BA7D72}"/>
                  </a:ext>
                </a:extLst>
              </p:cNvPr>
              <p:cNvSpPr txBox="1"/>
              <p:nvPr/>
            </p:nvSpPr>
            <p:spPr bwMode="auto">
              <a:xfrm>
                <a:off x="7858398" y="2667860"/>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1</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
                        </m:e>
                      </m:d>
                    </m:oMath>
                  </m:oMathPara>
                </a14:m>
                <a:endParaRPr lang="en-SE" sz="2400" b="0" dirty="0"/>
              </a:p>
            </p:txBody>
          </p:sp>
        </mc:Choice>
        <mc:Fallback xmlns="">
          <p:sp>
            <p:nvSpPr>
              <p:cNvPr id="27" name="Object 8">
                <a:extLst>
                  <a:ext uri="{FF2B5EF4-FFF2-40B4-BE49-F238E27FC236}">
                    <a16:creationId xmlns:a16="http://schemas.microsoft.com/office/drawing/2014/main" id="{FDD1C5D2-51A4-BAD0-08E8-ED0171BA7D72}"/>
                  </a:ext>
                </a:extLst>
              </p:cNvPr>
              <p:cNvSpPr txBox="1">
                <a:spLocks noRot="1" noChangeAspect="1" noMove="1" noResize="1" noEditPoints="1" noAdjustHandles="1" noChangeArrowheads="1" noChangeShapeType="1" noTextEdit="1"/>
              </p:cNvSpPr>
              <p:nvPr/>
            </p:nvSpPr>
            <p:spPr bwMode="auto">
              <a:xfrm>
                <a:off x="7858398" y="2667860"/>
                <a:ext cx="2310314" cy="449263"/>
              </a:xfrm>
              <a:prstGeom prst="rect">
                <a:avLst/>
              </a:prstGeom>
              <a:blipFill>
                <a:blip r:embed="rId6"/>
                <a:stretch>
                  <a:fillRect l="-528" b="-2740"/>
                </a:stretch>
              </a:blipFill>
            </p:spPr>
            <p:txBody>
              <a:bodyPr/>
              <a:lstStyle/>
              <a:p>
                <a:r>
                  <a:rPr lang="en-SE">
                    <a:noFill/>
                  </a:rPr>
                  <a:t> </a:t>
                </a:r>
              </a:p>
            </p:txBody>
          </p:sp>
        </mc:Fallback>
      </mc:AlternateContent>
      <p:graphicFrame>
        <p:nvGraphicFramePr>
          <p:cNvPr id="28" name="Content Placeholder 5">
            <a:extLst>
              <a:ext uri="{FF2B5EF4-FFF2-40B4-BE49-F238E27FC236}">
                <a16:creationId xmlns:a16="http://schemas.microsoft.com/office/drawing/2014/main" id="{FFEF9B77-AC64-5465-06E8-725F2D06C530}"/>
              </a:ext>
            </a:extLst>
          </p:cNvPr>
          <p:cNvGraphicFramePr>
            <a:graphicFrameLocks/>
          </p:cNvGraphicFramePr>
          <p:nvPr>
            <p:extLst>
              <p:ext uri="{D42A27DB-BD31-4B8C-83A1-F6EECF244321}">
                <p14:modId xmlns:p14="http://schemas.microsoft.com/office/powerpoint/2010/main" val="794994767"/>
              </p:ext>
            </p:extLst>
          </p:nvPr>
        </p:nvGraphicFramePr>
        <p:xfrm>
          <a:off x="9170146" y="3969141"/>
          <a:ext cx="2603684" cy="198120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gridCol w="650921">
                  <a:extLst>
                    <a:ext uri="{9D8B030D-6E8A-4147-A177-3AD203B41FA5}">
                      <a16:colId xmlns:a16="http://schemas.microsoft.com/office/drawing/2014/main" val="2817522056"/>
                    </a:ext>
                  </a:extLst>
                </a:gridCol>
                <a:gridCol w="650921">
                  <a:extLst>
                    <a:ext uri="{9D8B030D-6E8A-4147-A177-3AD203B41FA5}">
                      <a16:colId xmlns:a16="http://schemas.microsoft.com/office/drawing/2014/main" val="27933147"/>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P3</a:t>
                      </a:r>
                      <a:endParaRPr lang="en-SE" sz="2000" dirty="0"/>
                    </a:p>
                  </a:txBody>
                  <a:tcPr>
                    <a:solidFill>
                      <a:schemeClr val="bg1">
                        <a:lumMod val="95000"/>
                      </a:schemeClr>
                    </a:solidFill>
                  </a:tcPr>
                </a:tc>
                <a:tc>
                  <a:txBody>
                    <a:bodyPr/>
                    <a:lstStyle/>
                    <a:p>
                      <a:pPr algn="ctr"/>
                      <a:r>
                        <a:rPr lang="en-GB" sz="2000" dirty="0"/>
                        <a:t>3</a:t>
                      </a:r>
                      <a:endParaRPr lang="en-SE" sz="2000" dirty="0"/>
                    </a:p>
                  </a:txBody>
                  <a:tcPr/>
                </a:tc>
                <a:tc>
                  <a:txBody>
                    <a:bodyPr/>
                    <a:lstStyle/>
                    <a:p>
                      <a:pPr algn="ctr"/>
                      <a:r>
                        <a:rPr lang="en-GB" sz="2000" dirty="0"/>
                        <a:t>4</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P2</a:t>
                      </a:r>
                      <a:endParaRPr lang="en-SE" sz="2000" dirty="0"/>
                    </a:p>
                  </a:txBody>
                  <a:tcPr>
                    <a:solidFill>
                      <a:schemeClr val="bg1">
                        <a:lumMod val="95000"/>
                      </a:schemeClr>
                    </a:solidFill>
                  </a:tcPr>
                </a:tc>
                <a:tc>
                  <a:txBody>
                    <a:bodyPr/>
                    <a:lstStyle/>
                    <a:p>
                      <a:pPr algn="ctr"/>
                      <a:r>
                        <a:rPr lang="en-GB" sz="2000" dirty="0"/>
                        <a:t>8</a:t>
                      </a:r>
                      <a:endParaRPr lang="en-SE" sz="2000" dirty="0"/>
                    </a:p>
                  </a:txBody>
                  <a:tcPr/>
                </a:tc>
                <a:tc>
                  <a:txBody>
                    <a:bodyPr/>
                    <a:lstStyle/>
                    <a:p>
                      <a:pPr algn="ctr"/>
                      <a:r>
                        <a:rPr lang="en-GB" sz="2000" dirty="0"/>
                        <a:t>6</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r h="370840">
                <a:tc>
                  <a:txBody>
                    <a:bodyPr/>
                    <a:lstStyle/>
                    <a:p>
                      <a:pPr algn="ctr"/>
                      <a:r>
                        <a:rPr lang="en-GB" sz="2000" dirty="0"/>
                        <a:t>P1</a:t>
                      </a:r>
                      <a:endParaRPr lang="en-SE" sz="2000" dirty="0"/>
                    </a:p>
                  </a:txBody>
                  <a:tcPr>
                    <a:solidFill>
                      <a:schemeClr val="bg1">
                        <a:lumMod val="95000"/>
                      </a:schemeClr>
                    </a:solidFill>
                  </a:tcPr>
                </a:tc>
                <a:tc>
                  <a:txBody>
                    <a:bodyPr/>
                    <a:lstStyle/>
                    <a:p>
                      <a:pPr algn="ctr"/>
                      <a:r>
                        <a:rPr lang="en-GB" sz="2000" dirty="0"/>
                        <a:t>8</a:t>
                      </a:r>
                      <a:endParaRPr lang="en-SE" sz="2000" dirty="0"/>
                    </a:p>
                  </a:txBody>
                  <a:tcPr/>
                </a:tc>
                <a:tc>
                  <a:txBody>
                    <a:bodyPr/>
                    <a:lstStyle/>
                    <a:p>
                      <a:pPr algn="ctr"/>
                      <a:r>
                        <a:rPr lang="en-GB" sz="2000" dirty="0"/>
                        <a:t>6</a:t>
                      </a:r>
                      <a:endParaRPr lang="en-SE" sz="2000" dirty="0"/>
                    </a:p>
                  </a:txBody>
                  <a:tcPr/>
                </a:tc>
                <a:tc>
                  <a:txBody>
                    <a:bodyPr/>
                    <a:lstStyle/>
                    <a:p>
                      <a:pPr algn="ctr"/>
                      <a:r>
                        <a:rPr lang="en-GB" sz="2000" dirty="0"/>
                        <a:t>4</a:t>
                      </a:r>
                      <a:endParaRPr lang="en-SE" sz="2000" dirty="0"/>
                    </a:p>
                  </a:txBody>
                  <a:tcPr/>
                </a:tc>
                <a:extLst>
                  <a:ext uri="{0D108BD9-81ED-4DB2-BD59-A6C34878D82A}">
                    <a16:rowId xmlns:a16="http://schemas.microsoft.com/office/drawing/2014/main" val="3263484799"/>
                  </a:ext>
                </a:extLst>
              </a:tr>
            </a:tbl>
          </a:graphicData>
        </a:graphic>
      </p:graphicFrame>
      <p:sp>
        <p:nvSpPr>
          <p:cNvPr id="29" name="TextBox 28">
            <a:extLst>
              <a:ext uri="{FF2B5EF4-FFF2-40B4-BE49-F238E27FC236}">
                <a16:creationId xmlns:a16="http://schemas.microsoft.com/office/drawing/2014/main" id="{28A1FADA-3077-D2F9-206C-A2B711FFAD35}"/>
              </a:ext>
            </a:extLst>
          </p:cNvPr>
          <p:cNvSpPr txBox="1"/>
          <p:nvPr/>
        </p:nvSpPr>
        <p:spPr>
          <a:xfrm>
            <a:off x="8746016" y="3260298"/>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p:sp>
        <p:nvSpPr>
          <p:cNvPr id="30" name="TextBox 29">
            <a:extLst>
              <a:ext uri="{FF2B5EF4-FFF2-40B4-BE49-F238E27FC236}">
                <a16:creationId xmlns:a16="http://schemas.microsoft.com/office/drawing/2014/main" id="{47349DA0-E30A-F22C-D7D5-8D2A077EA023}"/>
              </a:ext>
            </a:extLst>
          </p:cNvPr>
          <p:cNvSpPr txBox="1"/>
          <p:nvPr/>
        </p:nvSpPr>
        <p:spPr>
          <a:xfrm>
            <a:off x="8527267" y="4694621"/>
            <a:ext cx="540533" cy="461665"/>
          </a:xfrm>
          <a:prstGeom prst="rect">
            <a:avLst/>
          </a:prstGeom>
          <a:noFill/>
        </p:spPr>
        <p:txBody>
          <a:bodyPr wrap="none" rtlCol="0">
            <a:spAutoFit/>
          </a:bodyPr>
          <a:lstStyle/>
          <a:p>
            <a:r>
              <a:rPr lang="en-GB" sz="2400" dirty="0">
                <a:latin typeface="Gill Sans Light"/>
              </a:rPr>
              <a:t>Or</a:t>
            </a:r>
            <a:endParaRPr lang="en-SE" sz="2400" dirty="0">
              <a:latin typeface="Gill Sans Light"/>
            </a:endParaRPr>
          </a:p>
        </p:txBody>
      </p:sp>
    </p:spTree>
    <p:extLst>
      <p:ext uri="{BB962C8B-B14F-4D97-AF65-F5344CB8AC3E}">
        <p14:creationId xmlns:p14="http://schemas.microsoft.com/office/powerpoint/2010/main" val="91668588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Grp="1" noChangeArrowheads="1"/>
          </p:cNvSpPr>
          <p:nvPr>
            <p:ph type="title" sz="quarter"/>
          </p:nvPr>
        </p:nvSpPr>
        <p:spPr>
          <a:xfrm>
            <a:off x="914400" y="-114300"/>
            <a:ext cx="10363200" cy="1143000"/>
          </a:xfrm>
        </p:spPr>
        <p:txBody>
          <a:bodyPr/>
          <a:lstStyle/>
          <a:p>
            <a:pPr eaLnBrk="1" hangingPunct="1"/>
            <a:r>
              <a:rPr lang="en-US" altLang="zh-CN" dirty="0">
                <a:ea typeface="宋体" charset="-122"/>
              </a:rPr>
              <a:t>Banker’s Algorithm: 4 philosophers each holding his left fork</a:t>
            </a:r>
          </a:p>
        </p:txBody>
      </p:sp>
      <p:graphicFrame>
        <p:nvGraphicFramePr>
          <p:cNvPr id="1028" name="Object 8"/>
          <p:cNvGraphicFramePr>
            <a:graphicFrameLocks noGrp="1" noChangeAspect="1"/>
          </p:cNvGraphicFramePr>
          <p:nvPr>
            <p:ph sz="quarter" idx="3"/>
            <p:extLst>
              <p:ext uri="{D42A27DB-BD31-4B8C-83A1-F6EECF244321}">
                <p14:modId xmlns:p14="http://schemas.microsoft.com/office/powerpoint/2010/main" val="2965973773"/>
              </p:ext>
            </p:extLst>
          </p:nvPr>
        </p:nvGraphicFramePr>
        <p:xfrm>
          <a:off x="351725" y="3994116"/>
          <a:ext cx="2955925" cy="503136"/>
        </p:xfrm>
        <a:graphic>
          <a:graphicData uri="http://schemas.openxmlformats.org/presentationml/2006/ole">
            <mc:AlternateContent xmlns:mc="http://schemas.openxmlformats.org/markup-compatibility/2006">
              <mc:Choice xmlns:v="urn:schemas-microsoft-com:vml" Requires="v">
                <p:oleObj name="Equation" r:id="rId2" imgW="1269720" imgH="215640" progId="Equation.3">
                  <p:embed/>
                </p:oleObj>
              </mc:Choice>
              <mc:Fallback>
                <p:oleObj name="Equation" r:id="rId2" imgW="1269720" imgH="215640" progId="Equation.3">
                  <p:embed/>
                  <p:pic>
                    <p:nvPicPr>
                      <p:cNvPr id="1028"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725" y="3994116"/>
                        <a:ext cx="2955925" cy="503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9" name="Object 8"/>
          <p:cNvGraphicFramePr>
            <a:graphicFrameLocks noChangeAspect="1"/>
          </p:cNvGraphicFramePr>
          <p:nvPr>
            <p:extLst>
              <p:ext uri="{D42A27DB-BD31-4B8C-83A1-F6EECF244321}">
                <p14:modId xmlns:p14="http://schemas.microsoft.com/office/powerpoint/2010/main" val="3519167537"/>
              </p:ext>
            </p:extLst>
          </p:nvPr>
        </p:nvGraphicFramePr>
        <p:xfrm>
          <a:off x="3802951" y="3994116"/>
          <a:ext cx="3192463" cy="503237"/>
        </p:xfrm>
        <a:graphic>
          <a:graphicData uri="http://schemas.openxmlformats.org/presentationml/2006/ole">
            <mc:AlternateContent xmlns:mc="http://schemas.openxmlformats.org/markup-compatibility/2006">
              <mc:Choice xmlns:v="urn:schemas-microsoft-com:vml" Requires="v">
                <p:oleObj name="Equation" r:id="rId4" imgW="1371600" imgH="215640" progId="Equation.3">
                  <p:embed/>
                </p:oleObj>
              </mc:Choice>
              <mc:Fallback>
                <p:oleObj name="Equation" r:id="rId4" imgW="1371600" imgH="215640" progId="Equation.3">
                  <p:embed/>
                  <p:pic>
                    <p:nvPicPr>
                      <p:cNvPr id="128009"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2951" y="3994116"/>
                        <a:ext cx="3192463"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2"/>
          <p:cNvSpPr>
            <a:spLocks noGrp="1"/>
          </p:cNvSpPr>
          <p:nvPr>
            <p:ph idx="1"/>
          </p:nvPr>
        </p:nvSpPr>
        <p:spPr>
          <a:xfrm>
            <a:off x="236889" y="4572491"/>
            <a:ext cx="7498644" cy="2305490"/>
          </a:xfrm>
        </p:spPr>
        <p:txBody>
          <a:bodyPr>
            <a:normAutofit fontScale="92500" lnSpcReduction="20000"/>
          </a:bodyPr>
          <a:lstStyle/>
          <a:p>
            <a:pPr marL="0" lvl="1" indent="0">
              <a:buClr>
                <a:schemeClr val="bg2"/>
              </a:buClr>
              <a:buSzPct val="90000"/>
              <a:buNone/>
            </a:pPr>
            <a:r>
              <a:rPr lang="en-GB" sz="2400" dirty="0">
                <a:solidFill>
                  <a:schemeClr val="dk1"/>
                </a:solidFill>
                <a:latin typeface="Gill Sans" panose="020B0502020104020203"/>
                <a:ea typeface="+mn-ea"/>
                <a:cs typeface="+mn-cs"/>
              </a:rPr>
              <a:t>Suppose we have 5 philosophers P1-P5, and 5 forks R1-R5; philosopher Pi has left fork Ri, and right fork R(i+1)%5. </a:t>
            </a:r>
            <a:r>
              <a:rPr lang="en-US" sz="2400" dirty="0">
                <a:solidFill>
                  <a:schemeClr val="dk1"/>
                </a:solidFill>
                <a:latin typeface="Gill Sans" panose="020B0502020104020203"/>
                <a:ea typeface="+mn-ea"/>
                <a:cs typeface="+mn-cs"/>
              </a:rPr>
              <a:t>Philosophers P1-P4 each is holding his left fork. </a:t>
            </a:r>
          </a:p>
          <a:p>
            <a:pPr marL="0" lvl="1" indent="0">
              <a:buClr>
                <a:schemeClr val="bg2"/>
              </a:buClr>
              <a:buSzPct val="90000"/>
              <a:buNone/>
            </a:pPr>
            <a:r>
              <a:rPr lang="en-US" altLang="zh-CN" sz="2400" b="0" dirty="0">
                <a:solidFill>
                  <a:schemeClr val="dk1"/>
                </a:solidFill>
                <a:latin typeface="Gill Sans" panose="020B0502020104020203"/>
                <a:ea typeface="+mn-ea"/>
                <a:cs typeface="+mn-cs"/>
              </a:rPr>
              <a:t>Run Banker’s algorithm to check if the current state is safe. If yes, give a safe sequence of process completions and fill in the table with </a:t>
            </a:r>
            <a:r>
              <a:rPr lang="en-GB" altLang="zh-CN" sz="2400" b="0" dirty="0">
                <a:solidFill>
                  <a:schemeClr val="dk1"/>
                </a:solidFill>
                <a:latin typeface="Gill Sans" panose="020B0502020104020203"/>
                <a:ea typeface="+mn-ea"/>
                <a:cs typeface="+mn-cs"/>
              </a:rPr>
              <a:t>the sequence of process completions without deadlock, and available resources after the completion of each process. </a:t>
            </a:r>
            <a:endParaRPr lang="en-GB" sz="2400" b="0" dirty="0">
              <a:solidFill>
                <a:schemeClr val="dk1"/>
              </a:solidFill>
              <a:latin typeface="Gill Sans" panose="020B0502020104020203"/>
              <a:ea typeface="+mn-ea"/>
              <a:cs typeface="+mn-cs"/>
            </a:endParaRPr>
          </a:p>
        </p:txBody>
      </p:sp>
      <p:sp>
        <p:nvSpPr>
          <p:cNvPr id="15" name="TextBox 14">
            <a:extLst>
              <a:ext uri="{FF2B5EF4-FFF2-40B4-BE49-F238E27FC236}">
                <a16:creationId xmlns:a16="http://schemas.microsoft.com/office/drawing/2014/main" id="{0A85F48E-4D2B-DAF1-28CE-BA931F96745F}"/>
              </a:ext>
            </a:extLst>
          </p:cNvPr>
          <p:cNvSpPr txBox="1"/>
          <p:nvPr/>
        </p:nvSpPr>
        <p:spPr>
          <a:xfrm>
            <a:off x="1468526" y="3610647"/>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6" name="TextBox 15">
            <a:extLst>
              <a:ext uri="{FF2B5EF4-FFF2-40B4-BE49-F238E27FC236}">
                <a16:creationId xmlns:a16="http://schemas.microsoft.com/office/drawing/2014/main" id="{E70D9D62-8211-1F1E-F49C-EBA3C58E3070}"/>
              </a:ext>
            </a:extLst>
          </p:cNvPr>
          <p:cNvSpPr txBox="1"/>
          <p:nvPr/>
        </p:nvSpPr>
        <p:spPr>
          <a:xfrm>
            <a:off x="4595244" y="3610647"/>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graphicFrame>
        <p:nvGraphicFramePr>
          <p:cNvPr id="128006" name="Object 3"/>
          <p:cNvGraphicFramePr>
            <a:graphicFrameLocks noChangeAspect="1"/>
          </p:cNvGraphicFramePr>
          <p:nvPr>
            <p:extLst>
              <p:ext uri="{D42A27DB-BD31-4B8C-83A1-F6EECF244321}">
                <p14:modId xmlns:p14="http://schemas.microsoft.com/office/powerpoint/2010/main" val="3444450384"/>
              </p:ext>
            </p:extLst>
          </p:nvPr>
        </p:nvGraphicFramePr>
        <p:xfrm>
          <a:off x="1003299" y="1163636"/>
          <a:ext cx="2982912" cy="2387600"/>
        </p:xfrm>
        <a:graphic>
          <a:graphicData uri="http://schemas.openxmlformats.org/presentationml/2006/ole">
            <mc:AlternateContent xmlns:mc="http://schemas.openxmlformats.org/markup-compatibility/2006">
              <mc:Choice xmlns:v="urn:schemas-microsoft-com:vml" Requires="v">
                <p:oleObj name="Equation" r:id="rId6" imgW="1396800" imgH="1117440" progId="Equation.3">
                  <p:embed/>
                </p:oleObj>
              </mc:Choice>
              <mc:Fallback>
                <p:oleObj name="Equation" r:id="rId6" imgW="1396800" imgH="1117440" progId="Equation.3">
                  <p:embed/>
                  <p:pic>
                    <p:nvPicPr>
                      <p:cNvPr id="128006"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3299" y="1163636"/>
                        <a:ext cx="2982912" cy="238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7" name="Object 3"/>
          <p:cNvGraphicFramePr>
            <a:graphicFrameLocks noChangeAspect="1"/>
          </p:cNvGraphicFramePr>
          <p:nvPr>
            <p:extLst>
              <p:ext uri="{D42A27DB-BD31-4B8C-83A1-F6EECF244321}">
                <p14:modId xmlns:p14="http://schemas.microsoft.com/office/powerpoint/2010/main" val="2236425810"/>
              </p:ext>
            </p:extLst>
          </p:nvPr>
        </p:nvGraphicFramePr>
        <p:xfrm>
          <a:off x="4179887" y="1163637"/>
          <a:ext cx="2982913" cy="2874963"/>
        </p:xfrm>
        <a:graphic>
          <a:graphicData uri="http://schemas.openxmlformats.org/presentationml/2006/ole">
            <mc:AlternateContent xmlns:mc="http://schemas.openxmlformats.org/markup-compatibility/2006">
              <mc:Choice xmlns:v="urn:schemas-microsoft-com:vml" Requires="v">
                <p:oleObj name="Equation" r:id="rId8" imgW="1396800" imgH="1346040" progId="Equation.3">
                  <p:embed/>
                </p:oleObj>
              </mc:Choice>
              <mc:Fallback>
                <p:oleObj name="Equation" r:id="rId8" imgW="1396800" imgH="1346040" progId="Equation.3">
                  <p:embed/>
                  <p:pic>
                    <p:nvPicPr>
                      <p:cNvPr id="128007"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79887" y="1163637"/>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a:extLst>
              <a:ext uri="{FF2B5EF4-FFF2-40B4-BE49-F238E27FC236}">
                <a16:creationId xmlns:a16="http://schemas.microsoft.com/office/drawing/2014/main" id="{72DBE40B-C37E-C8D3-9D0B-8C48393558F5}"/>
              </a:ext>
            </a:extLst>
          </p:cNvPr>
          <p:cNvSpPr txBox="1"/>
          <p:nvPr/>
        </p:nvSpPr>
        <p:spPr>
          <a:xfrm>
            <a:off x="2385678" y="693586"/>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4" name="TextBox 13">
            <a:extLst>
              <a:ext uri="{FF2B5EF4-FFF2-40B4-BE49-F238E27FC236}">
                <a16:creationId xmlns:a16="http://schemas.microsoft.com/office/drawing/2014/main" id="{5F63CBFE-61EF-B700-4D81-5BDE32A5AFDE}"/>
              </a:ext>
            </a:extLst>
          </p:cNvPr>
          <p:cNvSpPr txBox="1"/>
          <p:nvPr/>
        </p:nvSpPr>
        <p:spPr>
          <a:xfrm>
            <a:off x="5094287" y="693586"/>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22" name="TextBox 21">
            <a:extLst>
              <a:ext uri="{FF2B5EF4-FFF2-40B4-BE49-F238E27FC236}">
                <a16:creationId xmlns:a16="http://schemas.microsoft.com/office/drawing/2014/main" id="{4B648F32-7105-F523-4EAE-5327C48CD8D2}"/>
              </a:ext>
            </a:extLst>
          </p:cNvPr>
          <p:cNvSpPr txBox="1"/>
          <p:nvPr/>
        </p:nvSpPr>
        <p:spPr>
          <a:xfrm>
            <a:off x="9085949" y="665304"/>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graphicFrame>
        <p:nvGraphicFramePr>
          <p:cNvPr id="23" name="Object 3">
            <a:extLst>
              <a:ext uri="{FF2B5EF4-FFF2-40B4-BE49-F238E27FC236}">
                <a16:creationId xmlns:a16="http://schemas.microsoft.com/office/drawing/2014/main" id="{06E861FC-D68E-CD7A-71ED-F7EE3565A007}"/>
              </a:ext>
            </a:extLst>
          </p:cNvPr>
          <p:cNvGraphicFramePr>
            <a:graphicFrameLocks noChangeAspect="1"/>
          </p:cNvGraphicFramePr>
          <p:nvPr>
            <p:extLst>
              <p:ext uri="{D42A27DB-BD31-4B8C-83A1-F6EECF244321}">
                <p14:modId xmlns:p14="http://schemas.microsoft.com/office/powerpoint/2010/main" val="127866474"/>
              </p:ext>
            </p:extLst>
          </p:nvPr>
        </p:nvGraphicFramePr>
        <p:xfrm>
          <a:off x="7804943" y="1067093"/>
          <a:ext cx="2982913" cy="2874963"/>
        </p:xfrm>
        <a:graphic>
          <a:graphicData uri="http://schemas.openxmlformats.org/presentationml/2006/ole">
            <mc:AlternateContent xmlns:mc="http://schemas.openxmlformats.org/markup-compatibility/2006">
              <mc:Choice xmlns:v="urn:schemas-microsoft-com:vml" Requires="v">
                <p:oleObj name="Equation" r:id="rId8" imgW="1396800" imgH="1346040" progId="Equation.3">
                  <p:embed/>
                </p:oleObj>
              </mc:Choice>
              <mc:Fallback>
                <p:oleObj name="Equation" r:id="rId8" imgW="1396800" imgH="1346040" progId="Equation.3">
                  <p:embed/>
                  <p:pic>
                    <p:nvPicPr>
                      <p:cNvPr id="2" name="Object 3">
                        <a:extLst>
                          <a:ext uri="{FF2B5EF4-FFF2-40B4-BE49-F238E27FC236}">
                            <a16:creationId xmlns:a16="http://schemas.microsoft.com/office/drawing/2014/main" id="{06E861FC-D68E-CD7A-71ED-F7EE3565A00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04943" y="1067093"/>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TextBox 23">
            <a:extLst>
              <a:ext uri="{FF2B5EF4-FFF2-40B4-BE49-F238E27FC236}">
                <a16:creationId xmlns:a16="http://schemas.microsoft.com/office/drawing/2014/main" id="{1C3B234D-8EEF-69B8-F734-88CCB6B9D4FA}"/>
              </a:ext>
            </a:extLst>
          </p:cNvPr>
          <p:cNvSpPr txBox="1"/>
          <p:nvPr/>
        </p:nvSpPr>
        <p:spPr>
          <a:xfrm>
            <a:off x="8453623" y="1050011"/>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25" name="TextBox 24">
            <a:extLst>
              <a:ext uri="{FF2B5EF4-FFF2-40B4-BE49-F238E27FC236}">
                <a16:creationId xmlns:a16="http://schemas.microsoft.com/office/drawing/2014/main" id="{72E01D1F-5A27-8335-31EE-5669FD06E7E6}"/>
              </a:ext>
            </a:extLst>
          </p:cNvPr>
          <p:cNvSpPr txBox="1"/>
          <p:nvPr/>
        </p:nvSpPr>
        <p:spPr>
          <a:xfrm>
            <a:off x="8942884" y="1050011"/>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26" name="TextBox 25">
            <a:extLst>
              <a:ext uri="{FF2B5EF4-FFF2-40B4-BE49-F238E27FC236}">
                <a16:creationId xmlns:a16="http://schemas.microsoft.com/office/drawing/2014/main" id="{DA8E8214-3FB5-91B2-80F8-17484AD63877}"/>
              </a:ext>
            </a:extLst>
          </p:cNvPr>
          <p:cNvSpPr txBox="1"/>
          <p:nvPr/>
        </p:nvSpPr>
        <p:spPr>
          <a:xfrm>
            <a:off x="8915400" y="1527065"/>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27" name="TextBox 26">
            <a:extLst>
              <a:ext uri="{FF2B5EF4-FFF2-40B4-BE49-F238E27FC236}">
                <a16:creationId xmlns:a16="http://schemas.microsoft.com/office/drawing/2014/main" id="{2CF4D9F6-2C29-49FE-7478-9A969ED09A4D}"/>
              </a:ext>
            </a:extLst>
          </p:cNvPr>
          <p:cNvSpPr txBox="1"/>
          <p:nvPr/>
        </p:nvSpPr>
        <p:spPr>
          <a:xfrm>
            <a:off x="9404661" y="1527065"/>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28" name="TextBox 27">
            <a:extLst>
              <a:ext uri="{FF2B5EF4-FFF2-40B4-BE49-F238E27FC236}">
                <a16:creationId xmlns:a16="http://schemas.microsoft.com/office/drawing/2014/main" id="{FE8F3498-9404-66C7-7A8C-A363B3A1D1C4}"/>
              </a:ext>
            </a:extLst>
          </p:cNvPr>
          <p:cNvSpPr txBox="1"/>
          <p:nvPr/>
        </p:nvSpPr>
        <p:spPr>
          <a:xfrm>
            <a:off x="9395178" y="2030813"/>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29" name="TextBox 28">
            <a:extLst>
              <a:ext uri="{FF2B5EF4-FFF2-40B4-BE49-F238E27FC236}">
                <a16:creationId xmlns:a16="http://schemas.microsoft.com/office/drawing/2014/main" id="{27B164E4-6F67-B54A-0C81-6B60DEA49553}"/>
              </a:ext>
            </a:extLst>
          </p:cNvPr>
          <p:cNvSpPr txBox="1"/>
          <p:nvPr/>
        </p:nvSpPr>
        <p:spPr>
          <a:xfrm>
            <a:off x="9884439" y="2030813"/>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30" name="TextBox 29">
            <a:extLst>
              <a:ext uri="{FF2B5EF4-FFF2-40B4-BE49-F238E27FC236}">
                <a16:creationId xmlns:a16="http://schemas.microsoft.com/office/drawing/2014/main" id="{16D58D34-74BD-42DF-3A70-43B8633A4CD7}"/>
              </a:ext>
            </a:extLst>
          </p:cNvPr>
          <p:cNvSpPr txBox="1"/>
          <p:nvPr/>
        </p:nvSpPr>
        <p:spPr>
          <a:xfrm>
            <a:off x="9909973" y="2498338"/>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31" name="TextBox 30">
            <a:extLst>
              <a:ext uri="{FF2B5EF4-FFF2-40B4-BE49-F238E27FC236}">
                <a16:creationId xmlns:a16="http://schemas.microsoft.com/office/drawing/2014/main" id="{0E492909-AC0F-0BD3-E533-A97C8A3E879C}"/>
              </a:ext>
            </a:extLst>
          </p:cNvPr>
          <p:cNvSpPr txBox="1"/>
          <p:nvPr/>
        </p:nvSpPr>
        <p:spPr>
          <a:xfrm>
            <a:off x="10309578" y="2498338"/>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32" name="TextBox 31">
            <a:extLst>
              <a:ext uri="{FF2B5EF4-FFF2-40B4-BE49-F238E27FC236}">
                <a16:creationId xmlns:a16="http://schemas.microsoft.com/office/drawing/2014/main" id="{85C8CC8B-4443-B8A2-86A7-4BFFCC5566BD}"/>
              </a:ext>
            </a:extLst>
          </p:cNvPr>
          <p:cNvSpPr txBox="1"/>
          <p:nvPr/>
        </p:nvSpPr>
        <p:spPr>
          <a:xfrm>
            <a:off x="8456829" y="2990781"/>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45D4E9EC-CABB-0565-2361-B3660D3C53F7}"/>
                  </a:ext>
                </a:extLst>
              </p:cNvPr>
              <p:cNvSpPr txBox="1"/>
              <p:nvPr/>
            </p:nvSpPr>
            <p:spPr>
              <a:xfrm>
                <a:off x="6955947" y="2013210"/>
                <a:ext cx="1181606" cy="523220"/>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𝑅</m:t>
                      </m:r>
                      <m:r>
                        <a:rPr lang="en-GB" sz="2800" i="1" dirty="0" smtClean="0">
                          <a:latin typeface="Cambria Math" panose="02040503050406030204" pitchFamily="18" charset="0"/>
                        </a:rPr>
                        <m:t>−</m:t>
                      </m:r>
                      <m:r>
                        <a:rPr lang="en-GB" sz="2800" i="1" dirty="0" smtClean="0">
                          <a:latin typeface="Cambria Math" panose="02040503050406030204" pitchFamily="18" charset="0"/>
                        </a:rPr>
                        <m:t>𝐶</m:t>
                      </m:r>
                    </m:oMath>
                  </m:oMathPara>
                </a14:m>
                <a:endParaRPr lang="en-SE" sz="2800" dirty="0">
                  <a:latin typeface="Gill Sans Light"/>
                </a:endParaRPr>
              </a:p>
            </p:txBody>
          </p:sp>
        </mc:Choice>
        <mc:Fallback xmlns="">
          <p:sp>
            <p:nvSpPr>
              <p:cNvPr id="33" name="TextBox 32">
                <a:extLst>
                  <a:ext uri="{FF2B5EF4-FFF2-40B4-BE49-F238E27FC236}">
                    <a16:creationId xmlns:a16="http://schemas.microsoft.com/office/drawing/2014/main" id="{45D4E9EC-CABB-0565-2361-B3660D3C53F7}"/>
                  </a:ext>
                </a:extLst>
              </p:cNvPr>
              <p:cNvSpPr txBox="1">
                <a:spLocks noRot="1" noChangeAspect="1" noMove="1" noResize="1" noEditPoints="1" noAdjustHandles="1" noChangeArrowheads="1" noChangeShapeType="1" noTextEdit="1"/>
              </p:cNvSpPr>
              <p:nvPr/>
            </p:nvSpPr>
            <p:spPr>
              <a:xfrm>
                <a:off x="6955947" y="2013210"/>
                <a:ext cx="1181606" cy="523220"/>
              </a:xfrm>
              <a:prstGeom prst="rect">
                <a:avLst/>
              </a:prstGeom>
              <a:blipFill>
                <a:blip r:embed="rId10"/>
                <a:stretch>
                  <a:fillRect/>
                </a:stretch>
              </a:blipFill>
            </p:spPr>
            <p:txBody>
              <a:bodyPr/>
              <a:lstStyle/>
              <a:p>
                <a:r>
                  <a:rPr lang="en-SE">
                    <a:noFill/>
                  </a:rPr>
                  <a:t> </a:t>
                </a:r>
              </a:p>
            </p:txBody>
          </p:sp>
        </mc:Fallback>
      </mc:AlternateContent>
      <p:sp>
        <p:nvSpPr>
          <p:cNvPr id="34" name="TextBox 33">
            <a:extLst>
              <a:ext uri="{FF2B5EF4-FFF2-40B4-BE49-F238E27FC236}">
                <a16:creationId xmlns:a16="http://schemas.microsoft.com/office/drawing/2014/main" id="{07A88EC0-AFB4-5912-5848-75A0D718DF59}"/>
              </a:ext>
            </a:extLst>
          </p:cNvPr>
          <p:cNvSpPr txBox="1"/>
          <p:nvPr/>
        </p:nvSpPr>
        <p:spPr>
          <a:xfrm>
            <a:off x="10318503" y="2990781"/>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graphicFrame>
        <p:nvGraphicFramePr>
          <p:cNvPr id="35" name="Content Placeholder 5">
            <a:extLst>
              <a:ext uri="{FF2B5EF4-FFF2-40B4-BE49-F238E27FC236}">
                <a16:creationId xmlns:a16="http://schemas.microsoft.com/office/drawing/2014/main" id="{AA265A89-5866-B501-86D7-8D41859F0403}"/>
              </a:ext>
            </a:extLst>
          </p:cNvPr>
          <p:cNvGraphicFramePr>
            <a:graphicFrameLocks/>
          </p:cNvGraphicFramePr>
          <p:nvPr>
            <p:extLst>
              <p:ext uri="{D42A27DB-BD31-4B8C-83A1-F6EECF244321}">
                <p14:modId xmlns:p14="http://schemas.microsoft.com/office/powerpoint/2010/main" val="1680646417"/>
              </p:ext>
            </p:extLst>
          </p:nvPr>
        </p:nvGraphicFramePr>
        <p:xfrm>
          <a:off x="8091273" y="4084320"/>
          <a:ext cx="3310566" cy="2773680"/>
        </p:xfrm>
        <a:graphic>
          <a:graphicData uri="http://schemas.openxmlformats.org/drawingml/2006/table">
            <a:tbl>
              <a:tblPr firstRow="1" bandRow="1">
                <a:tableStyleId>{5940675A-B579-460E-94D1-54222C63F5DA}</a:tableStyleId>
              </a:tblPr>
              <a:tblGrid>
                <a:gridCol w="551761">
                  <a:extLst>
                    <a:ext uri="{9D8B030D-6E8A-4147-A177-3AD203B41FA5}">
                      <a16:colId xmlns:a16="http://schemas.microsoft.com/office/drawing/2014/main" val="1619986141"/>
                    </a:ext>
                  </a:extLst>
                </a:gridCol>
                <a:gridCol w="551761">
                  <a:extLst>
                    <a:ext uri="{9D8B030D-6E8A-4147-A177-3AD203B41FA5}">
                      <a16:colId xmlns:a16="http://schemas.microsoft.com/office/drawing/2014/main" val="3558990718"/>
                    </a:ext>
                  </a:extLst>
                </a:gridCol>
                <a:gridCol w="551761">
                  <a:extLst>
                    <a:ext uri="{9D8B030D-6E8A-4147-A177-3AD203B41FA5}">
                      <a16:colId xmlns:a16="http://schemas.microsoft.com/office/drawing/2014/main" val="2817522056"/>
                    </a:ext>
                  </a:extLst>
                </a:gridCol>
                <a:gridCol w="551761">
                  <a:extLst>
                    <a:ext uri="{9D8B030D-6E8A-4147-A177-3AD203B41FA5}">
                      <a16:colId xmlns:a16="http://schemas.microsoft.com/office/drawing/2014/main" val="27933147"/>
                    </a:ext>
                  </a:extLst>
                </a:gridCol>
                <a:gridCol w="551761">
                  <a:extLst>
                    <a:ext uri="{9D8B030D-6E8A-4147-A177-3AD203B41FA5}">
                      <a16:colId xmlns:a16="http://schemas.microsoft.com/office/drawing/2014/main" val="2599289334"/>
                    </a:ext>
                  </a:extLst>
                </a:gridCol>
                <a:gridCol w="551761">
                  <a:extLst>
                    <a:ext uri="{9D8B030D-6E8A-4147-A177-3AD203B41FA5}">
                      <a16:colId xmlns:a16="http://schemas.microsoft.com/office/drawing/2014/main" val="3771836003"/>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tc>
                  <a:txBody>
                    <a:bodyPr/>
                    <a:lstStyle/>
                    <a:p>
                      <a:pPr algn="ctr"/>
                      <a:r>
                        <a:rPr lang="en-GB" sz="2000" dirty="0"/>
                        <a:t>R4</a:t>
                      </a:r>
                      <a:endParaRPr lang="en-SE" sz="2000" dirty="0"/>
                    </a:p>
                  </a:txBody>
                  <a:tcPr>
                    <a:solidFill>
                      <a:schemeClr val="bg1">
                        <a:lumMod val="95000"/>
                      </a:schemeClr>
                    </a:solidFill>
                  </a:tcPr>
                </a:tc>
                <a:tc>
                  <a:txBody>
                    <a:bodyPr/>
                    <a:lstStyle/>
                    <a:p>
                      <a:pPr algn="ctr"/>
                      <a:r>
                        <a:rPr lang="en-GB" sz="2000" dirty="0"/>
                        <a:t>R5</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endParaRPr lang="en-SE" sz="2000" dirty="0"/>
                    </a:p>
                  </a:txBody>
                  <a:tcPr>
                    <a:solidFill>
                      <a:schemeClr val="bg1">
                        <a:lumMod val="95000"/>
                      </a:schemeClr>
                    </a:solidFill>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2823243655"/>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1884641263"/>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3030728590"/>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3263484799"/>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1117599685"/>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3349827769"/>
                  </a:ext>
                </a:extLst>
              </a:tr>
            </a:tbl>
          </a:graphicData>
        </a:graphic>
      </p:graphicFrame>
      <p:sp>
        <p:nvSpPr>
          <p:cNvPr id="36" name="TextBox 35">
            <a:extLst>
              <a:ext uri="{FF2B5EF4-FFF2-40B4-BE49-F238E27FC236}">
                <a16:creationId xmlns:a16="http://schemas.microsoft.com/office/drawing/2014/main" id="{17F2632B-010E-7595-9FB6-99BB3A75B80A}"/>
              </a:ext>
            </a:extLst>
          </p:cNvPr>
          <p:cNvSpPr txBox="1"/>
          <p:nvPr/>
        </p:nvSpPr>
        <p:spPr>
          <a:xfrm>
            <a:off x="8231879" y="3406455"/>
            <a:ext cx="3169960" cy="646331"/>
          </a:xfrm>
          <a:prstGeom prst="rect">
            <a:avLst/>
          </a:prstGeom>
          <a:noFill/>
        </p:spPr>
        <p:txBody>
          <a:bodyPr wrap="square" rtlCol="0">
            <a:spAutoFit/>
          </a:bodyPr>
          <a:lstStyle/>
          <a:p>
            <a:r>
              <a:rPr lang="en-GB" b="0" dirty="0">
                <a:solidFill>
                  <a:schemeClr val="dk1"/>
                </a:solidFill>
                <a:latin typeface="+mn-lt"/>
                <a:ea typeface="+mn-ea"/>
                <a:cs typeface="+mn-cs"/>
              </a:rPr>
              <a:t>Available resources after completion of each process</a:t>
            </a:r>
          </a:p>
        </p:txBody>
      </p:sp>
    </p:spTree>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98933</TotalTime>
  <Pages>60</Pages>
  <Words>2866</Words>
  <Application>Microsoft Office PowerPoint</Application>
  <PresentationFormat>Widescreen</PresentationFormat>
  <Paragraphs>590</Paragraphs>
  <Slides>22</Slides>
  <Notes>8</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3" baseType="lpstr">
      <vt:lpstr>Arial MT</vt:lpstr>
      <vt:lpstr>Gill Sans</vt:lpstr>
      <vt:lpstr>Gill Sans Light</vt:lpstr>
      <vt:lpstr>宋体</vt:lpstr>
      <vt:lpstr>Arial</vt:lpstr>
      <vt:lpstr>Cambria Math</vt:lpstr>
      <vt:lpstr>Comic Sans MS</vt:lpstr>
      <vt:lpstr>Courier New</vt:lpstr>
      <vt:lpstr>Times New Roman</vt:lpstr>
      <vt:lpstr>Office</vt:lpstr>
      <vt:lpstr>Equation</vt:lpstr>
      <vt:lpstr>CSC 112: Computer Operating Systems Lecture 4   Deadlocks Exercises Solution</vt:lpstr>
      <vt:lpstr>Quiz: Deadlocks </vt:lpstr>
      <vt:lpstr>Quiz: Banker’s Algorithm I</vt:lpstr>
      <vt:lpstr>Quiz Solution: Banker’s Algorithm I</vt:lpstr>
      <vt:lpstr>Quiz: Banker’s algorithm II</vt:lpstr>
      <vt:lpstr>Quiz Solution: Banker’s algorithm II</vt:lpstr>
      <vt:lpstr>Quiz Solution: Banker’s algorithm II</vt:lpstr>
      <vt:lpstr>Quiz Solution: Banker’s algorithm II</vt:lpstr>
      <vt:lpstr>Banker’s Algorithm: 4 philosophers each holding his left fork</vt:lpstr>
      <vt:lpstr>Banker’s Algorithm: 4 philosophers each holding his left fork ANS</vt:lpstr>
      <vt:lpstr>Banker’s Algorithm: 5 philosophers each holding his left fork</vt:lpstr>
      <vt:lpstr>Multi-Armed Lawyers</vt:lpstr>
      <vt:lpstr>Quiz: Dining Lawyers I</vt:lpstr>
      <vt:lpstr>Example: 5 Lawyers, each with 2 arms, 5 chopsticks</vt:lpstr>
      <vt:lpstr>Example: 5 Lawyers, each with 2 arms, 5 chopsticks</vt:lpstr>
      <vt:lpstr>Quiz: Dining Lawyers II </vt:lpstr>
      <vt:lpstr>Quiz: Dining Lawyers II Answer</vt:lpstr>
      <vt:lpstr>Quiz: Dining Lawyers III</vt:lpstr>
      <vt:lpstr>Quiz: Dining Lawyers III Answer</vt:lpstr>
      <vt:lpstr>Quiz: Dining Lawyers IV</vt:lpstr>
      <vt:lpstr>Quiz: Dining Lawyers IV Answer</vt:lpstr>
      <vt:lpstr>Q1 Example: 2 lawyers, each with 4 arms, 2 knives and 2 forks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1061</cp:revision>
  <cp:lastPrinted>2022-03-15T20:14:46Z</cp:lastPrinted>
  <dcterms:created xsi:type="dcterms:W3CDTF">1995-08-12T11:37:26Z</dcterms:created>
  <dcterms:modified xsi:type="dcterms:W3CDTF">2025-03-06T16:34:03Z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