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9" r:id="rId2"/>
    <p:sldMasterId id="2147483753" r:id="rId3"/>
  </p:sldMasterIdLst>
  <p:notesMasterIdLst>
    <p:notesMasterId r:id="rId24"/>
  </p:notesMasterIdLst>
  <p:handoutMasterIdLst>
    <p:handoutMasterId r:id="rId25"/>
  </p:handoutMasterIdLst>
  <p:sldIdLst>
    <p:sldId id="256" r:id="rId4"/>
    <p:sldId id="813" r:id="rId5"/>
    <p:sldId id="272" r:id="rId6"/>
    <p:sldId id="422" r:id="rId7"/>
    <p:sldId id="398" r:id="rId8"/>
    <p:sldId id="399" r:id="rId9"/>
    <p:sldId id="382" r:id="rId10"/>
    <p:sldId id="357" r:id="rId11"/>
    <p:sldId id="362" r:id="rId12"/>
    <p:sldId id="363" r:id="rId13"/>
    <p:sldId id="364" r:id="rId14"/>
    <p:sldId id="371" r:id="rId15"/>
    <p:sldId id="372" r:id="rId16"/>
    <p:sldId id="365" r:id="rId17"/>
    <p:sldId id="373" r:id="rId18"/>
    <p:sldId id="376" r:id="rId19"/>
    <p:sldId id="374" r:id="rId20"/>
    <p:sldId id="378" r:id="rId21"/>
    <p:sldId id="294" r:id="rId22"/>
    <p:sldId id="295" r:id="rId23"/>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DBDBD"/>
    <a:srgbClr val="BCFFBC"/>
    <a:srgbClr val="FFFFAA"/>
    <a:srgbClr val="FF0000"/>
    <a:srgbClr val="2A40E2"/>
    <a:srgbClr val="F430AB"/>
    <a:srgbClr val="A18623"/>
    <a:srgbClr val="9E7800"/>
    <a:srgbClr val="C49500"/>
    <a:srgbClr val="E6E70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348" autoAdjust="0"/>
    <p:restoredTop sz="95005" autoAdjust="0"/>
  </p:normalViewPr>
  <p:slideViewPr>
    <p:cSldViewPr>
      <p:cViewPr varScale="1">
        <p:scale>
          <a:sx n="79" d="100"/>
          <a:sy n="79" d="100"/>
        </p:scale>
        <p:origin x="96" y="14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8"/>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2" tIns="46972" rIns="92262" bIns="46972">
            <a:spAutoFit/>
          </a:bodyPr>
          <a:lstStyle/>
          <a:p>
            <a:pPr algn="ctr" defTabSz="917049">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049">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8"/>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2" tIns="46972" rIns="92262" bIns="46972">
            <a:spAutoFit/>
          </a:bodyPr>
          <a:lstStyle/>
          <a:p>
            <a:pPr algn="ctr" defTabSz="917049">
              <a:lnSpc>
                <a:spcPct val="90000"/>
              </a:lnSpc>
            </a:pPr>
            <a:r>
              <a:rPr lang="en-US" sz="1300" b="0"/>
              <a:t>Page </a:t>
            </a:r>
            <a:fld id="{6D259941-7246-4245-A40C-55C6F952DF9E}" type="slidenum">
              <a:rPr lang="en-US" sz="1300" b="0"/>
              <a:pPr algn="ctr" defTabSz="917049">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4"/>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16" tIns="46972" rIns="95616" bIns="46972"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8F6D7A-46EF-37DC-FCC3-B36F548F99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FE7257-6C7A-7985-2B62-5926E2FF2F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80A312-0BF2-C62C-2764-A218AA8D2431}"/>
              </a:ext>
            </a:extLst>
          </p:cNvPr>
          <p:cNvSpPr>
            <a:spLocks noGrp="1"/>
          </p:cNvSpPr>
          <p:nvPr>
            <p:ph type="body" idx="1"/>
          </p:nvPr>
        </p:nvSpPr>
        <p:spPr/>
        <p:txBody>
          <a:bodyPr/>
          <a:lstStyle/>
          <a:p>
            <a:r>
              <a:rPr lang="en-GB" b="0" i="0" dirty="0">
                <a:solidFill>
                  <a:srgbClr val="273239"/>
                </a:solidFill>
                <a:effectLst/>
                <a:latin typeface="Nunito" pitchFamily="2" charset="0"/>
              </a:rPr>
              <a:t>The number of times ‘hello’ is printed is equal to the number of processes created. Total Number of Processes = 2</a:t>
            </a:r>
            <a:r>
              <a:rPr lang="en-GB" b="0" i="0" baseline="30000" dirty="0">
                <a:solidFill>
                  <a:srgbClr val="273239"/>
                </a:solidFill>
                <a:effectLst/>
                <a:latin typeface="Nunito" pitchFamily="2" charset="0"/>
              </a:rPr>
              <a:t>n</a:t>
            </a:r>
            <a:r>
              <a:rPr lang="en-GB" b="0" i="0" dirty="0">
                <a:solidFill>
                  <a:srgbClr val="273239"/>
                </a:solidFill>
                <a:effectLst/>
                <a:latin typeface="Nunito" pitchFamily="2" charset="0"/>
              </a:rPr>
              <a:t>, where n is the number of fork system calls. So here n = 3, 2</a:t>
            </a:r>
            <a:r>
              <a:rPr lang="en-GB" b="0" i="0" baseline="30000" dirty="0">
                <a:solidFill>
                  <a:srgbClr val="273239"/>
                </a:solidFill>
                <a:effectLst/>
                <a:latin typeface="Nunito" pitchFamily="2" charset="0"/>
              </a:rPr>
              <a:t>3</a:t>
            </a:r>
            <a:r>
              <a:rPr lang="en-GB" b="0" i="0" dirty="0">
                <a:solidFill>
                  <a:srgbClr val="273239"/>
                </a:solidFill>
                <a:effectLst/>
                <a:latin typeface="Nunito" pitchFamily="2" charset="0"/>
              </a:rPr>
              <a:t> = 8 Let us put some label names for the three lines:’</a:t>
            </a:r>
            <a:endParaRPr lang="en-GB" sz="1200" b="0" kern="0" dirty="0"/>
          </a:p>
          <a:p>
            <a:endParaRPr lang="en-GB" sz="1200" b="0" kern="0" dirty="0"/>
          </a:p>
          <a:p>
            <a:endParaRPr lang="en-GB" sz="1200" b="0" kern="0" dirty="0"/>
          </a:p>
          <a:p>
            <a:r>
              <a:rPr lang="en-GB" sz="1200" b="0" kern="0" dirty="0"/>
              <a:t> Let us put some label names for the three lines:</a:t>
            </a:r>
          </a:p>
          <a:p>
            <a:r>
              <a:rPr lang="en-GB" sz="1200" b="0" kern="0" dirty="0"/>
              <a:t>fork ();   // Line 1</a:t>
            </a:r>
          </a:p>
          <a:p>
            <a:r>
              <a:rPr lang="en-GB" sz="1200" b="0" kern="0" dirty="0"/>
              <a:t>fork ();   // Line 2</a:t>
            </a:r>
          </a:p>
          <a:p>
            <a:r>
              <a:rPr lang="en-GB" sz="1200" b="0" kern="0" dirty="0"/>
              <a:t>fork ();   // Line 3</a:t>
            </a:r>
          </a:p>
          <a:p>
            <a:r>
              <a:rPr lang="en-GB" sz="1200" b="0" kern="0" dirty="0"/>
              <a:t>       L1       // 1 child process created by line 1.</a:t>
            </a:r>
          </a:p>
          <a:p>
            <a:r>
              <a:rPr lang="en-GB" sz="1200" b="0" kern="0" dirty="0"/>
              <a:t>    /     \     </a:t>
            </a:r>
          </a:p>
          <a:p>
            <a:r>
              <a:rPr lang="en-GB" sz="1200" b="0" kern="0" dirty="0"/>
              <a:t>  L2      </a:t>
            </a:r>
            <a:r>
              <a:rPr lang="en-GB" sz="1200" b="0" kern="0" dirty="0" err="1"/>
              <a:t>L2</a:t>
            </a:r>
            <a:r>
              <a:rPr lang="en-GB" sz="1200" b="0" kern="0" dirty="0"/>
              <a:t>    // 2 child processes created by line 2.</a:t>
            </a:r>
          </a:p>
          <a:p>
            <a:r>
              <a:rPr lang="en-GB" sz="1200" b="0" kern="0" dirty="0"/>
              <a:t> /  \    /  \   </a:t>
            </a:r>
          </a:p>
          <a:p>
            <a:r>
              <a:rPr lang="en-GB" sz="1200" b="0" kern="0" dirty="0"/>
              <a:t>L3  </a:t>
            </a:r>
            <a:r>
              <a:rPr lang="en-GB" sz="1200" b="0" kern="0" dirty="0" err="1"/>
              <a:t>L3</a:t>
            </a:r>
            <a:r>
              <a:rPr lang="en-GB" sz="1200" b="0" kern="0" dirty="0"/>
              <a:t>  </a:t>
            </a:r>
            <a:r>
              <a:rPr lang="en-GB" sz="1200" b="0" kern="0" dirty="0" err="1"/>
              <a:t>L3</a:t>
            </a:r>
            <a:r>
              <a:rPr lang="en-GB" sz="1200" b="0" kern="0" dirty="0"/>
              <a:t>  </a:t>
            </a:r>
            <a:r>
              <a:rPr lang="en-GB" sz="1200" b="0" kern="0" dirty="0" err="1"/>
              <a:t>L3</a:t>
            </a:r>
            <a:r>
              <a:rPr lang="en-GB" sz="1200" b="0" kern="0" dirty="0"/>
              <a:t>  // 4 child processes created by line 3.</a:t>
            </a:r>
            <a:endParaRPr lang="en-US" sz="1200" b="0" kern="0" dirty="0"/>
          </a:p>
          <a:p>
            <a:endParaRPr lang="en-SE" dirty="0"/>
          </a:p>
        </p:txBody>
      </p:sp>
    </p:spTree>
    <p:extLst>
      <p:ext uri="{BB962C8B-B14F-4D97-AF65-F5344CB8AC3E}">
        <p14:creationId xmlns:p14="http://schemas.microsoft.com/office/powerpoint/2010/main" val="2435880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8898" name="Rectangle 2"/>
          <p:cNvSpPr>
            <a:spLocks noGrp="1" noRot="1" noChangeAspect="1" noChangeArrowheads="1" noTextEdit="1"/>
          </p:cNvSpPr>
          <p:nvPr>
            <p:ph type="sldImg"/>
          </p:nvPr>
        </p:nvSpPr>
        <p:spPr>
          <a:xfrm>
            <a:off x="479425" y="617538"/>
            <a:ext cx="6373813" cy="3586162"/>
          </a:xfrm>
        </p:spPr>
      </p:sp>
      <p:sp>
        <p:nvSpPr>
          <p:cNvPr id="1488899" name="Rectangle 3"/>
          <p:cNvSpPr>
            <a:spLocks noGrp="1" noChangeArrowheads="1"/>
          </p:cNvSpPr>
          <p:nvPr>
            <p:ph type="body" idx="1"/>
          </p:nvPr>
        </p:nvSpPr>
        <p:spPr>
          <a:xfrm>
            <a:off x="550334" y="4560570"/>
            <a:ext cx="6304279" cy="4318874"/>
          </a:xfrm>
          <a:ln/>
        </p:spPr>
        <p:txBody>
          <a:bodyPr lIns="96642" tIns="48321" rIns="96642" bIns="48321"/>
          <a:lstStyle/>
          <a:p>
            <a:r>
              <a:rPr lang="en-US" dirty="0"/>
              <a:t>Instead, the memory system of a modern computer consists of a series of black boxes ranging from the fastest to the slowest.</a:t>
            </a:r>
          </a:p>
          <a:p>
            <a:r>
              <a:rPr lang="en-US" dirty="0"/>
              <a:t>Besides variation in speed, these boxes also varies in size (smallest to biggest) and cost.</a:t>
            </a:r>
          </a:p>
          <a:p>
            <a:r>
              <a:rPr lang="en-US" dirty="0"/>
              <a:t>What makes this kind of arrangement work is one of the most important  principle in computer design.  The principle of locality. </a:t>
            </a:r>
            <a:r>
              <a:rPr lang="en-US" dirty="0">
                <a:cs typeface="Arial" charset="0"/>
              </a:rPr>
              <a:t>The principle of locality states that programs access a relatively small portion of the address space at  any instant of time.</a:t>
            </a:r>
            <a:endParaRPr lang="en-US" dirty="0"/>
          </a:p>
          <a:p>
            <a:endParaRPr lang="en-US" dirty="0"/>
          </a:p>
          <a:p>
            <a:r>
              <a:rPr lang="en-US" dirty="0"/>
              <a:t>The design goal is to present the user with as much memory as is available in the cheapest technology (points to the disk).</a:t>
            </a:r>
          </a:p>
          <a:p>
            <a:r>
              <a:rPr lang="en-US" dirty="0"/>
              <a:t>While by taking advantage of the principle of locality, we like to provide the user an average access speed that is very close to the speed that is offered by the fastest technology.</a:t>
            </a:r>
          </a:p>
          <a:p>
            <a:r>
              <a:rPr lang="en-US" dirty="0"/>
              <a:t>(We will go over this slide in detail in the next lectures on caches).</a:t>
            </a:r>
          </a:p>
          <a:p>
            <a:endParaRPr lang="en-US" dirty="0"/>
          </a:p>
        </p:txBody>
      </p:sp>
    </p:spTree>
    <p:extLst>
      <p:ext uri="{BB962C8B-B14F-4D97-AF65-F5344CB8AC3E}">
        <p14:creationId xmlns:p14="http://schemas.microsoft.com/office/powerpoint/2010/main" val="1005909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a:t>Another</a:t>
            </a:r>
            <a:r>
              <a:rPr lang="zh-CN" altLang="en-US"/>
              <a:t> </a:t>
            </a:r>
            <a:r>
              <a:rPr lang="en-US" altLang="zh-CN"/>
              <a:t>example</a:t>
            </a:r>
            <a:r>
              <a:rPr lang="zh-CN" altLang="en-US"/>
              <a:t> </a:t>
            </a:r>
            <a:r>
              <a:rPr lang="en-US" altLang="zh-CN"/>
              <a:t>to</a:t>
            </a:r>
            <a:r>
              <a:rPr lang="zh-CN" altLang="en-US"/>
              <a:t> </a:t>
            </a:r>
            <a:r>
              <a:rPr lang="en-US" altLang="zh-CN"/>
              <a:t>show</a:t>
            </a:r>
            <a:r>
              <a:rPr lang="zh-CN" altLang="en-US"/>
              <a:t> </a:t>
            </a:r>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27017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Tag: 4 Index: 1 Offset: 3. The low-order 3 bits of an address specifies the byte address, and the next 1 bit is the index. I'll write addresses as a triple of </a:t>
            </a:r>
            <a:r>
              <a:rPr lang="en-US" dirty="0" err="1"/>
              <a:t>tag:index:offset</a:t>
            </a:r>
            <a:r>
              <a:rPr lang="en-US" dirty="0"/>
              <a:t>. We have: </a:t>
            </a:r>
          </a:p>
          <a:p>
            <a:r>
              <a:rPr lang="en-US" dirty="0" err="1"/>
              <a:t>lw</a:t>
            </a:r>
            <a:r>
              <a:rPr lang="en-US" dirty="0"/>
              <a:t> 0   = 0000:0:000 </a:t>
            </a:r>
          </a:p>
          <a:p>
            <a:pPr lvl="1"/>
            <a:r>
              <a:rPr lang="en-US" dirty="0"/>
              <a:t>Bytes 0-7 loaded into cache index 0.</a:t>
            </a:r>
          </a:p>
          <a:p>
            <a:r>
              <a:rPr lang="en-US" dirty="0" err="1"/>
              <a:t>sw</a:t>
            </a:r>
            <a:r>
              <a:rPr lang="en-US" dirty="0"/>
              <a:t> 44= 0010:1:100 </a:t>
            </a:r>
          </a:p>
          <a:p>
            <a:pPr lvl="1"/>
            <a:r>
              <a:rPr lang="en-US" dirty="0"/>
              <a:t>Bytes 40-47 loaded into cache index 1; bytes 44-47 modified; block marked "dirty".</a:t>
            </a:r>
          </a:p>
          <a:p>
            <a:r>
              <a:rPr lang="en-US" dirty="0" err="1"/>
              <a:t>lw</a:t>
            </a:r>
            <a:r>
              <a:rPr lang="en-US" dirty="0"/>
              <a:t> 52 =  0011:0:100  </a:t>
            </a:r>
          </a:p>
          <a:p>
            <a:pPr lvl="1"/>
            <a:r>
              <a:rPr lang="en-US" dirty="0"/>
              <a:t>Bytes 48-55 loaded into cache index 0; Clean miss  (since replaced block was clean), previous block discarded</a:t>
            </a:r>
          </a:p>
          <a:p>
            <a:r>
              <a:rPr lang="en-US" dirty="0" err="1"/>
              <a:t>lw</a:t>
            </a:r>
            <a:r>
              <a:rPr lang="en-US" dirty="0"/>
              <a:t> 88 =  0101:1:000 </a:t>
            </a:r>
          </a:p>
          <a:p>
            <a:pPr lvl="1"/>
            <a:r>
              <a:rPr lang="en-US" dirty="0"/>
              <a:t>Bytes 88-95 loaded into cache index 1; Dirty miss (since replaced block was dirty); previous (dirty) contents written back to memory; block marked "clean“</a:t>
            </a:r>
          </a:p>
          <a:p>
            <a:r>
              <a:rPr lang="en-US" dirty="0" err="1"/>
              <a:t>lw</a:t>
            </a:r>
            <a:r>
              <a:rPr lang="en-US" dirty="0"/>
              <a:t> 0 = 0000:0:000 </a:t>
            </a:r>
          </a:p>
          <a:p>
            <a:pPr lvl="1"/>
            <a:r>
              <a:rPr lang="en-US" dirty="0"/>
              <a:t>Bytes 0-7 loaded into cache index 0. Clean miss; block marked “clean”</a:t>
            </a:r>
          </a:p>
          <a:p>
            <a:r>
              <a:rPr lang="en-US" dirty="0" err="1"/>
              <a:t>sw</a:t>
            </a:r>
            <a:r>
              <a:rPr lang="en-US" dirty="0"/>
              <a:t> 52 = 0011:0:100 </a:t>
            </a:r>
          </a:p>
          <a:p>
            <a:pPr lvl="1"/>
            <a:r>
              <a:rPr lang="en-US" dirty="0"/>
              <a:t>Bytes 48-55 loaded into cache index 0. Clean miss. bytes 52-55 modified; block marked "dirty". </a:t>
            </a:r>
          </a:p>
          <a:p>
            <a:r>
              <a:rPr lang="en-US" dirty="0" err="1"/>
              <a:t>lw</a:t>
            </a:r>
            <a:r>
              <a:rPr lang="en-US" dirty="0"/>
              <a:t> 68 = 0010:0:100 </a:t>
            </a:r>
          </a:p>
          <a:p>
            <a:pPr lvl="1"/>
            <a:r>
              <a:rPr lang="en-US" dirty="0"/>
              <a:t>Bytes 64-71 brought into cache index 0; Dirty miss; previous (dirty) contents written back to memory; block marked “clean”. </a:t>
            </a:r>
          </a:p>
          <a:p>
            <a:r>
              <a:rPr lang="en-US" dirty="0" err="1"/>
              <a:t>lw</a:t>
            </a:r>
            <a:r>
              <a:rPr lang="en-US" dirty="0"/>
              <a:t> 44 = 0010:1:100 </a:t>
            </a:r>
          </a:p>
          <a:p>
            <a:pPr lvl="1"/>
            <a:r>
              <a:rPr lang="en-US" dirty="0"/>
              <a:t>Bytes 40-47 loaded into cache index1; Clean miss; block marked "clean".</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5266" name="Rectangle 2"/>
          <p:cNvSpPr>
            <a:spLocks noGrp="1" noRot="1" noChangeAspect="1" noChangeArrowheads="1" noTextEdit="1"/>
          </p:cNvSpPr>
          <p:nvPr>
            <p:ph type="sldImg"/>
          </p:nvPr>
        </p:nvSpPr>
        <p:spPr/>
      </p:sp>
      <p:sp>
        <p:nvSpPr>
          <p:cNvPr id="1675267" name="Rectangle 3"/>
          <p:cNvSpPr>
            <a:spLocks noGrp="1" noChangeArrowheads="1"/>
          </p:cNvSpPr>
          <p:nvPr>
            <p:ph type="body" idx="1"/>
          </p:nvPr>
        </p:nvSpPr>
        <p:spPr>
          <a:ln/>
        </p:spPr>
        <p:txBody>
          <a:bodyPr/>
          <a:lstStyle/>
          <a:p>
            <a:r>
              <a:rPr lang="en-US" dirty="0"/>
              <a:t>Reasonable write buffer depth (e.g., four or more words) and a memory capable of accepting writes at a rate that significantly exceeds the average write frequency means write buffer stalls are small</a:t>
            </a:r>
          </a:p>
        </p:txBody>
      </p:sp>
    </p:spTree>
    <p:extLst>
      <p:ext uri="{BB962C8B-B14F-4D97-AF65-F5344CB8AC3E}">
        <p14:creationId xmlns:p14="http://schemas.microsoft.com/office/powerpoint/2010/main" val="549479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7314" name="Rectangle 2"/>
          <p:cNvSpPr>
            <a:spLocks noGrp="1" noRot="1" noChangeAspect="1" noChangeArrowheads="1" noTextEdit="1"/>
          </p:cNvSpPr>
          <p:nvPr>
            <p:ph type="sldImg"/>
          </p:nvPr>
        </p:nvSpPr>
        <p:spPr/>
      </p:sp>
      <p:sp>
        <p:nvSpPr>
          <p:cNvPr id="1677315" name="Rectangle 3"/>
          <p:cNvSpPr>
            <a:spLocks noGrp="1" noChangeArrowheads="1"/>
          </p:cNvSpPr>
          <p:nvPr>
            <p:ph type="body" idx="1"/>
          </p:nvPr>
        </p:nvSpPr>
        <p:spPr>
          <a:ln/>
        </p:spPr>
        <p:txBody>
          <a:bodyPr/>
          <a:lstStyle/>
          <a:p>
            <a:r>
              <a:rPr lang="en-US" dirty="0"/>
              <a:t>What if the </a:t>
            </a:r>
            <a:r>
              <a:rPr lang="en-US" dirty="0" err="1"/>
              <a:t>CPI</a:t>
            </a:r>
            <a:r>
              <a:rPr lang="en-US" baseline="-25000" dirty="0" err="1"/>
              <a:t>ideal</a:t>
            </a:r>
            <a:r>
              <a:rPr lang="en-US" dirty="0"/>
              <a:t> is reduced to 1?   </a:t>
            </a:r>
          </a:p>
          <a:p>
            <a:r>
              <a:rPr lang="en-US" dirty="0"/>
              <a:t>What if the D$ miss rate went up by 1%?  </a:t>
            </a:r>
          </a:p>
          <a:p>
            <a:endParaRPr lang="en-US" dirty="0"/>
          </a:p>
          <a:p>
            <a:r>
              <a:rPr lang="en-US" dirty="0"/>
              <a:t>For ideal CPI = 1, then </a:t>
            </a:r>
            <a:r>
              <a:rPr lang="en-US" dirty="0" err="1"/>
              <a:t>CPIstall</a:t>
            </a:r>
            <a:r>
              <a:rPr lang="en-US" dirty="0"/>
              <a:t> = 4.44 and the amount of execution time spent on memory stalls would have risen from 3.44/5.44 = 63% to 3.44/4.44 = 77%</a:t>
            </a:r>
          </a:p>
          <a:p>
            <a:r>
              <a:rPr lang="en-US" dirty="0"/>
              <a:t>For miss penalty of 200, memory stall cycles = 2%  200 + 36% x 4% x 200 = 6.88 so that </a:t>
            </a:r>
            <a:r>
              <a:rPr lang="en-US" dirty="0" err="1"/>
              <a:t>CPIstall</a:t>
            </a:r>
            <a:r>
              <a:rPr lang="en-US" dirty="0"/>
              <a:t> = 8.88</a:t>
            </a:r>
          </a:p>
          <a:p>
            <a:endParaRPr lang="en-US" dirty="0"/>
          </a:p>
          <a:p>
            <a:r>
              <a:rPr lang="en-US" dirty="0"/>
              <a:t>This assumes that hit time (so hit time is 1 cycle) is not a factor in determining cache performance.  A larger cache would have a longer access time (if a lower miss rate), meaning either a slower clock cycle or more stages in the pipeline for memory access.</a:t>
            </a:r>
          </a:p>
        </p:txBody>
      </p:sp>
    </p:spTree>
    <p:extLst>
      <p:ext uri="{BB962C8B-B14F-4D97-AF65-F5344CB8AC3E}">
        <p14:creationId xmlns:p14="http://schemas.microsoft.com/office/powerpoint/2010/main" val="2751273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646331"/>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3" name="灯片编号占位符 2">
            <a:extLst>
              <a:ext uri="{FF2B5EF4-FFF2-40B4-BE49-F238E27FC236}">
                <a16:creationId xmlns:a16="http://schemas.microsoft.com/office/drawing/2014/main" id="{82064659-2CA1-B4C5-59CA-AF504B0839DC}"/>
              </a:ext>
            </a:extLst>
          </p:cNvPr>
          <p:cNvSpPr>
            <a:spLocks noGrp="1"/>
          </p:cNvSpPr>
          <p:nvPr>
            <p:ph type="sldNum" sz="quarter" idx="11"/>
          </p:nvPr>
        </p:nvSpPr>
        <p:spPr>
          <a:xfrm>
            <a:off x="11606548" y="6501823"/>
            <a:ext cx="569288" cy="365125"/>
          </a:xfrm>
        </p:spPr>
        <p:txBody>
          <a:bodyPr/>
          <a:lstStyle>
            <a:lvl1pPr>
              <a:defRPr sz="1400" b="0"/>
            </a:lvl1p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1987874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508000" y="990600"/>
            <a:ext cx="101600" cy="5105400"/>
          </a:xfrm>
          <a:prstGeom prst="rect">
            <a:avLst/>
          </a:prstGeom>
          <a:solidFill>
            <a:schemeClr val="bg2"/>
          </a:solidFill>
          <a:ln w="12700">
            <a:no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grpSp>
        <p:nvGrpSpPr>
          <p:cNvPr id="2" name="Group 8"/>
          <p:cNvGrpSpPr>
            <a:grpSpLocks/>
          </p:cNvGrpSpPr>
          <p:nvPr/>
        </p:nvGrpSpPr>
        <p:grpSpPr bwMode="auto">
          <a:xfrm>
            <a:off x="508001" y="304800"/>
            <a:ext cx="11188700" cy="5791200"/>
            <a:chOff x="240" y="192"/>
            <a:chExt cx="5286" cy="3648"/>
          </a:xfrm>
        </p:grpSpPr>
        <p:sp>
          <p:nvSpPr>
            <p:cNvPr id="6"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solidFill>
                  <a:srgbClr val="000000"/>
                </a:solidFill>
                <a:ea typeface="宋体" charset="-122"/>
              </a:endParaRPr>
            </a:p>
          </p:txBody>
        </p:sp>
        <p:sp>
          <p:nvSpPr>
            <p:cNvPr id="7"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8"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solidFill>
                  <a:srgbClr val="000000"/>
                </a:solidFill>
                <a:ea typeface="宋体" charset="-122"/>
              </a:endParaRPr>
            </a:p>
          </p:txBody>
        </p:sp>
        <p:sp>
          <p:nvSpPr>
            <p:cNvPr id="9"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 name="Line 13"/>
            <p:cNvSpPr>
              <a:spLocks noChangeShapeType="1"/>
            </p:cNvSpPr>
            <p:nvPr/>
          </p:nvSpPr>
          <p:spPr bwMode="auto">
            <a:xfrm flipH="1">
              <a:off x="480" y="2256"/>
              <a:ext cx="4848" cy="0"/>
            </a:xfrm>
            <a:prstGeom prst="line">
              <a:avLst/>
            </a:prstGeom>
            <a:noFill/>
            <a:ln w="12700">
              <a:solidFill>
                <a:schemeClr val="tx1"/>
              </a:solidFill>
              <a:round/>
              <a:headEnd/>
              <a:tailEnd/>
            </a:ln>
            <a:effectLst/>
          </p:spPr>
          <p:txBody>
            <a:bodyPr/>
            <a:lstStyle/>
            <a:p>
              <a:pPr>
                <a:defRPr/>
              </a:pPr>
              <a:endParaRPr lang="en-CA" dirty="0">
                <a:solidFill>
                  <a:srgbClr val="000000"/>
                </a:solidFill>
              </a:endParaRPr>
            </a:p>
          </p:txBody>
        </p:sp>
        <p:sp>
          <p:nvSpPr>
            <p:cNvPr id="11"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grpSp>
      <p:sp>
        <p:nvSpPr>
          <p:cNvPr id="106499" name="Rectangle 3"/>
          <p:cNvSpPr>
            <a:spLocks noGrp="1" noChangeArrowheads="1"/>
          </p:cNvSpPr>
          <p:nvPr>
            <p:ph type="ctrTitle"/>
          </p:nvPr>
        </p:nvSpPr>
        <p:spPr>
          <a:xfrm>
            <a:off x="1016000" y="1371600"/>
            <a:ext cx="10261600" cy="2057400"/>
          </a:xfrm>
        </p:spPr>
        <p:txBody>
          <a:bodyPr/>
          <a:lstStyle>
            <a:lvl1pPr>
              <a:defRPr sz="5400"/>
            </a:lvl1pPr>
          </a:lstStyle>
          <a:p>
            <a:r>
              <a:rPr lang="zh-CN" altLang="en-US"/>
              <a:t>单击此处编辑母版标题样式</a:t>
            </a:r>
            <a:endParaRPr lang="en-US"/>
          </a:p>
        </p:txBody>
      </p:sp>
      <p:sp>
        <p:nvSpPr>
          <p:cNvPr id="106500" name="Rectangle 4"/>
          <p:cNvSpPr>
            <a:spLocks noGrp="1" noChangeArrowheads="1"/>
          </p:cNvSpPr>
          <p:nvPr>
            <p:ph type="subTitle" idx="1"/>
          </p:nvPr>
        </p:nvSpPr>
        <p:spPr>
          <a:xfrm>
            <a:off x="1016000" y="3765550"/>
            <a:ext cx="10261600" cy="2057400"/>
          </a:xfrm>
        </p:spPr>
        <p:txBody>
          <a:bodyPr/>
          <a:lstStyle>
            <a:lvl1pPr marL="0" indent="0">
              <a:buFont typeface="Wingdings" pitchFamily="2" charset="2"/>
              <a:buNone/>
              <a:defRPr sz="2800"/>
            </a:lvl1pPr>
          </a:lstStyle>
          <a:p>
            <a:r>
              <a:rPr lang="zh-CN" altLang="en-US"/>
              <a:t>单击此处编辑母版副标题样式</a:t>
            </a:r>
            <a:endParaRPr lang="en-US"/>
          </a:p>
        </p:txBody>
      </p:sp>
      <p:sp>
        <p:nvSpPr>
          <p:cNvPr id="12" name="Rectangle 7"/>
          <p:cNvSpPr>
            <a:spLocks noGrp="1" noChangeArrowheads="1"/>
          </p:cNvSpPr>
          <p:nvPr>
            <p:ph type="sldNum" sz="quarter" idx="10"/>
          </p:nvPr>
        </p:nvSpPr>
        <p:spPr>
          <a:xfrm>
            <a:off x="8737600" y="6248400"/>
            <a:ext cx="2844800" cy="457200"/>
          </a:xfrm>
        </p:spPr>
        <p:txBody>
          <a:bodyPr/>
          <a:lstStyle>
            <a:lvl1pPr>
              <a:defRPr b="1"/>
            </a:lvl1pPr>
          </a:lstStyle>
          <a:p>
            <a:pPr>
              <a:defRPr/>
            </a:pPr>
            <a:fld id="{A7001400-CCB5-49C7-86C1-55EFA1C37CF1}" type="slidenum">
              <a:rPr lang="en-US" altLang="zh-CN">
                <a:solidFill>
                  <a:srgbClr val="000000"/>
                </a:solidFill>
              </a:rPr>
              <a:pPr>
                <a:defRPr/>
              </a:pPr>
              <a:t>‹#›</a:t>
            </a:fld>
            <a:endParaRPr lang="en-US" altLang="zh-CN">
              <a:solidFill>
                <a:srgbClr val="000000"/>
              </a:solidFill>
            </a:endParaRPr>
          </a:p>
        </p:txBody>
      </p:sp>
      <p:sp>
        <p:nvSpPr>
          <p:cNvPr id="13"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3036485695"/>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4"/>
          <p:cNvSpPr>
            <a:spLocks noGrp="1" noChangeArrowheads="1"/>
          </p:cNvSpPr>
          <p:nvPr>
            <p:ph type="dt" sz="half" idx="10"/>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
        <p:nvSpPr>
          <p:cNvPr id="5" name="Rectangle 6"/>
          <p:cNvSpPr>
            <a:spLocks noGrp="1" noChangeArrowheads="1"/>
          </p:cNvSpPr>
          <p:nvPr>
            <p:ph type="sldNum" sz="quarter" idx="11"/>
          </p:nvPr>
        </p:nvSpPr>
        <p:spPr/>
        <p:txBody>
          <a:bodyPr/>
          <a:lstStyle>
            <a:lvl1pPr>
              <a:defRPr/>
            </a:lvl1pPr>
          </a:lstStyle>
          <a:p>
            <a:pPr>
              <a:defRPr/>
            </a:pPr>
            <a:fld id="{1C8ACC4A-4AD7-4A58-AE8C-95CF4519BD6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48796448"/>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en-C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p:txBody>
          <a:bodyPr/>
          <a:lstStyle>
            <a:lvl1pPr>
              <a:defRPr/>
            </a:lvl1pPr>
          </a:lstStyle>
          <a:p>
            <a:pPr>
              <a:defRPr/>
            </a:pPr>
            <a:fld id="{50B91B79-06CD-4EFB-894E-391AB38BFA3E}"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1146859758"/>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Content Placeholder 2"/>
          <p:cNvSpPr>
            <a:spLocks noGrp="1"/>
          </p:cNvSpPr>
          <p:nvPr>
            <p:ph sz="half" idx="1"/>
          </p:nvPr>
        </p:nvSpPr>
        <p:spPr>
          <a:xfrm>
            <a:off x="6096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Content Placeholder 3"/>
          <p:cNvSpPr>
            <a:spLocks noGrp="1"/>
          </p:cNvSpPr>
          <p:nvPr>
            <p:ph sz="half" idx="2"/>
          </p:nvPr>
        </p:nvSpPr>
        <p:spPr>
          <a:xfrm>
            <a:off x="62484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5" name="Rectangle 6"/>
          <p:cNvSpPr>
            <a:spLocks noGrp="1" noChangeArrowheads="1"/>
          </p:cNvSpPr>
          <p:nvPr>
            <p:ph type="sldNum" sz="quarter" idx="10"/>
          </p:nvPr>
        </p:nvSpPr>
        <p:spPr/>
        <p:txBody>
          <a:bodyPr/>
          <a:lstStyle>
            <a:lvl1pPr>
              <a:defRPr/>
            </a:lvl1pPr>
          </a:lstStyle>
          <a:p>
            <a:pPr>
              <a:defRPr/>
            </a:pPr>
            <a:fld id="{56861139-868E-4FF8-8C73-E16CB89934DC}"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2661914106"/>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en-C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7" name="Rectangle 6"/>
          <p:cNvSpPr>
            <a:spLocks noGrp="1" noChangeArrowheads="1"/>
          </p:cNvSpPr>
          <p:nvPr>
            <p:ph type="sldNum" sz="quarter" idx="10"/>
          </p:nvPr>
        </p:nvSpPr>
        <p:spPr/>
        <p:txBody>
          <a:bodyPr/>
          <a:lstStyle>
            <a:lvl1pPr>
              <a:defRPr/>
            </a:lvl1pPr>
          </a:lstStyle>
          <a:p>
            <a:pPr>
              <a:defRPr/>
            </a:pPr>
            <a:fld id="{84244019-08DA-4D43-96F8-962ADF3255D5}" type="slidenum">
              <a:rPr lang="en-US" altLang="zh-CN">
                <a:solidFill>
                  <a:srgbClr val="000000"/>
                </a:solidFill>
              </a:rPr>
              <a:pPr>
                <a:defRPr/>
              </a:pPr>
              <a:t>‹#›</a:t>
            </a:fld>
            <a:endParaRPr lang="en-US" altLang="zh-CN">
              <a:solidFill>
                <a:srgbClr val="000000"/>
              </a:solidFill>
            </a:endParaRPr>
          </a:p>
        </p:txBody>
      </p:sp>
      <p:sp>
        <p:nvSpPr>
          <p:cNvPr id="8"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879363340"/>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Rectangle 6"/>
          <p:cNvSpPr>
            <a:spLocks noGrp="1" noChangeArrowheads="1"/>
          </p:cNvSpPr>
          <p:nvPr>
            <p:ph type="sldNum" sz="quarter" idx="10"/>
          </p:nvPr>
        </p:nvSpPr>
        <p:spPr/>
        <p:txBody>
          <a:bodyPr/>
          <a:lstStyle>
            <a:lvl1pPr>
              <a:defRPr/>
            </a:lvl1pPr>
          </a:lstStyle>
          <a:p>
            <a:pPr>
              <a:defRPr/>
            </a:pPr>
            <a:fld id="{DCCDE053-EF8D-47BC-A790-C842668DEBF0}" type="slidenum">
              <a:rPr lang="en-US" altLang="zh-CN">
                <a:solidFill>
                  <a:srgbClr val="000000"/>
                </a:solidFill>
              </a:rPr>
              <a:pPr>
                <a:defRPr/>
              </a:pPr>
              <a:t>‹#›</a:t>
            </a:fld>
            <a:endParaRPr lang="en-US" altLang="zh-CN">
              <a:solidFill>
                <a:srgbClr val="000000"/>
              </a:solidFill>
            </a:endParaRPr>
          </a:p>
        </p:txBody>
      </p:sp>
      <p:sp>
        <p:nvSpPr>
          <p:cNvPr id="4"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1928985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5A212BB9-E78B-495B-9788-B3975166DFF8}" type="slidenum">
              <a:rPr lang="en-US" altLang="zh-CN">
                <a:solidFill>
                  <a:srgbClr val="000000"/>
                </a:solidFill>
              </a:rPr>
              <a:pPr>
                <a:defRPr/>
              </a:pPr>
              <a:t>‹#›</a:t>
            </a:fld>
            <a:endParaRPr lang="en-US" altLang="zh-CN">
              <a:solidFill>
                <a:srgbClr val="000000"/>
              </a:solidFill>
            </a:endParaRPr>
          </a:p>
        </p:txBody>
      </p:sp>
      <p:sp>
        <p:nvSpPr>
          <p:cNvPr id="3"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3528256495"/>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endParaRPr lang="en-C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31D9D9C2-5B03-446D-B19D-C61AA517AC0A}"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824309773"/>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CA"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CFD901D7-DE0F-484A-9413-BF15B2CE630E}"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785559406"/>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03520C5D-A630-43AD-866B-E164FE64FBEF}"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2150875972"/>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5400" y="533401"/>
            <a:ext cx="2768600" cy="5686425"/>
          </a:xfrm>
        </p:spPr>
        <p:txBody>
          <a:bodyPr vert="eaVert"/>
          <a:lstStyle/>
          <a:p>
            <a:r>
              <a:rPr lang="zh-CN" altLang="en-US"/>
              <a:t>单击此处编辑母版标题样式</a:t>
            </a:r>
            <a:endParaRPr lang="en-CA"/>
          </a:p>
        </p:txBody>
      </p:sp>
      <p:sp>
        <p:nvSpPr>
          <p:cNvPr id="3" name="Vertical Text Placeholder 2"/>
          <p:cNvSpPr>
            <a:spLocks noGrp="1"/>
          </p:cNvSpPr>
          <p:nvPr>
            <p:ph type="body" orient="vert" idx="1"/>
          </p:nvPr>
        </p:nvSpPr>
        <p:spPr>
          <a:xfrm>
            <a:off x="609600" y="533401"/>
            <a:ext cx="8102600" cy="56864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8083A330-BE6F-4A83-B16E-86F409734AB8}"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3249188310"/>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1143000"/>
          </a:xfrm>
        </p:spPr>
        <p:txBody>
          <a:bodyPr/>
          <a:lstStyle/>
          <a:p>
            <a:r>
              <a:rPr lang="en-US"/>
              <a:t>Click to edit Master title style</a:t>
            </a:r>
            <a:endParaRPr lang="en-CA"/>
          </a:p>
        </p:txBody>
      </p:sp>
      <p:sp>
        <p:nvSpPr>
          <p:cNvPr id="3" name="Table Placeholder 2"/>
          <p:cNvSpPr>
            <a:spLocks noGrp="1"/>
          </p:cNvSpPr>
          <p:nvPr>
            <p:ph type="tbl" idx="1"/>
          </p:nvPr>
        </p:nvSpPr>
        <p:spPr>
          <a:xfrm>
            <a:off x="609600" y="1917700"/>
            <a:ext cx="11074400" cy="4302125"/>
          </a:xfrm>
        </p:spPr>
        <p:txBody>
          <a:bodyPr/>
          <a:lstStyle/>
          <a:p>
            <a:pPr lvl="0"/>
            <a:endParaRPr lang="en-CA" noProof="0"/>
          </a:p>
        </p:txBody>
      </p:sp>
      <p:sp>
        <p:nvSpPr>
          <p:cNvPr id="4" name="Rectangle 4"/>
          <p:cNvSpPr>
            <a:spLocks noGrp="1" noChangeArrowheads="1"/>
          </p:cNvSpPr>
          <p:nvPr>
            <p:ph type="dt" sz="half" idx="10"/>
          </p:nvPr>
        </p:nvSpPr>
        <p:spPr>
          <a:ln/>
        </p:spPr>
        <p:txBody>
          <a:bodyPr/>
          <a:lstStyle>
            <a:lvl1pPr>
              <a:defRPr/>
            </a:lvl1pPr>
          </a:lstStyle>
          <a:p>
            <a:r>
              <a:rPr lang="en-US" altLang="zh-CN">
                <a:solidFill>
                  <a:srgbClr val="000000"/>
                </a:solidFill>
              </a:rPr>
              <a:t> © Janice Regan, CMPT 300, May 2007</a:t>
            </a:r>
          </a:p>
          <a:p>
            <a:endParaRPr lang="en-US" altLang="zh-CN">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fld id="{F283C24A-E6CC-443B-90BE-D4BD22F01048}"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0039671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533400"/>
            <a:ext cx="10972800" cy="1143000"/>
          </a:xfrm>
        </p:spPr>
        <p:txBody>
          <a:bodyPr/>
          <a:lstStyle/>
          <a:p>
            <a:r>
              <a:rPr lang="en-US"/>
              <a:t>Click to edit Master title style</a:t>
            </a:r>
            <a:endParaRPr lang="en-CA"/>
          </a:p>
        </p:txBody>
      </p:sp>
      <p:sp>
        <p:nvSpPr>
          <p:cNvPr id="3" name="Content Placeholder 2"/>
          <p:cNvSpPr>
            <a:spLocks noGrp="1"/>
          </p:cNvSpPr>
          <p:nvPr>
            <p:ph sz="quarter" idx="1"/>
          </p:nvPr>
        </p:nvSpPr>
        <p:spPr>
          <a:xfrm>
            <a:off x="6096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62484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6096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Content Placeholder 5"/>
          <p:cNvSpPr>
            <a:spLocks noGrp="1"/>
          </p:cNvSpPr>
          <p:nvPr>
            <p:ph sz="quarter" idx="4"/>
          </p:nvPr>
        </p:nvSpPr>
        <p:spPr>
          <a:xfrm>
            <a:off x="62484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8" name="Rectangle 6"/>
          <p:cNvSpPr>
            <a:spLocks noGrp="1" noChangeArrowheads="1"/>
          </p:cNvSpPr>
          <p:nvPr>
            <p:ph type="sldNum" sz="quarter" idx="11"/>
          </p:nvPr>
        </p:nvSpPr>
        <p:spPr>
          <a:ln/>
        </p:spPr>
        <p:txBody>
          <a:bodyPr/>
          <a:lstStyle>
            <a:lvl1pPr>
              <a:defRPr/>
            </a:lvl1pPr>
          </a:lstStyle>
          <a:p>
            <a:fld id="{F67088A8-2E96-439B-A7EF-2BB88A2F913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6401320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508000" y="990600"/>
            <a:ext cx="101600" cy="5105400"/>
          </a:xfrm>
          <a:prstGeom prst="rect">
            <a:avLst/>
          </a:prstGeom>
          <a:solidFill>
            <a:schemeClr val="bg2"/>
          </a:solidFill>
          <a:ln w="12700">
            <a:noFill/>
            <a:miter lim="800000"/>
            <a:headEnd/>
            <a:tailEnd/>
          </a:ln>
          <a:effectLst/>
        </p:spPr>
        <p:txBody>
          <a:bodyPr wrap="none" anchor="ctr"/>
          <a:lstStyle/>
          <a:p>
            <a:pPr eaLnBrk="1" hangingPunct="1">
              <a:defRPr/>
            </a:pPr>
            <a:endParaRPr lang="zh-CN" altLang="zh-CN" sz="2400">
              <a:ea typeface="宋体" charset="-122"/>
            </a:endParaRPr>
          </a:p>
        </p:txBody>
      </p:sp>
      <p:grpSp>
        <p:nvGrpSpPr>
          <p:cNvPr id="5" name="Group 8"/>
          <p:cNvGrpSpPr>
            <a:grpSpLocks/>
          </p:cNvGrpSpPr>
          <p:nvPr userDrawn="1"/>
        </p:nvGrpSpPr>
        <p:grpSpPr bwMode="auto">
          <a:xfrm>
            <a:off x="508001" y="304800"/>
            <a:ext cx="11188700" cy="5791200"/>
            <a:chOff x="240" y="192"/>
            <a:chExt cx="5286" cy="3648"/>
          </a:xfrm>
        </p:grpSpPr>
        <p:sp>
          <p:nvSpPr>
            <p:cNvPr id="6"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ea typeface="宋体" charset="-122"/>
              </a:endParaRPr>
            </a:p>
          </p:txBody>
        </p:sp>
        <p:sp>
          <p:nvSpPr>
            <p:cNvPr id="7"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ea typeface="宋体" charset="-122"/>
              </a:endParaRPr>
            </a:p>
          </p:txBody>
        </p:sp>
        <p:sp>
          <p:nvSpPr>
            <p:cNvPr id="8"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ea typeface="宋体" charset="-122"/>
              </a:endParaRPr>
            </a:p>
          </p:txBody>
        </p:sp>
        <p:sp>
          <p:nvSpPr>
            <p:cNvPr id="9"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ea typeface="宋体" charset="-122"/>
              </a:endParaRPr>
            </a:p>
          </p:txBody>
        </p:sp>
        <p:sp>
          <p:nvSpPr>
            <p:cNvPr id="10" name="Line 13"/>
            <p:cNvSpPr>
              <a:spLocks noChangeShapeType="1"/>
            </p:cNvSpPr>
            <p:nvPr/>
          </p:nvSpPr>
          <p:spPr bwMode="auto">
            <a:xfrm flipH="1">
              <a:off x="480" y="2256"/>
              <a:ext cx="4848" cy="0"/>
            </a:xfrm>
            <a:prstGeom prst="line">
              <a:avLst/>
            </a:prstGeom>
            <a:noFill/>
            <a:ln w="12700">
              <a:solidFill>
                <a:schemeClr val="tx1"/>
              </a:solidFill>
              <a:round/>
              <a:headEnd/>
              <a:tailEnd/>
            </a:ln>
            <a:effectLst/>
          </p:spPr>
          <p:txBody>
            <a:bodyPr/>
            <a:lstStyle/>
            <a:p>
              <a:pPr>
                <a:defRPr/>
              </a:pPr>
              <a:endParaRPr lang="en-CA" dirty="0"/>
            </a:p>
          </p:txBody>
        </p:sp>
        <p:sp>
          <p:nvSpPr>
            <p:cNvPr id="11"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p:spPr>
          <p:txBody>
            <a:bodyPr wrap="none" anchor="ctr"/>
            <a:lstStyle/>
            <a:p>
              <a:pPr eaLnBrk="1" hangingPunct="1">
                <a:defRPr/>
              </a:pPr>
              <a:endParaRPr lang="zh-CN" altLang="zh-CN" sz="2400">
                <a:ea typeface="宋体" charset="-122"/>
              </a:endParaRPr>
            </a:p>
          </p:txBody>
        </p:sp>
      </p:grpSp>
      <p:sp>
        <p:nvSpPr>
          <p:cNvPr id="106499" name="Rectangle 3"/>
          <p:cNvSpPr>
            <a:spLocks noGrp="1" noChangeArrowheads="1"/>
          </p:cNvSpPr>
          <p:nvPr>
            <p:ph type="ctrTitle"/>
          </p:nvPr>
        </p:nvSpPr>
        <p:spPr>
          <a:xfrm>
            <a:off x="1016000" y="1371600"/>
            <a:ext cx="10261600" cy="2057400"/>
          </a:xfrm>
        </p:spPr>
        <p:txBody>
          <a:bodyPr/>
          <a:lstStyle>
            <a:lvl1pPr>
              <a:defRPr sz="5400"/>
            </a:lvl1pPr>
          </a:lstStyle>
          <a:p>
            <a:r>
              <a:rPr lang="en-US"/>
              <a:t>Click to edit Master title style</a:t>
            </a:r>
          </a:p>
        </p:txBody>
      </p:sp>
      <p:sp>
        <p:nvSpPr>
          <p:cNvPr id="106500" name="Rectangle 4"/>
          <p:cNvSpPr>
            <a:spLocks noGrp="1" noChangeArrowheads="1"/>
          </p:cNvSpPr>
          <p:nvPr>
            <p:ph type="subTitle" idx="1"/>
          </p:nvPr>
        </p:nvSpPr>
        <p:spPr>
          <a:xfrm>
            <a:off x="1016000" y="3765550"/>
            <a:ext cx="10261600" cy="2057400"/>
          </a:xfrm>
        </p:spPr>
        <p:txBody>
          <a:bodyPr/>
          <a:lstStyle>
            <a:lvl1pPr marL="0" indent="0">
              <a:buFont typeface="Wingdings" pitchFamily="2" charset="2"/>
              <a:buNone/>
              <a:defRPr sz="2800"/>
            </a:lvl1pPr>
          </a:lstStyle>
          <a:p>
            <a:r>
              <a:rPr lang="en-US"/>
              <a:t>Click to edit Master subtitle style</a:t>
            </a:r>
          </a:p>
        </p:txBody>
      </p:sp>
      <p:sp>
        <p:nvSpPr>
          <p:cNvPr id="12" name="Rectangle 7"/>
          <p:cNvSpPr>
            <a:spLocks noGrp="1" noChangeArrowheads="1"/>
          </p:cNvSpPr>
          <p:nvPr>
            <p:ph type="sldNum" sz="quarter" idx="10"/>
          </p:nvPr>
        </p:nvSpPr>
        <p:spPr>
          <a:xfrm>
            <a:off x="11201400" y="6248400"/>
            <a:ext cx="381000" cy="457200"/>
          </a:xfrm>
        </p:spPr>
        <p:txBody>
          <a:bodyPr/>
          <a:lstStyle>
            <a:lvl1pPr>
              <a:defRPr sz="1100" b="1"/>
            </a:lvl1pPr>
          </a:lstStyle>
          <a:p>
            <a:pPr>
              <a:defRPr/>
            </a:pPr>
            <a:fld id="{78997615-6873-405D-B80D-4D52F6DDA5E8}" type="slidenum">
              <a:rPr lang="en-US" altLang="zh-CN" smtClean="0"/>
              <a:pPr>
                <a:defRPr/>
              </a:pPr>
              <a:t>‹#›</a:t>
            </a:fld>
            <a:endParaRPr lang="en-US" altLang="zh-CN" dirty="0"/>
          </a:p>
        </p:txBody>
      </p:sp>
      <p:sp>
        <p:nvSpPr>
          <p:cNvPr id="13"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713699941"/>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4"/>
          <p:cNvSpPr>
            <a:spLocks noGrp="1" noChangeArrowheads="1"/>
          </p:cNvSpPr>
          <p:nvPr>
            <p:ph type="dt" sz="half" idx="10"/>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
        <p:nvSpPr>
          <p:cNvPr id="5" name="Rectangle 6"/>
          <p:cNvSpPr>
            <a:spLocks noGrp="1" noChangeArrowheads="1"/>
          </p:cNvSpPr>
          <p:nvPr>
            <p:ph type="sldNum" sz="quarter" idx="11"/>
          </p:nvPr>
        </p:nvSpPr>
        <p:spPr/>
        <p:txBody>
          <a:bodyPr/>
          <a:lstStyle>
            <a:lvl1pPr>
              <a:defRPr/>
            </a:lvl1pPr>
          </a:lstStyle>
          <a:p>
            <a:pPr>
              <a:defRPr/>
            </a:pPr>
            <a:fld id="{18289726-E653-4F3B-BC2C-66257D9F470C}" type="slidenum">
              <a:rPr lang="en-US" altLang="zh-CN"/>
              <a:pPr>
                <a:defRPr/>
              </a:pPr>
              <a:t>‹#›</a:t>
            </a:fld>
            <a:endParaRPr lang="en-US" altLang="zh-CN"/>
          </a:p>
        </p:txBody>
      </p:sp>
    </p:spTree>
    <p:extLst>
      <p:ext uri="{BB962C8B-B14F-4D97-AF65-F5344CB8AC3E}">
        <p14:creationId xmlns:p14="http://schemas.microsoft.com/office/powerpoint/2010/main" val="1942418379"/>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p>
            <a:r>
              <a:rPr lang="en-US"/>
              <a:t>Click to edit Master title style</a:t>
            </a:r>
            <a:endParaRPr lang="en-CA"/>
          </a:p>
        </p:txBody>
      </p:sp>
      <p:sp>
        <p:nvSpPr>
          <p:cNvPr id="3" name="Content Placeholder 2"/>
          <p:cNvSpPr>
            <a:spLocks noGrp="1"/>
          </p:cNvSpPr>
          <p:nvPr>
            <p:ph idx="1"/>
          </p:nvPr>
        </p:nvSpPr>
        <p:spPr>
          <a:xfrm>
            <a:off x="609600" y="1587500"/>
            <a:ext cx="11074400" cy="469741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cxnSp>
        <p:nvCxnSpPr>
          <p:cNvPr id="7" name="直接连接符 6"/>
          <p:cNvCxnSpPr/>
          <p:nvPr userDrawn="1"/>
        </p:nvCxnSpPr>
        <p:spPr bwMode="auto">
          <a:xfrm>
            <a:off x="575733" y="1498600"/>
            <a:ext cx="110236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
        <p:nvSpPr>
          <p:cNvPr id="8" name="Rectangle 7"/>
          <p:cNvSpPr>
            <a:spLocks noGrp="1" noChangeArrowheads="1"/>
          </p:cNvSpPr>
          <p:nvPr>
            <p:ph type="sldNum" sz="quarter" idx="10"/>
          </p:nvPr>
        </p:nvSpPr>
        <p:spPr>
          <a:xfrm>
            <a:off x="8737600" y="6299200"/>
            <a:ext cx="2844800" cy="457200"/>
          </a:xfrm>
        </p:spPr>
        <p:txBody>
          <a:bodyPr/>
          <a:lstStyle>
            <a:lvl1pPr>
              <a:defRPr b="1"/>
            </a:lvl1pPr>
          </a:lstStyle>
          <a:p>
            <a:pPr>
              <a:defRPr/>
            </a:pPr>
            <a:fld id="{78997615-6873-405D-B80D-4D52F6DDA5E8}" type="slidenum">
              <a:rPr lang="en-US" altLang="zh-CN"/>
              <a:pPr>
                <a:defRPr/>
              </a:pPr>
              <a:t>‹#›</a:t>
            </a:fld>
            <a:endParaRPr lang="en-US" altLang="zh-CN" dirty="0"/>
          </a:p>
        </p:txBody>
      </p:sp>
      <p:sp>
        <p:nvSpPr>
          <p:cNvPr id="9" name="Rectangle 4"/>
          <p:cNvSpPr>
            <a:spLocks noGrp="1" noChangeArrowheads="1"/>
          </p:cNvSpPr>
          <p:nvPr>
            <p:ph type="dt" sz="half" idx="11"/>
          </p:nvPr>
        </p:nvSpPr>
        <p:spPr>
          <a:xfrm>
            <a:off x="609600" y="6299200"/>
            <a:ext cx="5852584" cy="457200"/>
          </a:xfrm>
        </p:spPr>
        <p:txBody>
          <a:bodyPr/>
          <a:lstStyle>
            <a:lvl1pPr>
              <a:defRPr sz="1600"/>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225122772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p:txBody>
          <a:bodyPr/>
          <a:lstStyle>
            <a:lvl1pPr>
              <a:defRPr/>
            </a:lvl1pPr>
          </a:lstStyle>
          <a:p>
            <a:pPr>
              <a:defRPr/>
            </a:pPr>
            <a:fld id="{417AC4E3-4C03-4499-8B96-D3E43256E5EE}" type="slidenum">
              <a:rPr lang="en-US" altLang="zh-CN"/>
              <a:pPr>
                <a:defRPr/>
              </a:pPr>
              <a:t>‹#›</a:t>
            </a:fld>
            <a:endParaRPr lang="en-US" altLang="zh-CN"/>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3760094158"/>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096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2484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6"/>
          <p:cNvSpPr>
            <a:spLocks noGrp="1" noChangeArrowheads="1"/>
          </p:cNvSpPr>
          <p:nvPr>
            <p:ph type="sldNum" sz="quarter" idx="10"/>
          </p:nvPr>
        </p:nvSpPr>
        <p:spPr/>
        <p:txBody>
          <a:bodyPr/>
          <a:lstStyle>
            <a:lvl1pPr>
              <a:defRPr/>
            </a:lvl1pPr>
          </a:lstStyle>
          <a:p>
            <a:pPr>
              <a:defRPr/>
            </a:pPr>
            <a:fld id="{3C9A7111-5BAF-449D-9811-2E524ACF2AB9}" type="slidenum">
              <a:rPr lang="en-US" altLang="zh-CN"/>
              <a:pPr>
                <a:defRPr/>
              </a:pPr>
              <a:t>‹#›</a:t>
            </a:fld>
            <a:endParaRPr lang="en-US" altLang="zh-CN"/>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4065165283"/>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6"/>
          <p:cNvSpPr>
            <a:spLocks noGrp="1" noChangeArrowheads="1"/>
          </p:cNvSpPr>
          <p:nvPr>
            <p:ph type="sldNum" sz="quarter" idx="10"/>
          </p:nvPr>
        </p:nvSpPr>
        <p:spPr/>
        <p:txBody>
          <a:bodyPr/>
          <a:lstStyle>
            <a:lvl1pPr>
              <a:defRPr/>
            </a:lvl1pPr>
          </a:lstStyle>
          <a:p>
            <a:pPr>
              <a:defRPr/>
            </a:pPr>
            <a:fld id="{AD656E74-1479-46FD-AEBA-0E5B3645DA51}" type="slidenum">
              <a:rPr lang="en-US" altLang="zh-CN"/>
              <a:pPr>
                <a:defRPr/>
              </a:pPr>
              <a:t>‹#›</a:t>
            </a:fld>
            <a:endParaRPr lang="en-US" altLang="zh-CN"/>
          </a:p>
        </p:txBody>
      </p:sp>
      <p:sp>
        <p:nvSpPr>
          <p:cNvPr id="8"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1822175179"/>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6"/>
          <p:cNvSpPr>
            <a:spLocks noGrp="1" noChangeArrowheads="1"/>
          </p:cNvSpPr>
          <p:nvPr>
            <p:ph type="sldNum" sz="quarter" idx="10"/>
          </p:nvPr>
        </p:nvSpPr>
        <p:spPr/>
        <p:txBody>
          <a:bodyPr/>
          <a:lstStyle>
            <a:lvl1pPr>
              <a:defRPr/>
            </a:lvl1pPr>
          </a:lstStyle>
          <a:p>
            <a:pPr>
              <a:defRPr/>
            </a:pPr>
            <a:fld id="{C186AC0B-4C90-464F-AC72-5B7CA66665B8}" type="slidenum">
              <a:rPr lang="en-US" altLang="zh-CN"/>
              <a:pPr>
                <a:defRPr/>
              </a:pPr>
              <a:t>‹#›</a:t>
            </a:fld>
            <a:endParaRPr lang="en-US" altLang="zh-CN"/>
          </a:p>
        </p:txBody>
      </p:sp>
      <p:sp>
        <p:nvSpPr>
          <p:cNvPr id="4"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3223408542"/>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FB5FC044-CBF8-4B6C-99B2-74CE7677DE64}" type="slidenum">
              <a:rPr lang="en-US" altLang="zh-CN"/>
              <a:pPr>
                <a:defRPr/>
              </a:pPr>
              <a:t>‹#›</a:t>
            </a:fld>
            <a:endParaRPr lang="en-US" altLang="zh-CN" dirty="0"/>
          </a:p>
        </p:txBody>
      </p:sp>
      <p:sp>
        <p:nvSpPr>
          <p:cNvPr id="3" name="Rectangle 4"/>
          <p:cNvSpPr>
            <a:spLocks noGrp="1" noChangeArrowheads="1"/>
          </p:cNvSpPr>
          <p:nvPr>
            <p:ph type="dt" sz="half" idx="11"/>
          </p:nvPr>
        </p:nvSpPr>
        <p:spPr>
          <a:xfrm>
            <a:off x="609600" y="6248400"/>
            <a:ext cx="5852584" cy="457200"/>
          </a:xfrm>
        </p:spPr>
        <p:txBody>
          <a:bodyPr/>
          <a:lstStyle>
            <a:lvl1pPr>
              <a:defRPr sz="1600"/>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436245130"/>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p:txBody>
          <a:bodyPr/>
          <a:lstStyle>
            <a:lvl1pPr>
              <a:defRPr/>
            </a:lvl1pPr>
          </a:lstStyle>
          <a:p>
            <a:pPr>
              <a:defRPr/>
            </a:pPr>
            <a:fld id="{76F861F6-B255-41CB-8774-8E0CF4D6F3FC}" type="slidenum">
              <a:rPr lang="en-US" altLang="zh-CN"/>
              <a:pPr>
                <a:defRPr/>
              </a:pPr>
              <a:t>‹#›</a:t>
            </a:fld>
            <a:endParaRPr lang="en-US" altLang="zh-CN"/>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545117068"/>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p:txBody>
          <a:bodyPr/>
          <a:lstStyle>
            <a:lvl1pPr>
              <a:defRPr/>
            </a:lvl1pPr>
          </a:lstStyle>
          <a:p>
            <a:pPr>
              <a:defRPr/>
            </a:pPr>
            <a:fld id="{79ACD604-DE96-4BF4-B014-6BD05026CF1E}" type="slidenum">
              <a:rPr lang="en-US" altLang="zh-CN"/>
              <a:pPr>
                <a:defRPr/>
              </a:pPr>
              <a:t>‹#›</a:t>
            </a:fld>
            <a:endParaRPr lang="en-US" altLang="zh-CN"/>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583569074"/>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8538380D-0B07-47F5-B276-F91AB688863D}" type="slidenum">
              <a:rPr lang="en-US" altLang="zh-CN"/>
              <a:pPr>
                <a:defRPr/>
              </a:pPr>
              <a:t>‹#›</a:t>
            </a:fld>
            <a:endParaRPr lang="en-US" altLang="zh-CN"/>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1945801375"/>
      </p:ext>
    </p:extLst>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5400" y="533401"/>
            <a:ext cx="2768600" cy="56864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09600" y="533401"/>
            <a:ext cx="8102600" cy="5686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DD76983F-7E3F-4CED-8DFC-EDA80B0807A8}" type="slidenum">
              <a:rPr lang="en-US" altLang="zh-CN"/>
              <a:pPr>
                <a:defRPr/>
              </a:pPr>
              <a:t>‹#›</a:t>
            </a:fld>
            <a:endParaRPr lang="en-US" altLang="zh-CN"/>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131811267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3.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0761661" y="6551613"/>
            <a:ext cx="987431"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r>
              <a:rPr lang="en-US" sz="1400" b="0" dirty="0" err="1">
                <a:solidFill>
                  <a:srgbClr val="2A40E2"/>
                </a:solidFill>
                <a:latin typeface="Gill Sans" charset="0"/>
                <a:cs typeface="Gill Sans" charset="0"/>
              </a:rPr>
              <a:t>Lec</a:t>
            </a:r>
            <a:r>
              <a:rPr lang="en-US" sz="1400" b="0" dirty="0">
                <a:solidFill>
                  <a:srgbClr val="2A40E2"/>
                </a:solidFill>
                <a:latin typeface="Gill Sans" charset="0"/>
                <a:cs typeface="Gill Sans" charset="0"/>
              </a:rPr>
              <a:t> 25.</a:t>
            </a: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66"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D7EDBD"/>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533400"/>
            <a:ext cx="109728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917701"/>
            <a:ext cx="11074400" cy="4367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5478" name="Rectangle 6"/>
          <p:cNvSpPr>
            <a:spLocks noGrp="1" noChangeArrowheads="1"/>
          </p:cNvSpPr>
          <p:nvPr>
            <p:ph type="sldNum" sz="quarter" idx="4"/>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63329F81-0A36-4BB8-A827-176C3E994EF5}" type="slidenum">
              <a:rPr lang="en-US" altLang="zh-CN">
                <a:solidFill>
                  <a:srgbClr val="000000"/>
                </a:solidFill>
              </a:rPr>
              <a:pPr>
                <a:defRPr/>
              </a:pPr>
              <a:t>‹#›</a:t>
            </a:fld>
            <a:endParaRPr lang="en-US" altLang="zh-CN">
              <a:solidFill>
                <a:srgbClr val="000000"/>
              </a:solidFill>
            </a:endParaRPr>
          </a:p>
        </p:txBody>
      </p:sp>
      <p:grpSp>
        <p:nvGrpSpPr>
          <p:cNvPr id="2" name="Group 7"/>
          <p:cNvGrpSpPr>
            <a:grpSpLocks/>
          </p:cNvGrpSpPr>
          <p:nvPr/>
        </p:nvGrpSpPr>
        <p:grpSpPr bwMode="auto">
          <a:xfrm>
            <a:off x="372533" y="152400"/>
            <a:ext cx="11582400" cy="1600200"/>
            <a:chOff x="176" y="96"/>
            <a:chExt cx="5472" cy="1008"/>
          </a:xfrm>
        </p:grpSpPr>
        <p:sp>
          <p:nvSpPr>
            <p:cNvPr id="105480" name="Line 8"/>
            <p:cNvSpPr>
              <a:spLocks noChangeShapeType="1"/>
            </p:cNvSpPr>
            <p:nvPr/>
          </p:nvSpPr>
          <p:spPr bwMode="auto">
            <a:xfrm flipH="1">
              <a:off x="288" y="1104"/>
              <a:ext cx="5232" cy="0"/>
            </a:xfrm>
            <a:prstGeom prst="line">
              <a:avLst/>
            </a:prstGeom>
            <a:noFill/>
            <a:ln w="12700">
              <a:solidFill>
                <a:schemeClr val="tx1"/>
              </a:solidFill>
              <a:round/>
              <a:headEnd/>
              <a:tailEnd/>
            </a:ln>
            <a:effectLst/>
          </p:spPr>
          <p:txBody>
            <a:bodyPr/>
            <a:lstStyle/>
            <a:p>
              <a:pPr>
                <a:defRPr/>
              </a:pPr>
              <a:endParaRPr lang="en-CA" dirty="0">
                <a:solidFill>
                  <a:srgbClr val="000000"/>
                </a:solidFill>
              </a:endParaRPr>
            </a:p>
          </p:txBody>
        </p:sp>
        <p:sp>
          <p:nvSpPr>
            <p:cNvPr id="105481" name="Rectangle 9"/>
            <p:cNvSpPr>
              <a:spLocks noChangeArrowheads="1"/>
            </p:cNvSpPr>
            <p:nvPr/>
          </p:nvSpPr>
          <p:spPr bwMode="auto">
            <a:xfrm>
              <a:off x="5504" y="96"/>
              <a:ext cx="144" cy="144"/>
            </a:xfrm>
            <a:prstGeom prst="rect">
              <a:avLst/>
            </a:prstGeom>
            <a:solidFill>
              <a:schemeClr val="bg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5482" name="Rectangle 10"/>
            <p:cNvSpPr>
              <a:spLocks noChangeArrowheads="1"/>
            </p:cNvSpPr>
            <p:nvPr/>
          </p:nvSpPr>
          <p:spPr bwMode="auto">
            <a:xfrm>
              <a:off x="176" y="96"/>
              <a:ext cx="5326" cy="144"/>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5483" name="Rectangle 11"/>
            <p:cNvSpPr>
              <a:spLocks noChangeArrowheads="1"/>
            </p:cNvSpPr>
            <p:nvPr/>
          </p:nvSpPr>
          <p:spPr bwMode="auto">
            <a:xfrm>
              <a:off x="176" y="240"/>
              <a:ext cx="5326" cy="88"/>
            </a:xfrm>
            <a:prstGeom prst="rect">
              <a:avLst/>
            </a:prstGeom>
            <a:solidFill>
              <a:schemeClr val="bg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5484" name="Rectangle 12"/>
            <p:cNvSpPr>
              <a:spLocks noChangeArrowheads="1"/>
            </p:cNvSpPr>
            <p:nvPr/>
          </p:nvSpPr>
          <p:spPr bwMode="auto">
            <a:xfrm>
              <a:off x="5504" y="241"/>
              <a:ext cx="144" cy="86"/>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grpSp>
      <p:sp>
        <p:nvSpPr>
          <p:cNvPr id="12" name="Rectangle 4"/>
          <p:cNvSpPr>
            <a:spLocks noGrp="1" noChangeArrowheads="1"/>
          </p:cNvSpPr>
          <p:nvPr>
            <p:ph type="dt" sz="half" idx="2"/>
          </p:nvPr>
        </p:nvSpPr>
        <p:spPr>
          <a:xfrm>
            <a:off x="609600" y="6364288"/>
            <a:ext cx="5852584" cy="457200"/>
          </a:xfrm>
          <a:prstGeom prst="rect">
            <a:avLst/>
          </a:prstGeom>
          <a:ln/>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995240751"/>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Lst>
  <p:hf hdr="0" ftr="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 Rounded MT Bold" pitchFamily="34" charset="0"/>
        </a:defRPr>
      </a:lvl2pPr>
      <a:lvl3pPr algn="l" rtl="0" eaLnBrk="1" fontAlgn="base" hangingPunct="1">
        <a:spcBef>
          <a:spcPct val="0"/>
        </a:spcBef>
        <a:spcAft>
          <a:spcPct val="0"/>
        </a:spcAft>
        <a:defRPr sz="4400">
          <a:solidFill>
            <a:schemeClr val="tx2"/>
          </a:solidFill>
          <a:latin typeface="Arial Rounded MT Bold" pitchFamily="34" charset="0"/>
        </a:defRPr>
      </a:lvl3pPr>
      <a:lvl4pPr algn="l" rtl="0" eaLnBrk="1" fontAlgn="base" hangingPunct="1">
        <a:spcBef>
          <a:spcPct val="0"/>
        </a:spcBef>
        <a:spcAft>
          <a:spcPct val="0"/>
        </a:spcAft>
        <a:defRPr sz="4400">
          <a:solidFill>
            <a:schemeClr val="tx2"/>
          </a:solidFill>
          <a:latin typeface="Arial Rounded MT Bold" pitchFamily="34" charset="0"/>
        </a:defRPr>
      </a:lvl4pPr>
      <a:lvl5pPr algn="l" rtl="0" eaLnBrk="1" fontAlgn="base" hangingPunct="1">
        <a:spcBef>
          <a:spcPct val="0"/>
        </a:spcBef>
        <a:spcAft>
          <a:spcPct val="0"/>
        </a:spcAft>
        <a:defRPr sz="4400">
          <a:solidFill>
            <a:schemeClr val="tx2"/>
          </a:solidFill>
          <a:latin typeface="Arial Rounded MT Bold" pitchFamily="34" charset="0"/>
        </a:defRPr>
      </a:lvl5pPr>
      <a:lvl6pPr marL="457200" algn="l" rtl="0" eaLnBrk="1" fontAlgn="base" hangingPunct="1">
        <a:spcBef>
          <a:spcPct val="0"/>
        </a:spcBef>
        <a:spcAft>
          <a:spcPct val="0"/>
        </a:spcAft>
        <a:defRPr sz="4400">
          <a:solidFill>
            <a:schemeClr val="tx2"/>
          </a:solidFill>
          <a:latin typeface="Arial Rounded MT Bold" pitchFamily="34" charset="0"/>
        </a:defRPr>
      </a:lvl6pPr>
      <a:lvl7pPr marL="914400" algn="l" rtl="0" eaLnBrk="1" fontAlgn="base" hangingPunct="1">
        <a:spcBef>
          <a:spcPct val="0"/>
        </a:spcBef>
        <a:spcAft>
          <a:spcPct val="0"/>
        </a:spcAft>
        <a:defRPr sz="4400">
          <a:solidFill>
            <a:schemeClr val="tx2"/>
          </a:solidFill>
          <a:latin typeface="Arial Rounded MT Bold" pitchFamily="34" charset="0"/>
        </a:defRPr>
      </a:lvl7pPr>
      <a:lvl8pPr marL="1371600" algn="l" rtl="0" eaLnBrk="1" fontAlgn="base" hangingPunct="1">
        <a:spcBef>
          <a:spcPct val="0"/>
        </a:spcBef>
        <a:spcAft>
          <a:spcPct val="0"/>
        </a:spcAft>
        <a:defRPr sz="4400">
          <a:solidFill>
            <a:schemeClr val="tx2"/>
          </a:solidFill>
          <a:latin typeface="Arial Rounded MT Bold" pitchFamily="34" charset="0"/>
        </a:defRPr>
      </a:lvl8pPr>
      <a:lvl9pPr marL="1828800" algn="l" rtl="0" eaLnBrk="1" fontAlgn="base" hangingPunct="1">
        <a:spcBef>
          <a:spcPct val="0"/>
        </a:spcBef>
        <a:spcAft>
          <a:spcPct val="0"/>
        </a:spcAft>
        <a:defRPr sz="4400">
          <a:solidFill>
            <a:schemeClr val="tx2"/>
          </a:solidFill>
          <a:latin typeface="Arial Rounded MT Bold" pitchFamily="34" charset="0"/>
        </a:defRPr>
      </a:lvl9pPr>
    </p:titleStyle>
    <p:body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D7EDBD"/>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09600" y="533400"/>
            <a:ext cx="109728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3075" name="Rectangle 3"/>
          <p:cNvSpPr>
            <a:spLocks noGrp="1" noChangeArrowheads="1"/>
          </p:cNvSpPr>
          <p:nvPr>
            <p:ph type="body" idx="1"/>
          </p:nvPr>
        </p:nvSpPr>
        <p:spPr bwMode="auto">
          <a:xfrm>
            <a:off x="609600" y="1917701"/>
            <a:ext cx="11074400" cy="4367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5478" name="Rectangle 6"/>
          <p:cNvSpPr>
            <a:spLocks noGrp="1" noChangeArrowheads="1"/>
          </p:cNvSpPr>
          <p:nvPr>
            <p:ph type="sldNum" sz="quarter" idx="4"/>
          </p:nvPr>
        </p:nvSpPr>
        <p:spPr bwMode="auto">
          <a:xfrm>
            <a:off x="11125200" y="6364288"/>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827A0A33-D1BC-4593-884F-3C34146062BE}" type="slidenum">
              <a:rPr lang="en-US" altLang="zh-CN"/>
              <a:pPr>
                <a:defRPr/>
              </a:pPr>
              <a:t>‹#›</a:t>
            </a:fld>
            <a:endParaRPr lang="en-US" altLang="zh-CN"/>
          </a:p>
        </p:txBody>
      </p:sp>
      <p:sp>
        <p:nvSpPr>
          <p:cNvPr id="12" name="Rectangle 4"/>
          <p:cNvSpPr>
            <a:spLocks noGrp="1" noChangeArrowheads="1"/>
          </p:cNvSpPr>
          <p:nvPr>
            <p:ph type="dt" sz="half" idx="2"/>
          </p:nvPr>
        </p:nvSpPr>
        <p:spPr>
          <a:xfrm>
            <a:off x="609600" y="6364288"/>
            <a:ext cx="5852584" cy="457200"/>
          </a:xfrm>
          <a:prstGeom prst="rect">
            <a:avLst/>
          </a:prstGeom>
          <a:ln/>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3026093178"/>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Lst>
  <p:hf hdr="0" ft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Rounded MT Bold" pitchFamily="34" charset="0"/>
        </a:defRPr>
      </a:lvl2pPr>
      <a:lvl3pPr algn="l" rtl="0" eaLnBrk="0" fontAlgn="base" hangingPunct="0">
        <a:spcBef>
          <a:spcPct val="0"/>
        </a:spcBef>
        <a:spcAft>
          <a:spcPct val="0"/>
        </a:spcAft>
        <a:defRPr sz="4400">
          <a:solidFill>
            <a:schemeClr val="tx2"/>
          </a:solidFill>
          <a:latin typeface="Arial Rounded MT Bold" pitchFamily="34" charset="0"/>
        </a:defRPr>
      </a:lvl3pPr>
      <a:lvl4pPr algn="l" rtl="0" eaLnBrk="0" fontAlgn="base" hangingPunct="0">
        <a:spcBef>
          <a:spcPct val="0"/>
        </a:spcBef>
        <a:spcAft>
          <a:spcPct val="0"/>
        </a:spcAft>
        <a:defRPr sz="4400">
          <a:solidFill>
            <a:schemeClr val="tx2"/>
          </a:solidFill>
          <a:latin typeface="Arial Rounded MT Bold" pitchFamily="34" charset="0"/>
        </a:defRPr>
      </a:lvl4pPr>
      <a:lvl5pPr algn="l" rtl="0" eaLnBrk="0" fontAlgn="base" hangingPunct="0">
        <a:spcBef>
          <a:spcPct val="0"/>
        </a:spcBef>
        <a:spcAft>
          <a:spcPct val="0"/>
        </a:spcAft>
        <a:defRPr sz="4400">
          <a:solidFill>
            <a:schemeClr val="tx2"/>
          </a:solidFill>
          <a:latin typeface="Arial Rounded MT Bold" pitchFamily="34" charset="0"/>
        </a:defRPr>
      </a:lvl5pPr>
      <a:lvl6pPr marL="457200" algn="l" rtl="0" fontAlgn="base">
        <a:spcBef>
          <a:spcPct val="0"/>
        </a:spcBef>
        <a:spcAft>
          <a:spcPct val="0"/>
        </a:spcAft>
        <a:defRPr sz="4400">
          <a:solidFill>
            <a:schemeClr val="tx2"/>
          </a:solidFill>
          <a:latin typeface="Arial Rounded MT Bold" pitchFamily="34" charset="0"/>
        </a:defRPr>
      </a:lvl6pPr>
      <a:lvl7pPr marL="914400" algn="l" rtl="0" fontAlgn="base">
        <a:spcBef>
          <a:spcPct val="0"/>
        </a:spcBef>
        <a:spcAft>
          <a:spcPct val="0"/>
        </a:spcAft>
        <a:defRPr sz="4400">
          <a:solidFill>
            <a:schemeClr val="tx2"/>
          </a:solidFill>
          <a:latin typeface="Arial Rounded MT Bold" pitchFamily="34" charset="0"/>
        </a:defRPr>
      </a:lvl7pPr>
      <a:lvl8pPr marL="1371600" algn="l" rtl="0" fontAlgn="base">
        <a:spcBef>
          <a:spcPct val="0"/>
        </a:spcBef>
        <a:spcAft>
          <a:spcPct val="0"/>
        </a:spcAft>
        <a:defRPr sz="4400">
          <a:solidFill>
            <a:schemeClr val="tx2"/>
          </a:solidFill>
          <a:latin typeface="Arial Rounded MT Bold" pitchFamily="34" charset="0"/>
        </a:defRPr>
      </a:lvl8pPr>
      <a:lvl9pPr marL="1828800" algn="l" rtl="0" fontAlgn="base">
        <a:spcBef>
          <a:spcPct val="0"/>
        </a:spcBef>
        <a:spcAft>
          <a:spcPct val="0"/>
        </a:spcAft>
        <a:defRPr sz="4400">
          <a:solidFill>
            <a:schemeClr val="tx2"/>
          </a:solidFill>
          <a:latin typeface="Arial Rounded MT Bold" pitchFamily="34" charset="0"/>
        </a:defRPr>
      </a:lvl9pPr>
    </p:titleStyle>
    <p:bodyStyle>
      <a:lvl1pPr marL="469900" indent="-469900" algn="l" rtl="0" eaLnBrk="0" fontAlgn="base" hangingPunct="0">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0" fontAlgn="base" hangingPunct="0">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XX</a:t>
            </a:r>
            <a:br>
              <a:rPr lang="en-US" sz="3000" dirty="0"/>
            </a:br>
            <a:br>
              <a:rPr lang="en-US" sz="3000"/>
            </a:br>
            <a:r>
              <a:rPr lang="en-US" sz="3000"/>
              <a:t>Cache Deleted</a:t>
            </a:r>
            <a:br>
              <a:rPr lang="en-US" sz="3000" dirty="0"/>
            </a:b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a:xfrm>
            <a:off x="609600" y="6248400"/>
            <a:ext cx="5852584" cy="457200"/>
          </a:xfrm>
          <a:prstGeom prst="rect">
            <a:avLst/>
          </a:prstGeom>
          <a:ln/>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r>
              <a:rPr lang="en-US">
                <a:solidFill>
                  <a:srgbClr val="000000"/>
                </a:solidFill>
              </a:rPr>
              <a:t> © Zonghua Gu, CMPT 300, Fall 2011 </a:t>
            </a:r>
            <a:endParaRPr lang="en-US" b="0">
              <a:solidFill>
                <a:srgbClr val="000000"/>
              </a:solidFill>
              <a:latin typeface="Times New Roman" pitchFamily="18" charset="0"/>
              <a:ea typeface="+mn-ea"/>
              <a:cs typeface="+mn-cs"/>
            </a:endParaRPr>
          </a:p>
        </p:txBody>
      </p:sp>
      <p:sp>
        <p:nvSpPr>
          <p:cNvPr id="5"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10</a:t>
            </a:fld>
            <a:endParaRPr lang="en-US" altLang="zh-CN" b="0">
              <a:solidFill>
                <a:srgbClr val="000000"/>
              </a:solidFill>
              <a:cs typeface="+mn-cs"/>
            </a:endParaRPr>
          </a:p>
        </p:txBody>
      </p:sp>
      <p:sp>
        <p:nvSpPr>
          <p:cNvPr id="6" name="Content Placeholder 5"/>
          <p:cNvSpPr>
            <a:spLocks noGrp="1"/>
          </p:cNvSpPr>
          <p:nvPr>
            <p:ph idx="1"/>
          </p:nvPr>
        </p:nvSpPr>
        <p:spPr>
          <a:xfrm>
            <a:off x="8042788" y="-1"/>
            <a:ext cx="2625213" cy="6685935"/>
          </a:xfrm>
        </p:spPr>
        <p:txBody>
          <a:bodyPr>
            <a:normAutofit fontScale="85000" lnSpcReduction="20000"/>
          </a:bodyPr>
          <a:lstStyle/>
          <a:p>
            <a:r>
              <a:rPr lang="en-US" dirty="0" err="1"/>
              <a:t>GrabOne</a:t>
            </a:r>
            <a:r>
              <a:rPr lang="en-US" dirty="0"/>
              <a:t>() allows a lawyer to grab one chopstick. It puts a lawyer to sleep if he cannot be granted a chopstick without potentially deadlocking the system. </a:t>
            </a:r>
          </a:p>
          <a:p>
            <a:r>
              <a:rPr lang="en-US" dirty="0" err="1"/>
              <a:t>ReleaseAll</a:t>
            </a:r>
            <a:r>
              <a:rPr lang="en-US" dirty="0"/>
              <a:t>() allows a lawyer to release all chopsticks that he is holding. It wakes up any other lawyers that can proceed.</a:t>
            </a:r>
          </a:p>
          <a:p>
            <a:r>
              <a:rPr lang="en-US" dirty="0" err="1"/>
              <a:t>BankerCheck</a:t>
            </a:r>
            <a:r>
              <a:rPr lang="en-US" dirty="0"/>
              <a:t>() method takes a Lawyer number, checks resources, and returns true if a given lawyer can be granted one new chopstick </a:t>
            </a:r>
          </a:p>
          <a:p>
            <a:r>
              <a:rPr lang="en-US" dirty="0"/>
              <a:t>Assume Mesa-style monitor, hence while loop is used in </a:t>
            </a:r>
            <a:r>
              <a:rPr lang="en-US" dirty="0" err="1"/>
              <a:t>GrabOne</a:t>
            </a:r>
            <a:r>
              <a:rPr lang="en-US" dirty="0"/>
              <a:t>().</a:t>
            </a:r>
          </a:p>
        </p:txBody>
      </p:sp>
      <p:pic>
        <p:nvPicPr>
          <p:cNvPr id="120835" name="Picture 3"/>
          <p:cNvPicPr>
            <a:picLocks noChangeAspect="1" noChangeArrowheads="1"/>
          </p:cNvPicPr>
          <p:nvPr/>
        </p:nvPicPr>
        <p:blipFill>
          <a:blip r:embed="rId2" cstate="print"/>
          <a:srcRect/>
          <a:stretch>
            <a:fillRect/>
          </a:stretch>
        </p:blipFill>
        <p:spPr bwMode="auto">
          <a:xfrm>
            <a:off x="1696219" y="1"/>
            <a:ext cx="6435058" cy="6881163"/>
          </a:xfrm>
          <a:prstGeom prst="rect">
            <a:avLst/>
          </a:prstGeom>
          <a:noFill/>
          <a:ln w="9525">
            <a:noFill/>
            <a:miter lim="800000"/>
            <a:headEnd/>
            <a:tailEnd/>
          </a:ln>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BankerCheck</a:t>
            </a:r>
            <a:r>
              <a:rPr lang="en-US" dirty="0"/>
              <a:t>() Method</a:t>
            </a:r>
          </a:p>
        </p:txBody>
      </p:sp>
      <p:sp>
        <p:nvSpPr>
          <p:cNvPr id="3" name="Content Placeholder 2"/>
          <p:cNvSpPr>
            <a:spLocks noGrp="1"/>
          </p:cNvSpPr>
          <p:nvPr>
            <p:ph idx="1"/>
          </p:nvPr>
        </p:nvSpPr>
        <p:spPr>
          <a:xfrm>
            <a:off x="1524001" y="4013200"/>
            <a:ext cx="8967019" cy="2446594"/>
          </a:xfrm>
        </p:spPr>
        <p:txBody>
          <a:bodyPr>
            <a:normAutofit fontScale="92500"/>
          </a:bodyPr>
          <a:lstStyle/>
          <a:p>
            <a:r>
              <a:rPr lang="en-US" dirty="0"/>
              <a:t>State is safe if when a lawyer tries to take a chopstick, either</a:t>
            </a:r>
          </a:p>
          <a:p>
            <a:pPr lvl="1"/>
            <a:r>
              <a:rPr lang="en-US" dirty="0"/>
              <a:t>It is the last chopstick, but someone will have </a:t>
            </a:r>
            <a:r>
              <a:rPr lang="en-US" i="1" dirty="0" err="1"/>
              <a:t>NumArms</a:t>
            </a:r>
            <a:r>
              <a:rPr lang="en-US" dirty="0"/>
              <a:t> chopsticks afterwards</a:t>
            </a:r>
          </a:p>
          <a:p>
            <a:pPr lvl="1"/>
            <a:r>
              <a:rPr lang="en-US" dirty="0"/>
              <a:t>Or it is the 2</a:t>
            </a:r>
            <a:r>
              <a:rPr lang="en-US" baseline="30000" dirty="0"/>
              <a:t>nd</a:t>
            </a:r>
            <a:r>
              <a:rPr lang="en-US" dirty="0"/>
              <a:t> to last chopstick, but someone will have </a:t>
            </a:r>
            <a:r>
              <a:rPr lang="en-US" i="1" dirty="0"/>
              <a:t>NumArms-1</a:t>
            </a:r>
            <a:r>
              <a:rPr lang="en-US" dirty="0"/>
              <a:t> chopsticks afterwards</a:t>
            </a:r>
          </a:p>
          <a:p>
            <a:pPr lvl="1"/>
            <a:r>
              <a:rPr lang="en-US" dirty="0"/>
              <a:t>Or it is the 3</a:t>
            </a:r>
            <a:r>
              <a:rPr lang="en-US" baseline="30000" dirty="0"/>
              <a:t>rd</a:t>
            </a:r>
            <a:r>
              <a:rPr lang="en-US" dirty="0"/>
              <a:t>  to last chopstick, but someone will have </a:t>
            </a:r>
            <a:r>
              <a:rPr lang="en-US" i="1" dirty="0"/>
              <a:t>NumArms-2 </a:t>
            </a:r>
            <a:r>
              <a:rPr lang="en-US" dirty="0"/>
              <a:t>chopsticks afterwards …</a:t>
            </a:r>
          </a:p>
          <a:p>
            <a:pPr lvl="1"/>
            <a:r>
              <a:rPr lang="en-US" dirty="0"/>
              <a:t>Or…</a:t>
            </a:r>
          </a:p>
          <a:p>
            <a:pPr>
              <a:buNone/>
            </a:pPr>
            <a:endParaRPr lang="en-US" dirty="0"/>
          </a:p>
          <a:p>
            <a:endParaRPr lang="en-US" dirty="0"/>
          </a:p>
        </p:txBody>
      </p:sp>
      <p:sp>
        <p:nvSpPr>
          <p:cNvPr id="4" name="Date Placeholder 3"/>
          <p:cNvSpPr>
            <a:spLocks noGrp="1"/>
          </p:cNvSpPr>
          <p:nvPr>
            <p:ph type="dt" sz="half" idx="10"/>
          </p:nvPr>
        </p:nvSpPr>
        <p:spPr>
          <a:xfrm>
            <a:off x="609600" y="6248400"/>
            <a:ext cx="5852584" cy="457200"/>
          </a:xfrm>
          <a:prstGeom prst="rect">
            <a:avLst/>
          </a:prstGeom>
          <a:ln/>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r>
              <a:rPr lang="en-US">
                <a:solidFill>
                  <a:srgbClr val="000000"/>
                </a:solidFill>
              </a:rPr>
              <a:t> © Zonghua Gu, CMPT 300, Fall 2011 </a:t>
            </a:r>
            <a:endParaRPr lang="en-US" b="0" dirty="0">
              <a:solidFill>
                <a:srgbClr val="000000"/>
              </a:solidFill>
              <a:latin typeface="Times New Roman" pitchFamily="18" charset="0"/>
              <a:ea typeface="+mn-ea"/>
              <a:cs typeface="+mn-cs"/>
            </a:endParaRPr>
          </a:p>
        </p:txBody>
      </p:sp>
      <p:sp>
        <p:nvSpPr>
          <p:cNvPr id="5"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11</a:t>
            </a:fld>
            <a:endParaRPr lang="en-US" altLang="zh-CN" b="0">
              <a:solidFill>
                <a:srgbClr val="000000"/>
              </a:solidFill>
              <a:cs typeface="+mn-cs"/>
            </a:endParaRPr>
          </a:p>
        </p:txBody>
      </p:sp>
      <p:pic>
        <p:nvPicPr>
          <p:cNvPr id="121858" name="Picture 2"/>
          <p:cNvPicPr>
            <a:picLocks noChangeAspect="1" noChangeArrowheads="1"/>
          </p:cNvPicPr>
          <p:nvPr/>
        </p:nvPicPr>
        <p:blipFill>
          <a:blip r:embed="rId2" cstate="print"/>
          <a:srcRect/>
          <a:stretch>
            <a:fillRect/>
          </a:stretch>
        </p:blipFill>
        <p:spPr bwMode="auto">
          <a:xfrm>
            <a:off x="2005779" y="0"/>
            <a:ext cx="7718324" cy="3943764"/>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Dining Lawyers Questions I</a:t>
            </a:r>
          </a:p>
        </p:txBody>
      </p:sp>
      <p:sp>
        <p:nvSpPr>
          <p:cNvPr id="3" name="Content Placeholder 2"/>
          <p:cNvSpPr>
            <a:spLocks noGrp="1"/>
          </p:cNvSpPr>
          <p:nvPr>
            <p:ph idx="1"/>
          </p:nvPr>
        </p:nvSpPr>
        <p:spPr/>
        <p:txBody>
          <a:bodyPr/>
          <a:lstStyle/>
          <a:p>
            <a:r>
              <a:rPr lang="en-US" dirty="0"/>
              <a:t>Q: Why didn’t we check for the case of </a:t>
            </a:r>
            <a:r>
              <a:rPr lang="en-US" i="1" dirty="0" err="1"/>
              <a:t>NumChopsticks</a:t>
            </a:r>
            <a:r>
              <a:rPr lang="en-US" i="1" dirty="0"/>
              <a:t> == 0</a:t>
            </a:r>
            <a:r>
              <a:rPr lang="en-US" dirty="0"/>
              <a:t>?</a:t>
            </a:r>
          </a:p>
          <a:p>
            <a:r>
              <a:rPr lang="en-US" dirty="0"/>
              <a:t>A: In this case, </a:t>
            </a:r>
            <a:r>
              <a:rPr lang="en-US" i="1" dirty="0"/>
              <a:t>(NumChopsticks-1) == -1</a:t>
            </a:r>
            <a:r>
              <a:rPr lang="en-US" dirty="0"/>
              <a:t>, hence the if statement would always fail – exactly what we would want to do when </a:t>
            </a:r>
            <a:r>
              <a:rPr lang="en-US" i="1" dirty="0" err="1"/>
              <a:t>NumChopsticks</a:t>
            </a:r>
            <a:r>
              <a:rPr lang="en-US" i="1" dirty="0"/>
              <a:t> == 0</a:t>
            </a:r>
          </a:p>
        </p:txBody>
      </p:sp>
      <p:sp>
        <p:nvSpPr>
          <p:cNvPr id="4" name="Date Placeholder 3"/>
          <p:cNvSpPr>
            <a:spLocks noGrp="1"/>
          </p:cNvSpPr>
          <p:nvPr>
            <p:ph type="dt" sz="half" idx="10"/>
          </p:nvPr>
        </p:nvSpPr>
        <p:spPr>
          <a:xfrm>
            <a:off x="609600" y="6248400"/>
            <a:ext cx="5852584" cy="457200"/>
          </a:xfrm>
          <a:prstGeom prst="rect">
            <a:avLst/>
          </a:prstGeom>
          <a:ln/>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r>
              <a:rPr lang="en-US">
                <a:solidFill>
                  <a:srgbClr val="000000"/>
                </a:solidFill>
              </a:rPr>
              <a:t> © Zonghua Gu, CMPT 300, Fall 2011 </a:t>
            </a:r>
            <a:endParaRPr lang="en-US" b="0">
              <a:solidFill>
                <a:srgbClr val="000000"/>
              </a:solidFill>
              <a:latin typeface="Times New Roman" pitchFamily="18" charset="0"/>
              <a:ea typeface="+mn-ea"/>
              <a:cs typeface="+mn-cs"/>
            </a:endParaRPr>
          </a:p>
        </p:txBody>
      </p:sp>
      <p:sp>
        <p:nvSpPr>
          <p:cNvPr id="5"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12</a:t>
            </a:fld>
            <a:endParaRPr lang="en-US" altLang="zh-CN" b="0">
              <a:solidFill>
                <a:srgbClr val="000000"/>
              </a:solidFill>
              <a:cs typeface="+mn-cs"/>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Dining Lawyers Questions II</a:t>
            </a:r>
          </a:p>
        </p:txBody>
      </p:sp>
      <p:sp>
        <p:nvSpPr>
          <p:cNvPr id="3" name="Content Placeholder 2"/>
          <p:cNvSpPr>
            <a:spLocks noGrp="1"/>
          </p:cNvSpPr>
          <p:nvPr>
            <p:ph idx="1"/>
          </p:nvPr>
        </p:nvSpPr>
        <p:spPr/>
        <p:txBody>
          <a:bodyPr/>
          <a:lstStyle/>
          <a:p>
            <a:r>
              <a:rPr lang="en-US" dirty="0"/>
              <a:t>Q: Is it a generalization of the 2-armed Dining Philosophers problem?</a:t>
            </a:r>
          </a:p>
          <a:p>
            <a:r>
              <a:rPr lang="en-US" dirty="0"/>
              <a:t>A: Not exactly. Since the chopsticks are in a pile at center of the table, we should model them as a single resource with multiple instances, instead of multiple resources for the Dining Philosophers. Hence the </a:t>
            </a:r>
            <a:r>
              <a:rPr lang="en-US" i="1" dirty="0"/>
              <a:t>R</a:t>
            </a:r>
            <a:r>
              <a:rPr lang="en-US" dirty="0"/>
              <a:t> and </a:t>
            </a:r>
            <a:r>
              <a:rPr lang="en-US" i="1" dirty="0"/>
              <a:t>C</a:t>
            </a:r>
            <a:r>
              <a:rPr lang="en-US" dirty="0"/>
              <a:t> matrices have a single column.</a:t>
            </a:r>
          </a:p>
          <a:p>
            <a:endParaRPr lang="en-US" dirty="0"/>
          </a:p>
          <a:p>
            <a:endParaRPr lang="en-US" dirty="0"/>
          </a:p>
        </p:txBody>
      </p:sp>
      <p:sp>
        <p:nvSpPr>
          <p:cNvPr id="4" name="Date Placeholder 3"/>
          <p:cNvSpPr>
            <a:spLocks noGrp="1"/>
          </p:cNvSpPr>
          <p:nvPr>
            <p:ph type="dt" sz="half" idx="10"/>
          </p:nvPr>
        </p:nvSpPr>
        <p:spPr>
          <a:xfrm>
            <a:off x="609600" y="6248400"/>
            <a:ext cx="5852584" cy="457200"/>
          </a:xfrm>
          <a:prstGeom prst="rect">
            <a:avLst/>
          </a:prstGeom>
          <a:ln/>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r>
              <a:rPr lang="en-US">
                <a:solidFill>
                  <a:srgbClr val="000000"/>
                </a:solidFill>
              </a:rPr>
              <a:t> © Zonghua Gu, CMPT 300, Fall 2011 </a:t>
            </a:r>
            <a:endParaRPr lang="en-US" b="0" dirty="0">
              <a:solidFill>
                <a:srgbClr val="000000"/>
              </a:solidFill>
              <a:latin typeface="Times New Roman" pitchFamily="18" charset="0"/>
              <a:ea typeface="+mn-ea"/>
              <a:cs typeface="+mn-cs"/>
            </a:endParaRPr>
          </a:p>
        </p:txBody>
      </p:sp>
      <p:sp>
        <p:nvSpPr>
          <p:cNvPr id="5"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13</a:t>
            </a:fld>
            <a:endParaRPr lang="en-US" altLang="zh-CN" b="0">
              <a:solidFill>
                <a:srgbClr val="000000"/>
              </a:solidFill>
              <a:cs typeface="+mn-cs"/>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Dining Lawyers Questions III</a:t>
            </a:r>
          </a:p>
        </p:txBody>
      </p:sp>
      <p:sp>
        <p:nvSpPr>
          <p:cNvPr id="3" name="Content Placeholder 2"/>
          <p:cNvSpPr>
            <a:spLocks noGrp="1"/>
          </p:cNvSpPr>
          <p:nvPr>
            <p:ph idx="1"/>
          </p:nvPr>
        </p:nvSpPr>
        <p:spPr>
          <a:xfrm>
            <a:off x="762000" y="1917700"/>
            <a:ext cx="10972800" cy="4737100"/>
          </a:xfrm>
        </p:spPr>
        <p:txBody>
          <a:bodyPr>
            <a:normAutofit/>
          </a:bodyPr>
          <a:lstStyle/>
          <a:p>
            <a:r>
              <a:rPr lang="en-US" dirty="0"/>
              <a:t>Q: In its general form, the Banker’s algorithm makes multiple passes through the set of resource takers, finishing one at a time until all resource takers have finished. Explain why this particular application allows the </a:t>
            </a:r>
            <a:r>
              <a:rPr lang="en-US" i="1" dirty="0" err="1"/>
              <a:t>BankerCheck</a:t>
            </a:r>
            <a:r>
              <a:rPr lang="en-US" dirty="0"/>
              <a:t> method to implement the Banker’s algorithm by taking a single pass (until any one lawyer can get </a:t>
            </a:r>
            <a:r>
              <a:rPr lang="en-US" dirty="0" err="1"/>
              <a:t>NumArms</a:t>
            </a:r>
            <a:r>
              <a:rPr lang="en-US" dirty="0"/>
              <a:t> chopsticks).</a:t>
            </a:r>
          </a:p>
          <a:p>
            <a:r>
              <a:rPr lang="en-US" dirty="0"/>
              <a:t>A: Since every Lawyer has the same maximum allocation, and all chopsticks are equivalent. As a result, if we can find a single Lawyer that can finish, given the remaining resources, we know that all Lawyers can finish. </a:t>
            </a:r>
          </a:p>
          <a:p>
            <a:r>
              <a:rPr lang="en-US" dirty="0"/>
              <a:t>Reason: once that Lawyer finishes and returns their resources we know that there will be at least </a:t>
            </a:r>
            <a:r>
              <a:rPr lang="en-US" i="1" dirty="0" err="1"/>
              <a:t>NumArms</a:t>
            </a:r>
            <a:r>
              <a:rPr lang="en-US" dirty="0"/>
              <a:t> chopsticks on the table – hence everyone else can potentially finish. Thus, we don’t have to go through the exercise of returning resources and reexamining the remaining Lawyers (as in the general specification of the Banker’s algorithm).</a:t>
            </a:r>
          </a:p>
          <a:p>
            <a:endParaRPr lang="en-US" dirty="0"/>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Dining Lawyers Variation I</a:t>
            </a:r>
          </a:p>
        </p:txBody>
      </p:sp>
      <p:sp>
        <p:nvSpPr>
          <p:cNvPr id="3" name="Content Placeholder 2"/>
          <p:cNvSpPr>
            <a:spLocks noGrp="1"/>
          </p:cNvSpPr>
          <p:nvPr>
            <p:ph idx="1"/>
          </p:nvPr>
        </p:nvSpPr>
        <p:spPr/>
        <p:txBody>
          <a:bodyPr>
            <a:normAutofit/>
          </a:bodyPr>
          <a:lstStyle/>
          <a:p>
            <a:r>
              <a:rPr lang="en-US" dirty="0"/>
              <a:t>Q: If each lawyer has 2 arms, and there is a pile of knives and forks at center of the table. Assume there are at least 1 knife and 1 fork, so at least one lawyer can eat. (There is no other constraint on the numbers of knives, forks, or lawyers.) Each lawyer follows the following steps:</a:t>
            </a:r>
          </a:p>
          <a:p>
            <a:pPr lvl="1"/>
            <a:r>
              <a:rPr lang="en-US" dirty="0"/>
              <a:t>(1) Pick up a knife </a:t>
            </a:r>
          </a:p>
          <a:p>
            <a:pPr lvl="1"/>
            <a:r>
              <a:rPr lang="en-US" dirty="0"/>
              <a:t>(2) Pick up a fork </a:t>
            </a:r>
          </a:p>
          <a:p>
            <a:pPr lvl="1"/>
            <a:r>
              <a:rPr lang="en-US" dirty="0"/>
              <a:t>(3) Eat</a:t>
            </a:r>
          </a:p>
          <a:p>
            <a:pPr lvl="1"/>
            <a:r>
              <a:rPr lang="en-US" dirty="0"/>
              <a:t>(4) Return the knife and fork to the pile </a:t>
            </a:r>
          </a:p>
          <a:p>
            <a:r>
              <a:rPr lang="en-US" dirty="0"/>
              <a:t>Can the system be deadlocked?</a:t>
            </a:r>
          </a:p>
          <a:p>
            <a:r>
              <a:rPr lang="en-US" dirty="0"/>
              <a:t>A: No, since </a:t>
            </a:r>
            <a:r>
              <a:rPr lang="en-US" altLang="zh-CN" dirty="0">
                <a:ea typeface="宋体" charset="-122"/>
              </a:rPr>
              <a:t>it’s not possible to have circular waiting.</a:t>
            </a:r>
            <a:endParaRPr lang="en-US" dirty="0"/>
          </a:p>
          <a:p>
            <a:endParaRPr lang="en-US" dirty="0"/>
          </a:p>
          <a:p>
            <a:endParaRPr lang="en-US" dirty="0"/>
          </a:p>
          <a:p>
            <a:endParaRPr lang="en-US" dirty="0"/>
          </a:p>
          <a:p>
            <a:pPr lvl="1"/>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Dining Lawyers Variation II</a:t>
            </a:r>
          </a:p>
        </p:txBody>
      </p:sp>
      <p:sp>
        <p:nvSpPr>
          <p:cNvPr id="3" name="Content Placeholder 2"/>
          <p:cNvSpPr>
            <a:spLocks noGrp="1"/>
          </p:cNvSpPr>
          <p:nvPr>
            <p:ph idx="1"/>
          </p:nvPr>
        </p:nvSpPr>
        <p:spPr/>
        <p:txBody>
          <a:bodyPr>
            <a:normAutofit/>
          </a:bodyPr>
          <a:lstStyle/>
          <a:p>
            <a:r>
              <a:rPr lang="en-US" dirty="0"/>
              <a:t>Q: If each lawyer has 4 arms, and there is a pile of knives and forks at center of the table. Assume there are at least 2 knives and 2 forks, so at least one lawyer can eat. Each lawyer follows the following steps:</a:t>
            </a:r>
          </a:p>
          <a:p>
            <a:pPr lvl="1"/>
            <a:r>
              <a:rPr lang="en-US" dirty="0"/>
              <a:t>(1) Pick up 2 knives atomically</a:t>
            </a:r>
          </a:p>
          <a:p>
            <a:pPr lvl="1"/>
            <a:r>
              <a:rPr lang="en-US" dirty="0"/>
              <a:t>(2) Pick up 2 forks atomically</a:t>
            </a:r>
          </a:p>
          <a:p>
            <a:pPr lvl="1"/>
            <a:r>
              <a:rPr lang="en-US" dirty="0"/>
              <a:t>(3) Eat</a:t>
            </a:r>
          </a:p>
          <a:p>
            <a:pPr lvl="1"/>
            <a:r>
              <a:rPr lang="en-US" dirty="0"/>
              <a:t>(4) Return the knives and forks to the pile </a:t>
            </a:r>
          </a:p>
          <a:p>
            <a:r>
              <a:rPr lang="en-US" dirty="0"/>
              <a:t>Can the system be deadlocked?</a:t>
            </a:r>
          </a:p>
          <a:p>
            <a:r>
              <a:rPr lang="en-US" dirty="0"/>
              <a:t>A: No, since </a:t>
            </a:r>
            <a:r>
              <a:rPr lang="en-US" altLang="zh-CN" dirty="0">
                <a:ea typeface="宋体" charset="-122"/>
              </a:rPr>
              <a:t>it’s not possible to have circular waiting.</a:t>
            </a:r>
            <a:endParaRPr lang="en-US" dirty="0"/>
          </a:p>
          <a:p>
            <a:endParaRPr lang="en-US" dirty="0"/>
          </a:p>
          <a:p>
            <a:endParaRPr lang="en-US" dirty="0"/>
          </a:p>
          <a:p>
            <a:endParaRPr lang="en-US" dirty="0"/>
          </a:p>
          <a:p>
            <a:pPr lvl="1"/>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Dining Lawyers Variation III</a:t>
            </a:r>
          </a:p>
        </p:txBody>
      </p:sp>
      <p:sp>
        <p:nvSpPr>
          <p:cNvPr id="3" name="Content Placeholder 2"/>
          <p:cNvSpPr>
            <a:spLocks noGrp="1"/>
          </p:cNvSpPr>
          <p:nvPr>
            <p:ph idx="1"/>
          </p:nvPr>
        </p:nvSpPr>
        <p:spPr>
          <a:xfrm>
            <a:off x="1981200" y="1841500"/>
            <a:ext cx="8534400" cy="4559300"/>
          </a:xfrm>
        </p:spPr>
        <p:txBody>
          <a:bodyPr>
            <a:normAutofit fontScale="70000" lnSpcReduction="20000"/>
          </a:bodyPr>
          <a:lstStyle/>
          <a:p>
            <a:r>
              <a:rPr lang="en-US" dirty="0"/>
              <a:t>Q: If each lawyer has 4 arms, and there is a pile of knives and forks at center of the table. Assume there are at least 2 knives and 2 forks, so at least one lawyer can eat. Each lawyer follows the following steps:</a:t>
            </a:r>
          </a:p>
          <a:p>
            <a:pPr lvl="1"/>
            <a:r>
              <a:rPr lang="en-US" dirty="0"/>
              <a:t>(1) Pick up a knife </a:t>
            </a:r>
          </a:p>
          <a:p>
            <a:pPr lvl="1"/>
            <a:r>
              <a:rPr lang="en-US" dirty="0"/>
              <a:t>(2) Pick up another knife</a:t>
            </a:r>
          </a:p>
          <a:p>
            <a:pPr lvl="1"/>
            <a:r>
              <a:rPr lang="en-US" dirty="0"/>
              <a:t>(3) Pick up a fork </a:t>
            </a:r>
          </a:p>
          <a:p>
            <a:pPr lvl="1"/>
            <a:r>
              <a:rPr lang="en-US" dirty="0"/>
              <a:t>(4) Pick up another fork</a:t>
            </a:r>
          </a:p>
          <a:p>
            <a:pPr lvl="1"/>
            <a:r>
              <a:rPr lang="en-US" dirty="0"/>
              <a:t>(5) Eat</a:t>
            </a:r>
          </a:p>
          <a:p>
            <a:pPr lvl="1"/>
            <a:r>
              <a:rPr lang="en-US" dirty="0"/>
              <a:t>(6) Return the knife and fork to the pile </a:t>
            </a:r>
          </a:p>
          <a:p>
            <a:r>
              <a:rPr lang="en-US" dirty="0"/>
              <a:t>Can the system be deadlocked?</a:t>
            </a:r>
          </a:p>
          <a:p>
            <a:r>
              <a:rPr lang="en-US" dirty="0"/>
              <a:t>A: Yes</a:t>
            </a:r>
            <a:r>
              <a:rPr lang="en-US" dirty="0">
                <a:ea typeface="宋体" charset="-122"/>
              </a:rPr>
              <a:t>, since requests for each resource type (knife or fork) are not granted atomically. Need Banker’s algorithm to detect (potential) deadlocks.</a:t>
            </a:r>
          </a:p>
          <a:p>
            <a:r>
              <a:rPr lang="en-US" dirty="0">
                <a:ea typeface="宋体" charset="-122"/>
              </a:rPr>
              <a:t>Consider 2 lawyers, and a total of 2 knives and 2 forks available. If each lawyer picks up a knife, the system is deadlocked.</a:t>
            </a:r>
          </a:p>
          <a:p>
            <a:pPr marL="469900" lvl="1" indent="-469900">
              <a:buClr>
                <a:schemeClr val="bg2"/>
              </a:buClr>
              <a:buSzPct val="90000"/>
              <a:buFont typeface="Wingdings" pitchFamily="2" charset="2"/>
              <a:buChar char="]"/>
            </a:pPr>
            <a:r>
              <a:rPr lang="en-US" sz="3300" dirty="0">
                <a:ea typeface="宋体" charset="-122"/>
                <a:cs typeface="+mn-cs"/>
              </a:rPr>
              <a:t>Recall Slide 14 “Define a total order of resource types; If a process holds  certain resources, it can subsequently request only resources that follow the types of held resources in the total order.” This means you cannot request a knife while holding a knife.</a:t>
            </a:r>
          </a:p>
          <a:p>
            <a:pPr marL="469900" lvl="1" indent="-469900">
              <a:buClr>
                <a:schemeClr val="bg2"/>
              </a:buClr>
              <a:buSzPct val="90000"/>
              <a:buFont typeface="Wingdings" pitchFamily="2" charset="2"/>
              <a:buChar char="]"/>
            </a:pPr>
            <a:endParaRPr lang="en-US" dirty="0"/>
          </a:p>
          <a:p>
            <a:endParaRPr lang="en-US" dirty="0"/>
          </a:p>
          <a:p>
            <a:endParaRPr lang="en-US" dirty="0"/>
          </a:p>
          <a:p>
            <a:endParaRPr lang="en-US" dirty="0"/>
          </a:p>
          <a:p>
            <a:pPr lvl="1"/>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Dining Lawyers Variation III</a:t>
            </a:r>
          </a:p>
        </p:txBody>
      </p:sp>
      <p:sp>
        <p:nvSpPr>
          <p:cNvPr id="3" name="Content Placeholder 2"/>
          <p:cNvSpPr>
            <a:spLocks noGrp="1"/>
          </p:cNvSpPr>
          <p:nvPr>
            <p:ph idx="1"/>
          </p:nvPr>
        </p:nvSpPr>
        <p:spPr>
          <a:xfrm>
            <a:off x="1981200" y="1917700"/>
            <a:ext cx="8432800" cy="4521200"/>
          </a:xfrm>
        </p:spPr>
        <p:txBody>
          <a:bodyPr>
            <a:normAutofit/>
          </a:bodyPr>
          <a:lstStyle/>
          <a:p>
            <a:r>
              <a:rPr lang="en-US" dirty="0"/>
              <a:t>Q: What if each lawyer sitting around the table may have a different number of arms, and may request a different ratio of knives vs. forks?</a:t>
            </a:r>
          </a:p>
          <a:p>
            <a:r>
              <a:rPr lang="en-US" dirty="0"/>
              <a:t>A: The solution is basically the same, except implementation of Banker’s algorithm needs to take into account this factor, e.g., have an array of variables</a:t>
            </a:r>
            <a:r>
              <a:rPr lang="en-US" i="1" dirty="0"/>
              <a:t> </a:t>
            </a:r>
            <a:r>
              <a:rPr lang="en-US" i="1" dirty="0" err="1"/>
              <a:t>NumArms</a:t>
            </a:r>
            <a:r>
              <a:rPr lang="en-US" i="1" dirty="0"/>
              <a:t>[] </a:t>
            </a:r>
            <a:r>
              <a:rPr lang="en-US" dirty="0"/>
              <a:t>instead of a single variable </a:t>
            </a:r>
            <a:r>
              <a:rPr lang="en-US" i="1" dirty="0" err="1"/>
              <a:t>NumArms</a:t>
            </a:r>
            <a:r>
              <a:rPr lang="en-US" dirty="0"/>
              <a:t>, and so 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4242" name="Rectangle 2"/>
          <p:cNvSpPr>
            <a:spLocks noGrp="1" noChangeArrowheads="1"/>
          </p:cNvSpPr>
          <p:nvPr>
            <p:ph type="title"/>
          </p:nvPr>
        </p:nvSpPr>
        <p:spPr/>
        <p:txBody>
          <a:bodyPr>
            <a:normAutofit fontScale="90000"/>
          </a:bodyPr>
          <a:lstStyle/>
          <a:p>
            <a:r>
              <a:rPr lang="en-US" dirty="0"/>
              <a:t>Measuring Cache Performance – Effect on CPI</a:t>
            </a:r>
          </a:p>
        </p:txBody>
      </p:sp>
      <p:sp>
        <p:nvSpPr>
          <p:cNvPr id="1674243" name="Rectangle 3"/>
          <p:cNvSpPr>
            <a:spLocks noGrp="1" noChangeArrowheads="1"/>
          </p:cNvSpPr>
          <p:nvPr>
            <p:ph type="body" idx="1"/>
          </p:nvPr>
        </p:nvSpPr>
        <p:spPr>
          <a:xfrm>
            <a:off x="1981200" y="1413938"/>
            <a:ext cx="8229600" cy="4525963"/>
          </a:xfrm>
        </p:spPr>
        <p:txBody>
          <a:bodyPr/>
          <a:lstStyle/>
          <a:p>
            <a:r>
              <a:rPr lang="en-US" sz="2000" dirty="0"/>
              <a:t>Assuming cache hit costs are included as part of the normal CPU execution cycle, then</a:t>
            </a:r>
          </a:p>
          <a:p>
            <a:pPr lvl="1">
              <a:buNone/>
            </a:pPr>
            <a:r>
              <a:rPr lang="en-US" sz="2000" dirty="0"/>
              <a:t>CPU time = IC (Instruction Count) × CPI (Cycles per Instruction)× CC (Clock Cycle)</a:t>
            </a:r>
          </a:p>
          <a:p>
            <a:pPr lvl="1">
              <a:buNone/>
            </a:pPr>
            <a:r>
              <a:rPr lang="en-US" sz="2000" dirty="0"/>
              <a:t>=  IC × (</a:t>
            </a:r>
            <a:r>
              <a:rPr lang="en-US" sz="2000" dirty="0" err="1"/>
              <a:t>CPI</a:t>
            </a:r>
            <a:r>
              <a:rPr lang="en-US" sz="2000" baseline="-25000" dirty="0" err="1"/>
              <a:t>ideal</a:t>
            </a:r>
            <a:r>
              <a:rPr lang="en-US" sz="2000" dirty="0"/>
              <a:t> + Average Memory-stall cycles) × CC</a:t>
            </a:r>
          </a:p>
        </p:txBody>
      </p:sp>
      <p:sp>
        <p:nvSpPr>
          <p:cNvPr id="9" name="Slide Number Placeholder 8"/>
          <p:cNvSpPr>
            <a:spLocks noGrp="1"/>
          </p:cNvSpPr>
          <p:nvPr>
            <p:ph type="sldNum" sz="quarter" idx="10"/>
          </p:nvPr>
        </p:nvSpPr>
        <p:spPr>
          <a:xfrm>
            <a:off x="8077200" y="6356351"/>
            <a:ext cx="2133600" cy="365125"/>
          </a:xfr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3CC63E4C-4642-794D-A2FD-70F6B81535F5}" type="slidenum">
              <a:rPr kumimoji="0" lang="en-US" sz="1000" b="0" i="0" u="none" strike="noStrike" kern="1200" cap="none" spc="0" normalizeH="0" baseline="0" noProof="0">
                <a:ln>
                  <a:noFill/>
                </a:ln>
                <a:solidFill>
                  <a:prstClr val="black">
                    <a:tint val="75000"/>
                  </a:prstClr>
                </a:solidFill>
                <a:effectLst/>
                <a:uLnTx/>
                <a:uFillTx/>
                <a:latin typeface="Times New Roman" pitchFamily="18" charset="0"/>
                <a:ea typeface="宋体"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19</a:t>
            </a:fld>
            <a:endParaRPr kumimoji="0" lang="en-US" sz="1000" b="0" i="0" u="none" strike="noStrike" kern="1200" cap="none" spc="0" normalizeH="0" baseline="0" noProof="0">
              <a:ln>
                <a:noFill/>
              </a:ln>
              <a:solidFill>
                <a:prstClr val="black">
                  <a:tint val="75000"/>
                </a:prstClr>
              </a:solidFill>
              <a:effectLst/>
              <a:uLnTx/>
              <a:uFillTx/>
              <a:latin typeface="Times New Roman" pitchFamily="18" charset="0"/>
              <a:ea typeface="宋体" charset="-122"/>
              <a:cs typeface="+mn-cs"/>
            </a:endParaRPr>
          </a:p>
        </p:txBody>
      </p:sp>
      <p:grpSp>
        <p:nvGrpSpPr>
          <p:cNvPr id="2" name="Group 8"/>
          <p:cNvGrpSpPr>
            <a:grpSpLocks/>
          </p:cNvGrpSpPr>
          <p:nvPr/>
        </p:nvGrpSpPr>
        <p:grpSpPr bwMode="auto">
          <a:xfrm>
            <a:off x="3687261" y="3124191"/>
            <a:ext cx="2861708" cy="473075"/>
            <a:chOff x="2016" y="1488"/>
            <a:chExt cx="2208" cy="298"/>
          </a:xfrm>
        </p:grpSpPr>
        <p:sp>
          <p:nvSpPr>
            <p:cNvPr id="1674245" name="AutoShape 5"/>
            <p:cNvSpPr>
              <a:spLocks/>
            </p:cNvSpPr>
            <p:nvPr/>
          </p:nvSpPr>
          <p:spPr bwMode="auto">
            <a:xfrm rot="5400000">
              <a:off x="3072" y="432"/>
              <a:ext cx="96" cy="2208"/>
            </a:xfrm>
            <a:prstGeom prst="rightBrace">
              <a:avLst>
                <a:gd name="adj1" fmla="val 191667"/>
                <a:gd name="adj2" fmla="val 50000"/>
              </a:avLst>
            </a:prstGeom>
            <a:noFill/>
            <a:ln w="12700">
              <a:solidFill>
                <a:schemeClr val="accent2"/>
              </a:solidFill>
              <a:round/>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0000"/>
                </a:solidFill>
                <a:effectLst/>
                <a:uLnTx/>
                <a:uFillTx/>
                <a:latin typeface="Calibri"/>
                <a:ea typeface="ＭＳ Ｐゴシック" charset="0"/>
                <a:cs typeface="+mn-cs"/>
              </a:endParaRPr>
            </a:p>
          </p:txBody>
        </p:sp>
        <p:sp>
          <p:nvSpPr>
            <p:cNvPr id="1674246" name="Text Box 6"/>
            <p:cNvSpPr txBox="1">
              <a:spLocks noChangeArrowheads="1"/>
            </p:cNvSpPr>
            <p:nvPr/>
          </p:nvSpPr>
          <p:spPr bwMode="auto">
            <a:xfrm>
              <a:off x="2688" y="1536"/>
              <a:ext cx="912" cy="250"/>
            </a:xfrm>
            <a:prstGeom prst="rect">
              <a:avLst/>
            </a:prstGeom>
            <a:noFill/>
            <a:ln w="12700">
              <a:noFill/>
              <a:miter lim="800000"/>
              <a:headEnd/>
              <a:tailEnd/>
            </a:ln>
            <a:effectLst/>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FF0000"/>
                  </a:solidFill>
                  <a:effectLst/>
                  <a:uLnTx/>
                  <a:uFillTx/>
                  <a:latin typeface="Calibri"/>
                  <a:ea typeface="ＭＳ Ｐゴシック" charset="0"/>
                  <a:cs typeface="+mn-cs"/>
                </a:rPr>
                <a:t>CPI</a:t>
              </a:r>
              <a:r>
                <a:rPr kumimoji="0" lang="en-US" sz="2000" b="0" i="0" u="none" strike="noStrike" kern="1200" cap="none" spc="0" normalizeH="0" baseline="-25000" noProof="0" dirty="0" err="1">
                  <a:ln>
                    <a:noFill/>
                  </a:ln>
                  <a:solidFill>
                    <a:srgbClr val="FF0000"/>
                  </a:solidFill>
                  <a:effectLst/>
                  <a:uLnTx/>
                  <a:uFillTx/>
                  <a:latin typeface="Calibri"/>
                  <a:ea typeface="ＭＳ Ｐゴシック" charset="0"/>
                  <a:cs typeface="+mn-cs"/>
                </a:rPr>
                <a:t>stall</a:t>
              </a:r>
              <a:endParaRPr kumimoji="0" lang="en-US" sz="2000" b="0" i="0" u="none" strike="noStrike" kern="1200" cap="none" spc="0" normalizeH="0" baseline="-25000" noProof="0" dirty="0">
                <a:ln>
                  <a:noFill/>
                </a:ln>
                <a:solidFill>
                  <a:srgbClr val="FF0000"/>
                </a:solidFill>
                <a:effectLst/>
                <a:uLnTx/>
                <a:uFillTx/>
                <a:latin typeface="Calibri"/>
                <a:ea typeface="ＭＳ Ｐゴシック" charset="0"/>
                <a:cs typeface="+mn-cs"/>
              </a:endParaRPr>
            </a:p>
          </p:txBody>
        </p:sp>
      </p:grpSp>
      <p:sp>
        <p:nvSpPr>
          <p:cNvPr id="1674247" name="Rectangle 7"/>
          <p:cNvSpPr>
            <a:spLocks noChangeArrowheads="1"/>
          </p:cNvSpPr>
          <p:nvPr/>
        </p:nvSpPr>
        <p:spPr bwMode="auto">
          <a:xfrm>
            <a:off x="2057400" y="3337445"/>
            <a:ext cx="8610600" cy="1750223"/>
          </a:xfrm>
          <a:prstGeom prst="rect">
            <a:avLst/>
          </a:prstGeom>
          <a:noFill/>
          <a:ln w="12700">
            <a:noFill/>
            <a:miter lim="800000"/>
            <a:headEnd/>
            <a:tailEnd/>
          </a:ln>
          <a:effectLst/>
        </p:spPr>
        <p:txBody>
          <a:bodyPr wrap="square" lIns="63500" tIns="25400" rIns="63500" bIns="25400">
            <a:spAutoFit/>
          </a:bodyPr>
          <a:lstStyle/>
          <a:p>
            <a:pPr marL="287338" marR="0" lvl="0" indent="-287338" algn="l" defTabSz="457200" rtl="0" eaLnBrk="1" fontAlgn="auto" latinLnBrk="0" hangingPunct="1">
              <a:lnSpc>
                <a:spcPct val="100000"/>
              </a:lnSpc>
              <a:spcBef>
                <a:spcPct val="30000"/>
              </a:spcBef>
              <a:spcAft>
                <a:spcPts val="0"/>
              </a:spcAft>
              <a:buClrTx/>
              <a:buSzPct val="75000"/>
              <a:buFont typeface="Arial"/>
              <a:buChar char="•"/>
              <a:tabLst/>
              <a:defRPr/>
            </a:pPr>
            <a:endParaRPr kumimoji="0" lang="en-US" sz="2400" b="0" i="0" u="none" strike="noStrike" kern="1200" cap="none" spc="0" normalizeH="0" baseline="0" noProof="0" dirty="0">
              <a:ln>
                <a:noFill/>
              </a:ln>
              <a:solidFill>
                <a:prstClr val="black"/>
              </a:solidFill>
              <a:effectLst/>
              <a:uLnTx/>
              <a:uFillTx/>
              <a:latin typeface="Calibri"/>
              <a:ea typeface="ＭＳ Ｐゴシック" charset="0"/>
              <a:cs typeface="+mn-cs"/>
            </a:endParaRPr>
          </a:p>
          <a:p>
            <a:pPr marL="287338" marR="0" lvl="0" indent="-287338" algn="l" defTabSz="457200" rtl="0" eaLnBrk="1" fontAlgn="auto" latinLnBrk="0" hangingPunct="1">
              <a:lnSpc>
                <a:spcPct val="100000"/>
              </a:lnSpc>
              <a:spcBef>
                <a:spcPct val="30000"/>
              </a:spcBef>
              <a:spcAft>
                <a:spcPts val="0"/>
              </a:spcAft>
              <a:buClrTx/>
              <a:buSzPct val="75000"/>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a:ea typeface="ＭＳ Ｐゴシック" charset="0"/>
                <a:cs typeface="+mn-cs"/>
              </a:rPr>
              <a:t>A simple model for Memory-stall cycles</a:t>
            </a:r>
          </a:p>
          <a:p>
            <a:pPr marL="287338" marR="0" lvl="0" indent="-287338" algn="l" defTabSz="457200" rtl="0" eaLnBrk="1" fontAlgn="auto" latinLnBrk="0" hangingPunct="1">
              <a:lnSpc>
                <a:spcPct val="100000"/>
              </a:lnSpc>
              <a:spcBef>
                <a:spcPct val="30000"/>
              </a:spcBef>
              <a:spcAft>
                <a:spcPts val="0"/>
              </a:spcAft>
              <a:buClrTx/>
              <a:buSzPct val="75000"/>
              <a:buFontTx/>
              <a:buNone/>
              <a:tabLst/>
              <a:defRPr/>
            </a:pPr>
            <a:r>
              <a:rPr kumimoji="0" lang="en-US" sz="2400" b="0" i="0" u="none" strike="noStrike" kern="1200" cap="none" spc="0" normalizeH="0" baseline="0" noProof="0" dirty="0">
                <a:ln>
                  <a:noFill/>
                </a:ln>
                <a:solidFill>
                  <a:srgbClr val="FF0000"/>
                </a:solidFill>
                <a:effectLst/>
                <a:uLnTx/>
                <a:uFillTx/>
                <a:latin typeface="Calibri"/>
                <a:ea typeface="ＭＳ Ｐゴシック" charset="0"/>
                <a:cs typeface="+mn-cs"/>
              </a:rPr>
              <a:t>Memory-stall cycles = accesses/instruction </a:t>
            </a:r>
            <a:r>
              <a:rPr kumimoji="0" lang="en-US" sz="2400" b="0" i="0" u="none" strike="noStrike" kern="1200" cap="none" spc="0" normalizeH="0" baseline="0" noProof="0" dirty="0">
                <a:ln>
                  <a:noFill/>
                </a:ln>
                <a:solidFill>
                  <a:srgbClr val="FF0000"/>
                </a:solidFill>
                <a:effectLst/>
                <a:uLnTx/>
                <a:uFillTx/>
                <a:latin typeface="Calibri"/>
                <a:ea typeface="ＭＳ Ｐゴシック" charset="0"/>
                <a:cs typeface="Arial" charset="0"/>
              </a:rPr>
              <a:t>× </a:t>
            </a:r>
            <a:r>
              <a:rPr kumimoji="0" lang="en-US" sz="2400" b="0" i="0" u="none" strike="noStrike" kern="1200" cap="none" spc="0" normalizeH="0" baseline="0" noProof="0" dirty="0">
                <a:ln>
                  <a:noFill/>
                </a:ln>
                <a:solidFill>
                  <a:srgbClr val="FF0000"/>
                </a:solidFill>
                <a:effectLst/>
                <a:uLnTx/>
                <a:uFillTx/>
                <a:latin typeface="Calibri"/>
                <a:ea typeface="ＭＳ Ｐゴシック" charset="0"/>
                <a:cs typeface="+mn-cs"/>
              </a:rPr>
              <a:t>miss rate </a:t>
            </a:r>
            <a:r>
              <a:rPr kumimoji="0" lang="en-US" sz="2400" b="0" i="0" u="none" strike="noStrike" kern="1200" cap="none" spc="0" normalizeH="0" baseline="0" noProof="0" dirty="0">
                <a:ln>
                  <a:noFill/>
                </a:ln>
                <a:solidFill>
                  <a:srgbClr val="FF0000"/>
                </a:solidFill>
                <a:effectLst/>
                <a:uLnTx/>
                <a:uFillTx/>
                <a:latin typeface="Calibri"/>
                <a:ea typeface="ＭＳ Ｐゴシック" charset="0"/>
                <a:cs typeface="Arial" charset="0"/>
              </a:rPr>
              <a:t>×</a:t>
            </a:r>
            <a:r>
              <a:rPr kumimoji="0" lang="en-US" sz="2400" b="0" i="0" u="none" strike="noStrike" kern="1200" cap="none" spc="0" normalizeH="0" baseline="0" noProof="0" dirty="0">
                <a:ln>
                  <a:noFill/>
                </a:ln>
                <a:solidFill>
                  <a:srgbClr val="FF0000"/>
                </a:solidFill>
                <a:effectLst/>
                <a:uLnTx/>
                <a:uFillTx/>
                <a:latin typeface="Calibri"/>
                <a:ea typeface="ＭＳ Ｐゴシック" charset="0"/>
                <a:cs typeface="+mn-cs"/>
              </a:rPr>
              <a:t> miss penalty</a:t>
            </a:r>
          </a:p>
        </p:txBody>
      </p:sp>
    </p:spTree>
    <p:extLst>
      <p:ext uri="{BB962C8B-B14F-4D97-AF65-F5344CB8AC3E}">
        <p14:creationId xmlns:p14="http://schemas.microsoft.com/office/powerpoint/2010/main" val="37658058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74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424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0EC44-3BBD-EB7A-FC48-2F591BA4CA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BA9138-4608-E262-DBF7-C3E895956F72}"/>
              </a:ext>
            </a:extLst>
          </p:cNvPr>
          <p:cNvSpPr>
            <a:spLocks noGrp="1"/>
          </p:cNvSpPr>
          <p:nvPr>
            <p:ph type="title"/>
          </p:nvPr>
        </p:nvSpPr>
        <p:spPr/>
        <p:txBody>
          <a:bodyPr/>
          <a:lstStyle/>
          <a:p>
            <a:r>
              <a:rPr lang="en-GB" dirty="0"/>
              <a:t>Fork Quiz</a:t>
            </a:r>
            <a:endParaRPr lang="en-SE" dirty="0"/>
          </a:p>
        </p:txBody>
      </p:sp>
      <p:sp>
        <p:nvSpPr>
          <p:cNvPr id="4" name="Plassholder for innhold 2">
            <a:extLst>
              <a:ext uri="{FF2B5EF4-FFF2-40B4-BE49-F238E27FC236}">
                <a16:creationId xmlns:a16="http://schemas.microsoft.com/office/drawing/2014/main" id="{E3BA8FE3-FB30-F57C-ABE7-EAF6E22BF142}"/>
              </a:ext>
            </a:extLst>
          </p:cNvPr>
          <p:cNvSpPr>
            <a:spLocks noGrp="1"/>
          </p:cNvSpPr>
          <p:nvPr>
            <p:ph idx="1"/>
          </p:nvPr>
        </p:nvSpPr>
        <p:spPr>
          <a:xfrm>
            <a:off x="856087" y="750216"/>
            <a:ext cx="5055376" cy="3702042"/>
          </a:xfrm>
        </p:spPr>
        <p:txBody>
          <a:bodyPr>
            <a:normAutofit/>
          </a:bodyPr>
          <a:lstStyle/>
          <a:p>
            <a:pPr marL="0" indent="0">
              <a:buNone/>
            </a:pPr>
            <a:endParaRPr lang="en-US" altLang="zh-CN" sz="2800" dirty="0"/>
          </a:p>
        </p:txBody>
      </p:sp>
      <p:sp>
        <p:nvSpPr>
          <p:cNvPr id="7" name="内容占位符 2">
            <a:extLst>
              <a:ext uri="{FF2B5EF4-FFF2-40B4-BE49-F238E27FC236}">
                <a16:creationId xmlns:a16="http://schemas.microsoft.com/office/drawing/2014/main" id="{B2342B56-D6E1-F877-D1C8-D028192E5D0D}"/>
              </a:ext>
            </a:extLst>
          </p:cNvPr>
          <p:cNvSpPr txBox="1">
            <a:spLocks/>
          </p:cNvSpPr>
          <p:nvPr/>
        </p:nvSpPr>
        <p:spPr bwMode="auto">
          <a:xfrm>
            <a:off x="4815031" y="750215"/>
            <a:ext cx="6894512" cy="5833146"/>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2000" b="0" kern="0" dirty="0"/>
              <a:t>The number of times ‘hello’ is printed is equal to the total number of processes = 2^n, where n is the number of fork system calls. So here n = 3, 2^3 = 8.</a:t>
            </a:r>
          </a:p>
          <a:p>
            <a:pPr lvl="1"/>
            <a:r>
              <a:rPr lang="en-GB" sz="1800" b="0" kern="0" dirty="0"/>
              <a:t>Main process: P0</a:t>
            </a:r>
          </a:p>
          <a:p>
            <a:pPr lvl="1"/>
            <a:r>
              <a:rPr lang="en-GB" sz="1800" b="0" kern="0" dirty="0"/>
              <a:t>1 child process created by the 1st fork: P1</a:t>
            </a:r>
          </a:p>
          <a:p>
            <a:pPr lvl="1"/>
            <a:r>
              <a:rPr lang="en-GB" sz="1800" b="0" kern="0" dirty="0"/>
              <a:t>2 child processes created by the 2nd fork: P2, P3</a:t>
            </a:r>
          </a:p>
          <a:p>
            <a:pPr lvl="1"/>
            <a:r>
              <a:rPr lang="en-GB" sz="1800" b="0" kern="0" dirty="0"/>
              <a:t>4 child processes created by the 3rd fork: P4, P5, P6, P7</a:t>
            </a:r>
          </a:p>
          <a:p>
            <a:r>
              <a:rPr lang="en-GB" sz="2000" b="0" kern="0" dirty="0"/>
              <a:t>In general, for (i = 0; i &lt; n; i++) fork();” creates 1+2+…+2^(n-1)=(2^n)-1 child processes. Plus the main process P0, we have a total of 2^n processes.</a:t>
            </a:r>
          </a:p>
          <a:p>
            <a:r>
              <a:rPr lang="en-GB" sz="2000" b="0" kern="0" dirty="0"/>
              <a:t>Order of process execution may vary depending on how OS schedules these processes, so you don’t know which process printed which hello.</a:t>
            </a:r>
          </a:p>
          <a:p>
            <a:r>
              <a:rPr lang="en-GB" sz="2000" b="0" kern="0" dirty="0"/>
              <a:t>None of the processes include a wait() call to handle terminated child processes. When any of these child processes terminate, their PCBs remain in the process table as no parent process is waiting on them, resulting in zombie processes. (This also applies to the following examples.)</a:t>
            </a:r>
          </a:p>
        </p:txBody>
      </p:sp>
      <p:sp>
        <p:nvSpPr>
          <p:cNvPr id="5" name="TextBox 4">
            <a:extLst>
              <a:ext uri="{FF2B5EF4-FFF2-40B4-BE49-F238E27FC236}">
                <a16:creationId xmlns:a16="http://schemas.microsoft.com/office/drawing/2014/main" id="{96F69844-19C6-3EEA-BBBD-42EC37BE72D7}"/>
              </a:ext>
            </a:extLst>
          </p:cNvPr>
          <p:cNvSpPr txBox="1"/>
          <p:nvPr/>
        </p:nvSpPr>
        <p:spPr>
          <a:xfrm>
            <a:off x="3777517" y="3923531"/>
            <a:ext cx="1058303" cy="286232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altLang="zh-CN" sz="2000" b="0" kern="0" dirty="0"/>
              <a:t>Output: </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endParaRPr lang="en-GB" altLang="zh-CN" sz="2000" b="0" kern="0" dirty="0"/>
          </a:p>
        </p:txBody>
      </p:sp>
      <p:pic>
        <p:nvPicPr>
          <p:cNvPr id="10" name="Picture 9">
            <a:extLst>
              <a:ext uri="{FF2B5EF4-FFF2-40B4-BE49-F238E27FC236}">
                <a16:creationId xmlns:a16="http://schemas.microsoft.com/office/drawing/2014/main" id="{FC3A7D3F-EC65-056B-6A9F-6CB2076667FA}"/>
              </a:ext>
            </a:extLst>
          </p:cNvPr>
          <p:cNvPicPr>
            <a:picLocks noChangeAspect="1"/>
          </p:cNvPicPr>
          <p:nvPr/>
        </p:nvPicPr>
        <p:blipFill>
          <a:blip r:embed="rId3"/>
          <a:stretch>
            <a:fillRect/>
          </a:stretch>
        </p:blipFill>
        <p:spPr>
          <a:xfrm>
            <a:off x="923175" y="4419600"/>
            <a:ext cx="2787254" cy="2382269"/>
          </a:xfrm>
          <a:prstGeom prst="rect">
            <a:avLst/>
          </a:prstGeom>
        </p:spPr>
      </p:pic>
    </p:spTree>
    <p:extLst>
      <p:ext uri="{BB962C8B-B14F-4D97-AF65-F5344CB8AC3E}">
        <p14:creationId xmlns:p14="http://schemas.microsoft.com/office/powerpoint/2010/main" val="2722048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6290" name="Rectangle 2"/>
          <p:cNvSpPr>
            <a:spLocks noGrp="1" noChangeArrowheads="1"/>
          </p:cNvSpPr>
          <p:nvPr>
            <p:ph type="title"/>
          </p:nvPr>
        </p:nvSpPr>
        <p:spPr/>
        <p:txBody>
          <a:bodyPr>
            <a:normAutofit/>
          </a:bodyPr>
          <a:lstStyle/>
          <a:p>
            <a:r>
              <a:rPr lang="en-US"/>
              <a:t>Impacts of Cache Performance</a:t>
            </a:r>
          </a:p>
        </p:txBody>
      </p:sp>
      <p:sp>
        <p:nvSpPr>
          <p:cNvPr id="1676291" name="Rectangle 3"/>
          <p:cNvSpPr>
            <a:spLocks noGrp="1" noChangeArrowheads="1"/>
          </p:cNvSpPr>
          <p:nvPr>
            <p:ph type="body" idx="1"/>
          </p:nvPr>
        </p:nvSpPr>
        <p:spPr>
          <a:xfrm>
            <a:off x="914400" y="1468970"/>
            <a:ext cx="10896600" cy="5185830"/>
          </a:xfrm>
        </p:spPr>
        <p:txBody>
          <a:bodyPr>
            <a:normAutofit lnSpcReduction="10000"/>
          </a:bodyPr>
          <a:lstStyle/>
          <a:p>
            <a:r>
              <a:rPr lang="en-US" dirty="0"/>
              <a:t>Relative $ penalty increases as processor performance improves (faster clock rate and/or lower CPI)</a:t>
            </a:r>
          </a:p>
          <a:p>
            <a:pPr lvl="1"/>
            <a:r>
              <a:rPr lang="en-US" dirty="0"/>
              <a:t>Memory speed unlikely to improve as fast as processor cycle time. When calculating </a:t>
            </a:r>
            <a:r>
              <a:rPr lang="en-US" dirty="0" err="1"/>
              <a:t>CPI</a:t>
            </a:r>
            <a:r>
              <a:rPr lang="en-US" baseline="-25000" dirty="0" err="1"/>
              <a:t>stall</a:t>
            </a:r>
            <a:r>
              <a:rPr lang="en-US" dirty="0"/>
              <a:t>, cache miss penalty is measured in processor clock cycles needed to handle a miss</a:t>
            </a:r>
          </a:p>
          <a:p>
            <a:pPr lvl="1"/>
            <a:r>
              <a:rPr lang="en-US" dirty="0"/>
              <a:t>Lower the </a:t>
            </a:r>
            <a:r>
              <a:rPr lang="en-US" dirty="0" err="1"/>
              <a:t>CPI</a:t>
            </a:r>
            <a:r>
              <a:rPr lang="en-US" baseline="-25000" dirty="0" err="1"/>
              <a:t>ideal</a:t>
            </a:r>
            <a:r>
              <a:rPr lang="en-US" dirty="0"/>
              <a:t>, more pronounced impact of stalls</a:t>
            </a:r>
          </a:p>
          <a:p>
            <a:r>
              <a:rPr lang="en-US" dirty="0"/>
              <a:t>Processor with a </a:t>
            </a:r>
            <a:r>
              <a:rPr lang="en-US" dirty="0" err="1"/>
              <a:t>CPI</a:t>
            </a:r>
            <a:r>
              <a:rPr lang="en-US" baseline="-25000" dirty="0" err="1"/>
              <a:t>ideal</a:t>
            </a:r>
            <a:r>
              <a:rPr lang="en-US" dirty="0"/>
              <a:t> of 2, a 100 cycle miss penalty, 36% load/store </a:t>
            </a:r>
            <a:r>
              <a:rPr lang="en-US" dirty="0" err="1"/>
              <a:t>instr’s</a:t>
            </a:r>
            <a:r>
              <a:rPr lang="en-US" dirty="0"/>
              <a:t>, and 2% I$ and 4% D$ miss rates</a:t>
            </a:r>
          </a:p>
          <a:p>
            <a:pPr lvl="1"/>
            <a:r>
              <a:rPr lang="en-US" dirty="0"/>
              <a:t>Memory-stall cycles = 2% × 100 + 36% × 4% × 100 = 3.44</a:t>
            </a:r>
          </a:p>
          <a:p>
            <a:pPr lvl="1"/>
            <a:r>
              <a:rPr lang="en-US" dirty="0"/>
              <a:t>So                   </a:t>
            </a:r>
            <a:r>
              <a:rPr lang="en-US" dirty="0" err="1"/>
              <a:t>CPI</a:t>
            </a:r>
            <a:r>
              <a:rPr lang="en-US" baseline="-25000" dirty="0" err="1"/>
              <a:t>stalls</a:t>
            </a:r>
            <a:r>
              <a:rPr lang="en-US" dirty="0"/>
              <a:t>  =  2 + 3.44 = 5.44</a:t>
            </a:r>
          </a:p>
          <a:p>
            <a:pPr lvl="1"/>
            <a:r>
              <a:rPr lang="en-US" dirty="0"/>
              <a:t>More than twice </a:t>
            </a:r>
            <a:r>
              <a:rPr lang="en-US" dirty="0" err="1"/>
              <a:t>CPI</a:t>
            </a:r>
            <a:r>
              <a:rPr lang="en-US" baseline="-25000" dirty="0" err="1"/>
              <a:t>ideal</a:t>
            </a:r>
            <a:r>
              <a:rPr lang="en-US" dirty="0"/>
              <a:t>!</a:t>
            </a:r>
          </a:p>
        </p:txBody>
      </p:sp>
      <p:sp>
        <p:nvSpPr>
          <p:cNvPr id="5" name="Slide Number Placeholder 4"/>
          <p:cNvSpPr>
            <a:spLocks noGrp="1"/>
          </p:cNvSpPr>
          <p:nvPr>
            <p:ph type="sldNum" sz="quarter" idx="10"/>
          </p:nvPr>
        </p:nvSpPr>
        <p:spPr>
          <a:xfrm>
            <a:off x="8077200" y="6356351"/>
            <a:ext cx="2133600" cy="365125"/>
          </a:xfr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3CC63E4C-4642-794D-A2FD-70F6B81535F5}" type="slidenum">
              <a:rPr kumimoji="0" lang="en-US" sz="1000" b="0" i="0" u="none" strike="noStrike" kern="1200" cap="none" spc="0" normalizeH="0" baseline="0" noProof="0">
                <a:ln>
                  <a:noFill/>
                </a:ln>
                <a:solidFill>
                  <a:prstClr val="black">
                    <a:tint val="75000"/>
                  </a:prstClr>
                </a:solidFill>
                <a:effectLst/>
                <a:uLnTx/>
                <a:uFillTx/>
                <a:latin typeface="Times New Roman" pitchFamily="18" charset="0"/>
                <a:ea typeface="宋体"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20</a:t>
            </a:fld>
            <a:endParaRPr kumimoji="0" lang="en-US" sz="1000" b="0" i="0" u="none" strike="noStrike" kern="1200" cap="none" spc="0" normalizeH="0" baseline="0" noProof="0">
              <a:ln>
                <a:noFill/>
              </a:ln>
              <a:solidFill>
                <a:prstClr val="black">
                  <a:tint val="75000"/>
                </a:prstClr>
              </a:solidFill>
              <a:effectLst/>
              <a:uLnTx/>
              <a:uFillTx/>
              <a:latin typeface="Times New Roman" pitchFamily="18" charset="0"/>
              <a:ea typeface="宋体" charset="-122"/>
              <a:cs typeface="+mn-cs"/>
            </a:endParaRPr>
          </a:p>
        </p:txBody>
      </p:sp>
    </p:spTree>
    <p:extLst>
      <p:ext uri="{BB962C8B-B14F-4D97-AF65-F5344CB8AC3E}">
        <p14:creationId xmlns:p14="http://schemas.microsoft.com/office/powerpoint/2010/main" val="33181707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76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762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762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762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762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762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762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6291"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7875" name="Rectangle 3" descr="10%"/>
          <p:cNvSpPr>
            <a:spLocks noChangeArrowheads="1"/>
          </p:cNvSpPr>
          <p:nvPr/>
        </p:nvSpPr>
        <p:spPr bwMode="auto">
          <a:xfrm>
            <a:off x="6093236" y="2672117"/>
            <a:ext cx="807914" cy="107465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lIns="90488" tIns="44450" rIns="90488" bIns="44450">
            <a:spAutoFit/>
          </a:bodyPr>
          <a:lstStyle/>
          <a:p>
            <a:pPr algn="ctr" defTabSz="457200" eaLnBrk="1" fontAlgn="auto" hangingPunct="1">
              <a:spcBef>
                <a:spcPts val="0"/>
              </a:spcBef>
              <a:spcAft>
                <a:spcPts val="0"/>
              </a:spcAft>
            </a:pPr>
            <a:r>
              <a:rPr lang="en-US" sz="1600" b="0">
                <a:solidFill>
                  <a:srgbClr val="000000"/>
                </a:solidFill>
                <a:latin typeface="Calibri"/>
              </a:rPr>
              <a:t>Second</a:t>
            </a:r>
          </a:p>
          <a:p>
            <a:pPr algn="ctr" defTabSz="457200" eaLnBrk="1" fontAlgn="auto" hangingPunct="1">
              <a:spcBef>
                <a:spcPts val="0"/>
              </a:spcBef>
              <a:spcAft>
                <a:spcPts val="0"/>
              </a:spcAft>
            </a:pPr>
            <a:r>
              <a:rPr lang="en-US" sz="1600" b="0">
                <a:solidFill>
                  <a:srgbClr val="000000"/>
                </a:solidFill>
                <a:latin typeface="Calibri"/>
              </a:rPr>
              <a:t>Level</a:t>
            </a:r>
          </a:p>
          <a:p>
            <a:pPr algn="ctr" defTabSz="457200" eaLnBrk="1" fontAlgn="auto" hangingPunct="1">
              <a:spcBef>
                <a:spcPts val="0"/>
              </a:spcBef>
              <a:spcAft>
                <a:spcPts val="0"/>
              </a:spcAft>
            </a:pPr>
            <a:r>
              <a:rPr lang="en-US" sz="1600" b="0">
                <a:solidFill>
                  <a:srgbClr val="000000"/>
                </a:solidFill>
                <a:latin typeface="Calibri"/>
              </a:rPr>
              <a:t>Cache</a:t>
            </a:r>
          </a:p>
          <a:p>
            <a:pPr algn="ctr" defTabSz="457200" eaLnBrk="1" fontAlgn="auto" hangingPunct="1">
              <a:spcBef>
                <a:spcPts val="0"/>
              </a:spcBef>
              <a:spcAft>
                <a:spcPts val="0"/>
              </a:spcAft>
            </a:pPr>
            <a:r>
              <a:rPr lang="en-US" sz="1600" b="0">
                <a:solidFill>
                  <a:srgbClr val="000000"/>
                </a:solidFill>
                <a:latin typeface="Calibri"/>
              </a:rPr>
              <a:t>(SRAM)</a:t>
            </a:r>
          </a:p>
        </p:txBody>
      </p:sp>
      <p:sp>
        <p:nvSpPr>
          <p:cNvPr id="1487877" name="Rectangle 5"/>
          <p:cNvSpPr>
            <a:spLocks noGrp="1" noChangeArrowheads="1"/>
          </p:cNvSpPr>
          <p:nvPr>
            <p:ph type="title"/>
          </p:nvPr>
        </p:nvSpPr>
        <p:spPr/>
        <p:txBody>
          <a:bodyPr>
            <a:normAutofit/>
          </a:bodyPr>
          <a:lstStyle/>
          <a:p>
            <a:r>
              <a:rPr lang="en-US" dirty="0"/>
              <a:t>Typical Memory Hierarchy</a:t>
            </a:r>
          </a:p>
        </p:txBody>
      </p:sp>
      <p:sp>
        <p:nvSpPr>
          <p:cNvPr id="1487878" name="Rectangle 6"/>
          <p:cNvSpPr>
            <a:spLocks noChangeArrowheads="1"/>
          </p:cNvSpPr>
          <p:nvPr/>
        </p:nvSpPr>
        <p:spPr bwMode="auto">
          <a:xfrm>
            <a:off x="2535588" y="2138716"/>
            <a:ext cx="2716213" cy="242888"/>
          </a:xfrm>
          <a:prstGeom prst="rect">
            <a:avLst/>
          </a:prstGeom>
          <a:noFill/>
          <a:ln w="254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7879" name="Rectangle 7"/>
          <p:cNvSpPr>
            <a:spLocks noChangeArrowheads="1"/>
          </p:cNvSpPr>
          <p:nvPr/>
        </p:nvSpPr>
        <p:spPr bwMode="auto">
          <a:xfrm>
            <a:off x="3449988" y="2062517"/>
            <a:ext cx="799451"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Bef>
                <a:spcPts val="0"/>
              </a:spcBef>
              <a:spcAft>
                <a:spcPts val="0"/>
              </a:spcAft>
            </a:pPr>
            <a:r>
              <a:rPr lang="en-US" sz="1600" b="0">
                <a:solidFill>
                  <a:prstClr val="black"/>
                </a:solidFill>
                <a:latin typeface="Calibri"/>
                <a:ea typeface="+mn-ea"/>
                <a:cs typeface="+mn-cs"/>
              </a:rPr>
              <a:t>Control</a:t>
            </a:r>
          </a:p>
        </p:txBody>
      </p:sp>
      <p:sp>
        <p:nvSpPr>
          <p:cNvPr id="1487880" name="Rectangle 8"/>
          <p:cNvSpPr>
            <a:spLocks noChangeArrowheads="1"/>
          </p:cNvSpPr>
          <p:nvPr/>
        </p:nvSpPr>
        <p:spPr bwMode="auto">
          <a:xfrm>
            <a:off x="2486375" y="2595916"/>
            <a:ext cx="1422400" cy="1347788"/>
          </a:xfrm>
          <a:prstGeom prst="rect">
            <a:avLst/>
          </a:prstGeom>
          <a:noFill/>
          <a:ln w="254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7881" name="Rectangle 9"/>
          <p:cNvSpPr>
            <a:spLocks noChangeArrowheads="1"/>
          </p:cNvSpPr>
          <p:nvPr/>
        </p:nvSpPr>
        <p:spPr bwMode="auto">
          <a:xfrm>
            <a:off x="2535588" y="3129317"/>
            <a:ext cx="949043"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Bef>
                <a:spcPts val="0"/>
              </a:spcBef>
              <a:spcAft>
                <a:spcPts val="0"/>
              </a:spcAft>
            </a:pPr>
            <a:r>
              <a:rPr lang="en-US" sz="1600" b="0">
                <a:solidFill>
                  <a:prstClr val="black"/>
                </a:solidFill>
                <a:latin typeface="Calibri"/>
                <a:ea typeface="+mn-ea"/>
                <a:cs typeface="+mn-cs"/>
              </a:rPr>
              <a:t>Datapath</a:t>
            </a:r>
          </a:p>
        </p:txBody>
      </p:sp>
      <p:sp>
        <p:nvSpPr>
          <p:cNvPr id="1487882" name="Rectangle 10"/>
          <p:cNvSpPr>
            <a:spLocks noChangeArrowheads="1"/>
          </p:cNvSpPr>
          <p:nvPr/>
        </p:nvSpPr>
        <p:spPr bwMode="auto">
          <a:xfrm>
            <a:off x="9164987" y="1605316"/>
            <a:ext cx="1117600" cy="2432050"/>
          </a:xfrm>
          <a:prstGeom prst="rect">
            <a:avLst/>
          </a:prstGeom>
          <a:noFill/>
          <a:ln w="254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7883" name="Rectangle 11"/>
          <p:cNvSpPr>
            <a:spLocks noChangeArrowheads="1"/>
          </p:cNvSpPr>
          <p:nvPr/>
        </p:nvSpPr>
        <p:spPr bwMode="auto">
          <a:xfrm>
            <a:off x="9186081" y="2595917"/>
            <a:ext cx="1054777" cy="1074653"/>
          </a:xfrm>
          <a:prstGeom prst="rect">
            <a:avLst/>
          </a:prstGeom>
          <a:noFill/>
          <a:ln w="12700">
            <a:noFill/>
            <a:miter lim="800000"/>
            <a:headEnd/>
            <a:tailEnd/>
          </a:ln>
          <a:effectLst/>
        </p:spPr>
        <p:txBody>
          <a:bodyPr wrap="square" lIns="90488" tIns="44450" rIns="90488" bIns="44450">
            <a:spAutoFit/>
          </a:bodyPr>
          <a:lstStyle/>
          <a:p>
            <a:pPr algn="ctr" defTabSz="457200" eaLnBrk="1" fontAlgn="auto" hangingPunct="1">
              <a:spcBef>
                <a:spcPts val="0"/>
              </a:spcBef>
              <a:spcAft>
                <a:spcPts val="0"/>
              </a:spcAft>
            </a:pPr>
            <a:r>
              <a:rPr lang="en-US" sz="1600" b="0" dirty="0">
                <a:solidFill>
                  <a:prstClr val="black"/>
                </a:solidFill>
                <a:latin typeface="Calibri"/>
                <a:ea typeface="+mn-ea"/>
                <a:cs typeface="+mn-cs"/>
              </a:rPr>
              <a:t>Secondary</a:t>
            </a:r>
          </a:p>
          <a:p>
            <a:pPr algn="ctr" defTabSz="457200" eaLnBrk="1" fontAlgn="auto" hangingPunct="1">
              <a:spcBef>
                <a:spcPts val="0"/>
              </a:spcBef>
              <a:spcAft>
                <a:spcPts val="0"/>
              </a:spcAft>
            </a:pPr>
            <a:r>
              <a:rPr lang="en-US" sz="1600" b="0" dirty="0">
                <a:solidFill>
                  <a:prstClr val="black"/>
                </a:solidFill>
                <a:latin typeface="Calibri"/>
                <a:ea typeface="+mn-ea"/>
                <a:cs typeface="+mn-cs"/>
              </a:rPr>
              <a:t>Memory</a:t>
            </a:r>
          </a:p>
          <a:p>
            <a:pPr algn="ctr" defTabSz="457200" eaLnBrk="1" fontAlgn="auto" hangingPunct="1">
              <a:spcBef>
                <a:spcPts val="0"/>
              </a:spcBef>
              <a:spcAft>
                <a:spcPts val="0"/>
              </a:spcAft>
            </a:pPr>
            <a:r>
              <a:rPr lang="en-US" sz="1600" b="0" dirty="0">
                <a:solidFill>
                  <a:prstClr val="black"/>
                </a:solidFill>
                <a:latin typeface="Calibri"/>
                <a:ea typeface="+mn-ea"/>
                <a:cs typeface="+mn-cs"/>
              </a:rPr>
              <a:t>(Disk</a:t>
            </a:r>
          </a:p>
          <a:p>
            <a:pPr algn="ctr" defTabSz="457200" eaLnBrk="1" fontAlgn="auto" hangingPunct="1">
              <a:spcBef>
                <a:spcPts val="0"/>
              </a:spcBef>
              <a:spcAft>
                <a:spcPts val="0"/>
              </a:spcAft>
            </a:pPr>
            <a:r>
              <a:rPr lang="en-US" sz="1600" b="0" dirty="0">
                <a:solidFill>
                  <a:prstClr val="black"/>
                </a:solidFill>
                <a:latin typeface="Calibri"/>
                <a:ea typeface="+mn-ea"/>
                <a:cs typeface="+mn-cs"/>
              </a:rPr>
              <a:t>Or Flash)</a:t>
            </a:r>
          </a:p>
        </p:txBody>
      </p:sp>
      <p:sp>
        <p:nvSpPr>
          <p:cNvPr id="1487884" name="Rectangle 12"/>
          <p:cNvSpPr>
            <a:spLocks noChangeArrowheads="1"/>
          </p:cNvSpPr>
          <p:nvPr/>
        </p:nvSpPr>
        <p:spPr bwMode="auto">
          <a:xfrm>
            <a:off x="2333975" y="1833917"/>
            <a:ext cx="4773506" cy="2219325"/>
          </a:xfrm>
          <a:prstGeom prst="rect">
            <a:avLst/>
          </a:prstGeom>
          <a:noFill/>
          <a:ln w="254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7885" name="Rectangle 13"/>
          <p:cNvSpPr>
            <a:spLocks noChangeArrowheads="1"/>
          </p:cNvSpPr>
          <p:nvPr/>
        </p:nvSpPr>
        <p:spPr bwMode="auto">
          <a:xfrm>
            <a:off x="3556799" y="1831191"/>
            <a:ext cx="1968169"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Bef>
                <a:spcPts val="0"/>
              </a:spcBef>
              <a:spcAft>
                <a:spcPts val="0"/>
              </a:spcAft>
            </a:pPr>
            <a:r>
              <a:rPr lang="en-US" sz="1600" b="0" dirty="0">
                <a:solidFill>
                  <a:prstClr val="black"/>
                </a:solidFill>
                <a:latin typeface="Calibri"/>
                <a:ea typeface="+mn-ea"/>
                <a:cs typeface="+mn-cs"/>
              </a:rPr>
              <a:t>On-Chip Components</a:t>
            </a:r>
          </a:p>
        </p:txBody>
      </p:sp>
      <p:sp>
        <p:nvSpPr>
          <p:cNvPr id="1487886" name="Line 14"/>
          <p:cNvSpPr>
            <a:spLocks noChangeShapeType="1"/>
          </p:cNvSpPr>
          <p:nvPr/>
        </p:nvSpPr>
        <p:spPr bwMode="auto">
          <a:xfrm flipV="1">
            <a:off x="3754787" y="1452916"/>
            <a:ext cx="5791200" cy="1676400"/>
          </a:xfrm>
          <a:prstGeom prst="line">
            <a:avLst/>
          </a:prstGeom>
          <a:noFill/>
          <a:ln w="28575">
            <a:solidFill>
              <a:schemeClr val="tx1"/>
            </a:solidFill>
            <a:prstDash val="dashDot"/>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7887" name="Line 15"/>
          <p:cNvSpPr>
            <a:spLocks noChangeShapeType="1"/>
          </p:cNvSpPr>
          <p:nvPr/>
        </p:nvSpPr>
        <p:spPr bwMode="auto">
          <a:xfrm>
            <a:off x="3851625" y="3902430"/>
            <a:ext cx="5541962" cy="217487"/>
          </a:xfrm>
          <a:prstGeom prst="line">
            <a:avLst/>
          </a:prstGeom>
          <a:noFill/>
          <a:ln w="28575">
            <a:solidFill>
              <a:schemeClr val="tx1"/>
            </a:solidFill>
            <a:prstDash val="dashDot"/>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7888" name="Rectangle 16"/>
          <p:cNvSpPr>
            <a:spLocks noChangeArrowheads="1"/>
          </p:cNvSpPr>
          <p:nvPr/>
        </p:nvSpPr>
        <p:spPr bwMode="auto">
          <a:xfrm>
            <a:off x="3476975" y="3195991"/>
            <a:ext cx="355600" cy="693738"/>
          </a:xfrm>
          <a:prstGeom prst="rect">
            <a:avLst/>
          </a:prstGeom>
          <a:noFill/>
          <a:ln w="254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7889" name="Rectangle 17"/>
          <p:cNvSpPr>
            <a:spLocks noChangeArrowheads="1"/>
          </p:cNvSpPr>
          <p:nvPr/>
        </p:nvSpPr>
        <p:spPr bwMode="auto">
          <a:xfrm rot="5400000">
            <a:off x="3187256" y="3468248"/>
            <a:ext cx="1011238" cy="333375"/>
          </a:xfrm>
          <a:prstGeom prst="rect">
            <a:avLst/>
          </a:prstGeom>
          <a:noFill/>
          <a:ln w="12700">
            <a:noFill/>
            <a:miter lim="800000"/>
            <a:headEnd/>
            <a:tailEnd/>
          </a:ln>
          <a:effectLst/>
        </p:spPr>
        <p:txBody>
          <a:bodyPr lIns="90488" tIns="44450" rIns="90488" bIns="44450">
            <a:spAutoFit/>
          </a:bodyPr>
          <a:lstStyle/>
          <a:p>
            <a:pPr defTabSz="457200" eaLnBrk="1" fontAlgn="auto" hangingPunct="1">
              <a:spcBef>
                <a:spcPts val="0"/>
              </a:spcBef>
              <a:spcAft>
                <a:spcPts val="0"/>
              </a:spcAft>
            </a:pPr>
            <a:r>
              <a:rPr lang="en-US" sz="1600" b="0">
                <a:solidFill>
                  <a:prstClr val="black"/>
                </a:solidFill>
                <a:latin typeface="Calibri"/>
                <a:ea typeface="+mn-ea"/>
                <a:cs typeface="+mn-cs"/>
              </a:rPr>
              <a:t>RegFile</a:t>
            </a:r>
          </a:p>
        </p:txBody>
      </p:sp>
      <p:sp>
        <p:nvSpPr>
          <p:cNvPr id="1487891" name="Rectangle 19" descr="10%"/>
          <p:cNvSpPr>
            <a:spLocks noChangeArrowheads="1"/>
          </p:cNvSpPr>
          <p:nvPr/>
        </p:nvSpPr>
        <p:spPr bwMode="auto">
          <a:xfrm>
            <a:off x="7564787" y="2519717"/>
            <a:ext cx="1041400" cy="1350963"/>
          </a:xfrm>
          <a:prstGeom prst="rect">
            <a:avLst/>
          </a:prstGeom>
          <a:noFill/>
          <a:ln w="254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7892" name="Rectangle 20"/>
          <p:cNvSpPr>
            <a:spLocks noChangeArrowheads="1"/>
          </p:cNvSpPr>
          <p:nvPr/>
        </p:nvSpPr>
        <p:spPr bwMode="auto">
          <a:xfrm>
            <a:off x="7656862" y="2824517"/>
            <a:ext cx="915988" cy="822325"/>
          </a:xfrm>
          <a:prstGeom prst="rect">
            <a:avLst/>
          </a:prstGeom>
          <a:noFill/>
          <a:ln w="12700">
            <a:noFill/>
            <a:miter lim="800000"/>
            <a:headEnd/>
            <a:tailEnd/>
          </a:ln>
          <a:effectLst/>
        </p:spPr>
        <p:txBody>
          <a:bodyPr wrap="none" lIns="90488" tIns="44450" rIns="90488" bIns="44450">
            <a:spAutoFit/>
          </a:bodyPr>
          <a:lstStyle/>
          <a:p>
            <a:pPr algn="ctr" defTabSz="457200" eaLnBrk="1" fontAlgn="auto" hangingPunct="1">
              <a:spcBef>
                <a:spcPts val="0"/>
              </a:spcBef>
              <a:spcAft>
                <a:spcPts val="0"/>
              </a:spcAft>
            </a:pPr>
            <a:r>
              <a:rPr lang="en-US" sz="1600" b="0">
                <a:solidFill>
                  <a:srgbClr val="000000"/>
                </a:solidFill>
                <a:latin typeface="Calibri"/>
                <a:ea typeface="+mn-ea"/>
                <a:cs typeface="+mn-cs"/>
              </a:rPr>
              <a:t>Main</a:t>
            </a:r>
          </a:p>
          <a:p>
            <a:pPr algn="ctr" defTabSz="457200" eaLnBrk="1" fontAlgn="auto" hangingPunct="1">
              <a:spcBef>
                <a:spcPts val="0"/>
              </a:spcBef>
              <a:spcAft>
                <a:spcPts val="0"/>
              </a:spcAft>
            </a:pPr>
            <a:r>
              <a:rPr lang="en-US" sz="1600" b="0">
                <a:solidFill>
                  <a:srgbClr val="000000"/>
                </a:solidFill>
                <a:latin typeface="Calibri"/>
                <a:ea typeface="+mn-ea"/>
                <a:cs typeface="+mn-cs"/>
              </a:rPr>
              <a:t>Memory</a:t>
            </a:r>
          </a:p>
          <a:p>
            <a:pPr algn="ctr" defTabSz="457200" eaLnBrk="1" fontAlgn="auto" hangingPunct="1">
              <a:spcBef>
                <a:spcPts val="0"/>
              </a:spcBef>
              <a:spcAft>
                <a:spcPts val="0"/>
              </a:spcAft>
            </a:pPr>
            <a:r>
              <a:rPr lang="en-US" sz="1600" b="0">
                <a:solidFill>
                  <a:srgbClr val="000000"/>
                </a:solidFill>
                <a:latin typeface="Calibri"/>
                <a:ea typeface="+mn-ea"/>
                <a:cs typeface="+mn-cs"/>
              </a:rPr>
              <a:t>(DRAM)</a:t>
            </a:r>
          </a:p>
        </p:txBody>
      </p:sp>
      <p:sp>
        <p:nvSpPr>
          <p:cNvPr id="1487893" name="Rectangle 21"/>
          <p:cNvSpPr>
            <a:spLocks noChangeArrowheads="1"/>
          </p:cNvSpPr>
          <p:nvPr/>
        </p:nvSpPr>
        <p:spPr bwMode="auto">
          <a:xfrm rot="5400000">
            <a:off x="4638882" y="3351769"/>
            <a:ext cx="686086" cy="582211"/>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lIns="90488" tIns="44450" rIns="90488" bIns="44450">
            <a:spAutoFit/>
          </a:bodyPr>
          <a:lstStyle/>
          <a:p>
            <a:pPr algn="ctr" defTabSz="457200" eaLnBrk="1" fontAlgn="auto" hangingPunct="1">
              <a:spcBef>
                <a:spcPts val="0"/>
              </a:spcBef>
              <a:spcAft>
                <a:spcPts val="0"/>
              </a:spcAft>
            </a:pPr>
            <a:r>
              <a:rPr lang="en-US" sz="1600" b="0" dirty="0">
                <a:solidFill>
                  <a:srgbClr val="000000"/>
                </a:solidFill>
                <a:latin typeface="Calibri"/>
              </a:rPr>
              <a:t>Data</a:t>
            </a:r>
          </a:p>
          <a:p>
            <a:pPr algn="ctr" defTabSz="457200" eaLnBrk="1" fontAlgn="auto" hangingPunct="1">
              <a:spcBef>
                <a:spcPts val="0"/>
              </a:spcBef>
              <a:spcAft>
                <a:spcPts val="0"/>
              </a:spcAft>
            </a:pPr>
            <a:r>
              <a:rPr lang="en-US" sz="1600" b="0" dirty="0">
                <a:solidFill>
                  <a:srgbClr val="000000"/>
                </a:solidFill>
                <a:latin typeface="Calibri"/>
              </a:rPr>
              <a:t>Cache</a:t>
            </a:r>
          </a:p>
        </p:txBody>
      </p:sp>
      <p:sp>
        <p:nvSpPr>
          <p:cNvPr id="1487895" name="Rectangle 23"/>
          <p:cNvSpPr>
            <a:spLocks noChangeArrowheads="1"/>
          </p:cNvSpPr>
          <p:nvPr/>
        </p:nvSpPr>
        <p:spPr bwMode="auto">
          <a:xfrm rot="5400000">
            <a:off x="4646818" y="2665969"/>
            <a:ext cx="686086" cy="58221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spAutoFit/>
          </a:bodyPr>
          <a:lstStyle/>
          <a:p>
            <a:pPr algn="ctr" defTabSz="457200" eaLnBrk="1" fontAlgn="auto" hangingPunct="1">
              <a:spcBef>
                <a:spcPts val="0"/>
              </a:spcBef>
              <a:spcAft>
                <a:spcPts val="0"/>
              </a:spcAft>
            </a:pPr>
            <a:r>
              <a:rPr lang="en-US" sz="1600" b="0" dirty="0" err="1">
                <a:solidFill>
                  <a:srgbClr val="000000"/>
                </a:solidFill>
                <a:latin typeface="Calibri"/>
              </a:rPr>
              <a:t>Instr</a:t>
            </a:r>
            <a:endParaRPr lang="en-US" sz="1600" b="0" dirty="0">
              <a:solidFill>
                <a:srgbClr val="000000"/>
              </a:solidFill>
              <a:latin typeface="Calibri"/>
            </a:endParaRPr>
          </a:p>
          <a:p>
            <a:pPr algn="ctr" defTabSz="457200" eaLnBrk="1" fontAlgn="auto" hangingPunct="1">
              <a:spcBef>
                <a:spcPts val="0"/>
              </a:spcBef>
              <a:spcAft>
                <a:spcPts val="0"/>
              </a:spcAft>
            </a:pPr>
            <a:r>
              <a:rPr lang="en-US" sz="1600" b="0" dirty="0">
                <a:solidFill>
                  <a:srgbClr val="000000"/>
                </a:solidFill>
                <a:latin typeface="Calibri"/>
              </a:rPr>
              <a:t>Cache</a:t>
            </a:r>
          </a:p>
        </p:txBody>
      </p:sp>
      <p:sp>
        <p:nvSpPr>
          <p:cNvPr id="1487901" name="Rectangle 29"/>
          <p:cNvSpPr>
            <a:spLocks noChangeArrowheads="1"/>
          </p:cNvSpPr>
          <p:nvPr/>
        </p:nvSpPr>
        <p:spPr bwMode="auto">
          <a:xfrm>
            <a:off x="1697387" y="4272316"/>
            <a:ext cx="8618432" cy="293670"/>
          </a:xfrm>
          <a:prstGeom prst="rect">
            <a:avLst/>
          </a:prstGeom>
          <a:noFill/>
          <a:ln w="12700">
            <a:noFill/>
            <a:miter lim="800000"/>
            <a:headEnd/>
            <a:tailEnd/>
          </a:ln>
          <a:effectLst/>
        </p:spPr>
        <p:txBody>
          <a:bodyPr wrap="none" lIns="63500" tIns="25400" rIns="63500" bIns="25400">
            <a:spAutoFit/>
          </a:bodyPr>
          <a:lstStyle/>
          <a:p>
            <a:pPr defTabSz="457200" eaLnBrk="1" fontAlgn="auto" hangingPunct="1">
              <a:lnSpc>
                <a:spcPct val="85000"/>
              </a:lnSpc>
              <a:spcBef>
                <a:spcPts val="0"/>
              </a:spcBef>
              <a:spcAft>
                <a:spcPts val="0"/>
              </a:spcAft>
            </a:pPr>
            <a:r>
              <a:rPr lang="en-US" dirty="0">
                <a:solidFill>
                  <a:prstClr val="black"/>
                </a:solidFill>
                <a:latin typeface="Calibri"/>
                <a:ea typeface="+mn-ea"/>
                <a:cs typeface="+mn-cs"/>
              </a:rPr>
              <a:t>Speed (cycles):        </a:t>
            </a:r>
            <a:r>
              <a:rPr lang="en-US" b="0" dirty="0">
                <a:solidFill>
                  <a:prstClr val="black"/>
                </a:solidFill>
                <a:latin typeface="Calibri"/>
                <a:ea typeface="+mn-ea"/>
                <a:cs typeface="Arial" charset="0"/>
              </a:rPr>
              <a:t>½</a:t>
            </a:r>
            <a:r>
              <a:rPr lang="en-US" b="0" dirty="0">
                <a:solidFill>
                  <a:prstClr val="black"/>
                </a:solidFill>
                <a:latin typeface="Calibri"/>
                <a:ea typeface="+mn-ea"/>
                <a:cs typeface="+mn-cs"/>
              </a:rPr>
              <a:t>’s                     1’s                    10’s                       100’s               1,000,000’s</a:t>
            </a:r>
          </a:p>
        </p:txBody>
      </p:sp>
      <p:sp>
        <p:nvSpPr>
          <p:cNvPr id="1487902" name="Rectangle 30"/>
          <p:cNvSpPr>
            <a:spLocks noChangeArrowheads="1"/>
          </p:cNvSpPr>
          <p:nvPr/>
        </p:nvSpPr>
        <p:spPr bwMode="auto">
          <a:xfrm>
            <a:off x="1697388" y="4653316"/>
            <a:ext cx="7963919" cy="293670"/>
          </a:xfrm>
          <a:prstGeom prst="rect">
            <a:avLst/>
          </a:prstGeom>
          <a:noFill/>
          <a:ln w="12700">
            <a:noFill/>
            <a:miter lim="800000"/>
            <a:headEnd/>
            <a:tailEnd/>
          </a:ln>
          <a:effectLst/>
        </p:spPr>
        <p:txBody>
          <a:bodyPr wrap="none" lIns="63500" tIns="25400" rIns="63500" bIns="25400">
            <a:spAutoFit/>
          </a:bodyPr>
          <a:lstStyle/>
          <a:p>
            <a:pPr defTabSz="457200" eaLnBrk="1" fontAlgn="auto" hangingPunct="1">
              <a:lnSpc>
                <a:spcPct val="85000"/>
              </a:lnSpc>
              <a:spcBef>
                <a:spcPts val="0"/>
              </a:spcBef>
              <a:spcAft>
                <a:spcPts val="0"/>
              </a:spcAft>
            </a:pPr>
            <a:r>
              <a:rPr lang="en-US" dirty="0">
                <a:solidFill>
                  <a:prstClr val="black"/>
                </a:solidFill>
                <a:latin typeface="Calibri"/>
                <a:ea typeface="+mn-ea"/>
                <a:cs typeface="+mn-cs"/>
              </a:rPr>
              <a:t>Size (bytes):    </a:t>
            </a:r>
            <a:r>
              <a:rPr lang="en-US" b="0" dirty="0">
                <a:solidFill>
                  <a:prstClr val="black"/>
                </a:solidFill>
                <a:latin typeface="Calibri"/>
                <a:ea typeface="+mn-ea"/>
                <a:cs typeface="+mn-cs"/>
              </a:rPr>
              <a:t>     100’s   </a:t>
            </a:r>
            <a:r>
              <a:rPr lang="en-US" dirty="0">
                <a:solidFill>
                  <a:prstClr val="black"/>
                </a:solidFill>
                <a:latin typeface="Calibri"/>
                <a:ea typeface="+mn-ea"/>
                <a:cs typeface="+mn-cs"/>
              </a:rPr>
              <a:t>      </a:t>
            </a:r>
            <a:r>
              <a:rPr lang="en-US" b="0" dirty="0">
                <a:solidFill>
                  <a:prstClr val="black"/>
                </a:solidFill>
                <a:latin typeface="Calibri"/>
                <a:ea typeface="+mn-ea"/>
                <a:cs typeface="+mn-cs"/>
              </a:rPr>
              <a:t>         10K’s                  M’s                          G’s                      T’s</a:t>
            </a:r>
          </a:p>
        </p:txBody>
      </p:sp>
      <p:sp>
        <p:nvSpPr>
          <p:cNvPr id="36" name="Content Placeholder 30"/>
          <p:cNvSpPr>
            <a:spLocks noGrp="1"/>
          </p:cNvSpPr>
          <p:nvPr>
            <p:ph idx="1"/>
          </p:nvPr>
        </p:nvSpPr>
        <p:spPr>
          <a:xfrm>
            <a:off x="1844762" y="5544553"/>
            <a:ext cx="8229600" cy="1193800"/>
          </a:xfrm>
        </p:spPr>
        <p:txBody>
          <a:bodyPr>
            <a:normAutofit/>
          </a:bodyPr>
          <a:lstStyle/>
          <a:p>
            <a:endParaRPr lang="en-US" dirty="0"/>
          </a:p>
        </p:txBody>
      </p:sp>
      <p:grpSp>
        <p:nvGrpSpPr>
          <p:cNvPr id="2" name="Group 29"/>
          <p:cNvGrpSpPr/>
          <p:nvPr/>
        </p:nvGrpSpPr>
        <p:grpSpPr>
          <a:xfrm>
            <a:off x="2005357" y="5023820"/>
            <a:ext cx="7924800" cy="293670"/>
            <a:chOff x="481357" y="4658696"/>
            <a:chExt cx="7924800" cy="293670"/>
          </a:xfrm>
        </p:grpSpPr>
        <p:sp>
          <p:nvSpPr>
            <p:cNvPr id="1487903" name="Rectangle 31"/>
            <p:cNvSpPr>
              <a:spLocks noChangeArrowheads="1"/>
            </p:cNvSpPr>
            <p:nvPr/>
          </p:nvSpPr>
          <p:spPr bwMode="auto">
            <a:xfrm>
              <a:off x="481357" y="4658696"/>
              <a:ext cx="7924800" cy="293670"/>
            </a:xfrm>
            <a:prstGeom prst="rect">
              <a:avLst/>
            </a:prstGeom>
            <a:noFill/>
            <a:ln w="12700">
              <a:noFill/>
              <a:miter lim="800000"/>
              <a:headEnd/>
              <a:tailEnd/>
            </a:ln>
            <a:effectLst/>
          </p:spPr>
          <p:txBody>
            <a:bodyPr lIns="63500" tIns="25400" rIns="63500" bIns="25400">
              <a:spAutoFit/>
            </a:bodyPr>
            <a:lstStyle/>
            <a:p>
              <a:pPr defTabSz="457200" eaLnBrk="1" fontAlgn="auto" hangingPunct="1">
                <a:lnSpc>
                  <a:spcPct val="85000"/>
                </a:lnSpc>
                <a:spcBef>
                  <a:spcPts val="0"/>
                </a:spcBef>
                <a:spcAft>
                  <a:spcPts val="0"/>
                </a:spcAft>
              </a:pPr>
              <a:r>
                <a:rPr lang="en-US" dirty="0">
                  <a:solidFill>
                    <a:prstClr val="black"/>
                  </a:solidFill>
                  <a:latin typeface="Calibri"/>
                  <a:ea typeface="+mn-ea"/>
                  <a:cs typeface="+mn-cs"/>
                </a:rPr>
                <a:t> Cost/bit:         </a:t>
              </a:r>
              <a:r>
                <a:rPr lang="en-US" b="0" dirty="0">
                  <a:solidFill>
                    <a:prstClr val="black"/>
                  </a:solidFill>
                  <a:latin typeface="Calibri"/>
                  <a:ea typeface="+mn-ea"/>
                  <a:cs typeface="+mn-cs"/>
                </a:rPr>
                <a:t>highest                                                                                                 lowest</a:t>
              </a:r>
            </a:p>
          </p:txBody>
        </p:sp>
        <p:cxnSp>
          <p:nvCxnSpPr>
            <p:cNvPr id="29" name="Straight Arrow Connector 28"/>
            <p:cNvCxnSpPr/>
            <p:nvPr/>
          </p:nvCxnSpPr>
          <p:spPr>
            <a:xfrm>
              <a:off x="2739264" y="4817788"/>
              <a:ext cx="4743860" cy="1049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sp>
        <p:nvSpPr>
          <p:cNvPr id="4" name="Slide Number Placeholder 3">
            <a:extLst>
              <a:ext uri="{FF2B5EF4-FFF2-40B4-BE49-F238E27FC236}">
                <a16:creationId xmlns:a16="http://schemas.microsoft.com/office/drawing/2014/main" id="{D8F284F5-C9A4-B347-EBF7-20F2B2B5A499}"/>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3</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2617688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788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8788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8790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8790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7884" grpId="0" animBg="1"/>
      <p:bldP spid="1487885" grpId="0" autoUpdateAnimBg="0"/>
      <p:bldP spid="1487901" grpId="0"/>
      <p:bldP spid="148790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615AB-8C31-50B3-3FC9-41C28554893C}"/>
              </a:ext>
            </a:extLst>
          </p:cNvPr>
          <p:cNvSpPr>
            <a:spLocks noGrp="1"/>
          </p:cNvSpPr>
          <p:nvPr>
            <p:ph type="title"/>
          </p:nvPr>
        </p:nvSpPr>
        <p:spPr/>
        <p:txBody>
          <a:bodyPr/>
          <a:lstStyle/>
          <a:p>
            <a:r>
              <a:rPr lang="en-GB" dirty="0"/>
              <a:t>Memory Hierarchy</a:t>
            </a:r>
            <a:endParaRPr lang="en-SE" dirty="0"/>
          </a:p>
        </p:txBody>
      </p:sp>
      <p:sp>
        <p:nvSpPr>
          <p:cNvPr id="3" name="Content Placeholder 2">
            <a:extLst>
              <a:ext uri="{FF2B5EF4-FFF2-40B4-BE49-F238E27FC236}">
                <a16:creationId xmlns:a16="http://schemas.microsoft.com/office/drawing/2014/main" id="{D6D2329D-60A5-586C-8D2A-9626C196E286}"/>
              </a:ext>
            </a:extLst>
          </p:cNvPr>
          <p:cNvSpPr>
            <a:spLocks noGrp="1"/>
          </p:cNvSpPr>
          <p:nvPr>
            <p:ph idx="1"/>
          </p:nvPr>
        </p:nvSpPr>
        <p:spPr/>
        <p:txBody>
          <a:bodyPr/>
          <a:lstStyle/>
          <a:p>
            <a:endParaRPr lang="en-SE"/>
          </a:p>
        </p:txBody>
      </p:sp>
      <p:pic>
        <p:nvPicPr>
          <p:cNvPr id="5" name="Picture 4">
            <a:extLst>
              <a:ext uri="{FF2B5EF4-FFF2-40B4-BE49-F238E27FC236}">
                <a16:creationId xmlns:a16="http://schemas.microsoft.com/office/drawing/2014/main" id="{0B4C39DA-31BF-E8AA-1A6A-6C0C1C4E4CDA}"/>
              </a:ext>
            </a:extLst>
          </p:cNvPr>
          <p:cNvPicPr>
            <a:picLocks noChangeAspect="1"/>
          </p:cNvPicPr>
          <p:nvPr/>
        </p:nvPicPr>
        <p:blipFill>
          <a:blip r:embed="rId2"/>
          <a:stretch>
            <a:fillRect/>
          </a:stretch>
        </p:blipFill>
        <p:spPr>
          <a:xfrm>
            <a:off x="1472138" y="1073427"/>
            <a:ext cx="9231013" cy="5391902"/>
          </a:xfrm>
          <a:prstGeom prst="rect">
            <a:avLst/>
          </a:prstGeom>
        </p:spPr>
      </p:pic>
    </p:spTree>
    <p:extLst>
      <p:ext uri="{BB962C8B-B14F-4D97-AF65-F5344CB8AC3E}">
        <p14:creationId xmlns:p14="http://schemas.microsoft.com/office/powerpoint/2010/main" val="1774554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54FEB-C226-C1AE-4F7E-CA470817F858}"/>
              </a:ext>
            </a:extLst>
          </p:cNvPr>
          <p:cNvSpPr>
            <a:spLocks noGrp="1"/>
          </p:cNvSpPr>
          <p:nvPr>
            <p:ph type="title"/>
          </p:nvPr>
        </p:nvSpPr>
        <p:spPr>
          <a:xfrm>
            <a:off x="419449" y="274639"/>
            <a:ext cx="11336392" cy="954107"/>
          </a:xfrm>
        </p:spPr>
        <p:txBody>
          <a:bodyPr/>
          <a:lstStyle/>
          <a:p>
            <a:r>
              <a:rPr lang="en-US" sz="2800" dirty="0"/>
              <a:t>TLB Example This is wrong. A Page is 4KB and can contain 1K integers, not 4 integers.</a:t>
            </a:r>
          </a:p>
        </p:txBody>
      </p:sp>
      <p:sp>
        <p:nvSpPr>
          <p:cNvPr id="3" name="Content Placeholder 2">
            <a:extLst>
              <a:ext uri="{FF2B5EF4-FFF2-40B4-BE49-F238E27FC236}">
                <a16:creationId xmlns:a16="http://schemas.microsoft.com/office/drawing/2014/main" id="{9200DC11-5A69-3D8F-E196-393D27358B2C}"/>
              </a:ext>
            </a:extLst>
          </p:cNvPr>
          <p:cNvSpPr>
            <a:spLocks noGrp="1"/>
          </p:cNvSpPr>
          <p:nvPr>
            <p:ph idx="1"/>
          </p:nvPr>
        </p:nvSpPr>
        <p:spPr>
          <a:xfrm>
            <a:off x="419449" y="1073427"/>
            <a:ext cx="11336392" cy="858925"/>
          </a:xfrm>
        </p:spPr>
        <p:txBody>
          <a:bodyPr>
            <a:normAutofit fontScale="92500" lnSpcReduction="20000"/>
          </a:bodyPr>
          <a:lstStyle/>
          <a:p>
            <a:r>
              <a:rPr lang="en-US" dirty="0"/>
              <a:t>In virtual memory space layout, array elements a[0] to a[2] are in the same memory page with VPN 06; a[3] to a[6] in the same memory page with VPN 07; a[7] to a[9] in the same memory page with VPN 08; </a:t>
            </a:r>
          </a:p>
          <a:p>
            <a:endParaRPr lang="en-US" dirty="0"/>
          </a:p>
        </p:txBody>
      </p:sp>
      <p:graphicFrame>
        <p:nvGraphicFramePr>
          <p:cNvPr id="5" name="내용 개체 틀 6">
            <a:extLst>
              <a:ext uri="{FF2B5EF4-FFF2-40B4-BE49-F238E27FC236}">
                <a16:creationId xmlns:a16="http://schemas.microsoft.com/office/drawing/2014/main" id="{8CC3DBA9-0AD2-409B-3569-9AE92DB09876}"/>
              </a:ext>
            </a:extLst>
          </p:cNvPr>
          <p:cNvGraphicFramePr>
            <a:graphicFrameLocks/>
          </p:cNvGraphicFramePr>
          <p:nvPr/>
        </p:nvGraphicFramePr>
        <p:xfrm>
          <a:off x="1739444" y="1732737"/>
          <a:ext cx="3233176" cy="4909515"/>
        </p:xfrm>
        <a:graphic>
          <a:graphicData uri="http://schemas.openxmlformats.org/drawingml/2006/table">
            <a:tbl>
              <a:tblPr firstRow="1" bandRow="1">
                <a:tableStyleId>{5C22544A-7EE6-4342-B048-85BDC9FD1C3A}</a:tableStyleId>
              </a:tblPr>
              <a:tblGrid>
                <a:gridCol w="989726">
                  <a:extLst>
                    <a:ext uri="{9D8B030D-6E8A-4147-A177-3AD203B41FA5}">
                      <a16:colId xmlns:a16="http://schemas.microsoft.com/office/drawing/2014/main" val="20000"/>
                    </a:ext>
                  </a:extLst>
                </a:gridCol>
                <a:gridCol w="560862">
                  <a:extLst>
                    <a:ext uri="{9D8B030D-6E8A-4147-A177-3AD203B41FA5}">
                      <a16:colId xmlns:a16="http://schemas.microsoft.com/office/drawing/2014/main" val="20001"/>
                    </a:ext>
                  </a:extLst>
                </a:gridCol>
                <a:gridCol w="560863">
                  <a:extLst>
                    <a:ext uri="{9D8B030D-6E8A-4147-A177-3AD203B41FA5}">
                      <a16:colId xmlns:a16="http://schemas.microsoft.com/office/drawing/2014/main" val="20002"/>
                    </a:ext>
                  </a:extLst>
                </a:gridCol>
                <a:gridCol w="560863">
                  <a:extLst>
                    <a:ext uri="{9D8B030D-6E8A-4147-A177-3AD203B41FA5}">
                      <a16:colId xmlns:a16="http://schemas.microsoft.com/office/drawing/2014/main" val="20003"/>
                    </a:ext>
                  </a:extLst>
                </a:gridCol>
                <a:gridCol w="560862">
                  <a:extLst>
                    <a:ext uri="{9D8B030D-6E8A-4147-A177-3AD203B41FA5}">
                      <a16:colId xmlns:a16="http://schemas.microsoft.com/office/drawing/2014/main" val="20004"/>
                    </a:ext>
                  </a:extLst>
                </a:gridCol>
              </a:tblGrid>
              <a:tr h="405774">
                <a:tc gridSpan="5">
                  <a:txBody>
                    <a:bodyPr/>
                    <a:lstStyle/>
                    <a:p>
                      <a:pPr algn="ctr" latinLnBrk="1"/>
                      <a:r>
                        <a:rPr lang="en-US" altLang="ko-KR" sz="1600" b="1">
                          <a:solidFill>
                            <a:schemeClr val="tx1"/>
                          </a:solidFill>
                          <a:latin typeface="맑은 고딕" pitchFamily="50" charset="-127"/>
                          <a:ea typeface="맑은 고딕" pitchFamily="50" charset="-127"/>
                        </a:rPr>
                        <a:t>                 OFFSET</a:t>
                      </a:r>
                    </a:p>
                    <a:p>
                      <a:pPr algn="r" latinLnBrk="1"/>
                      <a:r>
                        <a:rPr lang="en-US" altLang="ko-KR" sz="1200" b="1">
                          <a:solidFill>
                            <a:schemeClr val="tx1"/>
                          </a:solidFill>
                          <a:latin typeface="맑은 고딕" pitchFamily="50" charset="-127"/>
                          <a:ea typeface="맑은 고딕" pitchFamily="50" charset="-127"/>
                        </a:rPr>
                        <a:t>00</a:t>
                      </a:r>
                      <a:r>
                        <a:rPr lang="en-US" altLang="ko-KR" sz="1200" b="1" baseline="0">
                          <a:solidFill>
                            <a:schemeClr val="tx1"/>
                          </a:solidFill>
                          <a:latin typeface="맑은 고딕" pitchFamily="50" charset="-127"/>
                          <a:ea typeface="맑은 고딕" pitchFamily="50" charset="-127"/>
                        </a:rPr>
                        <a:t>      04      08      12      16</a:t>
                      </a:r>
                      <a:endParaRPr lang="ko-KR" altLang="en-US" sz="1200" b="1">
                        <a:solidFill>
                          <a:schemeClr val="tx1"/>
                        </a:solidFill>
                        <a:latin typeface="맑은 고딕" pitchFamily="50" charset="-127"/>
                        <a:ea typeface="맑은 고딕" pitchFamily="50" charset="-127"/>
                      </a:endParaRP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00</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noFill/>
                  </a:tcPr>
                </a:tc>
                <a:tc gridSpan="4">
                  <a:txBody>
                    <a:bodyPr/>
                    <a:lstStyle/>
                    <a:p>
                      <a:pPr latinLnBrk="1"/>
                      <a:endParaRPr lang="ko-KR" altLang="en-US" sz="1200">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01</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gridSpan="4">
                  <a:txBody>
                    <a:bodyPr/>
                    <a:lstStyle/>
                    <a:p>
                      <a:pPr latinLnBrk="1"/>
                      <a:endParaRPr lang="ko-KR" altLang="en-US" sz="1200">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03</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gridSpan="4">
                  <a:txBody>
                    <a:bodyPr/>
                    <a:lstStyle/>
                    <a:p>
                      <a:pPr latinLnBrk="1"/>
                      <a:endParaRPr lang="ko-KR" altLang="en-US" sz="1200">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3"/>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04</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gridSpan="4">
                  <a:txBody>
                    <a:bodyPr/>
                    <a:lstStyle/>
                    <a:p>
                      <a:pPr latinLnBrk="1"/>
                      <a:endParaRPr lang="ko-KR" altLang="en-US" sz="1200" b="1" kern="1200" baseline="0">
                        <a:solidFill>
                          <a:schemeClr val="tx1"/>
                        </a:solidFill>
                        <a:latin typeface="맑은 고딕" pitchFamily="50" charset="-127"/>
                        <a:ea typeface="맑은 고딕" pitchFamily="50" charset="-127"/>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4"/>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05</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gridSpan="4">
                  <a:txBody>
                    <a:bodyPr/>
                    <a:lstStyle/>
                    <a:p>
                      <a:pPr latinLnBrk="1"/>
                      <a:endParaRPr lang="ko-KR" altLang="en-US" sz="1200">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5"/>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06</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a:txBody>
                    <a:bodyPr/>
                    <a:lstStyle/>
                    <a:p>
                      <a:pPr latinLnBrk="1"/>
                      <a:endParaRPr lang="ko-KR" altLang="en-US" sz="1200">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sz="1200" b="1">
                          <a:latin typeface="맑은 고딕" pitchFamily="50" charset="-127"/>
                          <a:ea typeface="맑은 고딕" pitchFamily="50" charset="-127"/>
                        </a:rPr>
                        <a:t>a[0]</a:t>
                      </a:r>
                      <a:endParaRPr lang="ko-KR" altLang="en-US" sz="1200" b="1">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200" b="1">
                          <a:latin typeface="맑은 고딕" pitchFamily="50" charset="-127"/>
                          <a:ea typeface="맑은 고딕" pitchFamily="50" charset="-127"/>
                        </a:rPr>
                        <a:t>a[1]</a:t>
                      </a:r>
                      <a:endParaRPr lang="ko-KR" altLang="en-US" sz="1200" b="1">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200" b="1">
                          <a:latin typeface="맑은 고딕" pitchFamily="50" charset="-127"/>
                          <a:ea typeface="맑은 고딕" pitchFamily="50" charset="-127"/>
                        </a:rPr>
                        <a:t>a[2]</a:t>
                      </a:r>
                      <a:endParaRPr lang="ko-KR" altLang="en-US" sz="1200" b="1">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6"/>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07</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a:txBody>
                    <a:bodyPr/>
                    <a:lstStyle/>
                    <a:p>
                      <a:pPr latinLnBrk="1"/>
                      <a:r>
                        <a:rPr lang="en-US" altLang="ko-KR" sz="1200" b="1">
                          <a:latin typeface="맑은 고딕" pitchFamily="50" charset="-127"/>
                          <a:ea typeface="맑은 고딕" pitchFamily="50" charset="-127"/>
                        </a:rPr>
                        <a:t>a[3]</a:t>
                      </a:r>
                      <a:endParaRPr lang="ko-KR" altLang="en-US" sz="1200" b="1">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200" b="1">
                          <a:latin typeface="맑은 고딕" pitchFamily="50" charset="-127"/>
                          <a:ea typeface="맑은 고딕" pitchFamily="50" charset="-127"/>
                        </a:rPr>
                        <a:t>a[4]</a:t>
                      </a:r>
                      <a:endParaRPr lang="ko-KR" altLang="en-US" sz="1200" b="1">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200" b="1">
                          <a:latin typeface="맑은 고딕" pitchFamily="50" charset="-127"/>
                          <a:ea typeface="맑은 고딕" pitchFamily="50" charset="-127"/>
                        </a:rPr>
                        <a:t>a[5]</a:t>
                      </a:r>
                      <a:endParaRPr lang="ko-KR" altLang="en-US" sz="1200" b="1">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200" b="1">
                          <a:latin typeface="맑은 고딕" pitchFamily="50" charset="-127"/>
                          <a:ea typeface="맑은 고딕" pitchFamily="50" charset="-127"/>
                        </a:rPr>
                        <a:t>a[6]</a:t>
                      </a:r>
                      <a:endParaRPr lang="ko-KR" altLang="en-US" sz="1200" b="1">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7"/>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08</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a:txBody>
                    <a:bodyPr/>
                    <a:lstStyle/>
                    <a:p>
                      <a:pPr latinLnBrk="1"/>
                      <a:r>
                        <a:rPr lang="en-US" altLang="ko-KR" sz="1200" b="1">
                          <a:latin typeface="맑은 고딕" pitchFamily="50" charset="-127"/>
                          <a:ea typeface="맑은 고딕" pitchFamily="50" charset="-127"/>
                        </a:rPr>
                        <a:t>a[7]</a:t>
                      </a:r>
                      <a:endParaRPr lang="ko-KR" altLang="en-US" sz="1200" b="1">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200" b="1">
                          <a:latin typeface="맑은 고딕" pitchFamily="50" charset="-127"/>
                          <a:ea typeface="맑은 고딕" pitchFamily="50" charset="-127"/>
                        </a:rPr>
                        <a:t>a[8]</a:t>
                      </a:r>
                      <a:endParaRPr lang="ko-KR" altLang="en-US" sz="1200" b="1">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200" b="1">
                          <a:latin typeface="맑은 고딕" pitchFamily="50" charset="-127"/>
                          <a:ea typeface="맑은 고딕" pitchFamily="50" charset="-127"/>
                        </a:rPr>
                        <a:t>a[9]</a:t>
                      </a:r>
                      <a:endParaRPr lang="ko-KR" altLang="en-US" sz="1200" b="1">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endParaRPr lang="ko-KR" altLang="en-US" sz="1200">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09</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gridSpan="4">
                  <a:txBody>
                    <a:bodyPr/>
                    <a:lstStyle/>
                    <a:p>
                      <a:pPr latinLnBrk="1"/>
                      <a:endParaRPr lang="ko-KR" altLang="en-US" sz="1200">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9"/>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10</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gridSpan="4">
                  <a:txBody>
                    <a:bodyPr/>
                    <a:lstStyle/>
                    <a:p>
                      <a:pPr latinLnBrk="1"/>
                      <a:endParaRPr lang="ko-KR" altLang="en-US" sz="1200">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10"/>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11</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gridSpan="4">
                  <a:txBody>
                    <a:bodyPr/>
                    <a:lstStyle/>
                    <a:p>
                      <a:pPr latinLnBrk="1"/>
                      <a:endParaRPr lang="ko-KR" altLang="en-US" sz="1200">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11"/>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12</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gridSpan="4">
                  <a:txBody>
                    <a:bodyPr/>
                    <a:lstStyle/>
                    <a:p>
                      <a:pPr latinLnBrk="1"/>
                      <a:endParaRPr lang="ko-KR" altLang="en-US" sz="1200">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12"/>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13</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gridSpan="4">
                  <a:txBody>
                    <a:bodyPr/>
                    <a:lstStyle/>
                    <a:p>
                      <a:pPr latinLnBrk="1"/>
                      <a:endParaRPr lang="ko-KR" altLang="en-US" sz="1200">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13"/>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14</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gridSpan="4">
                  <a:txBody>
                    <a:bodyPr/>
                    <a:lstStyle/>
                    <a:p>
                      <a:pPr latinLnBrk="1"/>
                      <a:endParaRPr lang="ko-KR" altLang="en-US" sz="1200">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14"/>
                  </a:ext>
                </a:extLst>
              </a:tr>
              <a:tr h="292757">
                <a:tc>
                  <a:txBody>
                    <a:bodyPr/>
                    <a:lstStyle/>
                    <a:p>
                      <a:pPr algn="r" latinLnBrk="1"/>
                      <a:r>
                        <a:rPr lang="en-US" altLang="ko-KR" sz="1200" b="1" dirty="0">
                          <a:solidFill>
                            <a:schemeClr val="tx1"/>
                          </a:solidFill>
                          <a:latin typeface="맑은 고딕" pitchFamily="50" charset="-127"/>
                          <a:ea typeface="맑은 고딕" pitchFamily="50" charset="-127"/>
                        </a:rPr>
                        <a:t>VPN</a:t>
                      </a:r>
                      <a:r>
                        <a:rPr lang="en-US" altLang="ko-KR" sz="1200" b="1" baseline="0" dirty="0">
                          <a:solidFill>
                            <a:schemeClr val="tx1"/>
                          </a:solidFill>
                          <a:latin typeface="맑은 고딕" pitchFamily="50" charset="-127"/>
                          <a:ea typeface="맑은 고딕" pitchFamily="50" charset="-127"/>
                        </a:rPr>
                        <a:t> = 15</a:t>
                      </a:r>
                      <a:endParaRPr lang="ko-KR" altLang="en-US" sz="1200" b="1" dirty="0">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gridSpan="4">
                  <a:txBody>
                    <a:bodyPr/>
                    <a:lstStyle/>
                    <a:p>
                      <a:pPr latinLnBrk="1"/>
                      <a:endParaRPr lang="ko-KR" altLang="en-US" sz="1200" dirty="0">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15"/>
                  </a:ext>
                </a:extLst>
              </a:tr>
            </a:tbl>
          </a:graphicData>
        </a:graphic>
      </p:graphicFrame>
      <p:sp>
        <p:nvSpPr>
          <p:cNvPr id="6" name="직사각형 8">
            <a:extLst>
              <a:ext uri="{FF2B5EF4-FFF2-40B4-BE49-F238E27FC236}">
                <a16:creationId xmlns:a16="http://schemas.microsoft.com/office/drawing/2014/main" id="{09973538-8070-0B12-FBFE-9D49601D6EA7}"/>
              </a:ext>
            </a:extLst>
          </p:cNvPr>
          <p:cNvSpPr/>
          <p:nvPr/>
        </p:nvSpPr>
        <p:spPr>
          <a:xfrm>
            <a:off x="5046363" y="2152559"/>
            <a:ext cx="5126959" cy="1900520"/>
          </a:xfrm>
          <a:prstGeom prst="rect">
            <a:avLst/>
          </a:prstGeom>
          <a:solidFill>
            <a:schemeClr val="bg1"/>
          </a:solidFill>
          <a:ln w="12700">
            <a:no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fontAlgn="auto">
              <a:lnSpc>
                <a:spcPct val="150000"/>
              </a:lnSpc>
              <a:spcBef>
                <a:spcPts val="0"/>
              </a:spcBef>
              <a:spcAft>
                <a:spcPts val="0"/>
              </a:spcAft>
            </a:pPr>
            <a:r>
              <a:rPr lang="en-US" altLang="ko-KR" sz="2000" dirty="0">
                <a:solidFill>
                  <a:prstClr val="black"/>
                </a:solidFill>
                <a:latin typeface="Courier New" pitchFamily="49" charset="0"/>
                <a:ea typeface="맑은 고딕" pitchFamily="50" charset="-127"/>
                <a:cs typeface="Courier New" pitchFamily="49" charset="0"/>
              </a:rPr>
              <a:t>0:	</a:t>
            </a:r>
            <a:r>
              <a:rPr lang="en-US" altLang="ko-KR" sz="2000" dirty="0">
                <a:solidFill>
                  <a:srgbClr val="00B050"/>
                </a:solidFill>
                <a:latin typeface="Courier New" pitchFamily="49" charset="0"/>
                <a:ea typeface="맑은 고딕" pitchFamily="50" charset="-127"/>
                <a:cs typeface="Courier New" pitchFamily="49" charset="0"/>
              </a:rPr>
              <a:t>int </a:t>
            </a:r>
            <a:r>
              <a:rPr lang="en-US" altLang="ko-KR" sz="2000" dirty="0">
                <a:solidFill>
                  <a:prstClr val="black"/>
                </a:solidFill>
                <a:latin typeface="Courier New" pitchFamily="49" charset="0"/>
                <a:ea typeface="맑은 고딕" pitchFamily="50" charset="-127"/>
                <a:cs typeface="Courier New" pitchFamily="49" charset="0"/>
              </a:rPr>
              <a:t>sum = 0 ; 	</a:t>
            </a:r>
          </a:p>
          <a:p>
            <a:pPr fontAlgn="auto">
              <a:lnSpc>
                <a:spcPct val="150000"/>
              </a:lnSpc>
              <a:spcBef>
                <a:spcPts val="0"/>
              </a:spcBef>
              <a:spcAft>
                <a:spcPts val="0"/>
              </a:spcAft>
            </a:pPr>
            <a:r>
              <a:rPr lang="en-US" altLang="ko-KR" sz="2000" dirty="0">
                <a:solidFill>
                  <a:prstClr val="black"/>
                </a:solidFill>
                <a:latin typeface="Courier New" pitchFamily="49" charset="0"/>
                <a:ea typeface="맑은 고딕" pitchFamily="50" charset="-127"/>
                <a:cs typeface="Courier New" pitchFamily="49" charset="0"/>
              </a:rPr>
              <a:t>1:	</a:t>
            </a:r>
            <a:r>
              <a:rPr lang="en-US" altLang="ko-KR" sz="2000" dirty="0">
                <a:solidFill>
                  <a:srgbClr val="F79646">
                    <a:lumMod val="75000"/>
                  </a:srgbClr>
                </a:solidFill>
                <a:latin typeface="Courier New" pitchFamily="49" charset="0"/>
                <a:ea typeface="맑은 고딕" pitchFamily="50" charset="-127"/>
                <a:cs typeface="Courier New" pitchFamily="49" charset="0"/>
              </a:rPr>
              <a:t>for</a:t>
            </a:r>
            <a:r>
              <a:rPr lang="en-US" altLang="ko-KR" sz="2000" dirty="0">
                <a:solidFill>
                  <a:prstClr val="black"/>
                </a:solidFill>
                <a:latin typeface="Courier New" pitchFamily="49" charset="0"/>
                <a:ea typeface="맑은 고딕" pitchFamily="50" charset="-127"/>
                <a:cs typeface="Courier New" pitchFamily="49" charset="0"/>
              </a:rPr>
              <a:t>( i=0; i&lt;10; i++){</a:t>
            </a:r>
          </a:p>
          <a:p>
            <a:pPr fontAlgn="auto">
              <a:lnSpc>
                <a:spcPct val="150000"/>
              </a:lnSpc>
              <a:spcBef>
                <a:spcPts val="0"/>
              </a:spcBef>
              <a:spcAft>
                <a:spcPts val="0"/>
              </a:spcAft>
            </a:pPr>
            <a:r>
              <a:rPr lang="en-US" altLang="ko-KR" sz="2000" dirty="0">
                <a:solidFill>
                  <a:prstClr val="black"/>
                </a:solidFill>
                <a:latin typeface="Courier New" pitchFamily="49" charset="0"/>
                <a:ea typeface="맑은 고딕" pitchFamily="50" charset="-127"/>
                <a:cs typeface="Courier New" pitchFamily="49" charset="0"/>
              </a:rPr>
              <a:t>2:		sum+=a[i];</a:t>
            </a:r>
          </a:p>
          <a:p>
            <a:pPr fontAlgn="auto">
              <a:lnSpc>
                <a:spcPct val="150000"/>
              </a:lnSpc>
              <a:spcBef>
                <a:spcPts val="0"/>
              </a:spcBef>
              <a:spcAft>
                <a:spcPts val="0"/>
              </a:spcAft>
            </a:pPr>
            <a:r>
              <a:rPr lang="en-US" altLang="ko-KR" sz="2000" dirty="0">
                <a:solidFill>
                  <a:prstClr val="black"/>
                </a:solidFill>
                <a:latin typeface="Courier New" pitchFamily="49" charset="0"/>
                <a:ea typeface="맑은 고딕" pitchFamily="50" charset="-127"/>
                <a:cs typeface="Courier New" pitchFamily="49" charset="0"/>
              </a:rPr>
              <a:t>3:	}</a:t>
            </a:r>
          </a:p>
        </p:txBody>
      </p:sp>
      <p:sp>
        <p:nvSpPr>
          <p:cNvPr id="7" name="모서리가 둥근 직사각형 9">
            <a:extLst>
              <a:ext uri="{FF2B5EF4-FFF2-40B4-BE49-F238E27FC236}">
                <a16:creationId xmlns:a16="http://schemas.microsoft.com/office/drawing/2014/main" id="{BCBB2C9C-51EB-52D2-C02E-A3035B8A21DD}"/>
              </a:ext>
            </a:extLst>
          </p:cNvPr>
          <p:cNvSpPr/>
          <p:nvPr/>
        </p:nvSpPr>
        <p:spPr>
          <a:xfrm>
            <a:off x="5517978" y="4053079"/>
            <a:ext cx="5702664" cy="2530282"/>
          </a:xfrm>
          <a:prstGeom prst="roundRect">
            <a:avLst/>
          </a:prstGeom>
          <a:noFill/>
          <a:ln w="15875">
            <a:noFill/>
          </a:ln>
          <a:effectLst/>
        </p:spPr>
        <p:style>
          <a:lnRef idx="3">
            <a:schemeClr val="lt1"/>
          </a:lnRef>
          <a:fillRef idx="1">
            <a:schemeClr val="accent1"/>
          </a:fillRef>
          <a:effectRef idx="1">
            <a:schemeClr val="accent1"/>
          </a:effectRef>
          <a:fontRef idx="minor">
            <a:schemeClr val="lt1"/>
          </a:fontRef>
        </p:style>
        <p:txBody>
          <a:bodyPr wrap="square" lIns="108000" rIns="108000" rtlCol="0" anchor="ctr">
            <a:noAutofit/>
          </a:bodyPr>
          <a:lstStyle/>
          <a:p>
            <a:pPr defTabSz="457200" eaLnBrk="1" fontAlgn="auto" hangingPunct="1">
              <a:spcBef>
                <a:spcPts val="0"/>
              </a:spcBef>
              <a:spcAft>
                <a:spcPts val="0"/>
              </a:spcAft>
            </a:pPr>
            <a:r>
              <a:rPr lang="en-US" altLang="ko-KR" b="0" dirty="0">
                <a:solidFill>
                  <a:prstClr val="black"/>
                </a:solidFill>
                <a:latin typeface="맑은 고딕" pitchFamily="50" charset="-127"/>
                <a:ea typeface="맑은 고딕" pitchFamily="50" charset="-127"/>
                <a:cs typeface="Courier New" pitchFamily="49" charset="0"/>
              </a:rPr>
              <a:t>3 misses for looking up physical memory addresses of a[0], a[3], and a[7]. 7 hits for looking up physical memory addresses of the other array elements a[0], a[3], and a[7]. Thus </a:t>
            </a:r>
            <a:r>
              <a:rPr lang="en-GB" altLang="ko-KR" b="0" dirty="0">
                <a:solidFill>
                  <a:prstClr val="black"/>
                </a:solidFill>
                <a:latin typeface="맑은 고딕" pitchFamily="50" charset="-127"/>
                <a:ea typeface="맑은 고딕" pitchFamily="50" charset="-127"/>
                <a:cs typeface="Courier New" pitchFamily="49" charset="0"/>
              </a:rPr>
              <a:t>TLB hit rate is 70%. </a:t>
            </a:r>
            <a:endParaRPr lang="en-US" altLang="ko-KR" b="0" dirty="0">
              <a:solidFill>
                <a:prstClr val="black"/>
              </a:solidFill>
              <a:latin typeface="맑은 고딕" pitchFamily="50" charset="-127"/>
              <a:ea typeface="맑은 고딕" pitchFamily="50" charset="-127"/>
              <a:cs typeface="Courier New" pitchFamily="49" charset="0"/>
            </a:endParaRPr>
          </a:p>
          <a:p>
            <a:pPr defTabSz="457200" eaLnBrk="1" fontAlgn="auto" hangingPunct="1">
              <a:spcBef>
                <a:spcPts val="0"/>
              </a:spcBef>
              <a:spcAft>
                <a:spcPts val="0"/>
              </a:spcAft>
            </a:pPr>
            <a:r>
              <a:rPr lang="en-US" altLang="ko-KR" sz="1800" dirty="0">
                <a:solidFill>
                  <a:prstClr val="black"/>
                </a:solidFill>
                <a:latin typeface="맑은 고딕" pitchFamily="50" charset="-127"/>
                <a:ea typeface="맑은 고딕" pitchFamily="50" charset="-127"/>
                <a:cs typeface="Courier New" pitchFamily="49" charset="0"/>
              </a:rPr>
              <a:t>TLB improves performance due to </a:t>
            </a:r>
            <a:r>
              <a:rPr lang="en-US" altLang="ko-KR" sz="1800" dirty="0">
                <a:solidFill>
                  <a:srgbClr val="FF0000"/>
                </a:solidFill>
                <a:latin typeface="맑은 고딕" pitchFamily="50" charset="-127"/>
                <a:ea typeface="맑은 고딕" pitchFamily="50" charset="-127"/>
                <a:cs typeface="Courier New" pitchFamily="49" charset="0"/>
              </a:rPr>
              <a:t>spatial locality of page table lookups.</a:t>
            </a:r>
            <a:endParaRPr lang="en-US" altLang="ko-KR" b="0" dirty="0">
              <a:solidFill>
                <a:prstClr val="black"/>
              </a:solidFill>
              <a:latin typeface="맑은 고딕" pitchFamily="50" charset="-127"/>
              <a:ea typeface="맑은 고딕" pitchFamily="50" charset="-127"/>
              <a:cs typeface="Courier New" pitchFamily="49" charset="0"/>
            </a:endParaRPr>
          </a:p>
        </p:txBody>
      </p:sp>
      <p:sp>
        <p:nvSpPr>
          <p:cNvPr id="9" name="灯片编号占位符 2">
            <a:extLst>
              <a:ext uri="{FF2B5EF4-FFF2-40B4-BE49-F238E27FC236}">
                <a16:creationId xmlns:a16="http://schemas.microsoft.com/office/drawing/2014/main" id="{4B4FD030-407D-04A7-7E86-DF0604553D9F}"/>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a:t>
            </a:fld>
            <a:endParaRPr lang="nb-NO">
              <a:latin typeface="Arial"/>
              <a:cs typeface="Arial"/>
            </a:endParaRPr>
          </a:p>
        </p:txBody>
      </p:sp>
      <p:sp>
        <p:nvSpPr>
          <p:cNvPr id="10" name="모서리가 둥근 직사각형 9">
            <a:extLst>
              <a:ext uri="{FF2B5EF4-FFF2-40B4-BE49-F238E27FC236}">
                <a16:creationId xmlns:a16="http://schemas.microsoft.com/office/drawing/2014/main" id="{2978BF42-5EDE-4D3E-E751-46BC0F234A22}"/>
              </a:ext>
            </a:extLst>
          </p:cNvPr>
          <p:cNvSpPr/>
          <p:nvPr/>
        </p:nvSpPr>
        <p:spPr>
          <a:xfrm>
            <a:off x="2565400" y="6182036"/>
            <a:ext cx="2480963" cy="621678"/>
          </a:xfrm>
          <a:prstGeom prst="roundRect">
            <a:avLst/>
          </a:prstGeom>
          <a:noFill/>
          <a:ln w="15875">
            <a:noFill/>
          </a:ln>
          <a:effectLst/>
        </p:spPr>
        <p:style>
          <a:lnRef idx="3">
            <a:schemeClr val="lt1"/>
          </a:lnRef>
          <a:fillRef idx="1">
            <a:schemeClr val="accent1"/>
          </a:fillRef>
          <a:effectRef idx="1">
            <a:schemeClr val="accent1"/>
          </a:effectRef>
          <a:fontRef idx="minor">
            <a:schemeClr val="lt1"/>
          </a:fontRef>
        </p:style>
        <p:txBody>
          <a:bodyPr wrap="square" lIns="108000" rIns="108000" rtlCol="0" anchor="ctr">
            <a:noAutofit/>
          </a:bodyPr>
          <a:lstStyle/>
          <a:p>
            <a:pPr algn="ctr" defTabSz="457200" eaLnBrk="1" fontAlgn="auto" hangingPunct="1">
              <a:spcBef>
                <a:spcPts val="0"/>
              </a:spcBef>
              <a:spcAft>
                <a:spcPts val="0"/>
              </a:spcAft>
            </a:pPr>
            <a:endParaRPr lang="en-US" altLang="ko-KR" b="0" dirty="0">
              <a:solidFill>
                <a:prstClr val="black"/>
              </a:solidFill>
              <a:latin typeface="맑은 고딕" pitchFamily="50" charset="-127"/>
              <a:ea typeface="맑은 고딕" pitchFamily="50" charset="-127"/>
              <a:cs typeface="Courier New" pitchFamily="49" charset="0"/>
            </a:endParaRPr>
          </a:p>
        </p:txBody>
      </p:sp>
    </p:spTree>
    <p:extLst>
      <p:ext uri="{BB962C8B-B14F-4D97-AF65-F5344CB8AC3E}">
        <p14:creationId xmlns:p14="http://schemas.microsoft.com/office/powerpoint/2010/main" val="47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F3B-225F-5920-E524-AC0ACD28E3B1}"/>
              </a:ext>
            </a:extLst>
          </p:cNvPr>
          <p:cNvSpPr>
            <a:spLocks noGrp="1"/>
          </p:cNvSpPr>
          <p:nvPr>
            <p:ph type="title"/>
          </p:nvPr>
        </p:nvSpPr>
        <p:spPr/>
        <p:txBody>
          <a:bodyPr/>
          <a:lstStyle/>
          <a:p>
            <a:r>
              <a:rPr lang="en-US"/>
              <a:t>Table Lookaside Buffer (TLB)</a:t>
            </a:r>
            <a:endParaRPr lang="en-US" b="0"/>
          </a:p>
        </p:txBody>
      </p:sp>
      <p:sp>
        <p:nvSpPr>
          <p:cNvPr id="5" name="내용 개체 틀 2">
            <a:extLst>
              <a:ext uri="{FF2B5EF4-FFF2-40B4-BE49-F238E27FC236}">
                <a16:creationId xmlns:a16="http://schemas.microsoft.com/office/drawing/2014/main" id="{B0D60281-2383-E49C-5605-103BB0109D89}"/>
              </a:ext>
            </a:extLst>
          </p:cNvPr>
          <p:cNvSpPr txBox="1">
            <a:spLocks/>
          </p:cNvSpPr>
          <p:nvPr/>
        </p:nvSpPr>
        <p:spPr>
          <a:xfrm>
            <a:off x="1838587" y="1120870"/>
            <a:ext cx="8786812" cy="550125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r>
              <a:rPr lang="en-US" altLang="ko-KR">
                <a:solidFill>
                  <a:srgbClr val="0070C0"/>
                </a:solidFill>
                <a:ea typeface="굴림" panose="020B0600000101010101" pitchFamily="34" charset="-127"/>
              </a:rPr>
              <a:t>Temporal Locality</a:t>
            </a:r>
          </a:p>
          <a:p>
            <a:pPr lvl="1" fontAlgn="auto">
              <a:spcAft>
                <a:spcPts val="0"/>
              </a:spcAft>
            </a:pPr>
            <a:r>
              <a:rPr lang="en-US" altLang="ko-KR" b="0">
                <a:solidFill>
                  <a:srgbClr val="000000"/>
                </a:solidFill>
                <a:ea typeface="굴림" panose="020B0600000101010101" pitchFamily="34" charset="-127"/>
              </a:rPr>
              <a:t>An instruction or data item that has been recently accessed will likely be re-accessed soon in the future.</a:t>
            </a:r>
          </a:p>
          <a:p>
            <a:pPr fontAlgn="auto">
              <a:spcAft>
                <a:spcPts val="0"/>
              </a:spcAft>
            </a:pPr>
            <a:endParaRPr lang="en-US" altLang="ko-KR" b="0">
              <a:solidFill>
                <a:srgbClr val="000000"/>
              </a:solidFill>
              <a:ea typeface="굴림" panose="020B0600000101010101" pitchFamily="34" charset="-127"/>
            </a:endParaRPr>
          </a:p>
          <a:p>
            <a:pPr fontAlgn="auto">
              <a:spcAft>
                <a:spcPts val="0"/>
              </a:spcAft>
            </a:pPr>
            <a:endParaRPr lang="en-US" altLang="ko-KR" b="0">
              <a:solidFill>
                <a:srgbClr val="000000"/>
              </a:solidFill>
              <a:ea typeface="굴림" panose="020B0600000101010101" pitchFamily="34" charset="-127"/>
            </a:endParaRPr>
          </a:p>
          <a:p>
            <a:pPr fontAlgn="auto">
              <a:spcAft>
                <a:spcPts val="0"/>
              </a:spcAft>
            </a:pPr>
            <a:endParaRPr lang="en-US" altLang="ko-KR" b="0">
              <a:solidFill>
                <a:srgbClr val="000000"/>
              </a:solidFill>
              <a:ea typeface="굴림" panose="020B0600000101010101" pitchFamily="34" charset="-127"/>
            </a:endParaRPr>
          </a:p>
          <a:p>
            <a:pPr fontAlgn="auto">
              <a:spcAft>
                <a:spcPts val="0"/>
              </a:spcAft>
            </a:pPr>
            <a:r>
              <a:rPr lang="en-US" altLang="ko-KR">
                <a:solidFill>
                  <a:srgbClr val="0070C0"/>
                </a:solidFill>
                <a:ea typeface="굴림" panose="020B0600000101010101" pitchFamily="34" charset="-127"/>
              </a:rPr>
              <a:t>Spatial Locality</a:t>
            </a:r>
            <a:endParaRPr lang="en-US" altLang="ko-KR" i="1">
              <a:solidFill>
                <a:srgbClr val="0070C0"/>
              </a:solidFill>
              <a:ea typeface="굴림" panose="020B0600000101010101" pitchFamily="34" charset="-127"/>
            </a:endParaRPr>
          </a:p>
          <a:p>
            <a:pPr lvl="1" fontAlgn="auto">
              <a:spcAft>
                <a:spcPts val="0"/>
              </a:spcAft>
            </a:pPr>
            <a:r>
              <a:rPr lang="en-US" altLang="ko-KR" b="0">
                <a:solidFill>
                  <a:srgbClr val="000000"/>
                </a:solidFill>
                <a:ea typeface="굴림" panose="020B0600000101010101" pitchFamily="34" charset="-127"/>
              </a:rPr>
              <a:t>If a program accesses memory at address </a:t>
            </a:r>
            <a:r>
              <a:rPr lang="en-US" altLang="ko-KR" b="0">
                <a:solidFill>
                  <a:srgbClr val="000000"/>
                </a:solidFill>
                <a:latin typeface="Courier" pitchFamily="49" charset="0"/>
                <a:ea typeface="굴림" panose="020B0600000101010101" pitchFamily="34" charset="-127"/>
              </a:rPr>
              <a:t>x</a:t>
            </a:r>
            <a:r>
              <a:rPr lang="en-US" altLang="ko-KR" b="0">
                <a:solidFill>
                  <a:srgbClr val="000000"/>
                </a:solidFill>
                <a:ea typeface="굴림" panose="020B0600000101010101" pitchFamily="34" charset="-127"/>
              </a:rPr>
              <a:t>, it will likely soon access memory near </a:t>
            </a:r>
            <a:r>
              <a:rPr lang="en-US" altLang="ko-KR" b="0">
                <a:solidFill>
                  <a:srgbClr val="000000"/>
                </a:solidFill>
                <a:latin typeface="Courier" pitchFamily="49" charset="0"/>
                <a:ea typeface="굴림" panose="020B0600000101010101" pitchFamily="34" charset="-127"/>
              </a:rPr>
              <a:t>x.</a:t>
            </a:r>
          </a:p>
          <a:p>
            <a:pPr lvl="1" fontAlgn="auto">
              <a:spcAft>
                <a:spcPts val="0"/>
              </a:spcAft>
            </a:pPr>
            <a:endParaRPr lang="en-US" altLang="ko-KR" b="0">
              <a:solidFill>
                <a:srgbClr val="000000"/>
              </a:solidFill>
              <a:ea typeface="굴림" panose="020B0600000101010101" pitchFamily="34" charset="-127"/>
            </a:endParaRPr>
          </a:p>
          <a:p>
            <a:pPr fontAlgn="auto">
              <a:spcAft>
                <a:spcPts val="0"/>
              </a:spcAft>
            </a:pPr>
            <a:endParaRPr lang="ko-KR" altLang="en-US" b="0">
              <a:solidFill>
                <a:srgbClr val="000000"/>
              </a:solidFill>
              <a:ea typeface="굴림" panose="020B0600000101010101" pitchFamily="34" charset="-127"/>
            </a:endParaRPr>
          </a:p>
        </p:txBody>
      </p:sp>
      <p:sp>
        <p:nvSpPr>
          <p:cNvPr id="6" name="아래쪽 화살표 29">
            <a:extLst>
              <a:ext uri="{FF2B5EF4-FFF2-40B4-BE49-F238E27FC236}">
                <a16:creationId xmlns:a16="http://schemas.microsoft.com/office/drawing/2014/main" id="{FE8D1406-F60C-8243-1BD2-03A67A3A474C}"/>
              </a:ext>
            </a:extLst>
          </p:cNvPr>
          <p:cNvSpPr/>
          <p:nvPr/>
        </p:nvSpPr>
        <p:spPr>
          <a:xfrm>
            <a:off x="6965486" y="2360372"/>
            <a:ext cx="131894" cy="290340"/>
          </a:xfrm>
          <a:prstGeom prst="downArrow">
            <a:avLst/>
          </a:prstGeom>
          <a:solidFill>
            <a:srgbClr val="FF0000"/>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defTabSz="457200" eaLnBrk="1" fontAlgn="auto" hangingPunct="1">
              <a:spcBef>
                <a:spcPts val="0"/>
              </a:spcBef>
              <a:spcAft>
                <a:spcPts val="0"/>
              </a:spcAft>
            </a:pPr>
            <a:endParaRPr lang="ko-KR" altLang="en-US" sz="1200" b="0">
              <a:solidFill>
                <a:srgbClr val="00B050"/>
              </a:solidFill>
              <a:latin typeface="Courier New" pitchFamily="49" charset="0"/>
              <a:ea typeface="맑은 고딕" pitchFamily="50" charset="-127"/>
              <a:cs typeface="Courier New" pitchFamily="49" charset="0"/>
            </a:endParaRPr>
          </a:p>
        </p:txBody>
      </p:sp>
      <p:sp>
        <p:nvSpPr>
          <p:cNvPr id="7" name="TextBox 6">
            <a:extLst>
              <a:ext uri="{FF2B5EF4-FFF2-40B4-BE49-F238E27FC236}">
                <a16:creationId xmlns:a16="http://schemas.microsoft.com/office/drawing/2014/main" id="{45D9A1C4-972D-739A-312E-3E75E050BDFF}"/>
              </a:ext>
            </a:extLst>
          </p:cNvPr>
          <p:cNvSpPr txBox="1"/>
          <p:nvPr/>
        </p:nvSpPr>
        <p:spPr>
          <a:xfrm>
            <a:off x="7126326" y="1982322"/>
            <a:ext cx="2179443" cy="523220"/>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1</a:t>
            </a:r>
            <a:r>
              <a:rPr lang="en-US" altLang="ko-KR" sz="1400" b="0" baseline="30000">
                <a:solidFill>
                  <a:prstClr val="black"/>
                </a:solidFill>
                <a:latin typeface="맑은 고딕" pitchFamily="50" charset="-127"/>
                <a:ea typeface="맑은 고딕" pitchFamily="50" charset="-127"/>
                <a:cs typeface="+mn-cs"/>
              </a:rPr>
              <a:t>st</a:t>
            </a:r>
            <a:r>
              <a:rPr lang="en-US" altLang="ko-KR" sz="1400" b="0">
                <a:solidFill>
                  <a:prstClr val="black"/>
                </a:solidFill>
                <a:latin typeface="맑은 고딕" pitchFamily="50" charset="-127"/>
                <a:ea typeface="맑은 고딕" pitchFamily="50" charset="-127"/>
                <a:cs typeface="+mn-cs"/>
              </a:rPr>
              <a:t> access is page1.</a:t>
            </a:r>
          </a:p>
          <a:p>
            <a:pP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2</a:t>
            </a:r>
            <a:r>
              <a:rPr lang="en-US" altLang="ko-KR" sz="1400" b="0" baseline="30000">
                <a:solidFill>
                  <a:prstClr val="black"/>
                </a:solidFill>
                <a:latin typeface="맑은 고딕" pitchFamily="50" charset="-127"/>
                <a:ea typeface="맑은 고딕" pitchFamily="50" charset="-127"/>
                <a:cs typeface="+mn-cs"/>
              </a:rPr>
              <a:t>nd</a:t>
            </a:r>
            <a:r>
              <a:rPr lang="en-US" altLang="ko-KR" sz="1400" b="0">
                <a:solidFill>
                  <a:prstClr val="black"/>
                </a:solidFill>
                <a:latin typeface="맑은 고딕" pitchFamily="50" charset="-127"/>
                <a:ea typeface="맑은 고딕" pitchFamily="50" charset="-127"/>
                <a:cs typeface="+mn-cs"/>
              </a:rPr>
              <a:t> access is also page1.</a:t>
            </a:r>
            <a:endParaRPr lang="ko-KR" altLang="en-US" sz="1400" b="0">
              <a:solidFill>
                <a:prstClr val="black"/>
              </a:solidFill>
              <a:latin typeface="Courier New" pitchFamily="49" charset="0"/>
              <a:ea typeface="굴림" panose="020B0600000101010101" pitchFamily="34" charset="-127"/>
              <a:cs typeface="Courier New" pitchFamily="49" charset="0"/>
            </a:endParaRPr>
          </a:p>
        </p:txBody>
      </p:sp>
      <p:sp>
        <p:nvSpPr>
          <p:cNvPr id="8" name="TextBox 7">
            <a:extLst>
              <a:ext uri="{FF2B5EF4-FFF2-40B4-BE49-F238E27FC236}">
                <a16:creationId xmlns:a16="http://schemas.microsoft.com/office/drawing/2014/main" id="{E3CAA968-DC51-34AC-D4BA-B5706846667C}"/>
              </a:ext>
            </a:extLst>
          </p:cNvPr>
          <p:cNvSpPr txBox="1"/>
          <p:nvPr/>
        </p:nvSpPr>
        <p:spPr>
          <a:xfrm>
            <a:off x="7680177" y="3396079"/>
            <a:ext cx="1541191"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a:solidFill>
                  <a:prstClr val="black"/>
                </a:solidFill>
                <a:latin typeface="맑은 고딕" pitchFamily="50" charset="-127"/>
                <a:ea typeface="맑은 고딕" pitchFamily="50" charset="-127"/>
                <a:cs typeface="+mn-cs"/>
              </a:rPr>
              <a:t>Virtual Memory</a:t>
            </a:r>
            <a:endParaRPr lang="ko-KR" altLang="en-US" sz="1400">
              <a:solidFill>
                <a:prstClr val="black"/>
              </a:solidFill>
              <a:latin typeface="맑은 고딕" pitchFamily="50" charset="-127"/>
              <a:ea typeface="맑은 고딕" pitchFamily="50" charset="-127"/>
              <a:cs typeface="+mn-cs"/>
            </a:endParaRPr>
          </a:p>
        </p:txBody>
      </p:sp>
      <p:grpSp>
        <p:nvGrpSpPr>
          <p:cNvPr id="9" name="그룹 33">
            <a:extLst>
              <a:ext uri="{FF2B5EF4-FFF2-40B4-BE49-F238E27FC236}">
                <a16:creationId xmlns:a16="http://schemas.microsoft.com/office/drawing/2014/main" id="{F9712021-4E6F-C84B-6EBA-C6575126A4DA}"/>
              </a:ext>
            </a:extLst>
          </p:cNvPr>
          <p:cNvGrpSpPr/>
          <p:nvPr/>
        </p:nvGrpSpPr>
        <p:grpSpPr>
          <a:xfrm>
            <a:off x="6850813" y="4488060"/>
            <a:ext cx="3112132" cy="1605237"/>
            <a:chOff x="1619672" y="2074344"/>
            <a:chExt cx="5097229" cy="2388716"/>
          </a:xfrm>
        </p:grpSpPr>
        <p:sp>
          <p:nvSpPr>
            <p:cNvPr id="10" name="직사각형 34">
              <a:extLst>
                <a:ext uri="{FF2B5EF4-FFF2-40B4-BE49-F238E27FC236}">
                  <a16:creationId xmlns:a16="http://schemas.microsoft.com/office/drawing/2014/main" id="{5D5578C3-90AE-31BA-9C6E-0BC1FD36135A}"/>
                </a:ext>
              </a:extLst>
            </p:cNvPr>
            <p:cNvSpPr/>
            <p:nvPr/>
          </p:nvSpPr>
          <p:spPr>
            <a:xfrm rot="5400000">
              <a:off x="3527884" y="944724"/>
              <a:ext cx="1080120" cy="4896544"/>
            </a:xfrm>
            <a:prstGeom prst="rect">
              <a:avLst/>
            </a:prstGeom>
            <a:solidFill>
              <a:schemeClr val="bg1">
                <a:lumMod val="85000"/>
              </a:schemeClr>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defTabSz="457200" eaLnBrk="1" fontAlgn="auto" hangingPunct="1">
                <a:spcBef>
                  <a:spcPts val="0"/>
                </a:spcBef>
                <a:spcAft>
                  <a:spcPts val="0"/>
                </a:spcAft>
              </a:pPr>
              <a:endParaRPr lang="ko-KR" altLang="en-US" sz="1200" b="0">
                <a:solidFill>
                  <a:srgbClr val="00B050"/>
                </a:solidFill>
                <a:latin typeface="Courier New" pitchFamily="49" charset="0"/>
                <a:ea typeface="맑은 고딕" pitchFamily="50" charset="-127"/>
                <a:cs typeface="Courier New" pitchFamily="49" charset="0"/>
              </a:endParaRPr>
            </a:p>
          </p:txBody>
        </p:sp>
        <p:sp>
          <p:nvSpPr>
            <p:cNvPr id="11" name="직사각형 35">
              <a:extLst>
                <a:ext uri="{FF2B5EF4-FFF2-40B4-BE49-F238E27FC236}">
                  <a16:creationId xmlns:a16="http://schemas.microsoft.com/office/drawing/2014/main" id="{9204DAF3-8B15-99F6-19DB-B231EE63224C}"/>
                </a:ext>
              </a:extLst>
            </p:cNvPr>
            <p:cNvSpPr/>
            <p:nvPr/>
          </p:nvSpPr>
          <p:spPr>
            <a:xfrm rot="5400000">
              <a:off x="1452669" y="3176972"/>
              <a:ext cx="972108" cy="432048"/>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1</a:t>
              </a:r>
              <a:endParaRPr lang="ko-KR" altLang="en-US" sz="1200" b="0">
                <a:solidFill>
                  <a:prstClr val="black"/>
                </a:solidFill>
                <a:latin typeface="맑은 고딕" pitchFamily="50" charset="-127"/>
                <a:ea typeface="맑은 고딕" pitchFamily="50" charset="-127"/>
                <a:cs typeface="Courier New" pitchFamily="49" charset="0"/>
              </a:endParaRPr>
            </a:p>
          </p:txBody>
        </p:sp>
        <p:sp>
          <p:nvSpPr>
            <p:cNvPr id="12" name="직사각형 36">
              <a:extLst>
                <a:ext uri="{FF2B5EF4-FFF2-40B4-BE49-F238E27FC236}">
                  <a16:creationId xmlns:a16="http://schemas.microsoft.com/office/drawing/2014/main" id="{3D95E7FE-9BD8-BD67-DC73-5616F42D5353}"/>
                </a:ext>
              </a:extLst>
            </p:cNvPr>
            <p:cNvSpPr/>
            <p:nvPr/>
          </p:nvSpPr>
          <p:spPr>
            <a:xfrm rot="5400000">
              <a:off x="1939610" y="3176972"/>
              <a:ext cx="972108" cy="432048"/>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2</a:t>
              </a:r>
              <a:endParaRPr lang="ko-KR" altLang="en-US" sz="1200" b="0">
                <a:solidFill>
                  <a:prstClr val="black"/>
                </a:solidFill>
                <a:latin typeface="맑은 고딕" pitchFamily="50" charset="-127"/>
                <a:ea typeface="맑은 고딕" pitchFamily="50" charset="-127"/>
                <a:cs typeface="Courier New" pitchFamily="49" charset="0"/>
              </a:endParaRPr>
            </a:p>
          </p:txBody>
        </p:sp>
        <p:sp>
          <p:nvSpPr>
            <p:cNvPr id="13" name="직사각형 37">
              <a:extLst>
                <a:ext uri="{FF2B5EF4-FFF2-40B4-BE49-F238E27FC236}">
                  <a16:creationId xmlns:a16="http://schemas.microsoft.com/office/drawing/2014/main" id="{9C50A87C-438D-2A22-AC6B-7784DA1FE6A9}"/>
                </a:ext>
              </a:extLst>
            </p:cNvPr>
            <p:cNvSpPr/>
            <p:nvPr/>
          </p:nvSpPr>
          <p:spPr>
            <a:xfrm rot="5400000">
              <a:off x="2460781" y="3176972"/>
              <a:ext cx="972108" cy="432048"/>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3</a:t>
              </a:r>
              <a:endParaRPr lang="ko-KR" altLang="en-US" sz="1200" b="0">
                <a:solidFill>
                  <a:prstClr val="black"/>
                </a:solidFill>
                <a:latin typeface="맑은 고딕" pitchFamily="50" charset="-127"/>
                <a:ea typeface="맑은 고딕" pitchFamily="50" charset="-127"/>
                <a:cs typeface="Courier New" pitchFamily="49" charset="0"/>
              </a:endParaRPr>
            </a:p>
          </p:txBody>
        </p:sp>
        <p:sp>
          <p:nvSpPr>
            <p:cNvPr id="14" name="직사각형 38">
              <a:extLst>
                <a:ext uri="{FF2B5EF4-FFF2-40B4-BE49-F238E27FC236}">
                  <a16:creationId xmlns:a16="http://schemas.microsoft.com/office/drawing/2014/main" id="{1BFA66D4-66BC-9CD3-D5FB-A2D9A8A762A4}"/>
                </a:ext>
              </a:extLst>
            </p:cNvPr>
            <p:cNvSpPr/>
            <p:nvPr/>
          </p:nvSpPr>
          <p:spPr>
            <a:xfrm rot="5400000">
              <a:off x="2964837" y="3176972"/>
              <a:ext cx="972108" cy="432048"/>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4</a:t>
              </a:r>
              <a:endParaRPr lang="ko-KR" altLang="en-US" sz="1200" b="0">
                <a:solidFill>
                  <a:prstClr val="black"/>
                </a:solidFill>
                <a:latin typeface="맑은 고딕" pitchFamily="50" charset="-127"/>
                <a:ea typeface="맑은 고딕" pitchFamily="50" charset="-127"/>
                <a:cs typeface="Courier New" pitchFamily="49" charset="0"/>
              </a:endParaRPr>
            </a:p>
          </p:txBody>
        </p:sp>
        <p:sp>
          <p:nvSpPr>
            <p:cNvPr id="15" name="직사각형 39">
              <a:extLst>
                <a:ext uri="{FF2B5EF4-FFF2-40B4-BE49-F238E27FC236}">
                  <a16:creationId xmlns:a16="http://schemas.microsoft.com/office/drawing/2014/main" id="{DA65C783-BD45-91B8-1719-BD117CC34738}"/>
                </a:ext>
              </a:extLst>
            </p:cNvPr>
            <p:cNvSpPr/>
            <p:nvPr/>
          </p:nvSpPr>
          <p:spPr>
            <a:xfrm rot="5400000">
              <a:off x="3468893" y="3176972"/>
              <a:ext cx="972108" cy="432048"/>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5</a:t>
              </a:r>
              <a:endParaRPr lang="ko-KR" altLang="en-US" sz="1200" b="0">
                <a:solidFill>
                  <a:prstClr val="black"/>
                </a:solidFill>
                <a:latin typeface="맑은 고딕" pitchFamily="50" charset="-127"/>
                <a:ea typeface="맑은 고딕" pitchFamily="50" charset="-127"/>
                <a:cs typeface="Courier New" pitchFamily="49" charset="0"/>
              </a:endParaRPr>
            </a:p>
          </p:txBody>
        </p:sp>
        <p:sp>
          <p:nvSpPr>
            <p:cNvPr id="16" name="직사각형 40">
              <a:extLst>
                <a:ext uri="{FF2B5EF4-FFF2-40B4-BE49-F238E27FC236}">
                  <a16:creationId xmlns:a16="http://schemas.microsoft.com/office/drawing/2014/main" id="{BE56ED6B-D09C-0DAE-30E5-8598922E279E}"/>
                </a:ext>
              </a:extLst>
            </p:cNvPr>
            <p:cNvSpPr/>
            <p:nvPr/>
          </p:nvSpPr>
          <p:spPr>
            <a:xfrm rot="5400000">
              <a:off x="5598114" y="3176972"/>
              <a:ext cx="972108" cy="432048"/>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n</a:t>
              </a:r>
              <a:endParaRPr lang="ko-KR" altLang="en-US" sz="1200" b="0">
                <a:solidFill>
                  <a:prstClr val="black"/>
                </a:solidFill>
                <a:latin typeface="맑은 고딕" pitchFamily="50" charset="-127"/>
                <a:ea typeface="맑은 고딕" pitchFamily="50" charset="-127"/>
                <a:cs typeface="Courier New" pitchFamily="49" charset="0"/>
              </a:endParaRPr>
            </a:p>
          </p:txBody>
        </p:sp>
        <p:sp>
          <p:nvSpPr>
            <p:cNvPr id="17" name="아래쪽 화살표 41">
              <a:extLst>
                <a:ext uri="{FF2B5EF4-FFF2-40B4-BE49-F238E27FC236}">
                  <a16:creationId xmlns:a16="http://schemas.microsoft.com/office/drawing/2014/main" id="{4D677700-BF1E-FA76-4128-9B0B6032E875}"/>
                </a:ext>
              </a:extLst>
            </p:cNvPr>
            <p:cNvSpPr/>
            <p:nvPr/>
          </p:nvSpPr>
          <p:spPr>
            <a:xfrm>
              <a:off x="1823097" y="2463856"/>
              <a:ext cx="216024" cy="432048"/>
            </a:xfrm>
            <a:prstGeom prst="downArrow">
              <a:avLst/>
            </a:prstGeom>
            <a:solidFill>
              <a:srgbClr val="FF0000"/>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defTabSz="457200" eaLnBrk="1" fontAlgn="auto" hangingPunct="1">
                <a:spcBef>
                  <a:spcPts val="0"/>
                </a:spcBef>
                <a:spcAft>
                  <a:spcPts val="0"/>
                </a:spcAft>
              </a:pPr>
              <a:endParaRPr lang="ko-KR" altLang="en-US" sz="1200" b="0">
                <a:solidFill>
                  <a:srgbClr val="00B050"/>
                </a:solidFill>
                <a:latin typeface="Courier New" pitchFamily="49" charset="0"/>
                <a:ea typeface="맑은 고딕" pitchFamily="50" charset="-127"/>
                <a:cs typeface="Courier New" pitchFamily="49" charset="0"/>
              </a:endParaRPr>
            </a:p>
          </p:txBody>
        </p:sp>
        <p:sp>
          <p:nvSpPr>
            <p:cNvPr id="18" name="TextBox 17">
              <a:extLst>
                <a:ext uri="{FF2B5EF4-FFF2-40B4-BE49-F238E27FC236}">
                  <a16:creationId xmlns:a16="http://schemas.microsoft.com/office/drawing/2014/main" id="{37579E31-85EE-4A74-181F-D3ED3749D1DE}"/>
                </a:ext>
              </a:extLst>
            </p:cNvPr>
            <p:cNvSpPr txBox="1"/>
            <p:nvPr/>
          </p:nvSpPr>
          <p:spPr>
            <a:xfrm>
              <a:off x="2669445" y="2074344"/>
              <a:ext cx="4047456" cy="778592"/>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1</a:t>
              </a:r>
              <a:r>
                <a:rPr lang="en-US" altLang="ko-KR" sz="1400" b="0" baseline="30000" dirty="0">
                  <a:solidFill>
                    <a:prstClr val="black"/>
                  </a:solidFill>
                  <a:latin typeface="맑은 고딕" pitchFamily="50" charset="-127"/>
                  <a:ea typeface="맑은 고딕" pitchFamily="50" charset="-127"/>
                  <a:cs typeface="+mn-cs"/>
                </a:rPr>
                <a:t>st</a:t>
              </a:r>
              <a:r>
                <a:rPr lang="en-US" altLang="ko-KR" sz="1400" b="0" dirty="0">
                  <a:solidFill>
                    <a:prstClr val="black"/>
                  </a:solidFill>
                  <a:latin typeface="맑은 고딕" pitchFamily="50" charset="-127"/>
                  <a:ea typeface="맑은 고딕" pitchFamily="50" charset="-127"/>
                  <a:cs typeface="+mn-cs"/>
                </a:rPr>
                <a:t> access is page1.</a:t>
              </a:r>
            </a:p>
            <a:p>
              <a:pP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2</a:t>
              </a:r>
              <a:r>
                <a:rPr lang="en-US" altLang="ko-KR" sz="1400" b="0" baseline="30000" dirty="0">
                  <a:solidFill>
                    <a:prstClr val="black"/>
                  </a:solidFill>
                  <a:latin typeface="맑은 고딕" pitchFamily="50" charset="-127"/>
                  <a:ea typeface="맑은 고딕" pitchFamily="50" charset="-127"/>
                  <a:cs typeface="+mn-cs"/>
                </a:rPr>
                <a:t>nd</a:t>
              </a:r>
              <a:r>
                <a:rPr lang="en-US" altLang="ko-KR" sz="1400" b="0" dirty="0">
                  <a:solidFill>
                    <a:prstClr val="black"/>
                  </a:solidFill>
                  <a:latin typeface="맑은 고딕" pitchFamily="50" charset="-127"/>
                  <a:ea typeface="맑은 고딕" pitchFamily="50" charset="-127"/>
                  <a:cs typeface="+mn-cs"/>
                </a:rPr>
                <a:t> access is nearby </a:t>
              </a:r>
              <a:r>
                <a:rPr lang="en-US" altLang="ko-KR" sz="1400" b="0" dirty="0">
                  <a:solidFill>
                    <a:prstClr val="black"/>
                  </a:solidFill>
                  <a:latin typeface="맑은 고딕" pitchFamily="50" charset="-127"/>
                  <a:ea typeface="맑은 고딕" pitchFamily="50" charset="-127"/>
                  <a:cs typeface="Courier New" pitchFamily="49" charset="0"/>
                </a:rPr>
                <a:t>page1</a:t>
              </a:r>
              <a:r>
                <a:rPr lang="en-US" altLang="ko-KR" sz="1400" b="0" dirty="0">
                  <a:solidFill>
                    <a:prstClr val="black"/>
                  </a:solidFill>
                  <a:latin typeface="맑은 고딕" pitchFamily="50" charset="-127"/>
                  <a:ea typeface="맑은 고딕" pitchFamily="50" charset="-127"/>
                  <a:cs typeface="+mn-cs"/>
                </a:rPr>
                <a:t>.</a:t>
              </a:r>
              <a:endParaRPr lang="ko-KR" altLang="en-US" sz="1400" b="0" dirty="0">
                <a:solidFill>
                  <a:prstClr val="black"/>
                </a:solidFill>
                <a:latin typeface="맑은 고딕" pitchFamily="50" charset="-127"/>
                <a:ea typeface="맑은 고딕" pitchFamily="50" charset="-127"/>
                <a:cs typeface="+mn-cs"/>
              </a:endParaRPr>
            </a:p>
          </p:txBody>
        </p:sp>
        <p:sp>
          <p:nvSpPr>
            <p:cNvPr id="19" name="TextBox 18">
              <a:extLst>
                <a:ext uri="{FF2B5EF4-FFF2-40B4-BE49-F238E27FC236}">
                  <a16:creationId xmlns:a16="http://schemas.microsoft.com/office/drawing/2014/main" id="{22A49073-8E9A-E09A-AF88-B130BA268E15}"/>
                </a:ext>
              </a:extLst>
            </p:cNvPr>
            <p:cNvSpPr txBox="1"/>
            <p:nvPr/>
          </p:nvSpPr>
          <p:spPr>
            <a:xfrm>
              <a:off x="2978050" y="4005064"/>
              <a:ext cx="2524251" cy="457996"/>
            </a:xfrm>
            <a:prstGeom prst="rect">
              <a:avLst/>
            </a:prstGeom>
            <a:noFill/>
          </p:spPr>
          <p:txBody>
            <a:bodyPr wrap="none" rtlCol="0">
              <a:spAutoFit/>
            </a:bodyPr>
            <a:lstStyle/>
            <a:p>
              <a:pPr defTabSz="457200" eaLnBrk="1" fontAlgn="auto" hangingPunct="1">
                <a:spcBef>
                  <a:spcPts val="0"/>
                </a:spcBef>
                <a:spcAft>
                  <a:spcPts val="0"/>
                </a:spcAft>
              </a:pPr>
              <a:r>
                <a:rPr lang="en-US" altLang="ko-KR" sz="1400">
                  <a:solidFill>
                    <a:prstClr val="black"/>
                  </a:solidFill>
                  <a:latin typeface="맑은 고딕" pitchFamily="50" charset="-127"/>
                  <a:ea typeface="맑은 고딕" pitchFamily="50" charset="-127"/>
                  <a:cs typeface="+mn-cs"/>
                </a:rPr>
                <a:t>Virtual Memory</a:t>
              </a:r>
              <a:endParaRPr lang="ko-KR" altLang="en-US" sz="1400">
                <a:solidFill>
                  <a:prstClr val="black"/>
                </a:solidFill>
                <a:latin typeface="맑은 고딕" pitchFamily="50" charset="-127"/>
                <a:ea typeface="맑은 고딕" pitchFamily="50" charset="-127"/>
                <a:cs typeface="+mn-cs"/>
              </a:endParaRPr>
            </a:p>
          </p:txBody>
        </p:sp>
        <p:sp>
          <p:nvSpPr>
            <p:cNvPr id="20" name="TextBox 19">
              <a:extLst>
                <a:ext uri="{FF2B5EF4-FFF2-40B4-BE49-F238E27FC236}">
                  <a16:creationId xmlns:a16="http://schemas.microsoft.com/office/drawing/2014/main" id="{ACBEB941-C93F-59F7-7264-9F030F3E347B}"/>
                </a:ext>
              </a:extLst>
            </p:cNvPr>
            <p:cNvSpPr txBox="1"/>
            <p:nvPr/>
          </p:nvSpPr>
          <p:spPr>
            <a:xfrm>
              <a:off x="4644007" y="3140968"/>
              <a:ext cx="1058778" cy="412196"/>
            </a:xfrm>
            <a:prstGeom prst="rect">
              <a:avLst/>
            </a:prstGeom>
            <a:noFill/>
            <a:effectLst/>
          </p:spPr>
          <p:txBody>
            <a:bodyPr wrap="square" rtlCol="0">
              <a:spAutoFit/>
            </a:bodyPr>
            <a:lstStyle/>
            <a:p>
              <a:pP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a:t>
              </a:r>
            </a:p>
          </p:txBody>
        </p:sp>
      </p:grpSp>
      <p:sp>
        <p:nvSpPr>
          <p:cNvPr id="21" name="아래쪽 화살표 47">
            <a:extLst>
              <a:ext uri="{FF2B5EF4-FFF2-40B4-BE49-F238E27FC236}">
                <a16:creationId xmlns:a16="http://schemas.microsoft.com/office/drawing/2014/main" id="{FCFDDBA3-C879-5108-5E90-1B9FAEAA1A83}"/>
              </a:ext>
            </a:extLst>
          </p:cNvPr>
          <p:cNvSpPr/>
          <p:nvPr/>
        </p:nvSpPr>
        <p:spPr>
          <a:xfrm>
            <a:off x="7276967" y="4758661"/>
            <a:ext cx="131894" cy="290340"/>
          </a:xfrm>
          <a:prstGeom prst="downArrow">
            <a:avLst/>
          </a:prstGeom>
          <a:solidFill>
            <a:srgbClr val="0070C0"/>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defTabSz="457200" eaLnBrk="1" fontAlgn="auto" hangingPunct="1">
              <a:spcBef>
                <a:spcPts val="0"/>
              </a:spcBef>
              <a:spcAft>
                <a:spcPts val="0"/>
              </a:spcAft>
            </a:pPr>
            <a:endParaRPr lang="ko-KR" altLang="en-US" sz="1200" b="0">
              <a:solidFill>
                <a:srgbClr val="00B050"/>
              </a:solidFill>
              <a:latin typeface="Courier New" pitchFamily="49" charset="0"/>
              <a:ea typeface="맑은 고딕" pitchFamily="50" charset="-127"/>
              <a:cs typeface="Courier New" pitchFamily="49" charset="0"/>
            </a:endParaRPr>
          </a:p>
        </p:txBody>
      </p:sp>
      <p:grpSp>
        <p:nvGrpSpPr>
          <p:cNvPr id="22" name="그룹 5">
            <a:extLst>
              <a:ext uri="{FF2B5EF4-FFF2-40B4-BE49-F238E27FC236}">
                <a16:creationId xmlns:a16="http://schemas.microsoft.com/office/drawing/2014/main" id="{D31B1C46-97FD-4152-8EC2-46F99BB524AE}"/>
              </a:ext>
            </a:extLst>
          </p:cNvPr>
          <p:cNvGrpSpPr/>
          <p:nvPr/>
        </p:nvGrpSpPr>
        <p:grpSpPr>
          <a:xfrm>
            <a:off x="6869862" y="2621838"/>
            <a:ext cx="2980074" cy="725850"/>
            <a:chOff x="5345862" y="2621838"/>
            <a:chExt cx="2980074" cy="725850"/>
          </a:xfrm>
        </p:grpSpPr>
        <p:sp>
          <p:nvSpPr>
            <p:cNvPr id="23" name="직사각형 18">
              <a:extLst>
                <a:ext uri="{FF2B5EF4-FFF2-40B4-BE49-F238E27FC236}">
                  <a16:creationId xmlns:a16="http://schemas.microsoft.com/office/drawing/2014/main" id="{37B4BED9-186B-08BB-6086-020B83152086}"/>
                </a:ext>
              </a:extLst>
            </p:cNvPr>
            <p:cNvSpPr/>
            <p:nvPr/>
          </p:nvSpPr>
          <p:spPr>
            <a:xfrm rot="5400000">
              <a:off x="6472974" y="1494726"/>
              <a:ext cx="725850" cy="2980074"/>
            </a:xfrm>
            <a:prstGeom prst="rect">
              <a:avLst/>
            </a:prstGeom>
            <a:solidFill>
              <a:schemeClr val="bg1">
                <a:lumMod val="85000"/>
              </a:schemeClr>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defTabSz="457200" eaLnBrk="1" fontAlgn="auto" hangingPunct="1">
                <a:spcBef>
                  <a:spcPts val="0"/>
                </a:spcBef>
                <a:spcAft>
                  <a:spcPts val="0"/>
                </a:spcAft>
              </a:pPr>
              <a:endParaRPr lang="ko-KR" altLang="en-US" sz="1200" b="0">
                <a:solidFill>
                  <a:srgbClr val="00B050"/>
                </a:solidFill>
                <a:latin typeface="Courier New" pitchFamily="49" charset="0"/>
                <a:ea typeface="맑은 고딕" pitchFamily="50" charset="-127"/>
                <a:cs typeface="Courier New" pitchFamily="49" charset="0"/>
              </a:endParaRPr>
            </a:p>
          </p:txBody>
        </p:sp>
        <p:sp>
          <p:nvSpPr>
            <p:cNvPr id="24" name="직사각형 23">
              <a:extLst>
                <a:ext uri="{FF2B5EF4-FFF2-40B4-BE49-F238E27FC236}">
                  <a16:creationId xmlns:a16="http://schemas.microsoft.com/office/drawing/2014/main" id="{CC3DE096-EF69-560F-3815-BDA00752D60C}"/>
                </a:ext>
              </a:extLst>
            </p:cNvPr>
            <p:cNvSpPr/>
            <p:nvPr/>
          </p:nvSpPr>
          <p:spPr>
            <a:xfrm rot="5400000">
              <a:off x="5185449" y="2852868"/>
              <a:ext cx="653265" cy="263789"/>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1</a:t>
              </a:r>
              <a:endParaRPr lang="ko-KR" altLang="en-US" sz="1200" b="0">
                <a:solidFill>
                  <a:prstClr val="black"/>
                </a:solidFill>
                <a:latin typeface="맑은 고딕" pitchFamily="50" charset="-127"/>
                <a:ea typeface="맑은 고딕" pitchFamily="50" charset="-127"/>
                <a:cs typeface="Courier New" pitchFamily="49" charset="0"/>
              </a:endParaRPr>
            </a:p>
          </p:txBody>
        </p:sp>
        <p:sp>
          <p:nvSpPr>
            <p:cNvPr id="25" name="직사각형 24">
              <a:extLst>
                <a:ext uri="{FF2B5EF4-FFF2-40B4-BE49-F238E27FC236}">
                  <a16:creationId xmlns:a16="http://schemas.microsoft.com/office/drawing/2014/main" id="{DD4B1400-D56E-1856-7650-ED556DF9D84C}"/>
                </a:ext>
              </a:extLst>
            </p:cNvPr>
            <p:cNvSpPr/>
            <p:nvPr/>
          </p:nvSpPr>
          <p:spPr>
            <a:xfrm rot="5400000">
              <a:off x="5494608" y="2852868"/>
              <a:ext cx="653265" cy="263789"/>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2</a:t>
              </a:r>
              <a:endParaRPr lang="ko-KR" altLang="en-US" sz="1200" b="0">
                <a:solidFill>
                  <a:prstClr val="black"/>
                </a:solidFill>
                <a:latin typeface="맑은 고딕" pitchFamily="50" charset="-127"/>
                <a:ea typeface="맑은 고딕" pitchFamily="50" charset="-127"/>
                <a:cs typeface="Courier New" pitchFamily="49" charset="0"/>
              </a:endParaRPr>
            </a:p>
          </p:txBody>
        </p:sp>
        <p:sp>
          <p:nvSpPr>
            <p:cNvPr id="26" name="직사각형 25">
              <a:extLst>
                <a:ext uri="{FF2B5EF4-FFF2-40B4-BE49-F238E27FC236}">
                  <a16:creationId xmlns:a16="http://schemas.microsoft.com/office/drawing/2014/main" id="{C4D6E857-B5A0-8897-3363-DE86450F3B2B}"/>
                </a:ext>
              </a:extLst>
            </p:cNvPr>
            <p:cNvSpPr/>
            <p:nvPr/>
          </p:nvSpPr>
          <p:spPr>
            <a:xfrm rot="5400000">
              <a:off x="5803767" y="2852868"/>
              <a:ext cx="653265" cy="263789"/>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3</a:t>
              </a:r>
              <a:endParaRPr lang="ko-KR" altLang="en-US" sz="1200" b="0">
                <a:solidFill>
                  <a:prstClr val="black"/>
                </a:solidFill>
                <a:latin typeface="맑은 고딕" pitchFamily="50" charset="-127"/>
                <a:ea typeface="맑은 고딕" pitchFamily="50" charset="-127"/>
                <a:cs typeface="Courier New" pitchFamily="49" charset="0"/>
              </a:endParaRPr>
            </a:p>
          </p:txBody>
        </p:sp>
        <p:sp>
          <p:nvSpPr>
            <p:cNvPr id="27" name="직사각형 26">
              <a:extLst>
                <a:ext uri="{FF2B5EF4-FFF2-40B4-BE49-F238E27FC236}">
                  <a16:creationId xmlns:a16="http://schemas.microsoft.com/office/drawing/2014/main" id="{93A3EF02-2B04-BD31-79DE-3473A9BA0B93}"/>
                </a:ext>
              </a:extLst>
            </p:cNvPr>
            <p:cNvSpPr/>
            <p:nvPr/>
          </p:nvSpPr>
          <p:spPr>
            <a:xfrm rot="5400000">
              <a:off x="6112926" y="2852868"/>
              <a:ext cx="653265" cy="263789"/>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4</a:t>
              </a:r>
              <a:endParaRPr lang="ko-KR" altLang="en-US" sz="1200" b="0">
                <a:solidFill>
                  <a:prstClr val="black"/>
                </a:solidFill>
                <a:latin typeface="맑은 고딕" pitchFamily="50" charset="-127"/>
                <a:ea typeface="맑은 고딕" pitchFamily="50" charset="-127"/>
                <a:cs typeface="Courier New" pitchFamily="49" charset="0"/>
              </a:endParaRPr>
            </a:p>
          </p:txBody>
        </p:sp>
        <p:sp>
          <p:nvSpPr>
            <p:cNvPr id="28" name="직사각형 27">
              <a:extLst>
                <a:ext uri="{FF2B5EF4-FFF2-40B4-BE49-F238E27FC236}">
                  <a16:creationId xmlns:a16="http://schemas.microsoft.com/office/drawing/2014/main" id="{2D96DE80-C601-7D37-9295-0011EFD7C701}"/>
                </a:ext>
              </a:extLst>
            </p:cNvPr>
            <p:cNvSpPr/>
            <p:nvPr/>
          </p:nvSpPr>
          <p:spPr>
            <a:xfrm rot="5400000">
              <a:off x="6422085" y="2852868"/>
              <a:ext cx="653265" cy="263789"/>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5</a:t>
              </a:r>
              <a:endParaRPr lang="ko-KR" altLang="en-US" sz="1200" b="0">
                <a:solidFill>
                  <a:prstClr val="black"/>
                </a:solidFill>
                <a:latin typeface="맑은 고딕" pitchFamily="50" charset="-127"/>
                <a:ea typeface="맑은 고딕" pitchFamily="50" charset="-127"/>
                <a:cs typeface="Courier New" pitchFamily="49" charset="0"/>
              </a:endParaRPr>
            </a:p>
          </p:txBody>
        </p:sp>
        <p:sp>
          <p:nvSpPr>
            <p:cNvPr id="29" name="직사각형 28">
              <a:extLst>
                <a:ext uri="{FF2B5EF4-FFF2-40B4-BE49-F238E27FC236}">
                  <a16:creationId xmlns:a16="http://schemas.microsoft.com/office/drawing/2014/main" id="{172C9705-6FC9-D7E6-FC7E-265B029A98E0}"/>
                </a:ext>
              </a:extLst>
            </p:cNvPr>
            <p:cNvSpPr/>
            <p:nvPr/>
          </p:nvSpPr>
          <p:spPr>
            <a:xfrm rot="5400000">
              <a:off x="7833941" y="2852868"/>
              <a:ext cx="653265" cy="263789"/>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n</a:t>
              </a:r>
              <a:endParaRPr lang="ko-KR" altLang="en-US" sz="1200" b="0">
                <a:solidFill>
                  <a:prstClr val="black"/>
                </a:solidFill>
                <a:latin typeface="맑은 고딕" pitchFamily="50" charset="-127"/>
                <a:ea typeface="맑은 고딕" pitchFamily="50" charset="-127"/>
                <a:cs typeface="Courier New" pitchFamily="49" charset="0"/>
              </a:endParaRPr>
            </a:p>
          </p:txBody>
        </p:sp>
        <p:sp>
          <p:nvSpPr>
            <p:cNvPr id="30" name="TextBox 29">
              <a:extLst>
                <a:ext uri="{FF2B5EF4-FFF2-40B4-BE49-F238E27FC236}">
                  <a16:creationId xmlns:a16="http://schemas.microsoft.com/office/drawing/2014/main" id="{3ECF1320-D458-976B-23C5-C3D687CCBD24}"/>
                </a:ext>
              </a:extLst>
            </p:cNvPr>
            <p:cNvSpPr txBox="1"/>
            <p:nvPr/>
          </p:nvSpPr>
          <p:spPr>
            <a:xfrm>
              <a:off x="7452320" y="2815397"/>
              <a:ext cx="646441"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a:solidFill>
                    <a:prstClr val="black"/>
                  </a:solidFill>
                  <a:latin typeface="맑은 고딕" panose="020B0503020000020004" pitchFamily="50" charset="-127"/>
                  <a:ea typeface="맑은 고딕" panose="020B0503020000020004" pitchFamily="50" charset="-127"/>
                  <a:cs typeface="+mn-cs"/>
                </a:rPr>
                <a:t>…</a:t>
              </a:r>
            </a:p>
          </p:txBody>
        </p:sp>
        <p:sp>
          <p:nvSpPr>
            <p:cNvPr id="31" name="직사각형 45">
              <a:extLst>
                <a:ext uri="{FF2B5EF4-FFF2-40B4-BE49-F238E27FC236}">
                  <a16:creationId xmlns:a16="http://schemas.microsoft.com/office/drawing/2014/main" id="{D8EEDB19-8CD4-BC5A-B403-9A6245366D1A}"/>
                </a:ext>
              </a:extLst>
            </p:cNvPr>
            <p:cNvSpPr/>
            <p:nvPr/>
          </p:nvSpPr>
          <p:spPr>
            <a:xfrm rot="5400000">
              <a:off x="6731244" y="2850840"/>
              <a:ext cx="653265" cy="263789"/>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6</a:t>
              </a:r>
              <a:endParaRPr lang="ko-KR" altLang="en-US" sz="1200" b="0">
                <a:solidFill>
                  <a:prstClr val="black"/>
                </a:solidFill>
                <a:latin typeface="맑은 고딕" pitchFamily="50" charset="-127"/>
                <a:ea typeface="맑은 고딕" pitchFamily="50" charset="-127"/>
                <a:cs typeface="Courier New" pitchFamily="49" charset="0"/>
              </a:endParaRPr>
            </a:p>
          </p:txBody>
        </p:sp>
        <p:sp>
          <p:nvSpPr>
            <p:cNvPr id="32" name="직사각형 46">
              <a:extLst>
                <a:ext uri="{FF2B5EF4-FFF2-40B4-BE49-F238E27FC236}">
                  <a16:creationId xmlns:a16="http://schemas.microsoft.com/office/drawing/2014/main" id="{3FAFB492-1A68-D2AB-0729-019483A1FE10}"/>
                </a:ext>
              </a:extLst>
            </p:cNvPr>
            <p:cNvSpPr/>
            <p:nvPr/>
          </p:nvSpPr>
          <p:spPr>
            <a:xfrm rot="5400000">
              <a:off x="7040401" y="2850840"/>
              <a:ext cx="653265" cy="263789"/>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7</a:t>
              </a:r>
              <a:endParaRPr lang="ko-KR" altLang="en-US" sz="1200" b="0">
                <a:solidFill>
                  <a:prstClr val="black"/>
                </a:solidFill>
                <a:latin typeface="맑은 고딕" pitchFamily="50" charset="-127"/>
                <a:ea typeface="맑은 고딕" pitchFamily="50" charset="-127"/>
                <a:cs typeface="Courier New" pitchFamily="49" charset="0"/>
              </a:endParaRPr>
            </a:p>
          </p:txBody>
        </p:sp>
      </p:grpSp>
      <p:sp>
        <p:nvSpPr>
          <p:cNvPr id="3" name="灯片编号占位符 2">
            <a:extLst>
              <a:ext uri="{FF2B5EF4-FFF2-40B4-BE49-F238E27FC236}">
                <a16:creationId xmlns:a16="http://schemas.microsoft.com/office/drawing/2014/main" id="{15766F79-5455-23B8-1C6B-5131804AADCF}"/>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a:t>
            </a:fld>
            <a:endParaRPr lang="nb-NO">
              <a:latin typeface="Arial"/>
              <a:cs typeface="Arial"/>
            </a:endParaRPr>
          </a:p>
        </p:txBody>
      </p:sp>
    </p:spTree>
    <p:extLst>
      <p:ext uri="{BB962C8B-B14F-4D97-AF65-F5344CB8AC3E}">
        <p14:creationId xmlns:p14="http://schemas.microsoft.com/office/powerpoint/2010/main" val="1412820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IV</a:t>
            </a:r>
          </a:p>
        </p:txBody>
      </p:sp>
      <p:sp>
        <p:nvSpPr>
          <p:cNvPr id="3" name="Content Placeholder 2"/>
          <p:cNvSpPr>
            <a:spLocks noGrp="1"/>
          </p:cNvSpPr>
          <p:nvPr>
            <p:ph idx="1"/>
          </p:nvPr>
        </p:nvSpPr>
        <p:spPr>
          <a:xfrm>
            <a:off x="609600" y="1511300"/>
            <a:ext cx="10972800" cy="4978400"/>
          </a:xfrm>
        </p:spPr>
        <p:txBody>
          <a:bodyPr>
            <a:normAutofit lnSpcReduction="10000"/>
          </a:bodyPr>
          <a:lstStyle/>
          <a:p>
            <a:r>
              <a:rPr lang="en-US" dirty="0"/>
              <a:t>Consider 8-bit address space; a DM, write-back, write-allocate cache that can hold two blocks of 8 Bytes each. The cache is initially empty. The following sequence of memory operations are made, where each reference is a byte address of a 4-byte number (Only consider word aligned word addresses, i.e. locations 0, 4, 8, and so on. </a:t>
            </a:r>
            <a:r>
              <a:rPr lang="en-US" dirty="0" err="1"/>
              <a:t>lw</a:t>
            </a:r>
            <a:r>
              <a:rPr lang="en-US" dirty="0"/>
              <a:t>: load word; </a:t>
            </a:r>
            <a:r>
              <a:rPr lang="en-US" dirty="0" err="1"/>
              <a:t>sw</a:t>
            </a:r>
            <a:r>
              <a:rPr lang="en-US" dirty="0"/>
              <a:t>: store word) : </a:t>
            </a:r>
          </a:p>
          <a:p>
            <a:pPr lvl="1"/>
            <a:r>
              <a:rPr lang="en-US" dirty="0" err="1"/>
              <a:t>lw</a:t>
            </a:r>
            <a:r>
              <a:rPr lang="en-US" dirty="0"/>
              <a:t> 0</a:t>
            </a:r>
          </a:p>
          <a:p>
            <a:pPr lvl="1"/>
            <a:r>
              <a:rPr lang="en-US" dirty="0" err="1"/>
              <a:t>sw</a:t>
            </a:r>
            <a:r>
              <a:rPr lang="en-US" dirty="0"/>
              <a:t> 44</a:t>
            </a:r>
          </a:p>
          <a:p>
            <a:pPr lvl="1"/>
            <a:r>
              <a:rPr lang="en-US" dirty="0" err="1"/>
              <a:t>lw</a:t>
            </a:r>
            <a:r>
              <a:rPr lang="en-US" dirty="0"/>
              <a:t> 52</a:t>
            </a:r>
          </a:p>
          <a:p>
            <a:pPr lvl="1"/>
            <a:r>
              <a:rPr lang="en-US" dirty="0" err="1"/>
              <a:t>lw</a:t>
            </a:r>
            <a:r>
              <a:rPr lang="en-US" dirty="0"/>
              <a:t> 88</a:t>
            </a:r>
          </a:p>
          <a:p>
            <a:pPr lvl="1"/>
            <a:r>
              <a:rPr lang="en-US" dirty="0" err="1"/>
              <a:t>lw</a:t>
            </a:r>
            <a:r>
              <a:rPr lang="en-US" dirty="0"/>
              <a:t> 0</a:t>
            </a:r>
          </a:p>
          <a:p>
            <a:pPr lvl="1"/>
            <a:r>
              <a:rPr lang="en-US" dirty="0" err="1"/>
              <a:t>sw</a:t>
            </a:r>
            <a:r>
              <a:rPr lang="en-US" dirty="0"/>
              <a:t> 52 </a:t>
            </a:r>
          </a:p>
          <a:p>
            <a:pPr lvl="1"/>
            <a:r>
              <a:rPr lang="en-US" dirty="0" err="1"/>
              <a:t>lw</a:t>
            </a:r>
            <a:r>
              <a:rPr lang="en-US" dirty="0"/>
              <a:t> 68 </a:t>
            </a:r>
          </a:p>
          <a:p>
            <a:pPr lvl="1"/>
            <a:r>
              <a:rPr lang="en-US" dirty="0" err="1"/>
              <a:t>lw</a:t>
            </a:r>
            <a:r>
              <a:rPr lang="en-US" dirty="0"/>
              <a:t> 44 </a:t>
            </a:r>
          </a:p>
          <a:p>
            <a:r>
              <a:rPr lang="en-US" dirty="0"/>
              <a:t>Work out the cache behavior after each operation.</a:t>
            </a:r>
          </a:p>
        </p:txBody>
      </p:sp>
      <p:sp>
        <p:nvSpPr>
          <p:cNvPr id="4" name="Slide Number Placeholder 3"/>
          <p:cNvSpPr>
            <a:spLocks noGrp="1"/>
          </p:cNvSpPr>
          <p:nvPr>
            <p:ph type="sldNum" sz="quarter" idx="10"/>
          </p:nvPr>
        </p:nvSpPr>
        <p:spPr>
          <a:xfrm>
            <a:off x="10896600" y="6364288"/>
            <a:ext cx="685800" cy="457200"/>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pPr algn="ctr">
                <a:defRPr/>
              </a:pPr>
              <a:t>7</a:t>
            </a:fld>
            <a:endParaRPr lang="en-US" altLang="zh-CN" b="0">
              <a:solidFill>
                <a:prstClr val="black"/>
              </a:solidFill>
              <a:latin typeface="Times New Roman" pitchFamily="18" charset="0"/>
              <a:ea typeface="宋体" panose="02010600030101010101" pitchFamily="2" charset="-122"/>
              <a:cs typeface="+mn-cs"/>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Livelock</a:t>
            </a:r>
            <a:endParaRPr lang="en-US" dirty="0"/>
          </a:p>
        </p:txBody>
      </p:sp>
      <p:sp>
        <p:nvSpPr>
          <p:cNvPr id="3" name="Content Placeholder 2"/>
          <p:cNvSpPr>
            <a:spLocks noGrp="1"/>
          </p:cNvSpPr>
          <p:nvPr>
            <p:ph idx="1"/>
          </p:nvPr>
        </p:nvSpPr>
        <p:spPr>
          <a:xfrm>
            <a:off x="914400" y="4031227"/>
            <a:ext cx="10363200" cy="2271251"/>
          </a:xfrm>
        </p:spPr>
        <p:txBody>
          <a:bodyPr>
            <a:normAutofit/>
          </a:bodyPr>
          <a:lstStyle/>
          <a:p>
            <a:r>
              <a:rPr lang="en-US" dirty="0"/>
              <a:t>Both processes use the polling primitive </a:t>
            </a:r>
            <a:r>
              <a:rPr lang="en-US" dirty="0" err="1"/>
              <a:t>enter_region</a:t>
            </a:r>
            <a:r>
              <a:rPr lang="en-US" dirty="0"/>
              <a:t>() to try to acquire locks via busy-waiting; </a:t>
            </a:r>
            <a:r>
              <a:rPr lang="en-US" dirty="0" err="1"/>
              <a:t>process_A</a:t>
            </a:r>
            <a:r>
              <a:rPr lang="en-US" dirty="0"/>
              <a:t> gets resource_1 and </a:t>
            </a:r>
            <a:r>
              <a:rPr lang="en-US" dirty="0" err="1"/>
              <a:t>process_B</a:t>
            </a:r>
            <a:r>
              <a:rPr lang="en-US" dirty="0"/>
              <a:t> gets resource_2.</a:t>
            </a:r>
          </a:p>
          <a:p>
            <a:r>
              <a:rPr lang="en-US" dirty="0" err="1"/>
              <a:t>Livelock</a:t>
            </a:r>
            <a:r>
              <a:rPr lang="en-US" dirty="0"/>
              <a:t>, not deadlock, since no process is blocked.</a:t>
            </a:r>
          </a:p>
        </p:txBody>
      </p:sp>
      <p:pic>
        <p:nvPicPr>
          <p:cNvPr id="6" name="Picture 2"/>
          <p:cNvPicPr>
            <a:picLocks noChangeAspect="1" noChangeArrowheads="1"/>
          </p:cNvPicPr>
          <p:nvPr/>
        </p:nvPicPr>
        <p:blipFill>
          <a:blip r:embed="rId2" cstate="print"/>
          <a:srcRect/>
          <a:stretch>
            <a:fillRect/>
          </a:stretch>
        </p:blipFill>
        <p:spPr bwMode="auto">
          <a:xfrm>
            <a:off x="1800226" y="1855789"/>
            <a:ext cx="4124325" cy="2238375"/>
          </a:xfrm>
          <a:prstGeom prst="rect">
            <a:avLst/>
          </a:prstGeom>
          <a:noFill/>
          <a:ln w="9525">
            <a:noFill/>
            <a:miter lim="800000"/>
            <a:headEnd/>
            <a:tailEnd/>
          </a:ln>
        </p:spPr>
      </p:pic>
      <p:pic>
        <p:nvPicPr>
          <p:cNvPr id="7" name="Picture 3"/>
          <p:cNvPicPr>
            <a:picLocks noChangeAspect="1" noChangeArrowheads="1"/>
          </p:cNvPicPr>
          <p:nvPr/>
        </p:nvPicPr>
        <p:blipFill>
          <a:blip r:embed="rId3" cstate="print"/>
          <a:srcRect/>
          <a:stretch>
            <a:fillRect/>
          </a:stretch>
        </p:blipFill>
        <p:spPr bwMode="auto">
          <a:xfrm>
            <a:off x="6172201" y="1831975"/>
            <a:ext cx="3902075" cy="2152650"/>
          </a:xfrm>
          <a:prstGeom prst="rect">
            <a:avLst/>
          </a:prstGeom>
          <a:noFill/>
          <a:ln w="9525">
            <a:noFill/>
            <a:miter lim="800000"/>
            <a:headEnd/>
            <a:tailEnd/>
          </a:ln>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Multi-Armed Lawyers</a:t>
            </a:r>
          </a:p>
        </p:txBody>
      </p:sp>
      <p:sp>
        <p:nvSpPr>
          <p:cNvPr id="3" name="Content Placeholder 2"/>
          <p:cNvSpPr>
            <a:spLocks noGrp="1"/>
          </p:cNvSpPr>
          <p:nvPr>
            <p:ph idx="1"/>
          </p:nvPr>
        </p:nvSpPr>
        <p:spPr/>
        <p:txBody>
          <a:bodyPr>
            <a:normAutofit/>
          </a:bodyPr>
          <a:lstStyle/>
          <a:p>
            <a:r>
              <a:rPr lang="en-US" dirty="0"/>
              <a:t>Consider a large table with IDENTICAL multi-armed alien lawyers. In the center is a pile of chopsticks. In order to eat, a lawyer must have one chopstick in each hand. The lawyers are so busy talking that they can only grab one chopstick at a time. Design a deadlock-free algorithm</a:t>
            </a:r>
            <a:r>
              <a:rPr lang="en-US" i="1" dirty="0"/>
              <a:t> </a:t>
            </a:r>
            <a:r>
              <a:rPr lang="en-US" dirty="0"/>
              <a:t>using monitors and Bankers algorithm. Assume total number of chopsticks &gt;= number of hands of each lawyer, so at least one lawyer can eat.</a:t>
            </a:r>
          </a:p>
          <a:p>
            <a:endParaRPr lang="en-US" dirty="0"/>
          </a:p>
        </p:txBody>
      </p:sp>
    </p:spTree>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lecture">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Arial Rounded MT Bold"/>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Quadrant">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Arial Rounded MT Bold"/>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113080</TotalTime>
  <Pages>60</Pages>
  <Words>2823</Words>
  <Application>Microsoft Office PowerPoint</Application>
  <PresentationFormat>Widescreen</PresentationFormat>
  <Paragraphs>261</Paragraphs>
  <Slides>20</Slides>
  <Notes>7</Notes>
  <HiddenSlides>0</HiddenSlides>
  <MMClips>0</MMClips>
  <ScaleCrop>false</ScaleCrop>
  <HeadingPairs>
    <vt:vector size="6" baseType="variant">
      <vt:variant>
        <vt:lpstr>Fonts Used</vt:lpstr>
      </vt:variant>
      <vt:variant>
        <vt:i4>16</vt:i4>
      </vt:variant>
      <vt:variant>
        <vt:lpstr>Theme</vt:lpstr>
      </vt:variant>
      <vt:variant>
        <vt:i4>3</vt:i4>
      </vt:variant>
      <vt:variant>
        <vt:lpstr>Slide Titles</vt:lpstr>
      </vt:variant>
      <vt:variant>
        <vt:i4>20</vt:i4>
      </vt:variant>
    </vt:vector>
  </HeadingPairs>
  <TitlesOfParts>
    <vt:vector size="39" baseType="lpstr">
      <vt:lpstr>Courier</vt:lpstr>
      <vt:lpstr>DengXian</vt:lpstr>
      <vt:lpstr>Gill Sans</vt:lpstr>
      <vt:lpstr>Gill Sans Light</vt:lpstr>
      <vt:lpstr>Gulim</vt:lpstr>
      <vt:lpstr>Malgun Gothic</vt:lpstr>
      <vt:lpstr>SimSun</vt:lpstr>
      <vt:lpstr>Arial</vt:lpstr>
      <vt:lpstr>Arial Rounded MT Bold</vt:lpstr>
      <vt:lpstr>Calibri</vt:lpstr>
      <vt:lpstr>Comic Sans MS</vt:lpstr>
      <vt:lpstr>Courier New</vt:lpstr>
      <vt:lpstr>Helvetica</vt:lpstr>
      <vt:lpstr>Nunito</vt:lpstr>
      <vt:lpstr>Times New Roman</vt:lpstr>
      <vt:lpstr>Wingdings</vt:lpstr>
      <vt:lpstr>Office</vt:lpstr>
      <vt:lpstr>1_lecture</vt:lpstr>
      <vt:lpstr>Quadrant</vt:lpstr>
      <vt:lpstr>CSC 112: Computer Operating Systems Lecture XX  Cache Deleted </vt:lpstr>
      <vt:lpstr>Fork Quiz</vt:lpstr>
      <vt:lpstr>Typical Memory Hierarchy</vt:lpstr>
      <vt:lpstr>Memory Hierarchy</vt:lpstr>
      <vt:lpstr>TLB Example This is wrong. A Page is 4KB and can contain 1K integers, not 4 integers.</vt:lpstr>
      <vt:lpstr>Table Lookaside Buffer (TLB)</vt:lpstr>
      <vt:lpstr>Quiz IV</vt:lpstr>
      <vt:lpstr>Livelock</vt:lpstr>
      <vt:lpstr>Multi-Armed Lawyers</vt:lpstr>
      <vt:lpstr>PowerPoint Presentation</vt:lpstr>
      <vt:lpstr>BankerCheck() Method</vt:lpstr>
      <vt:lpstr>Dining Lawyers Questions I</vt:lpstr>
      <vt:lpstr>Dining Lawyers Questions II</vt:lpstr>
      <vt:lpstr>Dining Lawyers Questions III</vt:lpstr>
      <vt:lpstr>Dining Lawyers Variation I</vt:lpstr>
      <vt:lpstr>Dining Lawyers Variation II</vt:lpstr>
      <vt:lpstr>Dining Lawyers Variation III</vt:lpstr>
      <vt:lpstr>Dining Lawyers Variation III</vt:lpstr>
      <vt:lpstr>Measuring Cache Performance – Effect on CPI</vt:lpstr>
      <vt:lpstr>Impacts of Cache Performance</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1225</cp:revision>
  <cp:lastPrinted>2022-04-26T21:30:49Z</cp:lastPrinted>
  <dcterms:created xsi:type="dcterms:W3CDTF">1995-08-12T11:37:26Z</dcterms:created>
  <dcterms:modified xsi:type="dcterms:W3CDTF">2025-02-05T12:54:40Z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