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55"/>
  </p:notesMasterIdLst>
  <p:handoutMasterIdLst>
    <p:handoutMasterId r:id="rId56"/>
  </p:handoutMasterIdLst>
  <p:sldIdLst>
    <p:sldId id="799" r:id="rId2"/>
    <p:sldId id="294" r:id="rId3"/>
    <p:sldId id="295" r:id="rId4"/>
    <p:sldId id="274" r:id="rId5"/>
    <p:sldId id="260" r:id="rId6"/>
    <p:sldId id="276" r:id="rId7"/>
    <p:sldId id="273" r:id="rId8"/>
    <p:sldId id="277" r:id="rId9"/>
    <p:sldId id="278" r:id="rId10"/>
    <p:sldId id="279" r:id="rId11"/>
    <p:sldId id="280" r:id="rId12"/>
    <p:sldId id="282" r:id="rId13"/>
    <p:sldId id="281" r:id="rId14"/>
    <p:sldId id="297" r:id="rId15"/>
    <p:sldId id="283" r:id="rId16"/>
    <p:sldId id="284" r:id="rId17"/>
    <p:sldId id="286" r:id="rId18"/>
    <p:sldId id="287" r:id="rId19"/>
    <p:sldId id="298" r:id="rId20"/>
    <p:sldId id="300" r:id="rId21"/>
    <p:sldId id="812" r:id="rId22"/>
    <p:sldId id="815" r:id="rId23"/>
    <p:sldId id="817" r:id="rId24"/>
    <p:sldId id="818" r:id="rId25"/>
    <p:sldId id="819" r:id="rId26"/>
    <p:sldId id="820" r:id="rId27"/>
    <p:sldId id="816" r:id="rId28"/>
    <p:sldId id="814" r:id="rId29"/>
    <p:sldId id="290" r:id="rId30"/>
    <p:sldId id="291" r:id="rId31"/>
    <p:sldId id="292" r:id="rId32"/>
    <p:sldId id="293" r:id="rId33"/>
    <p:sldId id="800" r:id="rId34"/>
    <p:sldId id="801" r:id="rId35"/>
    <p:sldId id="299" r:id="rId36"/>
    <p:sldId id="802" r:id="rId37"/>
    <p:sldId id="803" r:id="rId38"/>
    <p:sldId id="804" r:id="rId39"/>
    <p:sldId id="805" r:id="rId40"/>
    <p:sldId id="806" r:id="rId41"/>
    <p:sldId id="807" r:id="rId42"/>
    <p:sldId id="808" r:id="rId43"/>
    <p:sldId id="809" r:id="rId44"/>
    <p:sldId id="285" r:id="rId45"/>
    <p:sldId id="307" r:id="rId46"/>
    <p:sldId id="308" r:id="rId47"/>
    <p:sldId id="310" r:id="rId48"/>
    <p:sldId id="810" r:id="rId49"/>
    <p:sldId id="289" r:id="rId50"/>
    <p:sldId id="303" r:id="rId51"/>
    <p:sldId id="811" r:id="rId52"/>
    <p:sldId id="304" r:id="rId53"/>
    <p:sldId id="306" r:id="rId54"/>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7"/>
            <p14:sldId id="278"/>
            <p14:sldId id="279"/>
            <p14:sldId id="280"/>
            <p14:sldId id="282"/>
            <p14:sldId id="281"/>
            <p14:sldId id="297"/>
            <p14:sldId id="283"/>
            <p14:sldId id="284"/>
            <p14:sldId id="286"/>
            <p14:sldId id="287"/>
            <p14:sldId id="298"/>
            <p14:sldId id="300"/>
            <p14:sldId id="812"/>
            <p14:sldId id="815"/>
            <p14:sldId id="817"/>
            <p14:sldId id="818"/>
            <p14:sldId id="819"/>
            <p14:sldId id="820"/>
            <p14:sldId id="816"/>
            <p14:sldId id="814"/>
            <p14:sldId id="290"/>
            <p14:sldId id="291"/>
            <p14:sldId id="292"/>
            <p14:sldId id="293"/>
            <p14:sldId id="800"/>
            <p14:sldId id="801"/>
            <p14:sldId id="299"/>
            <p14:sldId id="802"/>
            <p14:sldId id="803"/>
            <p14:sldId id="804"/>
            <p14:sldId id="805"/>
            <p14:sldId id="806"/>
            <p14:sldId id="807"/>
            <p14:sldId id="808"/>
            <p14:sldId id="809"/>
            <p14:sldId id="285"/>
            <p14:sldId id="307"/>
            <p14:sldId id="308"/>
            <p14:sldId id="310"/>
            <p14:sldId id="810"/>
            <p14:sldId id="289"/>
            <p14:sldId id="303"/>
            <p14:sldId id="811"/>
            <p14:sldId id="304"/>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20" autoAdjust="0"/>
  </p:normalViewPr>
  <p:slideViewPr>
    <p:cSldViewPr snapToGrid="0">
      <p:cViewPr>
        <p:scale>
          <a:sx n="66" d="100"/>
          <a:sy n="66" d="100"/>
        </p:scale>
        <p:origin x="605" y="288"/>
      </p:cViewPr>
      <p:guideLst>
        <p:guide orient="horz" pos="2160"/>
        <p:guide pos="3840"/>
      </p:guideLst>
    </p:cSldViewPr>
  </p:slideViewPr>
  <p:notesTextViewPr>
    <p:cViewPr>
      <p:scale>
        <a:sx n="1" d="1"/>
        <a:sy n="1" d="1"/>
      </p:scale>
      <p:origin x="0" y="0"/>
    </p:cViewPr>
  </p:notesTextViewPr>
  <p:sorterViewPr>
    <p:cViewPr>
      <p:scale>
        <a:sx n="125" d="100"/>
        <a:sy n="125" d="100"/>
      </p:scale>
      <p:origin x="0" y="-1154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It will reap any terminated child arbitrarily. process (preventing it from becoming a zombie process</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15</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pPr marL="287020" marR="2613025" indent="-274955">
              <a:lnSpc>
                <a:spcPts val="2310"/>
              </a:lnSpc>
              <a:spcBef>
                <a:spcPts val="195"/>
              </a:spcBef>
            </a:pPr>
            <a:r>
              <a:rPr lang="en-GB" sz="1200" dirty="0">
                <a:latin typeface="Arial MT"/>
                <a:cs typeface="Arial MT"/>
              </a:rPr>
              <a:t>b.</a:t>
            </a:r>
            <a:r>
              <a:rPr lang="en-GB" sz="1200" spc="-70" dirty="0">
                <a:latin typeface="Arial MT"/>
                <a:cs typeface="Arial MT"/>
              </a:rPr>
              <a:t> </a:t>
            </a:r>
            <a:r>
              <a:rPr lang="en-GB" sz="1200" dirty="0">
                <a:latin typeface="Arial MT"/>
                <a:cs typeface="Arial MT"/>
              </a:rPr>
              <a:t>Describe</a:t>
            </a:r>
            <a:r>
              <a:rPr lang="en-GB" sz="1200" spc="-35" dirty="0">
                <a:latin typeface="Arial MT"/>
                <a:cs typeface="Arial MT"/>
              </a:rPr>
              <a:t> </a:t>
            </a:r>
            <a:r>
              <a:rPr lang="en-GB" sz="1200" dirty="0">
                <a:latin typeface="Arial MT"/>
                <a:cs typeface="Arial MT"/>
              </a:rPr>
              <a:t>the</a:t>
            </a:r>
            <a:r>
              <a:rPr lang="en-GB" sz="1200" spc="-35" dirty="0">
                <a:latin typeface="Arial MT"/>
                <a:cs typeface="Arial MT"/>
              </a:rPr>
              <a:t> </a:t>
            </a:r>
            <a:r>
              <a:rPr lang="en-GB" sz="1200" dirty="0">
                <a:latin typeface="Arial MT"/>
                <a:cs typeface="Arial MT"/>
              </a:rPr>
              <a:t>function</a:t>
            </a:r>
            <a:r>
              <a:rPr lang="en-GB" sz="1200" spc="-35" dirty="0">
                <a:latin typeface="Arial MT"/>
                <a:cs typeface="Arial MT"/>
              </a:rPr>
              <a:t> </a:t>
            </a:r>
            <a:r>
              <a:rPr lang="en-GB" sz="1200" dirty="0">
                <a:latin typeface="Arial MT"/>
                <a:cs typeface="Arial MT"/>
              </a:rPr>
              <a:t>of</a:t>
            </a:r>
            <a:r>
              <a:rPr lang="en-GB" sz="1200" spc="-35" dirty="0">
                <a:latin typeface="Arial MT"/>
                <a:cs typeface="Arial MT"/>
              </a:rPr>
              <a:t> </a:t>
            </a:r>
            <a:r>
              <a:rPr lang="en-GB" sz="1200" spc="-20" dirty="0" err="1">
                <a:latin typeface="Courier New"/>
                <a:cs typeface="Courier New"/>
              </a:rPr>
              <a:t>execl</a:t>
            </a:r>
            <a:r>
              <a:rPr lang="en-GB" sz="1200" spc="-635" dirty="0">
                <a:latin typeface="Courier New"/>
                <a:cs typeface="Courier New"/>
              </a:rPr>
              <a:t> </a:t>
            </a:r>
            <a:r>
              <a:rPr lang="en-GB" sz="1200" dirty="0">
                <a:latin typeface="Arial MT"/>
                <a:cs typeface="Arial MT"/>
              </a:rPr>
              <a:t>in</a:t>
            </a:r>
            <a:r>
              <a:rPr lang="en-GB" sz="1200" spc="-35" dirty="0">
                <a:latin typeface="Arial MT"/>
                <a:cs typeface="Arial MT"/>
              </a:rPr>
              <a:t> </a:t>
            </a:r>
            <a:r>
              <a:rPr lang="en-GB" sz="1200" dirty="0">
                <a:latin typeface="Arial MT"/>
                <a:cs typeface="Arial MT"/>
              </a:rPr>
              <a:t>your</a:t>
            </a:r>
            <a:r>
              <a:rPr lang="en-GB" sz="1200" spc="-35" dirty="0">
                <a:latin typeface="Arial MT"/>
                <a:cs typeface="Arial MT"/>
              </a:rPr>
              <a:t> </a:t>
            </a:r>
            <a:r>
              <a:rPr lang="en-GB" sz="1200" dirty="0">
                <a:latin typeface="Arial MT"/>
                <a:cs typeface="Arial MT"/>
              </a:rPr>
              <a:t>own</a:t>
            </a:r>
            <a:r>
              <a:rPr lang="en-GB" sz="1200" spc="-40" dirty="0">
                <a:latin typeface="Arial MT"/>
                <a:cs typeface="Arial MT"/>
              </a:rPr>
              <a:t> </a:t>
            </a:r>
            <a:r>
              <a:rPr lang="en-GB" sz="1200" spc="-10" dirty="0">
                <a:latin typeface="Arial MT"/>
                <a:cs typeface="Arial MT"/>
              </a:rPr>
              <a:t>words </a:t>
            </a:r>
            <a:r>
              <a:rPr lang="en-GB" sz="1200" dirty="0">
                <a:latin typeface="Arial MT"/>
                <a:cs typeface="Arial MT"/>
              </a:rPr>
              <a:t>(Hint:</a:t>
            </a:r>
            <a:r>
              <a:rPr lang="en-GB" sz="1200" spc="-50" dirty="0">
                <a:latin typeface="Arial MT"/>
                <a:cs typeface="Arial MT"/>
              </a:rPr>
              <a:t> </a:t>
            </a:r>
            <a:r>
              <a:rPr lang="en-GB" sz="1200" dirty="0">
                <a:latin typeface="Arial MT"/>
                <a:cs typeface="Arial MT"/>
              </a:rPr>
              <a:t>read</a:t>
            </a:r>
            <a:r>
              <a:rPr lang="en-GB" sz="1200" spc="-45" dirty="0">
                <a:latin typeface="Arial MT"/>
                <a:cs typeface="Arial MT"/>
              </a:rPr>
              <a:t> </a:t>
            </a:r>
            <a:r>
              <a:rPr lang="en-GB" sz="1200" dirty="0">
                <a:latin typeface="Arial MT"/>
                <a:cs typeface="Arial MT"/>
              </a:rPr>
              <a:t>the</a:t>
            </a:r>
            <a:r>
              <a:rPr lang="en-GB" sz="1200" spc="-45" dirty="0">
                <a:latin typeface="Arial MT"/>
                <a:cs typeface="Arial MT"/>
              </a:rPr>
              <a:t> </a:t>
            </a:r>
            <a:r>
              <a:rPr lang="en-GB" sz="1200" dirty="0">
                <a:latin typeface="Arial MT"/>
                <a:cs typeface="Arial MT"/>
              </a:rPr>
              <a:t>man</a:t>
            </a:r>
            <a:r>
              <a:rPr lang="en-GB" sz="1200" spc="-45" dirty="0">
                <a:latin typeface="Arial MT"/>
                <a:cs typeface="Arial MT"/>
              </a:rPr>
              <a:t> </a:t>
            </a:r>
            <a:r>
              <a:rPr lang="en-GB" sz="1200" spc="-10" dirty="0">
                <a:latin typeface="Arial MT"/>
                <a:cs typeface="Arial MT"/>
              </a:rPr>
              <a:t>page).</a:t>
            </a:r>
            <a:endParaRPr lang="en-GB" sz="1200" dirty="0">
              <a:latin typeface="Arial MT"/>
              <a:cs typeface="Arial MT"/>
            </a:endParaRPr>
          </a:p>
          <a:p>
            <a:pPr marL="290195" marR="302260" indent="-278130">
              <a:lnSpc>
                <a:spcPct val="98500"/>
              </a:lnSpc>
              <a:spcBef>
                <a:spcPts val="395"/>
              </a:spcBef>
              <a:buChar char="•"/>
              <a:tabLst>
                <a:tab pos="290195" algn="l"/>
              </a:tabLst>
            </a:pPr>
            <a:r>
              <a:rPr lang="en-GB" sz="1200" dirty="0">
                <a:solidFill>
                  <a:srgbClr val="0365C0"/>
                </a:solidFill>
                <a:latin typeface="Arial MT"/>
                <a:cs typeface="Arial MT"/>
              </a:rPr>
              <a:t>The</a:t>
            </a:r>
            <a:r>
              <a:rPr lang="en-GB" sz="1200" spc="-105" dirty="0">
                <a:solidFill>
                  <a:srgbClr val="0365C0"/>
                </a:solidFill>
                <a:latin typeface="Arial MT"/>
                <a:cs typeface="Arial MT"/>
              </a:rPr>
              <a:t> </a:t>
            </a:r>
            <a:r>
              <a:rPr lang="en-GB" sz="1200" spc="-20" dirty="0">
                <a:solidFill>
                  <a:srgbClr val="0365C0"/>
                </a:solidFill>
                <a:latin typeface="Courier New"/>
                <a:cs typeface="Courier New"/>
              </a:rPr>
              <a:t>exec</a:t>
            </a:r>
            <a:r>
              <a:rPr lang="en-GB" sz="1200" spc="-635" dirty="0">
                <a:solidFill>
                  <a:srgbClr val="0365C0"/>
                </a:solidFill>
                <a:latin typeface="Courier New"/>
                <a:cs typeface="Courier New"/>
              </a:rPr>
              <a:t> </a:t>
            </a:r>
            <a:r>
              <a:rPr lang="en-GB" sz="1200" dirty="0">
                <a:solidFill>
                  <a:srgbClr val="0365C0"/>
                </a:solidFill>
                <a:latin typeface="Arial MT"/>
                <a:cs typeface="Arial MT"/>
              </a:rPr>
              <a:t>family</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functions</a:t>
            </a:r>
            <a:r>
              <a:rPr lang="en-GB" sz="1200" spc="-55" dirty="0">
                <a:solidFill>
                  <a:srgbClr val="0365C0"/>
                </a:solidFill>
                <a:latin typeface="Arial MT"/>
                <a:cs typeface="Arial MT"/>
              </a:rPr>
              <a:t> </a:t>
            </a:r>
            <a:r>
              <a:rPr lang="en-GB" sz="1200" dirty="0">
                <a:solidFill>
                  <a:srgbClr val="0365C0"/>
                </a:solidFill>
                <a:latin typeface="Arial MT"/>
                <a:cs typeface="Arial MT"/>
              </a:rPr>
              <a:t>replaces</a:t>
            </a:r>
            <a:r>
              <a:rPr lang="en-GB" sz="1200" spc="-5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current</a:t>
            </a:r>
            <a:r>
              <a:rPr lang="en-GB" sz="1200" spc="-55" dirty="0">
                <a:solidFill>
                  <a:srgbClr val="0365C0"/>
                </a:solidFill>
                <a:latin typeface="Arial MT"/>
                <a:cs typeface="Arial MT"/>
              </a:rPr>
              <a:t> </a:t>
            </a:r>
            <a:r>
              <a:rPr lang="en-GB" sz="1200" dirty="0">
                <a:solidFill>
                  <a:srgbClr val="0365C0"/>
                </a:solidFill>
                <a:latin typeface="Arial MT"/>
                <a:cs typeface="Arial MT"/>
              </a:rPr>
              <a:t>process</a:t>
            </a:r>
            <a:r>
              <a:rPr lang="en-GB" sz="1200" spc="-55" dirty="0">
                <a:solidFill>
                  <a:srgbClr val="0365C0"/>
                </a:solidFill>
                <a:latin typeface="Arial MT"/>
                <a:cs typeface="Arial MT"/>
              </a:rPr>
              <a:t> </a:t>
            </a:r>
            <a:r>
              <a:rPr lang="en-GB" sz="1200" dirty="0">
                <a:solidFill>
                  <a:srgbClr val="0365C0"/>
                </a:solidFill>
                <a:latin typeface="Arial MT"/>
                <a:cs typeface="Arial MT"/>
              </a:rPr>
              <a:t>image</a:t>
            </a:r>
            <a:r>
              <a:rPr lang="en-GB" sz="1200" spc="-55" dirty="0">
                <a:solidFill>
                  <a:srgbClr val="0365C0"/>
                </a:solidFill>
                <a:latin typeface="Arial MT"/>
                <a:cs typeface="Arial MT"/>
              </a:rPr>
              <a:t> </a:t>
            </a:r>
            <a:r>
              <a:rPr lang="en-GB" sz="1200" dirty="0">
                <a:solidFill>
                  <a:srgbClr val="0365C0"/>
                </a:solidFill>
                <a:latin typeface="Arial MT"/>
                <a:cs typeface="Arial MT"/>
              </a:rPr>
              <a:t>with</a:t>
            </a:r>
            <a:r>
              <a:rPr lang="en-GB" sz="1200" spc="-50" dirty="0">
                <a:solidFill>
                  <a:srgbClr val="0365C0"/>
                </a:solidFill>
                <a:latin typeface="Arial MT"/>
                <a:cs typeface="Arial MT"/>
              </a:rPr>
              <a:t> a </a:t>
            </a:r>
            <a:r>
              <a:rPr lang="en-GB" sz="1200" dirty="0">
                <a:solidFill>
                  <a:srgbClr val="0365C0"/>
                </a:solidFill>
                <a:latin typeface="Arial MT"/>
                <a:cs typeface="Arial MT"/>
              </a:rPr>
              <a:t>new</a:t>
            </a:r>
            <a:r>
              <a:rPr lang="en-GB" sz="1200" spc="-80" dirty="0">
                <a:solidFill>
                  <a:srgbClr val="0365C0"/>
                </a:solidFill>
                <a:latin typeface="Arial MT"/>
                <a:cs typeface="Arial MT"/>
              </a:rPr>
              <a:t> </a:t>
            </a:r>
            <a:r>
              <a:rPr lang="en-GB" sz="1200" dirty="0">
                <a:solidFill>
                  <a:srgbClr val="0365C0"/>
                </a:solidFill>
                <a:latin typeface="Arial MT"/>
                <a:cs typeface="Arial MT"/>
              </a:rPr>
              <a:t>process</a:t>
            </a:r>
            <a:r>
              <a:rPr lang="en-GB" sz="1200" spc="-40" dirty="0">
                <a:solidFill>
                  <a:srgbClr val="0365C0"/>
                </a:solidFill>
                <a:latin typeface="Arial MT"/>
                <a:cs typeface="Arial MT"/>
              </a:rPr>
              <a:t> </a:t>
            </a:r>
            <a:r>
              <a:rPr lang="en-GB" sz="1200" dirty="0">
                <a:solidFill>
                  <a:srgbClr val="0365C0"/>
                </a:solidFill>
                <a:latin typeface="Arial MT"/>
                <a:cs typeface="Arial MT"/>
              </a:rPr>
              <a:t>image.</a:t>
            </a:r>
            <a:r>
              <a:rPr lang="en-GB" sz="1200" spc="-45"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40" dirty="0">
                <a:solidFill>
                  <a:srgbClr val="0365C0"/>
                </a:solidFill>
                <a:latin typeface="Arial MT"/>
                <a:cs typeface="Arial MT"/>
              </a:rPr>
              <a:t> </a:t>
            </a:r>
            <a:r>
              <a:rPr lang="en-GB" sz="1200" dirty="0">
                <a:solidFill>
                  <a:srgbClr val="0365C0"/>
                </a:solidFill>
                <a:latin typeface="Arial MT"/>
                <a:cs typeface="Arial MT"/>
              </a:rPr>
              <a:t>a</a:t>
            </a:r>
            <a:r>
              <a:rPr lang="en-GB" sz="1200" spc="-40" dirty="0">
                <a:solidFill>
                  <a:srgbClr val="0365C0"/>
                </a:solidFill>
                <a:latin typeface="Arial MT"/>
                <a:cs typeface="Arial MT"/>
              </a:rPr>
              <a:t> </a:t>
            </a:r>
            <a:r>
              <a:rPr lang="en-GB" sz="1200" dirty="0">
                <a:solidFill>
                  <a:srgbClr val="0365C0"/>
                </a:solidFill>
                <a:latin typeface="Arial MT"/>
                <a:cs typeface="Arial MT"/>
              </a:rPr>
              <a:t>function</a:t>
            </a:r>
            <a:r>
              <a:rPr lang="en-GB" sz="1200" spc="-40" dirty="0">
                <a:solidFill>
                  <a:srgbClr val="0365C0"/>
                </a:solidFill>
                <a:latin typeface="Arial MT"/>
                <a:cs typeface="Arial MT"/>
              </a:rPr>
              <a:t> </a:t>
            </a:r>
            <a:r>
              <a:rPr lang="en-GB" sz="1200" dirty="0">
                <a:solidFill>
                  <a:srgbClr val="0365C0"/>
                </a:solidFill>
                <a:latin typeface="Arial MT"/>
                <a:cs typeface="Arial MT"/>
              </a:rPr>
              <a:t>that</a:t>
            </a:r>
            <a:r>
              <a:rPr lang="en-GB" sz="1200" spc="-45" dirty="0">
                <a:solidFill>
                  <a:srgbClr val="0365C0"/>
                </a:solidFill>
                <a:latin typeface="Arial MT"/>
                <a:cs typeface="Arial MT"/>
              </a:rPr>
              <a:t> </a:t>
            </a:r>
            <a:r>
              <a:rPr lang="en-GB" sz="1200" dirty="0">
                <a:solidFill>
                  <a:srgbClr val="0365C0"/>
                </a:solidFill>
                <a:latin typeface="Arial MT"/>
                <a:cs typeface="Arial MT"/>
              </a:rPr>
              <a:t>allows</a:t>
            </a:r>
            <a:r>
              <a:rPr lang="en-GB" sz="1200" spc="-40" dirty="0">
                <a:solidFill>
                  <a:srgbClr val="0365C0"/>
                </a:solidFill>
                <a:latin typeface="Arial MT"/>
                <a:cs typeface="Arial MT"/>
              </a:rPr>
              <a:t> </a:t>
            </a:r>
            <a:r>
              <a:rPr lang="en-GB" sz="1200" dirty="0">
                <a:solidFill>
                  <a:srgbClr val="0365C0"/>
                </a:solidFill>
                <a:latin typeface="Arial MT"/>
                <a:cs typeface="Arial MT"/>
              </a:rPr>
              <a:t>the</a:t>
            </a:r>
            <a:r>
              <a:rPr lang="en-GB" sz="1200" spc="-40" dirty="0">
                <a:solidFill>
                  <a:srgbClr val="0365C0"/>
                </a:solidFill>
                <a:latin typeface="Arial MT"/>
                <a:cs typeface="Arial MT"/>
              </a:rPr>
              <a:t> </a:t>
            </a:r>
            <a:r>
              <a:rPr lang="en-GB" sz="1200" dirty="0">
                <a:solidFill>
                  <a:srgbClr val="0365C0"/>
                </a:solidFill>
                <a:latin typeface="Arial MT"/>
                <a:cs typeface="Arial MT"/>
              </a:rPr>
              <a:t>caller</a:t>
            </a:r>
            <a:r>
              <a:rPr lang="en-GB" sz="1200" spc="-40"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spc="-20" dirty="0">
                <a:solidFill>
                  <a:srgbClr val="0365C0"/>
                </a:solidFill>
                <a:latin typeface="Arial MT"/>
                <a:cs typeface="Arial MT"/>
              </a:rPr>
              <a:t>pass </a:t>
            </a:r>
            <a:r>
              <a:rPr lang="en-GB" sz="1200" dirty="0">
                <a:solidFill>
                  <a:srgbClr val="0365C0"/>
                </a:solidFill>
                <a:latin typeface="Arial MT"/>
                <a:cs typeface="Arial MT"/>
              </a:rPr>
              <a:t>command</a:t>
            </a:r>
            <a:r>
              <a:rPr lang="en-GB" sz="1200" spc="-75" dirty="0">
                <a:solidFill>
                  <a:srgbClr val="0365C0"/>
                </a:solidFill>
                <a:latin typeface="Arial MT"/>
                <a:cs typeface="Arial MT"/>
              </a:rPr>
              <a:t> </a:t>
            </a:r>
            <a:r>
              <a:rPr lang="en-GB" sz="1200" dirty="0">
                <a:solidFill>
                  <a:srgbClr val="0365C0"/>
                </a:solidFill>
                <a:latin typeface="Arial MT"/>
                <a:cs typeface="Arial MT"/>
              </a:rPr>
              <a:t>line</a:t>
            </a:r>
            <a:r>
              <a:rPr lang="en-GB" sz="1200" spc="-70" dirty="0">
                <a:solidFill>
                  <a:srgbClr val="0365C0"/>
                </a:solidFill>
                <a:latin typeface="Arial MT"/>
                <a:cs typeface="Arial MT"/>
              </a:rPr>
              <a:t> </a:t>
            </a:r>
            <a:r>
              <a:rPr lang="en-GB" sz="1200" dirty="0">
                <a:solidFill>
                  <a:srgbClr val="0365C0"/>
                </a:solidFill>
                <a:latin typeface="Arial MT"/>
                <a:cs typeface="Arial MT"/>
              </a:rPr>
              <a:t>parameters</a:t>
            </a:r>
            <a:r>
              <a:rPr lang="en-GB" sz="1200" spc="-70" dirty="0">
                <a:solidFill>
                  <a:srgbClr val="0365C0"/>
                </a:solidFill>
                <a:latin typeface="Arial MT"/>
                <a:cs typeface="Arial MT"/>
              </a:rPr>
              <a:t> </a:t>
            </a:r>
            <a:r>
              <a:rPr lang="en-GB" sz="1200" dirty="0">
                <a:solidFill>
                  <a:srgbClr val="0365C0"/>
                </a:solidFill>
                <a:latin typeface="Arial MT"/>
                <a:cs typeface="Arial MT"/>
              </a:rPr>
              <a:t>to</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70" dirty="0">
                <a:solidFill>
                  <a:srgbClr val="0365C0"/>
                </a:solidFill>
                <a:latin typeface="Arial MT"/>
                <a:cs typeface="Arial MT"/>
              </a:rPr>
              <a:t> </a:t>
            </a:r>
            <a:r>
              <a:rPr lang="en-GB" sz="1200" dirty="0">
                <a:solidFill>
                  <a:srgbClr val="0365C0"/>
                </a:solidFill>
                <a:latin typeface="Arial MT"/>
                <a:cs typeface="Arial MT"/>
              </a:rPr>
              <a:t>executed</a:t>
            </a:r>
            <a:r>
              <a:rPr lang="en-GB" sz="1200" spc="-70" dirty="0">
                <a:solidFill>
                  <a:srgbClr val="0365C0"/>
                </a:solidFill>
                <a:latin typeface="Arial MT"/>
                <a:cs typeface="Arial MT"/>
              </a:rPr>
              <a:t> </a:t>
            </a:r>
            <a:r>
              <a:rPr lang="en-GB" sz="1200" dirty="0">
                <a:solidFill>
                  <a:srgbClr val="0365C0"/>
                </a:solidFill>
                <a:latin typeface="Arial MT"/>
                <a:cs typeface="Arial MT"/>
              </a:rPr>
              <a:t>program,</a:t>
            </a:r>
            <a:r>
              <a:rPr lang="en-GB" sz="1200" spc="-70" dirty="0">
                <a:solidFill>
                  <a:srgbClr val="0365C0"/>
                </a:solidFill>
                <a:latin typeface="Arial MT"/>
                <a:cs typeface="Arial MT"/>
              </a:rPr>
              <a:t> </a:t>
            </a:r>
            <a:r>
              <a:rPr lang="en-GB" sz="1200" dirty="0">
                <a:solidFill>
                  <a:srgbClr val="0365C0"/>
                </a:solidFill>
                <a:latin typeface="Arial MT"/>
                <a:cs typeface="Arial MT"/>
              </a:rPr>
              <a:t>which</a:t>
            </a:r>
            <a:r>
              <a:rPr lang="en-GB" sz="1200" spc="-70" dirty="0">
                <a:solidFill>
                  <a:srgbClr val="0365C0"/>
                </a:solidFill>
                <a:latin typeface="Arial MT"/>
                <a:cs typeface="Arial MT"/>
              </a:rPr>
              <a:t> </a:t>
            </a:r>
            <a:r>
              <a:rPr lang="en-GB" sz="1200" dirty="0">
                <a:solidFill>
                  <a:srgbClr val="0365C0"/>
                </a:solidFill>
                <a:latin typeface="Arial MT"/>
                <a:cs typeface="Arial MT"/>
              </a:rPr>
              <a:t>appear</a:t>
            </a:r>
            <a:r>
              <a:rPr lang="en-GB" sz="1200" spc="-70" dirty="0">
                <a:solidFill>
                  <a:srgbClr val="0365C0"/>
                </a:solidFill>
                <a:latin typeface="Arial MT"/>
                <a:cs typeface="Arial MT"/>
              </a:rPr>
              <a:t> </a:t>
            </a:r>
            <a:r>
              <a:rPr lang="en-GB" sz="1200" spc="-25" dirty="0">
                <a:solidFill>
                  <a:srgbClr val="0365C0"/>
                </a:solidFill>
                <a:latin typeface="Arial MT"/>
                <a:cs typeface="Arial MT"/>
              </a:rPr>
              <a:t>as </a:t>
            </a:r>
            <a:r>
              <a:rPr lang="en-GB" sz="1200" spc="-20" dirty="0" err="1">
                <a:solidFill>
                  <a:srgbClr val="0365C0"/>
                </a:solidFill>
                <a:latin typeface="Courier New"/>
                <a:cs typeface="Courier New"/>
              </a:rPr>
              <a:t>argv</a:t>
            </a:r>
            <a:r>
              <a:rPr lang="en-GB" sz="1200" spc="-635" dirty="0">
                <a:solidFill>
                  <a:srgbClr val="0365C0"/>
                </a:solidFill>
                <a:latin typeface="Courier New"/>
                <a:cs typeface="Courier New"/>
              </a:rPr>
              <a:t> </a:t>
            </a:r>
            <a:r>
              <a:rPr lang="en-GB" sz="1200" dirty="0">
                <a:solidFill>
                  <a:srgbClr val="0365C0"/>
                </a:solidFill>
                <a:latin typeface="Arial MT"/>
                <a:cs typeface="Arial MT"/>
              </a:rPr>
              <a:t>array</a:t>
            </a:r>
            <a:r>
              <a:rPr lang="en-GB" sz="1200" spc="-35" dirty="0">
                <a:solidFill>
                  <a:srgbClr val="0365C0"/>
                </a:solidFill>
                <a:latin typeface="Arial MT"/>
                <a:cs typeface="Arial MT"/>
              </a:rPr>
              <a:t> </a:t>
            </a:r>
            <a:r>
              <a:rPr lang="en-GB" sz="1200" dirty="0">
                <a:solidFill>
                  <a:srgbClr val="0365C0"/>
                </a:solidFill>
                <a:latin typeface="Arial MT"/>
                <a:cs typeface="Arial MT"/>
              </a:rPr>
              <a:t>in</a:t>
            </a:r>
            <a:r>
              <a:rPr lang="en-GB" sz="1200" spc="-20" dirty="0">
                <a:solidFill>
                  <a:srgbClr val="0365C0"/>
                </a:solidFill>
                <a:latin typeface="Arial MT"/>
                <a:cs typeface="Arial MT"/>
              </a:rPr>
              <a:t> main.</a:t>
            </a:r>
            <a:endParaRPr lang="en-GB" sz="1200" dirty="0">
              <a:latin typeface="Arial MT"/>
              <a:cs typeface="Arial MT"/>
            </a:endParaRPr>
          </a:p>
          <a:p>
            <a:pPr marL="290195" indent="-277495">
              <a:lnSpc>
                <a:spcPct val="100000"/>
              </a:lnSpc>
              <a:spcBef>
                <a:spcPts val="445"/>
              </a:spcBef>
              <a:buChar char="•"/>
              <a:tabLst>
                <a:tab pos="290195" algn="l"/>
              </a:tabLst>
            </a:pPr>
            <a:r>
              <a:rPr lang="en-GB" sz="1200" dirty="0">
                <a:latin typeface="Arial MT"/>
                <a:cs typeface="Arial MT"/>
              </a:rPr>
              <a:t>Also</a:t>
            </a:r>
            <a:r>
              <a:rPr lang="en-GB" sz="1200" spc="-70" dirty="0">
                <a:latin typeface="Arial MT"/>
                <a:cs typeface="Arial MT"/>
              </a:rPr>
              <a:t> </a:t>
            </a:r>
            <a:r>
              <a:rPr lang="en-GB" sz="1200" dirty="0">
                <a:latin typeface="Arial MT"/>
                <a:cs typeface="Arial MT"/>
              </a:rPr>
              <a:t>describe</a:t>
            </a:r>
            <a:r>
              <a:rPr lang="en-GB" sz="1200" spc="-55" dirty="0">
                <a:latin typeface="Arial MT"/>
                <a:cs typeface="Arial MT"/>
              </a:rPr>
              <a:t> </a:t>
            </a:r>
            <a:r>
              <a:rPr lang="en-GB" sz="1200" dirty="0">
                <a:latin typeface="Arial MT"/>
                <a:cs typeface="Arial MT"/>
              </a:rPr>
              <a:t>the</a:t>
            </a:r>
            <a:r>
              <a:rPr lang="en-GB" sz="1200" spc="-60" dirty="0">
                <a:latin typeface="Arial MT"/>
                <a:cs typeface="Arial MT"/>
              </a:rPr>
              <a:t> </a:t>
            </a:r>
            <a:r>
              <a:rPr lang="en-GB" sz="1200" dirty="0">
                <a:latin typeface="Arial MT"/>
                <a:cs typeface="Arial MT"/>
              </a:rPr>
              <a:t>content</a:t>
            </a:r>
            <a:r>
              <a:rPr lang="en-GB" sz="1200" spc="-55" dirty="0">
                <a:latin typeface="Arial MT"/>
                <a:cs typeface="Arial MT"/>
              </a:rPr>
              <a:t> </a:t>
            </a:r>
            <a:r>
              <a:rPr lang="en-GB" sz="1200" dirty="0">
                <a:latin typeface="Arial MT"/>
                <a:cs typeface="Arial MT"/>
              </a:rPr>
              <a:t>of</a:t>
            </a:r>
            <a:r>
              <a:rPr lang="en-GB" sz="1200" spc="-60" dirty="0">
                <a:latin typeface="Arial MT"/>
                <a:cs typeface="Arial MT"/>
              </a:rPr>
              <a:t> </a:t>
            </a:r>
            <a:r>
              <a:rPr lang="en-GB" sz="1200" dirty="0">
                <a:latin typeface="Arial MT"/>
                <a:cs typeface="Arial MT"/>
              </a:rPr>
              <a:t>the</a:t>
            </a:r>
            <a:r>
              <a:rPr lang="en-GB" sz="1200" spc="-55" dirty="0">
                <a:latin typeface="Arial MT"/>
                <a:cs typeface="Arial MT"/>
              </a:rPr>
              <a:t> </a:t>
            </a:r>
            <a:r>
              <a:rPr lang="en-GB" sz="1200" dirty="0">
                <a:latin typeface="Arial MT"/>
                <a:cs typeface="Arial MT"/>
              </a:rPr>
              <a:t>second</a:t>
            </a:r>
            <a:r>
              <a:rPr lang="en-GB" sz="1200" spc="-60" dirty="0">
                <a:latin typeface="Arial MT"/>
                <a:cs typeface="Arial MT"/>
              </a:rPr>
              <a:t> </a:t>
            </a:r>
            <a:r>
              <a:rPr lang="en-GB" sz="1200" dirty="0">
                <a:latin typeface="Arial MT"/>
                <a:cs typeface="Arial MT"/>
              </a:rPr>
              <a:t>parameter</a:t>
            </a:r>
            <a:r>
              <a:rPr lang="en-GB" sz="1200" spc="-55" dirty="0">
                <a:latin typeface="Arial MT"/>
                <a:cs typeface="Arial MT"/>
              </a:rPr>
              <a:t> </a:t>
            </a:r>
            <a:r>
              <a:rPr lang="en-GB" sz="1200" dirty="0">
                <a:latin typeface="Arial MT"/>
                <a:cs typeface="Arial MT"/>
              </a:rPr>
              <a:t>passed</a:t>
            </a:r>
            <a:r>
              <a:rPr lang="en-GB" sz="1200" spc="-60" dirty="0">
                <a:latin typeface="Arial MT"/>
                <a:cs typeface="Arial MT"/>
              </a:rPr>
              <a:t> </a:t>
            </a:r>
            <a:r>
              <a:rPr lang="en-GB" sz="1200" dirty="0">
                <a:latin typeface="Arial MT"/>
                <a:cs typeface="Arial MT"/>
              </a:rPr>
              <a:t>to</a:t>
            </a:r>
            <a:r>
              <a:rPr lang="en-GB" sz="1200" spc="-50" dirty="0">
                <a:latin typeface="Arial MT"/>
                <a:cs typeface="Arial MT"/>
              </a:rPr>
              <a:t> </a:t>
            </a:r>
            <a:r>
              <a:rPr lang="en-GB" sz="1200" spc="-10" dirty="0" err="1">
                <a:latin typeface="Courier New"/>
                <a:cs typeface="Courier New"/>
              </a:rPr>
              <a:t>execl</a:t>
            </a:r>
            <a:endParaRPr lang="en-GB" sz="1200" dirty="0">
              <a:latin typeface="Courier New"/>
              <a:cs typeface="Courier New"/>
            </a:endParaRPr>
          </a:p>
          <a:p>
            <a:pPr marL="290195" marR="5080" indent="-278130">
              <a:lnSpc>
                <a:spcPct val="98500"/>
              </a:lnSpc>
              <a:spcBef>
                <a:spcPts val="475"/>
              </a:spcBef>
              <a:buChar char="•"/>
              <a:tabLst>
                <a:tab pos="290195" algn="l"/>
              </a:tabLst>
            </a:pP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second</a:t>
            </a:r>
            <a:r>
              <a:rPr lang="en-GB" sz="1200" spc="-45" dirty="0">
                <a:solidFill>
                  <a:srgbClr val="0365C0"/>
                </a:solidFill>
                <a:latin typeface="Arial MT"/>
                <a:cs typeface="Arial MT"/>
              </a:rPr>
              <a:t> </a:t>
            </a:r>
            <a:r>
              <a:rPr lang="en-GB" sz="1200" dirty="0">
                <a:solidFill>
                  <a:srgbClr val="0365C0"/>
                </a:solidFill>
                <a:latin typeface="Arial MT"/>
                <a:cs typeface="Arial MT"/>
              </a:rPr>
              <a:t>parameter</a:t>
            </a:r>
            <a:r>
              <a:rPr lang="en-GB" sz="1200" spc="-45"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given</a:t>
            </a:r>
            <a:r>
              <a:rPr lang="en-GB" sz="1200" spc="-50" dirty="0">
                <a:solidFill>
                  <a:srgbClr val="0365C0"/>
                </a:solidFill>
                <a:latin typeface="Arial MT"/>
                <a:cs typeface="Arial MT"/>
              </a:rPr>
              <a:t> </a:t>
            </a:r>
            <a:r>
              <a:rPr lang="en-GB" sz="1200" dirty="0">
                <a:solidFill>
                  <a:srgbClr val="0365C0"/>
                </a:solidFill>
                <a:latin typeface="Arial MT"/>
                <a:cs typeface="Arial MT"/>
              </a:rPr>
              <a:t>as</a:t>
            </a:r>
            <a:r>
              <a:rPr lang="en-GB" sz="1200" spc="-45" dirty="0">
                <a:solidFill>
                  <a:srgbClr val="0365C0"/>
                </a:solidFill>
                <a:latin typeface="Arial MT"/>
                <a:cs typeface="Arial MT"/>
              </a:rPr>
              <a:t> </a:t>
            </a:r>
            <a:r>
              <a:rPr lang="en-GB" sz="1200" dirty="0" err="1">
                <a:solidFill>
                  <a:srgbClr val="0365C0"/>
                </a:solidFill>
                <a:latin typeface="Courier New"/>
                <a:cs typeface="Courier New"/>
              </a:rPr>
              <a:t>const</a:t>
            </a:r>
            <a:r>
              <a:rPr lang="en-GB" sz="1200" spc="-95" dirty="0">
                <a:solidFill>
                  <a:srgbClr val="0365C0"/>
                </a:solidFill>
                <a:latin typeface="Courier New"/>
                <a:cs typeface="Courier New"/>
              </a:rPr>
              <a:t> </a:t>
            </a:r>
            <a:r>
              <a:rPr lang="en-GB" sz="1200" dirty="0">
                <a:solidFill>
                  <a:srgbClr val="0365C0"/>
                </a:solidFill>
                <a:latin typeface="Courier New"/>
                <a:cs typeface="Courier New"/>
              </a:rPr>
              <a:t>char</a:t>
            </a:r>
            <a:r>
              <a:rPr lang="en-GB" sz="1200" spc="-95" dirty="0">
                <a:solidFill>
                  <a:srgbClr val="0365C0"/>
                </a:solidFill>
                <a:latin typeface="Courier New"/>
                <a:cs typeface="Courier New"/>
              </a:rPr>
              <a:t> </a:t>
            </a:r>
            <a:r>
              <a:rPr lang="en-GB" sz="1200" dirty="0">
                <a:solidFill>
                  <a:srgbClr val="0365C0"/>
                </a:solidFill>
                <a:latin typeface="Courier New"/>
                <a:cs typeface="Courier New"/>
              </a:rPr>
              <a:t>*arg0</a:t>
            </a:r>
            <a:r>
              <a:rPr lang="en-GB" sz="1200" dirty="0">
                <a:solidFill>
                  <a:srgbClr val="0365C0"/>
                </a:solidFill>
                <a:latin typeface="Arial MT"/>
                <a:cs typeface="Arial MT"/>
              </a:rPr>
              <a:t>.</a:t>
            </a:r>
            <a:r>
              <a:rPr lang="en-GB" sz="1200" spc="-45" dirty="0">
                <a:solidFill>
                  <a:srgbClr val="0365C0"/>
                </a:solidFill>
                <a:latin typeface="Arial MT"/>
                <a:cs typeface="Arial MT"/>
              </a:rPr>
              <a:t> </a:t>
            </a:r>
            <a:r>
              <a:rPr lang="en-GB" sz="1200" dirty="0">
                <a:solidFill>
                  <a:srgbClr val="0365C0"/>
                </a:solidFill>
                <a:latin typeface="Arial MT"/>
                <a:cs typeface="Arial MT"/>
              </a:rPr>
              <a:t>Like</a:t>
            </a:r>
            <a:r>
              <a:rPr lang="en-GB" sz="1200" spc="-45" dirty="0">
                <a:solidFill>
                  <a:srgbClr val="0365C0"/>
                </a:solidFill>
                <a:latin typeface="Arial MT"/>
                <a:cs typeface="Arial MT"/>
              </a:rPr>
              <a:t> </a:t>
            </a:r>
            <a:r>
              <a:rPr lang="en-GB" sz="1200" spc="-10" dirty="0" err="1">
                <a:solidFill>
                  <a:srgbClr val="0365C0"/>
                </a:solidFill>
                <a:latin typeface="Arial MT"/>
                <a:cs typeface="Arial MT"/>
              </a:rPr>
              <a:t>printf</a:t>
            </a:r>
            <a:r>
              <a:rPr lang="en-GB" sz="1200" spc="-10"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6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function</a:t>
            </a:r>
            <a:r>
              <a:rPr lang="en-GB" sz="1200" spc="-35" dirty="0">
                <a:solidFill>
                  <a:srgbClr val="0365C0"/>
                </a:solidFill>
                <a:latin typeface="Arial MT"/>
                <a:cs typeface="Arial MT"/>
              </a:rPr>
              <a:t> </a:t>
            </a:r>
            <a:r>
              <a:rPr lang="en-GB" sz="1200" dirty="0">
                <a:solidFill>
                  <a:srgbClr val="0365C0"/>
                </a:solidFill>
                <a:latin typeface="Arial MT"/>
                <a:cs typeface="Arial MT"/>
              </a:rPr>
              <a:t>with</a:t>
            </a:r>
            <a:r>
              <a:rPr lang="en-GB" sz="1200" spc="-3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variable</a:t>
            </a:r>
            <a:r>
              <a:rPr lang="en-GB" sz="1200" spc="-35" dirty="0">
                <a:solidFill>
                  <a:srgbClr val="0365C0"/>
                </a:solidFill>
                <a:latin typeface="Arial MT"/>
                <a:cs typeface="Arial MT"/>
              </a:rPr>
              <a:t> </a:t>
            </a:r>
            <a:r>
              <a:rPr lang="en-GB" sz="1200" dirty="0">
                <a:solidFill>
                  <a:srgbClr val="0365C0"/>
                </a:solidFill>
                <a:latin typeface="Arial MT"/>
                <a:cs typeface="Arial MT"/>
              </a:rPr>
              <a:t>number</a:t>
            </a:r>
            <a:r>
              <a:rPr lang="en-GB" sz="1200" spc="-30" dirty="0">
                <a:solidFill>
                  <a:srgbClr val="0365C0"/>
                </a:solidFill>
                <a:latin typeface="Arial MT"/>
                <a:cs typeface="Arial MT"/>
              </a:rPr>
              <a:t> </a:t>
            </a:r>
            <a:r>
              <a:rPr lang="en-GB" sz="1200" dirty="0">
                <a:solidFill>
                  <a:srgbClr val="0365C0"/>
                </a:solidFill>
                <a:latin typeface="Arial MT"/>
                <a:cs typeface="Arial MT"/>
              </a:rPr>
              <a:t>of</a:t>
            </a:r>
            <a:r>
              <a:rPr lang="en-GB" sz="1200" spc="-35" dirty="0">
                <a:solidFill>
                  <a:srgbClr val="0365C0"/>
                </a:solidFill>
                <a:latin typeface="Arial MT"/>
                <a:cs typeface="Arial MT"/>
              </a:rPr>
              <a:t> </a:t>
            </a:r>
            <a:r>
              <a:rPr lang="en-GB" sz="1200" spc="-10" dirty="0">
                <a:solidFill>
                  <a:srgbClr val="0365C0"/>
                </a:solidFill>
                <a:latin typeface="Arial MT"/>
                <a:cs typeface="Arial MT"/>
              </a:rPr>
              <a:t>arguments.</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35" dirty="0">
                <a:solidFill>
                  <a:srgbClr val="0365C0"/>
                </a:solidFill>
                <a:latin typeface="Arial MT"/>
                <a:cs typeface="Arial MT"/>
              </a:rPr>
              <a:t> </a:t>
            </a:r>
            <a:r>
              <a:rPr lang="en-GB" sz="1200" dirty="0">
                <a:solidFill>
                  <a:srgbClr val="0365C0"/>
                </a:solidFill>
                <a:latin typeface="Arial MT"/>
                <a:cs typeface="Arial MT"/>
              </a:rPr>
              <a:t>first</a:t>
            </a:r>
            <a:r>
              <a:rPr lang="en-GB" sz="1200" spc="-30" dirty="0">
                <a:solidFill>
                  <a:srgbClr val="0365C0"/>
                </a:solidFill>
                <a:latin typeface="Arial MT"/>
                <a:cs typeface="Arial MT"/>
              </a:rPr>
              <a:t> </a:t>
            </a:r>
            <a:r>
              <a:rPr lang="en-GB" sz="1200" spc="-25" dirty="0">
                <a:solidFill>
                  <a:srgbClr val="0365C0"/>
                </a:solidFill>
                <a:latin typeface="Arial MT"/>
                <a:cs typeface="Arial MT"/>
              </a:rPr>
              <a:t>one </a:t>
            </a:r>
            <a:r>
              <a:rPr lang="en-GB" sz="1200" dirty="0">
                <a:solidFill>
                  <a:srgbClr val="0365C0"/>
                </a:solidFill>
                <a:latin typeface="Arial MT"/>
                <a:cs typeface="Arial MT"/>
              </a:rPr>
              <a:t>("path")</a:t>
            </a:r>
            <a:r>
              <a:rPr lang="en-GB" sz="1200" spc="-60"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always</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Unix</a:t>
            </a:r>
            <a:r>
              <a:rPr lang="en-GB" sz="1200" spc="-45" dirty="0">
                <a:solidFill>
                  <a:srgbClr val="0365C0"/>
                </a:solidFill>
                <a:latin typeface="Arial MT"/>
                <a:cs typeface="Arial MT"/>
              </a:rPr>
              <a:t> </a:t>
            </a:r>
            <a:r>
              <a:rPr lang="en-GB" sz="1200" dirty="0">
                <a:solidFill>
                  <a:srgbClr val="0365C0"/>
                </a:solidFill>
                <a:latin typeface="Arial MT"/>
                <a:cs typeface="Arial MT"/>
              </a:rPr>
              <a:t>path</a:t>
            </a:r>
            <a:r>
              <a:rPr lang="en-GB" sz="1200" spc="-45" dirty="0">
                <a:solidFill>
                  <a:srgbClr val="0365C0"/>
                </a:solidFill>
                <a:latin typeface="Arial MT"/>
                <a:cs typeface="Arial MT"/>
              </a:rPr>
              <a:t> </a:t>
            </a:r>
            <a:r>
              <a:rPr lang="en-GB" sz="1200" dirty="0">
                <a:solidFill>
                  <a:srgbClr val="0365C0"/>
                </a:solidFill>
                <a:latin typeface="Arial MT"/>
                <a:cs typeface="Arial MT"/>
              </a:rPr>
              <a:t>of</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process</a:t>
            </a:r>
            <a:r>
              <a:rPr lang="en-GB" sz="1200" spc="-45"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dirty="0">
                <a:solidFill>
                  <a:srgbClr val="0365C0"/>
                </a:solidFill>
                <a:latin typeface="Arial MT"/>
                <a:cs typeface="Arial MT"/>
              </a:rPr>
              <a:t>execute,</a:t>
            </a:r>
            <a:r>
              <a:rPr lang="en-GB" sz="1200" spc="-50" dirty="0">
                <a:solidFill>
                  <a:srgbClr val="0365C0"/>
                </a:solidFill>
                <a:latin typeface="Arial MT"/>
                <a:cs typeface="Arial MT"/>
              </a:rPr>
              <a:t> </a:t>
            </a:r>
            <a:r>
              <a:rPr lang="en-GB" sz="1200" dirty="0">
                <a:solidFill>
                  <a:srgbClr val="0365C0"/>
                </a:solidFill>
                <a:latin typeface="Arial MT"/>
                <a:cs typeface="Arial MT"/>
              </a:rPr>
              <a:t>the</a:t>
            </a:r>
            <a:r>
              <a:rPr lang="en-GB" sz="1200" spc="-45" dirty="0">
                <a:solidFill>
                  <a:srgbClr val="0365C0"/>
                </a:solidFill>
                <a:latin typeface="Arial MT"/>
                <a:cs typeface="Arial MT"/>
              </a:rPr>
              <a:t> </a:t>
            </a:r>
            <a:r>
              <a:rPr lang="en-GB" sz="1200" spc="-10" dirty="0">
                <a:solidFill>
                  <a:srgbClr val="0365C0"/>
                </a:solidFill>
                <a:latin typeface="Arial MT"/>
                <a:cs typeface="Arial MT"/>
              </a:rPr>
              <a:t>subsequent </a:t>
            </a:r>
            <a:r>
              <a:rPr lang="en-GB" sz="1200" dirty="0">
                <a:solidFill>
                  <a:srgbClr val="0365C0"/>
                </a:solidFill>
                <a:latin typeface="Arial MT"/>
                <a:cs typeface="Arial MT"/>
              </a:rPr>
              <a:t>ones</a:t>
            </a:r>
            <a:r>
              <a:rPr lang="en-GB" sz="1200" spc="-55" dirty="0">
                <a:solidFill>
                  <a:srgbClr val="0365C0"/>
                </a:solidFill>
                <a:latin typeface="Arial MT"/>
                <a:cs typeface="Arial MT"/>
              </a:rPr>
              <a:t> </a:t>
            </a:r>
            <a:r>
              <a:rPr lang="en-GB" sz="1200" dirty="0">
                <a:solidFill>
                  <a:srgbClr val="0365C0"/>
                </a:solidFill>
                <a:latin typeface="Arial MT"/>
                <a:cs typeface="Arial MT"/>
              </a:rPr>
              <a:t>are</a:t>
            </a:r>
            <a:r>
              <a:rPr lang="en-GB" sz="1200" spc="-55" dirty="0">
                <a:solidFill>
                  <a:srgbClr val="0365C0"/>
                </a:solidFill>
                <a:latin typeface="Arial MT"/>
                <a:cs typeface="Arial MT"/>
              </a:rPr>
              <a:t> </a:t>
            </a:r>
            <a:r>
              <a:rPr lang="en-GB" sz="1200" dirty="0">
                <a:solidFill>
                  <a:srgbClr val="0365C0"/>
                </a:solidFill>
                <a:latin typeface="Arial MT"/>
                <a:cs typeface="Arial MT"/>
              </a:rPr>
              <a:t>a</a:t>
            </a:r>
            <a:r>
              <a:rPr lang="en-GB" sz="1200" spc="-55" dirty="0">
                <a:solidFill>
                  <a:srgbClr val="0365C0"/>
                </a:solidFill>
                <a:latin typeface="Arial MT"/>
                <a:cs typeface="Arial MT"/>
              </a:rPr>
              <a:t> </a:t>
            </a:r>
            <a:r>
              <a:rPr lang="en-GB" sz="1200" dirty="0">
                <a:solidFill>
                  <a:srgbClr val="0365C0"/>
                </a:solidFill>
                <a:latin typeface="Arial MT"/>
                <a:cs typeface="Arial MT"/>
              </a:rPr>
              <a:t>list</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arguments</a:t>
            </a:r>
            <a:r>
              <a:rPr lang="en-GB" sz="1200" spc="-55" dirty="0">
                <a:solidFill>
                  <a:srgbClr val="0365C0"/>
                </a:solidFill>
                <a:latin typeface="Arial MT"/>
                <a:cs typeface="Arial MT"/>
              </a:rPr>
              <a:t> </a:t>
            </a:r>
            <a:r>
              <a:rPr lang="en-GB" sz="1200" dirty="0">
                <a:solidFill>
                  <a:srgbClr val="0365C0"/>
                </a:solidFill>
                <a:latin typeface="Arial MT"/>
                <a:cs typeface="Arial MT"/>
              </a:rPr>
              <a:t>passed</a:t>
            </a:r>
            <a:r>
              <a:rPr lang="en-GB" sz="1200" spc="-55" dirty="0">
                <a:solidFill>
                  <a:srgbClr val="0365C0"/>
                </a:solidFill>
                <a:latin typeface="Arial MT"/>
                <a:cs typeface="Arial MT"/>
              </a:rPr>
              <a:t> </a:t>
            </a:r>
            <a:r>
              <a:rPr lang="en-GB" sz="1200" dirty="0">
                <a:solidFill>
                  <a:srgbClr val="0365C0"/>
                </a:solidFill>
                <a:latin typeface="Arial MT"/>
                <a:cs typeface="Arial MT"/>
              </a:rPr>
              <a:t>as</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[1]</a:t>
            </a:r>
            <a:r>
              <a:rPr lang="en-GB" sz="1200" dirty="0">
                <a:solidFill>
                  <a:srgbClr val="0365C0"/>
                </a:solidFill>
                <a:latin typeface="Arial MT"/>
                <a:cs typeface="Arial MT"/>
              </a:rPr>
              <a:t>,</a:t>
            </a:r>
            <a:r>
              <a:rPr lang="en-GB" sz="1200" spc="-50" dirty="0">
                <a:solidFill>
                  <a:srgbClr val="0365C0"/>
                </a:solidFill>
                <a:latin typeface="Arial MT"/>
                <a:cs typeface="Arial MT"/>
              </a:rPr>
              <a:t> …</a:t>
            </a:r>
            <a:endParaRPr lang="en-GB" sz="1200" dirty="0">
              <a:latin typeface="Arial MT"/>
              <a:cs typeface="Arial MT"/>
            </a:endParaRPr>
          </a:p>
          <a:p>
            <a:pPr marL="290195" marR="172720" indent="-278130">
              <a:lnSpc>
                <a:spcPct val="98400"/>
              </a:lnSpc>
              <a:spcBef>
                <a:spcPts val="480"/>
              </a:spcBef>
              <a:buChar char="•"/>
              <a:tabLst>
                <a:tab pos="290195" algn="l"/>
              </a:tabLst>
            </a:pP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second</a:t>
            </a:r>
            <a:r>
              <a:rPr lang="en-GB" sz="1200" spc="-75" dirty="0">
                <a:solidFill>
                  <a:srgbClr val="0365C0"/>
                </a:solidFill>
                <a:latin typeface="Arial MT"/>
                <a:cs typeface="Arial MT"/>
              </a:rPr>
              <a:t> </a:t>
            </a:r>
            <a:r>
              <a:rPr lang="en-GB" sz="1200" spc="-10" dirty="0">
                <a:solidFill>
                  <a:srgbClr val="0365C0"/>
                </a:solidFill>
                <a:latin typeface="Arial MT"/>
                <a:cs typeface="Arial MT"/>
              </a:rPr>
              <a:t>parameter,</a:t>
            </a:r>
            <a:r>
              <a:rPr lang="en-GB" sz="1200" spc="-75" dirty="0">
                <a:solidFill>
                  <a:srgbClr val="0365C0"/>
                </a:solidFill>
                <a:latin typeface="Arial MT"/>
                <a:cs typeface="Arial MT"/>
              </a:rPr>
              <a:t> </a:t>
            </a:r>
            <a:r>
              <a:rPr lang="en-GB" sz="1200" dirty="0">
                <a:solidFill>
                  <a:srgbClr val="0365C0"/>
                </a:solidFill>
                <a:latin typeface="Arial MT"/>
                <a:cs typeface="Arial MT"/>
              </a:rPr>
              <a:t>accessible</a:t>
            </a:r>
            <a:r>
              <a:rPr lang="en-GB" sz="1200" spc="-75" dirty="0">
                <a:solidFill>
                  <a:srgbClr val="0365C0"/>
                </a:solidFill>
                <a:latin typeface="Arial MT"/>
                <a:cs typeface="Arial MT"/>
              </a:rPr>
              <a:t> </a:t>
            </a:r>
            <a:r>
              <a:rPr lang="en-GB" sz="1200" dirty="0">
                <a:solidFill>
                  <a:srgbClr val="0365C0"/>
                </a:solidFill>
                <a:latin typeface="Arial MT"/>
                <a:cs typeface="Arial MT"/>
              </a:rPr>
              <a:t>as</a:t>
            </a:r>
            <a:r>
              <a:rPr lang="en-GB" sz="1200" spc="-7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in</a:t>
            </a:r>
            <a:r>
              <a:rPr lang="en-GB" sz="1200" spc="-75" dirty="0">
                <a:solidFill>
                  <a:srgbClr val="0365C0"/>
                </a:solidFill>
                <a:latin typeface="Arial MT"/>
                <a:cs typeface="Arial MT"/>
              </a:rPr>
              <a:t> </a:t>
            </a: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called</a:t>
            </a:r>
            <a:r>
              <a:rPr lang="en-GB" sz="1200" spc="-75" dirty="0">
                <a:solidFill>
                  <a:srgbClr val="0365C0"/>
                </a:solidFill>
                <a:latin typeface="Arial MT"/>
                <a:cs typeface="Arial MT"/>
              </a:rPr>
              <a:t> </a:t>
            </a:r>
            <a:r>
              <a:rPr lang="en-GB" sz="1200" dirty="0">
                <a:solidFill>
                  <a:srgbClr val="0365C0"/>
                </a:solidFill>
                <a:latin typeface="Arial MT"/>
                <a:cs typeface="Arial MT"/>
              </a:rPr>
              <a:t>program,</a:t>
            </a:r>
            <a:r>
              <a:rPr lang="en-GB" sz="1200" spc="-75" dirty="0">
                <a:solidFill>
                  <a:srgbClr val="0365C0"/>
                </a:solidFill>
                <a:latin typeface="Arial MT"/>
                <a:cs typeface="Arial MT"/>
              </a:rPr>
              <a:t> </a:t>
            </a:r>
            <a:r>
              <a:rPr lang="en-GB" sz="1200" spc="-25" dirty="0">
                <a:solidFill>
                  <a:srgbClr val="0365C0"/>
                </a:solidFill>
                <a:latin typeface="Arial MT"/>
                <a:cs typeface="Arial MT"/>
              </a:rPr>
              <a:t>by </a:t>
            </a:r>
            <a:r>
              <a:rPr lang="en-GB" sz="1200" dirty="0">
                <a:solidFill>
                  <a:srgbClr val="0365C0"/>
                </a:solidFill>
                <a:latin typeface="Arial MT"/>
                <a:cs typeface="Arial MT"/>
              </a:rPr>
              <a:t>convention</a:t>
            </a:r>
            <a:r>
              <a:rPr lang="en-GB" sz="1200" spc="-70" dirty="0">
                <a:solidFill>
                  <a:srgbClr val="0365C0"/>
                </a:solidFill>
                <a:latin typeface="Arial MT"/>
                <a:cs typeface="Arial MT"/>
              </a:rPr>
              <a:t> </a:t>
            </a:r>
            <a:r>
              <a:rPr lang="en-GB" sz="1200" dirty="0">
                <a:solidFill>
                  <a:srgbClr val="0365C0"/>
                </a:solidFill>
                <a:latin typeface="Arial MT"/>
                <a:cs typeface="Arial MT"/>
              </a:rPr>
              <a:t>always</a:t>
            </a:r>
            <a:r>
              <a:rPr lang="en-GB" sz="1200" spc="-65" dirty="0">
                <a:solidFill>
                  <a:srgbClr val="0365C0"/>
                </a:solidFill>
                <a:latin typeface="Arial MT"/>
                <a:cs typeface="Arial MT"/>
              </a:rPr>
              <a:t> </a:t>
            </a:r>
            <a:r>
              <a:rPr lang="en-GB" sz="1200" dirty="0">
                <a:solidFill>
                  <a:srgbClr val="0365C0"/>
                </a:solidFill>
                <a:latin typeface="Arial MT"/>
                <a:cs typeface="Arial MT"/>
              </a:rPr>
              <a:t>contains</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name</a:t>
            </a:r>
            <a:r>
              <a:rPr lang="en-GB" sz="1200" spc="-65" dirty="0">
                <a:solidFill>
                  <a:srgbClr val="0365C0"/>
                </a:solidFill>
                <a:latin typeface="Arial MT"/>
                <a:cs typeface="Arial MT"/>
              </a:rPr>
              <a:t> </a:t>
            </a:r>
            <a:r>
              <a:rPr lang="en-GB" sz="1200" dirty="0">
                <a:solidFill>
                  <a:srgbClr val="0365C0"/>
                </a:solidFill>
                <a:latin typeface="Arial MT"/>
                <a:cs typeface="Arial MT"/>
              </a:rPr>
              <a:t>of</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executed</a:t>
            </a:r>
            <a:r>
              <a:rPr lang="en-GB" sz="1200" spc="-65" dirty="0">
                <a:solidFill>
                  <a:srgbClr val="0365C0"/>
                </a:solidFill>
                <a:latin typeface="Arial MT"/>
                <a:cs typeface="Arial MT"/>
              </a:rPr>
              <a:t> </a:t>
            </a:r>
            <a:r>
              <a:rPr lang="en-GB" sz="1200" dirty="0">
                <a:solidFill>
                  <a:srgbClr val="0365C0"/>
                </a:solidFill>
                <a:latin typeface="Arial MT"/>
                <a:cs typeface="Arial MT"/>
              </a:rPr>
              <a:t>program</a:t>
            </a:r>
            <a:r>
              <a:rPr lang="en-GB" sz="1200" spc="-65" dirty="0">
                <a:solidFill>
                  <a:srgbClr val="0365C0"/>
                </a:solidFill>
                <a:latin typeface="Arial MT"/>
                <a:cs typeface="Arial MT"/>
              </a:rPr>
              <a:t> </a:t>
            </a:r>
            <a:r>
              <a:rPr lang="en-GB" sz="1200" spc="-10" dirty="0">
                <a:solidFill>
                  <a:srgbClr val="0365C0"/>
                </a:solidFill>
                <a:latin typeface="Arial MT"/>
                <a:cs typeface="Arial MT"/>
              </a:rPr>
              <a:t>(e.g., "vim").</a:t>
            </a:r>
            <a:endParaRPr lang="en-GB" sz="1200" dirty="0">
              <a:latin typeface="Arial MT"/>
              <a:cs typeface="Arial MT"/>
            </a:endParaRPr>
          </a:p>
          <a:p>
            <a:pPr marL="290195" indent="-277495">
              <a:lnSpc>
                <a:spcPts val="2320"/>
              </a:lnSpc>
              <a:spcBef>
                <a:spcPts val="425"/>
              </a:spcBef>
              <a:buChar char="•"/>
              <a:tabLst>
                <a:tab pos="290195" algn="l"/>
              </a:tabLst>
            </a:pPr>
            <a:r>
              <a:rPr lang="en-GB" sz="1200" dirty="0">
                <a:solidFill>
                  <a:srgbClr val="0365C0"/>
                </a:solidFill>
                <a:latin typeface="Arial MT"/>
                <a:cs typeface="Arial MT"/>
              </a:rPr>
              <a:t>The</a:t>
            </a:r>
            <a:r>
              <a:rPr lang="en-GB" sz="1200" spc="-60" dirty="0">
                <a:solidFill>
                  <a:srgbClr val="0365C0"/>
                </a:solidFill>
                <a:latin typeface="Arial MT"/>
                <a:cs typeface="Arial MT"/>
              </a:rPr>
              <a:t> </a:t>
            </a:r>
            <a:r>
              <a:rPr lang="en-GB" sz="1200" dirty="0">
                <a:solidFill>
                  <a:srgbClr val="0365C0"/>
                </a:solidFill>
                <a:latin typeface="Arial MT"/>
                <a:cs typeface="Arial MT"/>
              </a:rPr>
              <a:t>command</a:t>
            </a:r>
            <a:r>
              <a:rPr lang="en-GB" sz="1200" spc="-55" dirty="0">
                <a:solidFill>
                  <a:srgbClr val="0365C0"/>
                </a:solidFill>
                <a:latin typeface="Arial MT"/>
                <a:cs typeface="Arial MT"/>
              </a:rPr>
              <a:t> </a:t>
            </a:r>
            <a:r>
              <a:rPr lang="en-GB" sz="1200" dirty="0">
                <a:solidFill>
                  <a:srgbClr val="0365C0"/>
                </a:solidFill>
                <a:latin typeface="Arial MT"/>
                <a:cs typeface="Arial MT"/>
              </a:rPr>
              <a:t>line</a:t>
            </a:r>
            <a:r>
              <a:rPr lang="en-GB" sz="1200" spc="-60" dirty="0">
                <a:solidFill>
                  <a:srgbClr val="0365C0"/>
                </a:solidFill>
                <a:latin typeface="Arial MT"/>
                <a:cs typeface="Arial MT"/>
              </a:rPr>
              <a:t> </a:t>
            </a:r>
            <a:r>
              <a:rPr lang="en-GB" sz="1200" dirty="0">
                <a:solidFill>
                  <a:srgbClr val="0365C0"/>
                </a:solidFill>
                <a:latin typeface="Arial MT"/>
                <a:cs typeface="Arial MT"/>
              </a:rPr>
              <a:t>parameters</a:t>
            </a:r>
            <a:r>
              <a:rPr lang="en-GB" sz="1200" spc="-55" dirty="0">
                <a:solidFill>
                  <a:srgbClr val="0365C0"/>
                </a:solidFill>
                <a:latin typeface="Arial MT"/>
                <a:cs typeface="Arial MT"/>
              </a:rPr>
              <a:t> </a:t>
            </a:r>
            <a:r>
              <a:rPr lang="en-GB" sz="1200" dirty="0">
                <a:solidFill>
                  <a:srgbClr val="0365C0"/>
                </a:solidFill>
                <a:latin typeface="Arial MT"/>
                <a:cs typeface="Arial MT"/>
              </a:rPr>
              <a:t>given,</a:t>
            </a:r>
            <a:r>
              <a:rPr lang="en-GB" sz="1200" spc="-60" dirty="0">
                <a:solidFill>
                  <a:srgbClr val="0365C0"/>
                </a:solidFill>
                <a:latin typeface="Arial MT"/>
                <a:cs typeface="Arial MT"/>
              </a:rPr>
              <a:t> </a:t>
            </a:r>
            <a:r>
              <a:rPr lang="en-GB" sz="1200" dirty="0">
                <a:solidFill>
                  <a:srgbClr val="0365C0"/>
                </a:solidFill>
                <a:latin typeface="Arial MT"/>
                <a:cs typeface="Arial MT"/>
              </a:rPr>
              <a:t>e.g.,</a:t>
            </a:r>
            <a:r>
              <a:rPr lang="en-GB" sz="1200" spc="-55" dirty="0">
                <a:solidFill>
                  <a:srgbClr val="0365C0"/>
                </a:solidFill>
                <a:latin typeface="Arial MT"/>
                <a:cs typeface="Arial MT"/>
              </a:rPr>
              <a:t> </a:t>
            </a:r>
            <a:r>
              <a:rPr lang="en-GB" sz="1200" dirty="0">
                <a:solidFill>
                  <a:srgbClr val="0365C0"/>
                </a:solidFill>
                <a:latin typeface="Arial MT"/>
                <a:cs typeface="Arial MT"/>
              </a:rPr>
              <a:t>in</a:t>
            </a:r>
            <a:r>
              <a:rPr lang="en-GB" sz="1200" spc="-60" dirty="0">
                <a:solidFill>
                  <a:srgbClr val="0365C0"/>
                </a:solidFill>
                <a:latin typeface="Arial MT"/>
                <a:cs typeface="Arial MT"/>
              </a:rPr>
              <a:t> </a:t>
            </a:r>
            <a:r>
              <a:rPr lang="en-GB" sz="1200" dirty="0">
                <a:solidFill>
                  <a:srgbClr val="0365C0"/>
                </a:solidFill>
                <a:latin typeface="Arial MT"/>
                <a:cs typeface="Arial MT"/>
              </a:rPr>
              <a:t>the</a:t>
            </a:r>
            <a:r>
              <a:rPr lang="en-GB" sz="1200" spc="-55" dirty="0">
                <a:solidFill>
                  <a:srgbClr val="0365C0"/>
                </a:solidFill>
                <a:latin typeface="Arial MT"/>
                <a:cs typeface="Arial MT"/>
              </a:rPr>
              <a:t> </a:t>
            </a:r>
            <a:r>
              <a:rPr lang="en-GB" sz="1200" dirty="0">
                <a:solidFill>
                  <a:srgbClr val="0365C0"/>
                </a:solidFill>
                <a:latin typeface="Arial MT"/>
                <a:cs typeface="Arial MT"/>
              </a:rPr>
              <a:t>shell</a:t>
            </a:r>
            <a:r>
              <a:rPr lang="en-GB" sz="1200" spc="-60" dirty="0">
                <a:solidFill>
                  <a:srgbClr val="0365C0"/>
                </a:solidFill>
                <a:latin typeface="Arial MT"/>
                <a:cs typeface="Arial MT"/>
              </a:rPr>
              <a:t> </a:t>
            </a:r>
            <a:r>
              <a:rPr lang="en-GB" sz="1200" dirty="0">
                <a:solidFill>
                  <a:srgbClr val="0365C0"/>
                </a:solidFill>
                <a:latin typeface="Arial MT"/>
                <a:cs typeface="Arial MT"/>
              </a:rPr>
              <a:t>appear</a:t>
            </a:r>
            <a:r>
              <a:rPr lang="en-GB" sz="1200" spc="-55" dirty="0">
                <a:solidFill>
                  <a:srgbClr val="0365C0"/>
                </a:solidFill>
                <a:latin typeface="Arial MT"/>
                <a:cs typeface="Arial MT"/>
              </a:rPr>
              <a:t> </a:t>
            </a:r>
            <a:r>
              <a:rPr lang="en-GB" sz="1200" spc="-25" dirty="0">
                <a:solidFill>
                  <a:srgbClr val="0365C0"/>
                </a:solidFill>
                <a:latin typeface="Arial MT"/>
                <a:cs typeface="Arial MT"/>
              </a:rPr>
              <a:t>as</a:t>
            </a:r>
            <a:endParaRPr lang="en-GB" sz="1200" dirty="0">
              <a:latin typeface="Arial MT"/>
              <a:cs typeface="Arial MT"/>
            </a:endParaRPr>
          </a:p>
          <a:p>
            <a:pPr marL="290195">
              <a:lnSpc>
                <a:spcPts val="2320"/>
              </a:lnSpc>
            </a:pPr>
            <a:r>
              <a:rPr lang="en-GB" sz="1200" spc="-10" dirty="0" err="1">
                <a:solidFill>
                  <a:srgbClr val="0365C0"/>
                </a:solidFill>
                <a:latin typeface="Courier New"/>
                <a:cs typeface="Courier New"/>
              </a:rPr>
              <a:t>argv</a:t>
            </a:r>
            <a:r>
              <a:rPr lang="en-GB" sz="1200" spc="-10" dirty="0">
                <a:solidFill>
                  <a:srgbClr val="0365C0"/>
                </a:solidFill>
                <a:latin typeface="Courier New"/>
                <a:cs typeface="Courier New"/>
              </a:rPr>
              <a:t>[1]</a:t>
            </a:r>
            <a:r>
              <a:rPr lang="en-GB" sz="1200" spc="-10" dirty="0">
                <a:solidFill>
                  <a:srgbClr val="0365C0"/>
                </a:solidFill>
                <a:latin typeface="Arial MT"/>
                <a:cs typeface="Arial MT"/>
              </a:rPr>
              <a:t>…</a:t>
            </a:r>
            <a:endParaRPr lang="en-GB" sz="1200" dirty="0">
              <a:latin typeface="Arial MT"/>
              <a:cs typeface="Arial M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20</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00943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F2C6A-5E95-62C3-DC66-8379F2EFC3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836C21-780F-2078-60D6-B420B9EC6A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EF5E43-57BA-5B2D-9533-3DF87734EC7F}"/>
              </a:ext>
            </a:extLst>
          </p:cNvPr>
          <p:cNvSpPr>
            <a:spLocks noGrp="1"/>
          </p:cNvSpPr>
          <p:nvPr>
            <p:ph type="body" idx="1"/>
          </p:nvPr>
        </p:nvSpPr>
        <p:spPr/>
        <p:txBody>
          <a:bodyPr/>
          <a:lstStyle/>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p>
          <a:p>
            <a:endParaRPr lang="en-GB" sz="1200" b="0" kern="0" dirty="0"/>
          </a:p>
          <a:p>
            <a:r>
              <a:rPr lang="en-GB" dirty="0"/>
              <a:t>#include &lt;</a:t>
            </a:r>
            <a:r>
              <a:rPr lang="en-GB" dirty="0" err="1"/>
              <a:t>stdio.h</a:t>
            </a:r>
            <a:r>
              <a:rPr lang="en-GB" dirty="0"/>
              <a:t>&gt;</a:t>
            </a:r>
          </a:p>
          <a:p>
            <a:r>
              <a:rPr lang="en-GB" dirty="0"/>
              <a:t>#include &lt;</a:t>
            </a:r>
            <a:r>
              <a:rPr lang="en-GB" dirty="0" err="1"/>
              <a:t>stdlib.h</a:t>
            </a:r>
            <a:r>
              <a:rPr lang="en-GB" dirty="0"/>
              <a:t>&gt;</a:t>
            </a:r>
          </a:p>
          <a:p>
            <a:r>
              <a:rPr lang="en-GB" dirty="0"/>
              <a:t>#include &lt;sys/</a:t>
            </a:r>
            <a:r>
              <a:rPr lang="en-GB" dirty="0" err="1"/>
              <a:t>types.h</a:t>
            </a:r>
            <a:r>
              <a:rPr lang="en-GB" dirty="0"/>
              <a:t>&gt;</a:t>
            </a:r>
          </a:p>
          <a:p>
            <a:r>
              <a:rPr lang="en-GB" dirty="0"/>
              <a:t>#include &lt;</a:t>
            </a:r>
            <a:r>
              <a:rPr lang="en-GB" dirty="0" err="1"/>
              <a:t>unistd.h</a:t>
            </a:r>
            <a:r>
              <a:rPr lang="en-GB" dirty="0"/>
              <a:t>&gt;</a:t>
            </a:r>
          </a:p>
          <a:p>
            <a:endParaRPr lang="en-GB" dirty="0"/>
          </a:p>
          <a:p>
            <a:r>
              <a:rPr lang="en-GB" dirty="0"/>
              <a:t>void </a:t>
            </a:r>
            <a:r>
              <a:rPr lang="en-GB" dirty="0" err="1"/>
              <a:t>forkexample</a:t>
            </a:r>
            <a:r>
              <a:rPr lang="en-GB" dirty="0"/>
              <a:t>()</a:t>
            </a:r>
          </a:p>
          <a:p>
            <a:r>
              <a:rPr lang="en-GB" dirty="0"/>
              <a:t>{</a:t>
            </a:r>
          </a:p>
          <a:p>
            <a:r>
              <a:rPr lang="en-GB" dirty="0"/>
              <a:t>    int x = 1;</a:t>
            </a:r>
          </a:p>
          <a:p>
            <a:r>
              <a:rPr lang="en-GB" dirty="0"/>
              <a:t>    </a:t>
            </a:r>
            <a:r>
              <a:rPr lang="en-GB" dirty="0" err="1"/>
              <a:t>pid_t</a:t>
            </a:r>
            <a:r>
              <a:rPr lang="en-GB" dirty="0"/>
              <a:t> p = fork();</a:t>
            </a:r>
          </a:p>
          <a:p>
            <a:r>
              <a:rPr lang="en-GB" dirty="0"/>
              <a:t>      if(p&lt;0){</a:t>
            </a:r>
          </a:p>
          <a:p>
            <a:r>
              <a:rPr lang="en-GB" dirty="0"/>
              <a:t>      </a:t>
            </a:r>
            <a:r>
              <a:rPr lang="en-GB" dirty="0" err="1"/>
              <a:t>perror</a:t>
            </a:r>
            <a:r>
              <a:rPr lang="en-GB" dirty="0"/>
              <a:t>("fork fail");</a:t>
            </a:r>
          </a:p>
          <a:p>
            <a:r>
              <a:rPr lang="en-GB" dirty="0"/>
              <a:t>      exit(1);</a:t>
            </a:r>
          </a:p>
          <a:p>
            <a:r>
              <a:rPr lang="en-GB" dirty="0"/>
              <a:t>    }</a:t>
            </a:r>
          </a:p>
          <a:p>
            <a:r>
              <a:rPr lang="en-GB" dirty="0"/>
              <a:t>    else if (p == 0)</a:t>
            </a:r>
          </a:p>
          <a:p>
            <a:r>
              <a:rPr lang="en-GB" dirty="0"/>
              <a:t>        </a:t>
            </a:r>
            <a:r>
              <a:rPr lang="en-GB" dirty="0" err="1"/>
              <a:t>printf</a:t>
            </a:r>
            <a:r>
              <a:rPr lang="en-GB" dirty="0"/>
              <a:t>("Child has x = %d\n", ++x);</a:t>
            </a:r>
          </a:p>
          <a:p>
            <a:r>
              <a:rPr lang="en-GB" dirty="0"/>
              <a:t>    else </a:t>
            </a:r>
          </a:p>
          <a:p>
            <a:r>
              <a:rPr lang="en-GB" dirty="0"/>
              <a:t>        </a:t>
            </a:r>
            <a:r>
              <a:rPr lang="en-GB" dirty="0" err="1"/>
              <a:t>printf</a:t>
            </a:r>
            <a:r>
              <a:rPr lang="en-GB" dirty="0"/>
              <a:t>("Parent has x = %d\n", --x);</a:t>
            </a:r>
          </a:p>
          <a:p>
            <a:r>
              <a:rPr lang="en-GB" dirty="0"/>
              <a:t>}</a:t>
            </a:r>
          </a:p>
          <a:p>
            <a:r>
              <a:rPr lang="en-GB" dirty="0"/>
              <a:t>int main()</a:t>
            </a:r>
          </a:p>
          <a:p>
            <a:r>
              <a:rPr lang="en-GB" dirty="0"/>
              <a:t>{</a:t>
            </a:r>
          </a:p>
          <a:p>
            <a:r>
              <a:rPr lang="en-GB" dirty="0"/>
              <a:t>    </a:t>
            </a:r>
            <a:r>
              <a:rPr lang="en-GB" dirty="0" err="1"/>
              <a:t>forkexample</a:t>
            </a:r>
            <a:r>
              <a:rPr lang="en-GB" dirty="0"/>
              <a:t>();</a:t>
            </a:r>
          </a:p>
          <a:p>
            <a:r>
              <a:rPr lang="en-GB" dirty="0"/>
              <a:t>    return 0;</a:t>
            </a:r>
          </a:p>
          <a:p>
            <a:r>
              <a:rPr lang="en-GB" dirty="0"/>
              <a:t>}</a:t>
            </a:r>
            <a:endParaRPr lang="en-SE" dirty="0"/>
          </a:p>
          <a:p>
            <a:endParaRPr lang="en-US" sz="1200" b="0" kern="0" dirty="0"/>
          </a:p>
          <a:p>
            <a:endParaRPr lang="en-SE" dirty="0"/>
          </a:p>
        </p:txBody>
      </p:sp>
    </p:spTree>
    <p:extLst>
      <p:ext uri="{BB962C8B-B14F-4D97-AF65-F5344CB8AC3E}">
        <p14:creationId xmlns:p14="http://schemas.microsoft.com/office/powerpoint/2010/main" val="1837136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Line 3</a:t>
            </a:r>
            <a:r>
              <a:rPr lang="en-GB" dirty="0"/>
              <a:t>: </a:t>
            </a:r>
            <a:r>
              <a:rPr lang="en-GB" dirty="0" err="1"/>
              <a:t>pid_t</a:t>
            </a:r>
            <a:r>
              <a:rPr lang="en-GB" dirty="0"/>
              <a:t> pid1 = fork(); This creates a child process. Now there are two processes: the parent and the child. </a:t>
            </a:r>
            <a:r>
              <a:rPr lang="en-GB" sz="1200" b="0" kern="0" dirty="0"/>
              <a:t>executing fork on line 4. After fork returns both in P0 and P1, we have two </a:t>
            </a:r>
            <a:endParaRPr lang="en-GB" dirty="0"/>
          </a:p>
          <a:p>
            <a:pPr>
              <a:buFont typeface="Arial" panose="020B0604020202020204" pitchFamily="34" charset="0"/>
              <a:buChar char="•"/>
            </a:pPr>
            <a:r>
              <a:rPr lang="en-GB" dirty="0"/>
              <a:t>In the parent process, pid1 &gt; 0, and in the child process, pid1 == 0.</a:t>
            </a:r>
          </a:p>
          <a:p>
            <a:pPr>
              <a:buFont typeface="Arial" panose="020B0604020202020204" pitchFamily="34" charset="0"/>
              <a:buChar char="•"/>
            </a:pPr>
            <a:r>
              <a:rPr lang="en-GB" b="1" dirty="0"/>
              <a:t>Line 4</a:t>
            </a:r>
            <a:r>
              <a:rPr lang="en-GB" dirty="0"/>
              <a:t>: </a:t>
            </a:r>
            <a:r>
              <a:rPr lang="en-GB" dirty="0" err="1"/>
              <a:t>pid_t</a:t>
            </a:r>
            <a:r>
              <a:rPr lang="en-GB" dirty="0"/>
              <a:t> pid2 = fork(); Both the parent and child from the first fork execute this line, creating two more processes.</a:t>
            </a:r>
          </a:p>
          <a:p>
            <a:pPr>
              <a:buFont typeface="Arial" panose="020B0604020202020204" pitchFamily="34" charset="0"/>
              <a:buChar char="•"/>
            </a:pPr>
            <a:r>
              <a:rPr lang="en-GB" dirty="0"/>
              <a:t>At this point, there are four processes: Parent process (from first fork).</a:t>
            </a:r>
          </a:p>
          <a:p>
            <a:pPr>
              <a:buFont typeface="Arial" panose="020B0604020202020204" pitchFamily="34" charset="0"/>
              <a:buChar char="•"/>
            </a:pPr>
            <a:r>
              <a:rPr lang="en-GB" dirty="0"/>
              <a:t>Child process (from first fork).</a:t>
            </a:r>
          </a:p>
          <a:p>
            <a:pPr>
              <a:buFont typeface="Arial" panose="020B0604020202020204" pitchFamily="34" charset="0"/>
              <a:buChar char="•"/>
            </a:pPr>
            <a:r>
              <a:rPr lang="en-GB" dirty="0"/>
              <a:t>Two new processes created by the second fork.</a:t>
            </a:r>
          </a:p>
          <a:p>
            <a:pPr>
              <a:buFont typeface="Arial" panose="020B0604020202020204" pitchFamily="34" charset="0"/>
              <a:buChar char="•"/>
            </a:pPr>
            <a:r>
              <a:rPr lang="en-GB" b="1" dirty="0"/>
              <a:t>Lines 5-7</a:t>
            </a:r>
            <a:r>
              <a:rPr lang="en-GB" dirty="0"/>
              <a:t>: Conditional block. The condition if (pid1 &gt; 0 &amp;&amp; pid2 == 0) is checked in all four processes.</a:t>
            </a:r>
          </a:p>
          <a:p>
            <a:pPr>
              <a:buFont typeface="Arial" panose="020B0604020202020204" pitchFamily="34" charset="0"/>
              <a:buChar char="•"/>
            </a:pPr>
            <a:r>
              <a:rPr lang="en-GB" dirty="0"/>
              <a:t>This condition is true only for the child process created by the second fork() in the original parent process.</a:t>
            </a:r>
          </a:p>
          <a:p>
            <a:r>
              <a:rPr lang="en-GB" sz="1200" b="0" kern="0" dirty="0"/>
              <a:t>Line 5 checks for the value returned from the first and second fork. If the first fork returned pid1 &gt; 0 (i.e. we are in the original process P0) and the second form returned pid2==0 (i.e. we are in the child process ),</a:t>
            </a:r>
          </a:p>
          <a:p>
            <a:r>
              <a:rPr lang="en-GB" sz="1200" b="0" kern="0" dirty="0"/>
              <a:t>the code in lines 6-7 is executed. So we have six processes altogether.</a:t>
            </a:r>
          </a:p>
          <a:p>
            <a:r>
              <a:rPr lang="en-GB" dirty="0"/>
              <a:t>Only in one of the processes does the condition (pid1 &gt; 0 &amp;&amp; pid2 == 0) hold true. That process executes another fork at line 6 and, if it is the parent, executes an additional fork at line 7. These two extra forks increase the process count by 2.</a:t>
            </a:r>
            <a:endParaRPr lang="en-GB" sz="1200" b="0" kern="0" dirty="0"/>
          </a:p>
          <a:p>
            <a:endParaRPr lang="en-SE" dirty="0"/>
          </a:p>
        </p:txBody>
      </p:sp>
    </p:spTree>
    <p:extLst>
      <p:ext uri="{BB962C8B-B14F-4D97-AF65-F5344CB8AC3E}">
        <p14:creationId xmlns:p14="http://schemas.microsoft.com/office/powerpoint/2010/main" val="2721789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36E5D-CAFA-AB41-90DB-62221F54AD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7C281-E351-E0F2-05EA-6FBEFEBB0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85188-CFB8-20E8-312C-B56D3A73B6D1}"/>
              </a:ext>
            </a:extLst>
          </p:cNvPr>
          <p:cNvSpPr>
            <a:spLocks noGrp="1"/>
          </p:cNvSpPr>
          <p:nvPr>
            <p:ph type="body" idx="1"/>
          </p:nvPr>
        </p:nvSpPr>
        <p:spPr/>
        <p:txBody>
          <a:bodyPr/>
          <a:lstStyle/>
          <a:p>
            <a:endParaRPr lang="en-GB" b="0" i="0" dirty="0">
              <a:solidFill>
                <a:srgbClr val="273239"/>
              </a:solidFill>
              <a:effectLst/>
              <a:latin typeface="Nunito" pitchFamily="2" charset="0"/>
            </a:endParaRP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Let u, v be the values printed by the parent process, and x, y be the values printed by the child process. Which one of the following is TRUE? </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(A)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(B)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(C) u + 10 = x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(D) u + 10 = x and v != y</a:t>
            </a: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03015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461106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29</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31</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33</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34</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35</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36</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general</a:t>
            </a:r>
            <a:r>
              <a:rPr lang="zh-CN" altLang="en-US" dirty="0"/>
              <a:t> </a:t>
            </a:r>
            <a:r>
              <a:rPr lang="en-US" altLang="zh-CN" dirty="0"/>
              <a:t>purpose reg</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4087FC-A5C5-61FB-1E83-CB06B59D13D6}"/>
              </a:ext>
            </a:extLst>
          </p:cNvPr>
          <p:cNvSpPr>
            <a:spLocks noGrp="1" noChangeArrowheads="1"/>
          </p:cNvSpPr>
          <p:nvPr>
            <p:ph type="sldNum" sz="quarter" idx="5"/>
          </p:nvPr>
        </p:nvSpPr>
        <p:spPr>
          <a:ln/>
        </p:spPr>
        <p:txBody>
          <a:bodyPr/>
          <a:lstStyle/>
          <a:p>
            <a:fld id="{D0930BE4-DDA0-4F9F-BDB7-C9D4160F96C6}" type="slidenum">
              <a:rPr lang="en-US" altLang="en-SE"/>
              <a:pPr/>
              <a:t>37</a:t>
            </a:fld>
            <a:endParaRPr lang="en-US" altLang="en-SE"/>
          </a:p>
        </p:txBody>
      </p:sp>
      <p:sp>
        <p:nvSpPr>
          <p:cNvPr id="151554" name="Rectangle 2">
            <a:extLst>
              <a:ext uri="{FF2B5EF4-FFF2-40B4-BE49-F238E27FC236}">
                <a16:creationId xmlns:a16="http://schemas.microsoft.com/office/drawing/2014/main" id="{96D19E59-1358-1986-B418-BDBC7348B4F0}"/>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34C83608-36C7-5FFC-0F14-A431D37CE3EF}"/>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38</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39</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40</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41</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42</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43</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44</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1D9072-C6AD-25E2-829E-D597FFB90B88}"/>
              </a:ext>
            </a:extLst>
          </p:cNvPr>
          <p:cNvSpPr>
            <a:spLocks noGrp="1" noChangeArrowheads="1"/>
          </p:cNvSpPr>
          <p:nvPr>
            <p:ph type="sldNum" sz="quarter" idx="5"/>
          </p:nvPr>
        </p:nvSpPr>
        <p:spPr>
          <a:ln/>
        </p:spPr>
        <p:txBody>
          <a:bodyPr/>
          <a:lstStyle/>
          <a:p>
            <a:fld id="{00C0937E-470A-47B3-A3F2-29C0CC0ED79A}" type="slidenum">
              <a:rPr lang="en-US" altLang="en-SE"/>
              <a:pPr/>
              <a:t>45</a:t>
            </a:fld>
            <a:endParaRPr lang="en-US" altLang="en-SE"/>
          </a:p>
        </p:txBody>
      </p:sp>
      <p:sp>
        <p:nvSpPr>
          <p:cNvPr id="200706" name="Rectangle 2">
            <a:extLst>
              <a:ext uri="{FF2B5EF4-FFF2-40B4-BE49-F238E27FC236}">
                <a16:creationId xmlns:a16="http://schemas.microsoft.com/office/drawing/2014/main" id="{E61679A2-6BE1-722D-615E-10EF5AC9B4F4}"/>
              </a:ext>
            </a:extLst>
          </p:cNvPr>
          <p:cNvSpPr>
            <a:spLocks noGrp="1" noRot="1" noChangeAspect="1" noChangeArrowheads="1" noTextEdit="1"/>
          </p:cNvSpPr>
          <p:nvPr>
            <p:ph type="sldImg"/>
          </p:nvPr>
        </p:nvSpPr>
        <p:spPr>
          <a:ln/>
        </p:spPr>
      </p:sp>
      <p:sp>
        <p:nvSpPr>
          <p:cNvPr id="200707" name="Rectangle 3">
            <a:extLst>
              <a:ext uri="{FF2B5EF4-FFF2-40B4-BE49-F238E27FC236}">
                <a16:creationId xmlns:a16="http://schemas.microsoft.com/office/drawing/2014/main" id="{BCB2B644-9FC9-1D06-25AD-C98F8ECA2E0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E3FF06-ED5A-938D-328C-F768BAA160D4}"/>
              </a:ext>
            </a:extLst>
          </p:cNvPr>
          <p:cNvSpPr>
            <a:spLocks noGrp="1" noChangeArrowheads="1"/>
          </p:cNvSpPr>
          <p:nvPr>
            <p:ph type="sldNum" sz="quarter" idx="5"/>
          </p:nvPr>
        </p:nvSpPr>
        <p:spPr>
          <a:ln/>
        </p:spPr>
        <p:txBody>
          <a:bodyPr/>
          <a:lstStyle/>
          <a:p>
            <a:fld id="{F3BDEA84-3B3D-4FFD-AC16-FDB6B09519DE}" type="slidenum">
              <a:rPr lang="en-US" altLang="en-SE"/>
              <a:pPr/>
              <a:t>46</a:t>
            </a:fld>
            <a:endParaRPr lang="en-US" altLang="en-SE"/>
          </a:p>
        </p:txBody>
      </p:sp>
      <p:sp>
        <p:nvSpPr>
          <p:cNvPr id="202754" name="Rectangle 2">
            <a:extLst>
              <a:ext uri="{FF2B5EF4-FFF2-40B4-BE49-F238E27FC236}">
                <a16:creationId xmlns:a16="http://schemas.microsoft.com/office/drawing/2014/main" id="{73A5D488-4D32-1C4D-871F-FBDEB0694228}"/>
              </a:ext>
            </a:extLst>
          </p:cNvPr>
          <p:cNvSpPr>
            <a:spLocks noGrp="1" noRot="1" noChangeAspect="1" noChangeArrowheads="1" noTextEdit="1"/>
          </p:cNvSpPr>
          <p:nvPr>
            <p:ph type="sldImg"/>
          </p:nvPr>
        </p:nvSpPr>
        <p:spPr>
          <a:ln/>
        </p:spPr>
      </p:sp>
      <p:sp>
        <p:nvSpPr>
          <p:cNvPr id="202755" name="Rectangle 3">
            <a:extLst>
              <a:ext uri="{FF2B5EF4-FFF2-40B4-BE49-F238E27FC236}">
                <a16:creationId xmlns:a16="http://schemas.microsoft.com/office/drawing/2014/main" id="{2E204F08-0C98-39B1-10C0-B22B2E1BEF3C}"/>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7802D1F-F73D-8C43-D64A-55F2DC4F61A6}"/>
              </a:ext>
            </a:extLst>
          </p:cNvPr>
          <p:cNvSpPr>
            <a:spLocks noGrp="1" noChangeArrowheads="1"/>
          </p:cNvSpPr>
          <p:nvPr>
            <p:ph type="sldNum" sz="quarter" idx="5"/>
          </p:nvPr>
        </p:nvSpPr>
        <p:spPr>
          <a:ln/>
        </p:spPr>
        <p:txBody>
          <a:bodyPr/>
          <a:lstStyle/>
          <a:p>
            <a:fld id="{5A2471CD-19A5-4D29-B356-21B057F3B6D6}" type="slidenum">
              <a:rPr lang="en-US" altLang="en-SE"/>
              <a:pPr/>
              <a:t>47</a:t>
            </a:fld>
            <a:endParaRPr lang="en-US" altLang="en-SE"/>
          </a:p>
        </p:txBody>
      </p:sp>
      <p:sp>
        <p:nvSpPr>
          <p:cNvPr id="206850" name="Rectangle 2">
            <a:extLst>
              <a:ext uri="{FF2B5EF4-FFF2-40B4-BE49-F238E27FC236}">
                <a16:creationId xmlns:a16="http://schemas.microsoft.com/office/drawing/2014/main" id="{C1DECAA2-DC99-DEDD-2881-EF622B4F60AD}"/>
              </a:ext>
            </a:extLst>
          </p:cNvPr>
          <p:cNvSpPr>
            <a:spLocks noGrp="1" noRot="1" noChangeAspect="1" noChangeArrowheads="1" noTextEdit="1"/>
          </p:cNvSpPr>
          <p:nvPr>
            <p:ph type="sldImg"/>
          </p:nvPr>
        </p:nvSpPr>
        <p:spPr>
          <a:ln/>
        </p:spPr>
      </p:sp>
      <p:sp>
        <p:nvSpPr>
          <p:cNvPr id="206851" name="Rectangle 3">
            <a:extLst>
              <a:ext uri="{FF2B5EF4-FFF2-40B4-BE49-F238E27FC236}">
                <a16:creationId xmlns:a16="http://schemas.microsoft.com/office/drawing/2014/main" id="{B9AF66EB-233D-A3F3-B94F-6867B5F4963D}"/>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CE0E77-58FC-8F42-AAE9-55F14D52C27A}"/>
              </a:ext>
            </a:extLst>
          </p:cNvPr>
          <p:cNvSpPr>
            <a:spLocks noGrp="1" noChangeArrowheads="1"/>
          </p:cNvSpPr>
          <p:nvPr>
            <p:ph type="sldNum" sz="quarter" idx="5"/>
          </p:nvPr>
        </p:nvSpPr>
        <p:spPr>
          <a:ln/>
        </p:spPr>
        <p:txBody>
          <a:bodyPr/>
          <a:lstStyle/>
          <a:p>
            <a:fld id="{9003F481-BC5E-4B66-9464-D759DB7C4583}" type="slidenum">
              <a:rPr lang="en-US" altLang="en-SE"/>
              <a:pPr/>
              <a:t>48</a:t>
            </a:fld>
            <a:endParaRPr lang="en-US" altLang="en-SE"/>
          </a:p>
        </p:txBody>
      </p:sp>
      <p:sp>
        <p:nvSpPr>
          <p:cNvPr id="161794" name="Rectangle 2">
            <a:extLst>
              <a:ext uri="{FF2B5EF4-FFF2-40B4-BE49-F238E27FC236}">
                <a16:creationId xmlns:a16="http://schemas.microsoft.com/office/drawing/2014/main" id="{2AB46107-970B-A31D-4668-8AA4E86FB125}"/>
              </a:ext>
            </a:extLst>
          </p:cNvPr>
          <p:cNvSpPr>
            <a:spLocks noGrp="1" noRot="1" noChangeAspect="1" noChangeArrowheads="1" noTextEdit="1"/>
          </p:cNvSpPr>
          <p:nvPr>
            <p:ph type="sldImg"/>
          </p:nvPr>
        </p:nvSpPr>
        <p:spPr>
          <a:ln/>
        </p:spPr>
      </p:sp>
      <p:sp>
        <p:nvSpPr>
          <p:cNvPr id="161795" name="Rectangle 3">
            <a:extLst>
              <a:ext uri="{FF2B5EF4-FFF2-40B4-BE49-F238E27FC236}">
                <a16:creationId xmlns:a16="http://schemas.microsoft.com/office/drawing/2014/main" id="{40D21BA2-616C-550C-AFE3-8837583AC824}"/>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49</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44F9A2-E329-A21D-3B91-BE11E6BBEAD2}"/>
              </a:ext>
            </a:extLst>
          </p:cNvPr>
          <p:cNvSpPr>
            <a:spLocks noGrp="1" noChangeArrowheads="1"/>
          </p:cNvSpPr>
          <p:nvPr>
            <p:ph type="sldNum" sz="quarter" idx="5"/>
          </p:nvPr>
        </p:nvSpPr>
        <p:spPr>
          <a:ln/>
        </p:spPr>
        <p:txBody>
          <a:bodyPr/>
          <a:lstStyle/>
          <a:p>
            <a:fld id="{75403325-FF36-4D9B-82AA-F7143ABDAB12}" type="slidenum">
              <a:rPr lang="en-US" altLang="en-SE"/>
              <a:pPr/>
              <a:t>50</a:t>
            </a:fld>
            <a:endParaRPr lang="en-US" altLang="en-SE"/>
          </a:p>
        </p:txBody>
      </p:sp>
      <p:sp>
        <p:nvSpPr>
          <p:cNvPr id="163842" name="Rectangle 2">
            <a:extLst>
              <a:ext uri="{FF2B5EF4-FFF2-40B4-BE49-F238E27FC236}">
                <a16:creationId xmlns:a16="http://schemas.microsoft.com/office/drawing/2014/main" id="{F4D92E0F-F3CF-6CF9-E5E4-62D2A551593A}"/>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D582F09A-1AE3-ED32-7325-60552B67E2F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1FFAB9-275C-8D81-98D0-A8217275EAA5}"/>
              </a:ext>
            </a:extLst>
          </p:cNvPr>
          <p:cNvSpPr>
            <a:spLocks noGrp="1" noChangeArrowheads="1"/>
          </p:cNvSpPr>
          <p:nvPr>
            <p:ph type="sldNum" sz="quarter" idx="5"/>
          </p:nvPr>
        </p:nvSpPr>
        <p:spPr>
          <a:ln/>
        </p:spPr>
        <p:txBody>
          <a:bodyPr/>
          <a:lstStyle/>
          <a:p>
            <a:fld id="{A6FE3B9C-FEF1-41A8-BAF0-57ADAC113098}" type="slidenum">
              <a:rPr lang="en-US" altLang="en-SE"/>
              <a:pPr/>
              <a:t>51</a:t>
            </a:fld>
            <a:endParaRPr lang="en-US" altLang="en-SE"/>
          </a:p>
        </p:txBody>
      </p:sp>
      <p:sp>
        <p:nvSpPr>
          <p:cNvPr id="164866" name="Rectangle 2">
            <a:extLst>
              <a:ext uri="{FF2B5EF4-FFF2-40B4-BE49-F238E27FC236}">
                <a16:creationId xmlns:a16="http://schemas.microsoft.com/office/drawing/2014/main" id="{0DB10AC2-4F75-AD3C-AB7D-BECB7A2234D7}"/>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3AC8DDBE-80E1-F57A-3394-8369E261D05A}"/>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9D6562-41EA-BDEF-2CEB-D0F74E71B75E}"/>
              </a:ext>
            </a:extLst>
          </p:cNvPr>
          <p:cNvSpPr>
            <a:spLocks noGrp="1" noChangeArrowheads="1"/>
          </p:cNvSpPr>
          <p:nvPr>
            <p:ph type="sldNum" sz="quarter" idx="5"/>
          </p:nvPr>
        </p:nvSpPr>
        <p:spPr>
          <a:ln/>
        </p:spPr>
        <p:txBody>
          <a:bodyPr/>
          <a:lstStyle/>
          <a:p>
            <a:fld id="{8CE6AFDA-FFF0-41C3-BC3E-42F3491BD27F}" type="slidenum">
              <a:rPr lang="en-US" altLang="en-SE"/>
              <a:pPr/>
              <a:t>52</a:t>
            </a:fld>
            <a:endParaRPr lang="en-US" altLang="en-SE"/>
          </a:p>
        </p:txBody>
      </p:sp>
      <p:sp>
        <p:nvSpPr>
          <p:cNvPr id="165890" name="Rectangle 2">
            <a:extLst>
              <a:ext uri="{FF2B5EF4-FFF2-40B4-BE49-F238E27FC236}">
                <a16:creationId xmlns:a16="http://schemas.microsoft.com/office/drawing/2014/main" id="{5377B695-D7D9-C161-64F1-4A7D125B2C66}"/>
              </a:ext>
            </a:extLst>
          </p:cNvPr>
          <p:cNvSpPr>
            <a:spLocks noGrp="1" noRot="1" noChangeAspect="1" noChangeArrowheads="1" noTextEdit="1"/>
          </p:cNvSpPr>
          <p:nvPr>
            <p:ph type="sldImg"/>
          </p:nvPr>
        </p:nvSpPr>
        <p:spPr>
          <a:ln/>
        </p:spPr>
      </p:sp>
      <p:sp>
        <p:nvSpPr>
          <p:cNvPr id="165891" name="Rectangle 3">
            <a:extLst>
              <a:ext uri="{FF2B5EF4-FFF2-40B4-BE49-F238E27FC236}">
                <a16:creationId xmlns:a16="http://schemas.microsoft.com/office/drawing/2014/main" id="{30A0DF59-4446-A99C-0E66-7C58A6FA462F}"/>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53</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1" i="0" dirty="0">
                <a:solidFill>
                  <a:srgbClr val="0F0F0F"/>
                </a:solidFill>
                <a:effectLst/>
                <a:latin typeface="Roboto" panose="02000000000000000000" pitchFamily="2" charset="0"/>
              </a:rPr>
              <a:t>What is Thread Synchronization?</a:t>
            </a:r>
          </a:p>
          <a:p>
            <a:r>
              <a:rPr lang="en-GB" altLang="en-SE" dirty="0"/>
              <a:t>https://www.youtube.com/watch?v=8_CRd1R5g98</a:t>
            </a:r>
            <a:endParaRPr lang="en-SE" altLang="en-S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hyperlink" Target="https://www.youtube.com/watch?v=xVSPv-9x3g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fork-system-call/"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youtube.com/watch?v=vLwMl9qK4T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t>
            </a:r>
            <a:r>
              <a:rPr lang="en-US" sz="3000">
                <a:latin typeface="+mj-lt"/>
              </a:rPr>
              <a:t>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rc</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380608" y="2936625"/>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380608" y="5030697"/>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124823" y="807595"/>
            <a:ext cx="6977286" cy="5919776"/>
          </a:xfrm>
        </p:spPr>
        <p:txBody>
          <a:bodyPr>
            <a:normAutofit fontScale="92500" lnSpcReduction="10000"/>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a:t>
            </a:r>
          </a:p>
          <a:p>
            <a:pPr lvl="1"/>
            <a:r>
              <a:rPr lang="en-GB" dirty="0"/>
              <a:t>When a child process terminates, </a:t>
            </a:r>
            <a:r>
              <a:rPr lang="en-US" altLang="zh-CN" b="1" dirty="0">
                <a:solidFill>
                  <a:srgbClr val="0070C0"/>
                </a:solidFill>
              </a:rPr>
              <a:t>wait() </a:t>
            </a:r>
            <a:r>
              <a:rPr lang="en-GB" dirty="0"/>
              <a:t>retrieves its termination status and allows the system to clean up the resources associated with that child. If the parent does not call </a:t>
            </a:r>
            <a:r>
              <a:rPr lang="en-US" altLang="zh-CN" b="1" dirty="0">
                <a:solidFill>
                  <a:srgbClr val="0070C0"/>
                </a:solidFill>
              </a:rPr>
              <a:t>wait()</a:t>
            </a:r>
            <a:r>
              <a:rPr lang="en-GB" dirty="0"/>
              <a:t> to collect the child's exit status, the child becomes a zombie process, which means its PCB persists in the process table, even though it is no longer running.</a:t>
            </a:r>
          </a:p>
          <a:p>
            <a:pPr lvl="2"/>
            <a:r>
              <a:rPr lang="en-GB" dirty="0"/>
              <a:t>While zombie processes do not consume processor or memory resources, they occupy entries in the process table. The process table is of finite size, and if too many zombie processes accumulate, it can prevent new processes from being created.</a:t>
            </a:r>
          </a:p>
          <a:p>
            <a:pPr lvl="1"/>
            <a:r>
              <a:rPr lang="en-GB" dirty="0"/>
              <a:t>If there are multiple child processes, </a:t>
            </a:r>
            <a:r>
              <a:rPr lang="en-US" altLang="zh-CN" b="1" dirty="0">
                <a:solidFill>
                  <a:srgbClr val="0070C0"/>
                </a:solidFill>
              </a:rPr>
              <a:t>wait() </a:t>
            </a:r>
            <a:r>
              <a:rPr lang="en-GB" dirty="0"/>
              <a:t>does not allow the parent to specify which child process to wait for. </a:t>
            </a:r>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7243622" y="1683719"/>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stores </a:t>
            </a:r>
            <a:r>
              <a:rPr lang="en-US" altLang="zh-CN" sz="1600" i="1" dirty="0" err="1">
                <a:solidFill>
                  <a:srgbClr val="3D7B7B"/>
                </a:solidFill>
              </a:rPr>
              <a:t>pid</a:t>
            </a:r>
            <a:r>
              <a:rPr lang="en-US" altLang="zh-CN" sz="1600" i="1" dirty="0">
                <a:solidFill>
                  <a:srgbClr val="3D7B7B"/>
                </a:solidFill>
              </a:rPr>
              <a:t> of the child process that is waited for</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rc</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
        <p:nvSpPr>
          <p:cNvPr id="8" name="TextBox 7">
            <a:extLst>
              <a:ext uri="{FF2B5EF4-FFF2-40B4-BE49-F238E27FC236}">
                <a16:creationId xmlns:a16="http://schemas.microsoft.com/office/drawing/2014/main" id="{4F852127-3924-E040-AB09-C5A5E2EDFBD4}"/>
              </a:ext>
            </a:extLst>
          </p:cNvPr>
          <p:cNvSpPr txBox="1"/>
          <p:nvPr/>
        </p:nvSpPr>
        <p:spPr>
          <a:xfrm>
            <a:off x="4094044" y="6167009"/>
            <a:ext cx="440389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600" b="0" i="0">
                <a:solidFill>
                  <a:srgbClr val="0F0F0F"/>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dirty="0"/>
              <a:t>Fork() system call tutorial</a:t>
            </a:r>
          </a:p>
          <a:p>
            <a:r>
              <a:rPr lang="en-GB" dirty="0">
                <a:hlinkClick r:id="rId4"/>
              </a:rPr>
              <a:t>https://www.youtube.com/watch?v=xVSPv-9x3gk</a:t>
            </a:r>
            <a:endParaRPr lang="en-GB" dirty="0"/>
          </a:p>
        </p:txBody>
      </p:sp>
    </p:spTree>
    <p:extLst>
      <p:ext uri="{BB962C8B-B14F-4D97-AF65-F5344CB8AC3E}">
        <p14:creationId xmlns:p14="http://schemas.microsoft.com/office/powerpoint/2010/main" val="173019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8"/>
            <a:ext cx="8433015" cy="3663358"/>
          </a:xfrm>
        </p:spPr>
        <p:txBody>
          <a:bodyPr>
            <a:normAutofit lnSpcReduction="10000"/>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15328" y="4191001"/>
            <a:ext cx="6973475" cy="25472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869174" y="2420007"/>
            <a:ext cx="3084930" cy="41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31024" y="216764"/>
            <a:ext cx="7740703" cy="532956"/>
          </a:xfrm>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0789" y="802748"/>
            <a:ext cx="6764925" cy="578061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line will never be executed."</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b="1" kern="1200" dirty="0">
              <a:latin typeface="Gill Sans Light"/>
              <a:cs typeface="+mn-cs"/>
            </a:endParaRPr>
          </a:p>
        </p:txBody>
      </p:sp>
      <p:sp>
        <p:nvSpPr>
          <p:cNvPr id="4" name="矩形 3">
            <a:extLst>
              <a:ext uri="{FF2B5EF4-FFF2-40B4-BE49-F238E27FC236}">
                <a16:creationId xmlns:a16="http://schemas.microsoft.com/office/drawing/2014/main" id="{FA39398C-31B9-A9C5-62A7-DCBAF79B252C}"/>
              </a:ext>
            </a:extLst>
          </p:cNvPr>
          <p:cNvSpPr/>
          <p:nvPr/>
        </p:nvSpPr>
        <p:spPr>
          <a:xfrm>
            <a:off x="1255924" y="4142670"/>
            <a:ext cx="3566448" cy="25352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1546178" y="5750367"/>
            <a:ext cx="5309604" cy="892663"/>
          </a:xfrm>
          <a:prstGeom prst="rect">
            <a:avLst/>
          </a:prstGeom>
        </p:spPr>
        <p:style>
          <a:lnRef idx="2">
            <a:schemeClr val="accent1"/>
          </a:lnRef>
          <a:fillRef idx="1">
            <a:schemeClr val="lt1"/>
          </a:fillRef>
          <a:effectRef idx="0">
            <a:schemeClr val="accent1"/>
          </a:effectRef>
          <a:fontRef idx="minor">
            <a:schemeClr val="dk1"/>
          </a:fontRef>
        </p:style>
      </p:pic>
      <p:sp>
        <p:nvSpPr>
          <p:cNvPr id="10" name="TextBox 9">
            <a:extLst>
              <a:ext uri="{FF2B5EF4-FFF2-40B4-BE49-F238E27FC236}">
                <a16:creationId xmlns:a16="http://schemas.microsoft.com/office/drawing/2014/main" id="{291CC22F-E17C-9414-3B36-74A244AB22E2}"/>
              </a:ext>
            </a:extLst>
          </p:cNvPr>
          <p:cNvSpPr txBox="1"/>
          <p:nvPr/>
        </p:nvSpPr>
        <p:spPr>
          <a:xfrm>
            <a:off x="723311" y="6273699"/>
            <a:ext cx="939968" cy="369332"/>
          </a:xfrm>
          <a:prstGeom prst="rect">
            <a:avLst/>
          </a:prstGeom>
          <a:noFill/>
        </p:spPr>
        <p:txBody>
          <a:bodyPr wrap="square">
            <a:spAutoFit/>
          </a:bodyPr>
          <a:lstStyle/>
          <a:p>
            <a:r>
              <a:rPr lang="en-GB" dirty="0">
                <a:solidFill>
                  <a:schemeClr val="tx1"/>
                </a:solidFill>
                <a:latin typeface="Gill Sans Light"/>
                <a:ea typeface="ＭＳ Ｐゴシック" charset="0"/>
              </a:rPr>
              <a:t>Output:</a:t>
            </a:r>
            <a:endParaRPr lang="en-SE" dirty="0"/>
          </a:p>
        </p:txBody>
      </p:sp>
      <p:sp>
        <p:nvSpPr>
          <p:cNvPr id="11" name="内容占位符 2">
            <a:extLst>
              <a:ext uri="{FF2B5EF4-FFF2-40B4-BE49-F238E27FC236}">
                <a16:creationId xmlns:a16="http://schemas.microsoft.com/office/drawing/2014/main" id="{C89C4928-5D46-CC4A-230A-D56EFC253BD9}"/>
              </a:ext>
            </a:extLst>
          </p:cNvPr>
          <p:cNvSpPr txBox="1">
            <a:spLocks/>
          </p:cNvSpPr>
          <p:nvPr/>
        </p:nvSpPr>
        <p:spPr bwMode="auto">
          <a:xfrm>
            <a:off x="6784284" y="749720"/>
            <a:ext cx="5245664" cy="605525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1800" b="0" kern="0" dirty="0"/>
              <a:t>In the child process (</a:t>
            </a:r>
            <a:r>
              <a:rPr lang="en-GB" altLang="zh-CN" sz="1800" b="0" kern="0" dirty="0" err="1"/>
              <a:t>rc</a:t>
            </a:r>
            <a:r>
              <a:rPr lang="en-GB" altLang="zh-CN" sz="1800" b="0" kern="0" dirty="0"/>
              <a:t> == 0), the </a:t>
            </a:r>
            <a:r>
              <a:rPr lang="en-GB" altLang="zh-CN" sz="1800" b="0" kern="0" dirty="0" err="1"/>
              <a:t>execvp</a:t>
            </a:r>
            <a:r>
              <a:rPr lang="en-GB" altLang="zh-CN" sz="1800" b="0" kern="0" dirty="0"/>
              <a:t>() function replaces the current process image with the program named “</a:t>
            </a:r>
            <a:r>
              <a:rPr lang="en-GB" altLang="zh-CN" sz="1800" b="0" kern="0" dirty="0" err="1"/>
              <a:t>wc</a:t>
            </a:r>
            <a:r>
              <a:rPr lang="en-GB" altLang="zh-CN" sz="1800" b="0" kern="0" dirty="0"/>
              <a:t>“, a program that counts Lines, Words, and Bytes in a file, with output format: [lines] [words] [bytes] [filename].</a:t>
            </a:r>
          </a:p>
          <a:p>
            <a:r>
              <a:rPr lang="en-GB" altLang="zh-CN" sz="1800" b="0" kern="0" dirty="0"/>
              <a:t>The arguments for the program are passed as an array (</a:t>
            </a:r>
            <a:r>
              <a:rPr lang="en-GB" altLang="zh-CN" sz="1800" b="0" kern="0" dirty="0" err="1"/>
              <a:t>args</a:t>
            </a:r>
            <a:r>
              <a:rPr lang="en-GB" altLang="zh-CN" sz="1800" b="0" kern="0" dirty="0"/>
              <a:t>[]), where the first element is the program name “</a:t>
            </a:r>
            <a:r>
              <a:rPr lang="en-GB" altLang="zh-CN" sz="1800" b="0" kern="0" dirty="0" err="1"/>
              <a:t>wc</a:t>
            </a:r>
            <a:r>
              <a:rPr lang="en-GB" altLang="zh-CN" sz="1800" b="0" kern="0" dirty="0"/>
              <a:t>” and subsequent elements are its arguments. The array must end with NULL.</a:t>
            </a:r>
          </a:p>
          <a:p>
            <a:r>
              <a:rPr lang="en-GB" altLang="zh-CN" sz="1800" b="0" kern="0" dirty="0"/>
              <a:t>The </a:t>
            </a:r>
            <a:r>
              <a:rPr lang="en-GB" altLang="zh-CN" sz="1800" b="0" kern="0" dirty="0" err="1"/>
              <a:t>strdup</a:t>
            </a:r>
            <a:r>
              <a:rPr lang="en-GB" altLang="zh-CN" sz="1800" b="0" kern="0" dirty="0"/>
              <a:t>() function allocates memory on the heap and stores a copy of the string there. This is done to ensure that the strings are stored in memory that can be safely modified or freed later if needed. In this program, </a:t>
            </a:r>
            <a:r>
              <a:rPr lang="en-GB" altLang="zh-CN" sz="1800" b="0" kern="0" dirty="0" err="1"/>
              <a:t>strdup</a:t>
            </a:r>
            <a:r>
              <a:rPr lang="en-GB" altLang="zh-CN" sz="1800" b="0" kern="0" dirty="0"/>
              <a:t>() is not strictly necessary, and you can pass strings directly to </a:t>
            </a:r>
            <a:r>
              <a:rPr lang="en-GB" altLang="zh-CN" sz="1800" b="0" kern="0" dirty="0" err="1"/>
              <a:t>myargs</a:t>
            </a:r>
            <a:r>
              <a:rPr lang="en-GB" altLang="zh-CN" sz="1800" b="0" kern="0" dirty="0"/>
              <a:t> without using `</a:t>
            </a:r>
            <a:r>
              <a:rPr lang="en-GB" altLang="zh-CN" sz="1800" b="0" kern="0" dirty="0" err="1"/>
              <a:t>strdup</a:t>
            </a:r>
            <a:r>
              <a:rPr lang="en-GB" altLang="zh-CN" sz="1800" b="0" kern="0" dirty="0"/>
              <a:t>`, since the strings are read only and not modified later.</a:t>
            </a:r>
          </a:p>
          <a:p>
            <a:r>
              <a:rPr lang="en-GB" altLang="zh-CN" sz="1800" b="0" kern="0" dirty="0"/>
              <a:t>After call to </a:t>
            </a:r>
            <a:r>
              <a:rPr lang="en-GB" altLang="zh-CN" sz="1800" b="0" kern="0" dirty="0" err="1"/>
              <a:t>execvp</a:t>
            </a:r>
            <a:r>
              <a:rPr lang="en-GB" altLang="zh-CN" sz="1800" b="0" kern="0" dirty="0"/>
              <a:t>(), the whole child process address space is overwritten and replaced by the </a:t>
            </a:r>
            <a:r>
              <a:rPr lang="en-GB" altLang="zh-CN" sz="1800" b="0" kern="0" dirty="0" err="1"/>
              <a:t>wc</a:t>
            </a:r>
            <a:r>
              <a:rPr lang="en-GB" altLang="zh-CN" sz="1800" b="0" kern="0" dirty="0"/>
              <a:t> program, so the line “</a:t>
            </a:r>
            <a:r>
              <a:rPr lang="en-GB" altLang="zh-CN" sz="1800" b="0" kern="0" dirty="0" err="1"/>
              <a:t>printf</a:t>
            </a:r>
            <a:r>
              <a:rPr lang="en-GB" altLang="zh-CN" sz="1800" b="0" kern="0" dirty="0"/>
              <a:t>(“This line will never be executed.");“ is overwritten and will never be called. </a:t>
            </a:r>
          </a:p>
        </p:txBody>
      </p:sp>
    </p:spTree>
    <p:extLst>
      <p:ext uri="{BB962C8B-B14F-4D97-AF65-F5344CB8AC3E}">
        <p14:creationId xmlns:p14="http://schemas.microsoft.com/office/powerpoint/2010/main" val="296917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992558"/>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 (details omitted.)</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460196"/>
            <a:ext cx="4582737" cy="47320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cat w3.c &gt; </a:t>
            </a:r>
            <a:r>
              <a:rPr lang="en-US" altLang="ko-KR" dirty="0" err="1">
                <a:solidFill>
                  <a:prstClr val="black"/>
                </a:solidFill>
                <a:latin typeface="Courier" charset="0"/>
                <a:ea typeface="Courier" charset="0"/>
                <a:cs typeface="Courier" charset="0"/>
              </a:rPr>
              <a:t>newfile.txt</a:t>
            </a:r>
            <a:endParaRPr lang="ko-KR" altLang="en-US"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572375"/>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echo hello world | </a:t>
            </a:r>
            <a:r>
              <a:rPr lang="en-US" altLang="ko-KR" dirty="0" err="1">
                <a:solidFill>
                  <a:prstClr val="black"/>
                </a:solidFill>
                <a:latin typeface="Courier" charset="0"/>
                <a:ea typeface="Courier" charset="0"/>
                <a:cs typeface="Courier" charset="0"/>
              </a:rPr>
              <a:t>wc</a:t>
            </a:r>
            <a:endParaRPr lang="ko-KR" altLang="en-US"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3980" y="1165263"/>
            <a:ext cx="7780381" cy="412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a:t>tree</a:t>
            </a:r>
            <a:endParaRPr lang="en-US" altLang="zh-CN" dirty="0"/>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14CA-DCE8-1921-0CDF-A676FA0FB3A8}"/>
              </a:ext>
            </a:extLst>
          </p:cNvPr>
          <p:cNvSpPr>
            <a:spLocks noGrp="1"/>
          </p:cNvSpPr>
          <p:nvPr>
            <p:ph type="title"/>
          </p:nvPr>
        </p:nvSpPr>
        <p:spPr/>
        <p:txBody>
          <a:bodyPr/>
          <a:lstStyle/>
          <a:p>
            <a:r>
              <a:rPr lang="en-GB" dirty="0"/>
              <a:t>Quiz: Fork</a:t>
            </a:r>
            <a:endParaRPr lang="en-SE" dirty="0"/>
          </a:p>
        </p:txBody>
      </p:sp>
      <p:sp>
        <p:nvSpPr>
          <p:cNvPr id="7" name="内容占位符 2">
            <a:extLst>
              <a:ext uri="{FF2B5EF4-FFF2-40B4-BE49-F238E27FC236}">
                <a16:creationId xmlns:a16="http://schemas.microsoft.com/office/drawing/2014/main" id="{514B9F84-1CCA-239B-1329-054859B1FBFE}"/>
              </a:ext>
            </a:extLst>
          </p:cNvPr>
          <p:cNvSpPr txBox="1">
            <a:spLocks/>
          </p:cNvSpPr>
          <p:nvPr/>
        </p:nvSpPr>
        <p:spPr bwMode="auto">
          <a:xfrm>
            <a:off x="6382855" y="807595"/>
            <a:ext cx="5245664" cy="513853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b="0" kern="0" dirty="0"/>
              <a:t>Since we do not check for return value of fork(), both child process and parent process run the same code after fork, and print out its own </a:t>
            </a:r>
            <a:r>
              <a:rPr lang="en-GB" altLang="zh-CN" b="0" kern="0" dirty="0" err="1"/>
              <a:t>pid</a:t>
            </a:r>
            <a:r>
              <a:rPr lang="en-GB" altLang="zh-CN" b="0" kern="0" dirty="0"/>
              <a:t>.</a:t>
            </a:r>
            <a:r>
              <a:rPr lang="en-GB" altLang="zh-CN" sz="2200" b="0" kern="0" dirty="0"/>
              <a:t> (</a:t>
            </a:r>
            <a:r>
              <a:rPr lang="en-GB" sz="2600" b="0" kern="0" dirty="0"/>
              <a:t>The </a:t>
            </a:r>
            <a:r>
              <a:rPr lang="en-GB" sz="2600" b="0" kern="0" dirty="0" err="1"/>
              <a:t>pids</a:t>
            </a:r>
            <a:r>
              <a:rPr lang="en-GB" sz="2600" b="0" kern="0" dirty="0"/>
              <a:t> 32, 33 shown are just examples)</a:t>
            </a:r>
            <a:endParaRPr lang="en-US" sz="2600" b="0" kern="0" dirty="0"/>
          </a:p>
        </p:txBody>
      </p:sp>
      <p:sp>
        <p:nvSpPr>
          <p:cNvPr id="9" name="TextBox 8">
            <a:extLst>
              <a:ext uri="{FF2B5EF4-FFF2-40B4-BE49-F238E27FC236}">
                <a16:creationId xmlns:a16="http://schemas.microsoft.com/office/drawing/2014/main" id="{5ADBE565-EA5F-8B28-B65D-CA87C1195A48}"/>
              </a:ext>
            </a:extLst>
          </p:cNvPr>
          <p:cNvSpPr txBox="1"/>
          <p:nvPr/>
        </p:nvSpPr>
        <p:spPr>
          <a:xfrm>
            <a:off x="1347296" y="5191945"/>
            <a:ext cx="3757760"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2000" b="0" kern="0" dirty="0"/>
              <a:t>Output: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 </a:t>
            </a:r>
            <a:endParaRPr lang="en-SE" sz="2000" b="0" kern="0" dirty="0"/>
          </a:p>
        </p:txBody>
      </p:sp>
      <p:sp>
        <p:nvSpPr>
          <p:cNvPr id="12" name="TextBox 11">
            <a:extLst>
              <a:ext uri="{FF2B5EF4-FFF2-40B4-BE49-F238E27FC236}">
                <a16:creationId xmlns:a16="http://schemas.microsoft.com/office/drawing/2014/main" id="{0421D479-C4DF-EEE0-4955-8B4D405A58A7}"/>
              </a:ext>
            </a:extLst>
          </p:cNvPr>
          <p:cNvSpPr txBox="1"/>
          <p:nvPr/>
        </p:nvSpPr>
        <p:spPr>
          <a:xfrm>
            <a:off x="4063186" y="6479082"/>
            <a:ext cx="4398602" cy="338554"/>
          </a:xfrm>
          <a:prstGeom prst="rect">
            <a:avLst/>
          </a:prstGeom>
          <a:solidFill>
            <a:sysClr val="window" lastClr="FFFFFF"/>
          </a:solidFill>
          <a:ln w="12700" cap="flat" cmpd="sng" algn="ctr">
            <a:solidFill>
              <a:srgbClr val="C0504D"/>
            </a:solidFill>
            <a:prstDash val="solid"/>
          </a:ln>
          <a:effectLst/>
        </p:spPr>
        <p:txBody>
          <a:bodyPr wrap="square">
            <a:spAutoFit/>
          </a:bodyPr>
          <a:lstStyle>
            <a:defPPr>
              <a:defRPr lang="en-US"/>
            </a:defPPr>
            <a:lvl1pPr marL="0" marR="0" lvl="0" indent="0" defTabSz="457200" eaLnBrk="1" fontAlgn="auto" latinLnBrk="0" hangingPunct="1">
              <a:lnSpc>
                <a:spcPct val="100000"/>
              </a:lnSpc>
              <a:spcBef>
                <a:spcPts val="0"/>
              </a:spcBef>
              <a:spcAft>
                <a:spcPts val="0"/>
              </a:spcAft>
              <a:buClrTx/>
              <a:buSzTx/>
              <a:buFontTx/>
              <a:buNone/>
              <a:tabLst/>
              <a:defRPr kumimoji="0" sz="1600" b="0" i="0" u="none" strike="noStrike" kern="0" cap="none" spc="0" normalizeH="0" baseline="0">
                <a:ln>
                  <a:noFill/>
                </a:ln>
                <a:solidFill>
                  <a:prstClr val="black"/>
                </a:solidFill>
                <a:effectLst/>
                <a:uLnTx/>
                <a:uFillTx/>
                <a:latin typeface="Calibri"/>
                <a:ea typeface="+mn-ea"/>
                <a:cs typeface="+mn-cs"/>
              </a:defRPr>
            </a:lvl1pPr>
          </a:lstStyle>
          <a:p>
            <a:r>
              <a:rPr lang="en-GB" dirty="0">
                <a:hlinkClick r:id="rId3"/>
              </a:rPr>
              <a:t>https://www.geeksforgeeks.org/fork-system-call/</a:t>
            </a:r>
            <a:r>
              <a:rPr lang="en-GB" dirty="0"/>
              <a:t> </a:t>
            </a:r>
          </a:p>
        </p:txBody>
      </p:sp>
      <p:sp>
        <p:nvSpPr>
          <p:cNvPr id="3" name="object 3">
            <a:extLst>
              <a:ext uri="{FF2B5EF4-FFF2-40B4-BE49-F238E27FC236}">
                <a16:creationId xmlns:a16="http://schemas.microsoft.com/office/drawing/2014/main" id="{7A95F711-5506-2E2E-1B88-B6D082616213}"/>
              </a:ext>
            </a:extLst>
          </p:cNvPr>
          <p:cNvSpPr txBox="1"/>
          <p:nvPr/>
        </p:nvSpPr>
        <p:spPr>
          <a:xfrm>
            <a:off x="69497" y="837966"/>
            <a:ext cx="6440160" cy="3431067"/>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stdio.h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&lt;sys/</a:t>
            </a:r>
            <a:r>
              <a:rPr lang="en-GB" sz="1600" b="0" kern="0" dirty="0" err="1">
                <a:solidFill>
                  <a:sysClr val="windowText" lastClr="000000"/>
                </a:solidFill>
                <a:latin typeface="Courier New"/>
                <a:cs typeface="Courier New"/>
              </a:rPr>
              <a:t>types.h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if(p&lt;0){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perror</a:t>
            </a:r>
            <a:r>
              <a:rPr lang="en-GB" sz="1600" b="0" kern="0" dirty="0">
                <a:solidFill>
                  <a:sysClr val="windowText" lastClr="000000"/>
                </a:solidFill>
                <a:latin typeface="Courier New"/>
                <a:cs typeface="Courier New"/>
              </a:rPr>
              <a:t>("fork fail");</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exit(1);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("Hello world!, </a:t>
            </a:r>
            <a:r>
              <a:rPr lang="en-GB" sz="1600" b="0" kern="0" dirty="0" err="1">
                <a:solidFill>
                  <a:sysClr val="windowText" lastClr="000000"/>
                </a:solidFill>
                <a:latin typeface="Courier New"/>
                <a:cs typeface="Courier New"/>
              </a:rPr>
              <a:t>process_id</a:t>
            </a:r>
            <a:r>
              <a:rPr lang="en-GB" sz="1600" b="0" kern="0" dirty="0">
                <a:solidFill>
                  <a:sysClr val="windowText" lastClr="000000"/>
                </a:solidFill>
                <a:latin typeface="Courier New"/>
                <a:cs typeface="Courier New"/>
              </a:rPr>
              <a:t>(</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%d\n", </a:t>
            </a:r>
            <a:r>
              <a:rPr lang="en-GB" sz="1600" b="0" kern="0" dirty="0" err="1">
                <a:solidFill>
                  <a:sysClr val="windowText" lastClr="000000"/>
                </a:solidFill>
                <a:latin typeface="Courier New"/>
                <a:cs typeface="Courier New"/>
              </a:rPr>
              <a:t>getpid</a:t>
            </a: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return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endParaRPr sz="1600" b="0" kern="0" dirty="0">
              <a:solidFill>
                <a:sysClr val="windowText" lastClr="000000"/>
              </a:solidFill>
              <a:latin typeface="Courier New"/>
              <a:cs typeface="Courier New"/>
            </a:endParaRPr>
          </a:p>
        </p:txBody>
      </p:sp>
    </p:spTree>
    <p:extLst>
      <p:ext uri="{BB962C8B-B14F-4D97-AF65-F5344CB8AC3E}">
        <p14:creationId xmlns:p14="http://schemas.microsoft.com/office/powerpoint/2010/main" val="2041773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2B153-983D-1E60-DFFC-55929F3CBA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40E28D-BAB6-4CDB-656A-4C93D79400E2}"/>
              </a:ext>
            </a:extLst>
          </p:cNvPr>
          <p:cNvSpPr>
            <a:spLocks noGrp="1"/>
          </p:cNvSpPr>
          <p:nvPr>
            <p:ph type="title"/>
          </p:nvPr>
        </p:nvSpPr>
        <p:spPr/>
        <p:txBody>
          <a:bodyPr/>
          <a:lstStyle/>
          <a:p>
            <a:r>
              <a:rPr lang="en-GB" dirty="0"/>
              <a:t>Quiz: Fork</a:t>
            </a:r>
            <a:endParaRPr lang="en-SE" dirty="0"/>
          </a:p>
        </p:txBody>
      </p:sp>
      <p:sp>
        <p:nvSpPr>
          <p:cNvPr id="7" name="内容占位符 2">
            <a:extLst>
              <a:ext uri="{FF2B5EF4-FFF2-40B4-BE49-F238E27FC236}">
                <a16:creationId xmlns:a16="http://schemas.microsoft.com/office/drawing/2014/main" id="{31004EB3-A338-1CDA-8F0D-4A2286ED39D7}"/>
              </a:ext>
            </a:extLst>
          </p:cNvPr>
          <p:cNvSpPr txBox="1">
            <a:spLocks/>
          </p:cNvSpPr>
          <p:nvPr/>
        </p:nvSpPr>
        <p:spPr bwMode="auto">
          <a:xfrm>
            <a:off x="6238596" y="798414"/>
            <a:ext cx="5794879" cy="524270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Updates to global variable x in the parent process and child process do not affect each other because they have separate address spaces, and separate copies of data variables. </a:t>
            </a:r>
          </a:p>
          <a:p>
            <a:r>
              <a:rPr lang="en-GB" b="0" kern="0" dirty="0"/>
              <a:t>Since parent process and child process run concurrently without wait(), two </a:t>
            </a:r>
            <a:r>
              <a:rPr lang="en-GB" b="0" kern="0" dirty="0" err="1"/>
              <a:t>outputt</a:t>
            </a:r>
            <a:r>
              <a:rPr lang="en-GB" b="0" kern="0" dirty="0"/>
              <a:t> </a:t>
            </a:r>
            <a:r>
              <a:rPr lang="en-GB" b="0" kern="0" dirty="0" err="1"/>
              <a:t>interleavings</a:t>
            </a:r>
            <a:r>
              <a:rPr lang="en-GB" b="0" kern="0" dirty="0"/>
              <a:t> are possible.</a:t>
            </a:r>
          </a:p>
        </p:txBody>
      </p:sp>
      <p:sp>
        <p:nvSpPr>
          <p:cNvPr id="5" name="TextBox 4">
            <a:extLst>
              <a:ext uri="{FF2B5EF4-FFF2-40B4-BE49-F238E27FC236}">
                <a16:creationId xmlns:a16="http://schemas.microsoft.com/office/drawing/2014/main" id="{CA9A6F8B-6217-185C-1D2B-6F020EB1D705}"/>
              </a:ext>
            </a:extLst>
          </p:cNvPr>
          <p:cNvSpPr txBox="1"/>
          <p:nvPr/>
        </p:nvSpPr>
        <p:spPr>
          <a:xfrm>
            <a:off x="6184898" y="4624724"/>
            <a:ext cx="1896673"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en-GB" altLang="zh-CN" sz="2000" b="0" kern="0" dirty="0"/>
              <a:t>Parent has x = 0</a:t>
            </a:r>
          </a:p>
          <a:p>
            <a:r>
              <a:rPr lang="en-GB" altLang="zh-CN" sz="2000" b="0" kern="0" dirty="0"/>
              <a:t>Child has x = 2</a:t>
            </a:r>
          </a:p>
          <a:p>
            <a:r>
              <a:rPr lang="en-GB" altLang="zh-CN" sz="2000" b="0" kern="0" dirty="0"/>
              <a:t>Or,</a:t>
            </a:r>
          </a:p>
          <a:p>
            <a:r>
              <a:rPr lang="en-GB" altLang="zh-CN" sz="2000" b="0" kern="0" dirty="0"/>
              <a:t>Child has x = 2</a:t>
            </a:r>
          </a:p>
          <a:p>
            <a:r>
              <a:rPr lang="en-GB" altLang="zh-CN" sz="2000" b="0" kern="0" dirty="0"/>
              <a:t>Parent has x = 0</a:t>
            </a:r>
          </a:p>
        </p:txBody>
      </p:sp>
      <p:sp>
        <p:nvSpPr>
          <p:cNvPr id="3" name="object 3">
            <a:extLst>
              <a:ext uri="{FF2B5EF4-FFF2-40B4-BE49-F238E27FC236}">
                <a16:creationId xmlns:a16="http://schemas.microsoft.com/office/drawing/2014/main" id="{48A2B7CA-90F5-B5FD-4ED8-7C1403183B79}"/>
              </a:ext>
            </a:extLst>
          </p:cNvPr>
          <p:cNvSpPr txBox="1"/>
          <p:nvPr/>
        </p:nvSpPr>
        <p:spPr>
          <a:xfrm>
            <a:off x="235840" y="798414"/>
            <a:ext cx="5949058" cy="5046894"/>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stdio.h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stdlib.h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&lt;sys/</a:t>
            </a:r>
            <a:r>
              <a:rPr lang="en-GB" sz="1600" b="0" kern="0" dirty="0" err="1">
                <a:solidFill>
                  <a:sysClr val="windowText" lastClr="000000"/>
                </a:solidFill>
                <a:latin typeface="Courier New"/>
                <a:cs typeface="Courier New"/>
              </a:rPr>
              <a:t>types.h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int x = 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if(p&lt;0){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perror</a:t>
            </a:r>
            <a:r>
              <a:rPr lang="en-GB" sz="1600" b="0" kern="0" dirty="0">
                <a:solidFill>
                  <a:sysClr val="windowText" lastClr="000000"/>
                </a:solidFill>
                <a:latin typeface="Courier New"/>
                <a:cs typeface="Courier New"/>
              </a:rPr>
              <a:t>("fork fail");</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exit(1);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else if (p ==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("Child has x = %d\n", ++x);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else{</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("Parent has x = %d\n",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--x);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return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endParaRPr sz="1600" b="0" kern="0" dirty="0">
              <a:solidFill>
                <a:sysClr val="windowText" lastClr="000000"/>
              </a:solidFill>
              <a:latin typeface="Courier New"/>
              <a:cs typeface="Courier New"/>
            </a:endParaRPr>
          </a:p>
        </p:txBody>
      </p:sp>
    </p:spTree>
    <p:extLst>
      <p:ext uri="{BB962C8B-B14F-4D97-AF65-F5344CB8AC3E}">
        <p14:creationId xmlns:p14="http://schemas.microsoft.com/office/powerpoint/2010/main" val="383258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E47714EA-C5EE-E37D-34E0-4AF2A9136007}"/>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a:t>
            </a: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sz="1600" b="0" kern="0" spc="-10" dirty="0">
                <a:solidFill>
                  <a:sysClr val="windowText" lastClr="000000"/>
                </a:solidFill>
                <a:latin typeface="Courier New"/>
                <a:cs typeface="Courier New"/>
              </a:rPr>
              <a:t>\n");</a:t>
            </a:r>
            <a:r>
              <a:rPr lang="en-GB" sz="1600" b="0" kern="0" spc="-10" dirty="0">
                <a:solidFill>
                  <a:sysClr val="windowText" lastClr="000000"/>
                </a:solidFill>
                <a:latin typeface="Courier New"/>
                <a:cs typeface="Courier New"/>
              </a:rPr>
              <a:t> //outside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9EB8F5B-E967-788C-AD7E-32B723353066}"/>
              </a:ext>
            </a:extLst>
          </p:cNvPr>
          <p:cNvSpPr txBox="1"/>
          <p:nvPr/>
        </p:nvSpPr>
        <p:spPr>
          <a:xfrm>
            <a:off x="5941098" y="897889"/>
            <a:ext cx="1058303"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endParaRPr lang="en-GB" altLang="zh-CN" sz="2000" b="0" kern="0" dirty="0"/>
          </a:p>
        </p:txBody>
      </p:sp>
      <p:sp>
        <p:nvSpPr>
          <p:cNvPr id="95" name="内容占位符 2">
            <a:extLst>
              <a:ext uri="{FF2B5EF4-FFF2-40B4-BE49-F238E27FC236}">
                <a16:creationId xmlns:a16="http://schemas.microsoft.com/office/drawing/2014/main" id="{1BBF756A-3B94-D073-B02F-F7E4D0F1CF85}"/>
              </a:ext>
            </a:extLst>
          </p:cNvPr>
          <p:cNvSpPr txBox="1">
            <a:spLocks/>
          </p:cNvSpPr>
          <p:nvPr/>
        </p:nvSpPr>
        <p:spPr bwMode="auto">
          <a:xfrm>
            <a:off x="7656047" y="219441"/>
            <a:ext cx="4493879" cy="5323114"/>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In general, “for (i = 0; i &lt; n; i++) fork();” creates 1+2+…+2^(n-1)=(2^n)-1 child processes. Plus the main process P0, we have a total of 2^n processes, hence “Hello” is printed 2^n times. Here n = 3, 2^3 = 8.</a:t>
            </a:r>
          </a:p>
          <a:p>
            <a:pPr lvl="1"/>
            <a:r>
              <a:rPr lang="en-GB" sz="1400" b="0" kern="0" dirty="0"/>
              <a:t>Main process: P0</a:t>
            </a:r>
          </a:p>
          <a:p>
            <a:pPr lvl="1"/>
            <a:r>
              <a:rPr lang="en-GB" sz="1400" b="0" kern="0" dirty="0"/>
              <a:t>P0 creates 1 child process by the 1st fork: P1</a:t>
            </a:r>
          </a:p>
          <a:p>
            <a:pPr lvl="1"/>
            <a:r>
              <a:rPr lang="en-GB" sz="1400" b="0" kern="0" dirty="0"/>
              <a:t>P0, P1 create 2 child processes by the 2nd fork: P2, P3</a:t>
            </a:r>
          </a:p>
          <a:p>
            <a:pPr lvl="1"/>
            <a:r>
              <a:rPr lang="en-GB" sz="1400" b="0" kern="0" dirty="0"/>
              <a:t>P0, P1, P2, P3 create 4 child processes by the 3rd fork: P4, P5, P6, P7</a:t>
            </a:r>
          </a:p>
          <a:p>
            <a:r>
              <a:rPr lang="en-GB" sz="1600" b="0" kern="0" dirty="0"/>
              <a:t>Order of process execution may vary depending on how OS schedules these processes, so it is non-deterministic which process gets which process ID, and which Hello is printed by which process.</a:t>
            </a:r>
          </a:p>
          <a:p>
            <a:pPr lvl="1"/>
            <a:r>
              <a:rPr lang="en-GB" sz="1400" b="0" kern="0" dirty="0"/>
              <a:t>None of the processes include a wait() call to handle terminated child processes. When any of these child processes terminate, their PCBs remain in the process table as no parent process is waiting on them, resulting in zombie processes.</a:t>
            </a:r>
          </a:p>
        </p:txBody>
      </p:sp>
      <p:grpSp>
        <p:nvGrpSpPr>
          <p:cNvPr id="127" name="Group 126">
            <a:extLst>
              <a:ext uri="{FF2B5EF4-FFF2-40B4-BE49-F238E27FC236}">
                <a16:creationId xmlns:a16="http://schemas.microsoft.com/office/drawing/2014/main" id="{4961659A-8957-407B-1361-5017E5A55255}"/>
              </a:ext>
            </a:extLst>
          </p:cNvPr>
          <p:cNvGrpSpPr/>
          <p:nvPr/>
        </p:nvGrpSpPr>
        <p:grpSpPr>
          <a:xfrm>
            <a:off x="-54494" y="2893282"/>
            <a:ext cx="9477238" cy="3792925"/>
            <a:chOff x="-54494" y="2893282"/>
            <a:chExt cx="9477238" cy="3792925"/>
          </a:xfrm>
        </p:grpSpPr>
        <p:grpSp>
          <p:nvGrpSpPr>
            <p:cNvPr id="5" name="object 4">
              <a:extLst>
                <a:ext uri="{FF2B5EF4-FFF2-40B4-BE49-F238E27FC236}">
                  <a16:creationId xmlns:a16="http://schemas.microsoft.com/office/drawing/2014/main" id="{EBBF2D09-F222-F58E-D164-68618619532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A26CAE0F-4B76-93EB-C5BF-C6CC57E7BFF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52781256-C5C7-1A3E-4EC5-862450F2BD0B}"/>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3318F44-772A-610F-C45C-3235EE7D6536}"/>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F4F9A680-A589-404F-1892-9543ECD100F1}"/>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5891CCD9-2BD4-B599-4722-82C7183ED0C4}"/>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60A87C1D-F2AE-4F33-5C26-4FA03AEF38F1}"/>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29D8CF12-1DA1-0C39-2909-379E27C661B8}"/>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38BCA91D-E8F9-9692-1DBA-D13F9F2D8A26}"/>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290FE71-941D-077E-C538-37F563D02573}"/>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5EFC89E7-4FA1-4DF7-3015-8C490C99496D}"/>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B4B3B41E-E6C4-3155-6C98-80D947ABE88E}"/>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57A5C4DC-A61B-0455-E2C3-4E2621B774DC}"/>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9EDAF47D-3475-7599-1BEE-115E18D83341}"/>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86C7CD4D-9E3A-0EC8-6DC9-3749D2B98BD4}"/>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A946A1D-09EE-C482-2E39-96D62606F235}"/>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EFAB41FB-C46A-28F6-4803-61757A83773A}"/>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A9A0729D-55AB-AF92-A341-1FF4E77A1477}"/>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3A99AA87-367A-93D2-642A-016741E1C2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01732989-E9AB-816D-87FD-E32A01598D74}"/>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7A15198-B78A-45F0-DE0B-59DD44DC28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C4B6A7-D989-12F9-0577-C5D27893699D}"/>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AA576502-2059-9B5A-3116-36A9FFC06075}"/>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0E80DE-C438-7E3A-579C-C39E0FDAA0AD}"/>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1456BE20-9EFB-CE11-4CCA-A1D319D2D4B6}"/>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9FB3AAD5-76E6-E30E-7D43-0F1180A45365}"/>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389F6813-2A55-1D57-F887-BD968BFBD6C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CE692365-F16A-24D0-60CF-323DCA14B031}"/>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BFD4869-D339-1951-53F9-E437CAF53BCD}"/>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77E0C518-CE46-8B94-3FC3-AAEADFCE4839}"/>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7" name="object 36">
              <a:extLst>
                <a:ext uri="{FF2B5EF4-FFF2-40B4-BE49-F238E27FC236}">
                  <a16:creationId xmlns:a16="http://schemas.microsoft.com/office/drawing/2014/main" id="{8596806B-0599-0764-28D8-A833D4054A9A}"/>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7047A14B-1B1D-9974-F048-DA4E0AC5AD52}"/>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9D2434D2-60C4-B849-F519-E5C5736258B7}"/>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8F6A2C05-62A9-7460-42E6-AB67EFF708FD}"/>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2517AB40-F96A-4E16-2731-AA151F99204D}"/>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C0DCB697-0433-B312-BB73-AA72E238F8DA}"/>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A4501451-B9B0-6126-7BFF-B84366901585}"/>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67E540FC-F6EA-1C7E-3B89-5C7B51F4E163}"/>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F8407F-0786-B969-5BC8-216DA6D0C400}"/>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14CD85C2-D0EC-21D5-0E64-55F4CE7FD291}"/>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0ACF1E13-F7EA-9897-031D-603986C7CFB1}"/>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EDA5E1CC-17B4-017C-2C49-1F1B7BEBCC18}"/>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8B3EA6C8-07AC-D54D-6735-26A72AD65F03}"/>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323128E9-9147-2D7B-2D2D-7CF409D7F07E}"/>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48E864D1-F21E-D5C1-8372-C959E511FF99}"/>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F4FE3C45-EAD1-5771-0AB0-35F9DBCF55C3}"/>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EF89D14F-3705-4E83-141C-ECCB8F29D680}"/>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FCE2F18B-B44B-94CC-2FB8-5D4EFAE74E90}"/>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28B6688D-56FA-FDAD-584D-4847F8781F58}"/>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9BC9944E-63C0-4AA8-BFEF-BEE7A8F5A742}"/>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78EC7451-42E4-3154-5E01-FAB8EF56647F}"/>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6ECC7380-F10C-0073-72C9-544C37F08DEB}"/>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a:solidFill>
                  <a:sysClr val="windowText" lastClr="000000"/>
                </a:solidFill>
                <a:latin typeface="Arial MT"/>
                <a:cs typeface="Arial MT"/>
              </a:endParaRPr>
            </a:p>
          </p:txBody>
        </p:sp>
        <p:sp>
          <p:nvSpPr>
            <p:cNvPr id="67" name="object 66">
              <a:extLst>
                <a:ext uri="{FF2B5EF4-FFF2-40B4-BE49-F238E27FC236}">
                  <a16:creationId xmlns:a16="http://schemas.microsoft.com/office/drawing/2014/main" id="{253B9248-BF72-721C-2F7C-A72ADC5A99DE}"/>
                </a:ext>
              </a:extLst>
            </p:cNvPr>
            <p:cNvSpPr txBox="1"/>
            <p:nvPr/>
          </p:nvSpPr>
          <p:spPr>
            <a:xfrm>
              <a:off x="2306891" y="2967872"/>
              <a:ext cx="34397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dirty="0">
                  <a:solidFill>
                    <a:srgbClr val="0365C0"/>
                  </a:solidFill>
                  <a:latin typeface="Arial MT"/>
                  <a:cs typeface="Arial MT"/>
                </a:rPr>
                <a:t>(</a:t>
              </a:r>
              <a:r>
                <a:rPr lang="en-GB" b="0" kern="0" dirty="0">
                  <a:solidFill>
                    <a:srgbClr val="0365C0"/>
                  </a:solidFill>
                  <a:latin typeface="Arial MT"/>
                  <a:cs typeface="Arial MT"/>
                </a:rPr>
                <a:t>P</a:t>
              </a:r>
              <a:r>
                <a:rPr b="0" kern="0" dirty="0" err="1">
                  <a:solidFill>
                    <a:srgbClr val="0365C0"/>
                  </a:solidFill>
                  <a:latin typeface="Arial MT"/>
                  <a:cs typeface="Arial MT"/>
                </a:rPr>
                <a:t>rocess</a:t>
              </a:r>
              <a:r>
                <a:rPr b="0" kern="0" spc="-30" dirty="0">
                  <a:solidFill>
                    <a:srgbClr val="0365C0"/>
                  </a:solidFill>
                  <a:latin typeface="Arial MT"/>
                  <a:cs typeface="Arial MT"/>
                </a:rPr>
                <a:t> </a:t>
              </a:r>
              <a:r>
                <a:rPr b="0" kern="0" spc="-20" dirty="0">
                  <a:solidFill>
                    <a:srgbClr val="0365C0"/>
                  </a:solidFill>
                  <a:latin typeface="Arial MT"/>
                  <a:cs typeface="Arial MT"/>
                </a:rPr>
                <a:t>IDs</a:t>
              </a:r>
              <a:r>
                <a:rPr lang="en-GB" b="0" kern="0" spc="-20" dirty="0">
                  <a:solidFill>
                    <a:srgbClr val="0365C0"/>
                  </a:solidFill>
                  <a:latin typeface="Arial MT"/>
                  <a:cs typeface="Arial MT"/>
                </a:rPr>
                <a:t> non-</a:t>
              </a:r>
              <a:r>
                <a:rPr lang="en-GB" b="0" kern="0" spc="-20" dirty="0" err="1">
                  <a:solidFill>
                    <a:srgbClr val="0365C0"/>
                  </a:solidFill>
                  <a:latin typeface="Arial MT"/>
                  <a:cs typeface="Arial MT"/>
                </a:rPr>
                <a:t>determinisitic</a:t>
              </a:r>
              <a:r>
                <a:rPr b="0" kern="0" spc="-20" dirty="0">
                  <a:solidFill>
                    <a:srgbClr val="0365C0"/>
                  </a:solidFill>
                  <a:latin typeface="Arial MT"/>
                  <a:cs typeface="Arial MT"/>
                </a:rPr>
                <a:t>)</a:t>
              </a:r>
              <a:endParaRPr b="0" kern="0" dirty="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67EA56A4-70BD-BF39-09B0-C507612088AA}"/>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6D1A6A6C-A196-FE41-B29D-06CC3E77CEE4}"/>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BE23E67E-E365-948C-8F95-BB58E6B37795}"/>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7D9998D3-9EDD-CD3D-4E89-939FD42CD99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F91037F1-E6CD-871F-46D6-3205A537631D}"/>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5781C534-D8B8-D251-797F-7C86CACB8C30}"/>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EEB29331-6E5E-1BFA-73D8-1F8E646FA7F7}"/>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F7F42F7B-BFCB-F958-4650-6405F4611C0A}"/>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1619DB8A-AFBE-ADBF-EE38-EB024266C6B7}"/>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E4DB3213-FA49-71C2-63A5-7562C92FC846}"/>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970E961A-6792-5816-E89F-D5C7986EACE6}"/>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1AA97700-0E2A-8709-327C-14E65B3264DB}"/>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76A250DC-4CDD-7C82-40E2-B9EB024EE462}"/>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39970416-F597-DF66-9F90-02F61ED05258}"/>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1EDE6845-5911-9C40-F0D3-03000EA8A023}"/>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36A09D61-85BE-46A1-3478-B3EA77B7F25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ED270C2-25F1-8437-2007-192667EC99AC}"/>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F64765EF-2E54-01E4-F9E8-BE9173A78332}"/>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C296851D-48DF-63BF-DE55-89639D5DA5D2}"/>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BA61C4E2-6AB3-8343-039A-AC9914D85339}"/>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8E5B3FA-49A4-C3B6-956B-C22C2575E2BA}"/>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E101D2CF-8180-372E-8555-8B5FAB6823AF}"/>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A54E6715-9AEC-1D28-6F20-D12F3D3566E0}"/>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F0F236F9-A3C0-E4E2-CCEF-309A912D88CA}"/>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6A04FC65-E3FE-5CB3-D2EA-E3DA74EBE546}"/>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39093DB2-F55B-D84B-305B-083615EF4F6F}"/>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717A578E-7AAB-6D91-3024-DBC406F90A4D}"/>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EC4D2B74-9CB9-9AE4-8DAA-50414EF92A43}"/>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B70C7AE1-79E9-211F-EC42-CDDDC020AF60}"/>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F0FABE9C-8F9C-D6F7-8E5F-0962086B34C1}"/>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9B68D393-706B-B904-AD1F-529852F79922}"/>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9" name="object 66">
              <a:extLst>
                <a:ext uri="{FF2B5EF4-FFF2-40B4-BE49-F238E27FC236}">
                  <a16:creationId xmlns:a16="http://schemas.microsoft.com/office/drawing/2014/main" id="{2F58F065-B596-00C4-6BBF-F5A12FC0CC96}"/>
                </a:ext>
              </a:extLst>
            </p:cNvPr>
            <p:cNvSpPr txBox="1"/>
            <p:nvPr/>
          </p:nvSpPr>
          <p:spPr>
            <a:xfrm>
              <a:off x="102394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0" name="object 66">
              <a:extLst>
                <a:ext uri="{FF2B5EF4-FFF2-40B4-BE49-F238E27FC236}">
                  <a16:creationId xmlns:a16="http://schemas.microsoft.com/office/drawing/2014/main" id="{4229A949-ACB4-9673-6415-1BC308FF1F70}"/>
                </a:ext>
              </a:extLst>
            </p:cNvPr>
            <p:cNvSpPr txBox="1"/>
            <p:nvPr/>
          </p:nvSpPr>
          <p:spPr>
            <a:xfrm>
              <a:off x="2175548"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1" name="object 66">
              <a:extLst>
                <a:ext uri="{FF2B5EF4-FFF2-40B4-BE49-F238E27FC236}">
                  <a16:creationId xmlns:a16="http://schemas.microsoft.com/office/drawing/2014/main" id="{FE8E3D7F-EBA1-5284-0468-F414D0168676}"/>
                </a:ext>
              </a:extLst>
            </p:cNvPr>
            <p:cNvSpPr txBox="1"/>
            <p:nvPr/>
          </p:nvSpPr>
          <p:spPr>
            <a:xfrm>
              <a:off x="3213557"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2" name="object 66">
              <a:extLst>
                <a:ext uri="{FF2B5EF4-FFF2-40B4-BE49-F238E27FC236}">
                  <a16:creationId xmlns:a16="http://schemas.microsoft.com/office/drawing/2014/main" id="{BC5E6FBC-1EB6-C833-3CCA-150A1AE2957F}"/>
                </a:ext>
              </a:extLst>
            </p:cNvPr>
            <p:cNvSpPr txBox="1"/>
            <p:nvPr/>
          </p:nvSpPr>
          <p:spPr>
            <a:xfrm>
              <a:off x="4408253"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3" name="object 66">
              <a:extLst>
                <a:ext uri="{FF2B5EF4-FFF2-40B4-BE49-F238E27FC236}">
                  <a16:creationId xmlns:a16="http://schemas.microsoft.com/office/drawing/2014/main" id="{5269D356-D585-B296-6224-508FF07BA5A8}"/>
                </a:ext>
              </a:extLst>
            </p:cNvPr>
            <p:cNvSpPr txBox="1"/>
            <p:nvPr/>
          </p:nvSpPr>
          <p:spPr>
            <a:xfrm>
              <a:off x="546555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35" name="object 34">
              <a:extLst>
                <a:ext uri="{FF2B5EF4-FFF2-40B4-BE49-F238E27FC236}">
                  <a16:creationId xmlns:a16="http://schemas.microsoft.com/office/drawing/2014/main" id="{1CF98A6D-5D6E-E49D-2DDA-BE30B5743EEB}"/>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CBD7324-70D5-92CB-B0EA-8D511A43695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dirty="0">
                <a:solidFill>
                  <a:sysClr val="windowText" lastClr="000000"/>
                </a:solidFill>
                <a:latin typeface="Arial MT"/>
                <a:cs typeface="Arial MT"/>
              </a:endParaRPr>
            </a:p>
          </p:txBody>
        </p:sp>
        <p:sp>
          <p:nvSpPr>
            <p:cNvPr id="46" name="object 45">
              <a:extLst>
                <a:ext uri="{FF2B5EF4-FFF2-40B4-BE49-F238E27FC236}">
                  <a16:creationId xmlns:a16="http://schemas.microsoft.com/office/drawing/2014/main" id="{1E1532B5-4F21-392F-F6F1-5068F1DF66E9}"/>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4E62680A-8E22-FBB3-28EA-31FB8ACE8513}"/>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13DDE1FB-42A0-856C-D416-A96D5264965D}"/>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3AD38D70-58D4-6E42-0C00-0831F76227CB}"/>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DD37F308-032B-A6F6-9D4F-756232F7D050}"/>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60FA77F2-AB3C-37B7-4E50-0FDDEEDEE022}"/>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4BED5127-D463-DA8D-1829-EF7AEE86CB2A}"/>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32AD200E-C6E7-8E5A-C647-82E6FBA28368}"/>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87" name="object 87">
              <a:extLst>
                <a:ext uri="{FF2B5EF4-FFF2-40B4-BE49-F238E27FC236}">
                  <a16:creationId xmlns:a16="http://schemas.microsoft.com/office/drawing/2014/main" id="{4702B127-262C-C5DA-1E55-76F8E906DCFD}"/>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7F120B85-EBB6-CFB5-AABC-D28483A204BE}"/>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F08AE40C-B7A0-D887-51F2-25C8DED628DA}"/>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8B8B0683-A476-323F-D8D2-41A7064A05C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772F6D79-B2CC-CDEA-8B63-666E8A666551}"/>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E469607B-C8B0-8B0E-FC8B-0CA7960EFE76}"/>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4" name="object 66">
              <a:extLst>
                <a:ext uri="{FF2B5EF4-FFF2-40B4-BE49-F238E27FC236}">
                  <a16:creationId xmlns:a16="http://schemas.microsoft.com/office/drawing/2014/main" id="{37B11E95-EC04-4F36-3121-FC0AF82E52B4}"/>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65310B06-F31F-43D0-A993-2EF2C0B6D51D}"/>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7014215E-76F3-A9D6-D991-EF665B1CFC2B}"/>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EBB22A25-DCD1-87F7-C3DA-DFCB5D033B0B}"/>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24" name="object 66">
              <a:extLst>
                <a:ext uri="{FF2B5EF4-FFF2-40B4-BE49-F238E27FC236}">
                  <a16:creationId xmlns:a16="http://schemas.microsoft.com/office/drawing/2014/main" id="{3F1AC995-C330-2BE4-D8C8-B2EFE84311ED}"/>
                </a:ext>
              </a:extLst>
            </p:cNvPr>
            <p:cNvSpPr txBox="1"/>
            <p:nvPr/>
          </p:nvSpPr>
          <p:spPr>
            <a:xfrm>
              <a:off x="660821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5" name="object 66">
              <a:extLst>
                <a:ext uri="{FF2B5EF4-FFF2-40B4-BE49-F238E27FC236}">
                  <a16:creationId xmlns:a16="http://schemas.microsoft.com/office/drawing/2014/main" id="{5B004193-7E28-5E24-C97B-C318DD1778BC}"/>
                </a:ext>
              </a:extLst>
            </p:cNvPr>
            <p:cNvSpPr txBox="1"/>
            <p:nvPr/>
          </p:nvSpPr>
          <p:spPr>
            <a:xfrm>
              <a:off x="761995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6" name="object 66">
              <a:extLst>
                <a:ext uri="{FF2B5EF4-FFF2-40B4-BE49-F238E27FC236}">
                  <a16:creationId xmlns:a16="http://schemas.microsoft.com/office/drawing/2014/main" id="{AF35E01D-AEFE-73DC-2657-6B25316B729A}"/>
                </a:ext>
              </a:extLst>
            </p:cNvPr>
            <p:cNvSpPr txBox="1"/>
            <p:nvPr/>
          </p:nvSpPr>
          <p:spPr>
            <a:xfrm>
              <a:off x="8726151"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grpSp>
    </p:spTree>
    <p:extLst>
      <p:ext uri="{BB962C8B-B14F-4D97-AF65-F5344CB8AC3E}">
        <p14:creationId xmlns:p14="http://schemas.microsoft.com/office/powerpoint/2010/main" val="63712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060B0-C74B-961C-27D4-44E6D3C45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9CB94A-4F70-CA95-1BF9-C706197E2D4C}"/>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9615F3DC-4439-1689-2FD5-977CEC08C478}"/>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lang="en-GB" sz="1600" b="0" kern="0" dirty="0">
                <a:solidFill>
                  <a:sysClr val="windowText" lastClr="000000"/>
                </a:solidFill>
                <a:latin typeface="Courier New"/>
                <a:cs typeface="Courier New"/>
              </a:rPr>
              <a:t> i</a:t>
            </a:r>
            <a:r>
              <a:rPr sz="1600" b="0" kern="0" spc="-10" dirty="0">
                <a:solidFill>
                  <a:sysClr val="windowText" lastClr="000000"/>
                </a:solidFill>
                <a:latin typeface="Courier New"/>
                <a:cs typeface="Courier New"/>
              </a:rPr>
              <a:t>\n");</a:t>
            </a:r>
            <a:r>
              <a:rPr lang="en-GB" sz="1600" b="0" kern="0" spc="-15" dirty="0">
                <a:solidFill>
                  <a:sysClr val="windowText" lastClr="000000"/>
                </a:solidFill>
                <a:latin typeface="Courier New"/>
                <a:cs typeface="Courier New"/>
              </a:rPr>
              <a:t> }</a:t>
            </a:r>
            <a:r>
              <a:rPr lang="en-GB" sz="1600" b="0" kern="0" spc="-10" dirty="0">
                <a:solidFill>
                  <a:sysClr val="windowText" lastClr="000000"/>
                </a:solidFill>
                <a:latin typeface="Courier New"/>
                <a:cs typeface="Courier New"/>
              </a:rPr>
              <a:t> //inside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6056B302-E638-70B0-6EC5-BECDDB6EA6CD}"/>
              </a:ext>
            </a:extLst>
          </p:cNvPr>
          <p:cNvSpPr txBox="1">
            <a:spLocks/>
          </p:cNvSpPr>
          <p:nvPr/>
        </p:nvSpPr>
        <p:spPr bwMode="auto">
          <a:xfrm>
            <a:off x="7652221" y="73203"/>
            <a:ext cx="4493879" cy="4548672"/>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This program will print 14 lines.</a:t>
            </a:r>
          </a:p>
          <a:p>
            <a:pPr lvl="1"/>
            <a:r>
              <a:rPr lang="en-GB" sz="1400" b="0" kern="0" dirty="0"/>
              <a:t>Main process: P0</a:t>
            </a:r>
          </a:p>
          <a:p>
            <a:pPr lvl="1"/>
            <a:r>
              <a:rPr lang="en-GB" sz="1400" b="0" kern="0" dirty="0"/>
              <a:t>P0 creates 1 child process by the 1st fork: P1. Then P0 and P1 each prints “Hello 1”</a:t>
            </a:r>
          </a:p>
          <a:p>
            <a:pPr lvl="1"/>
            <a:r>
              <a:rPr lang="en-GB" sz="1400" b="0" kern="0" dirty="0"/>
              <a:t>P0, P1 create 2 child processes by the 2nd fork: P2, P3. Then P0, P1, P2, P3 each prints “Hello 2”</a:t>
            </a:r>
          </a:p>
          <a:p>
            <a:pPr lvl="1"/>
            <a:r>
              <a:rPr lang="en-GB" sz="1400" b="0" kern="0" dirty="0"/>
              <a:t>P0, P1, P2, P3 create 4 child processes by the 3rd fork: P4, P5, P6, P7. Then P0 to P7 each prints “Hello 3”</a:t>
            </a:r>
          </a:p>
          <a:p>
            <a:r>
              <a:rPr lang="en-GB" sz="1600" b="0" kern="0" dirty="0"/>
              <a:t>Order of process execution may vary depending on how OS schedules these processes, so it is non-deterministic which process gets which process ID. The order in which “Hello i” is printed will respect the dependencies in the process creation tree, but parallel branches in the tree may execute in any order</a:t>
            </a:r>
          </a:p>
          <a:p>
            <a:pPr lvl="1"/>
            <a:r>
              <a:rPr lang="en-GB" sz="1400" b="0" kern="0" dirty="0"/>
              <a:t>You may see “Hello 1” “Hello 1” “Hello 2” “Hello 2” “Hello 2” “Hello 2”, or “Hello 1” “Hello 2” “Hello 2” “Hello 1” “Hello 2” “Hello 2”, but NOT “Hello 2” “Hello 1” “Hello 2” “Hello 2” “Hello 2” “Hello 1” , </a:t>
            </a:r>
          </a:p>
          <a:p>
            <a:pPr lvl="1"/>
            <a:endParaRPr lang="en-GB" sz="1400" b="0" kern="0" dirty="0"/>
          </a:p>
        </p:txBody>
      </p:sp>
      <p:grpSp>
        <p:nvGrpSpPr>
          <p:cNvPr id="128" name="Group 127">
            <a:extLst>
              <a:ext uri="{FF2B5EF4-FFF2-40B4-BE49-F238E27FC236}">
                <a16:creationId xmlns:a16="http://schemas.microsoft.com/office/drawing/2014/main" id="{E2332841-E109-0E68-7877-5836F6E8EBD6}"/>
              </a:ext>
            </a:extLst>
          </p:cNvPr>
          <p:cNvGrpSpPr/>
          <p:nvPr/>
        </p:nvGrpSpPr>
        <p:grpSpPr>
          <a:xfrm>
            <a:off x="-54494" y="2893282"/>
            <a:ext cx="9707110" cy="3792925"/>
            <a:chOff x="-54494" y="2893282"/>
            <a:chExt cx="9707110" cy="3792925"/>
          </a:xfrm>
        </p:grpSpPr>
        <p:grpSp>
          <p:nvGrpSpPr>
            <p:cNvPr id="5" name="object 4">
              <a:extLst>
                <a:ext uri="{FF2B5EF4-FFF2-40B4-BE49-F238E27FC236}">
                  <a16:creationId xmlns:a16="http://schemas.microsoft.com/office/drawing/2014/main" id="{BAB76794-9E51-02A1-A009-8520F3F4734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7F24E11B-9C78-A2D5-1BDE-F53C4761CF12}"/>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1883EC94-F885-A064-7A14-61DEC1330089}"/>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1AC24666-3526-07BB-CC31-700F765FCE54}"/>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D48F40FE-7449-DD9F-4E4F-318C9C326E10}"/>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F08B4340-6C16-1A02-0C34-C0B34555E997}"/>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0D60045F-E3E6-32CB-2F7E-FC3FCE3030EE}"/>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191FCDE3-F8BD-6FC0-E8A0-9888C85F2BED}"/>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4E391AEF-862D-F2EF-149D-3546EB889CDA}"/>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0AE356DF-D2F6-F9AB-2461-427A37192879}"/>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3E93C98C-ED5F-E069-89DD-8BE6B490275B}"/>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62B203DE-6ADE-68F1-4589-F0031E0346AD}"/>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051135A-7D73-62AD-0E96-E0A8225B6445}"/>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6E4FA9A-28C8-3715-C8A1-833239635E65}"/>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9A6E86A7-83B6-049C-BD1E-1088BD6374CD}"/>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A144D5A1-1A8D-8773-CCBC-15BA8AA0149D}"/>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918B3F93-04DA-ACD3-0202-C86CF7F0639E}"/>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B5D0E254-79F1-0917-944A-DBF003C1385E}"/>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320B79C-A906-6EAC-2778-E92ABD6897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A621A729-A1FC-05B5-8172-0D57F1379B9B}"/>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A654269B-88CF-BF23-AD03-FA9E61CAB1D7}"/>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706F5EF0-5D75-27F9-7EDF-F3B5BE0E1FC2}"/>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976B8B3C-9451-B57C-1CDA-153AAE76F23B}"/>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8B6E558F-B5BE-0946-0178-A33FF1B9AD51}"/>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76D9D77A-3760-778D-45EA-AB5BF8195D78}"/>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023CD71F-9147-7176-DFC0-E0C50A42A6B7}"/>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1CC7AD55-688B-6721-7A91-0A8BAEFBA29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EA794B17-5549-772B-2EA0-75A98F15F136}"/>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4DA877C-80F5-B201-0B0E-EA2CC65791F0}"/>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E44C65A1-8C72-D542-C06F-4A9ED3059C2E}"/>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5" name="object 34">
              <a:extLst>
                <a:ext uri="{FF2B5EF4-FFF2-40B4-BE49-F238E27FC236}">
                  <a16:creationId xmlns:a16="http://schemas.microsoft.com/office/drawing/2014/main" id="{3919ADFF-35FE-A9FB-A11B-34708E5B3D34}"/>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FDB9DC7-75E5-4CB7-9E68-B981BD41892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FCBFB217-1D54-4C88-3715-74544B64784E}"/>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232D747B-CF9F-29C3-CBF3-C59370C9A555}"/>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47E24507-DD8E-2374-AD93-BFDEFA684E1D}"/>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5E5B2295-97A4-78E4-B576-F2CB95131EE1}"/>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ECAB7178-AEF5-309C-4FF7-3FB494135DD2}"/>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5B53D007-239B-6C94-6C33-45B53A944539}"/>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61B8B0EE-DC02-6B16-EBB7-C87B97560EB3}"/>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EB2259FF-9DD6-E346-8C8E-F525BC2CBF66}"/>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989B30-FCE4-F587-0075-6CFCD006AF47}"/>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45">
              <a:extLst>
                <a:ext uri="{FF2B5EF4-FFF2-40B4-BE49-F238E27FC236}">
                  <a16:creationId xmlns:a16="http://schemas.microsoft.com/office/drawing/2014/main" id="{A2C7197E-BC31-C4D3-1750-0FD6D38A000B}"/>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2B761BA5-F6CE-5895-652F-1DDE9FA1BB68}"/>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30529706-55AF-C7A3-9868-98F717D4C005}"/>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7198F5BB-E0DF-6B85-682E-EF092B04B2D6}"/>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D2E19D25-968E-206F-2735-8CC61F70E531}"/>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B3F02829-E0C8-69BA-BC91-BA617F7E9D56}"/>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EB4A9617-212E-B4AC-4762-15AEF2DA9C40}"/>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985C693A-8A2D-B4A6-4A2B-E099B054F634}"/>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FBD0FC22-76A9-D7F3-D646-06E1BDC82C35}"/>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08EE55F0-3445-7098-4CB9-8D348FFFCABC}"/>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74E12E45-6245-F2B3-B4B3-970FD45809FE}"/>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108518FC-ED18-3AE3-2CA9-EC6353B3597B}"/>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878D5670-A966-8C36-63D5-E8709B5F4D7E}"/>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B16060F0-CA78-CAD6-ED80-1C375BDD66CD}"/>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2F1D611C-93F1-3AB2-9179-A36E1D8AA9A9}"/>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F22D5C66-3377-2672-2BB1-A45D4E847A00}"/>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EFEF8EFF-6EBC-F842-900A-D57020969B06}"/>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99D171F7-00B7-836D-2A48-58427BDAFCC0}"/>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362FF1C3-43AD-8B2D-8D5B-11E802A76BBC}"/>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6E711971-33A1-DB3D-96A7-7AFA1D650DA0}"/>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81FDB182-14D6-69FD-4E69-3B3BC0AF6C19}"/>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dirty="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1D1B5C6C-D3AF-6A34-64FF-1476F0C656AC}"/>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442A798E-5E2B-D050-F0A0-01C86A0255A7}"/>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895D4342-8C5F-14B2-565B-325FD6CB4156}"/>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D8BD3905-EF20-BC15-77A8-F3DC1742801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CFE2B401-5ACA-48BB-5339-1F07B6383AE1}"/>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1A386BF7-DF76-49B9-68CF-35ED5F223C91}"/>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F8146ECB-A0F5-ADB0-0C4F-893C2C5648FA}"/>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C68DDAFD-44AC-D5EC-411F-04F95FA8247E}"/>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57B2ED73-2159-D898-05D5-5ACA5E280FAF}"/>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A114696D-387A-42C0-0EE1-A8AEDA35D042}"/>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8BA0E23D-49F9-50CE-AA5F-660DCD9F891B}"/>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FF958D28-4F1D-6FB8-1D1D-00F38877417F}"/>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93B995D1-E005-B6D7-7FB6-59A40BA6FAEB}"/>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C5EB861D-DE7F-6E69-A6D8-7466981C02EC}"/>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C0C12DAD-2052-DD8E-33AD-35A511F2C62D}"/>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7FD90CDF-A952-D0D3-3C6F-7095E3347C1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6319813-5B64-43B8-BF4C-1EB7F0187746}"/>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E5024755-7DA8-9BA2-DE6B-020A05A32A39}"/>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378CA09B-1A29-2053-27D7-1C8BC69C66CB}"/>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7" name="object 87">
              <a:extLst>
                <a:ext uri="{FF2B5EF4-FFF2-40B4-BE49-F238E27FC236}">
                  <a16:creationId xmlns:a16="http://schemas.microsoft.com/office/drawing/2014/main" id="{B9D22FDE-5E3D-5EFA-21D5-F70626EC527B}"/>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2BBECBA2-5577-48E0-3D74-976482FA02BF}"/>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8162D740-B67C-D2A7-0745-503C2A207156}"/>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AB1F490A-90AD-6532-02E7-792DB84BBF6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BADCD9E2-AC40-9401-7BFD-9E956646639C}"/>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441AF8D5-A524-E451-9D56-911D5CE38AAC}"/>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4C9A56F1-F24C-B43B-E456-3D6CAA1C6D38}"/>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219E360-EC94-7C34-2349-37292CB4A968}"/>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892916A3-33BF-DDD2-9F4D-2D5FBDFFBF45}"/>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84C9207D-09FF-192B-8618-9EB8EF9DC03D}"/>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A8C68B22-4AFA-5D2A-5FEA-B6971C67CEFB}"/>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A5C6AE2B-F8C0-3FEC-4EF9-8D7DDC32D54F}"/>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59D6DB59-93E3-8DF6-9446-456CB4CA014C}"/>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A310C8AB-CF00-6DA0-172F-5C720820B186}"/>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906F2B6C-01C7-D90D-4D36-AAED638FEB4F}"/>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2A0571F9-7580-9046-4EE2-3053EC1675D3}"/>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D8BCBAC4-2C28-216C-341D-3B6C8D09129D}"/>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64451057-C149-1536-82F4-3BFE76B72F67}"/>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4" name="object 66">
              <a:extLst>
                <a:ext uri="{FF2B5EF4-FFF2-40B4-BE49-F238E27FC236}">
                  <a16:creationId xmlns:a16="http://schemas.microsoft.com/office/drawing/2014/main" id="{3154ACD4-4E8D-AF1F-FA51-FC1ACBB0FF17}"/>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2FC3CB26-3646-4CD6-2274-34B5051E1E13}"/>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0100FCA3-E679-ED91-10D7-7E7B7AA00667}"/>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524FCBC2-971D-B5C8-1F4D-0A6806E97ED7}"/>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9" name="object 66">
              <a:extLst>
                <a:ext uri="{FF2B5EF4-FFF2-40B4-BE49-F238E27FC236}">
                  <a16:creationId xmlns:a16="http://schemas.microsoft.com/office/drawing/2014/main" id="{11FA2540-5108-9B8A-9F92-E120B32C8890}"/>
                </a:ext>
              </a:extLst>
            </p:cNvPr>
            <p:cNvSpPr txBox="1"/>
            <p:nvPr/>
          </p:nvSpPr>
          <p:spPr>
            <a:xfrm>
              <a:off x="1023940" y="6396384"/>
              <a:ext cx="935408"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3”</a:t>
              </a:r>
              <a:endParaRPr b="0" kern="0" dirty="0">
                <a:latin typeface="Arial MT"/>
                <a:cs typeface="Arial MT"/>
              </a:endParaRPr>
            </a:p>
          </p:txBody>
        </p:sp>
        <p:sp>
          <p:nvSpPr>
            <p:cNvPr id="120" name="object 66">
              <a:extLst>
                <a:ext uri="{FF2B5EF4-FFF2-40B4-BE49-F238E27FC236}">
                  <a16:creationId xmlns:a16="http://schemas.microsoft.com/office/drawing/2014/main" id="{DC42319B-85FC-6BB3-407F-92FD20D97461}"/>
                </a:ext>
              </a:extLst>
            </p:cNvPr>
            <p:cNvSpPr txBox="1"/>
            <p:nvPr/>
          </p:nvSpPr>
          <p:spPr>
            <a:xfrm>
              <a:off x="2175548" y="6396384"/>
              <a:ext cx="101712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3”</a:t>
              </a:r>
              <a:endParaRPr b="0" kern="0" dirty="0">
                <a:latin typeface="Arial MT"/>
                <a:cs typeface="Arial MT"/>
              </a:endParaRPr>
            </a:p>
          </p:txBody>
        </p:sp>
        <p:sp>
          <p:nvSpPr>
            <p:cNvPr id="121" name="object 66">
              <a:extLst>
                <a:ext uri="{FF2B5EF4-FFF2-40B4-BE49-F238E27FC236}">
                  <a16:creationId xmlns:a16="http://schemas.microsoft.com/office/drawing/2014/main" id="{7AD0E9AA-0915-0854-0AB3-64D568929F89}"/>
                </a:ext>
              </a:extLst>
            </p:cNvPr>
            <p:cNvSpPr txBox="1"/>
            <p:nvPr/>
          </p:nvSpPr>
          <p:spPr>
            <a:xfrm>
              <a:off x="3213557"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3”</a:t>
              </a:r>
              <a:endParaRPr b="0" kern="0" dirty="0">
                <a:latin typeface="Arial MT"/>
                <a:cs typeface="Arial MT"/>
              </a:endParaRPr>
            </a:p>
          </p:txBody>
        </p:sp>
        <p:sp>
          <p:nvSpPr>
            <p:cNvPr id="122" name="object 66">
              <a:extLst>
                <a:ext uri="{FF2B5EF4-FFF2-40B4-BE49-F238E27FC236}">
                  <a16:creationId xmlns:a16="http://schemas.microsoft.com/office/drawing/2014/main" id="{D27BFCA5-58C2-4FA0-B566-91E0BACDC300}"/>
                </a:ext>
              </a:extLst>
            </p:cNvPr>
            <p:cNvSpPr txBox="1"/>
            <p:nvPr/>
          </p:nvSpPr>
          <p:spPr>
            <a:xfrm>
              <a:off x="4408253"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3”</a:t>
              </a:r>
              <a:endParaRPr b="0" kern="0" dirty="0">
                <a:latin typeface="Arial MT"/>
                <a:cs typeface="Arial MT"/>
              </a:endParaRPr>
            </a:p>
          </p:txBody>
        </p:sp>
        <p:sp>
          <p:nvSpPr>
            <p:cNvPr id="123" name="object 66">
              <a:extLst>
                <a:ext uri="{FF2B5EF4-FFF2-40B4-BE49-F238E27FC236}">
                  <a16:creationId xmlns:a16="http://schemas.microsoft.com/office/drawing/2014/main" id="{A8D7EFF8-B17B-196F-A502-822CDAC3B73B}"/>
                </a:ext>
              </a:extLst>
            </p:cNvPr>
            <p:cNvSpPr txBox="1"/>
            <p:nvPr/>
          </p:nvSpPr>
          <p:spPr>
            <a:xfrm>
              <a:off x="5465551" y="6396384"/>
              <a:ext cx="926464"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3”</a:t>
              </a:r>
              <a:endParaRPr b="0" kern="0" dirty="0">
                <a:latin typeface="Arial MT"/>
                <a:cs typeface="Arial MT"/>
              </a:endParaRPr>
            </a:p>
          </p:txBody>
        </p:sp>
        <p:sp>
          <p:nvSpPr>
            <p:cNvPr id="124" name="object 66">
              <a:extLst>
                <a:ext uri="{FF2B5EF4-FFF2-40B4-BE49-F238E27FC236}">
                  <a16:creationId xmlns:a16="http://schemas.microsoft.com/office/drawing/2014/main" id="{239965B7-3FA3-1A3E-0A64-70066BC257BD}"/>
                </a:ext>
              </a:extLst>
            </p:cNvPr>
            <p:cNvSpPr txBox="1"/>
            <p:nvPr/>
          </p:nvSpPr>
          <p:spPr>
            <a:xfrm>
              <a:off x="660821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3”</a:t>
              </a:r>
              <a:endParaRPr b="0" kern="0" dirty="0">
                <a:latin typeface="Arial MT"/>
                <a:cs typeface="Arial MT"/>
              </a:endParaRPr>
            </a:p>
          </p:txBody>
        </p:sp>
        <p:sp>
          <p:nvSpPr>
            <p:cNvPr id="125" name="object 66">
              <a:extLst>
                <a:ext uri="{FF2B5EF4-FFF2-40B4-BE49-F238E27FC236}">
                  <a16:creationId xmlns:a16="http://schemas.microsoft.com/office/drawing/2014/main" id="{1416FEC9-9B17-75FB-72A9-6CEBC8F5E569}"/>
                </a:ext>
              </a:extLst>
            </p:cNvPr>
            <p:cNvSpPr txBox="1"/>
            <p:nvPr/>
          </p:nvSpPr>
          <p:spPr>
            <a:xfrm>
              <a:off x="761995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3”</a:t>
              </a:r>
              <a:endParaRPr b="0" kern="0" dirty="0">
                <a:latin typeface="Arial MT"/>
                <a:cs typeface="Arial MT"/>
              </a:endParaRPr>
            </a:p>
          </p:txBody>
        </p:sp>
        <p:sp>
          <p:nvSpPr>
            <p:cNvPr id="126" name="object 66">
              <a:extLst>
                <a:ext uri="{FF2B5EF4-FFF2-40B4-BE49-F238E27FC236}">
                  <a16:creationId xmlns:a16="http://schemas.microsoft.com/office/drawing/2014/main" id="{530BA85D-7C40-A930-02BF-02B9B1C9C6CE}"/>
                </a:ext>
              </a:extLst>
            </p:cNvPr>
            <p:cNvSpPr txBox="1"/>
            <p:nvPr/>
          </p:nvSpPr>
          <p:spPr>
            <a:xfrm>
              <a:off x="8726151"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3”</a:t>
              </a:r>
              <a:endParaRPr b="0" kern="0" dirty="0">
                <a:latin typeface="Arial MT"/>
                <a:cs typeface="Arial MT"/>
              </a:endParaRPr>
            </a:p>
          </p:txBody>
        </p:sp>
        <p:sp>
          <p:nvSpPr>
            <p:cNvPr id="3" name="object 66">
              <a:extLst>
                <a:ext uri="{FF2B5EF4-FFF2-40B4-BE49-F238E27FC236}">
                  <a16:creationId xmlns:a16="http://schemas.microsoft.com/office/drawing/2014/main" id="{0BE1315E-5A6D-E861-C9CE-F46C492D4866}"/>
                </a:ext>
              </a:extLst>
            </p:cNvPr>
            <p:cNvSpPr txBox="1"/>
            <p:nvPr/>
          </p:nvSpPr>
          <p:spPr>
            <a:xfrm>
              <a:off x="1520301" y="3914782"/>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97" name="object 66">
              <a:extLst>
                <a:ext uri="{FF2B5EF4-FFF2-40B4-BE49-F238E27FC236}">
                  <a16:creationId xmlns:a16="http://schemas.microsoft.com/office/drawing/2014/main" id="{45080307-22E1-27D5-A244-C2D7C3DBA4DF}"/>
                </a:ext>
              </a:extLst>
            </p:cNvPr>
            <p:cNvSpPr txBox="1"/>
            <p:nvPr/>
          </p:nvSpPr>
          <p:spPr>
            <a:xfrm>
              <a:off x="5808365" y="3903685"/>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0" name="object 66">
              <a:extLst>
                <a:ext uri="{FF2B5EF4-FFF2-40B4-BE49-F238E27FC236}">
                  <a16:creationId xmlns:a16="http://schemas.microsoft.com/office/drawing/2014/main" id="{A0ED979E-724E-8823-EA32-F38282E73A6E}"/>
                </a:ext>
              </a:extLst>
            </p:cNvPr>
            <p:cNvSpPr txBox="1"/>
            <p:nvPr/>
          </p:nvSpPr>
          <p:spPr>
            <a:xfrm>
              <a:off x="1492782" y="4818120"/>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01" name="object 66">
              <a:extLst>
                <a:ext uri="{FF2B5EF4-FFF2-40B4-BE49-F238E27FC236}">
                  <a16:creationId xmlns:a16="http://schemas.microsoft.com/office/drawing/2014/main" id="{E2AAE5F5-866A-89F8-6B2C-99124FE42540}"/>
                </a:ext>
              </a:extLst>
            </p:cNvPr>
            <p:cNvSpPr txBox="1"/>
            <p:nvPr/>
          </p:nvSpPr>
          <p:spPr>
            <a:xfrm>
              <a:off x="5780846" y="480702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02" name="object 66">
              <a:extLst>
                <a:ext uri="{FF2B5EF4-FFF2-40B4-BE49-F238E27FC236}">
                  <a16:creationId xmlns:a16="http://schemas.microsoft.com/office/drawing/2014/main" id="{2D119572-A25F-2896-801E-A9FE9D43F52B}"/>
                </a:ext>
              </a:extLst>
            </p:cNvPr>
            <p:cNvSpPr txBox="1"/>
            <p:nvPr/>
          </p:nvSpPr>
          <p:spPr>
            <a:xfrm>
              <a:off x="3674349" y="4873066"/>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10" name="object 66">
              <a:extLst>
                <a:ext uri="{FF2B5EF4-FFF2-40B4-BE49-F238E27FC236}">
                  <a16:creationId xmlns:a16="http://schemas.microsoft.com/office/drawing/2014/main" id="{A3861E8A-2188-2EE4-4D17-D0CEF77D741C}"/>
                </a:ext>
              </a:extLst>
            </p:cNvPr>
            <p:cNvSpPr txBox="1"/>
            <p:nvPr/>
          </p:nvSpPr>
          <p:spPr>
            <a:xfrm>
              <a:off x="7962413" y="4861969"/>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7" name="object 66">
              <a:extLst>
                <a:ext uri="{FF2B5EF4-FFF2-40B4-BE49-F238E27FC236}">
                  <a16:creationId xmlns:a16="http://schemas.microsoft.com/office/drawing/2014/main" id="{C0EF913E-BFF7-504B-8E92-D045A2666ADB}"/>
                </a:ext>
              </a:extLst>
            </p:cNvPr>
            <p:cNvSpPr txBox="1"/>
            <p:nvPr/>
          </p:nvSpPr>
          <p:spPr>
            <a:xfrm>
              <a:off x="2306891" y="2967872"/>
              <a:ext cx="34397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dirty="0">
                  <a:solidFill>
                    <a:srgbClr val="0365C0"/>
                  </a:solidFill>
                  <a:latin typeface="Arial MT"/>
                  <a:cs typeface="Arial MT"/>
                </a:rPr>
                <a:t>(</a:t>
              </a:r>
              <a:r>
                <a:rPr lang="en-GB" b="0" kern="0" dirty="0">
                  <a:solidFill>
                    <a:srgbClr val="0365C0"/>
                  </a:solidFill>
                  <a:latin typeface="Arial MT"/>
                  <a:cs typeface="Arial MT"/>
                </a:rPr>
                <a:t>P</a:t>
              </a:r>
              <a:r>
                <a:rPr b="0" kern="0" dirty="0" err="1">
                  <a:solidFill>
                    <a:srgbClr val="0365C0"/>
                  </a:solidFill>
                  <a:latin typeface="Arial MT"/>
                  <a:cs typeface="Arial MT"/>
                </a:rPr>
                <a:t>rocess</a:t>
              </a:r>
              <a:r>
                <a:rPr b="0" kern="0" spc="-30" dirty="0">
                  <a:solidFill>
                    <a:srgbClr val="0365C0"/>
                  </a:solidFill>
                  <a:latin typeface="Arial MT"/>
                  <a:cs typeface="Arial MT"/>
                </a:rPr>
                <a:t> </a:t>
              </a:r>
              <a:r>
                <a:rPr b="0" kern="0" spc="-20" dirty="0">
                  <a:solidFill>
                    <a:srgbClr val="0365C0"/>
                  </a:solidFill>
                  <a:latin typeface="Arial MT"/>
                  <a:cs typeface="Arial MT"/>
                </a:rPr>
                <a:t>IDs</a:t>
              </a:r>
              <a:r>
                <a:rPr lang="en-GB" b="0" kern="0" spc="-20" dirty="0">
                  <a:solidFill>
                    <a:srgbClr val="0365C0"/>
                  </a:solidFill>
                  <a:latin typeface="Arial MT"/>
                  <a:cs typeface="Arial MT"/>
                </a:rPr>
                <a:t> non-</a:t>
              </a:r>
              <a:r>
                <a:rPr lang="en-GB" b="0" kern="0" spc="-20" dirty="0" err="1">
                  <a:solidFill>
                    <a:srgbClr val="0365C0"/>
                  </a:solidFill>
                  <a:latin typeface="Arial MT"/>
                  <a:cs typeface="Arial MT"/>
                </a:rPr>
                <a:t>determinisitic</a:t>
              </a:r>
              <a:r>
                <a:rPr b="0" kern="0" spc="-20" dirty="0">
                  <a:solidFill>
                    <a:srgbClr val="0365C0"/>
                  </a:solidFill>
                  <a:latin typeface="Arial MT"/>
                  <a:cs typeface="Arial MT"/>
                </a:rPr>
                <a:t>)</a:t>
              </a:r>
              <a:endParaRPr b="0" kern="0" dirty="0">
                <a:solidFill>
                  <a:sysClr val="windowText" lastClr="000000"/>
                </a:solidFill>
                <a:latin typeface="Arial MT"/>
                <a:cs typeface="Arial MT"/>
              </a:endParaRPr>
            </a:p>
          </p:txBody>
        </p:sp>
      </p:grpSp>
    </p:spTree>
    <p:extLst>
      <p:ext uri="{BB962C8B-B14F-4D97-AF65-F5344CB8AC3E}">
        <p14:creationId xmlns:p14="http://schemas.microsoft.com/office/powerpoint/2010/main" val="196505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311D2-4EDA-96F6-8B2F-3A3848BC1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7087E-9570-88B6-F5BF-C8165027A0B9}"/>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01BFEEC7-9100-DB23-CB93-31C3CB06A383}"/>
              </a:ext>
            </a:extLst>
          </p:cNvPr>
          <p:cNvSpPr txBox="1"/>
          <p:nvPr/>
        </p:nvSpPr>
        <p:spPr>
          <a:xfrm>
            <a:off x="165150" y="837966"/>
            <a:ext cx="5401464" cy="78931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lang="en-GB" sz="1600" b="0" kern="0" dirty="0">
                <a:solidFill>
                  <a:sysClr val="windowText" lastClr="000000"/>
                </a:solidFill>
                <a:latin typeface="Courier New"/>
                <a:cs typeface="Courier New"/>
              </a:rPr>
              <a:t>While(true) fork();</a:t>
            </a:r>
            <a:r>
              <a:rPr sz="1600" b="0" kern="0" dirty="0">
                <a:solidFill>
                  <a:sysClr val="windowText" lastClr="000000"/>
                </a:solidFill>
                <a:latin typeface="Courier New"/>
                <a:cs typeface="Courier New"/>
              </a:rPr>
              <a:t> </a:t>
            </a:r>
            <a:endParaRPr lang="en-GB"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67" name="内容占位符 2">
            <a:extLst>
              <a:ext uri="{FF2B5EF4-FFF2-40B4-BE49-F238E27FC236}">
                <a16:creationId xmlns:a16="http://schemas.microsoft.com/office/drawing/2014/main" id="{021607B1-3CD4-6ABC-C3E2-8F55E7409EB0}"/>
              </a:ext>
            </a:extLst>
          </p:cNvPr>
          <p:cNvSpPr txBox="1">
            <a:spLocks/>
          </p:cNvSpPr>
          <p:nvPr/>
        </p:nvSpPr>
        <p:spPr bwMode="auto">
          <a:xfrm>
            <a:off x="5960962" y="837966"/>
            <a:ext cx="5794879" cy="586763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 fork bomb is a type of denial-of-service (DoS) attack designed to exhaust system resources by creating an exponential number of processes. This is achieved through self-replicating code that repeatedly calls the fork() system call. The result is resource starvation, which can slow down or crash the system.</a:t>
            </a:r>
          </a:p>
          <a:p>
            <a:r>
              <a:rPr lang="en-GB" b="0" kern="0" dirty="0"/>
              <a:t>Prevention countermeasures:</a:t>
            </a:r>
          </a:p>
          <a:p>
            <a:pPr lvl="1"/>
            <a:r>
              <a:rPr lang="en-GB" b="0" kern="0" dirty="0"/>
              <a:t>Limit User Processes:  Use </a:t>
            </a:r>
            <a:r>
              <a:rPr lang="en-GB" b="0" kern="0" dirty="0" err="1"/>
              <a:t>ulimit</a:t>
            </a:r>
            <a:r>
              <a:rPr lang="en-GB" b="0" kern="0" dirty="0"/>
              <a:t> in Linux to restrict the number of processes a user can create:</a:t>
            </a:r>
          </a:p>
          <a:p>
            <a:pPr lvl="2"/>
            <a:r>
              <a:rPr lang="en-GB" b="0" kern="0" dirty="0" err="1"/>
              <a:t>ulimit</a:t>
            </a:r>
            <a:r>
              <a:rPr lang="en-GB" b="0" kern="0" dirty="0"/>
              <a:t> -u 30  # Limits user to 30 processes</a:t>
            </a:r>
          </a:p>
          <a:p>
            <a:pPr lvl="1"/>
            <a:r>
              <a:rPr lang="en-GB" b="0" kern="0" dirty="0"/>
              <a:t>Configure /etc/security/</a:t>
            </a:r>
            <a:r>
              <a:rPr lang="en-GB" b="0" kern="0" dirty="0" err="1"/>
              <a:t>limits.conf</a:t>
            </a:r>
            <a:r>
              <a:rPr lang="en-GB" b="0" kern="0" dirty="0"/>
              <a:t> for persistent limits:</a:t>
            </a:r>
          </a:p>
          <a:p>
            <a:pPr lvl="2"/>
            <a:r>
              <a:rPr lang="en-GB" b="0" kern="0" dirty="0"/>
              <a:t>username hard </a:t>
            </a:r>
            <a:r>
              <a:rPr lang="en-GB" b="0" kern="0" dirty="0" err="1"/>
              <a:t>nproc</a:t>
            </a:r>
            <a:r>
              <a:rPr lang="en-GB" b="0" kern="0" dirty="0"/>
              <a:t> 30</a:t>
            </a:r>
          </a:p>
        </p:txBody>
      </p:sp>
      <p:pic>
        <p:nvPicPr>
          <p:cNvPr id="95" name="object 4">
            <a:extLst>
              <a:ext uri="{FF2B5EF4-FFF2-40B4-BE49-F238E27FC236}">
                <a16:creationId xmlns:a16="http://schemas.microsoft.com/office/drawing/2014/main" id="{FB91487A-BFA9-64A0-E06A-84197D964E71}"/>
              </a:ext>
            </a:extLst>
          </p:cNvPr>
          <p:cNvPicPr/>
          <p:nvPr/>
        </p:nvPicPr>
        <p:blipFill>
          <a:blip r:embed="rId2" cstate="print"/>
          <a:stretch>
            <a:fillRect/>
          </a:stretch>
        </p:blipFill>
        <p:spPr>
          <a:xfrm>
            <a:off x="165150" y="2932375"/>
            <a:ext cx="5540884" cy="2902368"/>
          </a:xfrm>
          <a:prstGeom prst="rect">
            <a:avLst/>
          </a:prstGeom>
        </p:spPr>
      </p:pic>
    </p:spTree>
    <p:extLst>
      <p:ext uri="{BB962C8B-B14F-4D97-AF65-F5344CB8AC3E}">
        <p14:creationId xmlns:p14="http://schemas.microsoft.com/office/powerpoint/2010/main" val="332508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066FD-85B2-E54A-B573-7743FA141CE4}"/>
            </a:ext>
          </a:extLst>
        </p:cNvPr>
        <p:cNvGrpSpPr/>
        <p:nvPr/>
      </p:nvGrpSpPr>
      <p:grpSpPr>
        <a:xfrm>
          <a:off x="0" y="0"/>
          <a:ext cx="0" cy="0"/>
          <a:chOff x="0" y="0"/>
          <a:chExt cx="0" cy="0"/>
        </a:xfrm>
      </p:grpSpPr>
      <p:sp>
        <p:nvSpPr>
          <p:cNvPr id="4" name="object 3">
            <a:extLst>
              <a:ext uri="{FF2B5EF4-FFF2-40B4-BE49-F238E27FC236}">
                <a16:creationId xmlns:a16="http://schemas.microsoft.com/office/drawing/2014/main" id="{A9A875F2-19DF-A113-0A6A-2AEC57405532}"/>
              </a:ext>
            </a:extLst>
          </p:cNvPr>
          <p:cNvSpPr txBox="1"/>
          <p:nvPr/>
        </p:nvSpPr>
        <p:spPr>
          <a:xfrm>
            <a:off x="130597" y="50427"/>
            <a:ext cx="5401464" cy="2097369"/>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pid1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pid2 = fork()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5   if (pid1&gt;0 &amp;&amp; pid2==0){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6    if (fork()&gt;0){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7 	fork();}</a:t>
            </a:r>
          </a:p>
          <a:p>
            <a:pPr marL="394969" marR="1337310" indent="-342900" eaLnBrk="1" fontAlgn="auto" hangingPunct="1">
              <a:lnSpc>
                <a:spcPts val="1400"/>
              </a:lnSpc>
              <a:spcBef>
                <a:spcPts val="425"/>
              </a:spcBef>
              <a:spcAft>
                <a:spcPts val="0"/>
              </a:spcAft>
              <a:buAutoNum type="arabicPlain" startAt="8"/>
            </a:pPr>
            <a:r>
              <a:rPr lang="en-GB" sz="1600" b="0" kern="0" dirty="0">
                <a:solidFill>
                  <a:sysClr val="windowText" lastClr="000000"/>
                </a:solidFill>
                <a:latin typeface="Courier New"/>
                <a:cs typeface="Courier New"/>
              </a:rPr>
              <a:t> } // end if</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9 } // end main</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B6563B98-BCF0-7DAC-D658-E2FAD6C2A9AC}"/>
              </a:ext>
            </a:extLst>
          </p:cNvPr>
          <p:cNvSpPr txBox="1">
            <a:spLocks/>
          </p:cNvSpPr>
          <p:nvPr/>
        </p:nvSpPr>
        <p:spPr bwMode="auto">
          <a:xfrm>
            <a:off x="7064218" y="-24484"/>
            <a:ext cx="5105116" cy="4548672"/>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Give the total number of processes resulting from executing the code, including the process executing this code itself. </a:t>
            </a:r>
          </a:p>
          <a:p>
            <a:r>
              <a:rPr lang="en-GB" sz="1600" b="0" kern="0" dirty="0"/>
              <a:t>A: There are 6 processes in total. </a:t>
            </a:r>
          </a:p>
          <a:p>
            <a:r>
              <a:rPr lang="en-GB" sz="1600" b="0" kern="0" dirty="0"/>
              <a:t>Line 3: The initial process P0 generates one child process P1.</a:t>
            </a:r>
          </a:p>
          <a:p>
            <a:r>
              <a:rPr lang="en-GB" sz="1600" b="0" kern="0" dirty="0"/>
              <a:t>Line 4: Two processes P0 and P1 generate additional child processes P2 and P3. </a:t>
            </a:r>
          </a:p>
          <a:p>
            <a:r>
              <a:rPr lang="en-GB" sz="1600" b="0" kern="0" dirty="0"/>
              <a:t>Line 5: The condition “if (pid1 &gt; 0 &amp;&amp; pid2 == 0)” is checked in all four processes, and it is true only for the child process P2 created by the second fork() in the original parent process.</a:t>
            </a:r>
          </a:p>
          <a:p>
            <a:r>
              <a:rPr lang="en-GB" sz="1600" b="0" kern="0" dirty="0"/>
              <a:t>Line 6: Process P2 generates one child process P4. The condition “if (fork() &gt; 0)” is checked in P2 and P4, and it is true only for P2 (parent process of P4).</a:t>
            </a:r>
          </a:p>
          <a:p>
            <a:r>
              <a:rPr lang="en-GB" sz="1600" b="0" kern="0" dirty="0"/>
              <a:t>Line 7: Process P2 generates one more child process P5.</a:t>
            </a:r>
          </a:p>
        </p:txBody>
      </p:sp>
      <p:grpSp>
        <p:nvGrpSpPr>
          <p:cNvPr id="182" name="Group 181">
            <a:extLst>
              <a:ext uri="{FF2B5EF4-FFF2-40B4-BE49-F238E27FC236}">
                <a16:creationId xmlns:a16="http://schemas.microsoft.com/office/drawing/2014/main" id="{9EEB9DB6-6526-851F-E5B9-A397276C4154}"/>
              </a:ext>
            </a:extLst>
          </p:cNvPr>
          <p:cNvGrpSpPr/>
          <p:nvPr/>
        </p:nvGrpSpPr>
        <p:grpSpPr>
          <a:xfrm>
            <a:off x="-28898" y="2178891"/>
            <a:ext cx="7805760" cy="4666619"/>
            <a:chOff x="-28898" y="2178891"/>
            <a:chExt cx="7805760" cy="4666619"/>
          </a:xfrm>
        </p:grpSpPr>
        <p:grpSp>
          <p:nvGrpSpPr>
            <p:cNvPr id="5" name="object 4">
              <a:extLst>
                <a:ext uri="{FF2B5EF4-FFF2-40B4-BE49-F238E27FC236}">
                  <a16:creationId xmlns:a16="http://schemas.microsoft.com/office/drawing/2014/main" id="{4465B500-C68B-F0B4-6463-2F19DD1CC737}"/>
                </a:ext>
              </a:extLst>
            </p:cNvPr>
            <p:cNvGrpSpPr/>
            <p:nvPr/>
          </p:nvGrpSpPr>
          <p:grpSpPr>
            <a:xfrm>
              <a:off x="517834" y="2227082"/>
              <a:ext cx="5285740" cy="1358900"/>
              <a:chOff x="562970" y="1379302"/>
              <a:chExt cx="5285740" cy="1358900"/>
            </a:xfrm>
          </p:grpSpPr>
          <p:sp>
            <p:nvSpPr>
              <p:cNvPr id="6" name="object 5">
                <a:extLst>
                  <a:ext uri="{FF2B5EF4-FFF2-40B4-BE49-F238E27FC236}">
                    <a16:creationId xmlns:a16="http://schemas.microsoft.com/office/drawing/2014/main" id="{CBB44A89-1BC2-BEE7-C2B4-480C58FBB0B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BDB407CB-2384-910A-DAD4-DE8E30C4DEF6}"/>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223DBF6-84A7-B411-FFF7-9C59FAEC2ECC}"/>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76B1DD19-FF26-0638-335E-4F40E09093B3}"/>
                </a:ext>
              </a:extLst>
            </p:cNvPr>
            <p:cNvSpPr txBox="1"/>
            <p:nvPr/>
          </p:nvSpPr>
          <p:spPr>
            <a:xfrm>
              <a:off x="4995106" y="319386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4941E172-0D46-8C2B-BCD3-1B1F5C0CC503}"/>
                </a:ext>
              </a:extLst>
            </p:cNvPr>
            <p:cNvSpPr txBox="1"/>
            <p:nvPr/>
          </p:nvSpPr>
          <p:spPr>
            <a:xfrm>
              <a:off x="-28898" y="229374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458BE2-7E7D-508A-7F7C-074DDBDD8A32}"/>
                </a:ext>
              </a:extLst>
            </p:cNvPr>
            <p:cNvGrpSpPr/>
            <p:nvPr/>
          </p:nvGrpSpPr>
          <p:grpSpPr>
            <a:xfrm>
              <a:off x="932765" y="2730991"/>
              <a:ext cx="121920" cy="351155"/>
              <a:chOff x="977901" y="1883211"/>
              <a:chExt cx="121920" cy="351155"/>
            </a:xfrm>
          </p:grpSpPr>
          <p:sp>
            <p:nvSpPr>
              <p:cNvPr id="13" name="object 12">
                <a:extLst>
                  <a:ext uri="{FF2B5EF4-FFF2-40B4-BE49-F238E27FC236}">
                    <a16:creationId xmlns:a16="http://schemas.microsoft.com/office/drawing/2014/main" id="{D17E76EB-88C9-AF8E-31B5-DFA607975563}"/>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4272E9E-7FB8-58E1-2FE3-D04771DD5EE8}"/>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7D054A3A-7F04-7A17-AEA6-BCCF38450070}"/>
                </a:ext>
              </a:extLst>
            </p:cNvPr>
            <p:cNvGrpSpPr/>
            <p:nvPr/>
          </p:nvGrpSpPr>
          <p:grpSpPr>
            <a:xfrm>
              <a:off x="932765" y="2464209"/>
              <a:ext cx="6112841" cy="1576742"/>
              <a:chOff x="977901" y="1616429"/>
              <a:chExt cx="6112841" cy="1576742"/>
            </a:xfrm>
          </p:grpSpPr>
          <p:sp>
            <p:nvSpPr>
              <p:cNvPr id="16" name="object 15">
                <a:extLst>
                  <a:ext uri="{FF2B5EF4-FFF2-40B4-BE49-F238E27FC236}">
                    <a16:creationId xmlns:a16="http://schemas.microsoft.com/office/drawing/2014/main" id="{56EA867B-7E69-D3A4-8343-679AB77F5DCA}"/>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44A7F777-0600-2D9E-9E8A-D84054A09D0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F3D343D-223D-B29B-4EBB-B11E07D84CE2}"/>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F50C14D8-46D8-8C98-F09D-FCA4028DDA95}"/>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02CE91F8-02A0-5B57-C55B-F443B90A430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37A68FAD-7B79-81B5-49C0-96EF504801E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91FFFF74-6700-36DE-2F64-1EB4A30FEA28}"/>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6526A91D-451F-A954-989D-09930BF5E376}"/>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F564CAB5-4FF4-2063-CB6D-03DD72D1A983}"/>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3F3FBCD-4EAE-7C43-0375-E3C9AE56A2C6}"/>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CF5F3AEE-C79E-A0ED-C189-DF25A573066E}"/>
                </a:ext>
              </a:extLst>
            </p:cNvPr>
            <p:cNvSpPr/>
            <p:nvPr/>
          </p:nvSpPr>
          <p:spPr>
            <a:xfrm>
              <a:off x="530534" y="405659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51F12C33-3C05-22B3-BD50-CA68ECD8543E}"/>
                </a:ext>
              </a:extLst>
            </p:cNvPr>
            <p:cNvSpPr txBox="1"/>
            <p:nvPr/>
          </p:nvSpPr>
          <p:spPr>
            <a:xfrm>
              <a:off x="37684" y="4108798"/>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1F418D-2651-58A7-2E95-1EF105539845}"/>
                </a:ext>
              </a:extLst>
            </p:cNvPr>
            <p:cNvSpPr/>
            <p:nvPr/>
          </p:nvSpPr>
          <p:spPr>
            <a:xfrm>
              <a:off x="2697430"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FF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72BCC41B-F68D-2133-5486-0EBE20088FBA}"/>
                </a:ext>
              </a:extLst>
            </p:cNvPr>
            <p:cNvSpPr txBox="1"/>
            <p:nvPr/>
          </p:nvSpPr>
          <p:spPr>
            <a:xfrm>
              <a:off x="2828209"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5" name="object 34">
              <a:extLst>
                <a:ext uri="{FF2B5EF4-FFF2-40B4-BE49-F238E27FC236}">
                  <a16:creationId xmlns:a16="http://schemas.microsoft.com/office/drawing/2014/main" id="{671618DD-E2CE-3D2D-649A-0E962C8B2BBF}"/>
                </a:ext>
              </a:extLst>
            </p:cNvPr>
            <p:cNvSpPr/>
            <p:nvPr/>
          </p:nvSpPr>
          <p:spPr>
            <a:xfrm>
              <a:off x="6723632" y="4076878"/>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8211F0BB-5700-D3D5-2A7C-A3285F5B5287}"/>
                </a:ext>
              </a:extLst>
            </p:cNvPr>
            <p:cNvSpPr txBox="1"/>
            <p:nvPr/>
          </p:nvSpPr>
          <p:spPr>
            <a:xfrm>
              <a:off x="6854411" y="41225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E782ABA5-ECEB-EE9B-44A1-FF427B8CE429}"/>
                </a:ext>
              </a:extLst>
            </p:cNvPr>
            <p:cNvSpPr/>
            <p:nvPr/>
          </p:nvSpPr>
          <p:spPr>
            <a:xfrm>
              <a:off x="4864327"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F92E3A9C-2708-4A0E-FA35-EB7EBB93CCC0}"/>
                </a:ext>
              </a:extLst>
            </p:cNvPr>
            <p:cNvSpPr txBox="1"/>
            <p:nvPr/>
          </p:nvSpPr>
          <p:spPr>
            <a:xfrm>
              <a:off x="4995106"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544C72D7-B7CE-D08C-195A-430A0F7D8909}"/>
                </a:ext>
              </a:extLst>
            </p:cNvPr>
            <p:cNvSpPr txBox="1"/>
            <p:nvPr/>
          </p:nvSpPr>
          <p:spPr>
            <a:xfrm>
              <a:off x="661313" y="2178908"/>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51C1BC53-B1AB-BE11-873B-D4591F74323C}"/>
                </a:ext>
              </a:extLst>
            </p:cNvPr>
            <p:cNvSpPr txBox="1"/>
            <p:nvPr/>
          </p:nvSpPr>
          <p:spPr>
            <a:xfrm>
              <a:off x="2650872" y="2824841"/>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C4C5537A-1C63-7ABF-E6AB-68B2855F926A}"/>
                </a:ext>
              </a:extLst>
            </p:cNvPr>
            <p:cNvSpPr txBox="1"/>
            <p:nvPr/>
          </p:nvSpPr>
          <p:spPr>
            <a:xfrm>
              <a:off x="1545897" y="217889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C082400C-E436-4845-6CA4-FAF113039191}"/>
                </a:ext>
              </a:extLst>
            </p:cNvPr>
            <p:cNvSpPr txBox="1"/>
            <p:nvPr/>
          </p:nvSpPr>
          <p:spPr>
            <a:xfrm>
              <a:off x="1211714" y="3547421"/>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009EDDF2-4499-B219-F56A-FB6845235CDB}"/>
                </a:ext>
              </a:extLst>
            </p:cNvPr>
            <p:cNvSpPr txBox="1"/>
            <p:nvPr/>
          </p:nvSpPr>
          <p:spPr>
            <a:xfrm>
              <a:off x="5496558" y="354742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17" name="object 66">
              <a:extLst>
                <a:ext uri="{FF2B5EF4-FFF2-40B4-BE49-F238E27FC236}">
                  <a16:creationId xmlns:a16="http://schemas.microsoft.com/office/drawing/2014/main" id="{5451271B-6922-1E03-C55A-12B030E654A9}"/>
                </a:ext>
              </a:extLst>
            </p:cNvPr>
            <p:cNvSpPr txBox="1"/>
            <p:nvPr/>
          </p:nvSpPr>
          <p:spPr>
            <a:xfrm>
              <a:off x="7404196" y="44684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27" name="object 66">
              <a:extLst>
                <a:ext uri="{FF2B5EF4-FFF2-40B4-BE49-F238E27FC236}">
                  <a16:creationId xmlns:a16="http://schemas.microsoft.com/office/drawing/2014/main" id="{882F3441-2CD5-D0C0-E188-721625FE090A}"/>
                </a:ext>
              </a:extLst>
            </p:cNvPr>
            <p:cNvSpPr txBox="1"/>
            <p:nvPr/>
          </p:nvSpPr>
          <p:spPr>
            <a:xfrm>
              <a:off x="2332487" y="2253481"/>
              <a:ext cx="34397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dirty="0">
                  <a:solidFill>
                    <a:srgbClr val="0365C0"/>
                  </a:solidFill>
                  <a:latin typeface="Arial MT"/>
                  <a:cs typeface="Arial MT"/>
                </a:rPr>
                <a:t>(</a:t>
              </a:r>
              <a:r>
                <a:rPr lang="en-GB" b="0" kern="0" dirty="0">
                  <a:solidFill>
                    <a:srgbClr val="0365C0"/>
                  </a:solidFill>
                  <a:latin typeface="Arial MT"/>
                  <a:cs typeface="Arial MT"/>
                </a:rPr>
                <a:t>P</a:t>
              </a:r>
              <a:r>
                <a:rPr b="0" kern="0" dirty="0" err="1">
                  <a:solidFill>
                    <a:srgbClr val="0365C0"/>
                  </a:solidFill>
                  <a:latin typeface="Arial MT"/>
                  <a:cs typeface="Arial MT"/>
                </a:rPr>
                <a:t>rocess</a:t>
              </a:r>
              <a:r>
                <a:rPr b="0" kern="0" spc="-30" dirty="0">
                  <a:solidFill>
                    <a:srgbClr val="0365C0"/>
                  </a:solidFill>
                  <a:latin typeface="Arial MT"/>
                  <a:cs typeface="Arial MT"/>
                </a:rPr>
                <a:t> </a:t>
              </a:r>
              <a:r>
                <a:rPr b="0" kern="0" spc="-20" dirty="0">
                  <a:solidFill>
                    <a:srgbClr val="0365C0"/>
                  </a:solidFill>
                  <a:latin typeface="Arial MT"/>
                  <a:cs typeface="Arial MT"/>
                </a:rPr>
                <a:t>IDs</a:t>
              </a:r>
              <a:r>
                <a:rPr lang="en-GB" b="0" kern="0" spc="-20" dirty="0">
                  <a:solidFill>
                    <a:srgbClr val="0365C0"/>
                  </a:solidFill>
                  <a:latin typeface="Arial MT"/>
                  <a:cs typeface="Arial MT"/>
                </a:rPr>
                <a:t> non-</a:t>
              </a:r>
              <a:r>
                <a:rPr lang="en-GB" b="0" kern="0" spc="-20" dirty="0" err="1">
                  <a:solidFill>
                    <a:srgbClr val="0365C0"/>
                  </a:solidFill>
                  <a:latin typeface="Arial MT"/>
                  <a:cs typeface="Arial MT"/>
                </a:rPr>
                <a:t>determinisitic</a:t>
              </a:r>
              <a:r>
                <a:rPr b="0" kern="0" spc="-20" dirty="0">
                  <a:solidFill>
                    <a:srgbClr val="0365C0"/>
                  </a:solidFill>
                  <a:latin typeface="Arial MT"/>
                  <a:cs typeface="Arial MT"/>
                </a:rPr>
                <a:t>)</a:t>
              </a:r>
              <a:endParaRPr b="0" kern="0" dirty="0">
                <a:solidFill>
                  <a:sysClr val="windowText" lastClr="000000"/>
                </a:solidFill>
                <a:latin typeface="Arial MT"/>
                <a:cs typeface="Arial MT"/>
              </a:endParaRPr>
            </a:p>
          </p:txBody>
        </p:sp>
        <p:sp>
          <p:nvSpPr>
            <p:cNvPr id="132" name="object 66">
              <a:extLst>
                <a:ext uri="{FF2B5EF4-FFF2-40B4-BE49-F238E27FC236}">
                  <a16:creationId xmlns:a16="http://schemas.microsoft.com/office/drawing/2014/main" id="{BAEDF013-5386-5B14-0553-D06DBDF5C14E}"/>
                </a:ext>
              </a:extLst>
            </p:cNvPr>
            <p:cNvSpPr txBox="1"/>
            <p:nvPr/>
          </p:nvSpPr>
          <p:spPr>
            <a:xfrm>
              <a:off x="1110485" y="447203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33" name="object 66">
              <a:extLst>
                <a:ext uri="{FF2B5EF4-FFF2-40B4-BE49-F238E27FC236}">
                  <a16:creationId xmlns:a16="http://schemas.microsoft.com/office/drawing/2014/main" id="{A32872EF-C93F-C87B-A871-CBC0E6BE48F4}"/>
                </a:ext>
              </a:extLst>
            </p:cNvPr>
            <p:cNvSpPr txBox="1"/>
            <p:nvPr/>
          </p:nvSpPr>
          <p:spPr>
            <a:xfrm>
              <a:off x="5450663" y="452418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34" name="object 66">
              <a:extLst>
                <a:ext uri="{FF2B5EF4-FFF2-40B4-BE49-F238E27FC236}">
                  <a16:creationId xmlns:a16="http://schemas.microsoft.com/office/drawing/2014/main" id="{E84FD662-129D-3445-11FA-B9FB49A87C4C}"/>
                </a:ext>
              </a:extLst>
            </p:cNvPr>
            <p:cNvSpPr txBox="1"/>
            <p:nvPr/>
          </p:nvSpPr>
          <p:spPr>
            <a:xfrm>
              <a:off x="3250454" y="450169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39" name="object 30">
              <a:extLst>
                <a:ext uri="{FF2B5EF4-FFF2-40B4-BE49-F238E27FC236}">
                  <a16:creationId xmlns:a16="http://schemas.microsoft.com/office/drawing/2014/main" id="{B387BFEB-7C90-BA36-37FF-6F76F4FEDDA1}"/>
                </a:ext>
              </a:extLst>
            </p:cNvPr>
            <p:cNvSpPr/>
            <p:nvPr/>
          </p:nvSpPr>
          <p:spPr>
            <a:xfrm>
              <a:off x="2635989" y="508807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FF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40" name="object 31">
              <a:extLst>
                <a:ext uri="{FF2B5EF4-FFF2-40B4-BE49-F238E27FC236}">
                  <a16:creationId xmlns:a16="http://schemas.microsoft.com/office/drawing/2014/main" id="{4E35FAED-3F4B-DF4F-2908-F222F2F6B50A}"/>
                </a:ext>
              </a:extLst>
            </p:cNvPr>
            <p:cNvGrpSpPr/>
            <p:nvPr/>
          </p:nvGrpSpPr>
          <p:grpSpPr>
            <a:xfrm>
              <a:off x="3038220" y="4621124"/>
              <a:ext cx="121920" cy="351155"/>
              <a:chOff x="977901" y="3750317"/>
              <a:chExt cx="121920" cy="351155"/>
            </a:xfrm>
          </p:grpSpPr>
          <p:sp>
            <p:nvSpPr>
              <p:cNvPr id="141" name="object 32">
                <a:extLst>
                  <a:ext uri="{FF2B5EF4-FFF2-40B4-BE49-F238E27FC236}">
                    <a16:creationId xmlns:a16="http://schemas.microsoft.com/office/drawing/2014/main" id="{B8AF34B5-1376-2094-EF98-3050EBD25834}"/>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object 33">
                <a:extLst>
                  <a:ext uri="{FF2B5EF4-FFF2-40B4-BE49-F238E27FC236}">
                    <a16:creationId xmlns:a16="http://schemas.microsoft.com/office/drawing/2014/main" id="{6921D159-055F-4A8B-91A3-F638685A85FA}"/>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3" name="object 38">
              <a:extLst>
                <a:ext uri="{FF2B5EF4-FFF2-40B4-BE49-F238E27FC236}">
                  <a16:creationId xmlns:a16="http://schemas.microsoft.com/office/drawing/2014/main" id="{EFA647BA-3A1D-E2F0-ADE9-2C8D1F00A4E7}"/>
                </a:ext>
              </a:extLst>
            </p:cNvPr>
            <p:cNvGrpSpPr/>
            <p:nvPr/>
          </p:nvGrpSpPr>
          <p:grpSpPr>
            <a:xfrm>
              <a:off x="3541234" y="4571972"/>
              <a:ext cx="445770" cy="445770"/>
              <a:chOff x="1480915" y="3701165"/>
              <a:chExt cx="445770" cy="445770"/>
            </a:xfrm>
          </p:grpSpPr>
          <p:sp>
            <p:nvSpPr>
              <p:cNvPr id="144" name="object 39">
                <a:extLst>
                  <a:ext uri="{FF2B5EF4-FFF2-40B4-BE49-F238E27FC236}">
                    <a16:creationId xmlns:a16="http://schemas.microsoft.com/office/drawing/2014/main" id="{D94C0B59-DAE1-E8B5-1383-B6105190E24B}"/>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40">
                <a:extLst>
                  <a:ext uri="{FF2B5EF4-FFF2-40B4-BE49-F238E27FC236}">
                    <a16:creationId xmlns:a16="http://schemas.microsoft.com/office/drawing/2014/main" id="{D76F1DFF-3C10-419B-FB23-043C5DB1E790}"/>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46" name="object 41">
              <a:extLst>
                <a:ext uri="{FF2B5EF4-FFF2-40B4-BE49-F238E27FC236}">
                  <a16:creationId xmlns:a16="http://schemas.microsoft.com/office/drawing/2014/main" id="{92B98B45-CDF6-40FE-C50A-86AA2AD885F1}"/>
                </a:ext>
              </a:extLst>
            </p:cNvPr>
            <p:cNvSpPr/>
            <p:nvPr/>
          </p:nvSpPr>
          <p:spPr>
            <a:xfrm>
              <a:off x="3719077" y="508807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object 42">
              <a:extLst>
                <a:ext uri="{FF2B5EF4-FFF2-40B4-BE49-F238E27FC236}">
                  <a16:creationId xmlns:a16="http://schemas.microsoft.com/office/drawing/2014/main" id="{333F97E6-C02F-396B-AA1E-FF2FFB0EA92E}"/>
                </a:ext>
              </a:extLst>
            </p:cNvPr>
            <p:cNvSpPr txBox="1"/>
            <p:nvPr/>
          </p:nvSpPr>
          <p:spPr>
            <a:xfrm>
              <a:off x="2766768" y="5133747"/>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158" name="object 66">
              <a:extLst>
                <a:ext uri="{FF2B5EF4-FFF2-40B4-BE49-F238E27FC236}">
                  <a16:creationId xmlns:a16="http://schemas.microsoft.com/office/drawing/2014/main" id="{6E3665EB-13D9-CC90-5242-50BEDE99CB0F}"/>
                </a:ext>
              </a:extLst>
            </p:cNvPr>
            <p:cNvSpPr txBox="1"/>
            <p:nvPr/>
          </p:nvSpPr>
          <p:spPr>
            <a:xfrm>
              <a:off x="3240947" y="551163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59" name="object 30">
              <a:extLst>
                <a:ext uri="{FF2B5EF4-FFF2-40B4-BE49-F238E27FC236}">
                  <a16:creationId xmlns:a16="http://schemas.microsoft.com/office/drawing/2014/main" id="{D0F10CBA-9F69-B19D-D415-A160BF0B7F6A}"/>
                </a:ext>
              </a:extLst>
            </p:cNvPr>
            <p:cNvSpPr/>
            <p:nvPr/>
          </p:nvSpPr>
          <p:spPr>
            <a:xfrm>
              <a:off x="2635081" y="60122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60" name="object 31">
              <a:extLst>
                <a:ext uri="{FF2B5EF4-FFF2-40B4-BE49-F238E27FC236}">
                  <a16:creationId xmlns:a16="http://schemas.microsoft.com/office/drawing/2014/main" id="{5EAE14DD-E8B8-657F-8483-854733E7E752}"/>
                </a:ext>
              </a:extLst>
            </p:cNvPr>
            <p:cNvGrpSpPr/>
            <p:nvPr/>
          </p:nvGrpSpPr>
          <p:grpSpPr>
            <a:xfrm>
              <a:off x="3037312" y="5545328"/>
              <a:ext cx="121920" cy="351155"/>
              <a:chOff x="977901" y="3750317"/>
              <a:chExt cx="121920" cy="351155"/>
            </a:xfrm>
          </p:grpSpPr>
          <p:sp>
            <p:nvSpPr>
              <p:cNvPr id="161" name="object 32">
                <a:extLst>
                  <a:ext uri="{FF2B5EF4-FFF2-40B4-BE49-F238E27FC236}">
                    <a16:creationId xmlns:a16="http://schemas.microsoft.com/office/drawing/2014/main" id="{CFA39168-9D61-F882-E7E2-6E5109DA98C6}"/>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object 33">
                <a:extLst>
                  <a:ext uri="{FF2B5EF4-FFF2-40B4-BE49-F238E27FC236}">
                    <a16:creationId xmlns:a16="http://schemas.microsoft.com/office/drawing/2014/main" id="{06DD9FC7-9207-D3A9-A0FC-215E90A1B0E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63" name="object 38">
              <a:extLst>
                <a:ext uri="{FF2B5EF4-FFF2-40B4-BE49-F238E27FC236}">
                  <a16:creationId xmlns:a16="http://schemas.microsoft.com/office/drawing/2014/main" id="{30D6D709-FBF1-6445-40DF-923C4D4955C2}"/>
                </a:ext>
              </a:extLst>
            </p:cNvPr>
            <p:cNvGrpSpPr/>
            <p:nvPr/>
          </p:nvGrpSpPr>
          <p:grpSpPr>
            <a:xfrm>
              <a:off x="3540326" y="5496176"/>
              <a:ext cx="445770" cy="445770"/>
              <a:chOff x="1480915" y="3701165"/>
              <a:chExt cx="445770" cy="445770"/>
            </a:xfrm>
          </p:grpSpPr>
          <p:sp>
            <p:nvSpPr>
              <p:cNvPr id="164" name="object 39">
                <a:extLst>
                  <a:ext uri="{FF2B5EF4-FFF2-40B4-BE49-F238E27FC236}">
                    <a16:creationId xmlns:a16="http://schemas.microsoft.com/office/drawing/2014/main" id="{961A23B5-7D28-A256-82AF-D82A61A6C2E5}"/>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40">
                <a:extLst>
                  <a:ext uri="{FF2B5EF4-FFF2-40B4-BE49-F238E27FC236}">
                    <a16:creationId xmlns:a16="http://schemas.microsoft.com/office/drawing/2014/main" id="{1686FDBC-332B-D789-D547-933F6FA01639}"/>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6" name="object 41">
              <a:extLst>
                <a:ext uri="{FF2B5EF4-FFF2-40B4-BE49-F238E27FC236}">
                  <a16:creationId xmlns:a16="http://schemas.microsoft.com/office/drawing/2014/main" id="{CCFADB1B-8968-0853-78EF-AC186B495FD3}"/>
                </a:ext>
              </a:extLst>
            </p:cNvPr>
            <p:cNvSpPr/>
            <p:nvPr/>
          </p:nvSpPr>
          <p:spPr>
            <a:xfrm>
              <a:off x="3718169" y="60122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42">
              <a:extLst>
                <a:ext uri="{FF2B5EF4-FFF2-40B4-BE49-F238E27FC236}">
                  <a16:creationId xmlns:a16="http://schemas.microsoft.com/office/drawing/2014/main" id="{8C43165B-31A7-CC30-C890-715ABD648164}"/>
                </a:ext>
              </a:extLst>
            </p:cNvPr>
            <p:cNvSpPr txBox="1"/>
            <p:nvPr/>
          </p:nvSpPr>
          <p:spPr>
            <a:xfrm>
              <a:off x="2765860" y="60579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6</a:t>
              </a:r>
              <a:endParaRPr b="0" kern="0" dirty="0">
                <a:solidFill>
                  <a:sysClr val="windowText" lastClr="000000"/>
                </a:solidFill>
                <a:latin typeface="Arial MT"/>
                <a:cs typeface="Arial MT"/>
              </a:endParaRPr>
            </a:p>
          </p:txBody>
        </p:sp>
        <p:grpSp>
          <p:nvGrpSpPr>
            <p:cNvPr id="171" name="object 72">
              <a:extLst>
                <a:ext uri="{FF2B5EF4-FFF2-40B4-BE49-F238E27FC236}">
                  <a16:creationId xmlns:a16="http://schemas.microsoft.com/office/drawing/2014/main" id="{2C990373-F6CD-9ECF-DEA2-76461FFDC852}"/>
                </a:ext>
              </a:extLst>
            </p:cNvPr>
            <p:cNvGrpSpPr/>
            <p:nvPr/>
          </p:nvGrpSpPr>
          <p:grpSpPr>
            <a:xfrm>
              <a:off x="4154728" y="6494355"/>
              <a:ext cx="121920" cy="351155"/>
              <a:chOff x="2095317" y="4699344"/>
              <a:chExt cx="121920" cy="351155"/>
            </a:xfrm>
          </p:grpSpPr>
          <p:sp>
            <p:nvSpPr>
              <p:cNvPr id="172" name="object 73">
                <a:extLst>
                  <a:ext uri="{FF2B5EF4-FFF2-40B4-BE49-F238E27FC236}">
                    <a16:creationId xmlns:a16="http://schemas.microsoft.com/office/drawing/2014/main" id="{8D0F262D-9C1F-CB3B-36F5-0DD7D39FAF9A}"/>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3" name="object 74">
                <a:extLst>
                  <a:ext uri="{FF2B5EF4-FFF2-40B4-BE49-F238E27FC236}">
                    <a16:creationId xmlns:a16="http://schemas.microsoft.com/office/drawing/2014/main" id="{A4629080-87F4-1F0D-77D9-9DB515CBD6DE}"/>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74" name="object 66">
              <a:extLst>
                <a:ext uri="{FF2B5EF4-FFF2-40B4-BE49-F238E27FC236}">
                  <a16:creationId xmlns:a16="http://schemas.microsoft.com/office/drawing/2014/main" id="{94BF7764-1D08-2718-E373-9F71D4859FE8}"/>
                </a:ext>
              </a:extLst>
            </p:cNvPr>
            <p:cNvSpPr txBox="1"/>
            <p:nvPr/>
          </p:nvSpPr>
          <p:spPr>
            <a:xfrm>
              <a:off x="3277778" y="645101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75" name="object 66">
              <a:extLst>
                <a:ext uri="{FF2B5EF4-FFF2-40B4-BE49-F238E27FC236}">
                  <a16:creationId xmlns:a16="http://schemas.microsoft.com/office/drawing/2014/main" id="{1B5F6197-6086-3D0A-9B94-B91A23CF34F8}"/>
                </a:ext>
              </a:extLst>
            </p:cNvPr>
            <p:cNvSpPr txBox="1"/>
            <p:nvPr/>
          </p:nvSpPr>
          <p:spPr>
            <a:xfrm>
              <a:off x="4385091" y="64370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76" name="object 66">
              <a:extLst>
                <a:ext uri="{FF2B5EF4-FFF2-40B4-BE49-F238E27FC236}">
                  <a16:creationId xmlns:a16="http://schemas.microsoft.com/office/drawing/2014/main" id="{4570CE8E-76ED-7E18-9728-EAF15E1411FA}"/>
                </a:ext>
              </a:extLst>
            </p:cNvPr>
            <p:cNvSpPr txBox="1"/>
            <p:nvPr/>
          </p:nvSpPr>
          <p:spPr>
            <a:xfrm>
              <a:off x="4314464" y="55229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78" name="object 9">
              <a:extLst>
                <a:ext uri="{FF2B5EF4-FFF2-40B4-BE49-F238E27FC236}">
                  <a16:creationId xmlns:a16="http://schemas.microsoft.com/office/drawing/2014/main" id="{BFEE8EE6-ECAC-D8BC-F2F6-6D022E40D5C8}"/>
                </a:ext>
              </a:extLst>
            </p:cNvPr>
            <p:cNvSpPr txBox="1"/>
            <p:nvPr/>
          </p:nvSpPr>
          <p:spPr>
            <a:xfrm>
              <a:off x="47712" y="277111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L3</a:t>
              </a:r>
              <a:endParaRPr b="0" kern="0" spc="-25" dirty="0">
                <a:solidFill>
                  <a:sysClr val="windowText" lastClr="000000"/>
                </a:solidFill>
                <a:latin typeface="Arial MT"/>
              </a:endParaRPr>
            </a:p>
          </p:txBody>
        </p:sp>
        <p:sp>
          <p:nvSpPr>
            <p:cNvPr id="179" name="object 9">
              <a:extLst>
                <a:ext uri="{FF2B5EF4-FFF2-40B4-BE49-F238E27FC236}">
                  <a16:creationId xmlns:a16="http://schemas.microsoft.com/office/drawing/2014/main" id="{0052D7EC-12ED-5A64-715F-A939DE28C825}"/>
                </a:ext>
              </a:extLst>
            </p:cNvPr>
            <p:cNvSpPr txBox="1"/>
            <p:nvPr/>
          </p:nvSpPr>
          <p:spPr>
            <a:xfrm>
              <a:off x="69501" y="369524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L4</a:t>
              </a:r>
              <a:endParaRPr b="0" kern="0" spc="-25" dirty="0">
                <a:solidFill>
                  <a:sysClr val="windowText" lastClr="000000"/>
                </a:solidFill>
                <a:latin typeface="Arial MT"/>
              </a:endParaRPr>
            </a:p>
          </p:txBody>
        </p:sp>
        <p:sp>
          <p:nvSpPr>
            <p:cNvPr id="180" name="object 9">
              <a:extLst>
                <a:ext uri="{FF2B5EF4-FFF2-40B4-BE49-F238E27FC236}">
                  <a16:creationId xmlns:a16="http://schemas.microsoft.com/office/drawing/2014/main" id="{628B90DE-3CD0-F2B4-D2A1-D7AD414D20AA}"/>
                </a:ext>
              </a:extLst>
            </p:cNvPr>
            <p:cNvSpPr txBox="1"/>
            <p:nvPr/>
          </p:nvSpPr>
          <p:spPr>
            <a:xfrm>
              <a:off x="70042" y="4626843"/>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L6</a:t>
              </a:r>
              <a:endParaRPr b="0" kern="0" spc="-25" dirty="0">
                <a:solidFill>
                  <a:sysClr val="windowText" lastClr="000000"/>
                </a:solidFill>
                <a:latin typeface="Arial MT"/>
              </a:endParaRPr>
            </a:p>
          </p:txBody>
        </p:sp>
        <p:sp>
          <p:nvSpPr>
            <p:cNvPr id="181" name="object 9">
              <a:extLst>
                <a:ext uri="{FF2B5EF4-FFF2-40B4-BE49-F238E27FC236}">
                  <a16:creationId xmlns:a16="http://schemas.microsoft.com/office/drawing/2014/main" id="{4212916F-2534-D489-8170-A0C8AB014A83}"/>
                </a:ext>
              </a:extLst>
            </p:cNvPr>
            <p:cNvSpPr txBox="1"/>
            <p:nvPr/>
          </p:nvSpPr>
          <p:spPr>
            <a:xfrm>
              <a:off x="81159" y="561782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L7</a:t>
              </a:r>
              <a:endParaRPr b="0" kern="0" spc="-25" dirty="0">
                <a:solidFill>
                  <a:sysClr val="windowText" lastClr="000000"/>
                </a:solidFill>
                <a:latin typeface="Arial MT"/>
              </a:endParaRPr>
            </a:p>
          </p:txBody>
        </p:sp>
      </p:grpSp>
    </p:spTree>
    <p:extLst>
      <p:ext uri="{BB962C8B-B14F-4D97-AF65-F5344CB8AC3E}">
        <p14:creationId xmlns:p14="http://schemas.microsoft.com/office/powerpoint/2010/main" val="146703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AD3D3-AEBA-838E-2AF7-D28304F25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6ADF7-20E0-44F2-87FE-4AB1D4A412AC}"/>
              </a:ext>
            </a:extLst>
          </p:cNvPr>
          <p:cNvSpPr>
            <a:spLocks noGrp="1"/>
          </p:cNvSpPr>
          <p:nvPr>
            <p:ph type="title"/>
          </p:nvPr>
        </p:nvSpPr>
        <p:spPr/>
        <p:txBody>
          <a:bodyPr/>
          <a:lstStyle/>
          <a:p>
            <a:r>
              <a:rPr lang="en-GB" dirty="0"/>
              <a:t>Quiz: Fork</a:t>
            </a:r>
            <a:endParaRPr lang="en-SE" dirty="0"/>
          </a:p>
        </p:txBody>
      </p:sp>
      <p:sp>
        <p:nvSpPr>
          <p:cNvPr id="4" name="Plassholder for innhold 2">
            <a:extLst>
              <a:ext uri="{FF2B5EF4-FFF2-40B4-BE49-F238E27FC236}">
                <a16:creationId xmlns:a16="http://schemas.microsoft.com/office/drawing/2014/main" id="{EC27E5B3-ED5D-F7B2-F99F-F544CA3454E1}"/>
              </a:ext>
            </a:extLst>
          </p:cNvPr>
          <p:cNvSpPr>
            <a:spLocks noGrp="1"/>
          </p:cNvSpPr>
          <p:nvPr>
            <p:ph idx="1"/>
          </p:nvPr>
        </p:nvSpPr>
        <p:spPr>
          <a:xfrm>
            <a:off x="334700" y="969254"/>
            <a:ext cx="6240271" cy="2225609"/>
          </a:xfrm>
          <a:noFill/>
          <a:ln w="12700">
            <a:solidFill>
              <a:srgbClr val="000000"/>
            </a:solidFill>
          </a:ln>
          <a:effectLst/>
        </p:spPr>
        <p:txBody>
          <a:bodyPr vert="horz" wrap="square" lIns="0" tIns="53975" rIns="0" bIns="0" numCol="1" rtlCol="0" anchor="t" anchorCtr="0" compatLnSpc="1">
            <a:prstTxWarp prst="textNoShape">
              <a:avLst/>
            </a:prstTxWarp>
            <a:spAutoFit/>
          </a:bodyPr>
          <a:lstStyle/>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if (fork() == 0)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else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p:txBody>
      </p:sp>
      <p:sp>
        <p:nvSpPr>
          <p:cNvPr id="7" name="内容占位符 2">
            <a:extLst>
              <a:ext uri="{FF2B5EF4-FFF2-40B4-BE49-F238E27FC236}">
                <a16:creationId xmlns:a16="http://schemas.microsoft.com/office/drawing/2014/main" id="{39F76B1C-6CCE-2A95-A061-EF080E1AB070}"/>
              </a:ext>
            </a:extLst>
          </p:cNvPr>
          <p:cNvSpPr txBox="1">
            <a:spLocks/>
          </p:cNvSpPr>
          <p:nvPr/>
        </p:nvSpPr>
        <p:spPr bwMode="auto">
          <a:xfrm>
            <a:off x="6549924" y="969254"/>
            <a:ext cx="5642076" cy="524270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ANS: </a:t>
            </a:r>
            <a:r>
              <a:rPr lang="es-ES" b="0" kern="0" dirty="0"/>
              <a:t>(C) u + 10 = x and v = y</a:t>
            </a:r>
          </a:p>
          <a:p>
            <a:r>
              <a:rPr lang="en-GB" b="0" kern="0" dirty="0"/>
              <a:t>fork() returns 0 in child process and process ID of child process in parent process. In Child (x), a = a + 5 In Parent (u), a = a – 5; Therefore x = u + 10. </a:t>
            </a:r>
          </a:p>
          <a:p>
            <a:r>
              <a:rPr lang="en-GB" b="0" kern="0" dirty="0"/>
              <a:t>The physical addresses of ‘a’ in parent and child must be different. But our program accesses virtual addresses (assuming we are running on an OS that uses virtual memory). The child process gets an exact copy of parent process and virtual address of ‘a’ doesn’t change in child process. Therefore, we get same addresses in both parent and child. </a:t>
            </a:r>
          </a:p>
        </p:txBody>
      </p:sp>
      <p:sp>
        <p:nvSpPr>
          <p:cNvPr id="3" name="内容占位符 2">
            <a:extLst>
              <a:ext uri="{FF2B5EF4-FFF2-40B4-BE49-F238E27FC236}">
                <a16:creationId xmlns:a16="http://schemas.microsoft.com/office/drawing/2014/main" id="{43EC53F4-74B4-0E91-BCE0-91912A1306FA}"/>
              </a:ext>
            </a:extLst>
          </p:cNvPr>
          <p:cNvSpPr txBox="1">
            <a:spLocks/>
          </p:cNvSpPr>
          <p:nvPr/>
        </p:nvSpPr>
        <p:spPr bwMode="auto">
          <a:xfrm>
            <a:off x="334700" y="3194863"/>
            <a:ext cx="5642076" cy="329449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Let u, v be the values printed by the parent process, and x, y be the values printed by the child process. Which one of the following is TRUE? </a:t>
            </a:r>
          </a:p>
          <a:p>
            <a:r>
              <a:rPr lang="en-GB" b="0" kern="0" dirty="0"/>
              <a:t>(A) u = x + 10 and v = y</a:t>
            </a:r>
          </a:p>
          <a:p>
            <a:r>
              <a:rPr lang="en-GB" b="0" kern="0" dirty="0"/>
              <a:t>(B) u = x + 10 and v != y</a:t>
            </a:r>
          </a:p>
          <a:p>
            <a:r>
              <a:rPr lang="en-GB" b="0" kern="0" dirty="0"/>
              <a:t>(C) u + 10 = x and v = y</a:t>
            </a:r>
          </a:p>
          <a:p>
            <a:r>
              <a:rPr lang="en-GB" b="0" kern="0" dirty="0"/>
              <a:t>(D) u + 10 = x and v != y </a:t>
            </a:r>
          </a:p>
        </p:txBody>
      </p:sp>
    </p:spTree>
    <p:extLst>
      <p:ext uri="{BB962C8B-B14F-4D97-AF65-F5344CB8AC3E}">
        <p14:creationId xmlns:p14="http://schemas.microsoft.com/office/powerpoint/2010/main" val="2206814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5C87-13CD-4ABF-F9ED-82CD5BDF8E00}"/>
              </a:ext>
            </a:extLst>
          </p:cNvPr>
          <p:cNvSpPr>
            <a:spLocks noGrp="1"/>
          </p:cNvSpPr>
          <p:nvPr>
            <p:ph type="title"/>
          </p:nvPr>
        </p:nvSpPr>
        <p:spPr/>
        <p:txBody>
          <a:bodyPr/>
          <a:lstStyle/>
          <a:p>
            <a:r>
              <a:rPr lang="en-GB" dirty="0"/>
              <a:t>Fork Quiz</a:t>
            </a:r>
            <a:endParaRPr lang="en-SE" dirty="0"/>
          </a:p>
        </p:txBody>
      </p:sp>
      <p:sp>
        <p:nvSpPr>
          <p:cNvPr id="3" name="Content Placeholder 2">
            <a:extLst>
              <a:ext uri="{FF2B5EF4-FFF2-40B4-BE49-F238E27FC236}">
                <a16:creationId xmlns:a16="http://schemas.microsoft.com/office/drawing/2014/main" id="{2C4AFF5B-2628-B889-655D-0CFA07034637}"/>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1306912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lvl="1"/>
            <a:r>
              <a:rPr lang="en-US" altLang="zh-CN" b="1" dirty="0">
                <a:solidFill>
                  <a:srgbClr val="0070C0"/>
                </a:solidFill>
              </a:rPr>
              <a:t>Cooperative</a:t>
            </a:r>
            <a:r>
              <a:rPr lang="zh-CN" altLang="en-US" b="1" dirty="0">
                <a:solidFill>
                  <a:srgbClr val="0070C0"/>
                </a:solidFill>
              </a:rPr>
              <a:t> </a:t>
            </a:r>
            <a:r>
              <a:rPr lang="en-US" altLang="zh-CN" b="1" dirty="0">
                <a:solidFill>
                  <a:srgbClr val="0070C0"/>
                </a:solidFill>
              </a:rPr>
              <a:t>approach</a:t>
            </a:r>
          </a:p>
          <a:p>
            <a:pPr lvl="1"/>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CPU</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traps</a:t>
            </a:r>
          </a:p>
          <a:p>
            <a:pPr lvl="2"/>
            <a:r>
              <a:rPr lang="en-US" altLang="zh-CN" b="1" dirty="0"/>
              <a:t>System</a:t>
            </a:r>
            <a:r>
              <a:rPr lang="zh-CN" altLang="en-US" b="1" dirty="0"/>
              <a:t> </a:t>
            </a:r>
            <a:r>
              <a:rPr lang="en-US" altLang="zh-CN" b="1" dirty="0"/>
              <a:t>calls</a:t>
            </a:r>
          </a:p>
          <a:p>
            <a:pPr lvl="2"/>
            <a:r>
              <a:rPr lang="en-US" altLang="zh-CN" b="1" dirty="0"/>
              <a:t>Illegal</a:t>
            </a:r>
            <a:r>
              <a:rPr lang="zh-CN" altLang="en-US" b="1" dirty="0"/>
              <a:t> </a:t>
            </a:r>
            <a:r>
              <a:rPr lang="en-US" altLang="zh-CN" b="1" dirty="0"/>
              <a:t>operations,</a:t>
            </a:r>
            <a:r>
              <a:rPr lang="zh-CN" altLang="en-US" b="1" dirty="0"/>
              <a:t> </a:t>
            </a:r>
            <a:r>
              <a:rPr lang="en-US" altLang="zh-CN" b="1" dirty="0"/>
              <a:t>e.g.,</a:t>
            </a:r>
            <a:r>
              <a:rPr lang="zh-CN" altLang="en-US" b="1" dirty="0"/>
              <a:t> </a:t>
            </a:r>
            <a:r>
              <a:rPr lang="en-US" altLang="zh-CN" b="1" dirty="0"/>
              <a:t>divided</a:t>
            </a:r>
            <a:r>
              <a:rPr lang="zh-CN" altLang="en-US" b="1" dirty="0"/>
              <a:t> </a:t>
            </a:r>
            <a:r>
              <a:rPr lang="en-US" altLang="zh-CN" b="1" dirty="0"/>
              <a:t>by</a:t>
            </a:r>
            <a:r>
              <a:rPr lang="zh-CN" altLang="en-US" b="1" dirty="0"/>
              <a:t> </a:t>
            </a:r>
            <a:r>
              <a:rPr lang="en-US" altLang="zh-CN" b="1" dirty="0"/>
              <a:t>zero</a:t>
            </a:r>
          </a:p>
          <a:p>
            <a:pPr lvl="1"/>
            <a:r>
              <a:rPr lang="en-US" altLang="zh-CN" b="1" dirty="0">
                <a:solidFill>
                  <a:srgbClr val="FF0000"/>
                </a:solidFill>
              </a:rPr>
              <a:t>Issue:</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system</a:t>
            </a:r>
            <a:r>
              <a:rPr lang="zh-CN" altLang="en-US" b="1" dirty="0">
                <a:solidFill>
                  <a:srgbClr val="FF0000"/>
                </a:solidFill>
              </a:rPr>
              <a:t> </a:t>
            </a:r>
            <a:r>
              <a:rPr lang="en-US" altLang="zh-CN" b="1" dirty="0">
                <a:solidFill>
                  <a:srgbClr val="FF0000"/>
                </a:solidFill>
              </a:rPr>
              <a:t>call</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a:t>
            </a:r>
          </a:p>
          <a:p>
            <a:pPr lvl="1"/>
            <a:r>
              <a:rPr lang="en-US" altLang="zh-CN" b="1" dirty="0"/>
              <a:t>OS</a:t>
            </a:r>
            <a:r>
              <a:rPr lang="zh-CN" altLang="en-US" b="1" dirty="0"/>
              <a:t> </a:t>
            </a:r>
            <a:r>
              <a:rPr lang="en-US" altLang="zh-CN" b="1" dirty="0"/>
              <a:t>obtains</a:t>
            </a:r>
            <a:r>
              <a:rPr lang="zh-CN" altLang="en-US" b="1" dirty="0"/>
              <a:t> </a:t>
            </a:r>
            <a:r>
              <a:rPr lang="en-US" altLang="zh-CN" b="1" dirty="0"/>
              <a:t>control</a:t>
            </a:r>
            <a:r>
              <a:rPr lang="zh-CN" altLang="en-US" b="1" dirty="0"/>
              <a:t> </a:t>
            </a:r>
            <a:r>
              <a:rPr lang="en-US" altLang="zh-CN" b="1" dirty="0"/>
              <a:t>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p:txBody>
          <a:bodyPr/>
          <a:lstStyle/>
          <a:p>
            <a:pPr>
              <a:lnSpc>
                <a:spcPct val="90000"/>
              </a:lnSpc>
            </a:pPr>
            <a:r>
              <a:rPr lang="en-US" altLang="en-SE" dirty="0"/>
              <a:t>Imagine a web server that handles multiple requests concurrently</a:t>
            </a:r>
          </a:p>
          <a:p>
            <a:pPr lvl="1">
              <a:lnSpc>
                <a:spcPct val="90000"/>
              </a:lnSpc>
            </a:pPr>
            <a:r>
              <a:rPr lang="en-US" altLang="en-SE" sz="2000" dirty="0">
                <a:solidFill>
                  <a:schemeClr val="accent2"/>
                </a:solidFill>
              </a:rPr>
              <a:t>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dirty="0"/>
              <a:t>Imagine a web client (browser), which might like to initiate multiple requests concurrently</a:t>
            </a:r>
          </a:p>
          <a:p>
            <a:pPr>
              <a:lnSpc>
                <a:spcPct val="90000"/>
              </a:lnSpc>
            </a:pPr>
            <a:r>
              <a:rPr lang="en-US" altLang="en-SE" dirty="0"/>
              <a:t>Imagine a parallel program running on a multiprocessor, which might like to employ “physical concurrency”</a:t>
            </a:r>
          </a:p>
          <a:p>
            <a:pPr lvl="1">
              <a:lnSpc>
                <a:spcPct val="90000"/>
              </a:lnSpc>
            </a:pPr>
            <a:r>
              <a:rPr lang="en-US" altLang="en-SE" sz="2000" dirty="0">
                <a:solidFill>
                  <a:schemeClr val="accent2"/>
                </a:solidFill>
              </a:rPr>
              <a:t>For example, multiplying a large matrix – split the output matrix into k regions and compute the entries in each region concurrently using k processors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a:t>
            </a:r>
          </a:p>
          <a:p>
            <a:pPr lvl="1"/>
            <a:r>
              <a:rPr lang="en-US" altLang="en-SE" dirty="0"/>
              <a:t>Everybody wants to access the same data</a:t>
            </a:r>
          </a:p>
          <a:p>
            <a:pPr lvl="1"/>
            <a:r>
              <a:rPr lang="en-US" altLang="en-SE" dirty="0"/>
              <a:t>Everybody has the same privileges</a:t>
            </a:r>
          </a:p>
          <a:p>
            <a:pPr lvl="1"/>
            <a:r>
              <a:rPr lang="en-US" altLang="en-SE" dirty="0"/>
              <a:t>Everybody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processor registers and their values</a:t>
            </a:r>
          </a:p>
          <a:p>
            <a:r>
              <a:rPr lang="en-US" altLang="en-SE" dirty="0"/>
              <a:t>Creating multiple processes is inefficient</a:t>
            </a:r>
          </a:p>
          <a:p>
            <a:r>
              <a:rPr lang="en-US" altLang="en-SE" dirty="0"/>
              <a:t>Key idea: separate the concept of a process (address space, etc.) from that of a minimal “thread of control” (execution state:  PC, etc.)</a:t>
            </a:r>
          </a:p>
          <a:p>
            <a:r>
              <a:rPr lang="en-US" altLang="en-SE" dirty="0"/>
              <a:t>This execution state is usually called a </a:t>
            </a:r>
            <a:r>
              <a:rPr lang="en-US" altLang="en-SE" dirty="0">
                <a:solidFill>
                  <a:srgbClr val="FF0000"/>
                </a:solidFill>
              </a:rPr>
              <a:t>thread</a:t>
            </a:r>
            <a:r>
              <a:rPr lang="en-US" altLang="en-SE" dirty="0"/>
              <a:t>, or sometimes, a </a:t>
            </a:r>
            <a:r>
              <a:rPr lang="en-US" altLang="en-SE" dirty="0">
                <a:solidFill>
                  <a:srgbClr val="FF0000"/>
                </a:solidFill>
              </a:rPr>
              <a:t>lightweight process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sharing data between threads is cheap: all see the same address space</a:t>
            </a:r>
          </a:p>
          <a:p>
            <a:pPr lvl="1">
              <a:lnSpc>
                <a:spcPct val="90000"/>
              </a:lnSpc>
            </a:pPr>
            <a:r>
              <a:rPr lang="en-US" altLang="en-SE" dirty="0"/>
              <a:t>creating threads is cheap too!</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A5CBE637-6CA3-01B4-19CE-52F0AC8ADBC8}"/>
              </a:ext>
            </a:extLst>
          </p:cNvPr>
          <p:cNvSpPr>
            <a:spLocks noGrp="1" noChangeArrowheads="1"/>
          </p:cNvSpPr>
          <p:nvPr>
            <p:ph type="title"/>
          </p:nvPr>
        </p:nvSpPr>
        <p:spPr/>
        <p:txBody>
          <a:bodyPr/>
          <a:lstStyle/>
          <a:p>
            <a:r>
              <a:rPr lang="en-US" altLang="en-SE"/>
              <a:t>The design space</a:t>
            </a:r>
          </a:p>
        </p:txBody>
      </p:sp>
      <p:sp>
        <p:nvSpPr>
          <p:cNvPr id="112644" name="Rectangle 4">
            <a:extLst>
              <a:ext uri="{FF2B5EF4-FFF2-40B4-BE49-F238E27FC236}">
                <a16:creationId xmlns:a16="http://schemas.microsoft.com/office/drawing/2014/main" id="{937DE03F-CED5-8A22-7988-FFEC4AD5666E}"/>
              </a:ext>
            </a:extLst>
          </p:cNvPr>
          <p:cNvSpPr>
            <a:spLocks noChangeArrowheads="1"/>
          </p:cNvSpPr>
          <p:nvPr/>
        </p:nvSpPr>
        <p:spPr bwMode="auto">
          <a:xfrm>
            <a:off x="1949450" y="2392363"/>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45" name="Rectangle 5">
            <a:extLst>
              <a:ext uri="{FF2B5EF4-FFF2-40B4-BE49-F238E27FC236}">
                <a16:creationId xmlns:a16="http://schemas.microsoft.com/office/drawing/2014/main" id="{97954C3A-37D8-EBDF-E2E1-7E440A124614}"/>
              </a:ext>
            </a:extLst>
          </p:cNvPr>
          <p:cNvSpPr>
            <a:spLocks noChangeArrowheads="1"/>
          </p:cNvSpPr>
          <p:nvPr/>
        </p:nvSpPr>
        <p:spPr bwMode="auto">
          <a:xfrm>
            <a:off x="1752600" y="3016250"/>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112646" name="Freeform 6">
            <a:extLst>
              <a:ext uri="{FF2B5EF4-FFF2-40B4-BE49-F238E27FC236}">
                <a16:creationId xmlns:a16="http://schemas.microsoft.com/office/drawing/2014/main" id="{4A27386B-4A2F-00C7-A423-70B06A4C0D89}"/>
              </a:ext>
            </a:extLst>
          </p:cNvPr>
          <p:cNvSpPr>
            <a:spLocks/>
          </p:cNvSpPr>
          <p:nvPr/>
        </p:nvSpPr>
        <p:spPr bwMode="auto">
          <a:xfrm>
            <a:off x="2178051" y="4038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47" name="Rectangle 7">
            <a:extLst>
              <a:ext uri="{FF2B5EF4-FFF2-40B4-BE49-F238E27FC236}">
                <a16:creationId xmlns:a16="http://schemas.microsoft.com/office/drawing/2014/main" id="{135D9EBC-BDAE-7EDB-AF43-63D386FB7A3E}"/>
              </a:ext>
            </a:extLst>
          </p:cNvPr>
          <p:cNvSpPr>
            <a:spLocks noChangeArrowheads="1"/>
          </p:cNvSpPr>
          <p:nvPr/>
        </p:nvSpPr>
        <p:spPr bwMode="auto">
          <a:xfrm>
            <a:off x="1873250" y="4419601"/>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sp>
        <p:nvSpPr>
          <p:cNvPr id="112648" name="Rectangle 8">
            <a:extLst>
              <a:ext uri="{FF2B5EF4-FFF2-40B4-BE49-F238E27FC236}">
                <a16:creationId xmlns:a16="http://schemas.microsoft.com/office/drawing/2014/main" id="{283C487F-9178-C906-2FEB-BFCD4EE81545}"/>
              </a:ext>
            </a:extLst>
          </p:cNvPr>
          <p:cNvSpPr>
            <a:spLocks noChangeArrowheads="1"/>
          </p:cNvSpPr>
          <p:nvPr/>
        </p:nvSpPr>
        <p:spPr bwMode="auto">
          <a:xfrm>
            <a:off x="4800600" y="16002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49" name="Freeform 9">
            <a:extLst>
              <a:ext uri="{FF2B5EF4-FFF2-40B4-BE49-F238E27FC236}">
                <a16:creationId xmlns:a16="http://schemas.microsoft.com/office/drawing/2014/main" id="{0AC1622E-33AA-7A9C-6298-BE628F7C3A69}"/>
              </a:ext>
            </a:extLst>
          </p:cNvPr>
          <p:cNvSpPr>
            <a:spLocks/>
          </p:cNvSpPr>
          <p:nvPr/>
        </p:nvSpPr>
        <p:spPr bwMode="auto">
          <a:xfrm>
            <a:off x="5029201" y="1752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0" name="Rectangle 10">
            <a:extLst>
              <a:ext uri="{FF2B5EF4-FFF2-40B4-BE49-F238E27FC236}">
                <a16:creationId xmlns:a16="http://schemas.microsoft.com/office/drawing/2014/main" id="{CB5E1E30-E4A5-ED5B-0790-31AA62779650}"/>
              </a:ext>
            </a:extLst>
          </p:cNvPr>
          <p:cNvSpPr>
            <a:spLocks noChangeArrowheads="1"/>
          </p:cNvSpPr>
          <p:nvPr/>
        </p:nvSpPr>
        <p:spPr bwMode="auto">
          <a:xfrm>
            <a:off x="7315200" y="1524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1" name="Freeform 11">
            <a:extLst>
              <a:ext uri="{FF2B5EF4-FFF2-40B4-BE49-F238E27FC236}">
                <a16:creationId xmlns:a16="http://schemas.microsoft.com/office/drawing/2014/main" id="{02781C8D-C786-BF58-5C18-F63BB9589D69}"/>
              </a:ext>
            </a:extLst>
          </p:cNvPr>
          <p:cNvSpPr>
            <a:spLocks/>
          </p:cNvSpPr>
          <p:nvPr/>
        </p:nvSpPr>
        <p:spPr bwMode="auto">
          <a:xfrm>
            <a:off x="7543801" y="1676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2" name="Rectangle 12">
            <a:extLst>
              <a:ext uri="{FF2B5EF4-FFF2-40B4-BE49-F238E27FC236}">
                <a16:creationId xmlns:a16="http://schemas.microsoft.com/office/drawing/2014/main" id="{0FCDF9BA-DB26-E77F-7ADD-A460B7F815C8}"/>
              </a:ext>
            </a:extLst>
          </p:cNvPr>
          <p:cNvSpPr>
            <a:spLocks noChangeArrowheads="1"/>
          </p:cNvSpPr>
          <p:nvPr/>
        </p:nvSpPr>
        <p:spPr bwMode="auto">
          <a:xfrm>
            <a:off x="7315200" y="2286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3" name="Freeform 13">
            <a:extLst>
              <a:ext uri="{FF2B5EF4-FFF2-40B4-BE49-F238E27FC236}">
                <a16:creationId xmlns:a16="http://schemas.microsoft.com/office/drawing/2014/main" id="{FDAA28BB-A1DB-23BA-06FB-AB259CF6A972}"/>
              </a:ext>
            </a:extLst>
          </p:cNvPr>
          <p:cNvSpPr>
            <a:spLocks/>
          </p:cNvSpPr>
          <p:nvPr/>
        </p:nvSpPr>
        <p:spPr bwMode="auto">
          <a:xfrm>
            <a:off x="7543801" y="2438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4" name="Rectangle 14">
            <a:extLst>
              <a:ext uri="{FF2B5EF4-FFF2-40B4-BE49-F238E27FC236}">
                <a16:creationId xmlns:a16="http://schemas.microsoft.com/office/drawing/2014/main" id="{A3736D9F-9CB5-C02A-56EF-768F2B11340D}"/>
              </a:ext>
            </a:extLst>
          </p:cNvPr>
          <p:cNvSpPr>
            <a:spLocks noChangeArrowheads="1"/>
          </p:cNvSpPr>
          <p:nvPr/>
        </p:nvSpPr>
        <p:spPr bwMode="auto">
          <a:xfrm>
            <a:off x="8077200" y="1524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5" name="Freeform 15">
            <a:extLst>
              <a:ext uri="{FF2B5EF4-FFF2-40B4-BE49-F238E27FC236}">
                <a16:creationId xmlns:a16="http://schemas.microsoft.com/office/drawing/2014/main" id="{2372A4D1-9651-F269-FE1F-DC3163D3F3F7}"/>
              </a:ext>
            </a:extLst>
          </p:cNvPr>
          <p:cNvSpPr>
            <a:spLocks/>
          </p:cNvSpPr>
          <p:nvPr/>
        </p:nvSpPr>
        <p:spPr bwMode="auto">
          <a:xfrm>
            <a:off x="8305801" y="1676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6" name="Rectangle 16">
            <a:extLst>
              <a:ext uri="{FF2B5EF4-FFF2-40B4-BE49-F238E27FC236}">
                <a16:creationId xmlns:a16="http://schemas.microsoft.com/office/drawing/2014/main" id="{D469554F-878D-64D0-E2D4-CE8C66D46A1D}"/>
              </a:ext>
            </a:extLst>
          </p:cNvPr>
          <p:cNvSpPr>
            <a:spLocks noChangeArrowheads="1"/>
          </p:cNvSpPr>
          <p:nvPr/>
        </p:nvSpPr>
        <p:spPr bwMode="auto">
          <a:xfrm>
            <a:off x="8077200" y="2286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7" name="Freeform 17">
            <a:extLst>
              <a:ext uri="{FF2B5EF4-FFF2-40B4-BE49-F238E27FC236}">
                <a16:creationId xmlns:a16="http://schemas.microsoft.com/office/drawing/2014/main" id="{B64AF599-2F3A-AFC6-E2F9-ECA92C80AA9F}"/>
              </a:ext>
            </a:extLst>
          </p:cNvPr>
          <p:cNvSpPr>
            <a:spLocks/>
          </p:cNvSpPr>
          <p:nvPr/>
        </p:nvSpPr>
        <p:spPr bwMode="auto">
          <a:xfrm>
            <a:off x="8305801" y="2438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8" name="Rectangle 18">
            <a:extLst>
              <a:ext uri="{FF2B5EF4-FFF2-40B4-BE49-F238E27FC236}">
                <a16:creationId xmlns:a16="http://schemas.microsoft.com/office/drawing/2014/main" id="{E2CB8D9B-599F-C71C-59EF-5EE24CB11E9F}"/>
              </a:ext>
            </a:extLst>
          </p:cNvPr>
          <p:cNvSpPr>
            <a:spLocks noChangeArrowheads="1"/>
          </p:cNvSpPr>
          <p:nvPr/>
        </p:nvSpPr>
        <p:spPr bwMode="auto">
          <a:xfrm>
            <a:off x="4572000" y="4038600"/>
            <a:ext cx="12192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9" name="Freeform 19">
            <a:extLst>
              <a:ext uri="{FF2B5EF4-FFF2-40B4-BE49-F238E27FC236}">
                <a16:creationId xmlns:a16="http://schemas.microsoft.com/office/drawing/2014/main" id="{BD95BF53-94B1-64C4-5F0E-BD7943E80DD0}"/>
              </a:ext>
            </a:extLst>
          </p:cNvPr>
          <p:cNvSpPr>
            <a:spLocks/>
          </p:cNvSpPr>
          <p:nvPr/>
        </p:nvSpPr>
        <p:spPr bwMode="auto">
          <a:xfrm>
            <a:off x="4800601" y="4191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0" name="Freeform 20">
            <a:extLst>
              <a:ext uri="{FF2B5EF4-FFF2-40B4-BE49-F238E27FC236}">
                <a16:creationId xmlns:a16="http://schemas.microsoft.com/office/drawing/2014/main" id="{0851C792-900C-08D5-1084-95A570D45848}"/>
              </a:ext>
            </a:extLst>
          </p:cNvPr>
          <p:cNvSpPr>
            <a:spLocks/>
          </p:cNvSpPr>
          <p:nvPr/>
        </p:nvSpPr>
        <p:spPr bwMode="auto">
          <a:xfrm>
            <a:off x="5305426" y="4191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1" name="Freeform 21">
            <a:extLst>
              <a:ext uri="{FF2B5EF4-FFF2-40B4-BE49-F238E27FC236}">
                <a16:creationId xmlns:a16="http://schemas.microsoft.com/office/drawing/2014/main" id="{F7E90876-5363-0166-924B-D9A76695EF56}"/>
              </a:ext>
            </a:extLst>
          </p:cNvPr>
          <p:cNvSpPr>
            <a:spLocks/>
          </p:cNvSpPr>
          <p:nvPr/>
        </p:nvSpPr>
        <p:spPr bwMode="auto">
          <a:xfrm>
            <a:off x="4800601" y="4724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2" name="Freeform 22">
            <a:extLst>
              <a:ext uri="{FF2B5EF4-FFF2-40B4-BE49-F238E27FC236}">
                <a16:creationId xmlns:a16="http://schemas.microsoft.com/office/drawing/2014/main" id="{51645E21-8E60-7FC8-D84A-8E2AB95F48C0}"/>
              </a:ext>
            </a:extLst>
          </p:cNvPr>
          <p:cNvSpPr>
            <a:spLocks/>
          </p:cNvSpPr>
          <p:nvPr/>
        </p:nvSpPr>
        <p:spPr bwMode="auto">
          <a:xfrm>
            <a:off x="5305426" y="4724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3" name="Rectangle 23">
            <a:extLst>
              <a:ext uri="{FF2B5EF4-FFF2-40B4-BE49-F238E27FC236}">
                <a16:creationId xmlns:a16="http://schemas.microsoft.com/office/drawing/2014/main" id="{188006B6-69F7-7F08-A1A1-8D56E13B39D8}"/>
              </a:ext>
            </a:extLst>
          </p:cNvPr>
          <p:cNvSpPr>
            <a:spLocks noChangeArrowheads="1"/>
          </p:cNvSpPr>
          <p:nvPr/>
        </p:nvSpPr>
        <p:spPr bwMode="auto">
          <a:xfrm>
            <a:off x="7162800" y="4038600"/>
            <a:ext cx="6858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64" name="Rectangle 24">
            <a:extLst>
              <a:ext uri="{FF2B5EF4-FFF2-40B4-BE49-F238E27FC236}">
                <a16:creationId xmlns:a16="http://schemas.microsoft.com/office/drawing/2014/main" id="{7234F6A2-F62A-48F3-A48D-1E77D6AC5709}"/>
              </a:ext>
            </a:extLst>
          </p:cNvPr>
          <p:cNvSpPr>
            <a:spLocks noChangeArrowheads="1"/>
          </p:cNvSpPr>
          <p:nvPr/>
        </p:nvSpPr>
        <p:spPr bwMode="auto">
          <a:xfrm>
            <a:off x="8077200" y="4038600"/>
            <a:ext cx="9144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65" name="Rectangle 25">
            <a:extLst>
              <a:ext uri="{FF2B5EF4-FFF2-40B4-BE49-F238E27FC236}">
                <a16:creationId xmlns:a16="http://schemas.microsoft.com/office/drawing/2014/main" id="{1531AD57-AF6A-25DD-72B5-A10EAF44627B}"/>
              </a:ext>
            </a:extLst>
          </p:cNvPr>
          <p:cNvSpPr>
            <a:spLocks noChangeArrowheads="1"/>
          </p:cNvSpPr>
          <p:nvPr/>
        </p:nvSpPr>
        <p:spPr bwMode="auto">
          <a:xfrm>
            <a:off x="8229600" y="4800600"/>
            <a:ext cx="457200" cy="457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66" name="Freeform 26">
            <a:extLst>
              <a:ext uri="{FF2B5EF4-FFF2-40B4-BE49-F238E27FC236}">
                <a16:creationId xmlns:a16="http://schemas.microsoft.com/office/drawing/2014/main" id="{A153B6A3-080E-06CE-650C-8EF3DAD3961C}"/>
              </a:ext>
            </a:extLst>
          </p:cNvPr>
          <p:cNvSpPr>
            <a:spLocks/>
          </p:cNvSpPr>
          <p:nvPr/>
        </p:nvSpPr>
        <p:spPr bwMode="auto">
          <a:xfrm>
            <a:off x="7391401" y="4191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7" name="Freeform 27">
            <a:extLst>
              <a:ext uri="{FF2B5EF4-FFF2-40B4-BE49-F238E27FC236}">
                <a16:creationId xmlns:a16="http://schemas.microsoft.com/office/drawing/2014/main" id="{39FD1ECD-6922-9F79-3DA4-AA4ED3E67B87}"/>
              </a:ext>
            </a:extLst>
          </p:cNvPr>
          <p:cNvSpPr>
            <a:spLocks/>
          </p:cNvSpPr>
          <p:nvPr/>
        </p:nvSpPr>
        <p:spPr bwMode="auto">
          <a:xfrm>
            <a:off x="7239001" y="46910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8" name="Freeform 28">
            <a:extLst>
              <a:ext uri="{FF2B5EF4-FFF2-40B4-BE49-F238E27FC236}">
                <a16:creationId xmlns:a16="http://schemas.microsoft.com/office/drawing/2014/main" id="{316C79B0-7DF4-9C41-D7BC-0E7FC8F59DF8}"/>
              </a:ext>
            </a:extLst>
          </p:cNvPr>
          <p:cNvSpPr>
            <a:spLocks/>
          </p:cNvSpPr>
          <p:nvPr/>
        </p:nvSpPr>
        <p:spPr bwMode="auto">
          <a:xfrm>
            <a:off x="7591426" y="46910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9" name="Freeform 29">
            <a:extLst>
              <a:ext uri="{FF2B5EF4-FFF2-40B4-BE49-F238E27FC236}">
                <a16:creationId xmlns:a16="http://schemas.microsoft.com/office/drawing/2014/main" id="{BF934FF5-8FE8-A3A0-6F1B-3ACF0204AF6E}"/>
              </a:ext>
            </a:extLst>
          </p:cNvPr>
          <p:cNvSpPr>
            <a:spLocks/>
          </p:cNvSpPr>
          <p:nvPr/>
        </p:nvSpPr>
        <p:spPr bwMode="auto">
          <a:xfrm>
            <a:off x="8277226" y="41576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70" name="Freeform 30">
            <a:extLst>
              <a:ext uri="{FF2B5EF4-FFF2-40B4-BE49-F238E27FC236}">
                <a16:creationId xmlns:a16="http://schemas.microsoft.com/office/drawing/2014/main" id="{4E6CBEF6-7C5A-475D-2216-0252EB44CDB9}"/>
              </a:ext>
            </a:extLst>
          </p:cNvPr>
          <p:cNvSpPr>
            <a:spLocks/>
          </p:cNvSpPr>
          <p:nvPr/>
        </p:nvSpPr>
        <p:spPr bwMode="auto">
          <a:xfrm>
            <a:off x="8658226" y="41576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71" name="Freeform 31">
            <a:extLst>
              <a:ext uri="{FF2B5EF4-FFF2-40B4-BE49-F238E27FC236}">
                <a16:creationId xmlns:a16="http://schemas.microsoft.com/office/drawing/2014/main" id="{AE5D96DC-0474-BA2A-47ED-4F79146805F6}"/>
              </a:ext>
            </a:extLst>
          </p:cNvPr>
          <p:cNvSpPr>
            <a:spLocks/>
          </p:cNvSpPr>
          <p:nvPr/>
        </p:nvSpPr>
        <p:spPr bwMode="auto">
          <a:xfrm>
            <a:off x="8353426" y="48434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72" name="Line 32">
            <a:extLst>
              <a:ext uri="{FF2B5EF4-FFF2-40B4-BE49-F238E27FC236}">
                <a16:creationId xmlns:a16="http://schemas.microsoft.com/office/drawing/2014/main" id="{2F7BAADF-61DE-D3A1-3816-2CB4D935A735}"/>
              </a:ext>
            </a:extLst>
          </p:cNvPr>
          <p:cNvSpPr>
            <a:spLocks noChangeShapeType="1"/>
          </p:cNvSpPr>
          <p:nvPr/>
        </p:nvSpPr>
        <p:spPr bwMode="auto">
          <a:xfrm>
            <a:off x="6400800" y="16002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2673" name="Line 33">
            <a:extLst>
              <a:ext uri="{FF2B5EF4-FFF2-40B4-BE49-F238E27FC236}">
                <a16:creationId xmlns:a16="http://schemas.microsoft.com/office/drawing/2014/main" id="{988E82F4-94EF-81E9-40EB-4F19F0972A57}"/>
              </a:ext>
            </a:extLst>
          </p:cNvPr>
          <p:cNvSpPr>
            <a:spLocks noChangeShapeType="1"/>
          </p:cNvSpPr>
          <p:nvPr/>
        </p:nvSpPr>
        <p:spPr bwMode="auto">
          <a:xfrm>
            <a:off x="4038600" y="3810000"/>
            <a:ext cx="556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2674" name="Rectangle 34">
            <a:extLst>
              <a:ext uri="{FF2B5EF4-FFF2-40B4-BE49-F238E27FC236}">
                <a16:creationId xmlns:a16="http://schemas.microsoft.com/office/drawing/2014/main" id="{8C073B4E-7C71-4169-2682-7EF5A07664F8}"/>
              </a:ext>
            </a:extLst>
          </p:cNvPr>
          <p:cNvSpPr>
            <a:spLocks noChangeArrowheads="1"/>
          </p:cNvSpPr>
          <p:nvPr/>
        </p:nvSpPr>
        <p:spPr bwMode="auto">
          <a:xfrm>
            <a:off x="6883400" y="3048001"/>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12675" name="Rectangle 35">
            <a:extLst>
              <a:ext uri="{FF2B5EF4-FFF2-40B4-BE49-F238E27FC236}">
                <a16:creationId xmlns:a16="http://schemas.microsoft.com/office/drawing/2014/main" id="{327741E8-70F0-177D-9CE8-59113891F6A7}"/>
              </a:ext>
            </a:extLst>
          </p:cNvPr>
          <p:cNvSpPr>
            <a:spLocks noChangeArrowheads="1"/>
          </p:cNvSpPr>
          <p:nvPr/>
        </p:nvSpPr>
        <p:spPr bwMode="auto">
          <a:xfrm>
            <a:off x="7010400" y="3367088"/>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12676" name="Rectangle 36">
            <a:extLst>
              <a:ext uri="{FF2B5EF4-FFF2-40B4-BE49-F238E27FC236}">
                <a16:creationId xmlns:a16="http://schemas.microsoft.com/office/drawing/2014/main" id="{06A88F47-C521-6A4B-8F51-FA9241E6466D}"/>
              </a:ext>
            </a:extLst>
          </p:cNvPr>
          <p:cNvSpPr>
            <a:spLocks noChangeArrowheads="1"/>
          </p:cNvSpPr>
          <p:nvPr/>
        </p:nvSpPr>
        <p:spPr bwMode="auto">
          <a:xfrm>
            <a:off x="6788150" y="5410201"/>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12677" name="Rectangle 37">
            <a:extLst>
              <a:ext uri="{FF2B5EF4-FFF2-40B4-BE49-F238E27FC236}">
                <a16:creationId xmlns:a16="http://schemas.microsoft.com/office/drawing/2014/main" id="{E6599870-1A7E-D578-21D1-CBA6AC877EC6}"/>
              </a:ext>
            </a:extLst>
          </p:cNvPr>
          <p:cNvSpPr>
            <a:spLocks noChangeArrowheads="1"/>
          </p:cNvSpPr>
          <p:nvPr/>
        </p:nvSpPr>
        <p:spPr bwMode="auto">
          <a:xfrm>
            <a:off x="7061200" y="5729288"/>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12678" name="Rectangle 38">
            <a:extLst>
              <a:ext uri="{FF2B5EF4-FFF2-40B4-BE49-F238E27FC236}">
                <a16:creationId xmlns:a16="http://schemas.microsoft.com/office/drawing/2014/main" id="{9A664312-EC0F-E653-E740-4EADD13A2CA6}"/>
              </a:ext>
            </a:extLst>
          </p:cNvPr>
          <p:cNvSpPr>
            <a:spLocks noChangeArrowheads="1"/>
          </p:cNvSpPr>
          <p:nvPr/>
        </p:nvSpPr>
        <p:spPr bwMode="auto">
          <a:xfrm>
            <a:off x="4184650" y="2971801"/>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12679" name="Rectangle 39">
            <a:extLst>
              <a:ext uri="{FF2B5EF4-FFF2-40B4-BE49-F238E27FC236}">
                <a16:creationId xmlns:a16="http://schemas.microsoft.com/office/drawing/2014/main" id="{7C9D71B7-EF57-8BDC-F30B-9EA008C7ACF1}"/>
              </a:ext>
            </a:extLst>
          </p:cNvPr>
          <p:cNvSpPr>
            <a:spLocks noChangeArrowheads="1"/>
          </p:cNvSpPr>
          <p:nvPr/>
        </p:nvSpPr>
        <p:spPr bwMode="auto">
          <a:xfrm>
            <a:off x="4521200" y="3290888"/>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12680" name="Rectangle 40">
            <a:extLst>
              <a:ext uri="{FF2B5EF4-FFF2-40B4-BE49-F238E27FC236}">
                <a16:creationId xmlns:a16="http://schemas.microsoft.com/office/drawing/2014/main" id="{FB41BE41-5241-AFB0-8A67-3F0C0D9CC80A}"/>
              </a:ext>
            </a:extLst>
          </p:cNvPr>
          <p:cNvSpPr>
            <a:spLocks noChangeArrowheads="1"/>
          </p:cNvSpPr>
          <p:nvPr/>
        </p:nvSpPr>
        <p:spPr bwMode="auto">
          <a:xfrm>
            <a:off x="3962400" y="5410201"/>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12681" name="Rectangle 41">
            <a:extLst>
              <a:ext uri="{FF2B5EF4-FFF2-40B4-BE49-F238E27FC236}">
                <a16:creationId xmlns:a16="http://schemas.microsoft.com/office/drawing/2014/main" id="{F3713A66-8315-F9E0-8015-010B60F6C354}"/>
              </a:ext>
            </a:extLst>
          </p:cNvPr>
          <p:cNvSpPr>
            <a:spLocks noChangeArrowheads="1"/>
          </p:cNvSpPr>
          <p:nvPr/>
        </p:nvSpPr>
        <p:spPr bwMode="auto">
          <a:xfrm>
            <a:off x="4521200" y="5729288"/>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12682" name="Rectangle 42">
            <a:extLst>
              <a:ext uri="{FF2B5EF4-FFF2-40B4-BE49-F238E27FC236}">
                <a16:creationId xmlns:a16="http://schemas.microsoft.com/office/drawing/2014/main" id="{C7D2142F-E885-FAAB-6186-89337F016026}"/>
              </a:ext>
            </a:extLst>
          </p:cNvPr>
          <p:cNvSpPr>
            <a:spLocks noChangeArrowheads="1"/>
          </p:cNvSpPr>
          <p:nvPr/>
        </p:nvSpPr>
        <p:spPr bwMode="auto">
          <a:xfrm>
            <a:off x="3352800" y="2362201"/>
            <a:ext cx="117852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MS/DOS</a:t>
            </a:r>
          </a:p>
        </p:txBody>
      </p:sp>
      <p:sp>
        <p:nvSpPr>
          <p:cNvPr id="112683" name="Rectangle 43">
            <a:extLst>
              <a:ext uri="{FF2B5EF4-FFF2-40B4-BE49-F238E27FC236}">
                <a16:creationId xmlns:a16="http://schemas.microsoft.com/office/drawing/2014/main" id="{01D1C7E0-1978-CAE3-E052-3BFD3F5653AD}"/>
              </a:ext>
            </a:extLst>
          </p:cNvPr>
          <p:cNvSpPr>
            <a:spLocks noChangeArrowheads="1"/>
          </p:cNvSpPr>
          <p:nvPr/>
        </p:nvSpPr>
        <p:spPr bwMode="auto">
          <a:xfrm>
            <a:off x="3409950" y="4586288"/>
            <a:ext cx="70724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Java</a:t>
            </a:r>
          </a:p>
        </p:txBody>
      </p:sp>
      <p:sp>
        <p:nvSpPr>
          <p:cNvPr id="112684" name="Rectangle 44">
            <a:extLst>
              <a:ext uri="{FF2B5EF4-FFF2-40B4-BE49-F238E27FC236}">
                <a16:creationId xmlns:a16="http://schemas.microsoft.com/office/drawing/2014/main" id="{3C54998E-E485-73D5-0130-659D670D814E}"/>
              </a:ext>
            </a:extLst>
          </p:cNvPr>
          <p:cNvSpPr>
            <a:spLocks noChangeArrowheads="1"/>
          </p:cNvSpPr>
          <p:nvPr/>
        </p:nvSpPr>
        <p:spPr bwMode="auto">
          <a:xfrm>
            <a:off x="9067800" y="2057400"/>
            <a:ext cx="1077539" cy="646331"/>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older</a:t>
            </a:r>
          </a:p>
          <a:p>
            <a:r>
              <a:rPr lang="en-US" altLang="en-SE" i="1"/>
              <a:t>UNIXes</a:t>
            </a:r>
          </a:p>
        </p:txBody>
      </p:sp>
      <p:sp>
        <p:nvSpPr>
          <p:cNvPr id="112685" name="Rectangle 45">
            <a:extLst>
              <a:ext uri="{FF2B5EF4-FFF2-40B4-BE49-F238E27FC236}">
                <a16:creationId xmlns:a16="http://schemas.microsoft.com/office/drawing/2014/main" id="{DD3A91C1-19A2-AD47-2336-A6FB34FF6996}"/>
              </a:ext>
            </a:extLst>
          </p:cNvPr>
          <p:cNvSpPr>
            <a:spLocks noChangeArrowheads="1"/>
          </p:cNvSpPr>
          <p:nvPr/>
        </p:nvSpPr>
        <p:spPr bwMode="auto">
          <a:xfrm>
            <a:off x="8794750" y="4648201"/>
            <a:ext cx="1720850" cy="942975"/>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i="1"/>
              <a:t>Mach, WINDOWS,</a:t>
            </a:r>
          </a:p>
          <a:p>
            <a:r>
              <a:rPr lang="en-US" altLang="en-SE" i="1"/>
              <a:t>Linux, …</a:t>
            </a:r>
          </a:p>
        </p:txBody>
      </p:sp>
      <p:sp>
        <p:nvSpPr>
          <p:cNvPr id="112686" name="Rectangle 46">
            <a:extLst>
              <a:ext uri="{FF2B5EF4-FFF2-40B4-BE49-F238E27FC236}">
                <a16:creationId xmlns:a16="http://schemas.microsoft.com/office/drawing/2014/main" id="{58B4B31E-F3F7-24FB-2AC4-2CB8302481A2}"/>
              </a:ext>
            </a:extLst>
          </p:cNvPr>
          <p:cNvSpPr>
            <a:spLocks noChangeArrowheads="1"/>
          </p:cNvSpPr>
          <p:nvPr/>
        </p:nvSpPr>
        <p:spPr bwMode="auto">
          <a:xfrm>
            <a:off x="1752600" y="2209800"/>
            <a:ext cx="1066800" cy="2819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EB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2687" name="Text Box 47">
            <a:extLst>
              <a:ext uri="{FF2B5EF4-FFF2-40B4-BE49-F238E27FC236}">
                <a16:creationId xmlns:a16="http://schemas.microsoft.com/office/drawing/2014/main" id="{A3E62E91-30AE-6B8C-0A89-715DDA8A9A2C}"/>
              </a:ext>
            </a:extLst>
          </p:cNvPr>
          <p:cNvSpPr txBox="1">
            <a:spLocks noChangeArrowheads="1"/>
          </p:cNvSpPr>
          <p:nvPr/>
        </p:nvSpPr>
        <p:spPr bwMode="auto">
          <a:xfrm>
            <a:off x="2012950" y="1789113"/>
            <a:ext cx="58381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Key</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 (the Java argument)</a:t>
            </a:r>
          </a:p>
          <a:p>
            <a:r>
              <a:rPr lang="en-US" altLang="en-SE" dirty="0"/>
              <a:t>Multithreading is useful even on a uniprocessor</a:t>
            </a:r>
          </a:p>
          <a:p>
            <a:pPr lvl="1"/>
            <a:r>
              <a:rPr lang="en-US" altLang="en-SE" dirty="0"/>
              <a:t>even though only one thread can run at a time</a:t>
            </a:r>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1320800" y="1295400"/>
            <a:ext cx="9550400" cy="5181600"/>
          </a:xfrm>
        </p:spPr>
        <p:txBody>
          <a:bodyPr/>
          <a:lstStyle/>
          <a:p>
            <a:r>
              <a:rPr lang="en-US" altLang="en-SE" dirty="0"/>
              <a:t>The kernel is responsible for creating/managing threads</a:t>
            </a:r>
          </a:p>
          <a:p>
            <a:pPr lvl="1"/>
            <a:r>
              <a:rPr lang="en-US" altLang="en-SE" dirty="0"/>
              <a:t>for example, the kernel call to create a new thread would</a:t>
            </a:r>
          </a:p>
          <a:p>
            <a:pPr lvl="2"/>
            <a:r>
              <a:rPr lang="en-US" altLang="en-SE" dirty="0"/>
              <a:t>allocate an execution stack within the process address space</a:t>
            </a:r>
          </a:p>
          <a:p>
            <a:pPr lvl="2"/>
            <a:r>
              <a:rPr lang="en-US" altLang="en-SE" dirty="0"/>
              <a:t>create and initialize a Thread Control Block</a:t>
            </a:r>
          </a:p>
          <a:p>
            <a:pPr lvl="3"/>
            <a:r>
              <a:rPr lang="en-US" altLang="en-SE" dirty="0"/>
              <a:t>stack pointer, program counter, register values</a:t>
            </a:r>
          </a:p>
          <a:p>
            <a:pPr lvl="2"/>
            <a:r>
              <a:rPr lang="en-US" altLang="en-SE" dirty="0"/>
              <a:t>stick it on the ready queue</a:t>
            </a:r>
          </a:p>
          <a:p>
            <a:pPr lvl="1"/>
            <a:r>
              <a:rPr lang="en-US" altLang="en-SE" dirty="0"/>
              <a:t>we call these </a:t>
            </a:r>
            <a:r>
              <a:rPr lang="en-US" altLang="en-SE" dirty="0">
                <a:solidFill>
                  <a:srgbClr val="FF0000"/>
                </a:solidFill>
              </a:rPr>
              <a:t>kernel threads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they’re still expensive for fine-grained use (e.g., orders of magnitude more expensive than a procedure call)</a:t>
            </a:r>
          </a:p>
          <a:p>
            <a:pPr lvl="1">
              <a:lnSpc>
                <a:spcPct val="90000"/>
              </a:lnSpc>
            </a:pPr>
            <a:r>
              <a:rPr lang="en-US" altLang="en-SE" dirty="0"/>
              <a:t>thread operations are all system calls</a:t>
            </a:r>
          </a:p>
          <a:p>
            <a:pPr lvl="2">
              <a:lnSpc>
                <a:spcPct val="90000"/>
              </a:lnSpc>
            </a:pPr>
            <a:r>
              <a:rPr lang="en-US" altLang="en-SE" dirty="0"/>
              <a:t>context switch</a:t>
            </a:r>
          </a:p>
          <a:p>
            <a:pPr lvl="2">
              <a:lnSpc>
                <a:spcPct val="90000"/>
              </a:lnSpc>
            </a:pPr>
            <a:r>
              <a:rPr lang="en-US" altLang="en-SE" dirty="0"/>
              <a:t>argument checks</a:t>
            </a:r>
          </a:p>
          <a:p>
            <a:pPr lvl="1">
              <a:lnSpc>
                <a:spcPct val="90000"/>
              </a:lnSpc>
            </a:pPr>
            <a:r>
              <a:rPr lang="en-US" altLang="en-SE" dirty="0"/>
              <a:t>must maintain kernel state for each thread</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lstStyle/>
          <a:p>
            <a:r>
              <a:rPr lang="en-US" altLang="en-SE" dirty="0"/>
              <a:t>To make threads cheap and fast, they may be implemented at the user level</a:t>
            </a:r>
          </a:p>
          <a:p>
            <a:pPr lvl="1"/>
            <a:r>
              <a:rPr lang="en-US" altLang="en-SE" dirty="0"/>
              <a:t>managed entirely by user-level library, e.g., </a:t>
            </a:r>
            <a:r>
              <a:rPr lang="en-US" altLang="en-SE" b="1" dirty="0" err="1">
                <a:latin typeface="Courier New" panose="02070309020205020404" pitchFamily="49" charset="0"/>
              </a:rPr>
              <a:t>libpthreads.a</a:t>
            </a:r>
            <a:endParaRPr lang="en-US" altLang="en-SE" b="1"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D6B37E64-E37C-59B4-B04A-81ADFEAB3DC1}"/>
              </a:ext>
            </a:extLst>
          </p:cNvPr>
          <p:cNvSpPr>
            <a:spLocks noGrp="1" noChangeArrowheads="1"/>
          </p:cNvSpPr>
          <p:nvPr>
            <p:ph type="title"/>
          </p:nvPr>
        </p:nvSpPr>
        <p:spPr/>
        <p:txBody>
          <a:bodyPr/>
          <a:lstStyle/>
          <a:p>
            <a:r>
              <a:rPr lang="en-US" altLang="en-SE"/>
              <a:t>The design space</a:t>
            </a:r>
          </a:p>
        </p:txBody>
      </p:sp>
      <p:sp>
        <p:nvSpPr>
          <p:cNvPr id="199683" name="Rectangle 3">
            <a:extLst>
              <a:ext uri="{FF2B5EF4-FFF2-40B4-BE49-F238E27FC236}">
                <a16:creationId xmlns:a16="http://schemas.microsoft.com/office/drawing/2014/main" id="{175217C1-0581-FB27-32C9-4A64F2BE3E31}"/>
              </a:ext>
            </a:extLst>
          </p:cNvPr>
          <p:cNvSpPr>
            <a:spLocks noChangeArrowheads="1"/>
          </p:cNvSpPr>
          <p:nvPr/>
        </p:nvSpPr>
        <p:spPr bwMode="auto">
          <a:xfrm>
            <a:off x="1694807" y="2010399"/>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84" name="Rectangle 4">
            <a:extLst>
              <a:ext uri="{FF2B5EF4-FFF2-40B4-BE49-F238E27FC236}">
                <a16:creationId xmlns:a16="http://schemas.microsoft.com/office/drawing/2014/main" id="{549F299D-346F-1408-7212-CA04C28ADB37}"/>
              </a:ext>
            </a:extLst>
          </p:cNvPr>
          <p:cNvSpPr>
            <a:spLocks noChangeArrowheads="1"/>
          </p:cNvSpPr>
          <p:nvPr/>
        </p:nvSpPr>
        <p:spPr bwMode="auto">
          <a:xfrm>
            <a:off x="1497957" y="2634286"/>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199685" name="Freeform 5">
            <a:extLst>
              <a:ext uri="{FF2B5EF4-FFF2-40B4-BE49-F238E27FC236}">
                <a16:creationId xmlns:a16="http://schemas.microsoft.com/office/drawing/2014/main" id="{B9E898A6-10F5-60B9-4503-AAB79EBD336D}"/>
              </a:ext>
            </a:extLst>
          </p:cNvPr>
          <p:cNvSpPr>
            <a:spLocks/>
          </p:cNvSpPr>
          <p:nvPr/>
        </p:nvSpPr>
        <p:spPr bwMode="auto">
          <a:xfrm>
            <a:off x="1923408" y="36566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86" name="Rectangle 6">
            <a:extLst>
              <a:ext uri="{FF2B5EF4-FFF2-40B4-BE49-F238E27FC236}">
                <a16:creationId xmlns:a16="http://schemas.microsoft.com/office/drawing/2014/main" id="{7E49EC62-D6E0-0A69-7F0E-E7C57E87FD64}"/>
              </a:ext>
            </a:extLst>
          </p:cNvPr>
          <p:cNvSpPr>
            <a:spLocks noChangeArrowheads="1"/>
          </p:cNvSpPr>
          <p:nvPr/>
        </p:nvSpPr>
        <p:spPr bwMode="auto">
          <a:xfrm>
            <a:off x="1618607" y="4037637"/>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sp>
        <p:nvSpPr>
          <p:cNvPr id="199687" name="Rectangle 7">
            <a:extLst>
              <a:ext uri="{FF2B5EF4-FFF2-40B4-BE49-F238E27FC236}">
                <a16:creationId xmlns:a16="http://schemas.microsoft.com/office/drawing/2014/main" id="{67B49B2F-2916-A6C1-0730-0606B84327E9}"/>
              </a:ext>
            </a:extLst>
          </p:cNvPr>
          <p:cNvSpPr>
            <a:spLocks noChangeArrowheads="1"/>
          </p:cNvSpPr>
          <p:nvPr/>
        </p:nvSpPr>
        <p:spPr bwMode="auto">
          <a:xfrm>
            <a:off x="4545957" y="12182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88" name="Freeform 8">
            <a:extLst>
              <a:ext uri="{FF2B5EF4-FFF2-40B4-BE49-F238E27FC236}">
                <a16:creationId xmlns:a16="http://schemas.microsoft.com/office/drawing/2014/main" id="{24085FC4-0163-8C08-7791-6C6A92776C43}"/>
              </a:ext>
            </a:extLst>
          </p:cNvPr>
          <p:cNvSpPr>
            <a:spLocks/>
          </p:cNvSpPr>
          <p:nvPr/>
        </p:nvSpPr>
        <p:spPr bwMode="auto">
          <a:xfrm>
            <a:off x="4774558" y="13706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89" name="Rectangle 9">
            <a:extLst>
              <a:ext uri="{FF2B5EF4-FFF2-40B4-BE49-F238E27FC236}">
                <a16:creationId xmlns:a16="http://schemas.microsoft.com/office/drawing/2014/main" id="{52C3388D-DCCA-330B-5029-FEB941CE01AE}"/>
              </a:ext>
            </a:extLst>
          </p:cNvPr>
          <p:cNvSpPr>
            <a:spLocks noChangeArrowheads="1"/>
          </p:cNvSpPr>
          <p:nvPr/>
        </p:nvSpPr>
        <p:spPr bwMode="auto">
          <a:xfrm>
            <a:off x="7060557" y="1142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0" name="Freeform 10">
            <a:extLst>
              <a:ext uri="{FF2B5EF4-FFF2-40B4-BE49-F238E27FC236}">
                <a16:creationId xmlns:a16="http://schemas.microsoft.com/office/drawing/2014/main" id="{3E5F9270-36DF-15FD-7C1A-ADA44E9A34A8}"/>
              </a:ext>
            </a:extLst>
          </p:cNvPr>
          <p:cNvSpPr>
            <a:spLocks/>
          </p:cNvSpPr>
          <p:nvPr/>
        </p:nvSpPr>
        <p:spPr bwMode="auto">
          <a:xfrm>
            <a:off x="7289158" y="1294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1" name="Rectangle 11">
            <a:extLst>
              <a:ext uri="{FF2B5EF4-FFF2-40B4-BE49-F238E27FC236}">
                <a16:creationId xmlns:a16="http://schemas.microsoft.com/office/drawing/2014/main" id="{85AF8B53-A43F-4BCA-510C-DCEDBC988D65}"/>
              </a:ext>
            </a:extLst>
          </p:cNvPr>
          <p:cNvSpPr>
            <a:spLocks noChangeArrowheads="1"/>
          </p:cNvSpPr>
          <p:nvPr/>
        </p:nvSpPr>
        <p:spPr bwMode="auto">
          <a:xfrm>
            <a:off x="7060557" y="1904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2" name="Freeform 12">
            <a:extLst>
              <a:ext uri="{FF2B5EF4-FFF2-40B4-BE49-F238E27FC236}">
                <a16:creationId xmlns:a16="http://schemas.microsoft.com/office/drawing/2014/main" id="{743419F0-C002-9F4B-C5F3-A6FC1A37608E}"/>
              </a:ext>
            </a:extLst>
          </p:cNvPr>
          <p:cNvSpPr>
            <a:spLocks/>
          </p:cNvSpPr>
          <p:nvPr/>
        </p:nvSpPr>
        <p:spPr bwMode="auto">
          <a:xfrm>
            <a:off x="7289158" y="2056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3" name="Rectangle 13">
            <a:extLst>
              <a:ext uri="{FF2B5EF4-FFF2-40B4-BE49-F238E27FC236}">
                <a16:creationId xmlns:a16="http://schemas.microsoft.com/office/drawing/2014/main" id="{2812E868-CFDF-A98B-FBF9-563C944D75D2}"/>
              </a:ext>
            </a:extLst>
          </p:cNvPr>
          <p:cNvSpPr>
            <a:spLocks noChangeArrowheads="1"/>
          </p:cNvSpPr>
          <p:nvPr/>
        </p:nvSpPr>
        <p:spPr bwMode="auto">
          <a:xfrm>
            <a:off x="7822557" y="1142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4" name="Freeform 14">
            <a:extLst>
              <a:ext uri="{FF2B5EF4-FFF2-40B4-BE49-F238E27FC236}">
                <a16:creationId xmlns:a16="http://schemas.microsoft.com/office/drawing/2014/main" id="{3E2AC03A-9CD3-0CA2-F1A3-CA7EE6AD585C}"/>
              </a:ext>
            </a:extLst>
          </p:cNvPr>
          <p:cNvSpPr>
            <a:spLocks/>
          </p:cNvSpPr>
          <p:nvPr/>
        </p:nvSpPr>
        <p:spPr bwMode="auto">
          <a:xfrm>
            <a:off x="8051158" y="1294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5" name="Rectangle 15">
            <a:extLst>
              <a:ext uri="{FF2B5EF4-FFF2-40B4-BE49-F238E27FC236}">
                <a16:creationId xmlns:a16="http://schemas.microsoft.com/office/drawing/2014/main" id="{10D2B488-FA62-378B-5F5F-53C91D986DC1}"/>
              </a:ext>
            </a:extLst>
          </p:cNvPr>
          <p:cNvSpPr>
            <a:spLocks noChangeArrowheads="1"/>
          </p:cNvSpPr>
          <p:nvPr/>
        </p:nvSpPr>
        <p:spPr bwMode="auto">
          <a:xfrm>
            <a:off x="7822557" y="1904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6" name="Freeform 16">
            <a:extLst>
              <a:ext uri="{FF2B5EF4-FFF2-40B4-BE49-F238E27FC236}">
                <a16:creationId xmlns:a16="http://schemas.microsoft.com/office/drawing/2014/main" id="{4F4C1CAF-65BD-AD39-F193-67DC85D9A7FF}"/>
              </a:ext>
            </a:extLst>
          </p:cNvPr>
          <p:cNvSpPr>
            <a:spLocks/>
          </p:cNvSpPr>
          <p:nvPr/>
        </p:nvSpPr>
        <p:spPr bwMode="auto">
          <a:xfrm>
            <a:off x="8051158" y="2056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7" name="Rectangle 17">
            <a:extLst>
              <a:ext uri="{FF2B5EF4-FFF2-40B4-BE49-F238E27FC236}">
                <a16:creationId xmlns:a16="http://schemas.microsoft.com/office/drawing/2014/main" id="{E02DCCD9-C5C5-9367-1BAB-7C6F5E764DCF}"/>
              </a:ext>
            </a:extLst>
          </p:cNvPr>
          <p:cNvSpPr>
            <a:spLocks noChangeArrowheads="1"/>
          </p:cNvSpPr>
          <p:nvPr/>
        </p:nvSpPr>
        <p:spPr bwMode="auto">
          <a:xfrm>
            <a:off x="4317357" y="3656636"/>
            <a:ext cx="12192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8" name="Freeform 18">
            <a:extLst>
              <a:ext uri="{FF2B5EF4-FFF2-40B4-BE49-F238E27FC236}">
                <a16:creationId xmlns:a16="http://schemas.microsoft.com/office/drawing/2014/main" id="{8C3AA7BC-9A61-BA4C-FDF8-A29E711F24DE}"/>
              </a:ext>
            </a:extLst>
          </p:cNvPr>
          <p:cNvSpPr>
            <a:spLocks/>
          </p:cNvSpPr>
          <p:nvPr/>
        </p:nvSpPr>
        <p:spPr bwMode="auto">
          <a:xfrm>
            <a:off x="4545958" y="38090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9" name="Freeform 19">
            <a:extLst>
              <a:ext uri="{FF2B5EF4-FFF2-40B4-BE49-F238E27FC236}">
                <a16:creationId xmlns:a16="http://schemas.microsoft.com/office/drawing/2014/main" id="{9904EB71-DA98-DEAE-3329-2B40A037B0F5}"/>
              </a:ext>
            </a:extLst>
          </p:cNvPr>
          <p:cNvSpPr>
            <a:spLocks/>
          </p:cNvSpPr>
          <p:nvPr/>
        </p:nvSpPr>
        <p:spPr bwMode="auto">
          <a:xfrm>
            <a:off x="5050783" y="38090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0" name="Freeform 20">
            <a:extLst>
              <a:ext uri="{FF2B5EF4-FFF2-40B4-BE49-F238E27FC236}">
                <a16:creationId xmlns:a16="http://schemas.microsoft.com/office/drawing/2014/main" id="{1672667D-0BEB-0799-64AC-FF43EAFB4206}"/>
              </a:ext>
            </a:extLst>
          </p:cNvPr>
          <p:cNvSpPr>
            <a:spLocks/>
          </p:cNvSpPr>
          <p:nvPr/>
        </p:nvSpPr>
        <p:spPr bwMode="auto">
          <a:xfrm>
            <a:off x="4545958" y="4342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1" name="Freeform 21">
            <a:extLst>
              <a:ext uri="{FF2B5EF4-FFF2-40B4-BE49-F238E27FC236}">
                <a16:creationId xmlns:a16="http://schemas.microsoft.com/office/drawing/2014/main" id="{B6B25451-54A9-6270-C7EB-403585D3A9D7}"/>
              </a:ext>
            </a:extLst>
          </p:cNvPr>
          <p:cNvSpPr>
            <a:spLocks/>
          </p:cNvSpPr>
          <p:nvPr/>
        </p:nvSpPr>
        <p:spPr bwMode="auto">
          <a:xfrm>
            <a:off x="5050783" y="4342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2" name="Rectangle 22">
            <a:extLst>
              <a:ext uri="{FF2B5EF4-FFF2-40B4-BE49-F238E27FC236}">
                <a16:creationId xmlns:a16="http://schemas.microsoft.com/office/drawing/2014/main" id="{B3096E10-6E17-B55E-A9E3-8DD9EA24241A}"/>
              </a:ext>
            </a:extLst>
          </p:cNvPr>
          <p:cNvSpPr>
            <a:spLocks noChangeArrowheads="1"/>
          </p:cNvSpPr>
          <p:nvPr/>
        </p:nvSpPr>
        <p:spPr bwMode="auto">
          <a:xfrm>
            <a:off x="6908157" y="3656636"/>
            <a:ext cx="6858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703" name="Rectangle 23">
            <a:extLst>
              <a:ext uri="{FF2B5EF4-FFF2-40B4-BE49-F238E27FC236}">
                <a16:creationId xmlns:a16="http://schemas.microsoft.com/office/drawing/2014/main" id="{B415785B-7FE2-7374-5315-DF41DA4C7F24}"/>
              </a:ext>
            </a:extLst>
          </p:cNvPr>
          <p:cNvSpPr>
            <a:spLocks noChangeArrowheads="1"/>
          </p:cNvSpPr>
          <p:nvPr/>
        </p:nvSpPr>
        <p:spPr bwMode="auto">
          <a:xfrm>
            <a:off x="7822557" y="3656636"/>
            <a:ext cx="9144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704" name="Rectangle 24">
            <a:extLst>
              <a:ext uri="{FF2B5EF4-FFF2-40B4-BE49-F238E27FC236}">
                <a16:creationId xmlns:a16="http://schemas.microsoft.com/office/drawing/2014/main" id="{85AF1E6B-DFDD-BD81-FAC8-353A10897194}"/>
              </a:ext>
            </a:extLst>
          </p:cNvPr>
          <p:cNvSpPr>
            <a:spLocks noChangeArrowheads="1"/>
          </p:cNvSpPr>
          <p:nvPr/>
        </p:nvSpPr>
        <p:spPr bwMode="auto">
          <a:xfrm>
            <a:off x="7974957" y="4418636"/>
            <a:ext cx="457200" cy="457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705" name="Freeform 25">
            <a:extLst>
              <a:ext uri="{FF2B5EF4-FFF2-40B4-BE49-F238E27FC236}">
                <a16:creationId xmlns:a16="http://schemas.microsoft.com/office/drawing/2014/main" id="{122CD85E-0A96-ED7B-9A76-EE0ED42FD0CB}"/>
              </a:ext>
            </a:extLst>
          </p:cNvPr>
          <p:cNvSpPr>
            <a:spLocks/>
          </p:cNvSpPr>
          <p:nvPr/>
        </p:nvSpPr>
        <p:spPr bwMode="auto">
          <a:xfrm>
            <a:off x="7136758" y="38090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6" name="Freeform 26">
            <a:extLst>
              <a:ext uri="{FF2B5EF4-FFF2-40B4-BE49-F238E27FC236}">
                <a16:creationId xmlns:a16="http://schemas.microsoft.com/office/drawing/2014/main" id="{CACDA285-EC0F-CC89-B949-643B72A2108F}"/>
              </a:ext>
            </a:extLst>
          </p:cNvPr>
          <p:cNvSpPr>
            <a:spLocks/>
          </p:cNvSpPr>
          <p:nvPr/>
        </p:nvSpPr>
        <p:spPr bwMode="auto">
          <a:xfrm>
            <a:off x="6984358" y="43091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7" name="Freeform 27">
            <a:extLst>
              <a:ext uri="{FF2B5EF4-FFF2-40B4-BE49-F238E27FC236}">
                <a16:creationId xmlns:a16="http://schemas.microsoft.com/office/drawing/2014/main" id="{8D10CE88-6530-B8B8-0CCD-3E5F76365D9A}"/>
              </a:ext>
            </a:extLst>
          </p:cNvPr>
          <p:cNvSpPr>
            <a:spLocks/>
          </p:cNvSpPr>
          <p:nvPr/>
        </p:nvSpPr>
        <p:spPr bwMode="auto">
          <a:xfrm>
            <a:off x="7336783" y="43091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8" name="Freeform 28">
            <a:extLst>
              <a:ext uri="{FF2B5EF4-FFF2-40B4-BE49-F238E27FC236}">
                <a16:creationId xmlns:a16="http://schemas.microsoft.com/office/drawing/2014/main" id="{248DB438-324C-6B66-3778-D1AC5924B235}"/>
              </a:ext>
            </a:extLst>
          </p:cNvPr>
          <p:cNvSpPr>
            <a:spLocks/>
          </p:cNvSpPr>
          <p:nvPr/>
        </p:nvSpPr>
        <p:spPr bwMode="auto">
          <a:xfrm>
            <a:off x="8022583" y="37757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9" name="Freeform 29">
            <a:extLst>
              <a:ext uri="{FF2B5EF4-FFF2-40B4-BE49-F238E27FC236}">
                <a16:creationId xmlns:a16="http://schemas.microsoft.com/office/drawing/2014/main" id="{8ADA4F49-AD96-FABF-7971-9FF15ED81EE9}"/>
              </a:ext>
            </a:extLst>
          </p:cNvPr>
          <p:cNvSpPr>
            <a:spLocks/>
          </p:cNvSpPr>
          <p:nvPr/>
        </p:nvSpPr>
        <p:spPr bwMode="auto">
          <a:xfrm>
            <a:off x="8403583" y="37757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10" name="Freeform 30">
            <a:extLst>
              <a:ext uri="{FF2B5EF4-FFF2-40B4-BE49-F238E27FC236}">
                <a16:creationId xmlns:a16="http://schemas.microsoft.com/office/drawing/2014/main" id="{A926793B-540E-1385-B019-172C49A8E222}"/>
              </a:ext>
            </a:extLst>
          </p:cNvPr>
          <p:cNvSpPr>
            <a:spLocks/>
          </p:cNvSpPr>
          <p:nvPr/>
        </p:nvSpPr>
        <p:spPr bwMode="auto">
          <a:xfrm>
            <a:off x="8098783" y="44615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11" name="Line 31">
            <a:extLst>
              <a:ext uri="{FF2B5EF4-FFF2-40B4-BE49-F238E27FC236}">
                <a16:creationId xmlns:a16="http://schemas.microsoft.com/office/drawing/2014/main" id="{C3719C57-F95B-9785-0928-4BE82E02A8B2}"/>
              </a:ext>
            </a:extLst>
          </p:cNvPr>
          <p:cNvSpPr>
            <a:spLocks noChangeShapeType="1"/>
          </p:cNvSpPr>
          <p:nvPr/>
        </p:nvSpPr>
        <p:spPr bwMode="auto">
          <a:xfrm>
            <a:off x="6146157" y="1218236"/>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99712" name="Line 32">
            <a:extLst>
              <a:ext uri="{FF2B5EF4-FFF2-40B4-BE49-F238E27FC236}">
                <a16:creationId xmlns:a16="http://schemas.microsoft.com/office/drawing/2014/main" id="{32869509-4F21-A9A6-1F7B-E1CE1EDE9005}"/>
              </a:ext>
            </a:extLst>
          </p:cNvPr>
          <p:cNvSpPr>
            <a:spLocks noChangeShapeType="1"/>
          </p:cNvSpPr>
          <p:nvPr/>
        </p:nvSpPr>
        <p:spPr bwMode="auto">
          <a:xfrm>
            <a:off x="3783957" y="3428036"/>
            <a:ext cx="556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99713" name="Rectangle 33">
            <a:extLst>
              <a:ext uri="{FF2B5EF4-FFF2-40B4-BE49-F238E27FC236}">
                <a16:creationId xmlns:a16="http://schemas.microsoft.com/office/drawing/2014/main" id="{03C02091-09D4-8E08-F544-1ED74DDFADE0}"/>
              </a:ext>
            </a:extLst>
          </p:cNvPr>
          <p:cNvSpPr>
            <a:spLocks noChangeArrowheads="1"/>
          </p:cNvSpPr>
          <p:nvPr/>
        </p:nvSpPr>
        <p:spPr bwMode="auto">
          <a:xfrm>
            <a:off x="6628757" y="2666037"/>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99714" name="Rectangle 34">
            <a:extLst>
              <a:ext uri="{FF2B5EF4-FFF2-40B4-BE49-F238E27FC236}">
                <a16:creationId xmlns:a16="http://schemas.microsoft.com/office/drawing/2014/main" id="{C5D894D3-A82E-F453-A5A4-F6958B7EBAA5}"/>
              </a:ext>
            </a:extLst>
          </p:cNvPr>
          <p:cNvSpPr>
            <a:spLocks noChangeArrowheads="1"/>
          </p:cNvSpPr>
          <p:nvPr/>
        </p:nvSpPr>
        <p:spPr bwMode="auto">
          <a:xfrm>
            <a:off x="6755757" y="2985124"/>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99715" name="Rectangle 35">
            <a:extLst>
              <a:ext uri="{FF2B5EF4-FFF2-40B4-BE49-F238E27FC236}">
                <a16:creationId xmlns:a16="http://schemas.microsoft.com/office/drawing/2014/main" id="{55BC2ADB-F4B4-4686-D66B-BBF724D45ED6}"/>
              </a:ext>
            </a:extLst>
          </p:cNvPr>
          <p:cNvSpPr>
            <a:spLocks noChangeArrowheads="1"/>
          </p:cNvSpPr>
          <p:nvPr/>
        </p:nvSpPr>
        <p:spPr bwMode="auto">
          <a:xfrm>
            <a:off x="6533507" y="5028237"/>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99716" name="Rectangle 36">
            <a:extLst>
              <a:ext uri="{FF2B5EF4-FFF2-40B4-BE49-F238E27FC236}">
                <a16:creationId xmlns:a16="http://schemas.microsoft.com/office/drawing/2014/main" id="{458B4061-A7B6-8EA7-1F80-761D3A2BA40A}"/>
              </a:ext>
            </a:extLst>
          </p:cNvPr>
          <p:cNvSpPr>
            <a:spLocks noChangeArrowheads="1"/>
          </p:cNvSpPr>
          <p:nvPr/>
        </p:nvSpPr>
        <p:spPr bwMode="auto">
          <a:xfrm>
            <a:off x="6806557" y="5347324"/>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99717" name="Rectangle 37">
            <a:extLst>
              <a:ext uri="{FF2B5EF4-FFF2-40B4-BE49-F238E27FC236}">
                <a16:creationId xmlns:a16="http://schemas.microsoft.com/office/drawing/2014/main" id="{5B6DB947-10AF-5894-7D05-1BD48F8ADE14}"/>
              </a:ext>
            </a:extLst>
          </p:cNvPr>
          <p:cNvSpPr>
            <a:spLocks noChangeArrowheads="1"/>
          </p:cNvSpPr>
          <p:nvPr/>
        </p:nvSpPr>
        <p:spPr bwMode="auto">
          <a:xfrm>
            <a:off x="3930007" y="2589837"/>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99718" name="Rectangle 38">
            <a:extLst>
              <a:ext uri="{FF2B5EF4-FFF2-40B4-BE49-F238E27FC236}">
                <a16:creationId xmlns:a16="http://schemas.microsoft.com/office/drawing/2014/main" id="{39143946-CF37-DDBC-40F7-AAE9CBDDEA98}"/>
              </a:ext>
            </a:extLst>
          </p:cNvPr>
          <p:cNvSpPr>
            <a:spLocks noChangeArrowheads="1"/>
          </p:cNvSpPr>
          <p:nvPr/>
        </p:nvSpPr>
        <p:spPr bwMode="auto">
          <a:xfrm>
            <a:off x="4266557" y="2908924"/>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99719" name="Rectangle 39">
            <a:extLst>
              <a:ext uri="{FF2B5EF4-FFF2-40B4-BE49-F238E27FC236}">
                <a16:creationId xmlns:a16="http://schemas.microsoft.com/office/drawing/2014/main" id="{5CBF91A1-2B67-DA7E-3295-C1554B862BC9}"/>
              </a:ext>
            </a:extLst>
          </p:cNvPr>
          <p:cNvSpPr>
            <a:spLocks noChangeArrowheads="1"/>
          </p:cNvSpPr>
          <p:nvPr/>
        </p:nvSpPr>
        <p:spPr bwMode="auto">
          <a:xfrm>
            <a:off x="3707757" y="5028237"/>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99720" name="Rectangle 40">
            <a:extLst>
              <a:ext uri="{FF2B5EF4-FFF2-40B4-BE49-F238E27FC236}">
                <a16:creationId xmlns:a16="http://schemas.microsoft.com/office/drawing/2014/main" id="{8C8BB73C-BA56-1C40-D85C-041392C8014E}"/>
              </a:ext>
            </a:extLst>
          </p:cNvPr>
          <p:cNvSpPr>
            <a:spLocks noChangeArrowheads="1"/>
          </p:cNvSpPr>
          <p:nvPr/>
        </p:nvSpPr>
        <p:spPr bwMode="auto">
          <a:xfrm>
            <a:off x="4266557" y="5347324"/>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99721" name="Rectangle 41">
            <a:extLst>
              <a:ext uri="{FF2B5EF4-FFF2-40B4-BE49-F238E27FC236}">
                <a16:creationId xmlns:a16="http://schemas.microsoft.com/office/drawing/2014/main" id="{C5B193A7-CF49-0BA9-0744-CD31327D1EC9}"/>
              </a:ext>
            </a:extLst>
          </p:cNvPr>
          <p:cNvSpPr>
            <a:spLocks noChangeArrowheads="1"/>
          </p:cNvSpPr>
          <p:nvPr/>
        </p:nvSpPr>
        <p:spPr bwMode="auto">
          <a:xfrm>
            <a:off x="3098157" y="1980237"/>
            <a:ext cx="117852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MS/DOS</a:t>
            </a:r>
          </a:p>
        </p:txBody>
      </p:sp>
      <p:sp>
        <p:nvSpPr>
          <p:cNvPr id="199722" name="Rectangle 42">
            <a:extLst>
              <a:ext uri="{FF2B5EF4-FFF2-40B4-BE49-F238E27FC236}">
                <a16:creationId xmlns:a16="http://schemas.microsoft.com/office/drawing/2014/main" id="{3861BF16-D28A-D7B6-8EAA-480641BA715D}"/>
              </a:ext>
            </a:extLst>
          </p:cNvPr>
          <p:cNvSpPr>
            <a:spLocks noChangeArrowheads="1"/>
          </p:cNvSpPr>
          <p:nvPr/>
        </p:nvSpPr>
        <p:spPr bwMode="auto">
          <a:xfrm>
            <a:off x="3155307" y="4204324"/>
            <a:ext cx="70724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Java</a:t>
            </a:r>
          </a:p>
        </p:txBody>
      </p:sp>
      <p:sp>
        <p:nvSpPr>
          <p:cNvPr id="199723" name="Rectangle 43">
            <a:extLst>
              <a:ext uri="{FF2B5EF4-FFF2-40B4-BE49-F238E27FC236}">
                <a16:creationId xmlns:a16="http://schemas.microsoft.com/office/drawing/2014/main" id="{76A6935B-8380-83B9-20BF-BEE4D8B2CB40}"/>
              </a:ext>
            </a:extLst>
          </p:cNvPr>
          <p:cNvSpPr>
            <a:spLocks noChangeArrowheads="1"/>
          </p:cNvSpPr>
          <p:nvPr/>
        </p:nvSpPr>
        <p:spPr bwMode="auto">
          <a:xfrm>
            <a:off x="8813157" y="1675436"/>
            <a:ext cx="1077539" cy="646331"/>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older</a:t>
            </a:r>
          </a:p>
          <a:p>
            <a:r>
              <a:rPr lang="en-US" altLang="en-SE" i="1"/>
              <a:t>UNIXes</a:t>
            </a:r>
          </a:p>
        </p:txBody>
      </p:sp>
      <p:sp>
        <p:nvSpPr>
          <p:cNvPr id="199724" name="Rectangle 44">
            <a:extLst>
              <a:ext uri="{FF2B5EF4-FFF2-40B4-BE49-F238E27FC236}">
                <a16:creationId xmlns:a16="http://schemas.microsoft.com/office/drawing/2014/main" id="{E7A49F3A-500A-3F15-47A6-9CB8E24725BE}"/>
              </a:ext>
            </a:extLst>
          </p:cNvPr>
          <p:cNvSpPr>
            <a:spLocks noChangeArrowheads="1"/>
          </p:cNvSpPr>
          <p:nvPr/>
        </p:nvSpPr>
        <p:spPr bwMode="auto">
          <a:xfrm>
            <a:off x="8965557" y="4266237"/>
            <a:ext cx="1414170" cy="92333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Mach, NT,</a:t>
            </a:r>
          </a:p>
          <a:p>
            <a:r>
              <a:rPr lang="en-US" altLang="en-SE" i="1"/>
              <a:t>Chorus,</a:t>
            </a:r>
          </a:p>
          <a:p>
            <a:r>
              <a:rPr lang="en-US" altLang="en-SE" i="1"/>
              <a:t>Linux, …</a:t>
            </a:r>
          </a:p>
        </p:txBody>
      </p:sp>
      <p:sp>
        <p:nvSpPr>
          <p:cNvPr id="199725" name="Oval 45">
            <a:extLst>
              <a:ext uri="{FF2B5EF4-FFF2-40B4-BE49-F238E27FC236}">
                <a16:creationId xmlns:a16="http://schemas.microsoft.com/office/drawing/2014/main" id="{B3405126-9AE0-20E6-3A93-C6915E86BBDB}"/>
              </a:ext>
            </a:extLst>
          </p:cNvPr>
          <p:cNvSpPr>
            <a:spLocks noChangeArrowheads="1"/>
          </p:cNvSpPr>
          <p:nvPr/>
        </p:nvSpPr>
        <p:spPr bwMode="auto">
          <a:xfrm>
            <a:off x="5841357" y="3047036"/>
            <a:ext cx="4419600" cy="3276600"/>
          </a:xfrm>
          <a:prstGeom prst="ellipse">
            <a:avLst/>
          </a:prstGeom>
          <a:noFill/>
          <a:ln w="50800">
            <a:solidFill>
              <a:srgbClr val="FF00FF"/>
            </a:solidFill>
            <a:round/>
            <a:headEnd/>
            <a:tailEnd/>
          </a:ln>
          <a:effectLst/>
          <a:extLst>
            <a:ext uri="{909E8E84-426E-40DD-AFC4-6F175D3DCCD1}">
              <a14:hiddenFill xmlns:a14="http://schemas.microsoft.com/office/drawing/2010/main">
                <a:solidFill>
                  <a:srgbClr val="EB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9261A137-0252-512F-580E-6241F2B66E00}"/>
              </a:ext>
            </a:extLst>
          </p:cNvPr>
          <p:cNvSpPr>
            <a:spLocks noChangeArrowheads="1"/>
          </p:cNvSpPr>
          <p:nvPr/>
        </p:nvSpPr>
        <p:spPr bwMode="auto">
          <a:xfrm>
            <a:off x="2261967" y="2392363"/>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1" name="Rectangle 3">
            <a:extLst>
              <a:ext uri="{FF2B5EF4-FFF2-40B4-BE49-F238E27FC236}">
                <a16:creationId xmlns:a16="http://schemas.microsoft.com/office/drawing/2014/main" id="{5F03E29B-440E-48B3-9B51-F831DE5DB16B}"/>
              </a:ext>
            </a:extLst>
          </p:cNvPr>
          <p:cNvSpPr>
            <a:spLocks noChangeArrowheads="1"/>
          </p:cNvSpPr>
          <p:nvPr/>
        </p:nvSpPr>
        <p:spPr bwMode="auto">
          <a:xfrm>
            <a:off x="2065117" y="3016250"/>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201732" name="Freeform 4">
            <a:extLst>
              <a:ext uri="{FF2B5EF4-FFF2-40B4-BE49-F238E27FC236}">
                <a16:creationId xmlns:a16="http://schemas.microsoft.com/office/drawing/2014/main" id="{6EEE90C1-9663-BF3C-9483-C998F29320D1}"/>
              </a:ext>
            </a:extLst>
          </p:cNvPr>
          <p:cNvSpPr>
            <a:spLocks/>
          </p:cNvSpPr>
          <p:nvPr/>
        </p:nvSpPr>
        <p:spPr bwMode="auto">
          <a:xfrm>
            <a:off x="2490568" y="4038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33" name="Rectangle 5">
            <a:extLst>
              <a:ext uri="{FF2B5EF4-FFF2-40B4-BE49-F238E27FC236}">
                <a16:creationId xmlns:a16="http://schemas.microsoft.com/office/drawing/2014/main" id="{24CDD67D-F836-EC4E-5F3B-0D497BF356D3}"/>
              </a:ext>
            </a:extLst>
          </p:cNvPr>
          <p:cNvSpPr>
            <a:spLocks noChangeArrowheads="1"/>
          </p:cNvSpPr>
          <p:nvPr/>
        </p:nvSpPr>
        <p:spPr bwMode="auto">
          <a:xfrm>
            <a:off x="2185767" y="4419601"/>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grpSp>
        <p:nvGrpSpPr>
          <p:cNvPr id="201734" name="Group 6">
            <a:extLst>
              <a:ext uri="{FF2B5EF4-FFF2-40B4-BE49-F238E27FC236}">
                <a16:creationId xmlns:a16="http://schemas.microsoft.com/office/drawing/2014/main" id="{CA416AAC-C413-CC1C-13AA-822788FF251F}"/>
              </a:ext>
            </a:extLst>
          </p:cNvPr>
          <p:cNvGrpSpPr>
            <a:grpSpLocks/>
          </p:cNvGrpSpPr>
          <p:nvPr/>
        </p:nvGrpSpPr>
        <p:grpSpPr bwMode="auto">
          <a:xfrm>
            <a:off x="5036917" y="1981200"/>
            <a:ext cx="3471863" cy="1533525"/>
            <a:chOff x="2016" y="1248"/>
            <a:chExt cx="2187" cy="966"/>
          </a:xfrm>
        </p:grpSpPr>
        <p:sp>
          <p:nvSpPr>
            <p:cNvPr id="201735" name="Rectangle 7">
              <a:extLst>
                <a:ext uri="{FF2B5EF4-FFF2-40B4-BE49-F238E27FC236}">
                  <a16:creationId xmlns:a16="http://schemas.microsoft.com/office/drawing/2014/main" id="{C6342CEF-89A4-AAE8-9C65-7A6A72CF2F09}"/>
                </a:ext>
              </a:extLst>
            </p:cNvPr>
            <p:cNvSpPr>
              <a:spLocks noChangeArrowheads="1"/>
            </p:cNvSpPr>
            <p:nvPr/>
          </p:nvSpPr>
          <p:spPr bwMode="auto">
            <a:xfrm>
              <a:off x="2016" y="1248"/>
              <a:ext cx="432" cy="76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6" name="Rectangle 8">
              <a:extLst>
                <a:ext uri="{FF2B5EF4-FFF2-40B4-BE49-F238E27FC236}">
                  <a16:creationId xmlns:a16="http://schemas.microsoft.com/office/drawing/2014/main" id="{C85B1DA4-5632-4DFF-490D-4434BDFB9FEC}"/>
                </a:ext>
              </a:extLst>
            </p:cNvPr>
            <p:cNvSpPr>
              <a:spLocks noChangeArrowheads="1"/>
            </p:cNvSpPr>
            <p:nvPr/>
          </p:nvSpPr>
          <p:spPr bwMode="auto">
            <a:xfrm>
              <a:off x="2592" y="1248"/>
              <a:ext cx="576" cy="384"/>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7" name="Rectangle 9">
              <a:extLst>
                <a:ext uri="{FF2B5EF4-FFF2-40B4-BE49-F238E27FC236}">
                  <a16:creationId xmlns:a16="http://schemas.microsoft.com/office/drawing/2014/main" id="{DBA2872E-59EE-79C5-BEAE-D2C3AA40857F}"/>
                </a:ext>
              </a:extLst>
            </p:cNvPr>
            <p:cNvSpPr>
              <a:spLocks noChangeArrowheads="1"/>
            </p:cNvSpPr>
            <p:nvPr/>
          </p:nvSpPr>
          <p:spPr bwMode="auto">
            <a:xfrm>
              <a:off x="2688" y="1728"/>
              <a:ext cx="288" cy="28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8" name="Freeform 10">
              <a:extLst>
                <a:ext uri="{FF2B5EF4-FFF2-40B4-BE49-F238E27FC236}">
                  <a16:creationId xmlns:a16="http://schemas.microsoft.com/office/drawing/2014/main" id="{1FAE9D72-69C5-A7D4-2A90-E03C0BF52769}"/>
                </a:ext>
              </a:extLst>
            </p:cNvPr>
            <p:cNvSpPr>
              <a:spLocks/>
            </p:cNvSpPr>
            <p:nvPr/>
          </p:nvSpPr>
          <p:spPr bwMode="auto">
            <a:xfrm>
              <a:off x="2160" y="1344"/>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39" name="Freeform 11">
              <a:extLst>
                <a:ext uri="{FF2B5EF4-FFF2-40B4-BE49-F238E27FC236}">
                  <a16:creationId xmlns:a16="http://schemas.microsoft.com/office/drawing/2014/main" id="{6E2798D7-D537-5C60-F24A-1528DB6E05D4}"/>
                </a:ext>
              </a:extLst>
            </p:cNvPr>
            <p:cNvSpPr>
              <a:spLocks/>
            </p:cNvSpPr>
            <p:nvPr/>
          </p:nvSpPr>
          <p:spPr bwMode="auto">
            <a:xfrm>
              <a:off x="2064" y="165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0" name="Freeform 12">
              <a:extLst>
                <a:ext uri="{FF2B5EF4-FFF2-40B4-BE49-F238E27FC236}">
                  <a16:creationId xmlns:a16="http://schemas.microsoft.com/office/drawing/2014/main" id="{8AFFA7F8-EFDE-CB58-3309-6CC9D8A74FD8}"/>
                </a:ext>
              </a:extLst>
            </p:cNvPr>
            <p:cNvSpPr>
              <a:spLocks/>
            </p:cNvSpPr>
            <p:nvPr/>
          </p:nvSpPr>
          <p:spPr bwMode="auto">
            <a:xfrm>
              <a:off x="2286" y="165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1" name="Freeform 13">
              <a:extLst>
                <a:ext uri="{FF2B5EF4-FFF2-40B4-BE49-F238E27FC236}">
                  <a16:creationId xmlns:a16="http://schemas.microsoft.com/office/drawing/2014/main" id="{E3611E52-6459-1826-A1D0-BF8941588CE2}"/>
                </a:ext>
              </a:extLst>
            </p:cNvPr>
            <p:cNvSpPr>
              <a:spLocks/>
            </p:cNvSpPr>
            <p:nvPr/>
          </p:nvSpPr>
          <p:spPr bwMode="auto">
            <a:xfrm>
              <a:off x="2718" y="1323"/>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2" name="Freeform 14">
              <a:extLst>
                <a:ext uri="{FF2B5EF4-FFF2-40B4-BE49-F238E27FC236}">
                  <a16:creationId xmlns:a16="http://schemas.microsoft.com/office/drawing/2014/main" id="{58CF9F8D-93A9-956D-7D11-5289FDC26B6B}"/>
                </a:ext>
              </a:extLst>
            </p:cNvPr>
            <p:cNvSpPr>
              <a:spLocks/>
            </p:cNvSpPr>
            <p:nvPr/>
          </p:nvSpPr>
          <p:spPr bwMode="auto">
            <a:xfrm>
              <a:off x="2958" y="1323"/>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3" name="Freeform 15">
              <a:extLst>
                <a:ext uri="{FF2B5EF4-FFF2-40B4-BE49-F238E27FC236}">
                  <a16:creationId xmlns:a16="http://schemas.microsoft.com/office/drawing/2014/main" id="{F818DDBA-20DB-7216-ADF0-9E3D2E528558}"/>
                </a:ext>
              </a:extLst>
            </p:cNvPr>
            <p:cNvSpPr>
              <a:spLocks/>
            </p:cNvSpPr>
            <p:nvPr/>
          </p:nvSpPr>
          <p:spPr bwMode="auto">
            <a:xfrm>
              <a:off x="2766" y="1755"/>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4" name="Rectangle 16">
              <a:extLst>
                <a:ext uri="{FF2B5EF4-FFF2-40B4-BE49-F238E27FC236}">
                  <a16:creationId xmlns:a16="http://schemas.microsoft.com/office/drawing/2014/main" id="{8776FBD8-FEAE-13A5-41AA-40C1BBA0F1AC}"/>
                </a:ext>
              </a:extLst>
            </p:cNvPr>
            <p:cNvSpPr>
              <a:spLocks noChangeArrowheads="1"/>
            </p:cNvSpPr>
            <p:nvPr/>
          </p:nvSpPr>
          <p:spPr bwMode="auto">
            <a:xfrm>
              <a:off x="3312" y="1632"/>
              <a:ext cx="891" cy="58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Mach, NT,</a:t>
              </a:r>
            </a:p>
            <a:p>
              <a:r>
                <a:rPr lang="en-US" altLang="en-SE" i="1"/>
                <a:t>Chorus,</a:t>
              </a:r>
            </a:p>
            <a:p>
              <a:r>
                <a:rPr lang="en-US" altLang="en-SE" i="1"/>
                <a:t>Linux, …</a:t>
              </a:r>
            </a:p>
          </p:txBody>
        </p:sp>
      </p:grpSp>
      <p:sp>
        <p:nvSpPr>
          <p:cNvPr id="201745" name="Rectangle 17">
            <a:extLst>
              <a:ext uri="{FF2B5EF4-FFF2-40B4-BE49-F238E27FC236}">
                <a16:creationId xmlns:a16="http://schemas.microsoft.com/office/drawing/2014/main" id="{F8A718D0-95F8-16F4-B849-7473D389CC66}"/>
              </a:ext>
            </a:extLst>
          </p:cNvPr>
          <p:cNvSpPr>
            <a:spLocks noChangeArrowheads="1"/>
          </p:cNvSpPr>
          <p:nvPr/>
        </p:nvSpPr>
        <p:spPr bwMode="auto">
          <a:xfrm>
            <a:off x="4655917" y="3962400"/>
            <a:ext cx="2895600" cy="533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os kernel</a:t>
            </a:r>
          </a:p>
        </p:txBody>
      </p:sp>
      <p:sp>
        <p:nvSpPr>
          <p:cNvPr id="201746" name="Line 18">
            <a:extLst>
              <a:ext uri="{FF2B5EF4-FFF2-40B4-BE49-F238E27FC236}">
                <a16:creationId xmlns:a16="http://schemas.microsoft.com/office/drawing/2014/main" id="{10A83733-1426-877B-CCA5-5190B17D3620}"/>
              </a:ext>
            </a:extLst>
          </p:cNvPr>
          <p:cNvSpPr>
            <a:spLocks noChangeShapeType="1"/>
          </p:cNvSpPr>
          <p:nvPr/>
        </p:nvSpPr>
        <p:spPr bwMode="auto">
          <a:xfrm flipH="1">
            <a:off x="4884517" y="2971800"/>
            <a:ext cx="304800" cy="12192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47" name="Line 19">
            <a:extLst>
              <a:ext uri="{FF2B5EF4-FFF2-40B4-BE49-F238E27FC236}">
                <a16:creationId xmlns:a16="http://schemas.microsoft.com/office/drawing/2014/main" id="{92FF373B-7EAB-973F-4D19-AA0C4DA62BB2}"/>
              </a:ext>
            </a:extLst>
          </p:cNvPr>
          <p:cNvSpPr>
            <a:spLocks noChangeShapeType="1"/>
          </p:cNvSpPr>
          <p:nvPr/>
        </p:nvSpPr>
        <p:spPr bwMode="auto">
          <a:xfrm flipH="1">
            <a:off x="5265517" y="2971800"/>
            <a:ext cx="304800" cy="12192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48" name="Line 20">
            <a:extLst>
              <a:ext uri="{FF2B5EF4-FFF2-40B4-BE49-F238E27FC236}">
                <a16:creationId xmlns:a16="http://schemas.microsoft.com/office/drawing/2014/main" id="{F0E3703B-253A-2953-8BF6-4A7D6831D71A}"/>
              </a:ext>
            </a:extLst>
          </p:cNvPr>
          <p:cNvSpPr>
            <a:spLocks noChangeShapeType="1"/>
          </p:cNvSpPr>
          <p:nvPr/>
        </p:nvSpPr>
        <p:spPr bwMode="auto">
          <a:xfrm flipH="1">
            <a:off x="6103717" y="3048000"/>
            <a:ext cx="228600" cy="9906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49" name="Line 21">
            <a:extLst>
              <a:ext uri="{FF2B5EF4-FFF2-40B4-BE49-F238E27FC236}">
                <a16:creationId xmlns:a16="http://schemas.microsoft.com/office/drawing/2014/main" id="{4E6258AF-A58B-EE57-00A8-0C18C5442CB9}"/>
              </a:ext>
            </a:extLst>
          </p:cNvPr>
          <p:cNvSpPr>
            <a:spLocks noChangeShapeType="1"/>
          </p:cNvSpPr>
          <p:nvPr/>
        </p:nvSpPr>
        <p:spPr bwMode="auto">
          <a:xfrm flipH="1">
            <a:off x="5036917" y="2438400"/>
            <a:ext cx="304800" cy="19050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0" name="Line 22">
            <a:extLst>
              <a:ext uri="{FF2B5EF4-FFF2-40B4-BE49-F238E27FC236}">
                <a16:creationId xmlns:a16="http://schemas.microsoft.com/office/drawing/2014/main" id="{68E2D523-12AE-AB00-2A4B-AFCB8D3F264B}"/>
              </a:ext>
            </a:extLst>
          </p:cNvPr>
          <p:cNvSpPr>
            <a:spLocks noChangeShapeType="1"/>
          </p:cNvSpPr>
          <p:nvPr/>
        </p:nvSpPr>
        <p:spPr bwMode="auto">
          <a:xfrm flipH="1">
            <a:off x="5646517" y="2438400"/>
            <a:ext cx="609600" cy="16764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1" name="Line 23">
            <a:extLst>
              <a:ext uri="{FF2B5EF4-FFF2-40B4-BE49-F238E27FC236}">
                <a16:creationId xmlns:a16="http://schemas.microsoft.com/office/drawing/2014/main" id="{BEC278D2-ABBB-4550-98C8-6E4AADC46072}"/>
              </a:ext>
            </a:extLst>
          </p:cNvPr>
          <p:cNvSpPr>
            <a:spLocks noChangeShapeType="1"/>
          </p:cNvSpPr>
          <p:nvPr/>
        </p:nvSpPr>
        <p:spPr bwMode="auto">
          <a:xfrm>
            <a:off x="6637117" y="2362200"/>
            <a:ext cx="228600" cy="1828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2" name="Text Box 24">
            <a:extLst>
              <a:ext uri="{FF2B5EF4-FFF2-40B4-BE49-F238E27FC236}">
                <a16:creationId xmlns:a16="http://schemas.microsoft.com/office/drawing/2014/main" id="{0344386D-540C-2A54-AA26-9CB8F12921FB}"/>
              </a:ext>
            </a:extLst>
          </p:cNvPr>
          <p:cNvSpPr txBox="1">
            <a:spLocks noChangeArrowheads="1"/>
          </p:cNvSpPr>
          <p:nvPr/>
        </p:nvSpPr>
        <p:spPr bwMode="auto">
          <a:xfrm>
            <a:off x="5951317" y="4876800"/>
            <a:ext cx="2057400" cy="4572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1200" dirty="0"/>
              <a:t>(thread create, destroy, signal, wait, etc.)</a:t>
            </a:r>
          </a:p>
        </p:txBody>
      </p:sp>
      <p:sp>
        <p:nvSpPr>
          <p:cNvPr id="201753" name="Rectangle 25">
            <a:extLst>
              <a:ext uri="{FF2B5EF4-FFF2-40B4-BE49-F238E27FC236}">
                <a16:creationId xmlns:a16="http://schemas.microsoft.com/office/drawing/2014/main" id="{8ED6D3C1-97B3-392C-8A65-1E3D62E63C6C}"/>
              </a:ext>
            </a:extLst>
          </p:cNvPr>
          <p:cNvSpPr>
            <a:spLocks noChangeArrowheads="1"/>
          </p:cNvSpPr>
          <p:nvPr/>
        </p:nvSpPr>
        <p:spPr bwMode="auto">
          <a:xfrm>
            <a:off x="4655917" y="4495800"/>
            <a:ext cx="2895600" cy="3048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CPU</a:t>
            </a:r>
          </a:p>
        </p:txBody>
      </p:sp>
      <p:sp>
        <p:nvSpPr>
          <p:cNvPr id="201754" name="Line 26">
            <a:extLst>
              <a:ext uri="{FF2B5EF4-FFF2-40B4-BE49-F238E27FC236}">
                <a16:creationId xmlns:a16="http://schemas.microsoft.com/office/drawing/2014/main" id="{3662441C-622B-5471-5CE7-530BF97B3FEC}"/>
              </a:ext>
            </a:extLst>
          </p:cNvPr>
          <p:cNvSpPr>
            <a:spLocks noChangeShapeType="1"/>
          </p:cNvSpPr>
          <p:nvPr/>
        </p:nvSpPr>
        <p:spPr bwMode="auto">
          <a:xfrm>
            <a:off x="6256117" y="4343400"/>
            <a:ext cx="609600" cy="609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5" name="Rectangle 27">
            <a:extLst>
              <a:ext uri="{FF2B5EF4-FFF2-40B4-BE49-F238E27FC236}">
                <a16:creationId xmlns:a16="http://schemas.microsoft.com/office/drawing/2014/main" id="{7A26617C-A6CB-B6AF-089A-78B2B8F66446}"/>
              </a:ext>
            </a:extLst>
          </p:cNvPr>
          <p:cNvSpPr>
            <a:spLocks noGrp="1" noChangeArrowheads="1"/>
          </p:cNvSpPr>
          <p:nvPr>
            <p:ph type="title"/>
          </p:nvPr>
        </p:nvSpPr>
        <p:spPr>
          <a:noFill/>
          <a:ln/>
        </p:spPr>
        <p:txBody>
          <a:bodyPr/>
          <a:lstStyle/>
          <a:p>
            <a:r>
              <a:rPr lang="en-US" altLang="en-SE"/>
              <a:t>Kernel threads</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AD2657CF-3B1A-9936-D165-1DED318CE6CE}"/>
              </a:ext>
            </a:extLst>
          </p:cNvPr>
          <p:cNvSpPr>
            <a:spLocks noChangeArrowheads="1"/>
          </p:cNvSpPr>
          <p:nvPr/>
        </p:nvSpPr>
        <p:spPr bwMode="auto">
          <a:xfrm>
            <a:off x="1949450" y="2392363"/>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27" name="Rectangle 3">
            <a:extLst>
              <a:ext uri="{FF2B5EF4-FFF2-40B4-BE49-F238E27FC236}">
                <a16:creationId xmlns:a16="http://schemas.microsoft.com/office/drawing/2014/main" id="{0E40DDB3-5A0B-4A5B-DB57-D1E4BE0C0D19}"/>
              </a:ext>
            </a:extLst>
          </p:cNvPr>
          <p:cNvSpPr>
            <a:spLocks noChangeArrowheads="1"/>
          </p:cNvSpPr>
          <p:nvPr/>
        </p:nvSpPr>
        <p:spPr bwMode="auto">
          <a:xfrm>
            <a:off x="1752600" y="3016250"/>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205828" name="Freeform 4">
            <a:extLst>
              <a:ext uri="{FF2B5EF4-FFF2-40B4-BE49-F238E27FC236}">
                <a16:creationId xmlns:a16="http://schemas.microsoft.com/office/drawing/2014/main" id="{C4B93C15-2B17-AF56-7660-47467C547BC0}"/>
              </a:ext>
            </a:extLst>
          </p:cNvPr>
          <p:cNvSpPr>
            <a:spLocks/>
          </p:cNvSpPr>
          <p:nvPr/>
        </p:nvSpPr>
        <p:spPr bwMode="auto">
          <a:xfrm>
            <a:off x="2178051" y="4038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29" name="Rectangle 5">
            <a:extLst>
              <a:ext uri="{FF2B5EF4-FFF2-40B4-BE49-F238E27FC236}">
                <a16:creationId xmlns:a16="http://schemas.microsoft.com/office/drawing/2014/main" id="{F6C4C81A-DA52-D760-8E54-C250FDE26873}"/>
              </a:ext>
            </a:extLst>
          </p:cNvPr>
          <p:cNvSpPr>
            <a:spLocks noChangeArrowheads="1"/>
          </p:cNvSpPr>
          <p:nvPr/>
        </p:nvSpPr>
        <p:spPr bwMode="auto">
          <a:xfrm>
            <a:off x="1873250" y="4419601"/>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grpSp>
        <p:nvGrpSpPr>
          <p:cNvPr id="205830" name="Group 6">
            <a:extLst>
              <a:ext uri="{FF2B5EF4-FFF2-40B4-BE49-F238E27FC236}">
                <a16:creationId xmlns:a16="http://schemas.microsoft.com/office/drawing/2014/main" id="{FC503401-4408-F118-C54F-D9B99328B164}"/>
              </a:ext>
            </a:extLst>
          </p:cNvPr>
          <p:cNvGrpSpPr>
            <a:grpSpLocks/>
          </p:cNvGrpSpPr>
          <p:nvPr/>
        </p:nvGrpSpPr>
        <p:grpSpPr bwMode="auto">
          <a:xfrm>
            <a:off x="4724401" y="1981200"/>
            <a:ext cx="3471863" cy="1533525"/>
            <a:chOff x="3552" y="2544"/>
            <a:chExt cx="2187" cy="966"/>
          </a:xfrm>
        </p:grpSpPr>
        <p:sp>
          <p:nvSpPr>
            <p:cNvPr id="205831" name="Rectangle 7">
              <a:extLst>
                <a:ext uri="{FF2B5EF4-FFF2-40B4-BE49-F238E27FC236}">
                  <a16:creationId xmlns:a16="http://schemas.microsoft.com/office/drawing/2014/main" id="{389ED20C-8BEF-53F2-B421-3B360B2215BB}"/>
                </a:ext>
              </a:extLst>
            </p:cNvPr>
            <p:cNvSpPr>
              <a:spLocks noChangeArrowheads="1"/>
            </p:cNvSpPr>
            <p:nvPr/>
          </p:nvSpPr>
          <p:spPr bwMode="auto">
            <a:xfrm>
              <a:off x="3552" y="2544"/>
              <a:ext cx="432" cy="76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32" name="Rectangle 8">
              <a:extLst>
                <a:ext uri="{FF2B5EF4-FFF2-40B4-BE49-F238E27FC236}">
                  <a16:creationId xmlns:a16="http://schemas.microsoft.com/office/drawing/2014/main" id="{958EDAEB-CCFD-88B4-9B03-380D78DB7B8D}"/>
                </a:ext>
              </a:extLst>
            </p:cNvPr>
            <p:cNvSpPr>
              <a:spLocks noChangeArrowheads="1"/>
            </p:cNvSpPr>
            <p:nvPr/>
          </p:nvSpPr>
          <p:spPr bwMode="auto">
            <a:xfrm>
              <a:off x="4128" y="2544"/>
              <a:ext cx="576" cy="384"/>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33" name="Rectangle 9">
              <a:extLst>
                <a:ext uri="{FF2B5EF4-FFF2-40B4-BE49-F238E27FC236}">
                  <a16:creationId xmlns:a16="http://schemas.microsoft.com/office/drawing/2014/main" id="{FEADF495-1005-F6C5-6A74-B9643E94CAFD}"/>
                </a:ext>
              </a:extLst>
            </p:cNvPr>
            <p:cNvSpPr>
              <a:spLocks noChangeArrowheads="1"/>
            </p:cNvSpPr>
            <p:nvPr/>
          </p:nvSpPr>
          <p:spPr bwMode="auto">
            <a:xfrm>
              <a:off x="4224" y="3024"/>
              <a:ext cx="288" cy="28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34" name="Freeform 10">
              <a:extLst>
                <a:ext uri="{FF2B5EF4-FFF2-40B4-BE49-F238E27FC236}">
                  <a16:creationId xmlns:a16="http://schemas.microsoft.com/office/drawing/2014/main" id="{426A6858-1CF7-865C-5FF9-794D1E1C4C26}"/>
                </a:ext>
              </a:extLst>
            </p:cNvPr>
            <p:cNvSpPr>
              <a:spLocks/>
            </p:cNvSpPr>
            <p:nvPr/>
          </p:nvSpPr>
          <p:spPr bwMode="auto">
            <a:xfrm>
              <a:off x="3696" y="2640"/>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5" name="Freeform 11">
              <a:extLst>
                <a:ext uri="{FF2B5EF4-FFF2-40B4-BE49-F238E27FC236}">
                  <a16:creationId xmlns:a16="http://schemas.microsoft.com/office/drawing/2014/main" id="{F2752CB6-B355-1095-E395-46FB8C9B3643}"/>
                </a:ext>
              </a:extLst>
            </p:cNvPr>
            <p:cNvSpPr>
              <a:spLocks/>
            </p:cNvSpPr>
            <p:nvPr/>
          </p:nvSpPr>
          <p:spPr bwMode="auto">
            <a:xfrm>
              <a:off x="3600" y="2955"/>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6" name="Freeform 12">
              <a:extLst>
                <a:ext uri="{FF2B5EF4-FFF2-40B4-BE49-F238E27FC236}">
                  <a16:creationId xmlns:a16="http://schemas.microsoft.com/office/drawing/2014/main" id="{D569ED09-6441-3198-DF15-566222820D31}"/>
                </a:ext>
              </a:extLst>
            </p:cNvPr>
            <p:cNvSpPr>
              <a:spLocks/>
            </p:cNvSpPr>
            <p:nvPr/>
          </p:nvSpPr>
          <p:spPr bwMode="auto">
            <a:xfrm>
              <a:off x="3822" y="2955"/>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7" name="Freeform 13">
              <a:extLst>
                <a:ext uri="{FF2B5EF4-FFF2-40B4-BE49-F238E27FC236}">
                  <a16:creationId xmlns:a16="http://schemas.microsoft.com/office/drawing/2014/main" id="{8D8BEA9E-4DD1-7BE1-B936-B503A637FEE5}"/>
                </a:ext>
              </a:extLst>
            </p:cNvPr>
            <p:cNvSpPr>
              <a:spLocks/>
            </p:cNvSpPr>
            <p:nvPr/>
          </p:nvSpPr>
          <p:spPr bwMode="auto">
            <a:xfrm>
              <a:off x="4254" y="261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8" name="Freeform 14">
              <a:extLst>
                <a:ext uri="{FF2B5EF4-FFF2-40B4-BE49-F238E27FC236}">
                  <a16:creationId xmlns:a16="http://schemas.microsoft.com/office/drawing/2014/main" id="{D7AB31AD-CB78-B63A-408E-D43F0DA5109E}"/>
                </a:ext>
              </a:extLst>
            </p:cNvPr>
            <p:cNvSpPr>
              <a:spLocks/>
            </p:cNvSpPr>
            <p:nvPr/>
          </p:nvSpPr>
          <p:spPr bwMode="auto">
            <a:xfrm>
              <a:off x="4494" y="261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9" name="Freeform 15">
              <a:extLst>
                <a:ext uri="{FF2B5EF4-FFF2-40B4-BE49-F238E27FC236}">
                  <a16:creationId xmlns:a16="http://schemas.microsoft.com/office/drawing/2014/main" id="{0699CA40-2014-AD1A-B06C-C1736BA69A52}"/>
                </a:ext>
              </a:extLst>
            </p:cNvPr>
            <p:cNvSpPr>
              <a:spLocks/>
            </p:cNvSpPr>
            <p:nvPr/>
          </p:nvSpPr>
          <p:spPr bwMode="auto">
            <a:xfrm>
              <a:off x="4302" y="3051"/>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40" name="Rectangle 16">
              <a:extLst>
                <a:ext uri="{FF2B5EF4-FFF2-40B4-BE49-F238E27FC236}">
                  <a16:creationId xmlns:a16="http://schemas.microsoft.com/office/drawing/2014/main" id="{F414A326-6EF8-9CC8-9F1F-ABD85CB5A503}"/>
                </a:ext>
              </a:extLst>
            </p:cNvPr>
            <p:cNvSpPr>
              <a:spLocks noChangeArrowheads="1"/>
            </p:cNvSpPr>
            <p:nvPr/>
          </p:nvSpPr>
          <p:spPr bwMode="auto">
            <a:xfrm>
              <a:off x="4848" y="2928"/>
              <a:ext cx="891" cy="58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Mach, NT,</a:t>
              </a:r>
            </a:p>
            <a:p>
              <a:r>
                <a:rPr lang="en-US" altLang="en-SE" i="1"/>
                <a:t>Chorus,</a:t>
              </a:r>
            </a:p>
            <a:p>
              <a:r>
                <a:rPr lang="en-US" altLang="en-SE" i="1"/>
                <a:t>Linux, …</a:t>
              </a:r>
            </a:p>
          </p:txBody>
        </p:sp>
      </p:grpSp>
      <p:sp>
        <p:nvSpPr>
          <p:cNvPr id="205841" name="Rectangle 17">
            <a:extLst>
              <a:ext uri="{FF2B5EF4-FFF2-40B4-BE49-F238E27FC236}">
                <a16:creationId xmlns:a16="http://schemas.microsoft.com/office/drawing/2014/main" id="{E3D4C6E6-0F5D-5714-CBFC-870602F9F9A4}"/>
              </a:ext>
            </a:extLst>
          </p:cNvPr>
          <p:cNvSpPr>
            <a:spLocks noChangeArrowheads="1"/>
          </p:cNvSpPr>
          <p:nvPr/>
        </p:nvSpPr>
        <p:spPr bwMode="auto">
          <a:xfrm>
            <a:off x="4343400" y="3962400"/>
            <a:ext cx="2895600" cy="533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os kernel</a:t>
            </a:r>
          </a:p>
        </p:txBody>
      </p:sp>
      <p:sp>
        <p:nvSpPr>
          <p:cNvPr id="205842" name="Rectangle 18">
            <a:extLst>
              <a:ext uri="{FF2B5EF4-FFF2-40B4-BE49-F238E27FC236}">
                <a16:creationId xmlns:a16="http://schemas.microsoft.com/office/drawing/2014/main" id="{C80AAD1D-9DC8-4EC1-FCA4-C3E4EFB46986}"/>
              </a:ext>
            </a:extLst>
          </p:cNvPr>
          <p:cNvSpPr>
            <a:spLocks noChangeArrowheads="1"/>
          </p:cNvSpPr>
          <p:nvPr/>
        </p:nvSpPr>
        <p:spPr bwMode="auto">
          <a:xfrm>
            <a:off x="4724400" y="3048000"/>
            <a:ext cx="685800" cy="152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05843" name="Rectangle 19">
            <a:extLst>
              <a:ext uri="{FF2B5EF4-FFF2-40B4-BE49-F238E27FC236}">
                <a16:creationId xmlns:a16="http://schemas.microsoft.com/office/drawing/2014/main" id="{CBA8D935-CD17-1C0B-0AC8-D7BFA9A2BBF5}"/>
              </a:ext>
            </a:extLst>
          </p:cNvPr>
          <p:cNvSpPr>
            <a:spLocks noChangeArrowheads="1"/>
          </p:cNvSpPr>
          <p:nvPr/>
        </p:nvSpPr>
        <p:spPr bwMode="auto">
          <a:xfrm>
            <a:off x="5791200" y="3048000"/>
            <a:ext cx="457200" cy="152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05844" name="Rectangle 20">
            <a:extLst>
              <a:ext uri="{FF2B5EF4-FFF2-40B4-BE49-F238E27FC236}">
                <a16:creationId xmlns:a16="http://schemas.microsoft.com/office/drawing/2014/main" id="{8E6CA22D-F056-007D-1118-617AF24C60AB}"/>
              </a:ext>
            </a:extLst>
          </p:cNvPr>
          <p:cNvSpPr>
            <a:spLocks noChangeArrowheads="1"/>
          </p:cNvSpPr>
          <p:nvPr/>
        </p:nvSpPr>
        <p:spPr bwMode="auto">
          <a:xfrm>
            <a:off x="5638800" y="2438400"/>
            <a:ext cx="914400" cy="152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05845" name="Line 21">
            <a:extLst>
              <a:ext uri="{FF2B5EF4-FFF2-40B4-BE49-F238E27FC236}">
                <a16:creationId xmlns:a16="http://schemas.microsoft.com/office/drawing/2014/main" id="{6A6E4C12-9EEF-11BF-45EC-AD320F3947B0}"/>
              </a:ext>
            </a:extLst>
          </p:cNvPr>
          <p:cNvSpPr>
            <a:spLocks noChangeShapeType="1"/>
          </p:cNvSpPr>
          <p:nvPr/>
        </p:nvSpPr>
        <p:spPr bwMode="auto">
          <a:xfrm flipV="1">
            <a:off x="6553200" y="1676400"/>
            <a:ext cx="1219200" cy="838200"/>
          </a:xfrm>
          <a:prstGeom prst="line">
            <a:avLst/>
          </a:prstGeom>
          <a:noFill/>
          <a:ln w="1270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46" name="Line 22">
            <a:extLst>
              <a:ext uri="{FF2B5EF4-FFF2-40B4-BE49-F238E27FC236}">
                <a16:creationId xmlns:a16="http://schemas.microsoft.com/office/drawing/2014/main" id="{5A308373-4DC4-99C3-FDF6-2F6769871035}"/>
              </a:ext>
            </a:extLst>
          </p:cNvPr>
          <p:cNvSpPr>
            <a:spLocks noChangeShapeType="1"/>
          </p:cNvSpPr>
          <p:nvPr/>
        </p:nvSpPr>
        <p:spPr bwMode="auto">
          <a:xfrm flipV="1">
            <a:off x="6248400" y="1752600"/>
            <a:ext cx="1676400" cy="1371600"/>
          </a:xfrm>
          <a:prstGeom prst="line">
            <a:avLst/>
          </a:prstGeom>
          <a:noFill/>
          <a:ln w="1270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47" name="Line 23">
            <a:extLst>
              <a:ext uri="{FF2B5EF4-FFF2-40B4-BE49-F238E27FC236}">
                <a16:creationId xmlns:a16="http://schemas.microsoft.com/office/drawing/2014/main" id="{9BDB03BA-F7EA-D413-E449-7A5BC64A5164}"/>
              </a:ext>
            </a:extLst>
          </p:cNvPr>
          <p:cNvSpPr>
            <a:spLocks noChangeShapeType="1"/>
          </p:cNvSpPr>
          <p:nvPr/>
        </p:nvSpPr>
        <p:spPr bwMode="auto">
          <a:xfrm flipV="1">
            <a:off x="5410200" y="1524000"/>
            <a:ext cx="2286000" cy="1600200"/>
          </a:xfrm>
          <a:prstGeom prst="line">
            <a:avLst/>
          </a:prstGeom>
          <a:noFill/>
          <a:ln w="1270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48" name="Freeform 24">
            <a:extLst>
              <a:ext uri="{FF2B5EF4-FFF2-40B4-BE49-F238E27FC236}">
                <a16:creationId xmlns:a16="http://schemas.microsoft.com/office/drawing/2014/main" id="{04D4B17B-E220-427D-0257-64739104C5CA}"/>
              </a:ext>
            </a:extLst>
          </p:cNvPr>
          <p:cNvSpPr>
            <a:spLocks/>
          </p:cNvSpPr>
          <p:nvPr/>
        </p:nvSpPr>
        <p:spPr bwMode="auto">
          <a:xfrm>
            <a:off x="4876801" y="3429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49" name="Freeform 25">
            <a:extLst>
              <a:ext uri="{FF2B5EF4-FFF2-40B4-BE49-F238E27FC236}">
                <a16:creationId xmlns:a16="http://schemas.microsoft.com/office/drawing/2014/main" id="{4EB0B7B7-DE3A-2429-5339-25558F2B52DA}"/>
              </a:ext>
            </a:extLst>
          </p:cNvPr>
          <p:cNvSpPr>
            <a:spLocks/>
          </p:cNvSpPr>
          <p:nvPr/>
        </p:nvSpPr>
        <p:spPr bwMode="auto">
          <a:xfrm>
            <a:off x="5867401" y="3429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50" name="Freeform 26">
            <a:extLst>
              <a:ext uri="{FF2B5EF4-FFF2-40B4-BE49-F238E27FC236}">
                <a16:creationId xmlns:a16="http://schemas.microsoft.com/office/drawing/2014/main" id="{1A47271A-BBAC-2A49-4F4A-8E1940BAD389}"/>
              </a:ext>
            </a:extLst>
          </p:cNvPr>
          <p:cNvSpPr>
            <a:spLocks/>
          </p:cNvSpPr>
          <p:nvPr/>
        </p:nvSpPr>
        <p:spPr bwMode="auto">
          <a:xfrm>
            <a:off x="6477001" y="3429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51" name="Line 27">
            <a:extLst>
              <a:ext uri="{FF2B5EF4-FFF2-40B4-BE49-F238E27FC236}">
                <a16:creationId xmlns:a16="http://schemas.microsoft.com/office/drawing/2014/main" id="{6F3F033F-3A57-BC7C-EDB0-B222811FE380}"/>
              </a:ext>
            </a:extLst>
          </p:cNvPr>
          <p:cNvSpPr>
            <a:spLocks noChangeShapeType="1"/>
          </p:cNvSpPr>
          <p:nvPr/>
        </p:nvSpPr>
        <p:spPr bwMode="auto">
          <a:xfrm flipH="1">
            <a:off x="6477000" y="3733800"/>
            <a:ext cx="76200" cy="3810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2" name="Line 28">
            <a:extLst>
              <a:ext uri="{FF2B5EF4-FFF2-40B4-BE49-F238E27FC236}">
                <a16:creationId xmlns:a16="http://schemas.microsoft.com/office/drawing/2014/main" id="{CF840E9E-E9DA-6AAD-5FE2-711F1143531D}"/>
              </a:ext>
            </a:extLst>
          </p:cNvPr>
          <p:cNvSpPr>
            <a:spLocks noChangeShapeType="1"/>
          </p:cNvSpPr>
          <p:nvPr/>
        </p:nvSpPr>
        <p:spPr bwMode="auto">
          <a:xfrm flipH="1">
            <a:off x="5867400" y="3733800"/>
            <a:ext cx="762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3" name="Line 29">
            <a:extLst>
              <a:ext uri="{FF2B5EF4-FFF2-40B4-BE49-F238E27FC236}">
                <a16:creationId xmlns:a16="http://schemas.microsoft.com/office/drawing/2014/main" id="{692F0BC0-C38C-181B-C333-DF3302633D3D}"/>
              </a:ext>
            </a:extLst>
          </p:cNvPr>
          <p:cNvSpPr>
            <a:spLocks noChangeShapeType="1"/>
          </p:cNvSpPr>
          <p:nvPr/>
        </p:nvSpPr>
        <p:spPr bwMode="auto">
          <a:xfrm flipH="1">
            <a:off x="4800600" y="3733800"/>
            <a:ext cx="152400" cy="4572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4" name="Text Box 30">
            <a:extLst>
              <a:ext uri="{FF2B5EF4-FFF2-40B4-BE49-F238E27FC236}">
                <a16:creationId xmlns:a16="http://schemas.microsoft.com/office/drawing/2014/main" id="{2E2801E7-CD36-84BF-1FA5-F64A887122D1}"/>
              </a:ext>
            </a:extLst>
          </p:cNvPr>
          <p:cNvSpPr txBox="1">
            <a:spLocks noChangeArrowheads="1"/>
          </p:cNvSpPr>
          <p:nvPr/>
        </p:nvSpPr>
        <p:spPr bwMode="auto">
          <a:xfrm>
            <a:off x="5334000" y="4876800"/>
            <a:ext cx="2362200" cy="4572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1200" dirty="0"/>
              <a:t>(</a:t>
            </a:r>
            <a:r>
              <a:rPr lang="en-US" altLang="en-SE" sz="1200" i="1" dirty="0"/>
              <a:t>kernel</a:t>
            </a:r>
            <a:r>
              <a:rPr lang="en-US" altLang="en-SE" sz="1200" dirty="0"/>
              <a:t> thread create, destroy, signal, wait, etc.)</a:t>
            </a:r>
          </a:p>
        </p:txBody>
      </p:sp>
      <p:sp>
        <p:nvSpPr>
          <p:cNvPr id="205855" name="Line 31">
            <a:extLst>
              <a:ext uri="{FF2B5EF4-FFF2-40B4-BE49-F238E27FC236}">
                <a16:creationId xmlns:a16="http://schemas.microsoft.com/office/drawing/2014/main" id="{A42611D1-7B03-02B6-E0D9-B55F67CB28F3}"/>
              </a:ext>
            </a:extLst>
          </p:cNvPr>
          <p:cNvSpPr>
            <a:spLocks noChangeShapeType="1"/>
          </p:cNvSpPr>
          <p:nvPr/>
        </p:nvSpPr>
        <p:spPr bwMode="auto">
          <a:xfrm flipH="1">
            <a:off x="4953000" y="3124200"/>
            <a:ext cx="762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6" name="Line 32">
            <a:extLst>
              <a:ext uri="{FF2B5EF4-FFF2-40B4-BE49-F238E27FC236}">
                <a16:creationId xmlns:a16="http://schemas.microsoft.com/office/drawing/2014/main" id="{5307244F-48B3-AACC-C572-D827F207A759}"/>
              </a:ext>
            </a:extLst>
          </p:cNvPr>
          <p:cNvSpPr>
            <a:spLocks noChangeShapeType="1"/>
          </p:cNvSpPr>
          <p:nvPr/>
        </p:nvSpPr>
        <p:spPr bwMode="auto">
          <a:xfrm flipH="1">
            <a:off x="5943600" y="3124200"/>
            <a:ext cx="1524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7" name="Line 33">
            <a:extLst>
              <a:ext uri="{FF2B5EF4-FFF2-40B4-BE49-F238E27FC236}">
                <a16:creationId xmlns:a16="http://schemas.microsoft.com/office/drawing/2014/main" id="{5AAC130E-C2C5-9236-FFCD-88D25EA19F93}"/>
              </a:ext>
            </a:extLst>
          </p:cNvPr>
          <p:cNvSpPr>
            <a:spLocks noChangeShapeType="1"/>
          </p:cNvSpPr>
          <p:nvPr/>
        </p:nvSpPr>
        <p:spPr bwMode="auto">
          <a:xfrm>
            <a:off x="6400800" y="2514600"/>
            <a:ext cx="152400" cy="9144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8" name="Rectangle 34">
            <a:extLst>
              <a:ext uri="{FF2B5EF4-FFF2-40B4-BE49-F238E27FC236}">
                <a16:creationId xmlns:a16="http://schemas.microsoft.com/office/drawing/2014/main" id="{96768B95-6D46-197C-7A4F-8848C567A71C}"/>
              </a:ext>
            </a:extLst>
          </p:cNvPr>
          <p:cNvSpPr>
            <a:spLocks noChangeArrowheads="1"/>
          </p:cNvSpPr>
          <p:nvPr/>
        </p:nvSpPr>
        <p:spPr bwMode="auto">
          <a:xfrm>
            <a:off x="4343400" y="4495800"/>
            <a:ext cx="2895600" cy="3048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CPU</a:t>
            </a:r>
          </a:p>
        </p:txBody>
      </p:sp>
      <p:sp>
        <p:nvSpPr>
          <p:cNvPr id="205859" name="Line 35">
            <a:extLst>
              <a:ext uri="{FF2B5EF4-FFF2-40B4-BE49-F238E27FC236}">
                <a16:creationId xmlns:a16="http://schemas.microsoft.com/office/drawing/2014/main" id="{94F71765-08E2-CCC5-A0FF-98CA40D2D297}"/>
              </a:ext>
            </a:extLst>
          </p:cNvPr>
          <p:cNvSpPr>
            <a:spLocks noChangeShapeType="1"/>
          </p:cNvSpPr>
          <p:nvPr/>
        </p:nvSpPr>
        <p:spPr bwMode="auto">
          <a:xfrm>
            <a:off x="5943600" y="4343400"/>
            <a:ext cx="609600" cy="609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60" name="Rectangle 36">
            <a:extLst>
              <a:ext uri="{FF2B5EF4-FFF2-40B4-BE49-F238E27FC236}">
                <a16:creationId xmlns:a16="http://schemas.microsoft.com/office/drawing/2014/main" id="{9B8B5F4F-57AB-4771-CFEE-9C122B5FBCA2}"/>
              </a:ext>
            </a:extLst>
          </p:cNvPr>
          <p:cNvSpPr>
            <a:spLocks noGrp="1" noChangeArrowheads="1"/>
          </p:cNvSpPr>
          <p:nvPr>
            <p:ph type="title"/>
          </p:nvPr>
        </p:nvSpPr>
        <p:spPr>
          <a:noFill/>
          <a:ln/>
        </p:spPr>
        <p:txBody>
          <a:bodyPr/>
          <a:lstStyle/>
          <a:p>
            <a:r>
              <a:rPr lang="en-US" altLang="en-SE" dirty="0"/>
              <a:t>User-level threads</a:t>
            </a:r>
            <a:endParaRPr lang="en-US" altLang="en-SE" i="1" dirty="0"/>
          </a:p>
        </p:txBody>
      </p:sp>
      <p:grpSp>
        <p:nvGrpSpPr>
          <p:cNvPr id="205861" name="Group 37">
            <a:extLst>
              <a:ext uri="{FF2B5EF4-FFF2-40B4-BE49-F238E27FC236}">
                <a16:creationId xmlns:a16="http://schemas.microsoft.com/office/drawing/2014/main" id="{91F71C5A-94DB-23F5-DC6E-B1A4D1AD13BF}"/>
              </a:ext>
            </a:extLst>
          </p:cNvPr>
          <p:cNvGrpSpPr>
            <a:grpSpLocks/>
          </p:cNvGrpSpPr>
          <p:nvPr/>
        </p:nvGrpSpPr>
        <p:grpSpPr bwMode="auto">
          <a:xfrm>
            <a:off x="7620000" y="990600"/>
            <a:ext cx="2743200" cy="1752600"/>
            <a:chOff x="3840" y="624"/>
            <a:chExt cx="1728" cy="1104"/>
          </a:xfrm>
        </p:grpSpPr>
        <p:sp>
          <p:nvSpPr>
            <p:cNvPr id="205862" name="Oval 38">
              <a:extLst>
                <a:ext uri="{FF2B5EF4-FFF2-40B4-BE49-F238E27FC236}">
                  <a16:creationId xmlns:a16="http://schemas.microsoft.com/office/drawing/2014/main" id="{6A4B848F-3526-0AEE-1558-82A0195EB1C6}"/>
                </a:ext>
              </a:extLst>
            </p:cNvPr>
            <p:cNvSpPr>
              <a:spLocks noChangeArrowheads="1"/>
            </p:cNvSpPr>
            <p:nvPr/>
          </p:nvSpPr>
          <p:spPr bwMode="auto">
            <a:xfrm>
              <a:off x="3840" y="624"/>
              <a:ext cx="1296" cy="576"/>
            </a:xfrm>
            <a:prstGeom prst="ellipse">
              <a:avLst/>
            </a:prstGeom>
            <a:solidFill>
              <a:srgbClr val="FF99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63" name="Rectangle 39">
              <a:extLst>
                <a:ext uri="{FF2B5EF4-FFF2-40B4-BE49-F238E27FC236}">
                  <a16:creationId xmlns:a16="http://schemas.microsoft.com/office/drawing/2014/main" id="{E6D5D1B5-CC39-8B50-6B45-D84A0DA6CE4E}"/>
                </a:ext>
              </a:extLst>
            </p:cNvPr>
            <p:cNvSpPr>
              <a:spLocks noChangeArrowheads="1"/>
            </p:cNvSpPr>
            <p:nvPr/>
          </p:nvSpPr>
          <p:spPr bwMode="auto">
            <a:xfrm>
              <a:off x="4032" y="720"/>
              <a:ext cx="1116" cy="407"/>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user-level</a:t>
              </a:r>
            </a:p>
            <a:p>
              <a:pPr>
                <a:spcBef>
                  <a:spcPct val="0"/>
                </a:spcBef>
              </a:pPr>
              <a:r>
                <a:rPr lang="en-US" altLang="en-SE"/>
                <a:t>thread library</a:t>
              </a:r>
            </a:p>
          </p:txBody>
        </p:sp>
        <p:sp>
          <p:nvSpPr>
            <p:cNvPr id="205864" name="Text Box 40">
              <a:extLst>
                <a:ext uri="{FF2B5EF4-FFF2-40B4-BE49-F238E27FC236}">
                  <a16:creationId xmlns:a16="http://schemas.microsoft.com/office/drawing/2014/main" id="{4A886658-5426-787A-DAC0-C6396D70AA36}"/>
                </a:ext>
              </a:extLst>
            </p:cNvPr>
            <p:cNvSpPr txBox="1">
              <a:spLocks noChangeArrowheads="1"/>
            </p:cNvSpPr>
            <p:nvPr/>
          </p:nvSpPr>
          <p:spPr bwMode="auto">
            <a:xfrm>
              <a:off x="4272" y="1440"/>
              <a:ext cx="1296" cy="288"/>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1200" dirty="0"/>
                <a:t>(thread create, destroy, signal, wait, etc.)</a:t>
              </a:r>
            </a:p>
          </p:txBody>
        </p:sp>
        <p:sp>
          <p:nvSpPr>
            <p:cNvPr id="205865" name="Line 41">
              <a:extLst>
                <a:ext uri="{FF2B5EF4-FFF2-40B4-BE49-F238E27FC236}">
                  <a16:creationId xmlns:a16="http://schemas.microsoft.com/office/drawing/2014/main" id="{5850581F-95EF-1BFD-34E5-CD0B24C007C8}"/>
                </a:ext>
              </a:extLst>
            </p:cNvPr>
            <p:cNvSpPr>
              <a:spLocks noChangeShapeType="1"/>
            </p:cNvSpPr>
            <p:nvPr/>
          </p:nvSpPr>
          <p:spPr bwMode="auto">
            <a:xfrm>
              <a:off x="4512" y="1104"/>
              <a:ext cx="384" cy="38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205866" name="Line 42">
            <a:extLst>
              <a:ext uri="{FF2B5EF4-FFF2-40B4-BE49-F238E27FC236}">
                <a16:creationId xmlns:a16="http://schemas.microsoft.com/office/drawing/2014/main" id="{9E4C94AC-4B6B-49C2-F787-D92CD93A4AE2}"/>
              </a:ext>
            </a:extLst>
          </p:cNvPr>
          <p:cNvSpPr>
            <a:spLocks noChangeShapeType="1"/>
          </p:cNvSpPr>
          <p:nvPr/>
        </p:nvSpPr>
        <p:spPr bwMode="auto">
          <a:xfrm>
            <a:off x="6705600" y="3581400"/>
            <a:ext cx="236220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67" name="Rectangle 43">
            <a:extLst>
              <a:ext uri="{FF2B5EF4-FFF2-40B4-BE49-F238E27FC236}">
                <a16:creationId xmlns:a16="http://schemas.microsoft.com/office/drawing/2014/main" id="{F4CE3617-2D9C-312E-7C07-16C937D52857}"/>
              </a:ext>
            </a:extLst>
          </p:cNvPr>
          <p:cNvSpPr>
            <a:spLocks noChangeArrowheads="1"/>
          </p:cNvSpPr>
          <p:nvPr/>
        </p:nvSpPr>
        <p:spPr bwMode="auto">
          <a:xfrm>
            <a:off x="8229600" y="3886201"/>
            <a:ext cx="182133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kernel threads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FCE5B0E8-0D4E-128A-4FA3-69226DC35F35}"/>
              </a:ext>
            </a:extLst>
          </p:cNvPr>
          <p:cNvSpPr>
            <a:spLocks noGrp="1" noChangeArrowheads="1"/>
          </p:cNvSpPr>
          <p:nvPr>
            <p:ph type="title"/>
          </p:nvPr>
        </p:nvSpPr>
        <p:spPr/>
        <p:txBody>
          <a:bodyPr/>
          <a:lstStyle/>
          <a:p>
            <a:r>
              <a:rPr lang="en-US" altLang="en-SE"/>
              <a:t>User-level thread implementation</a:t>
            </a:r>
          </a:p>
        </p:txBody>
      </p:sp>
      <p:sp>
        <p:nvSpPr>
          <p:cNvPr id="121859" name="Rectangle 3">
            <a:extLst>
              <a:ext uri="{FF2B5EF4-FFF2-40B4-BE49-F238E27FC236}">
                <a16:creationId xmlns:a16="http://schemas.microsoft.com/office/drawing/2014/main" id="{83C7424B-9D80-B0F9-8873-44C5CA79C629}"/>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r>
              <a:rPr lang="en-US" altLang="en-SE" dirty="0"/>
              <a:t>The thread scheduler determines when a thread runs</a:t>
            </a:r>
          </a:p>
          <a:p>
            <a:pPr lvl="1"/>
            <a:r>
              <a:rPr lang="en-US" altLang="en-SE" dirty="0"/>
              <a:t>it uses queues to keep track of what threads are doing:  run, ready, wait</a:t>
            </a:r>
          </a:p>
          <a:p>
            <a:pPr lvl="2"/>
            <a:r>
              <a:rPr lang="en-US" altLang="en-SE" dirty="0"/>
              <a:t>just like the OS and processes</a:t>
            </a:r>
          </a:p>
          <a:p>
            <a:pPr lvl="2"/>
            <a:r>
              <a:rPr lang="en-US" altLang="en-SE" dirty="0"/>
              <a:t>but, implemented at user-level as a library</a:t>
            </a:r>
          </a:p>
          <a:p>
            <a:r>
              <a:rPr lang="en-US" altLang="en-SE" dirty="0"/>
              <a:t>Example implementations of user-level threads</a:t>
            </a:r>
          </a:p>
          <a:p>
            <a:pPr lvl="1"/>
            <a:r>
              <a:rPr lang="en-US" altLang="en-SE" dirty="0"/>
              <a:t>Fibers, co-routines</a:t>
            </a:r>
          </a:p>
        </p:txBody>
      </p:sp>
      <p:sp>
        <p:nvSpPr>
          <p:cNvPr id="4" name="Rectangle 3">
            <a:extLst>
              <a:ext uri="{FF2B5EF4-FFF2-40B4-BE49-F238E27FC236}">
                <a16:creationId xmlns:a16="http://schemas.microsoft.com/office/drawing/2014/main" id="{9FD517BA-660E-D100-939F-78B5E46055A2}"/>
              </a:ext>
            </a:extLst>
          </p:cNvPr>
          <p:cNvSpPr/>
          <p:nvPr/>
        </p:nvSpPr>
        <p:spPr bwMode="auto">
          <a:xfrm>
            <a:off x="3940973" y="6139405"/>
            <a:ext cx="4310053" cy="566195"/>
          </a:xfrm>
          <a:prstGeom prst="rect">
            <a:avLst/>
          </a:prstGeom>
          <a:ln w="9525">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600" b="0" i="0" dirty="0">
                <a:solidFill>
                  <a:srgbClr val="0F0F0F"/>
                </a:solidFill>
                <a:effectLst/>
                <a:latin typeface="+mj-lt"/>
              </a:rPr>
              <a:t>FANG Interview Question | Process vs Thread</a:t>
            </a:r>
          </a:p>
          <a:p>
            <a:pPr algn="l"/>
            <a:r>
              <a:rPr lang="en-GB" sz="1600" b="0" i="0" dirty="0">
                <a:solidFill>
                  <a:srgbClr val="0F0F0F"/>
                </a:solidFill>
                <a:effectLst/>
                <a:latin typeface="+mj-lt"/>
                <a:hlinkClick r:id="rId3"/>
              </a:rPr>
              <a:t>https://www.youtube.com/watch?v=4rLW7zg21gI</a:t>
            </a:r>
            <a:r>
              <a:rPr lang="en-GB" sz="1600" b="0" i="0" dirty="0">
                <a:solidFill>
                  <a:srgbClr val="0F0F0F"/>
                </a:solidFill>
                <a:effectLst/>
                <a:latin typeface="+mj-lt"/>
              </a:rPr>
              <a:t> </a:t>
            </a:r>
          </a:p>
          <a:p>
            <a:pPr algn="l"/>
            <a:endParaRPr lang="en-GB" sz="1600" b="0" i="0" dirty="0">
              <a:solidFill>
                <a:srgbClr val="0F0F0F"/>
              </a:solidFill>
              <a:effectLst/>
              <a:latin typeface="+mj-lt"/>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a:t>Thread interface</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1111169" y="1144929"/>
            <a:ext cx="10174147" cy="4953000"/>
          </a:xfrm>
        </p:spPr>
        <p:txBody>
          <a:bodyPr/>
          <a:lstStyle/>
          <a:p>
            <a:r>
              <a:rPr lang="en-US" altLang="en-SE" dirty="0"/>
              <a:t>The POSIX </a:t>
            </a:r>
            <a:r>
              <a:rPr lang="en-US" altLang="en-SE" dirty="0" err="1">
                <a:latin typeface="Courier New" panose="02070309020205020404" pitchFamily="49" charset="0"/>
              </a:rPr>
              <a:t>pthreads</a:t>
            </a:r>
            <a:r>
              <a:rPr lang="en-US" altLang="en-SE" dirty="0"/>
              <a:t> API:</a:t>
            </a:r>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8215" y="1988050"/>
            <a:ext cx="4673447" cy="5138531"/>
          </a:xfrm>
        </p:spPr>
        <p:txBody>
          <a:bodyPr/>
          <a:lstStyle/>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 memory</a:t>
            </a:r>
          </a:p>
          <a:p>
            <a:pPr lvl="1"/>
            <a:r>
              <a:rPr lang="en-US" altLang="zh-CN" dirty="0">
                <a:solidFill>
                  <a:srgbClr val="00B0F0"/>
                </a:solidFill>
              </a:rPr>
              <a:t>Static 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Registers</a:t>
            </a:r>
            <a:r>
              <a:rPr lang="en-US" altLang="zh-CN" dirty="0"/>
              <a:t>:</a:t>
            </a:r>
            <a:r>
              <a:rPr lang="zh-CN" altLang="en-US" dirty="0"/>
              <a:t> </a:t>
            </a:r>
            <a:r>
              <a:rPr lang="en-GB" altLang="zh-CN" dirty="0"/>
              <a:t>SP (Stack Pointer), PC (</a:t>
            </a:r>
            <a:r>
              <a:rPr lang="en-US" altLang="zh-CN" dirty="0"/>
              <a:t>Program</a:t>
            </a:r>
            <a:r>
              <a:rPr lang="zh-CN" altLang="en-US" dirty="0"/>
              <a:t> </a:t>
            </a:r>
            <a:r>
              <a:rPr lang="en-US" altLang="zh-CN" dirty="0"/>
              <a:t>counter)</a:t>
            </a:r>
            <a:endParaRPr lang="en-GB" altLang="zh-CN"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082272"/>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7" name="Rectangle 4">
            <a:extLst>
              <a:ext uri="{FF2B5EF4-FFF2-40B4-BE49-F238E27FC236}">
                <a16:creationId xmlns:a16="http://schemas.microsoft.com/office/drawing/2014/main" id="{7D00D0CA-7160-0F32-48EC-756A7DE7677A}"/>
              </a:ext>
            </a:extLst>
          </p:cNvPr>
          <p:cNvSpPr>
            <a:spLocks noChangeArrowheads="1"/>
          </p:cNvSpPr>
          <p:nvPr/>
        </p:nvSpPr>
        <p:spPr bwMode="auto">
          <a:xfrm>
            <a:off x="4829472" y="5676908"/>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3" name="Rectangle 5">
            <a:extLst>
              <a:ext uri="{FF2B5EF4-FFF2-40B4-BE49-F238E27FC236}">
                <a16:creationId xmlns:a16="http://schemas.microsoft.com/office/drawing/2014/main" id="{10A6F753-038C-049C-ED94-B88BD48FC8A7}"/>
              </a:ext>
            </a:extLst>
          </p:cNvPr>
          <p:cNvSpPr>
            <a:spLocks noChangeArrowheads="1"/>
          </p:cNvSpPr>
          <p:nvPr/>
        </p:nvSpPr>
        <p:spPr bwMode="auto">
          <a:xfrm>
            <a:off x="4778672" y="209550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8" name="Rectangle 6">
            <a:extLst>
              <a:ext uri="{FF2B5EF4-FFF2-40B4-BE49-F238E27FC236}">
                <a16:creationId xmlns:a16="http://schemas.microsoft.com/office/drawing/2014/main" id="{A5B45412-763D-C925-1129-12AE2CD0CB73}"/>
              </a:ext>
            </a:extLst>
          </p:cNvPr>
          <p:cNvSpPr>
            <a:spLocks noChangeArrowheads="1"/>
          </p:cNvSpPr>
          <p:nvPr/>
        </p:nvSpPr>
        <p:spPr bwMode="auto">
          <a:xfrm>
            <a:off x="4582163" y="3672877"/>
            <a:ext cx="186621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dirty="0">
                <a:solidFill>
                  <a:srgbClr val="FF0000"/>
                </a:solidFill>
              </a:rPr>
              <a:t>32-bit memory</a:t>
            </a:r>
          </a:p>
          <a:p>
            <a:pPr>
              <a:spcBef>
                <a:spcPct val="50000"/>
              </a:spcBef>
            </a:pPr>
            <a:r>
              <a:rPr lang="en-US" altLang="en-SE" dirty="0">
                <a:solidFill>
                  <a:srgbClr val="FF0000"/>
                </a:solidFill>
              </a:rPr>
              <a:t>address space</a:t>
            </a:r>
          </a:p>
        </p:txBody>
      </p:sp>
      <p:sp>
        <p:nvSpPr>
          <p:cNvPr id="19" name="Line 7">
            <a:extLst>
              <a:ext uri="{FF2B5EF4-FFF2-40B4-BE49-F238E27FC236}">
                <a16:creationId xmlns:a16="http://schemas.microsoft.com/office/drawing/2014/main" id="{D7A2CEC6-F275-F160-1823-C5A86243C440}"/>
              </a:ext>
            </a:extLst>
          </p:cNvPr>
          <p:cNvSpPr>
            <a:spLocks noChangeShapeType="1"/>
          </p:cNvSpPr>
          <p:nvPr/>
        </p:nvSpPr>
        <p:spPr bwMode="auto">
          <a:xfrm flipV="1">
            <a:off x="5515272" y="2552707"/>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0" name="Line 8">
            <a:extLst>
              <a:ext uri="{FF2B5EF4-FFF2-40B4-BE49-F238E27FC236}">
                <a16:creationId xmlns:a16="http://schemas.microsoft.com/office/drawing/2014/main" id="{F22069DA-2B64-151D-7A5C-4F7135EC9FCD}"/>
              </a:ext>
            </a:extLst>
          </p:cNvPr>
          <p:cNvSpPr>
            <a:spLocks noChangeShapeType="1"/>
          </p:cNvSpPr>
          <p:nvPr/>
        </p:nvSpPr>
        <p:spPr bwMode="auto">
          <a:xfrm flipV="1">
            <a:off x="5515272" y="4305307"/>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1" name="Rectangle 9">
            <a:extLst>
              <a:ext uri="{FF2B5EF4-FFF2-40B4-BE49-F238E27FC236}">
                <a16:creationId xmlns:a16="http://schemas.microsoft.com/office/drawing/2014/main" id="{7846CB91-5A1D-D32E-4B5A-81785BA733A3}"/>
              </a:ext>
            </a:extLst>
          </p:cNvPr>
          <p:cNvSpPr>
            <a:spLocks noChangeArrowheads="1"/>
          </p:cNvSpPr>
          <p:nvPr/>
        </p:nvSpPr>
        <p:spPr bwMode="auto">
          <a:xfrm>
            <a:off x="6486979" y="5219707"/>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22" name="Rectangle 10">
            <a:extLst>
              <a:ext uri="{FF2B5EF4-FFF2-40B4-BE49-F238E27FC236}">
                <a16:creationId xmlns:a16="http://schemas.microsoft.com/office/drawing/2014/main" id="{4899C138-2186-DCFE-5290-7B3B3DF7065F}"/>
              </a:ext>
            </a:extLst>
          </p:cNvPr>
          <p:cNvSpPr>
            <a:spLocks noChangeArrowheads="1"/>
          </p:cNvSpPr>
          <p:nvPr/>
        </p:nvSpPr>
        <p:spPr bwMode="auto">
          <a:xfrm>
            <a:off x="6486979" y="4457707"/>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23" name="Rectangle 11">
            <a:extLst>
              <a:ext uri="{FF2B5EF4-FFF2-40B4-BE49-F238E27FC236}">
                <a16:creationId xmlns:a16="http://schemas.microsoft.com/office/drawing/2014/main" id="{36E6C582-69DE-4018-92E7-8AD882029ECB}"/>
              </a:ext>
            </a:extLst>
          </p:cNvPr>
          <p:cNvSpPr>
            <a:spLocks noChangeArrowheads="1"/>
          </p:cNvSpPr>
          <p:nvPr/>
        </p:nvSpPr>
        <p:spPr bwMode="auto">
          <a:xfrm>
            <a:off x="6486979" y="3695707"/>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24" name="Rectangle 12">
            <a:extLst>
              <a:ext uri="{FF2B5EF4-FFF2-40B4-BE49-F238E27FC236}">
                <a16:creationId xmlns:a16="http://schemas.microsoft.com/office/drawing/2014/main" id="{0AE5E6EC-C557-BA0A-AFF9-2A1DF39EC5C2}"/>
              </a:ext>
            </a:extLst>
          </p:cNvPr>
          <p:cNvSpPr>
            <a:spLocks noChangeArrowheads="1"/>
          </p:cNvSpPr>
          <p:nvPr/>
        </p:nvSpPr>
        <p:spPr bwMode="auto">
          <a:xfrm>
            <a:off x="6486979" y="2933707"/>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5" name="Rectangle 13">
            <a:extLst>
              <a:ext uri="{FF2B5EF4-FFF2-40B4-BE49-F238E27FC236}">
                <a16:creationId xmlns:a16="http://schemas.microsoft.com/office/drawing/2014/main" id="{4CF3D32A-AD11-950A-554F-C984DBD603E0}"/>
              </a:ext>
            </a:extLst>
          </p:cNvPr>
          <p:cNvSpPr>
            <a:spLocks noChangeArrowheads="1"/>
          </p:cNvSpPr>
          <p:nvPr/>
        </p:nvSpPr>
        <p:spPr bwMode="auto">
          <a:xfrm>
            <a:off x="6486979" y="2171707"/>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dirty="0"/>
              <a:t>stack</a:t>
            </a:r>
          </a:p>
          <a:p>
            <a:r>
              <a:rPr lang="en-US" altLang="en-SE" dirty="0"/>
              <a:t>(temporary data)</a:t>
            </a:r>
          </a:p>
        </p:txBody>
      </p:sp>
      <p:sp>
        <p:nvSpPr>
          <p:cNvPr id="26" name="Line 14">
            <a:extLst>
              <a:ext uri="{FF2B5EF4-FFF2-40B4-BE49-F238E27FC236}">
                <a16:creationId xmlns:a16="http://schemas.microsoft.com/office/drawing/2014/main" id="{C76783D9-3716-22B2-39F1-949B47873F8F}"/>
              </a:ext>
            </a:extLst>
          </p:cNvPr>
          <p:cNvSpPr>
            <a:spLocks noChangeShapeType="1"/>
          </p:cNvSpPr>
          <p:nvPr/>
        </p:nvSpPr>
        <p:spPr bwMode="auto">
          <a:xfrm>
            <a:off x="7858579" y="2933707"/>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7" name="Line 15">
            <a:extLst>
              <a:ext uri="{FF2B5EF4-FFF2-40B4-BE49-F238E27FC236}">
                <a16:creationId xmlns:a16="http://schemas.microsoft.com/office/drawing/2014/main" id="{F485195B-9534-714D-706F-26E33E732957}"/>
              </a:ext>
            </a:extLst>
          </p:cNvPr>
          <p:cNvSpPr>
            <a:spLocks noChangeShapeType="1"/>
          </p:cNvSpPr>
          <p:nvPr/>
        </p:nvSpPr>
        <p:spPr bwMode="auto">
          <a:xfrm>
            <a:off x="7858579" y="3467107"/>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8" name="Line 16">
            <a:extLst>
              <a:ext uri="{FF2B5EF4-FFF2-40B4-BE49-F238E27FC236}">
                <a16:creationId xmlns:a16="http://schemas.microsoft.com/office/drawing/2014/main" id="{9D79F38D-F7F9-E439-6C52-847D2E8CABF8}"/>
              </a:ext>
            </a:extLst>
          </p:cNvPr>
          <p:cNvSpPr>
            <a:spLocks noChangeShapeType="1"/>
          </p:cNvSpPr>
          <p:nvPr/>
        </p:nvSpPr>
        <p:spPr bwMode="auto">
          <a:xfrm flipH="1">
            <a:off x="9251947" y="29337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 name="Line 17">
            <a:extLst>
              <a:ext uri="{FF2B5EF4-FFF2-40B4-BE49-F238E27FC236}">
                <a16:creationId xmlns:a16="http://schemas.microsoft.com/office/drawing/2014/main" id="{0EE937A9-D272-B930-711A-9B74B21856E4}"/>
              </a:ext>
            </a:extLst>
          </p:cNvPr>
          <p:cNvSpPr>
            <a:spLocks noChangeShapeType="1"/>
          </p:cNvSpPr>
          <p:nvPr/>
        </p:nvSpPr>
        <p:spPr bwMode="auto">
          <a:xfrm flipH="1">
            <a:off x="9251947" y="55245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0" name="Rectangle 18">
            <a:extLst>
              <a:ext uri="{FF2B5EF4-FFF2-40B4-BE49-F238E27FC236}">
                <a16:creationId xmlns:a16="http://schemas.microsoft.com/office/drawing/2014/main" id="{4A6E3324-5B41-BBA3-E29E-0755B5E5DBAE}"/>
              </a:ext>
            </a:extLst>
          </p:cNvPr>
          <p:cNvSpPr>
            <a:spLocks noChangeArrowheads="1"/>
          </p:cNvSpPr>
          <p:nvPr/>
        </p:nvSpPr>
        <p:spPr bwMode="auto">
          <a:xfrm>
            <a:off x="9632947" y="5386395"/>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31" name="Rectangle 19">
            <a:extLst>
              <a:ext uri="{FF2B5EF4-FFF2-40B4-BE49-F238E27FC236}">
                <a16:creationId xmlns:a16="http://schemas.microsoft.com/office/drawing/2014/main" id="{42E91687-02C3-E621-3633-6C8E2051DCC1}"/>
              </a:ext>
            </a:extLst>
          </p:cNvPr>
          <p:cNvSpPr>
            <a:spLocks noChangeArrowheads="1"/>
          </p:cNvSpPr>
          <p:nvPr/>
        </p:nvSpPr>
        <p:spPr bwMode="auto">
          <a:xfrm>
            <a:off x="9632947" y="2781308"/>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extLst>
      <p:ext uri="{BB962C8B-B14F-4D97-AF65-F5344CB8AC3E}">
        <p14:creationId xmlns:p14="http://schemas.microsoft.com/office/powerpoint/2010/main" val="2969819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a:extLst>
              <a:ext uri="{FF2B5EF4-FFF2-40B4-BE49-F238E27FC236}">
                <a16:creationId xmlns:a16="http://schemas.microsoft.com/office/drawing/2014/main" id="{5D933542-F242-41A2-3FBC-D892553ADD37}"/>
              </a:ext>
            </a:extLst>
          </p:cNvPr>
          <p:cNvSpPr>
            <a:spLocks noGrp="1" noChangeArrowheads="1"/>
          </p:cNvSpPr>
          <p:nvPr>
            <p:ph type="body" idx="1"/>
          </p:nvPr>
        </p:nvSpPr>
        <p:spPr>
          <a:xfrm>
            <a:off x="1238491" y="1292506"/>
            <a:ext cx="9988952" cy="4953000"/>
          </a:xfrm>
        </p:spPr>
        <p:txBody>
          <a:bodyPr/>
          <a:lstStyle/>
          <a:p>
            <a:pPr>
              <a:lnSpc>
                <a:spcPct val="90000"/>
              </a:lnSpc>
            </a:pPr>
            <a:r>
              <a:rPr lang="en-US" altLang="en-SE" dirty="0"/>
              <a:t>Strategy 1: force everyone to cooperate</a:t>
            </a:r>
          </a:p>
          <a:p>
            <a:pPr lvl="1">
              <a:lnSpc>
                <a:spcPct val="90000"/>
              </a:lnSpc>
            </a:pPr>
            <a:r>
              <a:rPr lang="en-US" altLang="en-SE" dirty="0"/>
              <a:t>a thread willingly gives up the CPU by calling </a:t>
            </a:r>
            <a:r>
              <a:rPr lang="en-US" altLang="en-SE" b="1" dirty="0">
                <a:latin typeface="Courier New" panose="02070309020205020404" pitchFamily="49" charset="0"/>
              </a:rPr>
              <a:t>yield()</a:t>
            </a:r>
          </a:p>
          <a:p>
            <a:pPr lvl="1">
              <a:lnSpc>
                <a:spcPct val="90000"/>
              </a:lnSpc>
            </a:pPr>
            <a:r>
              <a:rPr lang="en-US" altLang="en-SE" b="1" dirty="0">
                <a:latin typeface="Courier New" panose="02070309020205020404" pitchFamily="49" charset="0"/>
              </a:rPr>
              <a:t>yield()</a:t>
            </a:r>
            <a:r>
              <a:rPr lang="en-US" altLang="en-SE" dirty="0"/>
              <a:t> calls into the scheduler, which context switches to another ready thread</a:t>
            </a:r>
          </a:p>
          <a:p>
            <a:pPr lvl="1">
              <a:lnSpc>
                <a:spcPct val="90000"/>
              </a:lnSpc>
            </a:pPr>
            <a:r>
              <a:rPr lang="en-US" altLang="en-SE" dirty="0"/>
              <a:t>what happens if a thread never calls </a:t>
            </a:r>
            <a:r>
              <a:rPr lang="en-US" altLang="en-SE" b="1" dirty="0">
                <a:latin typeface="Courier New" panose="02070309020205020404" pitchFamily="49" charset="0"/>
              </a:rPr>
              <a:t>yield()</a:t>
            </a:r>
            <a:r>
              <a:rPr lang="en-US" altLang="en-SE" dirty="0"/>
              <a:t>?</a:t>
            </a:r>
          </a:p>
          <a:p>
            <a:pPr>
              <a:lnSpc>
                <a:spcPct val="90000"/>
              </a:lnSpc>
            </a:pPr>
            <a:endParaRPr lang="en-US" altLang="en-SE" dirty="0"/>
          </a:p>
          <a:p>
            <a:pPr>
              <a:lnSpc>
                <a:spcPct val="90000"/>
              </a:lnSpc>
            </a:pPr>
            <a:r>
              <a:rPr lang="en-US" altLang="en-SE" dirty="0"/>
              <a:t>Strategy 2: use preemption</a:t>
            </a:r>
          </a:p>
          <a:p>
            <a:pPr lvl="1">
              <a:lnSpc>
                <a:spcPct val="90000"/>
              </a:lnSpc>
            </a:pPr>
            <a:r>
              <a:rPr lang="en-US" altLang="en-SE" dirty="0"/>
              <a:t>scheduler requests that a timer interrupt be delivered by the OS periodically</a:t>
            </a:r>
          </a:p>
          <a:p>
            <a:pPr lvl="2">
              <a:lnSpc>
                <a:spcPct val="90000"/>
              </a:lnSpc>
            </a:pPr>
            <a:r>
              <a:rPr lang="en-US" altLang="en-SE" dirty="0"/>
              <a:t>usually delivered as a UNIX signal (</a:t>
            </a:r>
            <a:r>
              <a:rPr lang="en-US" altLang="en-SE" dirty="0">
                <a:latin typeface="Courier New" panose="02070309020205020404" pitchFamily="49" charset="0"/>
              </a:rPr>
              <a:t>man signal</a:t>
            </a:r>
            <a:r>
              <a:rPr lang="en-US" altLang="en-SE" dirty="0"/>
              <a:t>)</a:t>
            </a:r>
          </a:p>
          <a:p>
            <a:pPr lvl="2">
              <a:lnSpc>
                <a:spcPct val="90000"/>
              </a:lnSpc>
            </a:pPr>
            <a:r>
              <a:rPr lang="en-US" altLang="en-SE" dirty="0"/>
              <a:t>signals are just like software interrupts, but delivered to user-level by the OS instead of delivered to OS by hardware</a:t>
            </a:r>
          </a:p>
          <a:p>
            <a:pPr lvl="1">
              <a:lnSpc>
                <a:spcPct val="90000"/>
              </a:lnSpc>
            </a:pPr>
            <a:r>
              <a:rPr lang="en-US" altLang="en-SE" dirty="0"/>
              <a:t>at each timer interrupt, scheduler gains control and context switches as appropriate</a:t>
            </a:r>
          </a:p>
        </p:txBody>
      </p:sp>
      <p:sp>
        <p:nvSpPr>
          <p:cNvPr id="139269" name="Rectangle 5">
            <a:extLst>
              <a:ext uri="{FF2B5EF4-FFF2-40B4-BE49-F238E27FC236}">
                <a16:creationId xmlns:a16="http://schemas.microsoft.com/office/drawing/2014/main" id="{31B1C15B-0645-38D6-E9B7-4C47C92C01AB}"/>
              </a:ext>
            </a:extLst>
          </p:cNvPr>
          <p:cNvSpPr>
            <a:spLocks noGrp="1" noChangeArrowheads="1"/>
          </p:cNvSpPr>
          <p:nvPr>
            <p:ph type="title"/>
          </p:nvPr>
        </p:nvSpPr>
        <p:spPr>
          <a:xfrm>
            <a:off x="1524000" y="381000"/>
            <a:ext cx="9144000" cy="685800"/>
          </a:xfrm>
        </p:spPr>
        <p:txBody>
          <a:bodyPr/>
          <a:lstStyle/>
          <a:p>
            <a:r>
              <a:rPr lang="en-US" altLang="en-SE" dirty="0"/>
              <a:t>How to prevent a user-level thread from</a:t>
            </a:r>
            <a:br>
              <a:rPr lang="en-US" altLang="en-SE" dirty="0"/>
            </a:br>
            <a:r>
              <a:rPr lang="en-US" altLang="en-SE" dirty="0"/>
              <a:t>hogging the CPU?</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15C97C8B-8A83-7EC6-E38A-E5BEF37F288B}"/>
              </a:ext>
            </a:extLst>
          </p:cNvPr>
          <p:cNvSpPr>
            <a:spLocks noGrp="1" noChangeArrowheads="1"/>
          </p:cNvSpPr>
          <p:nvPr>
            <p:ph type="title"/>
          </p:nvPr>
        </p:nvSpPr>
        <p:spPr/>
        <p:txBody>
          <a:bodyPr/>
          <a:lstStyle/>
          <a:p>
            <a:r>
              <a:rPr lang="en-US" altLang="en-SE"/>
              <a:t>Thread context switch</a:t>
            </a:r>
          </a:p>
        </p:txBody>
      </p:sp>
      <p:sp>
        <p:nvSpPr>
          <p:cNvPr id="123907" name="Rectangle 3">
            <a:extLst>
              <a:ext uri="{FF2B5EF4-FFF2-40B4-BE49-F238E27FC236}">
                <a16:creationId xmlns:a16="http://schemas.microsoft.com/office/drawing/2014/main" id="{8E3EB131-6FD4-5ED9-588D-90226196C480}"/>
              </a:ext>
            </a:extLst>
          </p:cNvPr>
          <p:cNvSpPr>
            <a:spLocks noGrp="1" noChangeArrowheads="1"/>
          </p:cNvSpPr>
          <p:nvPr>
            <p:ph type="body" idx="1"/>
          </p:nvPr>
        </p:nvSpPr>
        <p:spPr/>
        <p:txBody>
          <a:bodyPr/>
          <a:lstStyle/>
          <a:p>
            <a:r>
              <a:rPr lang="en-US" altLang="en-SE"/>
              <a:t>Very simple for user-level threads:</a:t>
            </a:r>
          </a:p>
          <a:p>
            <a:pPr lvl="1"/>
            <a:r>
              <a:rPr lang="en-US" altLang="en-SE"/>
              <a:t>save context of currently running thread</a:t>
            </a:r>
          </a:p>
          <a:p>
            <a:pPr lvl="2"/>
            <a:r>
              <a:rPr lang="en-US" altLang="en-SE"/>
              <a:t>push machine state onto thread stack</a:t>
            </a:r>
          </a:p>
          <a:p>
            <a:pPr lvl="1"/>
            <a:r>
              <a:rPr lang="en-US" altLang="en-SE"/>
              <a:t>restore context of the next thread</a:t>
            </a:r>
          </a:p>
          <a:p>
            <a:pPr lvl="2"/>
            <a:r>
              <a:rPr lang="en-US" altLang="en-SE"/>
              <a:t>pop machine state from next thread’s stack</a:t>
            </a:r>
          </a:p>
          <a:p>
            <a:pPr lvl="1"/>
            <a:r>
              <a:rPr lang="en-US" altLang="en-SE"/>
              <a:t>return as the new thread</a:t>
            </a:r>
          </a:p>
          <a:p>
            <a:pPr lvl="2"/>
            <a:r>
              <a:rPr lang="en-US" altLang="en-SE"/>
              <a:t>execution resumes at PC of next thread</a:t>
            </a:r>
          </a:p>
          <a:p>
            <a:r>
              <a:rPr lang="en-US" altLang="en-SE"/>
              <a:t>This is all done by assembly language</a:t>
            </a:r>
          </a:p>
          <a:p>
            <a:pPr lvl="1"/>
            <a:r>
              <a:rPr lang="en-US" altLang="en-SE"/>
              <a:t>it works at the level of the procedure calling convention</a:t>
            </a:r>
          </a:p>
          <a:p>
            <a:pPr lvl="2"/>
            <a:r>
              <a:rPr lang="en-US" altLang="en-SE"/>
              <a:t>thus, it cannot be implemented using procedure calls</a:t>
            </a:r>
          </a:p>
          <a:p>
            <a:pPr lvl="2"/>
            <a:r>
              <a:rPr lang="en-US" altLang="en-SE"/>
              <a:t>e.g., a thread might be preempted (and then resumed) in the middle of a procedure call</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28954194-30C0-3926-3FFE-26BFE5DD46E9}"/>
              </a:ext>
            </a:extLst>
          </p:cNvPr>
          <p:cNvSpPr>
            <a:spLocks noGrp="1" noChangeArrowheads="1"/>
          </p:cNvSpPr>
          <p:nvPr>
            <p:ph type="title"/>
          </p:nvPr>
        </p:nvSpPr>
        <p:spPr/>
        <p:txBody>
          <a:bodyPr/>
          <a:lstStyle/>
          <a:p>
            <a:r>
              <a:rPr lang="en-US" altLang="en-SE"/>
              <a:t>What if a thread tries to do I/O?</a:t>
            </a:r>
          </a:p>
        </p:txBody>
      </p:sp>
      <p:sp>
        <p:nvSpPr>
          <p:cNvPr id="140291" name="Rectangle 3">
            <a:extLst>
              <a:ext uri="{FF2B5EF4-FFF2-40B4-BE49-F238E27FC236}">
                <a16:creationId xmlns:a16="http://schemas.microsoft.com/office/drawing/2014/main" id="{FFD71764-B3AA-5153-3CBE-DB7975F010CA}"/>
              </a:ext>
            </a:extLst>
          </p:cNvPr>
          <p:cNvSpPr>
            <a:spLocks noGrp="1" noChangeArrowheads="1"/>
          </p:cNvSpPr>
          <p:nvPr>
            <p:ph type="body" idx="1"/>
          </p:nvPr>
        </p:nvSpPr>
        <p:spPr/>
        <p:txBody>
          <a:bodyPr/>
          <a:lstStyle/>
          <a:p>
            <a:r>
              <a:rPr lang="en-US" altLang="en-SE" dirty="0"/>
              <a:t>The kernel thread is lost for the duration of the (synchronous) I/O operation!</a:t>
            </a:r>
          </a:p>
          <a:p>
            <a:r>
              <a:rPr lang="en-US" altLang="en-SE" dirty="0"/>
              <a:t>Could have one kernel thread for each user-level thread</a:t>
            </a:r>
          </a:p>
          <a:p>
            <a:pPr lvl="1"/>
            <a:r>
              <a:rPr lang="en-US" altLang="en-SE" dirty="0"/>
              <a:t>no real difference from kernel threads – “common case” operations (e.g., synchronization) would be quick</a:t>
            </a:r>
          </a:p>
          <a:p>
            <a:r>
              <a:rPr lang="en-US" altLang="en-SE" dirty="0"/>
              <a:t>Could have a limited-size “pool” of kernel threads “powering” all the user-level threads in the address space</a:t>
            </a:r>
          </a:p>
          <a:p>
            <a:pPr lvl="1"/>
            <a:r>
              <a:rPr lang="en-US" altLang="en-SE" dirty="0"/>
              <a:t>the kernel will be scheduling these threads, obliviously to what’s going on at user-level</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altLang="en-SE" dirty="0"/>
              <a:t>We want multiple threads per address space</a:t>
            </a:r>
          </a:p>
          <a:p>
            <a:r>
              <a:rPr lang="en-US" altLang="en-SE" dirty="0"/>
              <a:t>Kernel threads are much more efficient than processes, but they’re still not cheap</a:t>
            </a:r>
          </a:p>
          <a:p>
            <a:pPr lvl="1"/>
            <a:r>
              <a:rPr lang="en-US" altLang="en-SE" dirty="0"/>
              <a:t>all operations require a kernel call and parameter verification</a:t>
            </a:r>
          </a:p>
          <a:p>
            <a:r>
              <a:rPr lang="en-US" altLang="en-SE" dirty="0"/>
              <a:t>User-level threads are:</a:t>
            </a:r>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761514" y="1109525"/>
            <a:ext cx="4298406"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21560" y="893790"/>
            <a:ext cx="4658923" cy="3374097"/>
          </a:xfrm>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240206" y="4252686"/>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
        <p:nvSpPr>
          <p:cNvPr id="36" name="圆角矩形 3">
            <a:extLst>
              <a:ext uri="{FF2B5EF4-FFF2-40B4-BE49-F238E27FC236}">
                <a16:creationId xmlns:a16="http://schemas.microsoft.com/office/drawing/2014/main" id="{09EA6710-FF25-23E8-5E27-1C60E6B4E166}"/>
              </a:ext>
            </a:extLst>
          </p:cNvPr>
          <p:cNvSpPr/>
          <p:nvPr/>
        </p:nvSpPr>
        <p:spPr>
          <a:xfrm>
            <a:off x="4504586"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37" name="圆角矩形 4">
            <a:extLst>
              <a:ext uri="{FF2B5EF4-FFF2-40B4-BE49-F238E27FC236}">
                <a16:creationId xmlns:a16="http://schemas.microsoft.com/office/drawing/2014/main" id="{7E49A07F-588A-57F0-8544-A7660B6BF128}"/>
              </a:ext>
            </a:extLst>
          </p:cNvPr>
          <p:cNvSpPr/>
          <p:nvPr/>
        </p:nvSpPr>
        <p:spPr>
          <a:xfrm>
            <a:off x="9790847"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38" name="右箭头 5">
            <a:extLst>
              <a:ext uri="{FF2B5EF4-FFF2-40B4-BE49-F238E27FC236}">
                <a16:creationId xmlns:a16="http://schemas.microsoft.com/office/drawing/2014/main" id="{C038BD7B-5E84-3DB1-C4BA-B177B4148FEE}"/>
              </a:ext>
            </a:extLst>
          </p:cNvPr>
          <p:cNvSpPr/>
          <p:nvPr/>
        </p:nvSpPr>
        <p:spPr>
          <a:xfrm rot="5400000">
            <a:off x="5082972" y="2202722"/>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右箭头 6">
            <a:extLst>
              <a:ext uri="{FF2B5EF4-FFF2-40B4-BE49-F238E27FC236}">
                <a16:creationId xmlns:a16="http://schemas.microsoft.com/office/drawing/2014/main" id="{661A745E-13E0-2B55-2088-3A0BE0B6614C}"/>
              </a:ext>
            </a:extLst>
          </p:cNvPr>
          <p:cNvSpPr/>
          <p:nvPr/>
        </p:nvSpPr>
        <p:spPr>
          <a:xfrm rot="5400000">
            <a:off x="10369234" y="2191702"/>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文本框 7">
            <a:extLst>
              <a:ext uri="{FF2B5EF4-FFF2-40B4-BE49-F238E27FC236}">
                <a16:creationId xmlns:a16="http://schemas.microsoft.com/office/drawing/2014/main" id="{3A6A374D-B621-2D74-94C6-2F527FFDAECB}"/>
              </a:ext>
            </a:extLst>
          </p:cNvPr>
          <p:cNvSpPr txBox="1"/>
          <p:nvPr/>
        </p:nvSpPr>
        <p:spPr>
          <a:xfrm>
            <a:off x="4536880" y="2004150"/>
            <a:ext cx="998991" cy="369332"/>
          </a:xfrm>
          <a:prstGeom prst="rect">
            <a:avLst/>
          </a:prstGeom>
          <a:noFill/>
        </p:spPr>
        <p:txBody>
          <a:bodyPr wrap="none" rtlCol="0">
            <a:spAutoFit/>
          </a:bodyPr>
          <a:lstStyle/>
          <a:p>
            <a:r>
              <a:rPr lang="en-US" altLang="zh-CN" dirty="0"/>
              <a:t>Running</a:t>
            </a:r>
            <a:endParaRPr lang="en-US" dirty="0"/>
          </a:p>
        </p:txBody>
      </p:sp>
      <p:sp>
        <p:nvSpPr>
          <p:cNvPr id="41" name="文本框 8">
            <a:extLst>
              <a:ext uri="{FF2B5EF4-FFF2-40B4-BE49-F238E27FC236}">
                <a16:creationId xmlns:a16="http://schemas.microsoft.com/office/drawing/2014/main" id="{E7F60954-4CEB-05F4-6E7D-15A74EA41A01}"/>
              </a:ext>
            </a:extLst>
          </p:cNvPr>
          <p:cNvSpPr txBox="1"/>
          <p:nvPr/>
        </p:nvSpPr>
        <p:spPr>
          <a:xfrm>
            <a:off x="11085331" y="2054007"/>
            <a:ext cx="851515" cy="369332"/>
          </a:xfrm>
          <a:prstGeom prst="rect">
            <a:avLst/>
          </a:prstGeom>
          <a:noFill/>
        </p:spPr>
        <p:txBody>
          <a:bodyPr wrap="none" rtlCol="0">
            <a:spAutoFit/>
          </a:bodyPr>
          <a:lstStyle/>
          <a:p>
            <a:r>
              <a:rPr lang="en-US" altLang="zh-CN" dirty="0"/>
              <a:t>Ready</a:t>
            </a:r>
            <a:endParaRPr lang="en-US" dirty="0"/>
          </a:p>
        </p:txBody>
      </p:sp>
      <p:sp>
        <p:nvSpPr>
          <p:cNvPr id="42" name="圆角矩形 9">
            <a:extLst>
              <a:ext uri="{FF2B5EF4-FFF2-40B4-BE49-F238E27FC236}">
                <a16:creationId xmlns:a16="http://schemas.microsoft.com/office/drawing/2014/main" id="{9E97887E-7B75-E78F-41EF-32C332A78CC2}"/>
              </a:ext>
            </a:extLst>
          </p:cNvPr>
          <p:cNvSpPr/>
          <p:nvPr/>
        </p:nvSpPr>
        <p:spPr>
          <a:xfrm>
            <a:off x="7534513" y="1101035"/>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43" name="直线箭头连接符 11">
            <a:extLst>
              <a:ext uri="{FF2B5EF4-FFF2-40B4-BE49-F238E27FC236}">
                <a16:creationId xmlns:a16="http://schemas.microsoft.com/office/drawing/2014/main" id="{FBCD134C-2676-2E0F-B6C8-6DF31BF1ED09}"/>
              </a:ext>
            </a:extLst>
          </p:cNvPr>
          <p:cNvCxnSpPr/>
          <p:nvPr/>
        </p:nvCxnSpPr>
        <p:spPr>
          <a:xfrm>
            <a:off x="5765592" y="290779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12">
            <a:extLst>
              <a:ext uri="{FF2B5EF4-FFF2-40B4-BE49-F238E27FC236}">
                <a16:creationId xmlns:a16="http://schemas.microsoft.com/office/drawing/2014/main" id="{E7A6E56E-E87A-FA53-77F6-9EEE4920F54B}"/>
              </a:ext>
            </a:extLst>
          </p:cNvPr>
          <p:cNvSpPr txBox="1"/>
          <p:nvPr/>
        </p:nvSpPr>
        <p:spPr>
          <a:xfrm>
            <a:off x="6307963" y="2527448"/>
            <a:ext cx="1043876" cy="369332"/>
          </a:xfrm>
          <a:prstGeom prst="rect">
            <a:avLst/>
          </a:prstGeom>
          <a:noFill/>
        </p:spPr>
        <p:txBody>
          <a:bodyPr wrap="none" rtlCol="0">
            <a:spAutoFit/>
          </a:bodyPr>
          <a:lstStyle/>
          <a:p>
            <a:r>
              <a:rPr lang="en-US" altLang="zh-CN" dirty="0"/>
              <a:t>Request</a:t>
            </a:r>
            <a:endParaRPr lang="en-US" dirty="0"/>
          </a:p>
        </p:txBody>
      </p:sp>
      <p:sp>
        <p:nvSpPr>
          <p:cNvPr id="45" name="右箭头 13">
            <a:extLst>
              <a:ext uri="{FF2B5EF4-FFF2-40B4-BE49-F238E27FC236}">
                <a16:creationId xmlns:a16="http://schemas.microsoft.com/office/drawing/2014/main" id="{F88CCE7F-8507-EF34-1D2B-049A344480B9}"/>
              </a:ext>
            </a:extLst>
          </p:cNvPr>
          <p:cNvSpPr/>
          <p:nvPr/>
        </p:nvSpPr>
        <p:spPr>
          <a:xfrm rot="5400000">
            <a:off x="5082971" y="3480680"/>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文本框 14">
            <a:extLst>
              <a:ext uri="{FF2B5EF4-FFF2-40B4-BE49-F238E27FC236}">
                <a16:creationId xmlns:a16="http://schemas.microsoft.com/office/drawing/2014/main" id="{65FD1A87-17D6-0EDD-D96D-8C7BD4750A51}"/>
              </a:ext>
            </a:extLst>
          </p:cNvPr>
          <p:cNvSpPr txBox="1"/>
          <p:nvPr/>
        </p:nvSpPr>
        <p:spPr>
          <a:xfrm>
            <a:off x="4782097" y="3436045"/>
            <a:ext cx="758541" cy="369332"/>
          </a:xfrm>
          <a:prstGeom prst="rect">
            <a:avLst/>
          </a:prstGeom>
          <a:noFill/>
        </p:spPr>
        <p:txBody>
          <a:bodyPr wrap="none" rtlCol="0">
            <a:spAutoFit/>
          </a:bodyPr>
          <a:lstStyle/>
          <a:p>
            <a:r>
              <a:rPr lang="en-US" altLang="zh-CN" dirty="0"/>
              <a:t>Block</a:t>
            </a:r>
            <a:endParaRPr lang="en-US" dirty="0"/>
          </a:p>
        </p:txBody>
      </p:sp>
      <p:sp>
        <p:nvSpPr>
          <p:cNvPr id="47" name="右箭头 15">
            <a:extLst>
              <a:ext uri="{FF2B5EF4-FFF2-40B4-BE49-F238E27FC236}">
                <a16:creationId xmlns:a16="http://schemas.microsoft.com/office/drawing/2014/main" id="{522A2AB8-95D1-F83C-035C-87BD7AE30E5B}"/>
              </a:ext>
            </a:extLst>
          </p:cNvPr>
          <p:cNvSpPr/>
          <p:nvPr/>
        </p:nvSpPr>
        <p:spPr>
          <a:xfrm rot="5400000">
            <a:off x="7610424" y="3480681"/>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文本框 16">
            <a:extLst>
              <a:ext uri="{FF2B5EF4-FFF2-40B4-BE49-F238E27FC236}">
                <a16:creationId xmlns:a16="http://schemas.microsoft.com/office/drawing/2014/main" id="{2B87C91F-19B8-3155-01EF-1D6A9C069DE8}"/>
              </a:ext>
            </a:extLst>
          </p:cNvPr>
          <p:cNvSpPr txBox="1"/>
          <p:nvPr/>
        </p:nvSpPr>
        <p:spPr>
          <a:xfrm>
            <a:off x="6829901" y="3271808"/>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49" name="右箭头 17">
            <a:extLst>
              <a:ext uri="{FF2B5EF4-FFF2-40B4-BE49-F238E27FC236}">
                <a16:creationId xmlns:a16="http://schemas.microsoft.com/office/drawing/2014/main" id="{B5CE5971-128B-B1BC-6BBE-125FCE307441}"/>
              </a:ext>
            </a:extLst>
          </p:cNvPr>
          <p:cNvSpPr/>
          <p:nvPr/>
        </p:nvSpPr>
        <p:spPr>
          <a:xfrm rot="5400000">
            <a:off x="10019471" y="3785453"/>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直线箭头连接符 18">
            <a:extLst>
              <a:ext uri="{FF2B5EF4-FFF2-40B4-BE49-F238E27FC236}">
                <a16:creationId xmlns:a16="http://schemas.microsoft.com/office/drawing/2014/main" id="{93EE13FC-2EB7-DF75-7B30-6998461AB30C}"/>
              </a:ext>
            </a:extLst>
          </p:cNvPr>
          <p:cNvCxnSpPr/>
          <p:nvPr/>
        </p:nvCxnSpPr>
        <p:spPr>
          <a:xfrm>
            <a:off x="8462888" y="2905963"/>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19">
            <a:extLst>
              <a:ext uri="{FF2B5EF4-FFF2-40B4-BE49-F238E27FC236}">
                <a16:creationId xmlns:a16="http://schemas.microsoft.com/office/drawing/2014/main" id="{77261326-E3B6-8507-3C3B-A1112F83EEDF}"/>
              </a:ext>
            </a:extLst>
          </p:cNvPr>
          <p:cNvSpPr txBox="1"/>
          <p:nvPr/>
        </p:nvSpPr>
        <p:spPr>
          <a:xfrm>
            <a:off x="8933245" y="2469760"/>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52" name="文本框 20">
            <a:extLst>
              <a:ext uri="{FF2B5EF4-FFF2-40B4-BE49-F238E27FC236}">
                <a16:creationId xmlns:a16="http://schemas.microsoft.com/office/drawing/2014/main" id="{D3CBE64B-FC50-A08C-17C8-D35FACC5F049}"/>
              </a:ext>
            </a:extLst>
          </p:cNvPr>
          <p:cNvSpPr txBox="1"/>
          <p:nvPr/>
        </p:nvSpPr>
        <p:spPr>
          <a:xfrm>
            <a:off x="11080788" y="3381258"/>
            <a:ext cx="998991" cy="369332"/>
          </a:xfrm>
          <a:prstGeom prst="rect">
            <a:avLst/>
          </a:prstGeom>
          <a:noFill/>
        </p:spPr>
        <p:txBody>
          <a:bodyPr wrap="none" rtlCol="0">
            <a:spAutoFit/>
          </a:bodyPr>
          <a:lstStyle/>
          <a:p>
            <a:r>
              <a:rPr lang="en-US" altLang="zh-CN" dirty="0"/>
              <a:t>Running</a:t>
            </a:r>
            <a:endParaRPr lang="en-US" dirty="0"/>
          </a:p>
        </p:txBody>
      </p:sp>
      <p:cxnSp>
        <p:nvCxnSpPr>
          <p:cNvPr id="53" name="直线箭头连接符 21">
            <a:extLst>
              <a:ext uri="{FF2B5EF4-FFF2-40B4-BE49-F238E27FC236}">
                <a16:creationId xmlns:a16="http://schemas.microsoft.com/office/drawing/2014/main" id="{41A51C9D-AF09-3BF9-5C1A-EEB310ADA442}"/>
              </a:ext>
            </a:extLst>
          </p:cNvPr>
          <p:cNvCxnSpPr>
            <a:cxnSpLocks/>
          </p:cNvCxnSpPr>
          <p:nvPr/>
        </p:nvCxnSpPr>
        <p:spPr>
          <a:xfrm flipH="1">
            <a:off x="5834914" y="4196777"/>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文本框 23">
            <a:extLst>
              <a:ext uri="{FF2B5EF4-FFF2-40B4-BE49-F238E27FC236}">
                <a16:creationId xmlns:a16="http://schemas.microsoft.com/office/drawing/2014/main" id="{060DF13B-D9B4-EAF1-B33F-704F6B89C286}"/>
              </a:ext>
            </a:extLst>
          </p:cNvPr>
          <p:cNvSpPr txBox="1"/>
          <p:nvPr/>
        </p:nvSpPr>
        <p:spPr>
          <a:xfrm>
            <a:off x="6353938" y="4220100"/>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55" name="右箭头 24">
            <a:extLst>
              <a:ext uri="{FF2B5EF4-FFF2-40B4-BE49-F238E27FC236}">
                <a16:creationId xmlns:a16="http://schemas.microsoft.com/office/drawing/2014/main" id="{156CF75A-464A-50C0-7B8E-3610E8CAEA2E}"/>
              </a:ext>
            </a:extLst>
          </p:cNvPr>
          <p:cNvSpPr/>
          <p:nvPr/>
        </p:nvSpPr>
        <p:spPr>
          <a:xfrm rot="5400000">
            <a:off x="5386061" y="4433517"/>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文本框 25">
            <a:extLst>
              <a:ext uri="{FF2B5EF4-FFF2-40B4-BE49-F238E27FC236}">
                <a16:creationId xmlns:a16="http://schemas.microsoft.com/office/drawing/2014/main" id="{43F204BA-581C-027B-DEE8-3300C79658E2}"/>
              </a:ext>
            </a:extLst>
          </p:cNvPr>
          <p:cNvSpPr txBox="1"/>
          <p:nvPr/>
        </p:nvSpPr>
        <p:spPr>
          <a:xfrm>
            <a:off x="4654681" y="4362256"/>
            <a:ext cx="851515" cy="369332"/>
          </a:xfrm>
          <a:prstGeom prst="rect">
            <a:avLst/>
          </a:prstGeom>
          <a:noFill/>
        </p:spPr>
        <p:txBody>
          <a:bodyPr wrap="none" rtlCol="0">
            <a:spAutoFit/>
          </a:bodyPr>
          <a:lstStyle/>
          <a:p>
            <a:r>
              <a:rPr lang="en-US" altLang="zh-CN" dirty="0"/>
              <a:t>Ready</a:t>
            </a:r>
            <a:endParaRPr lang="en-US" dirty="0"/>
          </a:p>
        </p:txBody>
      </p:sp>
      <p:cxnSp>
        <p:nvCxnSpPr>
          <p:cNvPr id="57" name="直线箭头连接符 26">
            <a:extLst>
              <a:ext uri="{FF2B5EF4-FFF2-40B4-BE49-F238E27FC236}">
                <a16:creationId xmlns:a16="http://schemas.microsoft.com/office/drawing/2014/main" id="{89DEBFF2-49B0-3946-445D-0FCE19EF2ACA}"/>
              </a:ext>
            </a:extLst>
          </p:cNvPr>
          <p:cNvCxnSpPr>
            <a:cxnSpLocks/>
          </p:cNvCxnSpPr>
          <p:nvPr/>
        </p:nvCxnSpPr>
        <p:spPr>
          <a:xfrm flipH="1">
            <a:off x="5834914" y="4841981"/>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28">
            <a:extLst>
              <a:ext uri="{FF2B5EF4-FFF2-40B4-BE49-F238E27FC236}">
                <a16:creationId xmlns:a16="http://schemas.microsoft.com/office/drawing/2014/main" id="{C5CBA33A-A2DD-5BA0-A50B-2545FC9883FA}"/>
              </a:ext>
            </a:extLst>
          </p:cNvPr>
          <p:cNvSpPr txBox="1"/>
          <p:nvPr/>
        </p:nvSpPr>
        <p:spPr>
          <a:xfrm>
            <a:off x="10599332" y="4998891"/>
            <a:ext cx="736099" cy="369332"/>
          </a:xfrm>
          <a:prstGeom prst="rect">
            <a:avLst/>
          </a:prstGeom>
          <a:noFill/>
        </p:spPr>
        <p:txBody>
          <a:bodyPr wrap="none" rtlCol="0">
            <a:spAutoFit/>
          </a:bodyPr>
          <a:lstStyle/>
          <a:p>
            <a:r>
              <a:rPr lang="en-US" altLang="zh-CN" dirty="0"/>
              <a:t>Done</a:t>
            </a:r>
            <a:endParaRPr lang="en-US" dirty="0"/>
          </a:p>
        </p:txBody>
      </p:sp>
      <p:sp>
        <p:nvSpPr>
          <p:cNvPr id="59" name="右箭头 29">
            <a:extLst>
              <a:ext uri="{FF2B5EF4-FFF2-40B4-BE49-F238E27FC236}">
                <a16:creationId xmlns:a16="http://schemas.microsoft.com/office/drawing/2014/main" id="{38376900-345B-AAB9-78A4-BA2FE6040B5A}"/>
              </a:ext>
            </a:extLst>
          </p:cNvPr>
          <p:cNvSpPr/>
          <p:nvPr/>
        </p:nvSpPr>
        <p:spPr>
          <a:xfrm rot="5400000">
            <a:off x="5444344" y="5013503"/>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文本框 30">
            <a:extLst>
              <a:ext uri="{FF2B5EF4-FFF2-40B4-BE49-F238E27FC236}">
                <a16:creationId xmlns:a16="http://schemas.microsoft.com/office/drawing/2014/main" id="{45EC714F-F7D5-2348-09EE-20601D1A4C05}"/>
              </a:ext>
            </a:extLst>
          </p:cNvPr>
          <p:cNvSpPr txBox="1"/>
          <p:nvPr/>
        </p:nvSpPr>
        <p:spPr>
          <a:xfrm>
            <a:off x="4549529" y="4887719"/>
            <a:ext cx="998991" cy="369332"/>
          </a:xfrm>
          <a:prstGeom prst="rect">
            <a:avLst/>
          </a:prstGeom>
          <a:noFill/>
        </p:spPr>
        <p:txBody>
          <a:bodyPr wrap="none" rtlCol="0">
            <a:spAutoFit/>
          </a:bodyPr>
          <a:lstStyle/>
          <a:p>
            <a:r>
              <a:rPr lang="en-US" altLang="zh-CN" dirty="0"/>
              <a:t>Running</a:t>
            </a:r>
            <a:endParaRPr lang="en-US" dirty="0"/>
          </a:p>
        </p:txBody>
      </p:sp>
      <p:sp>
        <p:nvSpPr>
          <p:cNvPr id="61" name="文本框 31">
            <a:extLst>
              <a:ext uri="{FF2B5EF4-FFF2-40B4-BE49-F238E27FC236}">
                <a16:creationId xmlns:a16="http://schemas.microsoft.com/office/drawing/2014/main" id="{CD366374-F10D-4C16-FDE1-659EA8BC5C22}"/>
              </a:ext>
            </a:extLst>
          </p:cNvPr>
          <p:cNvSpPr txBox="1"/>
          <p:nvPr/>
        </p:nvSpPr>
        <p:spPr>
          <a:xfrm>
            <a:off x="5313069" y="5415241"/>
            <a:ext cx="736099" cy="369332"/>
          </a:xfrm>
          <a:prstGeom prst="rect">
            <a:avLst/>
          </a:prstGeom>
          <a:noFill/>
        </p:spPr>
        <p:txBody>
          <a:bodyPr wrap="none" rtlCol="0">
            <a:spAutoFit/>
          </a:bodyPr>
          <a:lstStyle/>
          <a:p>
            <a:r>
              <a:rPr lang="en-US" altLang="zh-CN" dirty="0"/>
              <a:t>Done</a:t>
            </a:r>
            <a:endParaRPr lang="en-US" dirty="0"/>
          </a:p>
        </p:txBody>
      </p:sp>
      <p:sp>
        <p:nvSpPr>
          <p:cNvPr id="62" name="TextBox 61">
            <a:extLst>
              <a:ext uri="{FF2B5EF4-FFF2-40B4-BE49-F238E27FC236}">
                <a16:creationId xmlns:a16="http://schemas.microsoft.com/office/drawing/2014/main" id="{65729C14-7EB8-244B-BFB8-141DF34A9510}"/>
              </a:ext>
            </a:extLst>
          </p:cNvPr>
          <p:cNvSpPr txBox="1"/>
          <p:nvPr/>
        </p:nvSpPr>
        <p:spPr>
          <a:xfrm>
            <a:off x="3897650" y="6247618"/>
            <a:ext cx="4485453"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GB" sz="1600" b="0" i="0" dirty="0">
                <a:solidFill>
                  <a:srgbClr val="0F0F0F"/>
                </a:solidFill>
                <a:effectLst/>
                <a:latin typeface="+mj-lt"/>
              </a:rPr>
              <a:t>What is a Process in an Operating System?</a:t>
            </a:r>
          </a:p>
          <a:p>
            <a:pPr algn="l"/>
            <a:r>
              <a:rPr lang="en-GB" sz="1600" b="0" i="0" dirty="0">
                <a:solidFill>
                  <a:srgbClr val="0F0F0F"/>
                </a:solidFill>
                <a:effectLst/>
                <a:latin typeface="+mj-lt"/>
                <a:hlinkClick r:id="rId4"/>
              </a:rPr>
              <a:t>https://www.youtube.com/watch?v=vLwMl9qK4T8</a:t>
            </a:r>
            <a:r>
              <a:rPr lang="en-GB" sz="1600" b="0" i="0" dirty="0">
                <a:solidFill>
                  <a:srgbClr val="0F0F0F"/>
                </a:solidFill>
                <a:effectLst/>
                <a:latin typeface="+mj-lt"/>
              </a:rPr>
              <a:t> </a:t>
            </a:r>
          </a:p>
        </p:txBody>
      </p:sp>
    </p:spTree>
    <p:extLst>
      <p:ext uri="{BB962C8B-B14F-4D97-AF65-F5344CB8AC3E}">
        <p14:creationId xmlns:p14="http://schemas.microsoft.com/office/powerpoint/2010/main" val="24167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p:bldP spid="47" grpId="0" animBg="1"/>
      <p:bldP spid="48" grpId="0"/>
      <p:bldP spid="49" grpId="0" animBg="1"/>
      <p:bldP spid="51" grpId="0"/>
      <p:bldP spid="52" grpId="0"/>
      <p:bldP spid="54" grpId="0"/>
      <p:bldP spid="55" grpId="0" animBg="1"/>
      <p:bldP spid="56" grpId="0"/>
      <p:bldP spid="58" grpId="0"/>
      <p:bldP spid="59" grpId="0"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0</TotalTime>
  <Words>7333</Words>
  <Application>Microsoft Office PowerPoint</Application>
  <PresentationFormat>Widescreen</PresentationFormat>
  <Paragraphs>968</Paragraphs>
  <Slides>53</Slides>
  <Notes>46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53</vt:i4>
      </vt:variant>
    </vt:vector>
  </HeadingPairs>
  <TitlesOfParts>
    <vt:vector size="66" baseType="lpstr">
      <vt:lpstr>Arial MT</vt:lpstr>
      <vt:lpstr>Courier</vt:lpstr>
      <vt:lpstr>Gill Sans</vt:lpstr>
      <vt:lpstr>Gill Sans Light</vt:lpstr>
      <vt:lpstr>Malgun Gothic</vt:lpstr>
      <vt:lpstr>Palatino</vt:lpstr>
      <vt:lpstr>Arial</vt:lpstr>
      <vt:lpstr>Comic Sans MS</vt:lpstr>
      <vt:lpstr>Courier New</vt:lpstr>
      <vt:lpstr>Helvetica</vt:lpstr>
      <vt:lpstr>Nunito</vt:lpstr>
      <vt:lpstr>Roboto</vt:lpstr>
      <vt:lpstr>Office</vt:lpstr>
      <vt:lpstr>CSC 112: Computer Operating Systems Lecture 2  Processes and Threads</vt:lpstr>
      <vt:lpstr>Overview</vt:lpstr>
      <vt:lpstr>Process</vt:lpstr>
      <vt:lpstr>Process</vt:lpstr>
      <vt:lpstr>Process</vt:lpstr>
      <vt:lpstr>Process</vt:lpstr>
      <vt:lpstr>Process States</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Quiz: Fork</vt:lpstr>
      <vt:lpstr>Quiz: Fork</vt:lpstr>
      <vt:lpstr>Quiz: Fork</vt:lpstr>
      <vt:lpstr>Quiz: Fork</vt:lpstr>
      <vt:lpstr>Quiz: Fork</vt:lpstr>
      <vt:lpstr>PowerPoint Presentation</vt:lpstr>
      <vt:lpstr>Quiz: Fork</vt:lpstr>
      <vt:lpstr>Fork Quiz</vt:lpstr>
      <vt:lpstr>User/Kernel Mode Separation</vt:lpstr>
      <vt:lpstr>User/Kernel Mode Separation</vt:lpstr>
      <vt:lpstr>Process Scheduling</vt:lpstr>
      <vt:lpstr>Summary</vt:lpstr>
      <vt:lpstr>What’s in a process?</vt:lpstr>
      <vt:lpstr>Concurrency</vt:lpstr>
      <vt:lpstr>What’s needed?</vt:lpstr>
      <vt:lpstr>Processes and Threads</vt:lpstr>
      <vt:lpstr>The design space</vt:lpstr>
      <vt:lpstr>(old) Process address space</vt:lpstr>
      <vt:lpstr>(new) Process address space with threads</vt:lpstr>
      <vt:lpstr>Process/thread separation</vt:lpstr>
      <vt:lpstr>“Where do threads come from?”</vt:lpstr>
      <vt:lpstr>“Where do threads come from?” (2)</vt:lpstr>
      <vt:lpstr>Kernel threads</vt:lpstr>
      <vt:lpstr>User-level threads</vt:lpstr>
      <vt:lpstr>The design space</vt:lpstr>
      <vt:lpstr>Kernel threads</vt:lpstr>
      <vt:lpstr>User-level threads</vt:lpstr>
      <vt:lpstr>User-level thread implementation</vt:lpstr>
      <vt:lpstr>Thread interface</vt:lpstr>
      <vt:lpstr>How to prevent a user-level thread from hogging the CPU?</vt:lpstr>
      <vt:lpstr>Thread context switch</vt:lpstr>
      <vt:lpstr>What if a thread tries to do I/O?</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2025-01-23T14:58:16Z</dcterms:created>
  <dcterms:modified xsi:type="dcterms:W3CDTF">2025-02-05T14:15:17Z</dcterms:modified>
</cp:coreProperties>
</file>