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9" r:id="rId2"/>
    <p:sldMasterId id="2147483753" r:id="rId3"/>
    <p:sldMasterId id="2147483766" r:id="rId4"/>
  </p:sldMasterIdLst>
  <p:notesMasterIdLst>
    <p:notesMasterId r:id="rId67"/>
  </p:notesMasterIdLst>
  <p:handoutMasterIdLst>
    <p:handoutMasterId r:id="rId68"/>
  </p:handoutMasterIdLst>
  <p:sldIdLst>
    <p:sldId id="256" r:id="rId5"/>
    <p:sldId id="259" r:id="rId6"/>
    <p:sldId id="260" r:id="rId7"/>
    <p:sldId id="263" r:id="rId8"/>
    <p:sldId id="264" r:id="rId9"/>
    <p:sldId id="371" r:id="rId10"/>
    <p:sldId id="266" r:id="rId11"/>
    <p:sldId id="273" r:id="rId12"/>
    <p:sldId id="431" r:id="rId13"/>
    <p:sldId id="397" r:id="rId14"/>
    <p:sldId id="406" r:id="rId15"/>
    <p:sldId id="269" r:id="rId16"/>
    <p:sldId id="271" r:id="rId17"/>
    <p:sldId id="286" r:id="rId18"/>
    <p:sldId id="315" r:id="rId19"/>
    <p:sldId id="430" r:id="rId20"/>
    <p:sldId id="305" r:id="rId21"/>
    <p:sldId id="429" r:id="rId22"/>
    <p:sldId id="311" r:id="rId23"/>
    <p:sldId id="316" r:id="rId24"/>
    <p:sldId id="321" r:id="rId25"/>
    <p:sldId id="282" r:id="rId26"/>
    <p:sldId id="283" r:id="rId27"/>
    <p:sldId id="419" r:id="rId28"/>
    <p:sldId id="372" r:id="rId29"/>
    <p:sldId id="297" r:id="rId30"/>
    <p:sldId id="424" r:id="rId31"/>
    <p:sldId id="289" r:id="rId32"/>
    <p:sldId id="290" r:id="rId33"/>
    <p:sldId id="417" r:id="rId34"/>
    <p:sldId id="418" r:id="rId35"/>
    <p:sldId id="374" r:id="rId36"/>
    <p:sldId id="375" r:id="rId37"/>
    <p:sldId id="327" r:id="rId38"/>
    <p:sldId id="370" r:id="rId39"/>
    <p:sldId id="416" r:id="rId40"/>
    <p:sldId id="317" r:id="rId41"/>
    <p:sldId id="318" r:id="rId42"/>
    <p:sldId id="320" r:id="rId43"/>
    <p:sldId id="421" r:id="rId44"/>
    <p:sldId id="422" r:id="rId45"/>
    <p:sldId id="355" r:id="rId46"/>
    <p:sldId id="428" r:id="rId47"/>
    <p:sldId id="330" r:id="rId48"/>
    <p:sldId id="404" r:id="rId49"/>
    <p:sldId id="425" r:id="rId50"/>
    <p:sldId id="426" r:id="rId51"/>
    <p:sldId id="427" r:id="rId52"/>
    <p:sldId id="329" r:id="rId53"/>
    <p:sldId id="335" r:id="rId54"/>
    <p:sldId id="333" r:id="rId55"/>
    <p:sldId id="336" r:id="rId56"/>
    <p:sldId id="360" r:id="rId57"/>
    <p:sldId id="357" r:id="rId58"/>
    <p:sldId id="358" r:id="rId59"/>
    <p:sldId id="364" r:id="rId60"/>
    <p:sldId id="366" r:id="rId61"/>
    <p:sldId id="367" r:id="rId62"/>
    <p:sldId id="323" r:id="rId63"/>
    <p:sldId id="380" r:id="rId64"/>
    <p:sldId id="384" r:id="rId65"/>
    <p:sldId id="412" r:id="rId66"/>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DBDBD"/>
    <a:srgbClr val="BCFFBC"/>
    <a:srgbClr val="FFFFAA"/>
    <a:srgbClr val="FF0000"/>
    <a:srgbClr val="2A40E2"/>
    <a:srgbClr val="F430AB"/>
    <a:srgbClr val="A18623"/>
    <a:srgbClr val="9E7800"/>
    <a:srgbClr val="C49500"/>
    <a:srgbClr val="E6E70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065" autoAdjust="0"/>
  </p:normalViewPr>
  <p:slideViewPr>
    <p:cSldViewPr>
      <p:cViewPr varScale="1">
        <p:scale>
          <a:sx n="74" d="100"/>
          <a:sy n="74" d="100"/>
        </p:scale>
        <p:origin x="1042" y="62"/>
      </p:cViewPr>
      <p:guideLst>
        <p:guide orient="horz" pos="2160"/>
        <p:guide pos="3840"/>
      </p:guideLst>
    </p:cSldViewPr>
  </p:slideViewPr>
  <p:outlineViewPr>
    <p:cViewPr>
      <p:scale>
        <a:sx n="33" d="100"/>
        <a:sy n="33" d="100"/>
      </p:scale>
      <p:origin x="0" y="-12917"/>
    </p:cViewPr>
  </p:outlineViewPr>
  <p:notesTextViewPr>
    <p:cViewPr>
      <p:scale>
        <a:sx n="100" d="100"/>
        <a:sy n="100" d="100"/>
      </p:scale>
      <p:origin x="0" y="0"/>
    </p:cViewPr>
  </p:notesTextViewPr>
  <p:sorterViewPr>
    <p:cViewPr varScale="1">
      <p:scale>
        <a:sx n="1" d="1"/>
        <a:sy n="1" d="1"/>
      </p:scale>
      <p:origin x="0" y="-18725"/>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205128205128"/>
          <c:y val="7.1264367816092022E-2"/>
          <c:w val="0.66300366300366465"/>
          <c:h val="0.66896551724138686"/>
        </c:manualLayout>
      </c:layout>
      <c:lineChart>
        <c:grouping val="standard"/>
        <c:varyColors val="0"/>
        <c:ser>
          <c:idx val="1"/>
          <c:order val="0"/>
          <c:tx>
            <c:strRef>
              <c:f>Sheet1!$A$3</c:f>
              <c:strCache>
                <c:ptCount val="1"/>
                <c:pt idx="0">
                  <c:v>8 KB</c:v>
                </c:pt>
              </c:strCache>
            </c:strRef>
          </c:tx>
          <c:spPr>
            <a:ln w="38099">
              <a:solidFill>
                <a:srgbClr val="FFCC00"/>
              </a:solidFill>
              <a:prstDash val="solid"/>
            </a:ln>
          </c:spPr>
          <c:marker>
            <c:symbol val="square"/>
            <c:size val="8"/>
            <c:spPr>
              <a:noFill/>
              <a:ln>
                <a:solidFill>
                  <a:srgbClr val="FFCC00"/>
                </a:solidFill>
                <a:prstDash val="solid"/>
              </a:ln>
            </c:spPr>
          </c:marker>
          <c:cat>
            <c:numRef>
              <c:f>Sheet1!$B$1:$F$1</c:f>
              <c:numCache>
                <c:formatCode>General</c:formatCode>
                <c:ptCount val="5"/>
                <c:pt idx="0">
                  <c:v>16</c:v>
                </c:pt>
                <c:pt idx="1">
                  <c:v>32</c:v>
                </c:pt>
                <c:pt idx="2">
                  <c:v>64</c:v>
                </c:pt>
                <c:pt idx="3">
                  <c:v>128</c:v>
                </c:pt>
                <c:pt idx="4">
                  <c:v>256</c:v>
                </c:pt>
              </c:numCache>
            </c:numRef>
          </c:cat>
          <c:val>
            <c:numRef>
              <c:f>Sheet1!$B$3:$F$3</c:f>
              <c:numCache>
                <c:formatCode>General</c:formatCode>
                <c:ptCount val="5"/>
                <c:pt idx="0">
                  <c:v>8.5</c:v>
                </c:pt>
                <c:pt idx="1">
                  <c:v>7.5</c:v>
                </c:pt>
                <c:pt idx="2">
                  <c:v>7.25</c:v>
                </c:pt>
                <c:pt idx="3">
                  <c:v>7.75</c:v>
                </c:pt>
                <c:pt idx="4">
                  <c:v>9.5</c:v>
                </c:pt>
              </c:numCache>
            </c:numRef>
          </c:val>
          <c:smooth val="0"/>
          <c:extLst>
            <c:ext xmlns:c16="http://schemas.microsoft.com/office/drawing/2014/chart" uri="{C3380CC4-5D6E-409C-BE32-E72D297353CC}">
              <c16:uniqueId val="{00000000-FB54-443D-B1BC-86CE6432CC63}"/>
            </c:ext>
          </c:extLst>
        </c:ser>
        <c:ser>
          <c:idx val="2"/>
          <c:order val="1"/>
          <c:tx>
            <c:strRef>
              <c:f>Sheet1!$A$4</c:f>
              <c:strCache>
                <c:ptCount val="1"/>
                <c:pt idx="0">
                  <c:v>16 KB</c:v>
                </c:pt>
              </c:strCache>
            </c:strRef>
          </c:tx>
          <c:spPr>
            <a:ln w="38099">
              <a:solidFill>
                <a:srgbClr val="00FF00"/>
              </a:solidFill>
              <a:prstDash val="solid"/>
            </a:ln>
          </c:spPr>
          <c:marker>
            <c:symbol val="circle"/>
            <c:size val="8"/>
            <c:spPr>
              <a:solidFill>
                <a:srgbClr val="00FF00"/>
              </a:solidFill>
              <a:ln>
                <a:solidFill>
                  <a:srgbClr val="00FF00"/>
                </a:solidFill>
                <a:prstDash val="solid"/>
              </a:ln>
            </c:spPr>
          </c:marker>
          <c:cat>
            <c:numRef>
              <c:f>Sheet1!$B$1:$F$1</c:f>
              <c:numCache>
                <c:formatCode>General</c:formatCode>
                <c:ptCount val="5"/>
                <c:pt idx="0">
                  <c:v>16</c:v>
                </c:pt>
                <c:pt idx="1">
                  <c:v>32</c:v>
                </c:pt>
                <c:pt idx="2">
                  <c:v>64</c:v>
                </c:pt>
                <c:pt idx="3">
                  <c:v>128</c:v>
                </c:pt>
                <c:pt idx="4">
                  <c:v>256</c:v>
                </c:pt>
              </c:numCache>
            </c:numRef>
          </c:cat>
          <c:val>
            <c:numRef>
              <c:f>Sheet1!$B$4:$F$4</c:f>
              <c:numCache>
                <c:formatCode>General</c:formatCode>
                <c:ptCount val="5"/>
                <c:pt idx="0">
                  <c:v>4</c:v>
                </c:pt>
                <c:pt idx="1">
                  <c:v>2.75</c:v>
                </c:pt>
                <c:pt idx="2">
                  <c:v>2.75</c:v>
                </c:pt>
                <c:pt idx="3">
                  <c:v>3</c:v>
                </c:pt>
                <c:pt idx="4">
                  <c:v>3.5</c:v>
                </c:pt>
              </c:numCache>
            </c:numRef>
          </c:val>
          <c:smooth val="0"/>
          <c:extLst>
            <c:ext xmlns:c16="http://schemas.microsoft.com/office/drawing/2014/chart" uri="{C3380CC4-5D6E-409C-BE32-E72D297353CC}">
              <c16:uniqueId val="{00000001-FB54-443D-B1BC-86CE6432CC63}"/>
            </c:ext>
          </c:extLst>
        </c:ser>
        <c:ser>
          <c:idx val="3"/>
          <c:order val="2"/>
          <c:tx>
            <c:strRef>
              <c:f>Sheet1!$A$5</c:f>
              <c:strCache>
                <c:ptCount val="1"/>
                <c:pt idx="0">
                  <c:v>64 KB</c:v>
                </c:pt>
              </c:strCache>
            </c:strRef>
          </c:tx>
          <c:spPr>
            <a:ln w="38099">
              <a:solidFill>
                <a:srgbClr val="00FFFF"/>
              </a:solidFill>
              <a:prstDash val="solid"/>
            </a:ln>
          </c:spPr>
          <c:marker>
            <c:symbol val="circle"/>
            <c:size val="8"/>
            <c:spPr>
              <a:noFill/>
              <a:ln>
                <a:solidFill>
                  <a:srgbClr val="00FFFF"/>
                </a:solidFill>
                <a:prstDash val="solid"/>
              </a:ln>
            </c:spPr>
          </c:marker>
          <c:cat>
            <c:numRef>
              <c:f>Sheet1!$B$1:$F$1</c:f>
              <c:numCache>
                <c:formatCode>General</c:formatCode>
                <c:ptCount val="5"/>
                <c:pt idx="0">
                  <c:v>16</c:v>
                </c:pt>
                <c:pt idx="1">
                  <c:v>32</c:v>
                </c:pt>
                <c:pt idx="2">
                  <c:v>64</c:v>
                </c:pt>
                <c:pt idx="3">
                  <c:v>128</c:v>
                </c:pt>
                <c:pt idx="4">
                  <c:v>256</c:v>
                </c:pt>
              </c:numCache>
            </c:numRef>
          </c:cat>
          <c:val>
            <c:numRef>
              <c:f>Sheet1!$B$5:$F$5</c:f>
              <c:numCache>
                <c:formatCode>General</c:formatCode>
                <c:ptCount val="5"/>
                <c:pt idx="0">
                  <c:v>2</c:v>
                </c:pt>
                <c:pt idx="1">
                  <c:v>1.7000000000000066</c:v>
                </c:pt>
                <c:pt idx="2">
                  <c:v>1.55</c:v>
                </c:pt>
                <c:pt idx="3">
                  <c:v>1.4</c:v>
                </c:pt>
                <c:pt idx="4">
                  <c:v>1.4</c:v>
                </c:pt>
              </c:numCache>
            </c:numRef>
          </c:val>
          <c:smooth val="0"/>
          <c:extLst>
            <c:ext xmlns:c16="http://schemas.microsoft.com/office/drawing/2014/chart" uri="{C3380CC4-5D6E-409C-BE32-E72D297353CC}">
              <c16:uniqueId val="{00000002-FB54-443D-B1BC-86CE6432CC63}"/>
            </c:ext>
          </c:extLst>
        </c:ser>
        <c:ser>
          <c:idx val="4"/>
          <c:order val="3"/>
          <c:tx>
            <c:strRef>
              <c:f>Sheet1!$A$6</c:f>
              <c:strCache>
                <c:ptCount val="1"/>
                <c:pt idx="0">
                  <c:v>256 KB</c:v>
                </c:pt>
              </c:strCache>
            </c:strRef>
          </c:tx>
          <c:spPr>
            <a:ln w="38099">
              <a:solidFill>
                <a:srgbClr val="0000FF"/>
              </a:solidFill>
              <a:prstDash val="solid"/>
            </a:ln>
          </c:spPr>
          <c:marker>
            <c:symbol val="triangle"/>
            <c:size val="8"/>
            <c:spPr>
              <a:solidFill>
                <a:srgbClr val="0000FF"/>
              </a:solidFill>
              <a:ln>
                <a:solidFill>
                  <a:srgbClr val="0000FF"/>
                </a:solidFill>
                <a:prstDash val="solid"/>
              </a:ln>
            </c:spPr>
          </c:marker>
          <c:cat>
            <c:numRef>
              <c:f>Sheet1!$B$1:$F$1</c:f>
              <c:numCache>
                <c:formatCode>General</c:formatCode>
                <c:ptCount val="5"/>
                <c:pt idx="0">
                  <c:v>16</c:v>
                </c:pt>
                <c:pt idx="1">
                  <c:v>32</c:v>
                </c:pt>
                <c:pt idx="2">
                  <c:v>64</c:v>
                </c:pt>
                <c:pt idx="3">
                  <c:v>128</c:v>
                </c:pt>
                <c:pt idx="4">
                  <c:v>256</c:v>
                </c:pt>
              </c:numCache>
            </c:numRef>
          </c:cat>
          <c:val>
            <c:numRef>
              <c:f>Sheet1!$B$6:$F$6</c:f>
              <c:numCache>
                <c:formatCode>General</c:formatCode>
                <c:ptCount val="5"/>
                <c:pt idx="0">
                  <c:v>1</c:v>
                </c:pt>
                <c:pt idx="1">
                  <c:v>0.70000000000000162</c:v>
                </c:pt>
                <c:pt idx="2">
                  <c:v>0.5</c:v>
                </c:pt>
                <c:pt idx="3">
                  <c:v>0.5</c:v>
                </c:pt>
                <c:pt idx="4">
                  <c:v>0.60000000000000164</c:v>
                </c:pt>
              </c:numCache>
            </c:numRef>
          </c:val>
          <c:smooth val="0"/>
          <c:extLst>
            <c:ext xmlns:c16="http://schemas.microsoft.com/office/drawing/2014/chart" uri="{C3380CC4-5D6E-409C-BE32-E72D297353CC}">
              <c16:uniqueId val="{00000003-FB54-443D-B1BC-86CE6432CC63}"/>
            </c:ext>
          </c:extLst>
        </c:ser>
        <c:dLbls>
          <c:showLegendKey val="0"/>
          <c:showVal val="0"/>
          <c:showCatName val="0"/>
          <c:showSerName val="0"/>
          <c:showPercent val="0"/>
          <c:showBubbleSize val="0"/>
        </c:dLbls>
        <c:marker val="1"/>
        <c:smooth val="0"/>
        <c:axId val="122826752"/>
        <c:axId val="122829056"/>
      </c:lineChart>
      <c:catAx>
        <c:axId val="122826752"/>
        <c:scaling>
          <c:orientation val="minMax"/>
        </c:scaling>
        <c:delete val="0"/>
        <c:axPos val="b"/>
        <c:title>
          <c:tx>
            <c:rich>
              <a:bodyPr/>
              <a:lstStyle/>
              <a:p>
                <a:pPr>
                  <a:defRPr sz="1800" b="1" i="0" u="none" strike="noStrike" baseline="0">
                    <a:solidFill>
                      <a:schemeClr val="tx1"/>
                    </a:solidFill>
                    <a:latin typeface="Arial"/>
                    <a:ea typeface="Arial"/>
                    <a:cs typeface="Arial"/>
                  </a:defRPr>
                </a:pPr>
                <a:r>
                  <a:rPr lang="en-US" dirty="0"/>
                  <a:t>cache block size (bytes)</a:t>
                </a:r>
              </a:p>
            </c:rich>
          </c:tx>
          <c:layout>
            <c:manualLayout>
              <c:xMode val="edge"/>
              <c:yMode val="edge"/>
              <c:x val="0.36638512199863904"/>
              <c:y val="0.83657754161931952"/>
            </c:manualLayout>
          </c:layout>
          <c:overlay val="0"/>
          <c:spPr>
            <a:noFill/>
            <a:ln w="25400">
              <a:noFill/>
            </a:ln>
          </c:spPr>
        </c:title>
        <c:numFmt formatCode="General" sourceLinked="1"/>
        <c:majorTickMark val="out"/>
        <c:minorTickMark val="none"/>
        <c:tickLblPos val="nextTo"/>
        <c:spPr>
          <a:ln w="3175">
            <a:solidFill>
              <a:schemeClr val="tx1"/>
            </a:solidFill>
            <a:prstDash val="solid"/>
          </a:ln>
        </c:spPr>
        <c:txPr>
          <a:bodyPr rot="0" vert="horz"/>
          <a:lstStyle/>
          <a:p>
            <a:pPr>
              <a:defRPr sz="1800" b="1" i="0" u="none" strike="noStrike" baseline="0">
                <a:solidFill>
                  <a:schemeClr val="tx1"/>
                </a:solidFill>
                <a:latin typeface="Arial"/>
                <a:ea typeface="Arial"/>
                <a:cs typeface="Arial"/>
              </a:defRPr>
            </a:pPr>
            <a:endParaRPr lang="en-US"/>
          </a:p>
        </c:txPr>
        <c:crossAx val="122829056"/>
        <c:crosses val="autoZero"/>
        <c:auto val="1"/>
        <c:lblAlgn val="ctr"/>
        <c:lblOffset val="100"/>
        <c:tickLblSkip val="1"/>
        <c:tickMarkSkip val="1"/>
        <c:noMultiLvlLbl val="0"/>
      </c:catAx>
      <c:valAx>
        <c:axId val="122829056"/>
        <c:scaling>
          <c:orientation val="minMax"/>
        </c:scaling>
        <c:delete val="0"/>
        <c:axPos val="l"/>
        <c:majorGridlines>
          <c:spPr>
            <a:ln w="12700">
              <a:solidFill>
                <a:schemeClr val="tx1"/>
              </a:solidFill>
              <a:prstDash val="sysDash"/>
            </a:ln>
          </c:spPr>
        </c:majorGridlines>
        <c:title>
          <c:tx>
            <c:rich>
              <a:bodyPr/>
              <a:lstStyle/>
              <a:p>
                <a:pPr>
                  <a:defRPr sz="1800" b="1" i="0" u="none" strike="noStrike" baseline="0">
                    <a:solidFill>
                      <a:schemeClr val="tx1"/>
                    </a:solidFill>
                    <a:latin typeface="Arial"/>
                    <a:ea typeface="Arial"/>
                    <a:cs typeface="Arial"/>
                  </a:defRPr>
                </a:pPr>
                <a:r>
                  <a:rPr lang="en-US"/>
                  <a:t>Miss rate (%)</a:t>
                </a:r>
              </a:p>
            </c:rich>
          </c:tx>
          <c:layout>
            <c:manualLayout>
              <c:xMode val="edge"/>
              <c:yMode val="edge"/>
              <c:x val="1.3431013431013421E-2"/>
              <c:y val="0.23218390804597697"/>
            </c:manualLayout>
          </c:layout>
          <c:overlay val="0"/>
          <c:spPr>
            <a:noFill/>
            <a:ln w="25400">
              <a:noFill/>
            </a:ln>
          </c:spPr>
        </c:title>
        <c:numFmt formatCode="General" sourceLinked="1"/>
        <c:majorTickMark val="out"/>
        <c:minorTickMark val="none"/>
        <c:tickLblPos val="nextTo"/>
        <c:spPr>
          <a:ln w="3175">
            <a:solidFill>
              <a:schemeClr val="tx1"/>
            </a:solidFill>
            <a:prstDash val="solid"/>
          </a:ln>
        </c:spPr>
        <c:txPr>
          <a:bodyPr rot="0" vert="horz"/>
          <a:lstStyle/>
          <a:p>
            <a:pPr>
              <a:defRPr sz="1800" b="1" i="0" u="none" strike="noStrike" baseline="0">
                <a:solidFill>
                  <a:schemeClr val="tx1"/>
                </a:solidFill>
                <a:latin typeface="Arial"/>
                <a:ea typeface="Arial"/>
                <a:cs typeface="Arial"/>
              </a:defRPr>
            </a:pPr>
            <a:endParaRPr lang="en-US"/>
          </a:p>
        </c:txPr>
        <c:crossAx val="122826752"/>
        <c:crosses val="autoZero"/>
        <c:crossBetween val="midCat"/>
        <c:majorUnit val="5"/>
      </c:valAx>
      <c:spPr>
        <a:noFill/>
        <a:ln w="12700">
          <a:solidFill>
            <a:schemeClr val="tx1"/>
          </a:solidFill>
          <a:prstDash val="solid"/>
        </a:ln>
      </c:spPr>
    </c:plotArea>
    <c:legend>
      <c:legendPos val="r"/>
      <c:layout>
        <c:manualLayout>
          <c:xMode val="edge"/>
          <c:yMode val="edge"/>
          <c:x val="0.83150183150183365"/>
          <c:y val="0.18160919540230142"/>
          <c:w val="0.16117216117216271"/>
          <c:h val="0.32413793103448585"/>
        </c:manualLayout>
      </c:layout>
      <c:overlay val="0"/>
      <c:spPr>
        <a:noFill/>
        <a:ln w="3175">
          <a:solidFill>
            <a:schemeClr val="tx1"/>
          </a:solidFill>
          <a:prstDash val="solid"/>
        </a:ln>
      </c:spPr>
      <c:txPr>
        <a:bodyPr/>
        <a:lstStyle/>
        <a:p>
          <a:pPr>
            <a:defRPr sz="1655" b="1" i="0" u="none" strike="noStrike" baseline="0">
              <a:solidFill>
                <a:schemeClr val="tx1"/>
              </a:solidFill>
              <a:latin typeface="Arial"/>
              <a:ea typeface="Arial"/>
              <a:cs typeface="Arial"/>
            </a:defRPr>
          </a:pPr>
          <a:endParaRPr lang="en-US"/>
        </a:p>
      </c:txPr>
    </c:legend>
    <c:plotVisOnly val="1"/>
    <c:dispBlanksAs val="gap"/>
    <c:showDLblsOverMax val="0"/>
  </c:chart>
  <c:spPr>
    <a:noFill/>
    <a:ln>
      <a:noFill/>
    </a:ln>
  </c:spPr>
  <c:txPr>
    <a:bodyPr/>
    <a:lstStyle/>
    <a:p>
      <a:pPr>
        <a:defRPr sz="1800" b="1" i="0" u="none" strike="noStrike" baseline="0">
          <a:solidFill>
            <a:schemeClr val="tx1"/>
          </a:solidFill>
          <a:latin typeface="Arial"/>
          <a:ea typeface="Arial"/>
          <a:cs typeface="Arial"/>
        </a:defRPr>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0.81663</cdr:x>
      <cdr:y>0.52887</cdr:y>
    </cdr:from>
    <cdr:to>
      <cdr:x>0.95305</cdr:x>
      <cdr:y>0.61305</cdr:y>
    </cdr:to>
    <cdr:sp macro="" textlink="">
      <cdr:nvSpPr>
        <cdr:cNvPr id="2" name="TextBox 1">
          <a:extLst xmlns:a="http://schemas.openxmlformats.org/drawingml/2006/main">
            <a:ext uri="{FF2B5EF4-FFF2-40B4-BE49-F238E27FC236}">
              <a16:creationId xmlns:a16="http://schemas.microsoft.com/office/drawing/2014/main" id="{1F2AFA27-412B-9FA9-3544-2002509F9835}"/>
            </a:ext>
          </a:extLst>
        </cdr:cNvPr>
        <cdr:cNvSpPr txBox="1"/>
      </cdr:nvSpPr>
      <cdr:spPr>
        <a:xfrm xmlns:a="http://schemas.openxmlformats.org/drawingml/2006/main">
          <a:off x="5638800" y="2008348"/>
          <a:ext cx="941974" cy="31967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GB" sz="1600" kern="1200" dirty="0"/>
            <a:t>Cache Size</a:t>
          </a:r>
          <a:endParaRPr lang="en-SE" sz="1600" kern="12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8"/>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2" tIns="46972" rIns="92262" bIns="46972">
            <a:spAutoFit/>
          </a:bodyPr>
          <a:lstStyle/>
          <a:p>
            <a:pPr algn="ctr" defTabSz="917049">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049">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8"/>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2" tIns="46972" rIns="92262" bIns="46972">
            <a:spAutoFit/>
          </a:bodyPr>
          <a:lstStyle/>
          <a:p>
            <a:pPr algn="ctr" defTabSz="917049">
              <a:lnSpc>
                <a:spcPct val="90000"/>
              </a:lnSpc>
            </a:pPr>
            <a:r>
              <a:rPr lang="en-US" sz="1300" b="0"/>
              <a:t>Page </a:t>
            </a:r>
            <a:fld id="{6D259941-7246-4245-A40C-55C6F952DF9E}" type="slidenum">
              <a:rPr lang="en-US" sz="1300" b="0"/>
              <a:pPr algn="ctr" defTabSz="917049">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4"/>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16" tIns="46972" rIns="95616" bIns="46972"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csillustrated.berkeley.edu/PDFs/cache-types.pdf"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easycalculation.com/hex-converter.php"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bwMode="auto">
          <a:xfrm>
            <a:off x="550334" y="4562237"/>
            <a:ext cx="6304279" cy="4320540"/>
          </a:xfrm>
          <a:noFill/>
        </p:spPr>
        <p:txBody>
          <a:bodyPr wrap="square" lIns="98215" tIns="48246" rIns="98215" bIns="48246" numCol="1" anchor="t" anchorCtr="0" compatLnSpc="1">
            <a:prstTxWarp prst="textNoShape">
              <a:avLst/>
            </a:prstTxWarp>
          </a:bodyPr>
          <a:lstStyle/>
          <a:p>
            <a:r>
              <a:rPr lang="en-US" dirty="0"/>
              <a:t>(Capacity miss) That is the cache misses are due to the fact that the cache is simply not large enough to contain all the blocks that are accessed by the program.</a:t>
            </a:r>
          </a:p>
          <a:p>
            <a:r>
              <a:rPr lang="en-US" dirty="0"/>
              <a:t>The solution to reduce the Capacity miss rate is simple: increase the cache size.</a:t>
            </a:r>
          </a:p>
          <a:p>
            <a:r>
              <a:rPr lang="en-US" dirty="0"/>
              <a:t>Here is a summary of other types of cache miss we talked about.</a:t>
            </a:r>
          </a:p>
          <a:p>
            <a:r>
              <a:rPr lang="en-US" dirty="0"/>
              <a:t>First is the Compulsory misses. These are the misses that we cannot avoid.  They are caused when we first start the program.</a:t>
            </a:r>
          </a:p>
          <a:p>
            <a:r>
              <a:rPr lang="en-US" dirty="0"/>
              <a:t>Then we talked about the conflict misses.  They are the misses that caused by multiple memory locations being mapped to the same cache location.</a:t>
            </a:r>
          </a:p>
          <a:p>
            <a:r>
              <a:rPr lang="en-US" dirty="0"/>
              <a:t>There are two solutions to reduce conflict misses.  The first one is, once again, increase the cache size.  The second one is to increase the associativity.</a:t>
            </a:r>
          </a:p>
          <a:p>
            <a:r>
              <a:rPr lang="en-US" dirty="0"/>
              <a:t>For example, say using a 2-way set associative cache instead of directed mapped cache.</a:t>
            </a:r>
          </a:p>
          <a:p>
            <a:r>
              <a:rPr lang="en-US" dirty="0"/>
              <a:t>But keep in mind that cache miss rate is only one part of the equation.  You also have to worry about cache access time and miss penalty.  Do NOT optimize miss rate alone.</a:t>
            </a:r>
          </a:p>
          <a:p>
            <a:r>
              <a:rPr lang="en-US" dirty="0"/>
              <a:t>Finally, there is another source of cache miss we will not cover today.  Those are referred to as invalidation misses caused by another process, such as IO , update the main memory so you have to flush the cache to avoid inconsistency between memory and cache.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SE" sz="1200" b="0" dirty="0">
                <a:latin typeface="Times New Roman" panose="02020603050405020304" pitchFamily="18" charset="0"/>
                <a:cs typeface="Times New Roman" panose="02020603050405020304" pitchFamily="18" charset="0"/>
              </a:rPr>
              <a:t>http://csillustrated.berkeley.edu/PDFs/handouts/cache-2-misses-handout.pdf</a:t>
            </a:r>
          </a:p>
          <a:p>
            <a:endParaRPr lang="en-US" dirty="0"/>
          </a:p>
          <a:p>
            <a:r>
              <a:rPr lang="en-US" dirty="0"/>
              <a:t>+2 = 43 min. (Y:23)</a:t>
            </a:r>
          </a:p>
        </p:txBody>
      </p:sp>
      <p:sp>
        <p:nvSpPr>
          <p:cNvPr id="29699" name="Rectangle 3"/>
          <p:cNvSpPr>
            <a:spLocks noGrp="1" noRot="1" noChangeAspect="1" noChangeArrowheads="1" noTextEdit="1"/>
          </p:cNvSpPr>
          <p:nvPr>
            <p:ph type="sldImg"/>
          </p:nvPr>
        </p:nvSpPr>
        <p:spPr bwMode="auto">
          <a:xfrm>
            <a:off x="484188" y="619125"/>
            <a:ext cx="6369050" cy="3582988"/>
          </a:xfrm>
          <a:noFill/>
          <a:ln>
            <a:solidFill>
              <a:srgbClr val="000000"/>
            </a:solidFill>
            <a:miter lim="800000"/>
            <a:headEnd/>
            <a:tailEnd/>
          </a:ln>
        </p:spPr>
      </p:sp>
    </p:spTree>
    <p:extLst>
      <p:ext uri="{BB962C8B-B14F-4D97-AF65-F5344CB8AC3E}">
        <p14:creationId xmlns:p14="http://schemas.microsoft.com/office/powerpoint/2010/main" val="353067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pPr>
            <a:r>
              <a:rPr lang="en-US" dirty="0"/>
              <a:t>Average Memory Access Time (AMAT) is the average to access memory considering both hits and misses</a:t>
            </a:r>
          </a:p>
          <a:p>
            <a:pPr lvl="1">
              <a:spcBef>
                <a:spcPts val="600"/>
              </a:spcBef>
            </a:pPr>
            <a:r>
              <a:rPr lang="en-US" dirty="0"/>
              <a:t>AMAT = Hit rate * Hit Time + Miss rate * Miss Time </a:t>
            </a:r>
          </a:p>
          <a:p>
            <a:pPr lvl="1">
              <a:spcBef>
                <a:spcPts val="600"/>
              </a:spcBef>
            </a:pPr>
            <a:r>
              <a:rPr lang="en-US" dirty="0"/>
              <a:t>= (1 - Miss rate) * Hit Time + Miss rate * Miss Time </a:t>
            </a:r>
          </a:p>
          <a:p>
            <a:pPr lvl="1">
              <a:spcBef>
                <a:spcPts val="600"/>
              </a:spcBef>
            </a:pPr>
            <a:r>
              <a:rPr lang="en-US" dirty="0"/>
              <a:t>= Hit Time + Miss rate * Miss penalty</a:t>
            </a:r>
          </a:p>
          <a:p>
            <a:pPr lvl="1">
              <a:spcBef>
                <a:spcPts val="600"/>
              </a:spcBef>
            </a:pPr>
            <a:r>
              <a:rPr lang="en-US" dirty="0"/>
              <a:t>Where Miss Time = Hit Time + Miss penalty</a:t>
            </a:r>
          </a:p>
          <a:p>
            <a:endParaRPr lang="en-SE" dirty="0"/>
          </a:p>
        </p:txBody>
      </p:sp>
    </p:spTree>
    <p:extLst>
      <p:ext uri="{BB962C8B-B14F-4D97-AF65-F5344CB8AC3E}">
        <p14:creationId xmlns:p14="http://schemas.microsoft.com/office/powerpoint/2010/main" val="1669806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cycle L1 Hit Time, 2% L1 Miss Rate, 5 cycle L2 Hit Time, 5% L2 Miss Rate.</a:t>
            </a:r>
          </a:p>
          <a:p>
            <a:r>
              <a:rPr lang="en-US" dirty="0"/>
              <a:t>100 cycle Main Memory access time</a:t>
            </a:r>
          </a:p>
          <a:p>
            <a:r>
              <a:rPr lang="en-US" b="1" i="1" dirty="0">
                <a:solidFill>
                  <a:schemeClr val="accent1"/>
                </a:solidFill>
              </a:rPr>
              <a:t>Local miss rate </a:t>
            </a:r>
            <a:r>
              <a:rPr lang="en-US" dirty="0"/>
              <a:t>– the fraction of references to one level of a cache that miss</a:t>
            </a:r>
          </a:p>
          <a:p>
            <a:pPr marL="742950" lvl="2" indent="-342900"/>
            <a:r>
              <a:rPr lang="en-US" dirty="0"/>
              <a:t>Local Miss rate L2$ = $L2 Misses / L1$ Misses</a:t>
            </a:r>
          </a:p>
          <a:p>
            <a:r>
              <a:rPr lang="en-US" b="1" i="1" dirty="0">
                <a:solidFill>
                  <a:schemeClr val="accent2"/>
                </a:solidFill>
              </a:rPr>
              <a:t>Global miss rate </a:t>
            </a:r>
            <a:r>
              <a:rPr lang="en-US" dirty="0"/>
              <a:t>– the fraction of references that miss out of all memory accesses in system.</a:t>
            </a:r>
          </a:p>
          <a:p>
            <a:pPr marL="742950" lvl="2" indent="-342900"/>
            <a:r>
              <a:rPr lang="en-US" dirty="0"/>
              <a:t>L2$ local miss rate &gt;&gt; than the global miss rate</a:t>
            </a:r>
          </a:p>
          <a:p>
            <a:pPr marL="342900" lvl="1" indent="-342900">
              <a:buFont typeface="Arial"/>
              <a:buChar char="•"/>
            </a:pPr>
            <a:r>
              <a:rPr lang="en-US" dirty="0">
                <a:solidFill>
                  <a:srgbClr val="000000"/>
                </a:solidFill>
              </a:rPr>
              <a:t>Global Miss rate = L2$ Misses / Total Accesses</a:t>
            </a:r>
          </a:p>
          <a:p>
            <a:pPr marL="342900" lvl="1" indent="-342900">
              <a:buNone/>
            </a:pPr>
            <a:r>
              <a:rPr lang="en-US" dirty="0">
                <a:solidFill>
                  <a:srgbClr val="000000"/>
                </a:solidFill>
              </a:rPr>
              <a:t>	= L2$ Misses / L1$ Misses x L1$ Misses / Total Accesses</a:t>
            </a:r>
          </a:p>
          <a:p>
            <a:pPr marL="342900" lvl="1" indent="-342900">
              <a:buNone/>
            </a:pPr>
            <a:r>
              <a:rPr lang="en-US" dirty="0">
                <a:solidFill>
                  <a:srgbClr val="000000"/>
                </a:solidFill>
              </a:rPr>
              <a:t>	= Local Miss rate L2$ x Local Miss rate L1$ </a:t>
            </a:r>
            <a:r>
              <a:rPr lang="en-US" dirty="0"/>
              <a:t>Local vs. Global Miss Rates</a:t>
            </a:r>
            <a:endParaRPr lang="en-US" dirty="0">
              <a:solidFill>
                <a:srgbClr val="000000"/>
              </a:solidFill>
            </a:endParaRPr>
          </a:p>
          <a:p>
            <a:pPr marL="342900" lvl="1" indent="-342900">
              <a:buFont typeface="Arial"/>
              <a:buChar char="•"/>
            </a:pPr>
            <a:r>
              <a:rPr lang="en-US" dirty="0">
                <a:solidFill>
                  <a:srgbClr val="000000"/>
                </a:solidFill>
              </a:rPr>
              <a:t>AMAT Calculation used </a:t>
            </a:r>
            <a:r>
              <a:rPr lang="en-US" b="1" dirty="0">
                <a:solidFill>
                  <a:schemeClr val="accent1"/>
                </a:solidFill>
              </a:rPr>
              <a:t>Local Miss Rate</a:t>
            </a:r>
            <a:r>
              <a:rPr lang="en-US" dirty="0">
                <a:solidFill>
                  <a:srgbClr val="000000"/>
                </a:solidFill>
              </a:rPr>
              <a:t>.</a:t>
            </a:r>
          </a:p>
          <a:p>
            <a:pPr marL="342900" lvl="1" indent="-342900">
              <a:buFont typeface="Arial"/>
              <a:buChar char="•"/>
            </a:pPr>
            <a:endParaRPr lang="en-US" dirty="0">
              <a:solidFill>
                <a:srgbClr val="000000"/>
              </a:solidFill>
            </a:endParaRPr>
          </a:p>
          <a:p>
            <a:r>
              <a:rPr lang="en-US" sz="3200" b="1" dirty="0"/>
              <a:t>AMAT </a:t>
            </a:r>
            <a:r>
              <a:rPr lang="en-US" sz="3200" dirty="0"/>
              <a:t>= L1 Hit Time + L1 Miss Rate * </a:t>
            </a:r>
            <a:r>
              <a:rPr lang="en-US" sz="3200" b="1" dirty="0">
                <a:solidFill>
                  <a:schemeClr val="accent1"/>
                </a:solidFill>
              </a:rPr>
              <a:t>L1 Miss Penalty</a:t>
            </a:r>
            <a:br>
              <a:rPr lang="en-US" sz="3200" dirty="0"/>
            </a:br>
            <a:r>
              <a:rPr lang="en-US" sz="3200" b="1" dirty="0">
                <a:solidFill>
                  <a:schemeClr val="accent1"/>
                </a:solidFill>
              </a:rPr>
              <a:t>L1 Miss Penalty</a:t>
            </a:r>
            <a:r>
              <a:rPr lang="en-US" sz="3200" dirty="0"/>
              <a:t> = L2 Hit Time + L2 Miss Rate * L2 Miss Penalty</a:t>
            </a:r>
          </a:p>
          <a:p>
            <a:pPr lvl="1"/>
            <a:r>
              <a:rPr lang="en-US" dirty="0"/>
              <a:t>and so forth (final miss penalty is Main Memory access time)</a:t>
            </a:r>
          </a:p>
          <a:p>
            <a:r>
              <a:rPr lang="en-US" dirty="0"/>
              <a:t>Example: L1 Hit Time 1 cycle, L1 Miss Rate 0.02, L2 Hit Time 5 cycles, L2 Miss Rate 0.05, Main Memory access time 100 cycles.</a:t>
            </a:r>
          </a:p>
          <a:p>
            <a:pPr lvl="1"/>
            <a:r>
              <a:rPr lang="en-US" dirty="0"/>
              <a:t>No L2 Cache: AMAT = 1 + .02*100 = 3 cycles</a:t>
            </a:r>
          </a:p>
          <a:p>
            <a:pPr lvl="1"/>
            <a:r>
              <a:rPr lang="en-US" dirty="0"/>
              <a:t>With L2 Cache: AMAT = 1 + .02*(5 + .05*100) = 1.2 cycles</a:t>
            </a:r>
          </a:p>
          <a:p>
            <a:pPr marL="342900" lvl="1" indent="-342900">
              <a:buFont typeface="Arial"/>
              <a:buChar char="•"/>
            </a:pPr>
            <a:endParaRPr lang="en-US" dirty="0">
              <a:solidFill>
                <a:srgbClr val="000000"/>
              </a:solidFill>
            </a:endParaRPr>
          </a:p>
          <a:p>
            <a:pPr marL="342900" lvl="1" indent="-342900">
              <a:buFont typeface="Arial"/>
              <a:buChar char="•"/>
            </a:pPr>
            <a:endParaRPr lang="en-US" dirty="0">
              <a:solidFill>
                <a:srgbClr val="000000"/>
              </a:solidFill>
            </a:endParaRPr>
          </a:p>
          <a:p>
            <a:endParaRPr lang="en-SE" dirty="0"/>
          </a:p>
          <a:p>
            <a:endParaRPr lang="en-US" dirty="0"/>
          </a:p>
          <a:p>
            <a:endParaRPr lang="en-US" dirty="0"/>
          </a:p>
          <a:p>
            <a:pPr marL="342900" indent="-342900" defTabSz="457200" eaLnBrk="1" hangingPunct="1">
              <a:buFont typeface="Arial"/>
              <a:buChar char="•"/>
            </a:pPr>
            <a:r>
              <a:rPr lang="en-US" altLang="zh-CN" kern="1200" dirty="0">
                <a:latin typeface="Helvetica (Body)"/>
              </a:rPr>
              <a:t>Example:</a:t>
            </a:r>
          </a:p>
          <a:p>
            <a:pPr lvl="1"/>
            <a:r>
              <a:rPr lang="en-US" altLang="zh-CN" dirty="0"/>
              <a:t>Assume one level of cache. One cache access takes 1 clock cycle, i.e., </a:t>
            </a:r>
            <a:r>
              <a:rPr lang="en-US" dirty="0"/>
              <a:t>Hit Time = </a:t>
            </a:r>
            <a:r>
              <a:rPr lang="en-GB" altLang="zh-CN" dirty="0"/>
              <a:t>1 cycle</a:t>
            </a:r>
            <a:endParaRPr lang="en-US" altLang="zh-CN" dirty="0"/>
          </a:p>
          <a:p>
            <a:pPr lvl="1"/>
            <a:r>
              <a:rPr lang="en-US" altLang="zh-CN" dirty="0"/>
              <a:t>One main memory access takes 100 cycles. Any instruction or data not in cache will have to be accessed in main memory and moved to cache before being accessed: i.e., </a:t>
            </a:r>
            <a:r>
              <a:rPr lang="en-US" dirty="0"/>
              <a:t>Miss penalty = </a:t>
            </a:r>
            <a:r>
              <a:rPr lang="en-US" altLang="zh-CN" dirty="0"/>
              <a:t>100 cycles (main memory access time), </a:t>
            </a:r>
            <a:r>
              <a:rPr lang="en-US" dirty="0"/>
              <a:t>Miss Time =</a:t>
            </a:r>
            <a:r>
              <a:rPr lang="en-US" altLang="zh-CN" dirty="0"/>
              <a:t>100+1=101</a:t>
            </a:r>
            <a:r>
              <a:rPr lang="en-GB" altLang="zh-CN" dirty="0"/>
              <a:t> </a:t>
            </a:r>
            <a:r>
              <a:rPr lang="en-US" altLang="zh-CN" dirty="0"/>
              <a:t>cycles (main memory access time + cache access time)</a:t>
            </a:r>
            <a:endParaRPr lang="en-US" dirty="0"/>
          </a:p>
          <a:p>
            <a:pPr lvl="1"/>
            <a:r>
              <a:rPr lang="en-US" altLang="zh-CN" dirty="0"/>
              <a:t>For miss rate of x, AMAT is a linearly increasing function with x:</a:t>
            </a:r>
          </a:p>
          <a:p>
            <a:pPr lvl="2"/>
            <a:r>
              <a:rPr lang="en-US" altLang="zh-CN" dirty="0"/>
              <a:t>AMAT = (1-x)*1 + x*101 = 1 + x*100 cycles</a:t>
            </a:r>
            <a:endParaRPr lang="en-US" dirty="0"/>
          </a:p>
          <a:p>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AMAT = 1 + 0.02x50 = 2  </a:t>
            </a:r>
            <a:r>
              <a:rPr lang="en-US" sz="1200" dirty="0">
                <a:solidFill>
                  <a:srgbClr val="FF0000"/>
                </a:solidFill>
              </a:rPr>
              <a:t>AMAT =  Hit Time  +  Miss rate x Miss penalty</a:t>
            </a:r>
            <a:endParaRPr lang="en-US" dirty="0">
              <a:solidFill>
                <a:schemeClr val="accent2"/>
              </a:solidFill>
            </a:endParaRPr>
          </a:p>
          <a:p>
            <a:endParaRPr lang="en-US" dirty="0"/>
          </a:p>
          <a:p>
            <a:pPr>
              <a:spcBef>
                <a:spcPts val="600"/>
              </a:spcBef>
            </a:pPr>
            <a:r>
              <a:rPr lang="en-US" dirty="0"/>
              <a:t>What is the AMAT for a processor with a 200 </a:t>
            </a:r>
            <a:r>
              <a:rPr lang="en-US" dirty="0" err="1"/>
              <a:t>psec</a:t>
            </a:r>
            <a:r>
              <a:rPr lang="en-US" dirty="0"/>
              <a:t> clock, a miss penalty of 50 clock cycles, a miss rate of 0.02 misses per instruction and a cache access time of 1 clock cycle?</a:t>
            </a:r>
          </a:p>
          <a:p>
            <a:pPr defTabSz="457200" eaLnBrk="1" fontAlgn="auto" hangingPunct="1">
              <a:spcBef>
                <a:spcPts val="0"/>
              </a:spcBef>
              <a:spcAft>
                <a:spcPts val="0"/>
              </a:spcAft>
            </a:pPr>
            <a:r>
              <a:rPr lang="en-US" sz="1200" b="0" dirty="0">
                <a:solidFill>
                  <a:prstClr val="black"/>
                </a:solidFill>
                <a:latin typeface="Calibri"/>
                <a:ea typeface="+mn-ea"/>
                <a:cs typeface="+mn-cs"/>
              </a:rPr>
              <a:t>1 + 0.02 x 50 = 2 clock cycles</a:t>
            </a:r>
          </a:p>
          <a:p>
            <a:pPr defTabSz="457200" eaLnBrk="1" fontAlgn="auto" hangingPunct="1">
              <a:spcBef>
                <a:spcPts val="0"/>
              </a:spcBef>
              <a:spcAft>
                <a:spcPts val="0"/>
              </a:spcAft>
            </a:pPr>
            <a:r>
              <a:rPr lang="en-US" sz="1200" b="0" dirty="0">
                <a:solidFill>
                  <a:prstClr val="black"/>
                </a:solidFill>
                <a:latin typeface="Calibri"/>
                <a:ea typeface="+mn-ea"/>
                <a:cs typeface="+mn-cs"/>
              </a:rPr>
              <a:t>Or 2 x 200 = 400 </a:t>
            </a:r>
            <a:r>
              <a:rPr lang="en-US" sz="1200" b="0" dirty="0" err="1">
                <a:solidFill>
                  <a:prstClr val="black"/>
                </a:solidFill>
                <a:latin typeface="Calibri"/>
                <a:ea typeface="+mn-ea"/>
                <a:cs typeface="+mn-cs"/>
              </a:rPr>
              <a:t>psecs</a:t>
            </a:r>
            <a:endParaRPr lang="en-US" sz="1200" b="0" dirty="0">
              <a:solidFill>
                <a:prstClr val="black"/>
              </a:solidFill>
              <a:latin typeface="Calibri"/>
              <a:ea typeface="+mn-ea"/>
              <a:cs typeface="+mn-cs"/>
            </a:endParaRPr>
          </a:p>
          <a:p>
            <a:pPr>
              <a:spcBef>
                <a:spcPts val="600"/>
              </a:spcBef>
            </a:pPr>
            <a:endParaRPr lang="en-US" dirty="0"/>
          </a:p>
          <a:p>
            <a:pPr>
              <a:spcBef>
                <a:spcPts val="600"/>
              </a:spcBef>
            </a:pPr>
            <a:endParaRPr lang="en-US" dirty="0"/>
          </a:p>
          <a:p>
            <a:endParaRPr lang="en-SE" dirty="0"/>
          </a:p>
        </p:txBody>
      </p:sp>
    </p:spTree>
    <p:extLst>
      <p:ext uri="{BB962C8B-B14F-4D97-AF65-F5344CB8AC3E}">
        <p14:creationId xmlns:p14="http://schemas.microsoft.com/office/powerpoint/2010/main" val="3312455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48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lvl="1" eaLnBrk="1" hangingPunct="1">
              <a:defRPr/>
            </a:pPr>
            <a:r>
              <a:rPr lang="en-US" dirty="0"/>
              <a:t>Local miss rate – the fraction of references to one level of a cache that miss L2$ hit time determines L1$’s miss penalty</a:t>
            </a:r>
          </a:p>
          <a:p>
            <a:pPr lvl="1" eaLnBrk="1" hangingPunct="1">
              <a:defRPr/>
            </a:pPr>
            <a:r>
              <a:rPr lang="en-US" dirty="0"/>
              <a:t>L2$ local miss rate &gt;&gt; than the global miss rate</a:t>
            </a:r>
          </a:p>
          <a:p>
            <a:pPr eaLnBrk="1" hangingPunct="1"/>
            <a:endParaRPr lang="en-US" dirty="0"/>
          </a:p>
        </p:txBody>
      </p:sp>
    </p:spTree>
    <p:extLst>
      <p:ext uri="{BB962C8B-B14F-4D97-AF65-F5344CB8AC3E}">
        <p14:creationId xmlns:p14="http://schemas.microsoft.com/office/powerpoint/2010/main" val="397058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All of the tags of all of the elements of the set must be searched for a match.</a:t>
            </a:r>
          </a:p>
        </p:txBody>
      </p:sp>
    </p:spTree>
    <p:extLst>
      <p:ext uri="{BB962C8B-B14F-4D97-AF65-F5344CB8AC3E}">
        <p14:creationId xmlns:p14="http://schemas.microsoft.com/office/powerpoint/2010/main" val="3343485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1200" b="0" i="0" u="none" strike="noStrike" kern="1200" cap="none" spc="0" normalizeH="0" baseline="0" noProof="0">
                <a:ln>
                  <a:noFill/>
                </a:ln>
                <a:solidFill>
                  <a:srgbClr val="000000"/>
                </a:solidFill>
                <a:effectLst/>
                <a:uLnTx/>
                <a:uFillTx/>
                <a:latin typeface="Arial" charset="0"/>
                <a:ea typeface="+mn-ea"/>
                <a:cs typeface="+mn-cs"/>
              </a:rPr>
              <a:t>Morgan Kaufmann Publishers</a:t>
            </a:r>
          </a:p>
        </p:txBody>
      </p:sp>
      <p:sp>
        <p:nvSpPr>
          <p:cNvPr id="45059" name="Rectangle 3"/>
          <p:cNvSpPr>
            <a:spLocks noGrp="1" noChangeArrowheads="1"/>
          </p:cNvSpPr>
          <p:nvPr>
            <p:ph type="dt" sz="quarter" idx="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5F688A9-AAC3-8C4D-BE02-C84054AA464D}" type="datetime3">
              <a:rPr kumimoji="0" lang="en-AU"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 February, 2025</a:t>
            </a:fld>
            <a:endParaRPr kumimoji="0" lang="en-AU"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5060" name="Rectangle 6"/>
          <p:cNvSpPr>
            <a:spLocks noGrp="1" noChangeArrowheads="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1200" b="0" i="0" u="none" strike="noStrike" kern="1200" cap="none" spc="0" normalizeH="0" baseline="0" noProof="0">
                <a:ln>
                  <a:noFill/>
                </a:ln>
                <a:solidFill>
                  <a:srgbClr val="000000"/>
                </a:solidFill>
                <a:effectLst/>
                <a:uLnTx/>
                <a:uFillTx/>
                <a:latin typeface="Arial" charset="0"/>
                <a:ea typeface="+mn-ea"/>
                <a:cs typeface="+mn-cs"/>
              </a:rPr>
              <a:t>Chapter 5 — Large and Fast: Exploiting Memory Hierarchy</a:t>
            </a:r>
          </a:p>
        </p:txBody>
      </p:sp>
      <p:sp>
        <p:nvSpPr>
          <p:cNvPr id="45061" name="Rectangle 7"/>
          <p:cNvSpPr>
            <a:spLocks noGrp="1" noChangeArrowheads="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2F9F773-EB27-664D-AF58-7373D027B7B6}" type="slidenum">
              <a:rPr kumimoji="0" lang="en-AU"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AU"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22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b="0" kern="0" dirty="0"/>
              <a:t>With 8 blocks, 8-way SA is same as FA. </a:t>
            </a:r>
          </a:p>
          <a:p>
            <a:endParaRPr lang="en-GB" dirty="0"/>
          </a:p>
        </p:txBody>
      </p:sp>
    </p:spTree>
    <p:extLst>
      <p:ext uri="{BB962C8B-B14F-4D97-AF65-F5344CB8AC3E}">
        <p14:creationId xmlns:p14="http://schemas.microsoft.com/office/powerpoint/2010/main" val="3852328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a:t>n-bit Index means cache has 2</a:t>
            </a:r>
            <a:r>
              <a:rPr lang="en-US" baseline="30000" dirty="0"/>
              <a:t>n</a:t>
            </a:r>
            <a:r>
              <a:rPr lang="en-US" dirty="0"/>
              <a:t> blocks</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a:t>n-bit Offset means a block is 2</a:t>
            </a:r>
            <a:r>
              <a:rPr lang="en-US" baseline="30000" dirty="0"/>
              <a:t>n</a:t>
            </a:r>
            <a:r>
              <a:rPr lang="en-US" dirty="0"/>
              <a:t> bytes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a:rPr>
              <a:t>Index = (block address) modulo (# of blocks in the cache (4))</a:t>
            </a:r>
          </a:p>
          <a:p>
            <a:r>
              <a:rPr lang="en-US" dirty="0"/>
              <a:t>Cache is smaller than memory</a:t>
            </a:r>
          </a:p>
          <a:p>
            <a:pPr lvl="1"/>
            <a:r>
              <a:rPr lang="en-US" dirty="0"/>
              <a:t>Multiple blocks in memory map to a single block in the cache</a:t>
            </a:r>
          </a:p>
          <a:p>
            <a:pPr lvl="1"/>
            <a:r>
              <a:rPr lang="en-US" dirty="0"/>
              <a:t>Need some way of determining the identity of the block.</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latin typeface="Calibri"/>
            </a:endParaRPr>
          </a:p>
          <a:p>
            <a:r>
              <a:rPr lang="en-US" dirty="0"/>
              <a:t>Memory address format:</a:t>
            </a:r>
          </a:p>
          <a:p>
            <a:pPr lvl="1"/>
            <a:r>
              <a:rPr lang="en-US" dirty="0"/>
              <a:t>Upper bits of memory address (</a:t>
            </a:r>
            <a:r>
              <a:rPr lang="en-US" i="1" dirty="0"/>
              <a:t>Tag</a:t>
            </a:r>
            <a:r>
              <a:rPr lang="en-US" dirty="0"/>
              <a:t>) determine </a:t>
            </a:r>
            <a:r>
              <a:rPr lang="en-US" i="1" dirty="0"/>
              <a:t>which block in memory</a:t>
            </a:r>
            <a:r>
              <a:rPr lang="en-US" dirty="0"/>
              <a:t> the block came from.</a:t>
            </a:r>
          </a:p>
          <a:p>
            <a:pPr lvl="1"/>
            <a:r>
              <a:rPr lang="en-US" dirty="0"/>
              <a:t>Middle bits of memory address (</a:t>
            </a:r>
            <a:r>
              <a:rPr lang="en-US" i="1" dirty="0"/>
              <a:t>Index</a:t>
            </a:r>
            <a:r>
              <a:rPr lang="en-US" dirty="0"/>
              <a:t>) determine </a:t>
            </a:r>
            <a:r>
              <a:rPr lang="en-US" i="1" dirty="0"/>
              <a:t>which block in the cache</a:t>
            </a:r>
            <a:r>
              <a:rPr lang="en-US" dirty="0"/>
              <a:t> the block is stored.</a:t>
            </a:r>
          </a:p>
          <a:p>
            <a:pPr lvl="1"/>
            <a:r>
              <a:rPr lang="en-US" dirty="0"/>
              <a:t>Lower bits of address (</a:t>
            </a:r>
            <a:r>
              <a:rPr lang="en-US" i="1" dirty="0"/>
              <a:t>Offset</a:t>
            </a:r>
            <a:r>
              <a:rPr lang="en-US" dirty="0"/>
              <a:t>) determine </a:t>
            </a:r>
            <a:r>
              <a:rPr lang="en-US" i="1" dirty="0"/>
              <a:t>which byte within a block</a:t>
            </a:r>
            <a:r>
              <a:rPr lang="en-US" dirty="0"/>
              <a:t> it refers to. </a:t>
            </a:r>
          </a:p>
          <a:p>
            <a:pPr lvl="1"/>
            <a:endParaRPr lang="en-US" dirty="0"/>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Many caching applications don’t have this field</a:t>
            </a:r>
          </a:p>
          <a:p>
            <a:pPr lvl="1"/>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latin typeface="Calibri"/>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p:cNvSpPr>
          <p:nvPr>
            <p:ph type="sldImg"/>
          </p:nvPr>
        </p:nvSpPr>
        <p:spPr>
          <a:solidFill>
            <a:srgbClr val="FFFFFF"/>
          </a:solidFill>
          <a:ln>
            <a:solidFill>
              <a:srgbClr val="000000"/>
            </a:solidFill>
          </a:ln>
        </p:spPr>
      </p:sp>
      <p:sp>
        <p:nvSpPr>
          <p:cNvPr id="55299" name="Rectangle 3"/>
          <p:cNvSpPr>
            <a:spLocks noGrp="1" noChangeArrowheads="1"/>
          </p:cNvSpPr>
          <p:nvPr>
            <p:ph type="body" idx="1"/>
          </p:nvPr>
        </p:nvSpPr>
        <p:spPr>
          <a:solidFill>
            <a:srgbClr val="FFFFFF"/>
          </a:solidFill>
          <a:ln>
            <a:solidFill>
              <a:srgbClr val="000000"/>
            </a:solidFill>
          </a:ln>
        </p:spPr>
        <p:txBody>
          <a:bodyPr lIns="95071" tIns="47536" rIns="95071" bIns="47536"/>
          <a:lstStyle/>
          <a:p>
            <a:r>
              <a:rPr lang="en-US" dirty="0">
                <a:ea typeface="ＭＳ Ｐゴシック" pitchFamily="34" charset="-128"/>
              </a:rPr>
              <a:t>the remaining bits after offset and index are determined; these are </a:t>
            </a:r>
          </a:p>
          <a:p>
            <a:r>
              <a:rPr lang="en-US" sz="1200" dirty="0">
                <a:ea typeface="ＭＳ Ｐゴシック" pitchFamily="34" charset="-128"/>
              </a:rPr>
              <a:t>once we’ve found correct cache block</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since multiple memory blocks can map to the same cache set</a:t>
            </a:r>
          </a:p>
          <a:p>
            <a:pPr lvl="1"/>
            <a:r>
              <a:rPr lang="en-US" sz="1200" dirty="0">
                <a:ea typeface="ＭＳ Ｐゴシック" pitchFamily="34" charset="-128"/>
              </a:rPr>
              <a:t>specifies the cache block index (which “row” of the cache)</a:t>
            </a:r>
          </a:p>
          <a:p>
            <a:pPr lvl="1"/>
            <a:r>
              <a:rPr lang="en-US" sz="1200" dirty="0">
                <a:ea typeface="ＭＳ Ｐゴシック" pitchFamily="34" charset="-128"/>
              </a:rPr>
              <a:t>I bits &lt;=&gt; 2</a:t>
            </a:r>
            <a:r>
              <a:rPr lang="en-US" sz="1200" baseline="30000" dirty="0">
                <a:ea typeface="ＭＳ Ｐゴシック" pitchFamily="34" charset="-128"/>
              </a:rPr>
              <a:t>I</a:t>
            </a:r>
            <a:r>
              <a:rPr lang="en-US" sz="1200" dirty="0">
                <a:ea typeface="ＭＳ Ｐゴシック" pitchFamily="34" charset="-128"/>
              </a:rPr>
              <a:t> blocks in cache</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a:p>
            <a:endParaRPr lang="en-US" dirty="0">
              <a:latin typeface="Arial" pitchFamily="34"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765A42-F0DD-5418-9B68-EAC919C21ED5}"/>
            </a:ext>
          </a:extLst>
        </p:cNvPr>
        <p:cNvGrpSpPr/>
        <p:nvPr/>
      </p:nvGrpSpPr>
      <p:grpSpPr>
        <a:xfrm>
          <a:off x="0" y="0"/>
          <a:ext cx="0" cy="0"/>
          <a:chOff x="0" y="0"/>
          <a:chExt cx="0" cy="0"/>
        </a:xfrm>
      </p:grpSpPr>
      <p:sp>
        <p:nvSpPr>
          <p:cNvPr id="1661954" name="Rectangle 2">
            <a:extLst>
              <a:ext uri="{FF2B5EF4-FFF2-40B4-BE49-F238E27FC236}">
                <a16:creationId xmlns:a16="http://schemas.microsoft.com/office/drawing/2014/main" id="{8B584AE5-BE51-C6E6-DE0F-E2E4928C9F08}"/>
              </a:ext>
            </a:extLst>
          </p:cNvPr>
          <p:cNvSpPr>
            <a:spLocks noGrp="1" noRot="1" noChangeAspect="1" noChangeArrowheads="1" noTextEdit="1"/>
          </p:cNvSpPr>
          <p:nvPr>
            <p:ph type="sldImg"/>
          </p:nvPr>
        </p:nvSpPr>
        <p:spPr>
          <a:xfrm>
            <a:off x="481013" y="617538"/>
            <a:ext cx="6373812" cy="3586162"/>
          </a:xfrm>
        </p:spPr>
      </p:sp>
      <p:sp>
        <p:nvSpPr>
          <p:cNvPr id="1661955" name="Rectangle 3">
            <a:extLst>
              <a:ext uri="{FF2B5EF4-FFF2-40B4-BE49-F238E27FC236}">
                <a16:creationId xmlns:a16="http://schemas.microsoft.com/office/drawing/2014/main" id="{FA10A104-56CF-3FBF-CDAB-79C8620B9C17}"/>
              </a:ext>
            </a:extLst>
          </p:cNvPr>
          <p:cNvSpPr>
            <a:spLocks noGrp="1" noChangeArrowheads="1"/>
          </p:cNvSpPr>
          <p:nvPr>
            <p:ph type="body" idx="1"/>
          </p:nvPr>
        </p:nvSpPr>
        <p:spPr>
          <a:xfrm>
            <a:off x="550863" y="4560889"/>
            <a:ext cx="6303962" cy="4319587"/>
          </a:xfrm>
          <a:ln/>
        </p:spPr>
        <p:txBody>
          <a:bodyPr lIns="96642" tIns="48321" rIns="96642" bIns="48321"/>
          <a:lstStyle/>
          <a:p>
            <a:r>
              <a:rPr lang="en-US" dirty="0"/>
              <a:t>For lecture</a:t>
            </a:r>
          </a:p>
          <a:p>
            <a:r>
              <a:rPr lang="en-US" dirty="0"/>
              <a:t>Valid bit indicates whether an entry contains valid information – if the bit is not set, there cannot be a match for this block</a:t>
            </a:r>
          </a:p>
          <a:p>
            <a:pPr defTabSz="457200" eaLnBrk="1" fontAlgn="auto" hangingPunct="1">
              <a:spcBef>
                <a:spcPts val="0"/>
              </a:spcBef>
              <a:spcAft>
                <a:spcPts val="0"/>
              </a:spcAft>
            </a:pPr>
            <a:endParaRPr lang="en-US" sz="1200" b="0" dirty="0">
              <a:solidFill>
                <a:prstClr val="black"/>
              </a:solidFill>
              <a:latin typeface="Calibri"/>
              <a:ea typeface="+mn-ea"/>
              <a:cs typeface="+mn-cs"/>
            </a:endParaRPr>
          </a:p>
          <a:p>
            <a:pPr defTabSz="457200" eaLnBrk="1" fontAlgn="auto" hangingPunct="1">
              <a:spcBef>
                <a:spcPts val="0"/>
              </a:spcBef>
              <a:spcAft>
                <a:spcPts val="0"/>
              </a:spcAft>
            </a:pPr>
            <a:r>
              <a:rPr lang="en-US" sz="1200" b="0" dirty="0">
                <a:solidFill>
                  <a:prstClr val="black"/>
                </a:solidFill>
                <a:latin typeface="Calibri"/>
                <a:ea typeface="+mn-ea"/>
                <a:cs typeface="+mn-cs"/>
              </a:rPr>
              <a:t>Q: Is the mem block in cache?</a:t>
            </a:r>
          </a:p>
          <a:p>
            <a:pPr defTabSz="457200" eaLnBrk="1" fontAlgn="auto" hangingPunct="1">
              <a:spcBef>
                <a:spcPts val="0"/>
              </a:spcBef>
              <a:spcAft>
                <a:spcPts val="0"/>
              </a:spcAft>
            </a:pPr>
            <a:endParaRPr lang="en-GB" b="0" dirty="0">
              <a:solidFill>
                <a:prstClr val="black"/>
              </a:solidFill>
              <a:latin typeface="Calibri"/>
              <a:ea typeface="+mn-ea"/>
              <a:cs typeface="+mn-cs"/>
            </a:endParaRPr>
          </a:p>
          <a:p>
            <a:pPr defTabSz="457200" eaLnBrk="1" fontAlgn="auto" hangingPunct="1">
              <a:spcBef>
                <a:spcPts val="0"/>
              </a:spcBef>
              <a:spcAft>
                <a:spcPts val="0"/>
              </a:spcAft>
            </a:pPr>
            <a:r>
              <a:rPr lang="en-GB" b="0" dirty="0">
                <a:solidFill>
                  <a:prstClr val="black"/>
                </a:solidFill>
                <a:latin typeface="Calibri"/>
                <a:ea typeface="+mn-ea"/>
                <a:cs typeface="+mn-cs"/>
              </a:rPr>
              <a:t>Only need to check this single location to see if block is in cache.</a:t>
            </a:r>
          </a:p>
          <a:p>
            <a:endParaRPr lang="en-US" dirty="0"/>
          </a:p>
          <a:p>
            <a:r>
              <a:rPr lang="en-US" dirty="0"/>
              <a:t>What if we flip positions of Tag and Index? Have Index as higher-order bits, and Tag as lower-order bits?</a:t>
            </a:r>
          </a:p>
          <a:p>
            <a:pPr lvl="1"/>
            <a:r>
              <a:rPr lang="en-US" dirty="0"/>
              <a:t>Bad idea: Neighboring blocks in memory are mapped to the same cache block, since they share the same Index value; </a:t>
            </a:r>
          </a:p>
          <a:p>
            <a:pPr lvl="1"/>
            <a:r>
              <a:rPr lang="en-US" dirty="0"/>
              <a:t>if memory blocks are accessed sequentially, then each new incoming cache block will immediately replace the previous block at the same cache block, causing cache thrashing </a:t>
            </a:r>
            <a:r>
              <a:rPr lang="en-US" dirty="0">
                <a:sym typeface="Wingdings" pitchFamily="2" charset="2"/>
              </a:rPr>
              <a:t> cannot exploit spatial locality.</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00879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p:cNvSpPr>
          <p:nvPr>
            <p:ph type="sldImg"/>
          </p:nvPr>
        </p:nvSpPr>
        <p:spPr>
          <a:solidFill>
            <a:srgbClr val="FFFFFF"/>
          </a:solidFill>
          <a:ln>
            <a:solidFill>
              <a:srgbClr val="000000"/>
            </a:solidFill>
          </a:ln>
        </p:spPr>
      </p:sp>
      <p:sp>
        <p:nvSpPr>
          <p:cNvPr id="24579" name="Rectangle 3"/>
          <p:cNvSpPr>
            <a:spLocks noGrp="1" noChangeArrowheads="1"/>
          </p:cNvSpPr>
          <p:nvPr>
            <p:ph type="body" idx="1"/>
          </p:nvPr>
        </p:nvSpPr>
        <p:spPr>
          <a:solidFill>
            <a:srgbClr val="FFFFFF"/>
          </a:solidFill>
          <a:ln>
            <a:solidFill>
              <a:srgbClr val="000000"/>
            </a:solidFill>
          </a:ln>
        </p:spPr>
        <p:txBody>
          <a:bodyPr lIns="95071" tIns="47536" rIns="95071" bIns="47536"/>
          <a:lstStyle/>
          <a:p>
            <a:endParaRPr lang="en-US">
              <a:latin typeface="Arial" pitchFamily="34" charset="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a:t>2 words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42" name="Rectangle 2"/>
          <p:cNvSpPr>
            <a:spLocks noGrp="1" noRot="1" noChangeAspect="1" noChangeArrowheads="1" noTextEdit="1"/>
          </p:cNvSpPr>
          <p:nvPr>
            <p:ph type="sldImg"/>
          </p:nvPr>
        </p:nvSpPr>
        <p:spPr>
          <a:xfrm>
            <a:off x="481013" y="617538"/>
            <a:ext cx="6373812" cy="3586162"/>
          </a:xfrm>
        </p:spPr>
      </p:sp>
      <p:sp>
        <p:nvSpPr>
          <p:cNvPr id="1597443" name="Rectangle 3"/>
          <p:cNvSpPr>
            <a:spLocks noGrp="1" noChangeArrowheads="1"/>
          </p:cNvSpPr>
          <p:nvPr>
            <p:ph type="body" idx="1"/>
          </p:nvPr>
        </p:nvSpPr>
        <p:spPr>
          <a:xfrm>
            <a:off x="550863" y="4560889"/>
            <a:ext cx="6303962" cy="4319587"/>
          </a:xfrm>
          <a:ln/>
        </p:spPr>
        <p:txBody>
          <a:bodyPr lIns="96642" tIns="48321" rIns="96642" bIns="48321"/>
          <a:lstStyle/>
          <a:p>
            <a:r>
              <a:rPr lang="en-US" dirty="0"/>
              <a:t>For lecture</a:t>
            </a:r>
          </a:p>
          <a:p>
            <a:r>
              <a:rPr lang="en-US" dirty="0"/>
              <a:t>Reference</a:t>
            </a:r>
            <a:r>
              <a:rPr lang="en-US" baseline="0" dirty="0"/>
              <a:t> string is word addresses (or block number since we are using one word blocks) – i.e., the low order two bits used to selected the byte in the 32-bit word are ignored</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22" name="Rectangle 2"/>
          <p:cNvSpPr>
            <a:spLocks noGrp="1" noRot="1" noChangeAspect="1" noChangeArrowheads="1" noTextEdit="1"/>
          </p:cNvSpPr>
          <p:nvPr>
            <p:ph type="sldImg"/>
          </p:nvPr>
        </p:nvSpPr>
        <p:spPr>
          <a:xfrm>
            <a:off x="481013" y="617538"/>
            <a:ext cx="6373812" cy="3586162"/>
          </a:xfrm>
        </p:spPr>
      </p:sp>
      <p:sp>
        <p:nvSpPr>
          <p:cNvPr id="1617923" name="Rectangle 3"/>
          <p:cNvSpPr>
            <a:spLocks noGrp="1" noChangeArrowheads="1"/>
          </p:cNvSpPr>
          <p:nvPr>
            <p:ph type="body" idx="1"/>
          </p:nvPr>
        </p:nvSpPr>
        <p:spPr>
          <a:xfrm>
            <a:off x="550863" y="4560889"/>
            <a:ext cx="6303962" cy="4319587"/>
          </a:xfrm>
          <a:ln/>
        </p:spPr>
        <p:txBody>
          <a:bodyPr lIns="96642" tIns="48321" rIns="96642" bIns="48321"/>
          <a:lstStyle/>
          <a:p>
            <a:r>
              <a:rPr lang="en-US" dirty="0"/>
              <a:t>to take advantage for spatial locality want a cache block that is larger than word </a:t>
            </a:r>
            <a:r>
              <a:rPr lang="en-US" dirty="0" err="1"/>
              <a:t>word</a:t>
            </a:r>
            <a:r>
              <a:rPr lang="en-US" dirty="0"/>
              <a:t> in size.</a:t>
            </a:r>
          </a:p>
          <a:p>
            <a:r>
              <a:rPr lang="en-US" dirty="0"/>
              <a:t>Show the 4-bi</a:t>
            </a:r>
            <a:r>
              <a:rPr lang="en-US" baseline="0" dirty="0"/>
              <a:t>t address mapping – 2-bits of tag, 1-bit of set address (index), 1-bit of word-in-block select</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3D6BDB-857C-77D3-896A-EA7490A4B819}"/>
            </a:ext>
          </a:extLst>
        </p:cNvPr>
        <p:cNvGrpSpPr/>
        <p:nvPr/>
      </p:nvGrpSpPr>
      <p:grpSpPr>
        <a:xfrm>
          <a:off x="0" y="0"/>
          <a:ext cx="0" cy="0"/>
          <a:chOff x="0" y="0"/>
          <a:chExt cx="0" cy="0"/>
        </a:xfrm>
      </p:grpSpPr>
      <p:sp>
        <p:nvSpPr>
          <p:cNvPr id="1661954" name="Rectangle 2">
            <a:extLst>
              <a:ext uri="{FF2B5EF4-FFF2-40B4-BE49-F238E27FC236}">
                <a16:creationId xmlns:a16="http://schemas.microsoft.com/office/drawing/2014/main" id="{75D014CE-F843-BD24-F904-7033BE35CC89}"/>
              </a:ext>
            </a:extLst>
          </p:cNvPr>
          <p:cNvSpPr>
            <a:spLocks noGrp="1" noRot="1" noChangeAspect="1" noChangeArrowheads="1" noTextEdit="1"/>
          </p:cNvSpPr>
          <p:nvPr>
            <p:ph type="sldImg"/>
          </p:nvPr>
        </p:nvSpPr>
        <p:spPr>
          <a:xfrm>
            <a:off x="481013" y="617538"/>
            <a:ext cx="6373812" cy="3586162"/>
          </a:xfrm>
        </p:spPr>
      </p:sp>
      <p:sp>
        <p:nvSpPr>
          <p:cNvPr id="1661955" name="Rectangle 3">
            <a:extLst>
              <a:ext uri="{FF2B5EF4-FFF2-40B4-BE49-F238E27FC236}">
                <a16:creationId xmlns:a16="http://schemas.microsoft.com/office/drawing/2014/main" id="{2A891927-9578-3162-1DB0-D1425FDBB096}"/>
              </a:ext>
            </a:extLst>
          </p:cNvPr>
          <p:cNvSpPr>
            <a:spLocks noGrp="1" noChangeArrowheads="1"/>
          </p:cNvSpPr>
          <p:nvPr>
            <p:ph type="body" idx="1"/>
          </p:nvPr>
        </p:nvSpPr>
        <p:spPr>
          <a:xfrm>
            <a:off x="550863" y="4560889"/>
            <a:ext cx="6303962" cy="4319587"/>
          </a:xfrm>
          <a:ln/>
        </p:spPr>
        <p:txBody>
          <a:bodyPr lIns="96642" tIns="48321" rIns="96642" bIns="48321"/>
          <a:lstStyle/>
          <a:p>
            <a:r>
              <a:rPr lang="en-US" dirty="0"/>
              <a:t>For lecture</a:t>
            </a:r>
          </a:p>
          <a:p>
            <a:r>
              <a:rPr lang="en-US" dirty="0"/>
              <a:t>Valid bit indicates whether an entry contains valid information – if the bit is not set, there cannot be a match for this block</a:t>
            </a:r>
          </a:p>
          <a:p>
            <a:pPr defTabSz="457200" eaLnBrk="1" fontAlgn="auto" hangingPunct="1">
              <a:spcBef>
                <a:spcPts val="0"/>
              </a:spcBef>
              <a:spcAft>
                <a:spcPts val="0"/>
              </a:spcAft>
            </a:pPr>
            <a:endParaRPr lang="en-US" sz="1200" b="0" dirty="0">
              <a:solidFill>
                <a:prstClr val="black"/>
              </a:solidFill>
              <a:latin typeface="Calibri"/>
              <a:ea typeface="+mn-ea"/>
              <a:cs typeface="+mn-cs"/>
            </a:endParaRPr>
          </a:p>
          <a:p>
            <a:pPr defTabSz="457200" eaLnBrk="1" fontAlgn="auto" hangingPunct="1">
              <a:spcBef>
                <a:spcPts val="0"/>
              </a:spcBef>
              <a:spcAft>
                <a:spcPts val="0"/>
              </a:spcAft>
            </a:pPr>
            <a:r>
              <a:rPr lang="en-US" sz="1200" b="0" dirty="0">
                <a:solidFill>
                  <a:prstClr val="black"/>
                </a:solidFill>
                <a:latin typeface="Calibri"/>
                <a:ea typeface="+mn-ea"/>
                <a:cs typeface="+mn-cs"/>
              </a:rPr>
              <a:t>Q: Is the mem block in cache?</a:t>
            </a:r>
          </a:p>
          <a:p>
            <a:pPr defTabSz="457200" eaLnBrk="1" fontAlgn="auto" hangingPunct="1">
              <a:spcBef>
                <a:spcPts val="0"/>
              </a:spcBef>
              <a:spcAft>
                <a:spcPts val="0"/>
              </a:spcAft>
            </a:pPr>
            <a:endParaRPr lang="en-GB" b="0" dirty="0">
              <a:solidFill>
                <a:prstClr val="black"/>
              </a:solidFill>
              <a:latin typeface="Calibri"/>
              <a:ea typeface="+mn-ea"/>
              <a:cs typeface="+mn-cs"/>
            </a:endParaRPr>
          </a:p>
          <a:p>
            <a:pPr defTabSz="457200" eaLnBrk="1" fontAlgn="auto" hangingPunct="1">
              <a:spcBef>
                <a:spcPts val="0"/>
              </a:spcBef>
              <a:spcAft>
                <a:spcPts val="0"/>
              </a:spcAft>
            </a:pPr>
            <a:r>
              <a:rPr lang="en-GB" b="0" dirty="0">
                <a:solidFill>
                  <a:prstClr val="black"/>
                </a:solidFill>
                <a:latin typeface="Calibri"/>
                <a:ea typeface="+mn-ea"/>
                <a:cs typeface="+mn-cs"/>
              </a:rPr>
              <a:t>Only need to check this single location to see if block is in cache.</a:t>
            </a:r>
          </a:p>
          <a:p>
            <a:endParaRPr lang="en-US" dirty="0"/>
          </a:p>
          <a:p>
            <a:r>
              <a:rPr lang="en-US" dirty="0"/>
              <a:t>What if we flip positions of Tag and Index? Have Index as higher-order bits, and Tag as lower-order bits?</a:t>
            </a:r>
          </a:p>
          <a:p>
            <a:pPr lvl="1"/>
            <a:r>
              <a:rPr lang="en-US" dirty="0"/>
              <a:t>Bad idea: Neighboring blocks in memory are mapped to the same cache block, since they share the same Index value; </a:t>
            </a:r>
          </a:p>
          <a:p>
            <a:pPr lvl="1"/>
            <a:r>
              <a:rPr lang="en-US" dirty="0"/>
              <a:t>if memory blocks are accessed sequentially, then each new incoming cache block will immediately replace the previous block at the same cache block, causing cache thrashing </a:t>
            </a:r>
            <a:r>
              <a:rPr lang="en-US" dirty="0">
                <a:sym typeface="Wingdings" pitchFamily="2" charset="2"/>
              </a:rPr>
              <a:t> cannot exploit spatial locality.</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32075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457371-107F-E1BF-CF64-7923F1965D9C}"/>
            </a:ext>
          </a:extLst>
        </p:cNvPr>
        <p:cNvGrpSpPr/>
        <p:nvPr/>
      </p:nvGrpSpPr>
      <p:grpSpPr>
        <a:xfrm>
          <a:off x="0" y="0"/>
          <a:ext cx="0" cy="0"/>
          <a:chOff x="0" y="0"/>
          <a:chExt cx="0" cy="0"/>
        </a:xfrm>
      </p:grpSpPr>
      <p:sp>
        <p:nvSpPr>
          <p:cNvPr id="1661954" name="Rectangle 2">
            <a:extLst>
              <a:ext uri="{FF2B5EF4-FFF2-40B4-BE49-F238E27FC236}">
                <a16:creationId xmlns:a16="http://schemas.microsoft.com/office/drawing/2014/main" id="{FB41D001-980E-8432-5499-3BE272FEE68A}"/>
              </a:ext>
            </a:extLst>
          </p:cNvPr>
          <p:cNvSpPr>
            <a:spLocks noGrp="1" noRot="1" noChangeAspect="1" noChangeArrowheads="1" noTextEdit="1"/>
          </p:cNvSpPr>
          <p:nvPr>
            <p:ph type="sldImg"/>
          </p:nvPr>
        </p:nvSpPr>
        <p:spPr>
          <a:xfrm>
            <a:off x="481013" y="617538"/>
            <a:ext cx="6373812" cy="3586162"/>
          </a:xfrm>
        </p:spPr>
      </p:sp>
      <p:sp>
        <p:nvSpPr>
          <p:cNvPr id="1661955" name="Rectangle 3">
            <a:extLst>
              <a:ext uri="{FF2B5EF4-FFF2-40B4-BE49-F238E27FC236}">
                <a16:creationId xmlns:a16="http://schemas.microsoft.com/office/drawing/2014/main" id="{E2BE4913-3632-09D6-42FB-D8C30A0042FD}"/>
              </a:ext>
            </a:extLst>
          </p:cNvPr>
          <p:cNvSpPr>
            <a:spLocks noGrp="1" noChangeArrowheads="1"/>
          </p:cNvSpPr>
          <p:nvPr>
            <p:ph type="body" idx="1"/>
          </p:nvPr>
        </p:nvSpPr>
        <p:spPr>
          <a:xfrm>
            <a:off x="550863" y="4560889"/>
            <a:ext cx="6303962" cy="4319587"/>
          </a:xfrm>
          <a:ln/>
        </p:spPr>
        <p:txBody>
          <a:bodyPr lIns="96642" tIns="48321" rIns="96642" bIns="48321"/>
          <a:lstStyle/>
          <a:p>
            <a:pPr algn="ctr"/>
            <a:r>
              <a:rPr lang="en-US" sz="1200" b="0" dirty="0">
                <a:solidFill>
                  <a:prstClr val="black"/>
                </a:solidFill>
                <a:latin typeface="Calibri" charset="0"/>
                <a:ea typeface="+mn-ea"/>
                <a:cs typeface="+mn-cs"/>
              </a:rPr>
              <a:t>Q: Is it there?</a:t>
            </a:r>
          </a:p>
          <a:p>
            <a:pPr algn="ctr"/>
            <a:endParaRPr lang="en-US" sz="1200" b="0" dirty="0">
              <a:solidFill>
                <a:prstClr val="black"/>
              </a:solidFill>
              <a:latin typeface="Calibri" charset="0"/>
              <a:ea typeface="+mn-ea"/>
              <a:cs typeface="+mn-cs"/>
            </a:endParaRPr>
          </a:p>
          <a:p>
            <a:pPr algn="ctr"/>
            <a:r>
              <a:rPr lang="en-US" sz="1200" b="0" dirty="0">
                <a:solidFill>
                  <a:prstClr val="black"/>
                </a:solidFill>
                <a:latin typeface="Calibri" charset="0"/>
                <a:ea typeface="+mn-ea"/>
                <a:cs typeface="+mn-cs"/>
              </a:rPr>
              <a:t>Compare </a:t>
            </a:r>
            <a:r>
              <a:rPr lang="en-US" sz="1200" b="0" i="1" dirty="0">
                <a:solidFill>
                  <a:prstClr val="black"/>
                </a:solidFill>
                <a:latin typeface="Calibri" charset="0"/>
                <a:ea typeface="+mn-ea"/>
                <a:cs typeface="+mn-cs"/>
              </a:rPr>
              <a:t>all</a:t>
            </a:r>
            <a:r>
              <a:rPr lang="en-US" sz="1200" b="0" dirty="0">
                <a:solidFill>
                  <a:prstClr val="black"/>
                </a:solidFill>
                <a:latin typeface="Calibri" charset="0"/>
                <a:ea typeface="+mn-ea"/>
                <a:cs typeface="+mn-cs"/>
              </a:rPr>
              <a:t> the cache </a:t>
            </a:r>
            <a:r>
              <a:rPr lang="en-US" sz="1200" b="0" dirty="0">
                <a:solidFill>
                  <a:srgbClr val="FF0000"/>
                </a:solidFill>
                <a:latin typeface="Calibri" charset="0"/>
                <a:ea typeface="+mn-ea"/>
                <a:cs typeface="+mn-cs"/>
              </a:rPr>
              <a:t>tags </a:t>
            </a:r>
            <a:r>
              <a:rPr lang="en-US" sz="1200" b="0" dirty="0">
                <a:solidFill>
                  <a:prstClr val="black"/>
                </a:solidFill>
                <a:latin typeface="Calibri" charset="0"/>
                <a:ea typeface="+mn-ea"/>
                <a:cs typeface="+mn-cs"/>
              </a:rPr>
              <a:t>in the set to the to the 3 tag bits tell if the memory block is in the cache</a:t>
            </a:r>
          </a:p>
          <a:p>
            <a:endParaRPr lang="en-US" dirty="0"/>
          </a:p>
          <a:p>
            <a:r>
              <a:rPr lang="en-US" dirty="0"/>
              <a:t>For lecture</a:t>
            </a:r>
          </a:p>
          <a:p>
            <a:pPr defTabSz="457200" eaLnBrk="1" fontAlgn="auto" hangingPunct="1">
              <a:spcBef>
                <a:spcPts val="0"/>
              </a:spcBef>
              <a:spcAft>
                <a:spcPts val="0"/>
              </a:spcAft>
            </a:pPr>
            <a:r>
              <a:rPr lang="en-US" b="0" dirty="0">
                <a:solidFill>
                  <a:srgbClr val="FF0000"/>
                </a:solidFill>
                <a:latin typeface="Calibri"/>
                <a:ea typeface="+mn-ea"/>
                <a:cs typeface="+mn-cs"/>
              </a:rPr>
              <a:t>Tag: upper 3 bits </a:t>
            </a:r>
            <a:r>
              <a:rPr lang="en-US" b="0" dirty="0">
                <a:solidFill>
                  <a:srgbClr val="FF0000"/>
                </a:solidFill>
                <a:latin typeface="Calibri"/>
                <a:ea typeface="+mn-ea"/>
                <a:cs typeface="+mn-cs"/>
                <a:sym typeface="Wingdings" pitchFamily="2" charset="2"/>
              </a:rPr>
              <a:t> </a:t>
            </a:r>
            <a:r>
              <a:rPr lang="en-US" b="0" dirty="0">
                <a:solidFill>
                  <a:prstClr val="black"/>
                </a:solidFill>
                <a:latin typeface="Calibri"/>
                <a:ea typeface="+mn-ea"/>
                <a:cs typeface="+mn-cs"/>
                <a:sym typeface="Wingdings" pitchFamily="2" charset="2"/>
              </a:rPr>
              <a:t>8 memory addresses mapped to the same </a:t>
            </a:r>
            <a:r>
              <a:rPr lang="en-US" dirty="0">
                <a:solidFill>
                  <a:prstClr val="black"/>
                </a:solidFill>
                <a:latin typeface="Calibri"/>
                <a:ea typeface="+mn-ea"/>
                <a:cs typeface="+mn-cs"/>
                <a:sym typeface="Wingdings" pitchFamily="2" charset="2"/>
              </a:rPr>
              <a:t>cache set index</a:t>
            </a:r>
          </a:p>
          <a:p>
            <a:pPr defTabSz="457200" eaLnBrk="1" fontAlgn="auto" hangingPunct="1">
              <a:spcBef>
                <a:spcPts val="0"/>
              </a:spcBef>
              <a:spcAft>
                <a:spcPts val="0"/>
              </a:spcAft>
            </a:pPr>
            <a:endParaRPr lang="en-US" b="0" dirty="0">
              <a:solidFill>
                <a:prstClr val="black"/>
              </a:solidFill>
              <a:latin typeface="Calibri"/>
              <a:ea typeface="+mn-ea"/>
              <a:cs typeface="+mn-cs"/>
            </a:endParaRPr>
          </a:p>
          <a:p>
            <a:pPr defTabSz="457200" eaLnBrk="1" fontAlgn="auto" hangingPunct="1">
              <a:spcBef>
                <a:spcPts val="0"/>
              </a:spcBef>
              <a:spcAft>
                <a:spcPts val="0"/>
              </a:spcAft>
            </a:pPr>
            <a:r>
              <a:rPr lang="en-US" b="0" dirty="0">
                <a:solidFill>
                  <a:prstClr val="black"/>
                </a:solidFill>
                <a:latin typeface="Calibri"/>
                <a:ea typeface="+mn-ea"/>
                <a:cs typeface="+mn-cs"/>
              </a:rPr>
              <a:t>Index: middle 1 bit </a:t>
            </a:r>
            <a:r>
              <a:rPr lang="en-US" b="0" dirty="0">
                <a:solidFill>
                  <a:prstClr val="black"/>
                </a:solidFill>
                <a:latin typeface="Calibri"/>
                <a:ea typeface="+mn-ea"/>
                <a:cs typeface="+mn-cs"/>
                <a:sym typeface="Wingdings" pitchFamily="2" charset="2"/>
              </a:rPr>
              <a:t> 2 </a:t>
            </a:r>
            <a:r>
              <a:rPr lang="en-US" dirty="0">
                <a:solidFill>
                  <a:prstClr val="black"/>
                </a:solidFill>
                <a:latin typeface="Calibri"/>
                <a:ea typeface="+mn-ea"/>
                <a:cs typeface="+mn-cs"/>
                <a:sym typeface="Wingdings" pitchFamily="2" charset="2"/>
              </a:rPr>
              <a:t>sets</a:t>
            </a:r>
            <a:r>
              <a:rPr lang="en-US" b="0" dirty="0">
                <a:solidFill>
                  <a:prstClr val="black"/>
                </a:solidFill>
                <a:latin typeface="Calibri"/>
                <a:ea typeface="+mn-ea"/>
                <a:cs typeface="+mn-cs"/>
                <a:sym typeface="Wingdings" pitchFamily="2" charset="2"/>
              </a:rPr>
              <a:t> of blocks in cache;  Index defines which </a:t>
            </a:r>
            <a:r>
              <a:rPr lang="en-US" dirty="0">
                <a:solidFill>
                  <a:prstClr val="black"/>
                </a:solidFill>
                <a:latin typeface="Calibri"/>
                <a:ea typeface="+mn-ea"/>
                <a:cs typeface="+mn-cs"/>
                <a:sym typeface="Wingdings" pitchFamily="2" charset="2"/>
              </a:rPr>
              <a:t>set index</a:t>
            </a:r>
            <a:r>
              <a:rPr lang="en-US" b="0" dirty="0">
                <a:solidFill>
                  <a:prstClr val="black"/>
                </a:solidFill>
                <a:latin typeface="Calibri"/>
                <a:ea typeface="+mn-ea"/>
                <a:cs typeface="+mn-cs"/>
                <a:sym typeface="Wingdings" pitchFamily="2" charset="2"/>
              </a:rPr>
              <a:t> the mem address is mapped to, by modulo 2 arithmetic</a:t>
            </a:r>
            <a:endParaRPr lang="en-US" b="0" dirty="0">
              <a:solidFill>
                <a:prstClr val="black"/>
              </a:solidFill>
              <a:latin typeface="Calibri"/>
              <a:ea typeface="+mn-ea"/>
              <a:cs typeface="+mn-cs"/>
            </a:endParaRPr>
          </a:p>
          <a:p>
            <a:pPr defTabSz="457200" eaLnBrk="1" fontAlgn="auto" hangingPunct="1">
              <a:spcBef>
                <a:spcPts val="0"/>
              </a:spcBef>
              <a:spcAft>
                <a:spcPts val="0"/>
              </a:spcAft>
            </a:pPr>
            <a:endParaRPr lang="en-US" b="0" dirty="0">
              <a:solidFill>
                <a:prstClr val="black"/>
              </a:solidFill>
              <a:latin typeface="Calibri"/>
              <a:ea typeface="+mn-ea"/>
              <a:cs typeface="+mn-cs"/>
            </a:endParaRPr>
          </a:p>
          <a:p>
            <a:pPr defTabSz="457200" eaLnBrk="1" fontAlgn="auto" hangingPunct="1">
              <a:spcBef>
                <a:spcPts val="0"/>
              </a:spcBef>
              <a:spcAft>
                <a:spcPts val="0"/>
              </a:spcAft>
            </a:pPr>
            <a:r>
              <a:rPr lang="en-US" b="0" dirty="0">
                <a:solidFill>
                  <a:prstClr val="black"/>
                </a:solidFill>
                <a:latin typeface="Calibri"/>
                <a:ea typeface="+mn-ea"/>
                <a:cs typeface="+mn-cs"/>
              </a:rPr>
              <a:t>Offset: lower 2 bits </a:t>
            </a:r>
            <a:r>
              <a:rPr lang="en-US" b="0" dirty="0">
                <a:solidFill>
                  <a:prstClr val="black"/>
                </a:solidFill>
                <a:latin typeface="Calibri"/>
                <a:ea typeface="+mn-ea"/>
                <a:cs typeface="+mn-cs"/>
                <a:sym typeface="Wingdings" pitchFamily="2" charset="2"/>
              </a:rPr>
              <a:t> 1 word (4 bytes) per block; </a:t>
            </a:r>
            <a:r>
              <a:rPr lang="en-US" b="0" dirty="0">
                <a:solidFill>
                  <a:prstClr val="black"/>
                </a:solidFill>
                <a:latin typeface="Calibri"/>
                <a:ea typeface="+mn-ea"/>
                <a:cs typeface="+mn-cs"/>
              </a:rPr>
              <a:t>Offset defines the byte within the cache block</a:t>
            </a:r>
          </a:p>
          <a:p>
            <a:pPr defTabSz="457200" eaLnBrk="1" fontAlgn="auto" hangingPunct="1">
              <a:spcBef>
                <a:spcPts val="0"/>
              </a:spcBef>
              <a:spcAft>
                <a:spcPts val="0"/>
              </a:spcAft>
            </a:pPr>
            <a:endParaRPr lang="en-US" sz="1200" b="0" dirty="0">
              <a:solidFill>
                <a:prstClr val="black"/>
              </a:solidFill>
              <a:latin typeface="Calibri"/>
              <a:ea typeface="+mn-ea"/>
              <a:cs typeface="+mn-cs"/>
            </a:endParaRPr>
          </a:p>
          <a:p>
            <a:pPr defTabSz="457200" eaLnBrk="1" fontAlgn="auto" hangingPunct="1">
              <a:spcBef>
                <a:spcPts val="0"/>
              </a:spcBef>
              <a:spcAft>
                <a:spcPts val="0"/>
              </a:spcAft>
            </a:pPr>
            <a:r>
              <a:rPr lang="en-US" sz="1200" b="0" dirty="0">
                <a:solidFill>
                  <a:prstClr val="black"/>
                </a:solidFill>
                <a:latin typeface="Calibri"/>
                <a:ea typeface="+mn-ea"/>
                <a:cs typeface="+mn-cs"/>
              </a:rPr>
              <a:t>Q: Is the mem block in cache?</a:t>
            </a:r>
          </a:p>
          <a:p>
            <a:pPr defTabSz="457200" eaLnBrk="1" fontAlgn="auto" hangingPunct="1">
              <a:spcBef>
                <a:spcPts val="0"/>
              </a:spcBef>
              <a:spcAft>
                <a:spcPts val="0"/>
              </a:spcAft>
            </a:pPr>
            <a:endParaRPr lang="en-GB" b="0" dirty="0">
              <a:solidFill>
                <a:prstClr val="black"/>
              </a:solidFill>
              <a:latin typeface="Calibri"/>
              <a:ea typeface="+mn-ea"/>
              <a:cs typeface="+mn-cs"/>
            </a:endParaRPr>
          </a:p>
          <a:p>
            <a:pPr defTabSz="457200" eaLnBrk="1" fontAlgn="auto" hangingPunct="1">
              <a:spcBef>
                <a:spcPts val="0"/>
              </a:spcBef>
              <a:spcAft>
                <a:spcPts val="0"/>
              </a:spcAft>
            </a:pPr>
            <a:r>
              <a:rPr lang="en-GB" b="0" dirty="0">
                <a:solidFill>
                  <a:prstClr val="black"/>
                </a:solidFill>
                <a:latin typeface="Calibri"/>
                <a:ea typeface="+mn-ea"/>
                <a:cs typeface="+mn-cs"/>
              </a:rPr>
              <a:t>Only need to check this single location to see if block is in cache.</a:t>
            </a:r>
          </a:p>
          <a:p>
            <a:endParaRPr lang="en-US" dirty="0"/>
          </a:p>
          <a:p>
            <a:r>
              <a:rPr lang="en-US" dirty="0"/>
              <a:t>What if we flip positions of Tag and Index? Have Index as higher-order bits, and Tag as lower-order bits?</a:t>
            </a:r>
          </a:p>
          <a:p>
            <a:pPr lvl="1"/>
            <a:r>
              <a:rPr lang="en-US" dirty="0"/>
              <a:t>Bad idea: Neighboring blocks in memory are mapped to the same cache block, since they share the same Index value; </a:t>
            </a:r>
          </a:p>
          <a:p>
            <a:pPr lvl="1"/>
            <a:r>
              <a:rPr lang="en-US" dirty="0"/>
              <a:t>if memory blocks are accessed sequentially, then each new incoming cache block will immediately replace the previous block at the same cache block, causing cache thrashing </a:t>
            </a:r>
            <a:r>
              <a:rPr lang="en-US" dirty="0">
                <a:sym typeface="Wingdings" pitchFamily="2" charset="2"/>
              </a:rPr>
              <a:t> cannot exploit spatial locality.</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98243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Illustration from </a:t>
            </a:r>
            <a:r>
              <a:rPr lang="en-US" dirty="0">
                <a:hlinkClick r:id="rId3"/>
              </a:rPr>
              <a:t>http://csillustrated.berkeley.edu/PDFs/cache-types.pdf</a:t>
            </a:r>
            <a:r>
              <a:rPr lang="en-US" dirty="0"/>
              <a:t> </a:t>
            </a:r>
          </a:p>
          <a:p>
            <a:endParaRPr lang="en-SE" dirty="0"/>
          </a:p>
        </p:txBody>
      </p:sp>
    </p:spTree>
    <p:extLst>
      <p:ext uri="{BB962C8B-B14F-4D97-AF65-F5344CB8AC3E}">
        <p14:creationId xmlns:p14="http://schemas.microsoft.com/office/powerpoint/2010/main" val="277927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83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For lecture</a:t>
            </a:r>
          </a:p>
          <a:p>
            <a:pPr eaLnBrk="1" hangingPunct="1">
              <a:spcBef>
                <a:spcPct val="0"/>
              </a:spcBef>
            </a:pPr>
            <a:r>
              <a:rPr lang="en-US" dirty="0"/>
              <a:t>In 2008, the greater size and power consumption of CAMs generally leads to 2-way and 4-way set </a:t>
            </a:r>
            <a:r>
              <a:rPr lang="en-US" dirty="0" err="1"/>
              <a:t>associativity</a:t>
            </a:r>
            <a:r>
              <a:rPr lang="en-US" dirty="0"/>
              <a:t> being built from standard SRAMs with comparators with 8-way and above being built using CAMs</a:t>
            </a:r>
          </a:p>
          <a:p>
            <a:pPr eaLnBrk="1" hangingPunct="1">
              <a:spcBef>
                <a:spcPct val="0"/>
              </a:spcBef>
            </a:pPr>
            <a:endParaRPr lang="en-US" dirty="0"/>
          </a:p>
          <a:p>
            <a:pPr marL="0" marR="0" indent="0" algn="l" defTabSz="914400" rtl="0" eaLnBrk="1" fontAlgn="base" latinLnBrk="0" hangingPunct="1">
              <a:lnSpc>
                <a:spcPct val="100000"/>
              </a:lnSpc>
              <a:spcBef>
                <a:spcPct val="0"/>
              </a:spcBef>
              <a:spcAft>
                <a:spcPct val="0"/>
              </a:spcAft>
              <a:buClrTx/>
              <a:buSzTx/>
              <a:buFontTx/>
              <a:buNone/>
              <a:tabLst/>
              <a:defRPr/>
            </a:pPr>
            <a:r>
              <a:rPr lang="en-US" dirty="0"/>
              <a:t>Example: moving from 20-bit Tag, </a:t>
            </a:r>
            <a:endParaRPr lang="en-US" dirty="0">
              <a:ea typeface="+mn-ea"/>
              <a:cs typeface="+mn-cs"/>
            </a:endParaRPr>
          </a:p>
          <a:p>
            <a:pPr eaLnBrk="1" hangingPunct="1">
              <a:spcBef>
                <a:spcPct val="0"/>
              </a:spcBef>
            </a:pP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76C9B5-E8D6-9A8A-8555-14138A716F74}"/>
            </a:ext>
          </a:extLst>
        </p:cNvPr>
        <p:cNvGrpSpPr/>
        <p:nvPr/>
      </p:nvGrpSpPr>
      <p:grpSpPr>
        <a:xfrm>
          <a:off x="0" y="0"/>
          <a:ext cx="0" cy="0"/>
          <a:chOff x="0" y="0"/>
          <a:chExt cx="0" cy="0"/>
        </a:xfrm>
      </p:grpSpPr>
      <p:sp>
        <p:nvSpPr>
          <p:cNvPr id="45058" name="Rectangle 2">
            <a:extLst>
              <a:ext uri="{FF2B5EF4-FFF2-40B4-BE49-F238E27FC236}">
                <a16:creationId xmlns:a16="http://schemas.microsoft.com/office/drawing/2014/main" id="{784B2187-E7E3-D646-530D-FD31C378AE96}"/>
              </a:ext>
            </a:extLst>
          </p:cNvPr>
          <p:cNvSpPr>
            <a:spLocks noGrp="1" noChangeArrowheads="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1200" b="0" i="0" u="none" strike="noStrike" kern="1200" cap="none" spc="0" normalizeH="0" baseline="0" noProof="0">
                <a:ln>
                  <a:noFill/>
                </a:ln>
                <a:solidFill>
                  <a:srgbClr val="000000"/>
                </a:solidFill>
                <a:effectLst/>
                <a:uLnTx/>
                <a:uFillTx/>
                <a:latin typeface="Arial" charset="0"/>
                <a:ea typeface="+mn-ea"/>
                <a:cs typeface="+mn-cs"/>
              </a:rPr>
              <a:t>Morgan Kaufmann Publishers</a:t>
            </a:r>
          </a:p>
        </p:txBody>
      </p:sp>
      <p:sp>
        <p:nvSpPr>
          <p:cNvPr id="45059" name="Rectangle 3">
            <a:extLst>
              <a:ext uri="{FF2B5EF4-FFF2-40B4-BE49-F238E27FC236}">
                <a16:creationId xmlns:a16="http://schemas.microsoft.com/office/drawing/2014/main" id="{7407E9C9-1775-3719-1887-6E170BC0D05E}"/>
              </a:ext>
            </a:extLst>
          </p:cNvPr>
          <p:cNvSpPr>
            <a:spLocks noGrp="1" noChangeArrowheads="1"/>
          </p:cNvSpPr>
          <p:nvPr>
            <p:ph type="dt" sz="quarter" idx="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5F688A9-AAC3-8C4D-BE02-C84054AA464D}" type="datetime3">
              <a:rPr kumimoji="0" lang="en-AU"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 February, 2025</a:t>
            </a:fld>
            <a:endParaRPr kumimoji="0" lang="en-AU"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5060" name="Rectangle 6">
            <a:extLst>
              <a:ext uri="{FF2B5EF4-FFF2-40B4-BE49-F238E27FC236}">
                <a16:creationId xmlns:a16="http://schemas.microsoft.com/office/drawing/2014/main" id="{B0981C33-19B2-3E23-AB48-3E53ACE5667E}"/>
              </a:ext>
            </a:extLst>
          </p:cNvPr>
          <p:cNvSpPr>
            <a:spLocks noGrp="1" noChangeArrowheads="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1200" b="0" i="0" u="none" strike="noStrike" kern="1200" cap="none" spc="0" normalizeH="0" baseline="0" noProof="0">
                <a:ln>
                  <a:noFill/>
                </a:ln>
                <a:solidFill>
                  <a:srgbClr val="000000"/>
                </a:solidFill>
                <a:effectLst/>
                <a:uLnTx/>
                <a:uFillTx/>
                <a:latin typeface="Arial" charset="0"/>
                <a:ea typeface="+mn-ea"/>
                <a:cs typeface="+mn-cs"/>
              </a:rPr>
              <a:t>Chapter 5 — Large and Fast: Exploiting Memory Hierarchy</a:t>
            </a:r>
          </a:p>
        </p:txBody>
      </p:sp>
      <p:sp>
        <p:nvSpPr>
          <p:cNvPr id="45061" name="Rectangle 7">
            <a:extLst>
              <a:ext uri="{FF2B5EF4-FFF2-40B4-BE49-F238E27FC236}">
                <a16:creationId xmlns:a16="http://schemas.microsoft.com/office/drawing/2014/main" id="{15B89691-CDCA-3D43-9DD6-1FABCA6FD33F}"/>
              </a:ext>
            </a:extLst>
          </p:cNvPr>
          <p:cNvSpPr>
            <a:spLocks noGrp="1" noChangeArrowheads="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2F9F773-EB27-664D-AF58-7373D027B7B6}" type="slidenum">
              <a:rPr kumimoji="0" lang="en-AU"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AU"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2230" name="Rectangle 2">
            <a:extLst>
              <a:ext uri="{FF2B5EF4-FFF2-40B4-BE49-F238E27FC236}">
                <a16:creationId xmlns:a16="http://schemas.microsoft.com/office/drawing/2014/main" id="{8225C4DF-1237-96C7-D369-F9900A742048}"/>
              </a:ext>
            </a:extLst>
          </p:cNvPr>
          <p:cNvSpPr>
            <a:spLocks noGrp="1" noRot="1" noChangeAspect="1" noChangeArrowheads="1" noTextEdit="1"/>
          </p:cNvSpPr>
          <p:nvPr>
            <p:ph type="sldImg"/>
          </p:nvPr>
        </p:nvSpPr>
        <p:spPr bwMode="auto">
          <a:noFill/>
          <a:ln>
            <a:solidFill>
              <a:srgbClr val="000000"/>
            </a:solidFill>
            <a:miter lim="800000"/>
            <a:headEnd/>
            <a:tailEnd/>
          </a:ln>
        </p:spPr>
      </p:sp>
      <p:sp>
        <p:nvSpPr>
          <p:cNvPr id="52231" name="Rectangle 3">
            <a:extLst>
              <a:ext uri="{FF2B5EF4-FFF2-40B4-BE49-F238E27FC236}">
                <a16:creationId xmlns:a16="http://schemas.microsoft.com/office/drawing/2014/main" id="{E8B40E0A-A2A6-B7F4-1113-D196DEB4C79C}"/>
              </a:ext>
            </a:extLst>
          </p:cNvPr>
          <p:cNvSpPr>
            <a:spLocks noGrp="1" noChangeArrowheads="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b="0" kern="0" dirty="0"/>
              <a:t>With 8 blocks, 8-way SA is same as FA. </a:t>
            </a:r>
          </a:p>
          <a:p>
            <a:endParaRPr lang="en-GB" dirty="0"/>
          </a:p>
        </p:txBody>
      </p:sp>
    </p:spTree>
    <p:extLst>
      <p:ext uri="{BB962C8B-B14F-4D97-AF65-F5344CB8AC3E}">
        <p14:creationId xmlns:p14="http://schemas.microsoft.com/office/powerpoint/2010/main" val="25545048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1200" b="0" i="0" u="none" strike="noStrike" kern="1200" cap="none" spc="0" normalizeH="0" baseline="0" noProof="0">
                <a:ln>
                  <a:noFill/>
                </a:ln>
                <a:solidFill>
                  <a:srgbClr val="000000"/>
                </a:solidFill>
                <a:effectLst/>
                <a:uLnTx/>
                <a:uFillTx/>
                <a:latin typeface="Arial" charset="0"/>
                <a:ea typeface="+mn-ea"/>
                <a:cs typeface="+mn-cs"/>
              </a:rPr>
              <a:t>Morgan Kaufmann Publishers</a:t>
            </a:r>
          </a:p>
        </p:txBody>
      </p:sp>
      <p:sp>
        <p:nvSpPr>
          <p:cNvPr id="43011" name="Rectangle 3"/>
          <p:cNvSpPr>
            <a:spLocks noGrp="1" noChangeArrowheads="1"/>
          </p:cNvSpPr>
          <p:nvPr>
            <p:ph type="dt" sz="quarter" idx="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F4A1706-4754-1844-8A36-15CD7D165832}" type="datetime3">
              <a:rPr kumimoji="0" lang="en-AU"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 February, 2025</a:t>
            </a:fld>
            <a:endParaRPr kumimoji="0" lang="en-AU"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3012" name="Rectangle 6"/>
          <p:cNvSpPr>
            <a:spLocks noGrp="1" noChangeArrowheads="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1200" b="0" i="0" u="none" strike="noStrike" kern="1200" cap="none" spc="0" normalizeH="0" baseline="0" noProof="0">
                <a:ln>
                  <a:noFill/>
                </a:ln>
                <a:solidFill>
                  <a:srgbClr val="000000"/>
                </a:solidFill>
                <a:effectLst/>
                <a:uLnTx/>
                <a:uFillTx/>
                <a:latin typeface="Arial" charset="0"/>
                <a:ea typeface="+mn-ea"/>
                <a:cs typeface="+mn-cs"/>
              </a:rPr>
              <a:t>Chapter 5 — Large and Fast: Exploiting Memory Hierarchy</a:t>
            </a:r>
          </a:p>
        </p:txBody>
      </p:sp>
      <p:sp>
        <p:nvSpPr>
          <p:cNvPr id="43013" name="Rectangle 7"/>
          <p:cNvSpPr>
            <a:spLocks noGrp="1" noChangeArrowheads="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F0C9FEC-62B8-9346-BDB3-49ED12D41593}" type="slidenum">
              <a:rPr kumimoji="0" lang="en-AU"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AU"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37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3799"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z="1200" dirty="0"/>
              <a:t>mem block 12 in 8 block cache: </a:t>
            </a:r>
          </a:p>
          <a:p>
            <a:r>
              <a:rPr lang="en-US" sz="1200" dirty="0"/>
              <a:t> (8 cache blocks) 4 sets x 2-ways, </a:t>
            </a:r>
            <a:endParaRPr lang="en-GB"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xfrm>
            <a:off x="481013" y="617538"/>
            <a:ext cx="6373812" cy="3586162"/>
          </a:xfrm>
          <a:noFill/>
          <a:ln>
            <a:solidFill>
              <a:srgbClr val="000000"/>
            </a:solidFill>
            <a:miter lim="800000"/>
            <a:headEnd/>
            <a:tailEnd/>
          </a:ln>
        </p:spPr>
      </p:sp>
      <p:sp>
        <p:nvSpPr>
          <p:cNvPr id="44035" name="Rectangle 3"/>
          <p:cNvSpPr>
            <a:spLocks noGrp="1" noChangeArrowheads="1"/>
          </p:cNvSpPr>
          <p:nvPr>
            <p:ph type="body" idx="1"/>
          </p:nvPr>
        </p:nvSpPr>
        <p:spPr bwMode="auto">
          <a:xfrm>
            <a:off x="550334" y="4560570"/>
            <a:ext cx="6304279" cy="4320540"/>
          </a:xfrm>
          <a:noFill/>
        </p:spPr>
        <p:txBody>
          <a:bodyPr wrap="square" lIns="96642" tIns="48321" rIns="96642" bIns="48321" numCol="1" anchor="t" anchorCtr="0" compatLnSpc="1">
            <a:prstTxWarp prst="textNoShape">
              <a:avLst/>
            </a:prstTxWarp>
          </a:bodyPr>
          <a:lstStyle/>
          <a:p>
            <a:pPr eaLnBrk="1" hangingPunct="1">
              <a:spcBef>
                <a:spcPct val="0"/>
              </a:spcBef>
            </a:pPr>
            <a:r>
              <a:rPr lang="en-US"/>
              <a:t>For class handout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p:cNvSpPr>
            <a:spLocks noGrp="1" noChangeArrowheads="1"/>
          </p:cNvSpPr>
          <p:nvPr>
            <p:ph type="body" idx="1"/>
          </p:nvPr>
        </p:nvSpPr>
        <p:spPr>
          <a:xfrm>
            <a:off x="550863" y="4562475"/>
            <a:ext cx="6303962" cy="4318000"/>
          </a:xfrm>
          <a:noFill/>
          <a:ln>
            <a:noFill/>
          </a:ln>
        </p:spPr>
        <p:txBody>
          <a:bodyPr lIns="95636" tIns="46979" rIns="95636" bIns="46979"/>
          <a:lstStyle/>
          <a:p>
            <a:r>
              <a:rPr lang="en-US" dirty="0"/>
              <a:t>How does the memory hierarchy work?  Well it is rather simple, at least in principle.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In order to take advantage of the temporal locality, that is the locality in time, the memory hierarchy will keep those more recently accessed data items closer to the processor because chances are (points to the principle), the processor will access them again soon. Analogy: Go back to read the same book multiple </a:t>
            </a:r>
            <a:r>
              <a:rPr lang="en-US" dirty="0" err="1"/>
              <a:t>timesWhen</a:t>
            </a:r>
            <a:r>
              <a:rPr lang="en-US" dirty="0"/>
              <a:t> go to bookshelf, pick up multiple nearby books on the same topic since related books are together</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a:p>
            <a:endParaRPr lang="en-US" dirty="0"/>
          </a:p>
          <a:p>
            <a:r>
              <a:rPr lang="en-US" dirty="0"/>
              <a:t>In order to take advantage of the spatial locality, not ONLY do we move the item that has just been accessed to the upper level, but we ALSO move the data items that are adjacent to it.</a:t>
            </a:r>
          </a:p>
          <a:p>
            <a:endParaRPr lang="en-US" dirty="0"/>
          </a:p>
          <a:p>
            <a:r>
              <a:rPr lang="en-US" dirty="0"/>
              <a:t>+1 = 15 min. (X:55)</a:t>
            </a:r>
          </a:p>
        </p:txBody>
      </p:sp>
      <p:sp>
        <p:nvSpPr>
          <p:cNvPr id="1512451" name="Rectangle 3"/>
          <p:cNvSpPr>
            <a:spLocks noGrp="1" noRot="1" noChangeAspect="1" noChangeArrowheads="1" noTextEdit="1"/>
          </p:cNvSpPr>
          <p:nvPr>
            <p:ph type="sldImg"/>
          </p:nvPr>
        </p:nvSpPr>
        <p:spPr>
          <a:xfrm>
            <a:off x="484188" y="619125"/>
            <a:ext cx="6369050" cy="3582988"/>
          </a:xfr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481013" y="617538"/>
            <a:ext cx="6373812" cy="3586162"/>
          </a:xfrm>
          <a:noFill/>
          <a:ln>
            <a:solidFill>
              <a:srgbClr val="000000"/>
            </a:solidFill>
            <a:miter lim="800000"/>
            <a:headEnd/>
            <a:tailEnd/>
          </a:ln>
        </p:spPr>
      </p:sp>
      <p:sp>
        <p:nvSpPr>
          <p:cNvPr id="50179" name="Rectangle 3"/>
          <p:cNvSpPr>
            <a:spLocks noGrp="1" noChangeArrowheads="1"/>
          </p:cNvSpPr>
          <p:nvPr>
            <p:ph type="body" idx="1"/>
          </p:nvPr>
        </p:nvSpPr>
        <p:spPr bwMode="auto">
          <a:xfrm>
            <a:off x="550334" y="4560570"/>
            <a:ext cx="6304279" cy="4320540"/>
          </a:xfrm>
          <a:noFill/>
        </p:spPr>
        <p:txBody>
          <a:bodyPr wrap="square" lIns="96642" tIns="48321" rIns="96642" bIns="48321" numCol="1" anchor="t" anchorCtr="0" compatLnSpc="1">
            <a:prstTxWarp prst="textNoShape">
              <a:avLst/>
            </a:prstTxWarp>
          </a:bodyPr>
          <a:lstStyle/>
          <a:p>
            <a:pPr eaLnBrk="1" hangingPunct="1">
              <a:spcBef>
                <a:spcPct val="0"/>
              </a:spcBef>
            </a:pPr>
            <a:r>
              <a:rPr lang="en-US"/>
              <a:t>For lecture</a:t>
            </a:r>
          </a:p>
          <a:p>
            <a:pPr eaLnBrk="1" hangingPunct="1">
              <a:spcBef>
                <a:spcPct val="0"/>
              </a:spcBef>
            </a:pPr>
            <a:endParaRPr lang="en-US"/>
          </a:p>
          <a:p>
            <a:pPr eaLnBrk="1" hangingPunct="1">
              <a:spcBef>
                <a:spcPct val="0"/>
              </a:spcBef>
            </a:pPr>
            <a:r>
              <a:rPr lang="en-US"/>
              <a:t>Another sample string to try 0 1 2 3 0 8 11 0 3</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defTabSz="457200" eaLnBrk="1" fontAlgn="auto" hangingPunct="1">
              <a:lnSpc>
                <a:spcPct val="80000"/>
              </a:lnSpc>
              <a:spcBef>
                <a:spcPct val="20000"/>
              </a:spcBef>
              <a:spcAft>
                <a:spcPts val="0"/>
              </a:spcAft>
              <a:buFont typeface="Arial"/>
              <a:buChar char="•"/>
              <a:defRPr/>
            </a:pPr>
            <a:r>
              <a:rPr lang="en-US" sz="1200" b="0" dirty="0">
                <a:solidFill>
                  <a:prstClr val="black"/>
                </a:solidFill>
                <a:latin typeface="Helvetica (Body)"/>
                <a:ea typeface="+mn-ea"/>
                <a:cs typeface="+mn-cs"/>
              </a:rPr>
              <a:t>32-bit address space. Tag: 22 bits; Index: 8 bits; Offset: 2 bits</a:t>
            </a:r>
          </a:p>
          <a:p>
            <a:pPr marL="342900" indent="-342900" defTabSz="457200" eaLnBrk="1" fontAlgn="auto" hangingPunct="1">
              <a:lnSpc>
                <a:spcPct val="80000"/>
              </a:lnSpc>
              <a:spcBef>
                <a:spcPct val="20000"/>
              </a:spcBef>
              <a:spcAft>
                <a:spcPts val="0"/>
              </a:spcAft>
              <a:buFont typeface="Arial"/>
              <a:buChar char="•"/>
            </a:pPr>
            <a:r>
              <a:rPr lang="en-US" sz="1200" b="0" dirty="0">
                <a:solidFill>
                  <a:prstClr val="black"/>
                </a:solidFill>
                <a:latin typeface="Helvetica (Body)"/>
                <a:ea typeface="+mn-ea"/>
                <a:cs typeface="+mn-cs"/>
              </a:rPr>
              <a:t>4 Bytes/block, cache size = 4 Ways * </a:t>
            </a:r>
            <a:r>
              <a:rPr lang="en-US" sz="1400" b="0" dirty="0">
                <a:solidFill>
                  <a:prstClr val="black"/>
                </a:solidFill>
                <a:latin typeface="Helvetica (Body)"/>
                <a:ea typeface="+mn-ea"/>
                <a:cs typeface="+mn-cs"/>
              </a:rPr>
              <a:t>2</a:t>
            </a:r>
            <a:r>
              <a:rPr lang="en-US" sz="1400" b="0" baseline="30000" dirty="0">
                <a:solidFill>
                  <a:prstClr val="black"/>
                </a:solidFill>
                <a:latin typeface="Helvetica (Body)"/>
                <a:ea typeface="+mn-ea"/>
                <a:cs typeface="+mn-cs"/>
              </a:rPr>
              <a:t>8</a:t>
            </a:r>
            <a:r>
              <a:rPr lang="en-US" sz="1400" b="0" dirty="0">
                <a:solidFill>
                  <a:prstClr val="black"/>
                </a:solidFill>
                <a:latin typeface="Helvetica (Body)"/>
                <a:ea typeface="+mn-ea"/>
                <a:cs typeface="+mn-cs"/>
              </a:rPr>
              <a:t>=256</a:t>
            </a:r>
            <a:r>
              <a:rPr lang="en-US" sz="1200" b="0" dirty="0">
                <a:solidFill>
                  <a:prstClr val="black"/>
                </a:solidFill>
                <a:latin typeface="Helvetica (Body)"/>
                <a:ea typeface="+mn-ea"/>
                <a:cs typeface="+mn-cs"/>
              </a:rPr>
              <a:t> blocks/way * 4 Bytes/block = 4K Bytes (1K words) </a:t>
            </a:r>
          </a:p>
          <a:p>
            <a:pPr marL="342900" indent="-342900" defTabSz="457200" eaLnBrk="1" fontAlgn="auto" hangingPunct="1">
              <a:lnSpc>
                <a:spcPct val="80000"/>
              </a:lnSpc>
              <a:spcBef>
                <a:spcPct val="20000"/>
              </a:spcBef>
              <a:spcAft>
                <a:spcPts val="0"/>
              </a:spcAft>
              <a:buFont typeface="Arial"/>
              <a:buChar char="•"/>
            </a:pPr>
            <a:r>
              <a:rPr lang="en-US" sz="1200" b="0" dirty="0">
                <a:solidFill>
                  <a:prstClr val="black"/>
                </a:solidFill>
                <a:latin typeface="Helvetica (Body)"/>
                <a:ea typeface="+mn-ea"/>
                <a:cs typeface="+mn-cs"/>
              </a:rPr>
              <a:t>2^22=4 million memory addresses mapped to each cache set index (blue line)</a:t>
            </a:r>
          </a:p>
          <a:p>
            <a:endParaRPr lang="en-SE" dirty="0"/>
          </a:p>
        </p:txBody>
      </p:sp>
    </p:spTree>
    <p:extLst>
      <p:ext uri="{BB962C8B-B14F-4D97-AF65-F5344CB8AC3E}">
        <p14:creationId xmlns:p14="http://schemas.microsoft.com/office/powerpoint/2010/main" val="26190966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a:ea typeface="+mn-ea"/>
                <a:cs typeface="+mn-cs"/>
              </a:rPr>
              <a:t>2</a:t>
            </a:r>
            <a:r>
              <a:rPr lang="en-US" baseline="30000" dirty="0">
                <a:ea typeface="+mn-ea"/>
                <a:cs typeface="+mn-cs"/>
              </a:rPr>
              <a:t>8</a:t>
            </a:r>
            <a:r>
              <a:rPr lang="en-US" dirty="0">
                <a:ea typeface="+mn-ea"/>
                <a:cs typeface="+mn-cs"/>
              </a:rPr>
              <a:t> = 256 sets each with four ways (each with one block)</a:t>
            </a:r>
          </a:p>
          <a:p>
            <a:pPr eaLnBrk="1" hangingPunct="1">
              <a:spcBef>
                <a:spcPct val="0"/>
              </a:spcBef>
            </a:pPr>
            <a:endParaRPr lang="en-US" dirty="0"/>
          </a:p>
          <a:p>
            <a:pPr eaLnBrk="1" hangingPunct="1">
              <a:spcBef>
                <a:spcPct val="0"/>
              </a:spcBef>
            </a:pPr>
            <a:endParaRPr lang="en-US" dirty="0"/>
          </a:p>
          <a:p>
            <a:pPr eaLnBrk="1" hangingPunct="1">
              <a:spcBef>
                <a:spcPct val="0"/>
              </a:spcBef>
            </a:pPr>
            <a:r>
              <a:rPr lang="en-US" dirty="0"/>
              <a:t>This is called a 4-way set associative cache because there are four cache entries for each cache index.  Essentially, you have four direct mapped cache working in parallel.</a:t>
            </a:r>
          </a:p>
          <a:p>
            <a:pPr eaLnBrk="1" hangingPunct="1">
              <a:spcBef>
                <a:spcPct val="0"/>
              </a:spcBef>
            </a:pPr>
            <a:r>
              <a:rPr lang="en-US" dirty="0"/>
              <a:t>This is how it works: the cache index selects a set from the cache. The four tags in the set are compared in parallel with the upper bits of the memory address.</a:t>
            </a:r>
          </a:p>
          <a:p>
            <a:pPr eaLnBrk="1" hangingPunct="1">
              <a:spcBef>
                <a:spcPct val="0"/>
              </a:spcBef>
            </a:pPr>
            <a:r>
              <a:rPr lang="en-US" dirty="0"/>
              <a:t>If no tags match the incoming address tag, we have a cache miss.</a:t>
            </a:r>
          </a:p>
          <a:p>
            <a:pPr eaLnBrk="1" hangingPunct="1">
              <a:spcBef>
                <a:spcPct val="0"/>
              </a:spcBef>
            </a:pPr>
            <a:r>
              <a:rPr lang="en-US" dirty="0"/>
              <a:t>Otherwise, we have a cache hit and we will select the data from the way where the tag matches occur.</a:t>
            </a:r>
          </a:p>
          <a:p>
            <a:pPr eaLnBrk="1" hangingPunct="1">
              <a:spcBef>
                <a:spcPct val="0"/>
              </a:spcBef>
            </a:pPr>
            <a:r>
              <a:rPr lang="en-US" dirty="0"/>
              <a:t>This is simple enough.  What is its disadvantages?</a:t>
            </a:r>
          </a:p>
          <a:p>
            <a:pPr marL="0" marR="0" lvl="1" indent="0" algn="l" defTabSz="914400" rtl="0" eaLnBrk="1" fontAlgn="base" latinLnBrk="0" hangingPunct="1">
              <a:lnSpc>
                <a:spcPct val="100000"/>
              </a:lnSpc>
              <a:spcBef>
                <a:spcPct val="0"/>
              </a:spcBef>
              <a:spcAft>
                <a:spcPct val="0"/>
              </a:spcAft>
              <a:buClrTx/>
              <a:buSzTx/>
              <a:buFontTx/>
              <a:buNone/>
              <a:tabLst/>
              <a:defRPr/>
            </a:pPr>
            <a:r>
              <a:rPr lang="en-US" sz="2400" dirty="0"/>
              <a:t>Must choose appropriate set (multiplexer) before data is available</a:t>
            </a:r>
          </a:p>
          <a:p>
            <a:pPr eaLnBrk="1" hangingPunct="1">
              <a:spcBef>
                <a:spcPct val="0"/>
              </a:spcBef>
            </a:pPr>
            <a:endParaRPr lang="en-US" dirty="0"/>
          </a:p>
          <a:p>
            <a:pPr eaLnBrk="1" hangingPunct="1">
              <a:spcBef>
                <a:spcPct val="0"/>
              </a:spcBef>
            </a:pPr>
            <a:r>
              <a:rPr lang="en-US" dirty="0"/>
              <a:t>First of all, a N-way set associative cache will need N comparators instead of just one comparator (use the right side of the diagram for direct mapped cache).</a:t>
            </a:r>
          </a:p>
          <a:p>
            <a:pPr eaLnBrk="1" hangingPunct="1">
              <a:spcBef>
                <a:spcPct val="0"/>
              </a:spcBef>
            </a:pPr>
            <a:r>
              <a:rPr lang="en-US" dirty="0"/>
              <a:t>A N-way set associative cache will also be slower than a direct mapped cache because of this extra multiplexer delay.</a:t>
            </a:r>
          </a:p>
          <a:p>
            <a:pPr eaLnBrk="1" hangingPunct="1">
              <a:spcBef>
                <a:spcPct val="0"/>
              </a:spcBef>
            </a:pPr>
            <a:r>
              <a:rPr lang="en-US" dirty="0"/>
              <a:t>Finally, for a N-way set associative cache, the data will be available AFTER the hit/miss signal becomes valid because the hit/mis is needed to control the data MUX.</a:t>
            </a:r>
          </a:p>
          <a:p>
            <a:pPr eaLnBrk="1" hangingPunct="1">
              <a:spcBef>
                <a:spcPct val="0"/>
              </a:spcBef>
            </a:pPr>
            <a:r>
              <a:rPr lang="en-US" dirty="0"/>
              <a:t>For a direct mapped cache, that is everything before the MUX on the right or left side, the cache block will be available BEFORE the hit/miss signal (AND gate output) because the data does not have to go through the comparator.</a:t>
            </a:r>
          </a:p>
          <a:p>
            <a:pPr eaLnBrk="1" hangingPunct="1">
              <a:spcBef>
                <a:spcPct val="0"/>
              </a:spcBef>
            </a:pPr>
            <a:r>
              <a:rPr lang="en-US" dirty="0"/>
              <a:t>This can be an important consideration because the processor can now go ahead and use the data  without  knowing if it is a Hit or Miss.  Just assume it is a hit.</a:t>
            </a:r>
          </a:p>
          <a:p>
            <a:pPr eaLnBrk="1" hangingPunct="1">
              <a:spcBef>
                <a:spcPct val="0"/>
              </a:spcBef>
            </a:pPr>
            <a:r>
              <a:rPr lang="en-US" dirty="0"/>
              <a:t>Since cache hit rate is in the upper 90% range, you will be ahead of the game 90% of the time and for those 10% of the time that you  are wrong,  just make sure you can recover.</a:t>
            </a:r>
          </a:p>
          <a:p>
            <a:pPr eaLnBrk="1" hangingPunct="1">
              <a:spcBef>
                <a:spcPct val="0"/>
              </a:spcBef>
            </a:pPr>
            <a:r>
              <a:rPr lang="en-US" dirty="0"/>
              <a:t>You cannot play this speculation game with a N-way set-associative cache because as I said earlier, the data will not be available to you until the hit/miss signal is valid.</a:t>
            </a:r>
          </a:p>
          <a:p>
            <a:pPr eaLnBrk="1" hangingPunct="1">
              <a:spcBef>
                <a:spcPct val="0"/>
              </a:spcBef>
            </a:pPr>
            <a:endParaRPr lang="en-US" dirty="0"/>
          </a:p>
          <a:p>
            <a:pPr eaLnBrk="1" hangingPunct="1">
              <a:spcBef>
                <a:spcPct val="0"/>
              </a:spcBef>
            </a:pPr>
            <a:r>
              <a:rPr lang="en-US" dirty="0"/>
              <a:t>+2 = 38 min. (Y:18)</a:t>
            </a:r>
          </a:p>
          <a:p>
            <a:endParaRPr lang="en-SE" dirty="0"/>
          </a:p>
        </p:txBody>
      </p:sp>
    </p:spTree>
    <p:extLst>
      <p:ext uri="{BB962C8B-B14F-4D97-AF65-F5344CB8AC3E}">
        <p14:creationId xmlns:p14="http://schemas.microsoft.com/office/powerpoint/2010/main" val="19413899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1200" dirty="0"/>
              <a:t> cost of a miss versus the cost of implementation</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宋体" charset="-122"/>
              </a:rPr>
              <a:t>Cache design space</a:t>
            </a:r>
            <a:endParaRPr lang="en-GB" dirty="0"/>
          </a:p>
          <a:p>
            <a:r>
              <a:rPr lang="en-GB" dirty="0"/>
              <a:t>Cache size and cache block size</a:t>
            </a:r>
          </a:p>
          <a:p>
            <a:pPr lvl="1"/>
            <a:r>
              <a:rPr lang="en-GB" dirty="0"/>
              <a:t>Determined to optimize access time </a:t>
            </a:r>
          </a:p>
          <a:p>
            <a:r>
              <a:rPr lang="en-GB" dirty="0"/>
              <a:t>Associativity</a:t>
            </a:r>
          </a:p>
          <a:p>
            <a:pPr lvl="1"/>
            <a:r>
              <a:rPr lang="en-GB" dirty="0"/>
              <a:t>Which cache blocks may be loaded into which cache slots</a:t>
            </a:r>
          </a:p>
          <a:p>
            <a:pPr lvl="1"/>
            <a:r>
              <a:rPr lang="en-GB" dirty="0"/>
              <a:t>Can any block go in any slot, or is there a mapping function to define rules governing which block can be place in which slot</a:t>
            </a:r>
          </a:p>
          <a:p>
            <a:r>
              <a:rPr lang="en-GB" dirty="0"/>
              <a:t>Replacement algorithm</a:t>
            </a:r>
          </a:p>
          <a:p>
            <a:pPr lvl="1"/>
            <a:r>
              <a:rPr lang="en-GB" dirty="0"/>
              <a:t>When is a cache block in a cache slot replaced by another cache block</a:t>
            </a:r>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sz="1200" b="0" dirty="0">
              <a:solidFill>
                <a:srgbClr val="000000"/>
              </a:solidFill>
              <a:latin typeface="Times New Roman" pitchFamily="18" charset="0"/>
              <a:ea typeface="宋体" charset="-122"/>
              <a:cs typeface="+mn-cs"/>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b="0" dirty="0">
                <a:solidFill>
                  <a:srgbClr val="000000"/>
                </a:solidFill>
                <a:latin typeface="Times New Roman" pitchFamily="18" charset="0"/>
                <a:ea typeface="宋体" charset="-122"/>
                <a:cs typeface="+mn-cs"/>
              </a:rPr>
              <a:t>NOTE: MB/s = 1/</a:t>
            </a:r>
            <a:r>
              <a:rPr lang="en-US" altLang="zh-CN" sz="1200" b="0" dirty="0" err="1">
                <a:solidFill>
                  <a:srgbClr val="000000"/>
                </a:solidFill>
                <a:latin typeface="Times New Roman" pitchFamily="18" charset="0"/>
                <a:ea typeface="宋体" charset="-122"/>
                <a:cs typeface="+mn-cs"/>
              </a:rPr>
              <a:t>nsec</a:t>
            </a:r>
            <a:r>
              <a:rPr lang="en-US" altLang="zh-CN" sz="1200" b="0" dirty="0">
                <a:solidFill>
                  <a:srgbClr val="000000"/>
                </a:solidFill>
                <a:latin typeface="Times New Roman" pitchFamily="18" charset="0"/>
                <a:ea typeface="宋体" charset="-122"/>
                <a:cs typeface="+mn-cs"/>
              </a:rPr>
              <a:t>  * 1000</a:t>
            </a:r>
            <a:r>
              <a:rPr lang="en-US" altLang="zh-CN" b="0" dirty="0">
                <a:solidFill>
                  <a:srgbClr val="000000"/>
                </a:solidFill>
                <a:latin typeface="Times New Roman" pitchFamily="18" charset="0"/>
                <a:ea typeface="宋体" charset="-122"/>
                <a:cs typeface="+mn-cs"/>
              </a:rPr>
              <a:t> </a:t>
            </a:r>
          </a:p>
          <a:p>
            <a:pPr eaLnBrk="1" hangingPunct="1">
              <a:lnSpc>
                <a:spcPct val="90000"/>
              </a:lnSpc>
            </a:pPr>
            <a:endParaRPr lang="en-US" altLang="zh-CN" sz="1200" dirty="0">
              <a:ea typeface="宋体" charset="-122"/>
            </a:endParaRPr>
          </a:p>
          <a:p>
            <a:pPr eaLnBrk="1" hangingPunct="1">
              <a:lnSpc>
                <a:spcPct val="90000"/>
              </a:lnSpc>
            </a:pPr>
            <a:r>
              <a:rPr lang="en-US" altLang="zh-CN" sz="1200" dirty="0">
                <a:ea typeface="宋体" charset="-122"/>
              </a:rPr>
              <a:t>As cache block size increases past its optimal value then the miss rate may begin to increase</a:t>
            </a:r>
          </a:p>
          <a:p>
            <a:pPr eaLnBrk="1" hangingPunct="1">
              <a:lnSpc>
                <a:spcPct val="90000"/>
              </a:lnSpc>
            </a:pPr>
            <a:r>
              <a:rPr lang="en-US" altLang="zh-CN" sz="1200" dirty="0">
                <a:ea typeface="宋体" charset="-122"/>
              </a:rPr>
              <a:t>it becomes more probable that the next access will involve the cache block that was just removed, i.e., </a:t>
            </a:r>
          </a:p>
          <a:p>
            <a:pPr eaLnBrk="1" hangingPunct="1">
              <a:lnSpc>
                <a:spcPct val="90000"/>
              </a:lnSpc>
            </a:pPr>
            <a:endParaRPr lang="en-US" altLang="zh-CN" sz="1200" dirty="0">
              <a:ea typeface="宋体" charset="-122"/>
            </a:endParaRPr>
          </a:p>
          <a:p>
            <a:pPr marL="287338" indent="-287338" defTabSz="457200" eaLnBrk="1" fontAlgn="auto" hangingPunct="1">
              <a:spcBef>
                <a:spcPts val="0"/>
              </a:spcBef>
              <a:spcAft>
                <a:spcPts val="0"/>
              </a:spcAft>
              <a:buSzPct val="75000"/>
              <a:buFont typeface="Arial"/>
              <a:buChar char="•"/>
            </a:pPr>
            <a:r>
              <a:rPr lang="en-US" sz="1200" b="0" dirty="0">
                <a:solidFill>
                  <a:prstClr val="black"/>
                </a:solidFill>
                <a:latin typeface="Times New Roman" pitchFamily="18" charset="0"/>
                <a:ea typeface="+mn-ea"/>
                <a:cs typeface="+mn-cs"/>
              </a:rPr>
              <a:t>A more serious problem is that the miss penalty goes up, since it is the time to fetch the block from the next lower level of the hierarchy and load it into the cache.</a:t>
            </a:r>
          </a:p>
          <a:p>
            <a:pPr marL="287338" indent="-287338" defTabSz="457200" eaLnBrk="1" fontAlgn="auto" hangingPunct="1">
              <a:spcBef>
                <a:spcPts val="0"/>
              </a:spcBef>
              <a:spcAft>
                <a:spcPts val="0"/>
              </a:spcAft>
              <a:buSzPct val="75000"/>
              <a:buFont typeface="Arial"/>
              <a:buChar char="•"/>
            </a:pPr>
            <a:endParaRPr lang="en-US" sz="1200" b="0" dirty="0">
              <a:solidFill>
                <a:prstClr val="black"/>
              </a:solidFill>
              <a:latin typeface="Calibri"/>
              <a:ea typeface="+mn-ea"/>
              <a:cs typeface="+mn-cs"/>
            </a:endParaRPr>
          </a:p>
          <a:p>
            <a:pPr eaLnBrk="1" hangingPunct="1">
              <a:lnSpc>
                <a:spcPct val="90000"/>
              </a:lnSpc>
            </a:pPr>
            <a:endParaRPr lang="en-US" altLang="zh-CN" sz="1200" dirty="0">
              <a:ea typeface="宋体" charset="-122"/>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b="0" dirty="0">
              <a:solidFill>
                <a:srgbClr val="000000"/>
              </a:solidFill>
              <a:latin typeface="Times New Roman" pitchFamily="18" charset="0"/>
              <a:ea typeface="宋体" charset="-122"/>
              <a:cs typeface="+mn-cs"/>
            </a:endParaRPr>
          </a:p>
          <a:p>
            <a:endParaRPr lang="en-SE" dirty="0"/>
          </a:p>
        </p:txBody>
      </p:sp>
    </p:spTree>
    <p:extLst>
      <p:ext uri="{BB962C8B-B14F-4D97-AF65-F5344CB8AC3E}">
        <p14:creationId xmlns:p14="http://schemas.microsoft.com/office/powerpoint/2010/main" val="20690634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Write-Through: Data is written simultaneously to both the cache (if present) and main memory. This ensures that main memory always has the most up-to-date data.</a:t>
            </a:r>
          </a:p>
          <a:p>
            <a:r>
              <a:rPr lang="en-GB" dirty="0"/>
              <a:t>No-Write-Allocate: On a write miss, no cache block is allocated. Instead, data is written directly to main memory without involving the cache.</a:t>
            </a:r>
          </a:p>
          <a:p>
            <a:r>
              <a:rPr lang="en-GB" dirty="0"/>
              <a:t>Example: CPU writes to memory address A, which is not in the cache: </a:t>
            </a:r>
          </a:p>
          <a:p>
            <a:pPr lvl="1"/>
            <a:r>
              <a:rPr lang="en-GB" dirty="0"/>
              <a:t>A write miss occurs. The no-write-allocate policy skips loading A into the cache. The CPU writes directly to main memory, bypassing the cache.</a:t>
            </a:r>
          </a:p>
          <a:p>
            <a:r>
              <a:rPr lang="en-GB" dirty="0"/>
              <a:t>Benefit: This approach avoids polluting the cache with data that may not be reused, which can be advantageous for workloads with infrequent writes or streaming data.</a:t>
            </a:r>
            <a:endParaRPr lang="en-SE" dirty="0"/>
          </a:p>
          <a:p>
            <a:r>
              <a:rPr lang="en-US" dirty="0"/>
              <a:t>Read misses (I$ and D$)</a:t>
            </a:r>
          </a:p>
          <a:p>
            <a:pPr lvl="1"/>
            <a:r>
              <a:rPr lang="en-US" dirty="0"/>
              <a:t>Stall execution, fetch the block from the next level in the memory hierarchy, put it in the cache, send requested word to processor, and then let execution resume</a:t>
            </a:r>
          </a:p>
          <a:p>
            <a:r>
              <a:rPr lang="en-US" dirty="0"/>
              <a:t>Write misses (D$ only)</a:t>
            </a:r>
          </a:p>
          <a:p>
            <a:pPr lvl="1"/>
            <a:r>
              <a:rPr lang="en-US" dirty="0">
                <a:solidFill>
                  <a:srgbClr val="FF0000"/>
                </a:solidFill>
              </a:rPr>
              <a:t>Write allocate: </a:t>
            </a:r>
            <a:r>
              <a:rPr lang="en-US" dirty="0"/>
              <a:t>fetch the block from memory to cache, then write the word to cache</a:t>
            </a:r>
          </a:p>
          <a:p>
            <a:pPr lvl="1">
              <a:buNone/>
            </a:pPr>
            <a:r>
              <a:rPr lang="en-US" dirty="0"/>
              <a:t>or</a:t>
            </a:r>
          </a:p>
          <a:p>
            <a:pPr lvl="1">
              <a:buClr>
                <a:schemeClr val="tx1"/>
              </a:buClr>
            </a:pPr>
            <a:r>
              <a:rPr lang="en-US" dirty="0">
                <a:solidFill>
                  <a:srgbClr val="FF0000"/>
                </a:solidFill>
              </a:rPr>
              <a:t>No-write allocate:</a:t>
            </a:r>
            <a:r>
              <a:rPr lang="en-US" dirty="0"/>
              <a:t> skip the cache and just write the word to memory</a:t>
            </a:r>
          </a:p>
          <a:p>
            <a:pPr>
              <a:buClr>
                <a:schemeClr val="tx1"/>
              </a:buClr>
            </a:pPr>
            <a:endParaRPr lang="en-US" dirty="0"/>
          </a:p>
          <a:p>
            <a:endParaRPr lang="en-US" dirty="0"/>
          </a:p>
          <a:p>
            <a:r>
              <a:rPr lang="en-US" dirty="0"/>
              <a:t>Example: Consider a DM cache with 2-word (8-byte) cache block size. Assume we do a 4-byte write to memory location 0x000000 and causes a cache miss. Do we have to load the entire block (Bytes 0-7) from memory to cache before we write the cache tag and the 4-byte data into Bytes 0-3?</a:t>
            </a:r>
          </a:p>
          <a:p>
            <a:pPr lvl="1"/>
            <a:r>
              <a:rPr lang="en-US" dirty="0"/>
              <a:t>If we load the block before writing, it is called write-allocate. </a:t>
            </a:r>
          </a:p>
          <a:p>
            <a:pPr lvl="1"/>
            <a:r>
              <a:rPr lang="en-US" dirty="0"/>
              <a:t>If not, it is called write-no-allocate. In this case, you need to invalidate the entire cache block. Otherwise, you may have half of the cache block (Bytes 0-3) referring to one memory block, and the other half (Bytes 4-7) referring to another memory block, both mapped to the same cache index!</a:t>
            </a:r>
          </a:p>
          <a:p>
            <a:pPr lvl="1"/>
            <a:endParaRPr lang="en-US" dirty="0"/>
          </a:p>
          <a:p>
            <a:pPr lvl="1"/>
            <a:endParaRPr lang="en-US" dirty="0"/>
          </a:p>
          <a:p>
            <a:endParaRPr lang="en-SE" dirty="0"/>
          </a:p>
          <a:p>
            <a:endParaRPr lang="en-SE" dirty="0"/>
          </a:p>
        </p:txBody>
      </p:sp>
    </p:spTree>
    <p:extLst>
      <p:ext uri="{BB962C8B-B14F-4D97-AF65-F5344CB8AC3E}">
        <p14:creationId xmlns:p14="http://schemas.microsoft.com/office/powerpoint/2010/main" val="10508127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policies to maintain cache-memory consistency.</a:t>
            </a:r>
          </a:p>
          <a:p>
            <a:r>
              <a:rPr lang="en-US" dirty="0">
                <a:solidFill>
                  <a:srgbClr val="0000FF"/>
                </a:solidFill>
              </a:rPr>
              <a:t>Write-Through</a:t>
            </a:r>
            <a:r>
              <a:rPr lang="en-US" dirty="0"/>
              <a:t>: write cache and write </a:t>
            </a:r>
            <a:r>
              <a:rPr lang="en-US" i="1" dirty="0"/>
              <a:t>through </a:t>
            </a:r>
            <a:r>
              <a:rPr lang="en-US" dirty="0"/>
              <a:t>the cache to memory</a:t>
            </a:r>
          </a:p>
          <a:p>
            <a:pPr lvl="1"/>
            <a:r>
              <a:rPr lang="en-GB" dirty="0"/>
              <a:t>Pro: read misses do not result in writes</a:t>
            </a:r>
          </a:p>
          <a:p>
            <a:pPr lvl="1"/>
            <a:r>
              <a:rPr lang="en-GB" dirty="0"/>
              <a:t>Con: </a:t>
            </a:r>
            <a:r>
              <a:rPr lang="en-US" dirty="0"/>
              <a:t>Every write goes to memory, t</a:t>
            </a:r>
            <a:r>
              <a:rPr lang="en-GB" dirty="0" err="1"/>
              <a:t>oo</a:t>
            </a:r>
            <a:r>
              <a:rPr lang="en-GB" dirty="0"/>
              <a:t> slow (can add </a:t>
            </a:r>
            <a:r>
              <a:rPr lang="en-US" dirty="0"/>
              <a:t>Write Buffer to allow processor to continue once data in Buffer</a:t>
            </a:r>
            <a:r>
              <a:rPr lang="en-GB" dirty="0"/>
              <a:t>)</a:t>
            </a:r>
          </a:p>
          <a:p>
            <a:r>
              <a:rPr lang="en-US" dirty="0">
                <a:solidFill>
                  <a:srgbClr val="0000FF"/>
                </a:solidFill>
              </a:rPr>
              <a:t>Write-Back</a:t>
            </a:r>
            <a:r>
              <a:rPr lang="en-US" dirty="0"/>
              <a:t>: write only to cache and then write cache block </a:t>
            </a:r>
            <a:r>
              <a:rPr lang="en-US" i="1" dirty="0"/>
              <a:t>back </a:t>
            </a:r>
            <a:r>
              <a:rPr lang="en-US" dirty="0"/>
              <a:t>to memory when evict block from cache</a:t>
            </a:r>
          </a:p>
          <a:p>
            <a:pPr lvl="1"/>
            <a:r>
              <a:rPr lang="en-US" dirty="0"/>
              <a:t>Include a dirty bit to cache block (writing to a block makes it “dirty”), and only write back if bit is set </a:t>
            </a:r>
          </a:p>
          <a:p>
            <a:pPr lvl="1"/>
            <a:r>
              <a:rPr lang="en-US" dirty="0"/>
              <a:t>Pro: repeated writes hit in cache, only single write to memory per block</a:t>
            </a:r>
          </a:p>
          <a:p>
            <a:pPr lvl="1">
              <a:lnSpc>
                <a:spcPct val="80000"/>
              </a:lnSpc>
            </a:pPr>
            <a:r>
              <a:rPr lang="en-US" dirty="0"/>
              <a:t>Con: read miss may require write back of dirty block </a:t>
            </a:r>
          </a:p>
          <a:p>
            <a:pPr lvl="2">
              <a:lnSpc>
                <a:spcPct val="80000"/>
              </a:lnSpc>
            </a:pPr>
            <a:r>
              <a:rPr lang="en-US" dirty="0"/>
              <a:t>Clean miss: the block being replaced is clean </a:t>
            </a:r>
          </a:p>
          <a:p>
            <a:pPr lvl="2">
              <a:lnSpc>
                <a:spcPct val="80000"/>
              </a:lnSpc>
            </a:pPr>
            <a:r>
              <a:rPr lang="en-US" dirty="0"/>
              <a:t>Dirty miss: the block being replaced is dirty and needs to be written back to memory</a:t>
            </a:r>
          </a:p>
          <a:p>
            <a:r>
              <a:rPr lang="en-US" dirty="0"/>
              <a:t>Typical combinations:</a:t>
            </a:r>
          </a:p>
          <a:p>
            <a:pPr lvl="1"/>
            <a:r>
              <a:rPr lang="en-US" dirty="0"/>
              <a:t>Write-back + write allocate</a:t>
            </a:r>
          </a:p>
          <a:p>
            <a:pPr lvl="2"/>
            <a:r>
              <a:rPr lang="en-US" dirty="0"/>
              <a:t>Hoping for a subsequent writes (or reads) to the same location, which is now cached.</a:t>
            </a:r>
          </a:p>
          <a:p>
            <a:pPr lvl="1"/>
            <a:r>
              <a:rPr lang="en-US" dirty="0"/>
              <a:t>Write-through + no-write allocate</a:t>
            </a:r>
          </a:p>
          <a:p>
            <a:pPr lvl="2"/>
            <a:r>
              <a:rPr lang="en-US" dirty="0"/>
              <a:t>Consecutive writes have no advantage, since all writes go to memory</a:t>
            </a:r>
          </a:p>
          <a:p>
            <a:pPr lvl="2"/>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https://courses.cs.washington.edu/courses/cse378/09wi/lectures/lec18-annotated.pdf</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Too slow, so include Write Buffer to allow processor to continue once data in Buffer, </a:t>
            </a:r>
            <a:br>
              <a:rPr lang="en-US" dirty="0"/>
            </a:br>
            <a:r>
              <a:rPr lang="en-US" dirty="0"/>
              <a:t>Buffer updates memory in parallel to processor</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 not sent to DRAM</a:t>
            </a:r>
            <a:br>
              <a:rPr lang="en-US" dirty="0"/>
            </a:br>
            <a:r>
              <a:rPr lang="en-US" dirty="0"/>
              <a:t>	 processor not held up on writes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a:p>
            <a:pPr>
              <a:lnSpc>
                <a:spcPct val="80000"/>
              </a:lnSpc>
            </a:pPr>
            <a:r>
              <a:rPr lang="en-US" dirty="0"/>
              <a:t>WT: </a:t>
            </a:r>
          </a:p>
          <a:p>
            <a:pPr>
              <a:lnSpc>
                <a:spcPct val="80000"/>
              </a:lnSpc>
            </a:pPr>
            <a:r>
              <a:rPr lang="en-US" dirty="0"/>
              <a:t>WB: </a:t>
            </a:r>
          </a:p>
          <a:p>
            <a:pPr lvl="1">
              <a:lnSpc>
                <a:spcPct val="80000"/>
              </a:lnSpc>
            </a:pPr>
            <a:r>
              <a:rPr lang="en-US" dirty="0"/>
              <a:t>Pro: repeated writes not sent to DRAM</a:t>
            </a:r>
            <a:br>
              <a:rPr lang="en-US" dirty="0"/>
            </a:br>
            <a:r>
              <a:rPr lang="en-US" dirty="0"/>
              <a:t>	 processor not held up on writes</a:t>
            </a:r>
          </a:p>
          <a:p>
            <a:pPr lvl="1">
              <a:lnSpc>
                <a:spcPct val="80000"/>
              </a:lnSpc>
            </a:pPr>
            <a:r>
              <a:rPr lang="en-US" dirty="0"/>
              <a:t>Con: More complex</a:t>
            </a:r>
            <a:br>
              <a:rPr lang="en-US" dirty="0"/>
            </a:br>
            <a:r>
              <a:rPr lang="en-US" dirty="0"/>
              <a:t>	 Read miss may require write back of dirty block </a:t>
            </a:r>
          </a:p>
          <a:p>
            <a:pPr lvl="2">
              <a:lnSpc>
                <a:spcPct val="80000"/>
              </a:lnSpc>
            </a:pPr>
            <a:r>
              <a:rPr lang="en-US" dirty="0"/>
              <a:t>Clean miss: the block being replaced is clean </a:t>
            </a:r>
          </a:p>
          <a:p>
            <a:pPr lvl="2">
              <a:lnSpc>
                <a:spcPct val="80000"/>
              </a:lnSpc>
            </a:pPr>
            <a:r>
              <a:rPr lang="en-US" dirty="0"/>
              <a:t>Dirty miss: the block being replaced is dirty and needs to be written back to memory</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a:p>
            <a:endParaRPr lang="zh-CN" altLang="en-US" dirty="0"/>
          </a:p>
          <a:p>
            <a:pPr lvl="2"/>
            <a:endParaRPr lang="en-US" dirty="0"/>
          </a:p>
          <a:p>
            <a:endParaRPr lang="en-US" dirty="0"/>
          </a:p>
          <a:p>
            <a:endParaRPr lang="en-SE" dirty="0"/>
          </a:p>
        </p:txBody>
      </p:sp>
    </p:spTree>
    <p:extLst>
      <p:ext uri="{BB962C8B-B14F-4D97-AF65-F5344CB8AC3E}">
        <p14:creationId xmlns:p14="http://schemas.microsoft.com/office/powerpoint/2010/main" val="19290681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2117007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15A70A7-E578-1540-8263-E3B3842894D8}"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2467" name="Rectangle 2"/>
          <p:cNvSpPr>
            <a:spLocks noGrp="1" noChangeArrowheads="1"/>
          </p:cNvSpPr>
          <p:nvPr>
            <p:ph type="body" idx="1"/>
          </p:nvPr>
        </p:nvSpPr>
        <p:spPr bwMode="auto">
          <a:xfrm>
            <a:off x="975360" y="4560570"/>
            <a:ext cx="5364480" cy="4320540"/>
          </a:xfrm>
          <a:noFill/>
        </p:spPr>
        <p:txBody>
          <a:bodyPr wrap="square" lIns="95627" tIns="46975" rIns="95627" bIns="46975" numCol="1" anchor="t" anchorCtr="0" compatLnSpc="1">
            <a:prstTxWarp prst="textNoShape">
              <a:avLst/>
            </a:prstTxWarp>
          </a:bodyPr>
          <a:lstStyle/>
          <a:p>
            <a:pPr lvl="1">
              <a:defRPr/>
            </a:pPr>
            <a:r>
              <a:rPr lang="en-US" dirty="0"/>
              <a:t>Random Replacement</a:t>
            </a:r>
          </a:p>
          <a:p>
            <a:pPr lvl="2">
              <a:defRPr/>
            </a:pPr>
            <a:r>
              <a:rPr lang="en-US" dirty="0"/>
              <a:t>Hardware randomly selects a cache block and throws it out</a:t>
            </a:r>
          </a:p>
          <a:p>
            <a:pPr eaLnBrk="1" hangingPunct="1">
              <a:lnSpc>
                <a:spcPct val="85000"/>
              </a:lnSpc>
              <a:spcBef>
                <a:spcPct val="0"/>
              </a:spcBef>
            </a:pPr>
            <a:endParaRPr lang="en-US" sz="2800" dirty="0"/>
          </a:p>
          <a:p>
            <a:pPr eaLnBrk="1" hangingPunct="1">
              <a:lnSpc>
                <a:spcPct val="85000"/>
              </a:lnSpc>
              <a:spcBef>
                <a:spcPct val="0"/>
              </a:spcBef>
            </a:pPr>
            <a:r>
              <a:rPr lang="en-US" sz="2800" dirty="0"/>
              <a:t>When miss occurs, which way’s block selected for replacement?</a:t>
            </a:r>
          </a:p>
          <a:p>
            <a:pPr lvl="1" eaLnBrk="1" hangingPunct="1">
              <a:lnSpc>
                <a:spcPct val="85000"/>
              </a:lnSpc>
              <a:spcBef>
                <a:spcPct val="0"/>
              </a:spcBef>
              <a:buClr>
                <a:schemeClr val="tx1"/>
              </a:buClr>
            </a:pPr>
            <a:r>
              <a:rPr lang="en-US" sz="2400" dirty="0">
                <a:solidFill>
                  <a:srgbClr val="FF0000"/>
                </a:solidFill>
              </a:rPr>
              <a:t>Least Recently Used </a:t>
            </a:r>
            <a:r>
              <a:rPr lang="en-US" sz="2400" dirty="0"/>
              <a:t>(LRU): one that has been unused the longest</a:t>
            </a:r>
          </a:p>
          <a:p>
            <a:pPr lvl="2" eaLnBrk="1" hangingPunct="1">
              <a:lnSpc>
                <a:spcPct val="85000"/>
              </a:lnSpc>
              <a:spcBef>
                <a:spcPct val="0"/>
              </a:spcBef>
            </a:pPr>
            <a:r>
              <a:rPr lang="en-US" sz="2000" dirty="0"/>
              <a:t>Must track when each way’s block was used relative to other blocks in the set</a:t>
            </a:r>
          </a:p>
          <a:p>
            <a:pPr lvl="2" eaLnBrk="1" hangingPunct="1">
              <a:lnSpc>
                <a:spcPct val="85000"/>
              </a:lnSpc>
              <a:spcBef>
                <a:spcPct val="0"/>
              </a:spcBef>
            </a:pPr>
            <a:r>
              <a:rPr lang="en-US" sz="2000" dirty="0"/>
              <a:t>For 2-way SA $, one bit per set → set to 1 when a block is referenced; reset the other way’s bit (i.e., “last used”)</a:t>
            </a:r>
          </a:p>
          <a:p>
            <a:pPr lvl="2" eaLnBrk="1" hangingPunct="1">
              <a:lnSpc>
                <a:spcPct val="85000"/>
              </a:lnSpc>
              <a:spcBef>
                <a:spcPct val="0"/>
              </a:spcBef>
            </a:pPr>
            <a:endParaRPr lang="en-US" sz="2000" dirty="0"/>
          </a:p>
          <a:p>
            <a:pPr>
              <a:defRPr/>
            </a:pPr>
            <a:r>
              <a:rPr lang="en-US" dirty="0"/>
              <a:t>Example of a Simple “Pseudo” LRU Implementation</a:t>
            </a:r>
          </a:p>
          <a:p>
            <a:pPr lvl="1">
              <a:defRPr/>
            </a:pPr>
            <a:r>
              <a:rPr lang="en-US" dirty="0"/>
              <a:t>Assume 64 Fully Associative entries in a set.</a:t>
            </a:r>
          </a:p>
          <a:p>
            <a:pPr lvl="1">
              <a:defRPr/>
            </a:pPr>
            <a:r>
              <a:rPr lang="en-US" dirty="0"/>
              <a:t>Hardware replacement pointer points to one cache entry</a:t>
            </a:r>
          </a:p>
          <a:p>
            <a:pPr lvl="1">
              <a:defRPr/>
            </a:pPr>
            <a:r>
              <a:rPr lang="en-US" dirty="0"/>
              <a:t>Whenever access is made to the entry the pointer points to:</a:t>
            </a:r>
          </a:p>
          <a:p>
            <a:pPr lvl="2">
              <a:defRPr/>
            </a:pPr>
            <a:r>
              <a:rPr lang="en-US" dirty="0"/>
              <a:t>Move the pointer to the next entry</a:t>
            </a:r>
          </a:p>
          <a:p>
            <a:pPr lvl="1">
              <a:defRPr/>
            </a:pPr>
            <a:r>
              <a:rPr lang="en-US" dirty="0"/>
              <a:t>Otherwise: do not move the pointer</a:t>
            </a:r>
          </a:p>
          <a:p>
            <a:pPr lvl="2" eaLnBrk="1" hangingPunct="1">
              <a:lnSpc>
                <a:spcPct val="85000"/>
              </a:lnSpc>
              <a:spcBef>
                <a:spcPct val="0"/>
              </a:spcBef>
            </a:pPr>
            <a:endParaRPr lang="en-US" sz="2000" dirty="0"/>
          </a:p>
          <a:p>
            <a:endParaRPr lang="en-US" dirty="0"/>
          </a:p>
        </p:txBody>
      </p:sp>
      <p:sp>
        <p:nvSpPr>
          <p:cNvPr id="62468" name="Rectangle 3"/>
          <p:cNvSpPr>
            <a:spLocks noGrp="1" noRot="1" noChangeAspect="1" noChangeArrowheads="1" noTextEdit="1"/>
          </p:cNvSpPr>
          <p:nvPr>
            <p:ph type="sldImg"/>
          </p:nvPr>
        </p:nvSpPr>
        <p:spPr bwMode="auto">
          <a:noFill/>
          <a:ln w="9525">
            <a:noFill/>
          </a:ln>
        </p:spPr>
      </p:sp>
    </p:spTree>
    <p:extLst>
      <p:ext uri="{BB962C8B-B14F-4D97-AF65-F5344CB8AC3E}">
        <p14:creationId xmlns:p14="http://schemas.microsoft.com/office/powerpoint/2010/main" val="3307592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body" idx="1"/>
          </p:nvPr>
        </p:nvSpPr>
        <p:spPr>
          <a:xfrm>
            <a:off x="550863" y="4560889"/>
            <a:ext cx="6303962" cy="4319587"/>
          </a:xfrm>
          <a:noFill/>
          <a:ln>
            <a:noFill/>
          </a:ln>
        </p:spPr>
        <p:txBody>
          <a:bodyPr lIns="95646" tIns="46984" rIns="95646" bIns="46984"/>
          <a:lstStyle/>
          <a:p>
            <a:endParaRPr lang="en-US" dirty="0"/>
          </a:p>
          <a:p>
            <a:r>
              <a:rPr lang="en-US" dirty="0"/>
              <a:t>No fancy replacement policy is needed for the direct mapped cache. </a:t>
            </a:r>
          </a:p>
          <a:p>
            <a:r>
              <a:rPr lang="en-US" dirty="0"/>
              <a:t>As a matter of fact, that is what cause direct mapped trouble to begin with: only one place to go in the cache--causes conflict misses.</a:t>
            </a:r>
          </a:p>
          <a:p>
            <a:endParaRPr lang="en-US" dirty="0"/>
          </a:p>
          <a:p>
            <a:r>
              <a:rPr lang="en-US" dirty="0"/>
              <a:t>Besides working at Sun, I also teach people how to fly whenever I have time.</a:t>
            </a:r>
          </a:p>
          <a:p>
            <a:r>
              <a:rPr lang="en-US" dirty="0"/>
              <a:t>Statistic have shown that if a pilot crashed after an engine failure, he or she is more likely to get killed in a multi-engine light airplane than a single engine airplane.</a:t>
            </a:r>
          </a:p>
          <a:p>
            <a:r>
              <a:rPr lang="en-US" dirty="0"/>
              <a:t>The joke among us flight instructors is that: sure, when the engine quit in a single engine stops, you have one option: sooner or later, you land.  Probably sooner.</a:t>
            </a:r>
          </a:p>
          <a:p>
            <a:r>
              <a:rPr lang="en-US" dirty="0"/>
              <a:t>But in a multi-engine airplane with one engine stops, you have a lot of options.  It is the need to make a decision that kills those people.</a:t>
            </a:r>
          </a:p>
          <a:p>
            <a:endParaRPr lang="en-US" dirty="0"/>
          </a:p>
        </p:txBody>
      </p:sp>
      <p:sp>
        <p:nvSpPr>
          <p:cNvPr id="1655811" name="Rectangle 3"/>
          <p:cNvSpPr>
            <a:spLocks noGrp="1" noRot="1" noChangeAspect="1" noChangeArrowheads="1" noTextEdit="1"/>
          </p:cNvSpPr>
          <p:nvPr>
            <p:ph type="sldImg"/>
          </p:nvPr>
        </p:nvSpPr>
        <p:spPr>
          <a:xfrm>
            <a:off x="484188" y="620713"/>
            <a:ext cx="6364287" cy="3581400"/>
          </a:xfr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latin typeface="Helvetica (Body)"/>
              </a:rPr>
              <a:t>(flash that holds the BIOS, or removable flash), </a:t>
            </a:r>
          </a:p>
          <a:p>
            <a:pPr>
              <a:buClr>
                <a:schemeClr val="tx1"/>
              </a:buClr>
            </a:pPr>
            <a:r>
              <a:rPr lang="en-US" dirty="0">
                <a:solidFill>
                  <a:srgbClr val="FF0000"/>
                </a:solidFill>
              </a:rPr>
              <a:t>Principle of locality + memory hierarchy </a:t>
            </a:r>
            <a:r>
              <a:rPr lang="en-US" dirty="0"/>
              <a:t>presents programmer with ≈ as much memory as is available in the </a:t>
            </a:r>
            <a:r>
              <a:rPr lang="en-US" i="1" dirty="0">
                <a:solidFill>
                  <a:srgbClr val="0000FF"/>
                </a:solidFill>
              </a:rPr>
              <a:t>cheapest</a:t>
            </a:r>
            <a:r>
              <a:rPr lang="en-US" dirty="0">
                <a:solidFill>
                  <a:srgbClr val="0000FF"/>
                </a:solidFill>
              </a:rPr>
              <a:t> </a:t>
            </a:r>
            <a:r>
              <a:rPr lang="en-US" dirty="0"/>
              <a:t>technology at the ≈ speed offered by the </a:t>
            </a:r>
            <a:r>
              <a:rPr lang="en-US" i="1" dirty="0">
                <a:solidFill>
                  <a:srgbClr val="0000FF"/>
                </a:solidFill>
              </a:rPr>
              <a:t>fastest</a:t>
            </a:r>
            <a:r>
              <a:rPr lang="en-US" dirty="0">
                <a:solidFill>
                  <a:srgbClr val="0000FF"/>
                </a:solidFill>
              </a:rPr>
              <a:t> </a:t>
            </a:r>
            <a:r>
              <a:rPr lang="en-US" dirty="0"/>
              <a:t>technology</a:t>
            </a:r>
          </a:p>
          <a:p>
            <a:endParaRPr lang="en-US" dirty="0"/>
          </a:p>
          <a:p>
            <a:endParaRPr lang="en-SE" dirty="0"/>
          </a:p>
        </p:txBody>
      </p:sp>
    </p:spTree>
    <p:extLst>
      <p:ext uri="{BB962C8B-B14F-4D97-AF65-F5344CB8AC3E}">
        <p14:creationId xmlns:p14="http://schemas.microsoft.com/office/powerpoint/2010/main" val="40535449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Faster memory access bandwidth</a:t>
            </a:r>
          </a:p>
          <a:p>
            <a:endParaRPr lang="en-SE" dirty="0"/>
          </a:p>
        </p:txBody>
      </p:sp>
    </p:spTree>
    <p:extLst>
      <p:ext uri="{BB962C8B-B14F-4D97-AF65-F5344CB8AC3E}">
        <p14:creationId xmlns:p14="http://schemas.microsoft.com/office/powerpoint/2010/main" val="31268747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1200" b="0" i="0" u="none" strike="noStrike" kern="1200" cap="none" spc="0" normalizeH="0" baseline="0" noProof="0">
                <a:ln>
                  <a:noFill/>
                </a:ln>
                <a:solidFill>
                  <a:srgbClr val="000000"/>
                </a:solidFill>
                <a:effectLst/>
                <a:uLnTx/>
                <a:uFillTx/>
                <a:latin typeface="Arial" charset="0"/>
                <a:ea typeface="+mn-ea"/>
                <a:cs typeface="+mn-cs"/>
              </a:rPr>
              <a:t>Morgan Kaufmann Publishers</a:t>
            </a:r>
          </a:p>
        </p:txBody>
      </p:sp>
      <p:sp>
        <p:nvSpPr>
          <p:cNvPr id="96259" name="Rectangle 3"/>
          <p:cNvSpPr>
            <a:spLocks noGrp="1" noChangeArrowheads="1"/>
          </p:cNvSpPr>
          <p:nvPr>
            <p:ph type="dt" sz="quarter" idx="1"/>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F292F83-EC46-0542-AE03-95B887C868F6}" type="datetime3">
              <a:rPr kumimoji="0" lang="en-AU"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 February, 2025</a:t>
            </a:fld>
            <a:endParaRPr kumimoji="0" lang="en-AU"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6260" name="Rectangle 6"/>
          <p:cNvSpPr>
            <a:spLocks noGrp="1" noChangeArrowheads="1"/>
          </p:cNvSpPr>
          <p:nvPr>
            <p:ph type="ftr" sz="quarter" idx="4"/>
          </p:nvPr>
        </p:nvSpPr>
        <p:spPr>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1200" b="0" i="0" u="none" strike="noStrike" kern="1200" cap="none" spc="0" normalizeH="0" baseline="0" noProof="0">
                <a:ln>
                  <a:noFill/>
                </a:ln>
                <a:solidFill>
                  <a:srgbClr val="000000"/>
                </a:solidFill>
                <a:effectLst/>
                <a:uLnTx/>
                <a:uFillTx/>
                <a:latin typeface="Arial" charset="0"/>
                <a:ea typeface="+mn-ea"/>
                <a:cs typeface="+mn-cs"/>
              </a:rPr>
              <a:t>Chapter 5 — Large and Fast: Exploiting Memory Hierarchy</a:t>
            </a:r>
          </a:p>
        </p:txBody>
      </p:sp>
      <p:sp>
        <p:nvSpPr>
          <p:cNvPr id="96261"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6B5ED9-2239-1C4B-B7A8-1684B4CC7362}" type="slidenum">
              <a:rPr kumimoji="0" lang="en-AU"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0" lang="en-AU"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6262" name="Rectangle 2"/>
          <p:cNvSpPr>
            <a:spLocks noGrp="1" noRot="1" noChangeAspect="1" noChangeArrowheads="1" noTextEdit="1"/>
          </p:cNvSpPr>
          <p:nvPr>
            <p:ph type="sldImg"/>
          </p:nvPr>
        </p:nvSpPr>
        <p:spPr>
          <a:ln/>
        </p:spPr>
      </p:sp>
      <p:sp>
        <p:nvSpPr>
          <p:cNvPr id="96263" name="Rectangle 3"/>
          <p:cNvSpPr>
            <a:spLocks noGrp="1" noChangeArrowheads="1"/>
          </p:cNvSpPr>
          <p:nvPr>
            <p:ph type="body" idx="1"/>
          </p:nvPr>
        </p:nvSpPr>
        <p:spPr>
          <a:noFill/>
          <a:ln/>
        </p:spPr>
        <p:txBody>
          <a:bodyPr/>
          <a:lstStyle/>
          <a:p>
            <a:r>
              <a:rPr lang="en-US" sz="1200" dirty="0"/>
              <a:t>4 cores, 32KB I$/32-KB D$ L1$, 512KB L2$. L1$ and L2$ are private to each core</a:t>
            </a:r>
          </a:p>
          <a:p>
            <a:r>
              <a:rPr lang="en-US" sz="1200" dirty="0"/>
              <a:t>Share one single 8-MB L3$ </a:t>
            </a:r>
          </a:p>
          <a:p>
            <a:endParaRPr lang="en-GB"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Shared written result can “ping-pong” between caches</a:t>
            </a:r>
          </a:p>
          <a:p>
            <a:endParaRPr lang="en-SE" dirty="0"/>
          </a:p>
        </p:txBody>
      </p:sp>
    </p:spTree>
    <p:extLst>
      <p:ext uri="{BB962C8B-B14F-4D97-AF65-F5344CB8AC3E}">
        <p14:creationId xmlns:p14="http://schemas.microsoft.com/office/powerpoint/2010/main" val="705966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i="1" dirty="0"/>
              <a:t>How can you prevent it?</a:t>
            </a:r>
            <a:endParaRPr lang="en-US" i="1"/>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body" idx="1"/>
          </p:nvPr>
        </p:nvSpPr>
        <p:spPr>
          <a:xfrm>
            <a:off x="549141" y="4558828"/>
            <a:ext cx="6305732" cy="4321412"/>
          </a:xfrm>
          <a:noFill/>
          <a:ln/>
        </p:spPr>
        <p:txBody>
          <a:bodyPr lIns="97311" tIns="47801" rIns="97311" bIns="47801"/>
          <a:lstStyle/>
          <a:p>
            <a:r>
              <a:rPr lang="en-US" altLang="zh-CN" dirty="0"/>
              <a:t>Let’s summarize today’s lecture.  I know you have heard this many times and many ways but it is still worth repeating.</a:t>
            </a:r>
          </a:p>
          <a:p>
            <a:r>
              <a:rPr lang="en-US" altLang="zh-CN" dirty="0"/>
              <a:t>Memory hierarchy works because of the Principle of Locality which says a program will access a relatively small portion of the address space at any instant of time.</a:t>
            </a:r>
          </a:p>
          <a:p>
            <a:r>
              <a:rPr lang="en-US" altLang="zh-CN" dirty="0"/>
              <a:t>There are two types of locality: temporal locality, or locality in time and spatial locality, or locality in space.</a:t>
            </a:r>
          </a:p>
          <a:p>
            <a:r>
              <a:rPr lang="en-US" altLang="zh-CN" dirty="0"/>
              <a:t>So far, we have covered three major categories of cache misses.</a:t>
            </a:r>
          </a:p>
          <a:p>
            <a:r>
              <a:rPr lang="en-US" altLang="zh-CN" dirty="0"/>
              <a:t>Compulsory misses are cache misses due to cold start. You cannot avoid them but if you are going to run billions of instructions anyway, compulsory misses usually don’t bother you.</a:t>
            </a:r>
          </a:p>
          <a:p>
            <a:r>
              <a:rPr lang="en-US" altLang="zh-CN" dirty="0"/>
              <a:t>Conflict misses are misses caused by multiple memory location being mapped to the same cache location.</a:t>
            </a:r>
          </a:p>
          <a:p>
            <a:r>
              <a:rPr lang="en-US" altLang="zh-CN" dirty="0"/>
              <a:t>The nightmare scenario is the ping pong effect when a block is read into the cache but  before we have a chance to use it, it was immediately forced out by another conflict  miss. </a:t>
            </a:r>
          </a:p>
          <a:p>
            <a:r>
              <a:rPr lang="en-US" altLang="zh-CN" dirty="0"/>
              <a:t>You can reduce Conflict misses by either increase the cache size or increase the </a:t>
            </a:r>
            <a:r>
              <a:rPr lang="en-US" altLang="zh-CN" dirty="0" err="1"/>
              <a:t>associativity</a:t>
            </a:r>
            <a:r>
              <a:rPr lang="en-US" altLang="zh-CN" dirty="0"/>
              <a:t>, or both.</a:t>
            </a:r>
          </a:p>
          <a:p>
            <a:r>
              <a:rPr lang="en-US" altLang="zh-CN" dirty="0"/>
              <a:t>Finally, Capacity misses occurs when the cache is not big enough to contains all the cache blocks required by the program. You can reduce this miss rate by making the cache larger.</a:t>
            </a:r>
          </a:p>
          <a:p>
            <a:r>
              <a:rPr lang="en-US" altLang="zh-CN" dirty="0"/>
              <a:t>There are two write policy as far as cache write is concerned.  Write through requires a write buffer and a nightmare scenario is when the store occurs so frequent that you saturates your write buffer.</a:t>
            </a:r>
          </a:p>
          <a:p>
            <a:r>
              <a:rPr lang="en-US" altLang="zh-CN" dirty="0"/>
              <a:t>The second write polity is write back.  In this case, you only write to the cache and only when the cache block is being replaced do you write the cache block back to memory.</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Use a write buffer to hold dirty blocks being replaced so don’t have to wait for the write to complete before reading. Check write buffer on read miss – may get lucky </a:t>
            </a:r>
          </a:p>
          <a:p>
            <a:endParaRPr lang="en-US" altLang="zh-CN" dirty="0"/>
          </a:p>
          <a:p>
            <a:pPr marL="514350" indent="-514350">
              <a:buFont typeface="+mj-lt"/>
              <a:buAutoNum type="arabicPeriod"/>
            </a:pPr>
            <a:r>
              <a:rPr lang="en-US" altLang="zh-CN" dirty="0"/>
              <a:t>+3 = 77 min. (Y:57)</a:t>
            </a:r>
            <a:r>
              <a:rPr lang="en-US" dirty="0"/>
              <a:t> How to Calculate 3C’s using Cache Simulator</a:t>
            </a:r>
            <a:endParaRPr lang="en-US" i="1" dirty="0">
              <a:solidFill>
                <a:srgbClr val="0000FF"/>
              </a:solidFill>
            </a:endParaRPr>
          </a:p>
          <a:p>
            <a:pPr marL="514350" indent="-514350">
              <a:buFont typeface="+mj-lt"/>
              <a:buAutoNum type="arabicPeriod"/>
            </a:pPr>
            <a:r>
              <a:rPr lang="en-US" i="1" dirty="0">
                <a:solidFill>
                  <a:srgbClr val="0000FF"/>
                </a:solidFill>
              </a:rPr>
              <a:t>Compulsory</a:t>
            </a:r>
            <a:r>
              <a:rPr lang="en-US" dirty="0"/>
              <a:t>: set cache size to infinity and fully associative, and count number of misses</a:t>
            </a:r>
          </a:p>
          <a:p>
            <a:pPr marL="514350" indent="-514350">
              <a:buFont typeface="+mj-lt"/>
              <a:buAutoNum type="arabicPeriod"/>
            </a:pPr>
            <a:r>
              <a:rPr lang="en-US" sz="3243" i="1" dirty="0">
                <a:solidFill>
                  <a:srgbClr val="0000FF"/>
                </a:solidFill>
              </a:rPr>
              <a:t>Capacity</a:t>
            </a:r>
            <a:r>
              <a:rPr lang="en-US" dirty="0"/>
              <a:t>: Change cache size from infinity, usually in powers of 2, and count misses for each reduction in size</a:t>
            </a:r>
          </a:p>
          <a:p>
            <a:pPr marL="971550" lvl="1" indent="-514350"/>
            <a:r>
              <a:rPr lang="en-US" dirty="0"/>
              <a:t>16 MB, 8 MB, 4 MB, … 128 KB, 64 KB, 16 KB</a:t>
            </a:r>
          </a:p>
          <a:p>
            <a:pPr marL="514350" indent="-514350">
              <a:buFont typeface="+mj-lt"/>
              <a:buAutoNum type="arabicPeriod"/>
            </a:pPr>
            <a:r>
              <a:rPr lang="en-US" sz="3243" i="1" dirty="0">
                <a:solidFill>
                  <a:srgbClr val="0000FF"/>
                </a:solidFill>
              </a:rPr>
              <a:t>Conflict</a:t>
            </a:r>
            <a:r>
              <a:rPr lang="en-US" dirty="0"/>
              <a:t>: Change from fully associative to n-way set associative while counting misses</a:t>
            </a:r>
          </a:p>
          <a:p>
            <a:pPr marL="971550" lvl="1" indent="-514350"/>
            <a:r>
              <a:rPr lang="en-US" dirty="0"/>
              <a:t>Fully associative, 16-way, 8-way, 4-way, 2-way, 1-way</a:t>
            </a:r>
          </a:p>
          <a:p>
            <a:pPr marL="971550" lvl="1" indent="-514350"/>
            <a:endParaRPr lang="en-US" dirty="0"/>
          </a:p>
          <a:p>
            <a:r>
              <a:rPr lang="en-US" altLang="ko-KR" dirty="0">
                <a:latin typeface="Arial  "/>
              </a:rPr>
              <a:t>The Principle of Locality:</a:t>
            </a:r>
          </a:p>
          <a:p>
            <a:pPr lvl="1"/>
            <a:r>
              <a:rPr lang="en-US" altLang="ko-KR" dirty="0">
                <a:latin typeface="Arial  "/>
              </a:rPr>
              <a:t>Program likely to access a relatively small portion of the address space at any instant of time.</a:t>
            </a:r>
          </a:p>
          <a:p>
            <a:pPr lvl="2"/>
            <a:r>
              <a:rPr lang="en-US" altLang="ko-KR" dirty="0">
                <a:solidFill>
                  <a:srgbClr val="FF0000"/>
                </a:solidFill>
                <a:latin typeface="Arial  "/>
              </a:rPr>
              <a:t>Temporal Locality: </a:t>
            </a:r>
            <a:r>
              <a:rPr lang="en-US" altLang="ko-KR" dirty="0">
                <a:latin typeface="Arial  "/>
              </a:rPr>
              <a:t>Locality in Time</a:t>
            </a:r>
          </a:p>
          <a:p>
            <a:pPr lvl="2"/>
            <a:r>
              <a:rPr lang="en-US" altLang="ko-KR" dirty="0">
                <a:solidFill>
                  <a:srgbClr val="FF0000"/>
                </a:solidFill>
                <a:latin typeface="Arial  "/>
              </a:rPr>
              <a:t>Spatial Locality: </a:t>
            </a:r>
            <a:r>
              <a:rPr lang="en-US" altLang="ko-KR" dirty="0">
                <a:latin typeface="Arial  "/>
              </a:rPr>
              <a:t>Locality in Space</a:t>
            </a:r>
          </a:p>
          <a:p>
            <a:r>
              <a:rPr lang="en-US" altLang="ko-KR" dirty="0">
                <a:latin typeface="Arial  "/>
              </a:rPr>
              <a:t>Three Categories of Cache Misses:</a:t>
            </a:r>
          </a:p>
          <a:p>
            <a:pPr lvl="1"/>
            <a:r>
              <a:rPr lang="en-US" altLang="ko-KR" dirty="0">
                <a:solidFill>
                  <a:srgbClr val="FF0000"/>
                </a:solidFill>
                <a:latin typeface="Arial  "/>
              </a:rPr>
              <a:t>Compulsory Misses: </a:t>
            </a:r>
            <a:r>
              <a:rPr lang="en-US" altLang="ko-KR" dirty="0">
                <a:latin typeface="Arial  "/>
              </a:rPr>
              <a:t>sad facts of life.  Example: cold start misses.</a:t>
            </a:r>
          </a:p>
          <a:p>
            <a:pPr lvl="1"/>
            <a:r>
              <a:rPr lang="en-US" altLang="ko-KR" dirty="0">
                <a:solidFill>
                  <a:srgbClr val="FF0000"/>
                </a:solidFill>
                <a:latin typeface="Arial  "/>
              </a:rPr>
              <a:t>Conflict Misses: </a:t>
            </a:r>
            <a:r>
              <a:rPr lang="en-US" altLang="ko-KR" dirty="0">
                <a:latin typeface="Arial  "/>
              </a:rPr>
              <a:t>increase cache size and/or associativity</a:t>
            </a:r>
          </a:p>
          <a:p>
            <a:pPr lvl="1"/>
            <a:r>
              <a:rPr lang="en-US" altLang="ko-KR" dirty="0">
                <a:solidFill>
                  <a:srgbClr val="FF0000"/>
                </a:solidFill>
                <a:latin typeface="Arial  "/>
              </a:rPr>
              <a:t>Capacity Misses: </a:t>
            </a:r>
            <a:r>
              <a:rPr lang="en-US" altLang="ko-KR" dirty="0">
                <a:latin typeface="Arial  "/>
              </a:rPr>
              <a:t>increase cache size</a:t>
            </a:r>
          </a:p>
          <a:p>
            <a:r>
              <a:rPr lang="en-US" altLang="ko-KR" dirty="0">
                <a:latin typeface="Arial  "/>
              </a:rPr>
              <a:t>Cache Organizations:</a:t>
            </a:r>
          </a:p>
          <a:p>
            <a:pPr lvl="1"/>
            <a:r>
              <a:rPr lang="en-US" altLang="ko-KR" dirty="0">
                <a:latin typeface="Arial  "/>
              </a:rPr>
              <a:t>Direct Mapped: single block per set</a:t>
            </a:r>
          </a:p>
          <a:p>
            <a:pPr lvl="1"/>
            <a:r>
              <a:rPr lang="en-US" altLang="ko-KR" dirty="0">
                <a:latin typeface="Arial  "/>
              </a:rPr>
              <a:t>Set associative: more than one block per set</a:t>
            </a:r>
          </a:p>
          <a:p>
            <a:pPr lvl="1"/>
            <a:r>
              <a:rPr lang="en-US" altLang="ko-KR" dirty="0">
                <a:latin typeface="Arial  "/>
              </a:rPr>
              <a:t>Fully associative: all entries equivalent</a:t>
            </a:r>
          </a:p>
          <a:p>
            <a:pPr marL="971550" lvl="1" indent="-514350"/>
            <a:endParaRPr lang="en-US" dirty="0"/>
          </a:p>
          <a:p>
            <a:endParaRPr lang="en-US" altLang="zh-CN" dirty="0"/>
          </a:p>
          <a:p>
            <a:endParaRPr lang="en-US" altLang="zh-CN" dirty="0"/>
          </a:p>
        </p:txBody>
      </p:sp>
      <p:sp>
        <p:nvSpPr>
          <p:cNvPr id="759811" name="Rectangle 3"/>
          <p:cNvSpPr>
            <a:spLocks noGrp="1" noRot="1" noChangeAspect="1" noChangeArrowheads="1" noTextEdit="1"/>
          </p:cNvSpPr>
          <p:nvPr>
            <p:ph type="sldImg"/>
          </p:nvPr>
        </p:nvSpPr>
        <p:spPr>
          <a:xfrm>
            <a:off x="481013" y="620713"/>
            <a:ext cx="6365875" cy="3581400"/>
          </a:xfrm>
          <a:ln>
            <a:noFill/>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dirty="0"/>
          </a:p>
          <a:p>
            <a:r>
              <a:rPr lang="en-GB" dirty="0"/>
              <a:t>Index bits will index into sets </a:t>
            </a:r>
            <a:endParaRPr lang="en-US" dirty="0"/>
          </a:p>
          <a:p>
            <a:r>
              <a:rPr lang="en-US" dirty="0"/>
              <a:t>32-bit address space, 32 KB 4-way SA cache with 8-word blocks. What is the breakdown of TIO bits?</a:t>
            </a:r>
          </a:p>
          <a:p>
            <a:endParaRPr lang="en-US" dirty="0"/>
          </a:p>
          <a:p>
            <a:r>
              <a:rPr lang="en-US" dirty="0"/>
              <a:t>32-bit address space, 32 KB FA cache with 8-word blocks.</a:t>
            </a:r>
          </a:p>
          <a:p>
            <a:endParaRPr lang="en-US" dirty="0"/>
          </a:p>
          <a:p>
            <a:pPr lvl="1"/>
            <a:endParaRPr lang="en-SE" dirty="0"/>
          </a:p>
        </p:txBody>
      </p:sp>
    </p:spTree>
    <p:extLst>
      <p:ext uri="{BB962C8B-B14F-4D97-AF65-F5344CB8AC3E}">
        <p14:creationId xmlns:p14="http://schemas.microsoft.com/office/powerpoint/2010/main" val="504839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Cache size = 16 * 2^10 bytes</a:t>
            </a:r>
          </a:p>
          <a:p>
            <a:r>
              <a:rPr lang="en-US" dirty="0"/>
              <a:t>cache block size = 16 bytes</a:t>
            </a:r>
          </a:p>
          <a:p>
            <a:r>
              <a:rPr lang="en-US" dirty="0"/>
              <a:t>Set size = cache block size * set associativity = 16 bytes * 2 = 32 bytes</a:t>
            </a:r>
          </a:p>
          <a:p>
            <a:r>
              <a:rPr lang="en-US" dirty="0"/>
              <a:t>Number of sets = 16 * 2^10 bytes / 32 bytes = 2^9</a:t>
            </a:r>
          </a:p>
          <a:p>
            <a:r>
              <a:rPr lang="en-US" dirty="0">
                <a:solidFill>
                  <a:srgbClr val="FF0000"/>
                </a:solidFill>
              </a:rPr>
              <a:t>Index bits = 9</a:t>
            </a:r>
          </a:p>
          <a:p>
            <a:r>
              <a:rPr lang="en-US" dirty="0"/>
              <a:t>Offset bits = 4</a:t>
            </a:r>
          </a:p>
          <a:p>
            <a:r>
              <a:rPr lang="en-US" dirty="0">
                <a:solidFill>
                  <a:srgbClr val="FF0000"/>
                </a:solidFill>
              </a:rPr>
              <a:t>Tag bits = 32 – 9 – 4 = 19</a:t>
            </a:r>
          </a:p>
          <a:p>
            <a:endParaRPr lang="en-US" dirty="0"/>
          </a:p>
          <a:p>
            <a:r>
              <a:rPr lang="en-US" dirty="0"/>
              <a:t>A: </a:t>
            </a:r>
          </a:p>
          <a:p>
            <a:r>
              <a:rPr lang="en-US" dirty="0"/>
              <a:t>Cache size = 16KB = 16 * 2^10 bytes</a:t>
            </a:r>
          </a:p>
          <a:p>
            <a:r>
              <a:rPr lang="en-US" dirty="0"/>
              <a:t>Cache block size = 4 words = 4 * 4 bytes = 16 bytes = 2^4</a:t>
            </a:r>
          </a:p>
          <a:p>
            <a:r>
              <a:rPr lang="en-US" dirty="0"/>
              <a:t>Number of cache blocks= 16 * 2^10 bytes / 16 bytes = 2^10</a:t>
            </a:r>
          </a:p>
          <a:p>
            <a:r>
              <a:rPr lang="en-US" dirty="0"/>
              <a:t>Index bits = 10</a:t>
            </a:r>
          </a:p>
          <a:p>
            <a:r>
              <a:rPr lang="en-US" dirty="0"/>
              <a:t>Offset bits = 4</a:t>
            </a:r>
          </a:p>
          <a:p>
            <a:r>
              <a:rPr lang="en-US" dirty="0"/>
              <a:t>Tag bits = 32 – 10 – 4 = 18</a:t>
            </a:r>
          </a:p>
          <a:p>
            <a:endParaRPr lang="en-SE" dirty="0"/>
          </a:p>
        </p:txBody>
      </p:sp>
    </p:spTree>
    <p:extLst>
      <p:ext uri="{BB962C8B-B14F-4D97-AF65-F5344CB8AC3E}">
        <p14:creationId xmlns:p14="http://schemas.microsoft.com/office/powerpoint/2010/main" val="29368033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Q: You are trying to access memory byte address 0x3434 in a system with a 16 bit address space. What are the corresponding tag, index and offset for a 32-line direct-mapped cache with 1 word blocks? (in hex)</a:t>
            </a:r>
          </a:p>
          <a:p>
            <a:r>
              <a:rPr lang="en-US" dirty="0"/>
              <a:t>A: The cache has TIO breakdown of 9:5:2 (1 word = 4 Bytes </a:t>
            </a:r>
            <a:r>
              <a:rPr lang="en-US" dirty="0">
                <a:sym typeface="Wingdings" pitchFamily="2" charset="2"/>
              </a:rPr>
              <a:t> 2 Offset Bits; 32-line cache  5 Index Bits; 16-(5+2)=9 Tag Bits.) Memory address 0x3434 in binary is 0011010000110100 (Online hex converter: </a:t>
            </a:r>
            <a:r>
              <a:rPr lang="en-US" dirty="0"/>
              <a:t>Online hex converter: </a:t>
            </a:r>
            <a:r>
              <a:rPr lang="en-US" dirty="0">
                <a:hlinkClick r:id="rId3"/>
              </a:rPr>
              <a:t>http://easycalculation.com/hex-converter.php</a:t>
            </a:r>
            <a:r>
              <a:rPr lang="en-US" dirty="0"/>
              <a:t>)   </a:t>
            </a:r>
          </a:p>
          <a:p>
            <a:endParaRPr lang="en-US" dirty="0"/>
          </a:p>
          <a:p>
            <a:r>
              <a:rPr lang="en-US" dirty="0"/>
              <a:t>You are trying to access memory byte address 0x3434 in a system with a 16 bit address space. What are the corresponding tag, index and offset for a 16-line direct-mapped cache with 4 word blocks? (in hex)</a:t>
            </a:r>
          </a:p>
          <a:p>
            <a:r>
              <a:rPr lang="en-US" dirty="0"/>
              <a:t>You are trying to access memory byte address 0x3434 in a system with a 16 bit address space. What are the corresponding tag, index and offset for a 1kiB direct-mapped cache with 2 word blocks? (in hex)</a:t>
            </a:r>
          </a:p>
          <a:p>
            <a:r>
              <a:rPr lang="en-US" dirty="0"/>
              <a:t>What is the ratio of data bits to total bits in a 128 byte write-back direct-mapped cache that has 2-word blocks and is part of a 64-bit byte-addressed memory system?</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61</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If the block size gets too big, fetches become more expensive and the big blocks force out more useful data.</a:t>
            </a:r>
          </a:p>
          <a:p>
            <a:endParaRPr lang="en-SE" dirty="0"/>
          </a:p>
        </p:txBody>
      </p:sp>
    </p:spTree>
    <p:extLst>
      <p:ext uri="{BB962C8B-B14F-4D97-AF65-F5344CB8AC3E}">
        <p14:creationId xmlns:p14="http://schemas.microsoft.com/office/powerpoint/2010/main" val="942590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Implemented with same integrated circuit processing technology as processor, integrated on-chip: faster but more expensive than DRAM memory</a:t>
            </a:r>
          </a:p>
          <a:p>
            <a:endParaRPr lang="en-SE" dirty="0"/>
          </a:p>
        </p:txBody>
      </p:sp>
    </p:spTree>
    <p:extLst>
      <p:ext uri="{BB962C8B-B14F-4D97-AF65-F5344CB8AC3E}">
        <p14:creationId xmlns:p14="http://schemas.microsoft.com/office/powerpoint/2010/main" val="67063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ea typeface="宋体" charset="-122"/>
              </a:rPr>
              <a:t>between the L1 cache a</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dirty="0"/>
              <a:t>With advancing technology, have more room on die for bigger L1 caches and for second level cache – normally a </a:t>
            </a:r>
            <a:r>
              <a:rPr lang="en-US" sz="1200" dirty="0">
                <a:solidFill>
                  <a:srgbClr val="FF0000"/>
                </a:solidFill>
              </a:rPr>
              <a:t>unified </a:t>
            </a:r>
            <a:r>
              <a:rPr lang="en-US" sz="1200" dirty="0"/>
              <a:t>L2 cache (i.e., it holds both instructions and data,) and in some cases even a unified L3 cache</a:t>
            </a:r>
          </a:p>
          <a:p>
            <a:pPr algn="ctr"/>
            <a:r>
              <a:rPr lang="en-US" altLang="zh-CN" sz="1200" dirty="0" err="1">
                <a:ea typeface="宋体" charset="-122"/>
              </a:rPr>
              <a:t>nd</a:t>
            </a:r>
            <a:r>
              <a:rPr lang="en-US" altLang="zh-CN" sz="1200" dirty="0">
                <a:ea typeface="宋体" charset="-122"/>
              </a:rPr>
              <a:t> the main memory </a:t>
            </a:r>
            <a:r>
              <a:rPr lang="en-US" altLang="zh-CN" sz="1200" b="0" kern="1200" dirty="0">
                <a:solidFill>
                  <a:srgbClr val="000000"/>
                </a:solidFill>
                <a:latin typeface="Times New Roman" pitchFamily="18" charset="0"/>
                <a:ea typeface="宋体" charset="-122"/>
                <a:cs typeface="ＭＳ Ｐゴシック" charset="0"/>
              </a:rPr>
              <a:t>Shared cache requires more complicated cache controller</a:t>
            </a:r>
          </a:p>
          <a:p>
            <a:pPr algn="ctr"/>
            <a:endParaRPr lang="en-US" altLang="zh-CN" sz="1200" b="0" kern="1200" dirty="0">
              <a:solidFill>
                <a:srgbClr val="000000"/>
              </a:solidFill>
              <a:latin typeface="Times New Roman" pitchFamily="18" charset="0"/>
              <a:ea typeface="宋体" charset="-122"/>
              <a:cs typeface="ＭＳ Ｐゴシック" charset="0"/>
            </a:endParaRPr>
          </a:p>
          <a:p>
            <a:pPr algn="ctr"/>
            <a:r>
              <a:rPr lang="en-US" altLang="zh-CN" sz="1200" b="0" kern="1200" dirty="0">
                <a:solidFill>
                  <a:srgbClr val="000000"/>
                </a:solidFill>
                <a:latin typeface="Times New Roman" pitchFamily="18" charset="0"/>
                <a:ea typeface="宋体" charset="-122"/>
                <a:cs typeface="ＭＳ Ｐゴシック" charset="0"/>
              </a:rPr>
              <a:t>Individual caches are more difficult to keep coherent (properly synchronized)</a:t>
            </a:r>
            <a:endParaRPr lang="en-CA" altLang="zh-CN" sz="1200" b="0" kern="1200" dirty="0">
              <a:solidFill>
                <a:srgbClr val="000000"/>
              </a:solidFill>
              <a:latin typeface="Times New Roman" pitchFamily="18" charset="0"/>
              <a:ea typeface="宋体" charset="-122"/>
              <a:cs typeface="ＭＳ Ｐゴシック" charset="0"/>
            </a:endParaRPr>
          </a:p>
          <a:p>
            <a:endParaRPr lang="en-US" altLang="zh-CN" sz="1200" dirty="0">
              <a:ea typeface="宋体" charset="-122"/>
            </a:endParaRPr>
          </a:p>
          <a:p>
            <a:endParaRPr lang="en-US" sz="1200" dirty="0">
              <a:ea typeface="宋体" charset="-122"/>
            </a:endParaRPr>
          </a:p>
          <a:p>
            <a:r>
              <a:rPr lang="en-US" altLang="zh-CN" sz="1200" dirty="0">
                <a:ea typeface="宋体" charset="-122"/>
              </a:rPr>
              <a:t>Modern processors have an on-chip cache called an </a:t>
            </a:r>
            <a:endParaRPr lang="en-SE" dirty="0"/>
          </a:p>
        </p:txBody>
      </p:sp>
    </p:spTree>
    <p:extLst>
      <p:ext uri="{BB962C8B-B14F-4D97-AF65-F5344CB8AC3E}">
        <p14:creationId xmlns:p14="http://schemas.microsoft.com/office/powerpoint/2010/main" val="3880923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8770" name="Rectangle 2"/>
          <p:cNvSpPr>
            <a:spLocks noGrp="1" noRot="1" noChangeAspect="1" noChangeArrowheads="1" noTextEdit="1"/>
          </p:cNvSpPr>
          <p:nvPr>
            <p:ph type="sldImg"/>
          </p:nvPr>
        </p:nvSpPr>
        <p:spPr/>
      </p:sp>
      <p:sp>
        <p:nvSpPr>
          <p:cNvPr id="1568771" name="Rectangle 3"/>
          <p:cNvSpPr>
            <a:spLocks noGrp="1" noChangeArrowheads="1"/>
          </p:cNvSpPr>
          <p:nvPr>
            <p:ph type="body" idx="1"/>
          </p:nvPr>
        </p:nvSpPr>
        <p:spPr>
          <a:ln/>
        </p:spPr>
        <p:txBody>
          <a:bodyPr/>
          <a:lstStyle/>
          <a:p>
            <a:r>
              <a:rPr lang="en-US" dirty="0"/>
              <a:t>Size comparison:  DRAM/SRAM is 4 to 8 times</a:t>
            </a:r>
          </a:p>
          <a:p>
            <a:r>
              <a:rPr lang="en-US" dirty="0"/>
              <a:t>Cost/cycle time comparison SRAM/DRAM is 8 to 16 times</a:t>
            </a:r>
          </a:p>
          <a:p>
            <a:endParaRPr lang="en-US" dirty="0"/>
          </a:p>
          <a:p>
            <a:r>
              <a:rPr lang="en-US" dirty="0"/>
              <a:t>http://parts.digikey.com/1/parts/1211303-ic-sram-1mbit-10ns-32soj-cy7c109d-10vxi.html</a:t>
            </a:r>
          </a:p>
          <a:p>
            <a:r>
              <a:rPr lang="en-US" dirty="0"/>
              <a:t>Quantity discount 10ns 1MBit SRAM $2.24,</a:t>
            </a:r>
            <a:r>
              <a:rPr lang="en-US" baseline="0" dirty="0"/>
              <a:t> $17/Mbyte, $1700/100 </a:t>
            </a:r>
            <a:r>
              <a:rPr lang="en-US" baseline="0" dirty="0" err="1"/>
              <a:t>Mbyte</a:t>
            </a:r>
            <a:r>
              <a:rPr lang="en-US" baseline="0" dirty="0"/>
              <a:t>, $17000/GByte</a:t>
            </a:r>
          </a:p>
          <a:p>
            <a:endParaRPr lang="en-US" baseline="0" dirty="0"/>
          </a:p>
          <a:p>
            <a:r>
              <a:rPr lang="en-US" dirty="0"/>
              <a:t>http://</a:t>
            </a:r>
            <a:r>
              <a:rPr lang="en-US" dirty="0" err="1"/>
              <a:t>www.frys.com/template/harddrives</a:t>
            </a:r>
            <a:endParaRPr lang="en-US" dirty="0"/>
          </a:p>
          <a:p>
            <a:r>
              <a:rPr lang="en-US" dirty="0"/>
              <a:t>DRAM: 4GB @ $70</a:t>
            </a:r>
            <a:r>
              <a:rPr lang="en-US" baseline="0" dirty="0"/>
              <a:t> or $17.50 per GB</a:t>
            </a:r>
          </a:p>
          <a:p>
            <a:r>
              <a:rPr lang="en-US" baseline="0" dirty="0"/>
              <a:t>24GB@$800 = $33/Gbyte</a:t>
            </a:r>
          </a:p>
          <a:p>
            <a:endParaRPr lang="en-US" baseline="0" dirty="0"/>
          </a:p>
          <a:p>
            <a:r>
              <a:rPr lang="en-US" baseline="0" dirty="0" err="1"/>
              <a:t>http://www.frys.com/category/Outpost/Hard+Drives+&amp;+Memory/Memory/Notebook+Memory/Apple+-+Mac++Memory/</a:t>
            </a:r>
            <a:endParaRPr lang="en-US" baseline="0" dirty="0"/>
          </a:p>
          <a:p>
            <a:r>
              <a:rPr lang="en-US" baseline="0" dirty="0"/>
              <a:t>DDR2 1GB @ $25 per</a:t>
            </a:r>
          </a:p>
          <a:p>
            <a:r>
              <a:rPr lang="en-US" baseline="0" dirty="0"/>
              <a:t>DDR3 1 GB @ $37.5 per</a:t>
            </a:r>
          </a:p>
          <a:p>
            <a:endParaRPr lang="en-US" baseline="0" dirty="0"/>
          </a:p>
          <a:p>
            <a:r>
              <a:rPr lang="en-US" baseline="0" dirty="0"/>
              <a:t>FLASH Media</a:t>
            </a:r>
          </a:p>
          <a:p>
            <a:r>
              <a:rPr lang="en-US" baseline="0" dirty="0"/>
              <a:t>Approx. $2 per </a:t>
            </a:r>
            <a:r>
              <a:rPr lang="en-US" baseline="0" dirty="0" err="1"/>
              <a:t>Gbyte</a:t>
            </a:r>
            <a:endParaRPr lang="en-US" baseline="0" dirty="0"/>
          </a:p>
          <a:p>
            <a:endParaRPr lang="en-US" dirty="0"/>
          </a:p>
        </p:txBody>
      </p:sp>
    </p:spTree>
    <p:extLst>
      <p:ext uri="{BB962C8B-B14F-4D97-AF65-F5344CB8AC3E}">
        <p14:creationId xmlns:p14="http://schemas.microsoft.com/office/powerpoint/2010/main" val="2242336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dirty="0"/>
              <a:t>The main memory can contain many more cache blocks than there are slots in the cache</a:t>
            </a:r>
          </a:p>
          <a:p>
            <a:pPr lvl="1"/>
            <a:r>
              <a:rPr lang="en-GB" dirty="0"/>
              <a:t>one such block  (N bytes of memory) is called a cache block </a:t>
            </a:r>
            <a:r>
              <a:rPr lang="en-US" dirty="0"/>
              <a:t>mapping assisted by the hardware (TLB)</a:t>
            </a:r>
            <a:endParaRPr lang="en-GB" dirty="0"/>
          </a:p>
          <a:p>
            <a:endParaRPr lang="en-SE" dirty="0"/>
          </a:p>
        </p:txBody>
      </p:sp>
    </p:spTree>
    <p:extLst>
      <p:ext uri="{BB962C8B-B14F-4D97-AF65-F5344CB8AC3E}">
        <p14:creationId xmlns:p14="http://schemas.microsoft.com/office/powerpoint/2010/main" val="1881099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479425" y="617538"/>
            <a:ext cx="6370638" cy="3584575"/>
          </a:xfrm>
          <a:solidFill>
            <a:srgbClr val="FFFFFF"/>
          </a:solidFill>
          <a:ln>
            <a:solidFill>
              <a:srgbClr val="000000"/>
            </a:solidFill>
          </a:ln>
        </p:spPr>
      </p:sp>
      <p:sp>
        <p:nvSpPr>
          <p:cNvPr id="65539" name="Rectangle 3"/>
          <p:cNvSpPr>
            <a:spLocks noGrp="1" noChangeArrowheads="1"/>
          </p:cNvSpPr>
          <p:nvPr>
            <p:ph type="body" idx="1"/>
          </p:nvPr>
        </p:nvSpPr>
        <p:spPr>
          <a:xfrm>
            <a:off x="548971" y="4559916"/>
            <a:ext cx="6304896" cy="4322505"/>
          </a:xfrm>
          <a:solidFill>
            <a:srgbClr val="FFFFFF"/>
          </a:solidFill>
          <a:ln>
            <a:solidFill>
              <a:srgbClr val="000000"/>
            </a:solidFill>
          </a:ln>
        </p:spPr>
        <p:txBody>
          <a:bodyPr lIns="96289" tIns="48146" rIns="96289" bIns="48146"/>
          <a:lstStyle/>
          <a:p>
            <a:pPr marL="342900" indent="-342900" defTabSz="457200" eaLnBrk="1" hangingPunct="1">
              <a:buFont typeface="Arial"/>
              <a:buChar char="•"/>
            </a:pPr>
            <a:r>
              <a:rPr lang="en-US" altLang="zh-CN" kern="1200" dirty="0">
                <a:latin typeface="Helvetica (Body)"/>
              </a:rPr>
              <a:t>A cache hit occurs when a requested memory address is found in the cache.</a:t>
            </a:r>
          </a:p>
          <a:p>
            <a:pPr marL="342900" indent="-342900" defTabSz="457200" eaLnBrk="1" hangingPunct="1">
              <a:buFont typeface="Arial"/>
              <a:buChar char="•"/>
            </a:pPr>
            <a:r>
              <a:rPr lang="en-US" altLang="zh-CN" kern="1200" dirty="0">
                <a:latin typeface="Helvetica (Body)"/>
              </a:rPr>
              <a:t>A cache miss occurs when it is necessary to access the slower main memory (or lower-level cache) to find the information. </a:t>
            </a:r>
            <a:r>
              <a:rPr lang="en-US" dirty="0">
                <a:ea typeface="ＭＳ Ｐゴシック" pitchFamily="34" charset="-128"/>
              </a:rPr>
              <a:t>, 2 things can happen</a:t>
            </a:r>
            <a:endParaRPr lang="en-US" altLang="zh-CN" kern="1200" dirty="0">
              <a:latin typeface="Helvetica (Body)"/>
            </a:endParaRPr>
          </a:p>
          <a:p>
            <a:endParaRPr lang="en-US" dirty="0">
              <a:latin typeface="Arial" pitchFamily="34" charset="0"/>
              <a:ea typeface="ＭＳ Ｐゴシック" pitchFamily="34" charset="-128"/>
            </a:endParaRPr>
          </a:p>
        </p:txBody>
      </p:sp>
    </p:spTree>
    <p:extLst>
      <p:ext uri="{BB962C8B-B14F-4D97-AF65-F5344CB8AC3E}">
        <p14:creationId xmlns:p14="http://schemas.microsoft.com/office/powerpoint/2010/main" val="2070396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508000" y="990600"/>
            <a:ext cx="101600" cy="5105400"/>
          </a:xfrm>
          <a:prstGeom prst="rect">
            <a:avLst/>
          </a:prstGeom>
          <a:solidFill>
            <a:schemeClr val="bg2"/>
          </a:solidFill>
          <a:ln w="12700">
            <a:no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grpSp>
        <p:nvGrpSpPr>
          <p:cNvPr id="2" name="Group 8"/>
          <p:cNvGrpSpPr>
            <a:grpSpLocks/>
          </p:cNvGrpSpPr>
          <p:nvPr/>
        </p:nvGrpSpPr>
        <p:grpSpPr bwMode="auto">
          <a:xfrm>
            <a:off x="508001" y="304800"/>
            <a:ext cx="11188700" cy="5791200"/>
            <a:chOff x="240" y="192"/>
            <a:chExt cx="5286" cy="3648"/>
          </a:xfrm>
        </p:grpSpPr>
        <p:sp>
          <p:nvSpPr>
            <p:cNvPr id="6"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solidFill>
                  <a:srgbClr val="000000"/>
                </a:solidFill>
                <a:ea typeface="宋体" charset="-122"/>
              </a:endParaRPr>
            </a:p>
          </p:txBody>
        </p:sp>
        <p:sp>
          <p:nvSpPr>
            <p:cNvPr id="7"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8"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solidFill>
                  <a:srgbClr val="000000"/>
                </a:solidFill>
                <a:ea typeface="宋体" charset="-122"/>
              </a:endParaRPr>
            </a:p>
          </p:txBody>
        </p:sp>
        <p:sp>
          <p:nvSpPr>
            <p:cNvPr id="9"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 name="Line 13"/>
            <p:cNvSpPr>
              <a:spLocks noChangeShapeType="1"/>
            </p:cNvSpPr>
            <p:nvPr/>
          </p:nvSpPr>
          <p:spPr bwMode="auto">
            <a:xfrm flipH="1">
              <a:off x="480" y="2256"/>
              <a:ext cx="4848" cy="0"/>
            </a:xfrm>
            <a:prstGeom prst="line">
              <a:avLst/>
            </a:prstGeom>
            <a:noFill/>
            <a:ln w="12700">
              <a:solidFill>
                <a:schemeClr val="tx1"/>
              </a:solidFill>
              <a:round/>
              <a:headEnd/>
              <a:tailEnd/>
            </a:ln>
            <a:effectLst/>
          </p:spPr>
          <p:txBody>
            <a:bodyPr/>
            <a:lstStyle/>
            <a:p>
              <a:pPr>
                <a:defRPr/>
              </a:pPr>
              <a:endParaRPr lang="en-CA" dirty="0">
                <a:solidFill>
                  <a:srgbClr val="000000"/>
                </a:solidFill>
              </a:endParaRPr>
            </a:p>
          </p:txBody>
        </p:sp>
        <p:sp>
          <p:nvSpPr>
            <p:cNvPr id="11"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grpSp>
      <p:sp>
        <p:nvSpPr>
          <p:cNvPr id="106499" name="Rectangle 3"/>
          <p:cNvSpPr>
            <a:spLocks noGrp="1" noChangeArrowheads="1"/>
          </p:cNvSpPr>
          <p:nvPr>
            <p:ph type="ctrTitle"/>
          </p:nvPr>
        </p:nvSpPr>
        <p:spPr>
          <a:xfrm>
            <a:off x="1016000" y="1371600"/>
            <a:ext cx="10261600" cy="2057400"/>
          </a:xfrm>
        </p:spPr>
        <p:txBody>
          <a:bodyPr/>
          <a:lstStyle>
            <a:lvl1pPr>
              <a:defRPr sz="5400"/>
            </a:lvl1pPr>
          </a:lstStyle>
          <a:p>
            <a:r>
              <a:rPr lang="zh-CN" altLang="en-US"/>
              <a:t>单击此处编辑母版标题样式</a:t>
            </a:r>
            <a:endParaRPr lang="en-US"/>
          </a:p>
        </p:txBody>
      </p:sp>
      <p:sp>
        <p:nvSpPr>
          <p:cNvPr id="106500" name="Rectangle 4"/>
          <p:cNvSpPr>
            <a:spLocks noGrp="1" noChangeArrowheads="1"/>
          </p:cNvSpPr>
          <p:nvPr>
            <p:ph type="subTitle" idx="1"/>
          </p:nvPr>
        </p:nvSpPr>
        <p:spPr>
          <a:xfrm>
            <a:off x="1016000" y="3765550"/>
            <a:ext cx="10261600" cy="2057400"/>
          </a:xfrm>
        </p:spPr>
        <p:txBody>
          <a:bodyPr/>
          <a:lstStyle>
            <a:lvl1pPr marL="0" indent="0">
              <a:buFont typeface="Wingdings" pitchFamily="2" charset="2"/>
              <a:buNone/>
              <a:defRPr sz="2800"/>
            </a:lvl1pPr>
          </a:lstStyle>
          <a:p>
            <a:r>
              <a:rPr lang="zh-CN" altLang="en-US"/>
              <a:t>单击此处编辑母版副标题样式</a:t>
            </a:r>
            <a:endParaRPr lang="en-US"/>
          </a:p>
        </p:txBody>
      </p:sp>
      <p:sp>
        <p:nvSpPr>
          <p:cNvPr id="12" name="Rectangle 7"/>
          <p:cNvSpPr>
            <a:spLocks noGrp="1" noChangeArrowheads="1"/>
          </p:cNvSpPr>
          <p:nvPr>
            <p:ph type="sldNum" sz="quarter" idx="10"/>
          </p:nvPr>
        </p:nvSpPr>
        <p:spPr>
          <a:xfrm>
            <a:off x="8737600" y="6248400"/>
            <a:ext cx="2844800" cy="457200"/>
          </a:xfrm>
        </p:spPr>
        <p:txBody>
          <a:bodyPr/>
          <a:lstStyle>
            <a:lvl1pPr>
              <a:defRPr b="1"/>
            </a:lvl1pPr>
          </a:lstStyle>
          <a:p>
            <a:pPr>
              <a:defRPr/>
            </a:pPr>
            <a:fld id="{A7001400-CCB5-49C7-86C1-55EFA1C37CF1}" type="slidenum">
              <a:rPr lang="en-US" altLang="zh-CN">
                <a:solidFill>
                  <a:srgbClr val="000000"/>
                </a:solidFill>
              </a:rPr>
              <a:pPr>
                <a:defRPr/>
              </a:pPr>
              <a:t>‹#›</a:t>
            </a:fld>
            <a:endParaRPr lang="en-US" altLang="zh-CN">
              <a:solidFill>
                <a:srgbClr val="000000"/>
              </a:solidFill>
            </a:endParaRPr>
          </a:p>
        </p:txBody>
      </p:sp>
      <p:sp>
        <p:nvSpPr>
          <p:cNvPr id="13"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036485695"/>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4"/>
          <p:cNvSpPr>
            <a:spLocks noGrp="1" noChangeArrowheads="1"/>
          </p:cNvSpPr>
          <p:nvPr>
            <p:ph type="dt" sz="half" idx="10"/>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
        <p:nvSpPr>
          <p:cNvPr id="5" name="Rectangle 6"/>
          <p:cNvSpPr>
            <a:spLocks noGrp="1" noChangeArrowheads="1"/>
          </p:cNvSpPr>
          <p:nvPr>
            <p:ph type="sldNum" sz="quarter" idx="11"/>
          </p:nvPr>
        </p:nvSpPr>
        <p:spPr/>
        <p:txBody>
          <a:bodyPr/>
          <a:lstStyle>
            <a:lvl1pPr>
              <a:defRPr/>
            </a:lvl1pPr>
          </a:lstStyle>
          <a:p>
            <a:pPr>
              <a:defRPr/>
            </a:pPr>
            <a:fld id="{1C8ACC4A-4AD7-4A58-AE8C-95CF4519BD6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48796448"/>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p:txBody>
          <a:bodyPr/>
          <a:lstStyle>
            <a:lvl1pPr>
              <a:defRPr/>
            </a:lvl1pPr>
          </a:lstStyle>
          <a:p>
            <a:pPr>
              <a:defRPr/>
            </a:pPr>
            <a:fld id="{50B91B79-06CD-4EFB-894E-391AB38BFA3E}"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1146859758"/>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sz="half" idx="1"/>
          </p:nvPr>
        </p:nvSpPr>
        <p:spPr>
          <a:xfrm>
            <a:off x="6096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Content Placeholder 3"/>
          <p:cNvSpPr>
            <a:spLocks noGrp="1"/>
          </p:cNvSpPr>
          <p:nvPr>
            <p:ph sz="half" idx="2"/>
          </p:nvPr>
        </p:nvSpPr>
        <p:spPr>
          <a:xfrm>
            <a:off x="62484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Rectangle 6"/>
          <p:cNvSpPr>
            <a:spLocks noGrp="1" noChangeArrowheads="1"/>
          </p:cNvSpPr>
          <p:nvPr>
            <p:ph type="sldNum" sz="quarter" idx="10"/>
          </p:nvPr>
        </p:nvSpPr>
        <p:spPr/>
        <p:txBody>
          <a:bodyPr/>
          <a:lstStyle>
            <a:lvl1pPr>
              <a:defRPr/>
            </a:lvl1pPr>
          </a:lstStyle>
          <a:p>
            <a:pPr>
              <a:defRPr/>
            </a:pPr>
            <a:fld id="{56861139-868E-4FF8-8C73-E16CB89934DC}"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2661914106"/>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7" name="Rectangle 6"/>
          <p:cNvSpPr>
            <a:spLocks noGrp="1" noChangeArrowheads="1"/>
          </p:cNvSpPr>
          <p:nvPr>
            <p:ph type="sldNum" sz="quarter" idx="10"/>
          </p:nvPr>
        </p:nvSpPr>
        <p:spPr/>
        <p:txBody>
          <a:bodyPr/>
          <a:lstStyle>
            <a:lvl1pPr>
              <a:defRPr/>
            </a:lvl1pPr>
          </a:lstStyle>
          <a:p>
            <a:pPr>
              <a:defRPr/>
            </a:pPr>
            <a:fld id="{84244019-08DA-4D43-96F8-962ADF3255D5}" type="slidenum">
              <a:rPr lang="en-US" altLang="zh-CN">
                <a:solidFill>
                  <a:srgbClr val="000000"/>
                </a:solidFill>
              </a:rPr>
              <a:pPr>
                <a:defRPr/>
              </a:pPr>
              <a:t>‹#›</a:t>
            </a:fld>
            <a:endParaRPr lang="en-US" altLang="zh-CN">
              <a:solidFill>
                <a:srgbClr val="000000"/>
              </a:solidFill>
            </a:endParaRPr>
          </a:p>
        </p:txBody>
      </p:sp>
      <p:sp>
        <p:nvSpPr>
          <p:cNvPr id="8"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879363340"/>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Rectangle 6"/>
          <p:cNvSpPr>
            <a:spLocks noGrp="1" noChangeArrowheads="1"/>
          </p:cNvSpPr>
          <p:nvPr>
            <p:ph type="sldNum" sz="quarter" idx="10"/>
          </p:nvPr>
        </p:nvSpPr>
        <p:spPr/>
        <p:txBody>
          <a:bodyPr/>
          <a:lstStyle>
            <a:lvl1pPr>
              <a:defRPr/>
            </a:lvl1pPr>
          </a:lstStyle>
          <a:p>
            <a:pPr>
              <a:defRPr/>
            </a:pPr>
            <a:fld id="{DCCDE053-EF8D-47BC-A790-C842668DEBF0}" type="slidenum">
              <a:rPr lang="en-US" altLang="zh-CN">
                <a:solidFill>
                  <a:srgbClr val="000000"/>
                </a:solidFill>
              </a:rPr>
              <a:pPr>
                <a:defRPr/>
              </a:pPr>
              <a:t>‹#›</a:t>
            </a:fld>
            <a:endParaRPr lang="en-US" altLang="zh-CN">
              <a:solidFill>
                <a:srgbClr val="000000"/>
              </a:solidFill>
            </a:endParaRPr>
          </a:p>
        </p:txBody>
      </p:sp>
      <p:sp>
        <p:nvSpPr>
          <p:cNvPr id="4"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19289854"/>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5A212BB9-E78B-495B-9788-B3975166DFF8}" type="slidenum">
              <a:rPr lang="en-US" altLang="zh-CN">
                <a:solidFill>
                  <a:srgbClr val="000000"/>
                </a:solidFill>
              </a:rPr>
              <a:pPr>
                <a:defRPr/>
              </a:pPr>
              <a:t>‹#›</a:t>
            </a:fld>
            <a:endParaRPr lang="en-US" altLang="zh-CN">
              <a:solidFill>
                <a:srgbClr val="000000"/>
              </a:solidFill>
            </a:endParaRPr>
          </a:p>
        </p:txBody>
      </p:sp>
      <p:sp>
        <p:nvSpPr>
          <p:cNvPr id="3"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52825649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31D9D9C2-5B03-446D-B19D-C61AA517AC0A}"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824309773"/>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CA"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CFD901D7-DE0F-484A-9413-BF15B2CE630E}"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785559406"/>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03520C5D-A630-43AD-866B-E164FE64FBEF}"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2150875972"/>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533401"/>
            <a:ext cx="2768600" cy="5686425"/>
          </a:xfrm>
        </p:spPr>
        <p:txBody>
          <a:bodyPr vert="eaVert"/>
          <a:lstStyle/>
          <a:p>
            <a:r>
              <a:rPr lang="zh-CN" altLang="en-US"/>
              <a:t>单击此处编辑母版标题样式</a:t>
            </a:r>
            <a:endParaRPr lang="en-CA"/>
          </a:p>
        </p:txBody>
      </p:sp>
      <p:sp>
        <p:nvSpPr>
          <p:cNvPr id="3" name="Vertical Text Placeholder 2"/>
          <p:cNvSpPr>
            <a:spLocks noGrp="1"/>
          </p:cNvSpPr>
          <p:nvPr>
            <p:ph type="body" orient="vert" idx="1"/>
          </p:nvPr>
        </p:nvSpPr>
        <p:spPr>
          <a:xfrm>
            <a:off x="609600" y="533401"/>
            <a:ext cx="8102600" cy="56864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8083A330-BE6F-4A83-B16E-86F409734AB8}"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249188310"/>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a:t>Click to edit Master title style</a:t>
            </a:r>
            <a:endParaRPr lang="en-CA"/>
          </a:p>
        </p:txBody>
      </p:sp>
      <p:sp>
        <p:nvSpPr>
          <p:cNvPr id="3" name="Table Placeholder 2"/>
          <p:cNvSpPr>
            <a:spLocks noGrp="1"/>
          </p:cNvSpPr>
          <p:nvPr>
            <p:ph type="tbl" idx="1"/>
          </p:nvPr>
        </p:nvSpPr>
        <p:spPr>
          <a:xfrm>
            <a:off x="609600" y="1917700"/>
            <a:ext cx="11074400" cy="4302125"/>
          </a:xfrm>
        </p:spPr>
        <p:txBody>
          <a:bodyPr/>
          <a:lstStyle/>
          <a:p>
            <a:pPr lvl="0"/>
            <a:endParaRPr lang="en-CA" noProof="0"/>
          </a:p>
        </p:txBody>
      </p:sp>
      <p:sp>
        <p:nvSpPr>
          <p:cNvPr id="4" name="Rectangle 4"/>
          <p:cNvSpPr>
            <a:spLocks noGrp="1" noChangeArrowheads="1"/>
          </p:cNvSpPr>
          <p:nvPr>
            <p:ph type="dt" sz="half" idx="10"/>
          </p:nvPr>
        </p:nvSpPr>
        <p:spPr>
          <a:ln/>
        </p:spPr>
        <p:txBody>
          <a:bodyPr/>
          <a:lstStyle>
            <a:lvl1pPr>
              <a:defRPr/>
            </a:lvl1pPr>
          </a:lstStyle>
          <a:p>
            <a:r>
              <a:rPr lang="en-US" altLang="zh-CN">
                <a:solidFill>
                  <a:srgbClr val="000000"/>
                </a:solidFill>
              </a:rPr>
              <a:t> © Janice Regan, CMPT 300, May 2007</a:t>
            </a:r>
          </a:p>
          <a:p>
            <a:endParaRPr lang="en-US" altLang="zh-CN">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fld id="{F283C24A-E6CC-443B-90BE-D4BD22F0104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0039671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533400"/>
            <a:ext cx="10972800" cy="1143000"/>
          </a:xfrm>
        </p:spPr>
        <p:txBody>
          <a:bodyPr/>
          <a:lstStyle/>
          <a:p>
            <a:r>
              <a:rPr lang="en-US"/>
              <a:t>Click to edit Master title style</a:t>
            </a:r>
            <a:endParaRPr lang="en-CA"/>
          </a:p>
        </p:txBody>
      </p:sp>
      <p:sp>
        <p:nvSpPr>
          <p:cNvPr id="3" name="Content Placeholder 2"/>
          <p:cNvSpPr>
            <a:spLocks noGrp="1"/>
          </p:cNvSpPr>
          <p:nvPr>
            <p:ph sz="quarter" idx="1"/>
          </p:nvPr>
        </p:nvSpPr>
        <p:spPr>
          <a:xfrm>
            <a:off x="6096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2484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096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Content Placeholder 5"/>
          <p:cNvSpPr>
            <a:spLocks noGrp="1"/>
          </p:cNvSpPr>
          <p:nvPr>
            <p:ph sz="quarter" idx="4"/>
          </p:nvPr>
        </p:nvSpPr>
        <p:spPr>
          <a:xfrm>
            <a:off x="62484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8" name="Rectangle 6"/>
          <p:cNvSpPr>
            <a:spLocks noGrp="1" noChangeArrowheads="1"/>
          </p:cNvSpPr>
          <p:nvPr>
            <p:ph type="sldNum" sz="quarter" idx="11"/>
          </p:nvPr>
        </p:nvSpPr>
        <p:spPr>
          <a:ln/>
        </p:spPr>
        <p:txBody>
          <a:bodyPr/>
          <a:lstStyle>
            <a:lvl1pPr>
              <a:defRPr/>
            </a:lvl1pPr>
          </a:lstStyle>
          <a:p>
            <a:fld id="{F67088A8-2E96-439B-A7EF-2BB88A2F913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6401320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dirty="0"/>
          </a:p>
        </p:txBody>
      </p:sp>
      <p:sp>
        <p:nvSpPr>
          <p:cNvPr id="10"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1537861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tx1"/>
                </a:solidFill>
                <a:latin typeface="Arial Rounded MT Bold" pitchFamily="34" charset="0"/>
              </a:defRPr>
            </a:lvl1pPr>
          </a:lstStyle>
          <a:p>
            <a:r>
              <a:rPr lang="en-US" dirty="0"/>
              <a:t>Click to edit Master title style</a:t>
            </a:r>
          </a:p>
        </p:txBody>
      </p:sp>
      <p:sp>
        <p:nvSpPr>
          <p:cNvPr id="3" name="Content Placeholder 2"/>
          <p:cNvSpPr>
            <a:spLocks noGrp="1"/>
          </p:cNvSpPr>
          <p:nvPr>
            <p:ph idx="1"/>
          </p:nvPr>
        </p:nvSpPr>
        <p:spPr>
          <a:xfrm>
            <a:off x="609600" y="1511301"/>
            <a:ext cx="10972800" cy="4614863"/>
          </a:xfrm>
        </p:spPr>
        <p:txBody>
          <a:bodyPr/>
          <a:lstStyle>
            <a:lvl1pPr>
              <a:defRPr baseline="0">
                <a:latin typeface="Helvetica (Body)"/>
              </a:defRPr>
            </a:lvl1pPr>
            <a:lvl2pPr>
              <a:defRPr baseline="0">
                <a:latin typeface="Helvetica (Body)"/>
              </a:defRPr>
            </a:lvl2pPr>
            <a:lvl3pPr>
              <a:defRPr baseline="0">
                <a:latin typeface="Helvetica (Body)"/>
              </a:defRPr>
            </a:lvl3pPr>
            <a:lvl4pPr>
              <a:defRPr baseline="0">
                <a:latin typeface="Helvetica (Body)"/>
              </a:defRPr>
            </a:lvl4pPr>
            <a:lvl5pPr>
              <a:defRPr baseline="0">
                <a:latin typeface="Helvetica (Body)"/>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6"/>
          <p:cNvSpPr>
            <a:spLocks noGrp="1" noChangeArrowheads="1"/>
          </p:cNvSpPr>
          <p:nvPr>
            <p:ph type="sldNum" sz="quarter" idx="10"/>
          </p:nvPr>
        </p:nvSpPr>
        <p:spPr>
          <a:xfrm>
            <a:off x="11658600" y="6513661"/>
            <a:ext cx="524967" cy="344339"/>
          </a:xfrm>
        </p:spPr>
        <p:txBody>
          <a:bodyPr/>
          <a:lstStyle>
            <a:lvl1pPr>
              <a:defRPr sz="1600" b="0" i="0"/>
            </a:lvl1pPr>
          </a:lstStyle>
          <a:p>
            <a:pPr>
              <a:defRPr/>
            </a:pPr>
            <a:fld id="{79ACD604-DE96-4BF4-B014-6BD05026CF1E}" type="slidenum">
              <a:rPr lang="en-US" altLang="zh-CN" smtClean="0"/>
              <a:pPr>
                <a:defRPr/>
              </a:pPr>
              <a:t>‹#›</a:t>
            </a:fld>
            <a:endParaRPr lang="en-US" altLang="zh-CN" dirty="0"/>
          </a:p>
        </p:txBody>
      </p:sp>
      <p:sp>
        <p:nvSpPr>
          <p:cNvPr id="9"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
        <p:nvSpPr>
          <p:cNvPr id="4" name="Line 8">
            <a:extLst>
              <a:ext uri="{FF2B5EF4-FFF2-40B4-BE49-F238E27FC236}">
                <a16:creationId xmlns:a16="http://schemas.microsoft.com/office/drawing/2014/main" id="{4217FE4A-2F9F-C6DC-041E-BB4F075128C4}"/>
              </a:ext>
            </a:extLst>
          </p:cNvPr>
          <p:cNvSpPr>
            <a:spLocks noChangeShapeType="1"/>
          </p:cNvSpPr>
          <p:nvPr userDrawn="1"/>
        </p:nvSpPr>
        <p:spPr bwMode="auto">
          <a:xfrm flipH="1">
            <a:off x="596491" y="1388807"/>
            <a:ext cx="11074400" cy="0"/>
          </a:xfrm>
          <a:prstGeom prst="line">
            <a:avLst/>
          </a:prstGeom>
          <a:noFill/>
          <a:ln w="38100">
            <a:solidFill>
              <a:schemeClr val="tx1"/>
            </a:solidFill>
            <a:round/>
            <a:headEnd/>
            <a:tailEnd/>
          </a:ln>
          <a:effectLst/>
        </p:spPr>
        <p:txBody>
          <a:bodyPr/>
          <a:lstStyle/>
          <a:p>
            <a:pPr>
              <a:defRPr/>
            </a:pPr>
            <a:endParaRPr lang="en-CA" dirty="0"/>
          </a:p>
        </p:txBody>
      </p:sp>
    </p:spTree>
    <p:extLst>
      <p:ext uri="{BB962C8B-B14F-4D97-AF65-F5344CB8AC3E}">
        <p14:creationId xmlns:p14="http://schemas.microsoft.com/office/powerpoint/2010/main" val="10356739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8"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793287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9"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2453576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dirty="0"/>
          </a:p>
        </p:txBody>
      </p:sp>
      <p:sp>
        <p:nvSpPr>
          <p:cNvPr id="11"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16401463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7"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22060124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11276765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9"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28530339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dirty="0"/>
          </a:p>
        </p:txBody>
      </p:sp>
      <p:sp>
        <p:nvSpPr>
          <p:cNvPr id="9"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8106947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8"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38110969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8"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201609214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152401"/>
            <a:ext cx="7636933" cy="474663"/>
          </a:xfrm>
        </p:spPr>
        <p:txBody>
          <a:bodyPr/>
          <a:lstStyle/>
          <a:p>
            <a:r>
              <a:rPr lang="en-US"/>
              <a:t>Click to edit Master title style</a:t>
            </a:r>
          </a:p>
        </p:txBody>
      </p:sp>
      <p:sp>
        <p:nvSpPr>
          <p:cNvPr id="3" name="Text Placeholder 2"/>
          <p:cNvSpPr>
            <a:spLocks noGrp="1"/>
          </p:cNvSpPr>
          <p:nvPr>
            <p:ph type="body" sz="half" idx="1"/>
          </p:nvPr>
        </p:nvSpPr>
        <p:spPr>
          <a:xfrm>
            <a:off x="914400" y="1143001"/>
            <a:ext cx="51308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248400" y="1143000"/>
            <a:ext cx="5130800" cy="992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248400" y="2287589"/>
            <a:ext cx="5130800" cy="993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21561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508000" y="990600"/>
            <a:ext cx="101600" cy="5105400"/>
          </a:xfrm>
          <a:prstGeom prst="rect">
            <a:avLst/>
          </a:prstGeom>
          <a:solidFill>
            <a:schemeClr val="bg2"/>
          </a:solidFill>
          <a:ln w="12700">
            <a:noFill/>
            <a:miter lim="800000"/>
            <a:headEnd/>
            <a:tailEnd/>
          </a:ln>
          <a:effectLst/>
        </p:spPr>
        <p:txBody>
          <a:bodyPr wrap="none" anchor="ctr"/>
          <a:lstStyle/>
          <a:p>
            <a:pPr eaLnBrk="1" hangingPunct="1">
              <a:defRPr/>
            </a:pPr>
            <a:endParaRPr lang="zh-CN" altLang="zh-CN" sz="2400">
              <a:ea typeface="宋体" charset="-122"/>
            </a:endParaRPr>
          </a:p>
        </p:txBody>
      </p:sp>
      <p:grpSp>
        <p:nvGrpSpPr>
          <p:cNvPr id="5" name="Group 8"/>
          <p:cNvGrpSpPr>
            <a:grpSpLocks/>
          </p:cNvGrpSpPr>
          <p:nvPr userDrawn="1"/>
        </p:nvGrpSpPr>
        <p:grpSpPr bwMode="auto">
          <a:xfrm>
            <a:off x="508001" y="304800"/>
            <a:ext cx="11188700" cy="5791200"/>
            <a:chOff x="240" y="192"/>
            <a:chExt cx="5286" cy="3648"/>
          </a:xfrm>
        </p:grpSpPr>
        <p:sp>
          <p:nvSpPr>
            <p:cNvPr id="6"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ea typeface="宋体" charset="-122"/>
              </a:endParaRPr>
            </a:p>
          </p:txBody>
        </p:sp>
        <p:sp>
          <p:nvSpPr>
            <p:cNvPr id="7"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sp>
          <p:nvSpPr>
            <p:cNvPr id="8"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ea typeface="宋体" charset="-122"/>
              </a:endParaRPr>
            </a:p>
          </p:txBody>
        </p:sp>
        <p:sp>
          <p:nvSpPr>
            <p:cNvPr id="9"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sp>
          <p:nvSpPr>
            <p:cNvPr id="10" name="Line 13"/>
            <p:cNvSpPr>
              <a:spLocks noChangeShapeType="1"/>
            </p:cNvSpPr>
            <p:nvPr/>
          </p:nvSpPr>
          <p:spPr bwMode="auto">
            <a:xfrm flipH="1">
              <a:off x="480" y="2256"/>
              <a:ext cx="4848" cy="0"/>
            </a:xfrm>
            <a:prstGeom prst="line">
              <a:avLst/>
            </a:prstGeom>
            <a:noFill/>
            <a:ln w="12700">
              <a:solidFill>
                <a:schemeClr val="tx1"/>
              </a:solidFill>
              <a:round/>
              <a:headEnd/>
              <a:tailEnd/>
            </a:ln>
            <a:effectLst/>
          </p:spPr>
          <p:txBody>
            <a:bodyPr/>
            <a:lstStyle/>
            <a:p>
              <a:pPr>
                <a:defRPr/>
              </a:pPr>
              <a:endParaRPr lang="en-CA" dirty="0"/>
            </a:p>
          </p:txBody>
        </p:sp>
        <p:sp>
          <p:nvSpPr>
            <p:cNvPr id="11"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grpSp>
      <p:sp>
        <p:nvSpPr>
          <p:cNvPr id="106499" name="Rectangle 3"/>
          <p:cNvSpPr>
            <a:spLocks noGrp="1" noChangeArrowheads="1"/>
          </p:cNvSpPr>
          <p:nvPr>
            <p:ph type="ctrTitle"/>
          </p:nvPr>
        </p:nvSpPr>
        <p:spPr>
          <a:xfrm>
            <a:off x="1016000" y="1371600"/>
            <a:ext cx="10261600" cy="2057400"/>
          </a:xfrm>
        </p:spPr>
        <p:txBody>
          <a:bodyPr/>
          <a:lstStyle>
            <a:lvl1pPr>
              <a:defRPr sz="5400"/>
            </a:lvl1pPr>
          </a:lstStyle>
          <a:p>
            <a:r>
              <a:rPr lang="en-US"/>
              <a:t>Click to edit Master title style</a:t>
            </a:r>
          </a:p>
        </p:txBody>
      </p:sp>
      <p:sp>
        <p:nvSpPr>
          <p:cNvPr id="106500" name="Rectangle 4"/>
          <p:cNvSpPr>
            <a:spLocks noGrp="1" noChangeArrowheads="1"/>
          </p:cNvSpPr>
          <p:nvPr>
            <p:ph type="subTitle" idx="1"/>
          </p:nvPr>
        </p:nvSpPr>
        <p:spPr>
          <a:xfrm>
            <a:off x="1016000" y="3765550"/>
            <a:ext cx="10261600" cy="2057400"/>
          </a:xfrm>
        </p:spPr>
        <p:txBody>
          <a:bodyPr/>
          <a:lstStyle>
            <a:lvl1pPr marL="0" indent="0">
              <a:buFont typeface="Wingdings" pitchFamily="2" charset="2"/>
              <a:buNone/>
              <a:defRPr sz="2800"/>
            </a:lvl1pPr>
          </a:lstStyle>
          <a:p>
            <a:r>
              <a:rPr lang="en-US"/>
              <a:t>Click to edit Master subtitle style</a:t>
            </a:r>
          </a:p>
        </p:txBody>
      </p:sp>
      <p:sp>
        <p:nvSpPr>
          <p:cNvPr id="12" name="Rectangle 7"/>
          <p:cNvSpPr>
            <a:spLocks noGrp="1" noChangeArrowheads="1"/>
          </p:cNvSpPr>
          <p:nvPr>
            <p:ph type="sldNum" sz="quarter" idx="10"/>
          </p:nvPr>
        </p:nvSpPr>
        <p:spPr>
          <a:xfrm>
            <a:off x="11201400" y="6248400"/>
            <a:ext cx="381000" cy="457200"/>
          </a:xfrm>
        </p:spPr>
        <p:txBody>
          <a:bodyPr/>
          <a:lstStyle>
            <a:lvl1pPr>
              <a:defRPr sz="1100" b="1"/>
            </a:lvl1pPr>
          </a:lstStyle>
          <a:p>
            <a:pPr>
              <a:defRPr/>
            </a:pPr>
            <a:fld id="{78997615-6873-405D-B80D-4D52F6DDA5E8}" type="slidenum">
              <a:rPr lang="en-US" altLang="zh-CN" smtClean="0"/>
              <a:pPr>
                <a:defRPr/>
              </a:pPr>
              <a:t>‹#›</a:t>
            </a:fld>
            <a:endParaRPr lang="en-US" altLang="zh-CN" dirty="0"/>
          </a:p>
        </p:txBody>
      </p:sp>
      <p:sp>
        <p:nvSpPr>
          <p:cNvPr id="13"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2895595149"/>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4"/>
          <p:cNvSpPr>
            <a:spLocks noGrp="1" noChangeArrowheads="1"/>
          </p:cNvSpPr>
          <p:nvPr>
            <p:ph type="dt" sz="half" idx="10"/>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
        <p:nvSpPr>
          <p:cNvPr id="5" name="Rectangle 6"/>
          <p:cNvSpPr>
            <a:spLocks noGrp="1" noChangeArrowheads="1"/>
          </p:cNvSpPr>
          <p:nvPr>
            <p:ph type="sldNum" sz="quarter" idx="11"/>
          </p:nvPr>
        </p:nvSpPr>
        <p:spPr/>
        <p:txBody>
          <a:bodyPr/>
          <a:lstStyle>
            <a:lvl1pPr>
              <a:defRPr/>
            </a:lvl1pPr>
          </a:lstStyle>
          <a:p>
            <a:pPr>
              <a:defRPr/>
            </a:pPr>
            <a:fld id="{18289726-E653-4F3B-BC2C-66257D9F470C}" type="slidenum">
              <a:rPr lang="en-US" altLang="zh-CN"/>
              <a:pPr>
                <a:defRPr/>
              </a:pPr>
              <a:t>‹#›</a:t>
            </a:fld>
            <a:endParaRPr lang="en-US" altLang="zh-CN"/>
          </a:p>
        </p:txBody>
      </p:sp>
    </p:spTree>
    <p:extLst>
      <p:ext uri="{BB962C8B-B14F-4D97-AF65-F5344CB8AC3E}">
        <p14:creationId xmlns:p14="http://schemas.microsoft.com/office/powerpoint/2010/main" val="359734249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p>
            <a:r>
              <a:rPr lang="en-US"/>
              <a:t>Click to edit Master title style</a:t>
            </a:r>
            <a:endParaRPr lang="en-CA"/>
          </a:p>
        </p:txBody>
      </p:sp>
      <p:sp>
        <p:nvSpPr>
          <p:cNvPr id="3" name="Content Placeholder 2"/>
          <p:cNvSpPr>
            <a:spLocks noGrp="1"/>
          </p:cNvSpPr>
          <p:nvPr>
            <p:ph idx="1"/>
          </p:nvPr>
        </p:nvSpPr>
        <p:spPr>
          <a:xfrm>
            <a:off x="609600" y="1587500"/>
            <a:ext cx="11074400" cy="469741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cxnSp>
        <p:nvCxnSpPr>
          <p:cNvPr id="7" name="直接连接符 6"/>
          <p:cNvCxnSpPr/>
          <p:nvPr userDrawn="1"/>
        </p:nvCxnSpPr>
        <p:spPr bwMode="auto">
          <a:xfrm>
            <a:off x="575733" y="1498600"/>
            <a:ext cx="110236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8" name="Rectangle 7"/>
          <p:cNvSpPr>
            <a:spLocks noGrp="1" noChangeArrowheads="1"/>
          </p:cNvSpPr>
          <p:nvPr>
            <p:ph type="sldNum" sz="quarter" idx="10"/>
          </p:nvPr>
        </p:nvSpPr>
        <p:spPr>
          <a:xfrm>
            <a:off x="8737600" y="6299200"/>
            <a:ext cx="2844800" cy="457200"/>
          </a:xfrm>
        </p:spPr>
        <p:txBody>
          <a:bodyPr/>
          <a:lstStyle>
            <a:lvl1pPr>
              <a:defRPr b="1"/>
            </a:lvl1pPr>
          </a:lstStyle>
          <a:p>
            <a:pPr>
              <a:defRPr/>
            </a:pPr>
            <a:fld id="{78997615-6873-405D-B80D-4D52F6DDA5E8}" type="slidenum">
              <a:rPr lang="en-US" altLang="zh-CN"/>
              <a:pPr>
                <a:defRPr/>
              </a:pPr>
              <a:t>‹#›</a:t>
            </a:fld>
            <a:endParaRPr lang="en-US" altLang="zh-CN" dirty="0"/>
          </a:p>
        </p:txBody>
      </p:sp>
      <p:sp>
        <p:nvSpPr>
          <p:cNvPr id="9" name="Rectangle 4"/>
          <p:cNvSpPr>
            <a:spLocks noGrp="1" noChangeArrowheads="1"/>
          </p:cNvSpPr>
          <p:nvPr>
            <p:ph type="dt" sz="half" idx="11"/>
          </p:nvPr>
        </p:nvSpPr>
        <p:spPr>
          <a:xfrm>
            <a:off x="609600" y="6299200"/>
            <a:ext cx="5852584" cy="457200"/>
          </a:xfrm>
        </p:spPr>
        <p:txBody>
          <a:bodyPr/>
          <a:lstStyle>
            <a:lvl1pPr>
              <a:defRPr sz="1600"/>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1573198130"/>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p:txBody>
          <a:bodyPr/>
          <a:lstStyle>
            <a:lvl1pPr>
              <a:defRPr/>
            </a:lvl1pPr>
          </a:lstStyle>
          <a:p>
            <a:pPr>
              <a:defRPr/>
            </a:pPr>
            <a:fld id="{417AC4E3-4C03-4499-8B96-D3E43256E5EE}" type="slidenum">
              <a:rPr lang="en-US" altLang="zh-CN"/>
              <a:pPr>
                <a:defRPr/>
              </a:pPr>
              <a:t>‹#›</a:t>
            </a:fld>
            <a:endParaRPr lang="en-US" altLang="zh-CN"/>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3993348822"/>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096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2484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6"/>
          <p:cNvSpPr>
            <a:spLocks noGrp="1" noChangeArrowheads="1"/>
          </p:cNvSpPr>
          <p:nvPr>
            <p:ph type="sldNum" sz="quarter" idx="10"/>
          </p:nvPr>
        </p:nvSpPr>
        <p:spPr/>
        <p:txBody>
          <a:bodyPr/>
          <a:lstStyle>
            <a:lvl1pPr>
              <a:defRPr/>
            </a:lvl1pPr>
          </a:lstStyle>
          <a:p>
            <a:pPr>
              <a:defRPr/>
            </a:pPr>
            <a:fld id="{3C9A7111-5BAF-449D-9811-2E524ACF2AB9}" type="slidenum">
              <a:rPr lang="en-US" altLang="zh-CN"/>
              <a:pPr>
                <a:defRPr/>
              </a:pPr>
              <a:t>‹#›</a:t>
            </a:fld>
            <a:endParaRPr lang="en-US" altLang="zh-CN"/>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3194057721"/>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6"/>
          <p:cNvSpPr>
            <a:spLocks noGrp="1" noChangeArrowheads="1"/>
          </p:cNvSpPr>
          <p:nvPr>
            <p:ph type="sldNum" sz="quarter" idx="10"/>
          </p:nvPr>
        </p:nvSpPr>
        <p:spPr/>
        <p:txBody>
          <a:bodyPr/>
          <a:lstStyle>
            <a:lvl1pPr>
              <a:defRPr/>
            </a:lvl1pPr>
          </a:lstStyle>
          <a:p>
            <a:pPr>
              <a:defRPr/>
            </a:pPr>
            <a:fld id="{AD656E74-1479-46FD-AEBA-0E5B3645DA51}" type="slidenum">
              <a:rPr lang="en-US" altLang="zh-CN"/>
              <a:pPr>
                <a:defRPr/>
              </a:pPr>
              <a:t>‹#›</a:t>
            </a:fld>
            <a:endParaRPr lang="en-US" altLang="zh-CN"/>
          </a:p>
        </p:txBody>
      </p:sp>
      <p:sp>
        <p:nvSpPr>
          <p:cNvPr id="8"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4178934207"/>
      </p:ext>
    </p:extLst>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6"/>
          <p:cNvSpPr>
            <a:spLocks noGrp="1" noChangeArrowheads="1"/>
          </p:cNvSpPr>
          <p:nvPr>
            <p:ph type="sldNum" sz="quarter" idx="10"/>
          </p:nvPr>
        </p:nvSpPr>
        <p:spPr/>
        <p:txBody>
          <a:bodyPr/>
          <a:lstStyle>
            <a:lvl1pPr>
              <a:defRPr/>
            </a:lvl1pPr>
          </a:lstStyle>
          <a:p>
            <a:pPr>
              <a:defRPr/>
            </a:pPr>
            <a:fld id="{C186AC0B-4C90-464F-AC72-5B7CA66665B8}" type="slidenum">
              <a:rPr lang="en-US" altLang="zh-CN"/>
              <a:pPr>
                <a:defRPr/>
              </a:pPr>
              <a:t>‹#›</a:t>
            </a:fld>
            <a:endParaRPr lang="en-US" altLang="zh-CN"/>
          </a:p>
        </p:txBody>
      </p:sp>
      <p:sp>
        <p:nvSpPr>
          <p:cNvPr id="4"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2094966222"/>
      </p:ext>
    </p:extLst>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FB5FC044-CBF8-4B6C-99B2-74CE7677DE64}" type="slidenum">
              <a:rPr lang="en-US" altLang="zh-CN"/>
              <a:pPr>
                <a:defRPr/>
              </a:pPr>
              <a:t>‹#›</a:t>
            </a:fld>
            <a:endParaRPr lang="en-US" altLang="zh-CN" dirty="0"/>
          </a:p>
        </p:txBody>
      </p:sp>
      <p:sp>
        <p:nvSpPr>
          <p:cNvPr id="3" name="Rectangle 4"/>
          <p:cNvSpPr>
            <a:spLocks noGrp="1" noChangeArrowheads="1"/>
          </p:cNvSpPr>
          <p:nvPr>
            <p:ph type="dt" sz="half" idx="11"/>
          </p:nvPr>
        </p:nvSpPr>
        <p:spPr>
          <a:xfrm>
            <a:off x="609600" y="6248400"/>
            <a:ext cx="5852584" cy="457200"/>
          </a:xfrm>
        </p:spPr>
        <p:txBody>
          <a:bodyPr/>
          <a:lstStyle>
            <a:lvl1pPr>
              <a:defRPr sz="1600"/>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3346927473"/>
      </p:ext>
    </p:extLst>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p:txBody>
          <a:bodyPr/>
          <a:lstStyle>
            <a:lvl1pPr>
              <a:defRPr/>
            </a:lvl1pPr>
          </a:lstStyle>
          <a:p>
            <a:pPr>
              <a:defRPr/>
            </a:pPr>
            <a:fld id="{76F861F6-B255-41CB-8774-8E0CF4D6F3FC}" type="slidenum">
              <a:rPr lang="en-US" altLang="zh-CN"/>
              <a:pPr>
                <a:defRPr/>
              </a:pPr>
              <a:t>‹#›</a:t>
            </a:fld>
            <a:endParaRPr lang="en-US" altLang="zh-CN"/>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878704867"/>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p:txBody>
          <a:bodyPr/>
          <a:lstStyle>
            <a:lvl1pPr>
              <a:defRPr/>
            </a:lvl1pPr>
          </a:lstStyle>
          <a:p>
            <a:pPr>
              <a:defRPr/>
            </a:pPr>
            <a:fld id="{79ACD604-DE96-4BF4-B014-6BD05026CF1E}" type="slidenum">
              <a:rPr lang="en-US" altLang="zh-CN"/>
              <a:pPr>
                <a:defRPr/>
              </a:pPr>
              <a:t>‹#›</a:t>
            </a:fld>
            <a:endParaRPr lang="en-US" altLang="zh-CN"/>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63840615"/>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8538380D-0B07-47F5-B276-F91AB688863D}" type="slidenum">
              <a:rPr lang="en-US" altLang="zh-CN"/>
              <a:pPr>
                <a:defRPr/>
              </a:pPr>
              <a:t>‹#›</a:t>
            </a:fld>
            <a:endParaRPr lang="en-US" altLang="zh-CN"/>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1858940182"/>
      </p:ext>
    </p:extLst>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533401"/>
            <a:ext cx="2768600" cy="56864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09600" y="533401"/>
            <a:ext cx="8102600" cy="5686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DD76983F-7E3F-4CED-8DFC-EDA80B0807A8}" type="slidenum">
              <a:rPr lang="en-US" altLang="zh-CN"/>
              <a:pPr>
                <a:defRPr/>
              </a:pPr>
              <a:t>‹#›</a:t>
            </a:fld>
            <a:endParaRPr lang="en-US" altLang="zh-CN"/>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1945095909"/>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0761661" y="6551613"/>
            <a:ext cx="987431"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25.</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D7EDB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533400"/>
            <a:ext cx="109728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917701"/>
            <a:ext cx="11074400" cy="4367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5478" name="Rectangle 6"/>
          <p:cNvSpPr>
            <a:spLocks noGrp="1" noChangeArrowheads="1"/>
          </p:cNvSpPr>
          <p:nvPr>
            <p:ph type="sldNum" sz="quarter" idx="4"/>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63329F81-0A36-4BB8-A827-176C3E994EF5}" type="slidenum">
              <a:rPr lang="en-US" altLang="zh-CN">
                <a:solidFill>
                  <a:srgbClr val="000000"/>
                </a:solidFill>
              </a:rPr>
              <a:pPr>
                <a:defRPr/>
              </a:pPr>
              <a:t>‹#›</a:t>
            </a:fld>
            <a:endParaRPr lang="en-US" altLang="zh-CN">
              <a:solidFill>
                <a:srgbClr val="000000"/>
              </a:solidFill>
            </a:endParaRPr>
          </a:p>
        </p:txBody>
      </p:sp>
      <p:grpSp>
        <p:nvGrpSpPr>
          <p:cNvPr id="2" name="Group 7"/>
          <p:cNvGrpSpPr>
            <a:grpSpLocks/>
          </p:cNvGrpSpPr>
          <p:nvPr/>
        </p:nvGrpSpPr>
        <p:grpSpPr bwMode="auto">
          <a:xfrm>
            <a:off x="372533" y="152400"/>
            <a:ext cx="11582400" cy="1600200"/>
            <a:chOff x="176" y="96"/>
            <a:chExt cx="5472" cy="1008"/>
          </a:xfrm>
        </p:grpSpPr>
        <p:sp>
          <p:nvSpPr>
            <p:cNvPr id="105480" name="Line 8"/>
            <p:cNvSpPr>
              <a:spLocks noChangeShapeType="1"/>
            </p:cNvSpPr>
            <p:nvPr/>
          </p:nvSpPr>
          <p:spPr bwMode="auto">
            <a:xfrm flipH="1">
              <a:off x="288" y="1104"/>
              <a:ext cx="5232" cy="0"/>
            </a:xfrm>
            <a:prstGeom prst="line">
              <a:avLst/>
            </a:prstGeom>
            <a:noFill/>
            <a:ln w="12700">
              <a:solidFill>
                <a:schemeClr val="tx1"/>
              </a:solidFill>
              <a:round/>
              <a:headEnd/>
              <a:tailEnd/>
            </a:ln>
            <a:effectLst/>
          </p:spPr>
          <p:txBody>
            <a:bodyPr/>
            <a:lstStyle/>
            <a:p>
              <a:pPr>
                <a:defRPr/>
              </a:pPr>
              <a:endParaRPr lang="en-CA" dirty="0">
                <a:solidFill>
                  <a:srgbClr val="000000"/>
                </a:solidFill>
              </a:endParaRPr>
            </a:p>
          </p:txBody>
        </p:sp>
        <p:sp>
          <p:nvSpPr>
            <p:cNvPr id="105481" name="Rectangle 9"/>
            <p:cNvSpPr>
              <a:spLocks noChangeArrowheads="1"/>
            </p:cNvSpPr>
            <p:nvPr/>
          </p:nvSpPr>
          <p:spPr bwMode="auto">
            <a:xfrm>
              <a:off x="5504" y="96"/>
              <a:ext cx="144" cy="144"/>
            </a:xfrm>
            <a:prstGeom prst="rect">
              <a:avLst/>
            </a:prstGeom>
            <a:solidFill>
              <a:schemeClr val="bg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5482" name="Rectangle 10"/>
            <p:cNvSpPr>
              <a:spLocks noChangeArrowheads="1"/>
            </p:cNvSpPr>
            <p:nvPr/>
          </p:nvSpPr>
          <p:spPr bwMode="auto">
            <a:xfrm>
              <a:off x="176" y="96"/>
              <a:ext cx="5326" cy="144"/>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5483" name="Rectangle 11"/>
            <p:cNvSpPr>
              <a:spLocks noChangeArrowheads="1"/>
            </p:cNvSpPr>
            <p:nvPr/>
          </p:nvSpPr>
          <p:spPr bwMode="auto">
            <a:xfrm>
              <a:off x="176" y="240"/>
              <a:ext cx="5326" cy="88"/>
            </a:xfrm>
            <a:prstGeom prst="rect">
              <a:avLst/>
            </a:prstGeom>
            <a:solidFill>
              <a:schemeClr val="bg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5484" name="Rectangle 12"/>
            <p:cNvSpPr>
              <a:spLocks noChangeArrowheads="1"/>
            </p:cNvSpPr>
            <p:nvPr/>
          </p:nvSpPr>
          <p:spPr bwMode="auto">
            <a:xfrm>
              <a:off x="5504" y="241"/>
              <a:ext cx="144" cy="86"/>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grpSp>
      <p:sp>
        <p:nvSpPr>
          <p:cNvPr id="12" name="Rectangle 4"/>
          <p:cNvSpPr>
            <a:spLocks noGrp="1" noChangeArrowheads="1"/>
          </p:cNvSpPr>
          <p:nvPr>
            <p:ph type="dt" sz="half" idx="2"/>
          </p:nvPr>
        </p:nvSpPr>
        <p:spPr>
          <a:xfrm>
            <a:off x="609600" y="6364288"/>
            <a:ext cx="5852584" cy="457200"/>
          </a:xfrm>
          <a:prstGeom prst="rect">
            <a:avLst/>
          </a:prstGeom>
          <a:ln/>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995240751"/>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Lst>
  <p:hf hdr="0" ftr="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Rounded MT Bold" pitchFamily="34" charset="0"/>
        </a:defRPr>
      </a:lvl2pPr>
      <a:lvl3pPr algn="l" rtl="0" eaLnBrk="1" fontAlgn="base" hangingPunct="1">
        <a:spcBef>
          <a:spcPct val="0"/>
        </a:spcBef>
        <a:spcAft>
          <a:spcPct val="0"/>
        </a:spcAft>
        <a:defRPr sz="4400">
          <a:solidFill>
            <a:schemeClr val="tx2"/>
          </a:solidFill>
          <a:latin typeface="Arial Rounded MT Bold" pitchFamily="34" charset="0"/>
        </a:defRPr>
      </a:lvl3pPr>
      <a:lvl4pPr algn="l" rtl="0" eaLnBrk="1" fontAlgn="base" hangingPunct="1">
        <a:spcBef>
          <a:spcPct val="0"/>
        </a:spcBef>
        <a:spcAft>
          <a:spcPct val="0"/>
        </a:spcAft>
        <a:defRPr sz="4400">
          <a:solidFill>
            <a:schemeClr val="tx2"/>
          </a:solidFill>
          <a:latin typeface="Arial Rounded MT Bold" pitchFamily="34" charset="0"/>
        </a:defRPr>
      </a:lvl4pPr>
      <a:lvl5pPr algn="l" rtl="0" eaLnBrk="1" fontAlgn="base" hangingPunct="1">
        <a:spcBef>
          <a:spcPct val="0"/>
        </a:spcBef>
        <a:spcAft>
          <a:spcPct val="0"/>
        </a:spcAft>
        <a:defRPr sz="4400">
          <a:solidFill>
            <a:schemeClr val="tx2"/>
          </a:solidFill>
          <a:latin typeface="Arial Rounded MT Bold" pitchFamily="34" charset="0"/>
        </a:defRPr>
      </a:lvl5pPr>
      <a:lvl6pPr marL="457200" algn="l" rtl="0" eaLnBrk="1" fontAlgn="base" hangingPunct="1">
        <a:spcBef>
          <a:spcPct val="0"/>
        </a:spcBef>
        <a:spcAft>
          <a:spcPct val="0"/>
        </a:spcAft>
        <a:defRPr sz="4400">
          <a:solidFill>
            <a:schemeClr val="tx2"/>
          </a:solidFill>
          <a:latin typeface="Arial Rounded MT Bold" pitchFamily="34" charset="0"/>
        </a:defRPr>
      </a:lvl6pPr>
      <a:lvl7pPr marL="914400" algn="l" rtl="0" eaLnBrk="1" fontAlgn="base" hangingPunct="1">
        <a:spcBef>
          <a:spcPct val="0"/>
        </a:spcBef>
        <a:spcAft>
          <a:spcPct val="0"/>
        </a:spcAft>
        <a:defRPr sz="4400">
          <a:solidFill>
            <a:schemeClr val="tx2"/>
          </a:solidFill>
          <a:latin typeface="Arial Rounded MT Bold" pitchFamily="34" charset="0"/>
        </a:defRPr>
      </a:lvl7pPr>
      <a:lvl8pPr marL="1371600" algn="l" rtl="0" eaLnBrk="1" fontAlgn="base" hangingPunct="1">
        <a:spcBef>
          <a:spcPct val="0"/>
        </a:spcBef>
        <a:spcAft>
          <a:spcPct val="0"/>
        </a:spcAft>
        <a:defRPr sz="4400">
          <a:solidFill>
            <a:schemeClr val="tx2"/>
          </a:solidFill>
          <a:latin typeface="Arial Rounded MT Bold" pitchFamily="34" charset="0"/>
        </a:defRPr>
      </a:lvl8pPr>
      <a:lvl9pPr marL="1828800" algn="l" rtl="0" eaLnBrk="1" fontAlgn="base" hangingPunct="1">
        <a:spcBef>
          <a:spcPct val="0"/>
        </a:spcBef>
        <a:spcAft>
          <a:spcPct val="0"/>
        </a:spcAft>
        <a:defRPr sz="4400">
          <a:solidFill>
            <a:schemeClr val="tx2"/>
          </a:solidFill>
          <a:latin typeface="Arial Rounded MT Bold" pitchFamily="34" charset="0"/>
        </a:defRPr>
      </a:lvl9pPr>
    </p:titleStyle>
    <p:body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6"/>
          <p:cNvSpPr>
            <a:spLocks noGrp="1" noChangeArrowheads="1"/>
          </p:cNvSpPr>
          <p:nvPr>
            <p:ph type="sldNum" sz="quarter" idx="4"/>
          </p:nvPr>
        </p:nvSpPr>
        <p:spPr>
          <a:xfrm>
            <a:off x="10896600" y="6364288"/>
            <a:ext cx="685800" cy="457200"/>
          </a:xfrm>
          <a:prstGeom prst="rect">
            <a:avLst/>
          </a:prstGeom>
        </p:spPr>
        <p:txBody>
          <a:bodyPr/>
          <a:lstStyle>
            <a:lvl1pPr>
              <a:defRPr/>
            </a:lvl1pPr>
          </a:lstStyle>
          <a:p>
            <a:pPr>
              <a:defRPr/>
            </a:pPr>
            <a:fld id="{79ACD604-DE96-4BF4-B014-6BD05026CF1E}" type="slidenum">
              <a:rPr lang="en-US" altLang="zh-CN"/>
              <a:pPr>
                <a:defRPr/>
              </a:pPr>
              <a:t>‹#›</a:t>
            </a:fld>
            <a:endParaRPr lang="en-US" altLang="zh-CN"/>
          </a:p>
        </p:txBody>
      </p:sp>
      <p:sp>
        <p:nvSpPr>
          <p:cNvPr id="10" name="Rectangle 4"/>
          <p:cNvSpPr>
            <a:spLocks noGrp="1" noChangeArrowheads="1"/>
          </p:cNvSpPr>
          <p:nvPr>
            <p:ph type="dt" sz="half" idx="2"/>
          </p:nvPr>
        </p:nvSpPr>
        <p:spPr>
          <a:xfrm>
            <a:off x="609600" y="6248400"/>
            <a:ext cx="5852584" cy="457200"/>
          </a:xfrm>
          <a:prstGeom prst="rect">
            <a:avLst/>
          </a:prstGeo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3670754555"/>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Lst>
  <p:hf hdr="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D7EDBD"/>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09600" y="533400"/>
            <a:ext cx="109728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3075" name="Rectangle 3"/>
          <p:cNvSpPr>
            <a:spLocks noGrp="1" noChangeArrowheads="1"/>
          </p:cNvSpPr>
          <p:nvPr>
            <p:ph type="body" idx="1"/>
          </p:nvPr>
        </p:nvSpPr>
        <p:spPr bwMode="auto">
          <a:xfrm>
            <a:off x="609600" y="1917701"/>
            <a:ext cx="11074400" cy="4367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5478" name="Rectangle 6"/>
          <p:cNvSpPr>
            <a:spLocks noGrp="1" noChangeArrowheads="1"/>
          </p:cNvSpPr>
          <p:nvPr>
            <p:ph type="sldNum" sz="quarter" idx="4"/>
          </p:nvPr>
        </p:nvSpPr>
        <p:spPr bwMode="auto">
          <a:xfrm>
            <a:off x="11125200" y="6364288"/>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pPr>
                <a:defRPr/>
              </a:pPr>
              <a:t>‹#›</a:t>
            </a:fld>
            <a:endParaRPr lang="en-US" altLang="zh-CN"/>
          </a:p>
        </p:txBody>
      </p:sp>
      <p:sp>
        <p:nvSpPr>
          <p:cNvPr id="12" name="Rectangle 4"/>
          <p:cNvSpPr>
            <a:spLocks noGrp="1" noChangeArrowheads="1"/>
          </p:cNvSpPr>
          <p:nvPr>
            <p:ph type="dt" sz="half" idx="2"/>
          </p:nvPr>
        </p:nvSpPr>
        <p:spPr>
          <a:xfrm>
            <a:off x="609600" y="6364288"/>
            <a:ext cx="5852584" cy="457200"/>
          </a:xfrm>
          <a:prstGeom prst="rect">
            <a:avLst/>
          </a:prstGeom>
          <a:ln/>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3229835289"/>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Lst>
  <p:hf hdr="0" ft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Rounded MT Bold" pitchFamily="34" charset="0"/>
        </a:defRPr>
      </a:lvl2pPr>
      <a:lvl3pPr algn="l" rtl="0" eaLnBrk="0" fontAlgn="base" hangingPunct="0">
        <a:spcBef>
          <a:spcPct val="0"/>
        </a:spcBef>
        <a:spcAft>
          <a:spcPct val="0"/>
        </a:spcAft>
        <a:defRPr sz="4400">
          <a:solidFill>
            <a:schemeClr val="tx2"/>
          </a:solidFill>
          <a:latin typeface="Arial Rounded MT Bold" pitchFamily="34" charset="0"/>
        </a:defRPr>
      </a:lvl3pPr>
      <a:lvl4pPr algn="l" rtl="0" eaLnBrk="0" fontAlgn="base" hangingPunct="0">
        <a:spcBef>
          <a:spcPct val="0"/>
        </a:spcBef>
        <a:spcAft>
          <a:spcPct val="0"/>
        </a:spcAft>
        <a:defRPr sz="4400">
          <a:solidFill>
            <a:schemeClr val="tx2"/>
          </a:solidFill>
          <a:latin typeface="Arial Rounded MT Bold" pitchFamily="34" charset="0"/>
        </a:defRPr>
      </a:lvl4pPr>
      <a:lvl5pPr algn="l" rtl="0" eaLnBrk="0" fontAlgn="base" hangingPunct="0">
        <a:spcBef>
          <a:spcPct val="0"/>
        </a:spcBef>
        <a:spcAft>
          <a:spcPct val="0"/>
        </a:spcAft>
        <a:defRPr sz="4400">
          <a:solidFill>
            <a:schemeClr val="tx2"/>
          </a:solidFill>
          <a:latin typeface="Arial Rounded MT Bold" pitchFamily="34" charset="0"/>
        </a:defRPr>
      </a:lvl5pPr>
      <a:lvl6pPr marL="457200" algn="l" rtl="0" fontAlgn="base">
        <a:spcBef>
          <a:spcPct val="0"/>
        </a:spcBef>
        <a:spcAft>
          <a:spcPct val="0"/>
        </a:spcAft>
        <a:defRPr sz="4400">
          <a:solidFill>
            <a:schemeClr val="tx2"/>
          </a:solidFill>
          <a:latin typeface="Arial Rounded MT Bold" pitchFamily="34" charset="0"/>
        </a:defRPr>
      </a:lvl6pPr>
      <a:lvl7pPr marL="914400" algn="l" rtl="0" fontAlgn="base">
        <a:spcBef>
          <a:spcPct val="0"/>
        </a:spcBef>
        <a:spcAft>
          <a:spcPct val="0"/>
        </a:spcAft>
        <a:defRPr sz="4400">
          <a:solidFill>
            <a:schemeClr val="tx2"/>
          </a:solidFill>
          <a:latin typeface="Arial Rounded MT Bold" pitchFamily="34" charset="0"/>
        </a:defRPr>
      </a:lvl7pPr>
      <a:lvl8pPr marL="1371600" algn="l" rtl="0" fontAlgn="base">
        <a:spcBef>
          <a:spcPct val="0"/>
        </a:spcBef>
        <a:spcAft>
          <a:spcPct val="0"/>
        </a:spcAft>
        <a:defRPr sz="4400">
          <a:solidFill>
            <a:schemeClr val="tx2"/>
          </a:solidFill>
          <a:latin typeface="Arial Rounded MT Bold" pitchFamily="34" charset="0"/>
        </a:defRPr>
      </a:lvl8pPr>
      <a:lvl9pPr marL="1828800" algn="l" rtl="0" fontAlgn="base">
        <a:spcBef>
          <a:spcPct val="0"/>
        </a:spcBef>
        <a:spcAft>
          <a:spcPct val="0"/>
        </a:spcAft>
        <a:defRPr sz="4400">
          <a:solidFill>
            <a:schemeClr val="tx2"/>
          </a:solidFill>
          <a:latin typeface="Arial Rounded MT Bold" pitchFamily="34" charset="0"/>
        </a:defRPr>
      </a:lvl9pPr>
    </p:titleStyle>
    <p:bodyStyle>
      <a:lvl1pPr marL="469900" indent="-469900" algn="l" rtl="0" eaLnBrk="0" fontAlgn="base" hangingPunct="0">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0" fontAlgn="base" hangingPunct="0">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ammQYLcyebA&amp;list=PL38NNHQLqJqYnNrTenxBvGJSPCkV9EOWk&amp;index=5" TargetMode="External"/><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4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8.xml"/><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zF4VMombo7U&amp;list=PL38NNHQLqJqYnNrTenxBvGJSPCkV9EOWk&amp;index=1" TargetMode="External"/><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3.xml"/><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4.xml"/><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3" Type="http://schemas.openxmlformats.org/officeDocument/2006/relationships/hyperlink" Target="https://www.youtube.com/watch?v=wfVy85Dqiyc&amp;list=PL38NNHQLqJqYnNrTenxBvGJSPCkV9EOWk&amp;index=3" TargetMode="External"/><Relationship Id="rId2" Type="http://schemas.openxmlformats.org/officeDocument/2006/relationships/notesSlide" Target="../notesSlides/notesSlide37.xml"/><Relationship Id="rId1" Type="http://schemas.openxmlformats.org/officeDocument/2006/relationships/slideLayout" Target="../slideLayouts/slideLayout27.xml"/><Relationship Id="rId4" Type="http://schemas.openxmlformats.org/officeDocument/2006/relationships/hyperlink" Target="https://www.youtube.com/watch?v=7yrK_9PderQ&amp;list=PL38NNHQLqJqYnNrTenxBvGJSPCkV9EOWk&amp;index=4"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1.xml"/><Relationship Id="rId1" Type="http://schemas.openxmlformats.org/officeDocument/2006/relationships/slideLayout" Target="../slideLayouts/slideLayout3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XX</a:t>
            </a:r>
            <a:br>
              <a:rPr lang="en-US" sz="3000" dirty="0"/>
            </a:br>
            <a:br>
              <a:rPr lang="en-US" sz="3000" dirty="0"/>
            </a:br>
            <a:r>
              <a:rPr lang="en-US" sz="3000" dirty="0"/>
              <a:t>Cache</a:t>
            </a:r>
            <a:br>
              <a:rPr lang="en-US" sz="3000" dirty="0"/>
            </a:b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p:nvPr>
        </p:nvSpPr>
        <p:spPr/>
        <p:txBody>
          <a:bodyPr/>
          <a:lstStyle/>
          <a:p>
            <a:pPr eaLnBrk="1" hangingPunct="1"/>
            <a:r>
              <a:rPr lang="en-US" altLang="zh-CN" dirty="0">
                <a:ea typeface="宋体" charset="-122"/>
              </a:rPr>
              <a:t>Registers and Cache</a:t>
            </a:r>
          </a:p>
        </p:txBody>
      </p:sp>
      <p:sp>
        <p:nvSpPr>
          <p:cNvPr id="55301" name="Rectangle 3"/>
          <p:cNvSpPr>
            <a:spLocks noGrp="1" noChangeArrowheads="1"/>
          </p:cNvSpPr>
          <p:nvPr>
            <p:ph type="body" idx="1"/>
          </p:nvPr>
        </p:nvSpPr>
        <p:spPr>
          <a:xfrm>
            <a:off x="609600" y="1544636"/>
            <a:ext cx="11074400" cy="3392486"/>
          </a:xfrm>
          <a:noFill/>
          <a:ln w="9525">
            <a:noFill/>
            <a:miter lim="800000"/>
            <a:headEnd/>
            <a:tailEnd/>
          </a:ln>
        </p:spPr>
        <p:txBody>
          <a:bodyPr vert="horz" wrap="square" lIns="91440" tIns="45720" rIns="91440" bIns="45720" numCol="1" rtlCol="0" anchor="t" anchorCtr="0" compatLnSpc="1">
            <a:prstTxWarp prst="textNoShape">
              <a:avLst/>
            </a:prstTxWarp>
            <a:normAutofit fontScale="77500" lnSpcReduction="20000"/>
          </a:bodyPr>
          <a:lstStyle/>
          <a:p>
            <a:pPr marL="342900" indent="-342900" defTabSz="457200" eaLnBrk="1" hangingPunct="1">
              <a:buFont typeface="Arial"/>
              <a:buChar char="•"/>
            </a:pPr>
            <a:r>
              <a:rPr lang="en-US" altLang="zh-CN" kern="1200" dirty="0">
                <a:latin typeface="Helvetica (Body)"/>
              </a:rPr>
              <a:t>CPU registers are on-chip resources, with access speed comparable to CPU clock speed</a:t>
            </a:r>
          </a:p>
          <a:p>
            <a:pPr marL="742950" lvl="1" indent="-285750" defTabSz="457200" eaLnBrk="1" hangingPunct="1">
              <a:buFont typeface="Arial"/>
              <a:buChar char="–"/>
            </a:pPr>
            <a:r>
              <a:rPr lang="en-US" altLang="zh-CN" kern="1200" dirty="0">
                <a:latin typeface="Helvetica (Body)"/>
                <a:ea typeface="+mn-ea"/>
                <a:cs typeface="+mn-cs"/>
              </a:rPr>
              <a:t>Size 64 bits for 64-bit machines, size 32 bits for 32-bit machines, etc.</a:t>
            </a:r>
          </a:p>
          <a:p>
            <a:pPr marL="342900" indent="-342900" defTabSz="457200" eaLnBrk="1" hangingPunct="1">
              <a:buFont typeface="Arial"/>
              <a:buChar char="•"/>
            </a:pPr>
            <a:r>
              <a:rPr lang="en-US" altLang="zh-CN" kern="1200" dirty="0">
                <a:latin typeface="Helvetica (Body)"/>
              </a:rPr>
              <a:t>Cache may be on-chip or off-chip. It is slower and larger than registers, but much faster than main memory</a:t>
            </a:r>
          </a:p>
          <a:p>
            <a:pPr marL="742950" lvl="1" indent="-285750" defTabSz="457200" eaLnBrk="1" hangingPunct="1">
              <a:buFont typeface="Arial"/>
              <a:buChar char="–"/>
            </a:pPr>
            <a:r>
              <a:rPr lang="en-US" altLang="zh-CN" kern="1200" dirty="0">
                <a:latin typeface="Helvetica (Body)"/>
                <a:ea typeface="+mn-ea"/>
                <a:cs typeface="+mn-cs"/>
              </a:rPr>
              <a:t>The next few instructions, and data that will be needed will be loaded into cache in anticipation of faster access by the processor.</a:t>
            </a:r>
          </a:p>
          <a:p>
            <a:pPr marL="742950" lvl="1" indent="-285750" defTabSz="457200" eaLnBrk="1" hangingPunct="1">
              <a:buFont typeface="Arial"/>
              <a:buChar char="–"/>
            </a:pPr>
            <a:r>
              <a:rPr lang="en-GB" altLang="zh-CN" kern="1200" dirty="0">
                <a:latin typeface="Helvetica (Body)"/>
                <a:ea typeface="+mn-ea"/>
                <a:cs typeface="+mn-cs"/>
              </a:rPr>
              <a:t>Cache contains a subset of </a:t>
            </a:r>
            <a:r>
              <a:rPr lang="en-US" altLang="zh-CN" kern="1200" dirty="0">
                <a:latin typeface="Helvetica (Body)"/>
                <a:ea typeface="+mn-ea"/>
                <a:cs typeface="+mn-cs"/>
              </a:rPr>
              <a:t>content of</a:t>
            </a:r>
            <a:r>
              <a:rPr lang="en-GB" altLang="zh-CN" kern="1200" dirty="0">
                <a:latin typeface="Helvetica (Body)"/>
                <a:ea typeface="+mn-ea"/>
                <a:cs typeface="+mn-cs"/>
              </a:rPr>
              <a:t> main memory</a:t>
            </a:r>
            <a:endParaRPr lang="en-US" altLang="zh-CN" kern="1200" dirty="0">
              <a:latin typeface="Helvetica (Body)"/>
              <a:ea typeface="+mn-ea"/>
              <a:cs typeface="+mn-cs"/>
            </a:endParaRPr>
          </a:p>
          <a:p>
            <a:pPr marL="304800" indent="-285750" defTabSz="457200" eaLnBrk="1" hangingPunct="1">
              <a:buFont typeface="Arial"/>
              <a:buChar char="–"/>
            </a:pPr>
            <a:r>
              <a:rPr lang="en-US" dirty="0"/>
              <a:t>As a pun, often use $ (“cash”) as abbreviation for cache, e.g. D$ = Data Cache, I$ = Instruction Cache</a:t>
            </a:r>
          </a:p>
          <a:p>
            <a:pPr marL="304800" indent="-285750" defTabSz="457200" eaLnBrk="1" hangingPunct="1">
              <a:buFont typeface="Arial"/>
              <a:buChar char="–"/>
            </a:pPr>
            <a:endParaRPr lang="en-US" altLang="zh-CN" kern="1200" dirty="0">
              <a:latin typeface="Helvetica (Body)"/>
              <a:ea typeface="+mn-ea"/>
              <a:cs typeface="+mn-cs"/>
            </a:endParaRPr>
          </a:p>
        </p:txBody>
      </p:sp>
      <p:sp>
        <p:nvSpPr>
          <p:cNvPr id="57349" name="Rectangle 4"/>
          <p:cNvSpPr>
            <a:spLocks noChangeArrowheads="1"/>
          </p:cNvSpPr>
          <p:nvPr/>
        </p:nvSpPr>
        <p:spPr bwMode="auto">
          <a:xfrm>
            <a:off x="3505200" y="4876800"/>
            <a:ext cx="2255837" cy="1909762"/>
          </a:xfrm>
          <a:prstGeom prst="rect">
            <a:avLst/>
          </a:prstGeom>
          <a:solidFill>
            <a:schemeClr val="bg1"/>
          </a:solidFill>
          <a:ln w="38100" algn="ctr">
            <a:solidFill>
              <a:schemeClr val="tx1"/>
            </a:solidFill>
            <a:miter lim="800000"/>
            <a:headEnd/>
            <a:tailEnd/>
          </a:ln>
        </p:spPr>
        <p:txBody>
          <a:bodyPr wrap="none" anchor="ctr"/>
          <a:lstStyle/>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r>
              <a:rPr lang="en-US" altLang="zh-CN" b="0" dirty="0">
                <a:solidFill>
                  <a:srgbClr val="000000"/>
                </a:solidFill>
                <a:latin typeface="Times New Roman" pitchFamily="18" charset="0"/>
                <a:ea typeface="宋体" charset="-122"/>
                <a:cs typeface="+mn-cs"/>
              </a:rPr>
              <a:t>CPU</a:t>
            </a: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p:txBody>
      </p:sp>
      <p:sp>
        <p:nvSpPr>
          <p:cNvPr id="57350" name="Rectangle 5"/>
          <p:cNvSpPr>
            <a:spLocks noChangeArrowheads="1"/>
          </p:cNvSpPr>
          <p:nvPr/>
        </p:nvSpPr>
        <p:spPr bwMode="auto">
          <a:xfrm>
            <a:off x="3956049" y="5257800"/>
            <a:ext cx="1319212" cy="427038"/>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Registers</a:t>
            </a:r>
          </a:p>
        </p:txBody>
      </p:sp>
      <p:sp>
        <p:nvSpPr>
          <p:cNvPr id="57351" name="Rectangle 6"/>
          <p:cNvSpPr>
            <a:spLocks noChangeArrowheads="1"/>
          </p:cNvSpPr>
          <p:nvPr/>
        </p:nvSpPr>
        <p:spPr bwMode="auto">
          <a:xfrm>
            <a:off x="3956049" y="6227764"/>
            <a:ext cx="1319212" cy="42862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Cache</a:t>
            </a:r>
          </a:p>
        </p:txBody>
      </p:sp>
      <p:sp>
        <p:nvSpPr>
          <p:cNvPr id="57352" name="Rectangle 7"/>
          <p:cNvSpPr>
            <a:spLocks noChangeArrowheads="1"/>
          </p:cNvSpPr>
          <p:nvPr/>
        </p:nvSpPr>
        <p:spPr bwMode="auto">
          <a:xfrm>
            <a:off x="6953249" y="5257801"/>
            <a:ext cx="2836862" cy="969963"/>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Main memory</a:t>
            </a:r>
          </a:p>
        </p:txBody>
      </p:sp>
      <p:sp>
        <p:nvSpPr>
          <p:cNvPr id="57353" name="Line 8"/>
          <p:cNvSpPr>
            <a:spLocks noChangeShapeType="1"/>
          </p:cNvSpPr>
          <p:nvPr/>
        </p:nvSpPr>
        <p:spPr bwMode="auto">
          <a:xfrm>
            <a:off x="4303711" y="5684839"/>
            <a:ext cx="0" cy="542925"/>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7354" name="Line 9"/>
          <p:cNvSpPr>
            <a:spLocks noChangeShapeType="1"/>
          </p:cNvSpPr>
          <p:nvPr/>
        </p:nvSpPr>
        <p:spPr bwMode="auto">
          <a:xfrm flipV="1">
            <a:off x="4892674" y="5684839"/>
            <a:ext cx="0" cy="542925"/>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7355" name="Line 10"/>
          <p:cNvSpPr>
            <a:spLocks noChangeShapeType="1"/>
          </p:cNvSpPr>
          <p:nvPr/>
        </p:nvSpPr>
        <p:spPr bwMode="auto">
          <a:xfrm flipV="1">
            <a:off x="5275261" y="5510213"/>
            <a:ext cx="1677988" cy="868362"/>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7356" name="Line 11"/>
          <p:cNvSpPr>
            <a:spLocks noChangeShapeType="1"/>
          </p:cNvSpPr>
          <p:nvPr/>
        </p:nvSpPr>
        <p:spPr bwMode="auto">
          <a:xfrm flipH="1">
            <a:off x="5275261" y="5684838"/>
            <a:ext cx="1677988" cy="97155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3" name="Slide Number Placeholder 3">
            <a:extLst>
              <a:ext uri="{FF2B5EF4-FFF2-40B4-BE49-F238E27FC236}">
                <a16:creationId xmlns:a16="http://schemas.microsoft.com/office/drawing/2014/main" id="{0B2E5DB3-300E-6207-EF17-26F42ABC6669}"/>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10</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ChangeArrowheads="1"/>
          </p:cNvSpPr>
          <p:nvPr>
            <p:ph type="title"/>
          </p:nvPr>
        </p:nvSpPr>
        <p:spPr>
          <a:xfrm>
            <a:off x="1825626" y="279400"/>
            <a:ext cx="8628063" cy="1143000"/>
          </a:xfrm>
        </p:spPr>
        <p:txBody>
          <a:bodyPr/>
          <a:lstStyle/>
          <a:p>
            <a:pPr eaLnBrk="1" hangingPunct="1"/>
            <a:r>
              <a:rPr lang="en-US" altLang="zh-CN" dirty="0">
                <a:ea typeface="宋体" charset="-122"/>
              </a:rPr>
              <a:t>Cache Architectures</a:t>
            </a:r>
          </a:p>
        </p:txBody>
      </p:sp>
      <p:sp>
        <p:nvSpPr>
          <p:cNvPr id="63493" name="Rectangle 3"/>
          <p:cNvSpPr>
            <a:spLocks noGrp="1" noChangeArrowheads="1"/>
          </p:cNvSpPr>
          <p:nvPr>
            <p:ph type="body" idx="1"/>
          </p:nvPr>
        </p:nvSpPr>
        <p:spPr>
          <a:xfrm>
            <a:off x="609600" y="1524000"/>
            <a:ext cx="11074400" cy="1928981"/>
          </a:xfrm>
        </p:spPr>
        <p:txBody>
          <a:bodyPr>
            <a:normAutofit fontScale="77500" lnSpcReduction="20000"/>
          </a:bodyPr>
          <a:lstStyle/>
          <a:p>
            <a:pPr eaLnBrk="1" hangingPunct="1">
              <a:lnSpc>
                <a:spcPct val="90000"/>
              </a:lnSpc>
            </a:pPr>
            <a:r>
              <a:rPr lang="en-US" altLang="zh-CN" sz="2800" dirty="0">
                <a:ea typeface="宋体" charset="-122"/>
              </a:rPr>
              <a:t>Modern processors have an on-chip cache called an L1 cache</a:t>
            </a:r>
          </a:p>
          <a:p>
            <a:pPr lvl="1" eaLnBrk="1" hangingPunct="1">
              <a:lnSpc>
                <a:spcPct val="90000"/>
              </a:lnSpc>
            </a:pPr>
            <a:r>
              <a:rPr lang="en-GB" altLang="zh-CN" sz="2400" dirty="0">
                <a:ea typeface="宋体" charset="-122"/>
              </a:rPr>
              <a:t>Typically separate L1 caches for instructions and data</a:t>
            </a:r>
            <a:endParaRPr lang="en-US" altLang="zh-CN" sz="2400" dirty="0">
              <a:ea typeface="宋体" charset="-122"/>
            </a:endParaRPr>
          </a:p>
          <a:p>
            <a:pPr eaLnBrk="1" hangingPunct="1">
              <a:lnSpc>
                <a:spcPct val="90000"/>
              </a:lnSpc>
            </a:pPr>
            <a:r>
              <a:rPr lang="en-US" altLang="zh-CN" sz="2800" dirty="0">
                <a:ea typeface="宋体" charset="-122"/>
              </a:rPr>
              <a:t>Most processors have multiple </a:t>
            </a:r>
            <a:r>
              <a:rPr lang="en-GB" altLang="zh-CN" sz="2800" dirty="0">
                <a:ea typeface="宋体" charset="-122"/>
              </a:rPr>
              <a:t>levels of caches between the L1 cache and the main memory with different sizes, e.g.,</a:t>
            </a:r>
            <a:r>
              <a:rPr lang="en-US" altLang="zh-CN" sz="2800" dirty="0">
                <a:ea typeface="宋体" charset="-122"/>
              </a:rPr>
              <a:t> 2</a:t>
            </a:r>
            <a:r>
              <a:rPr lang="en-US" altLang="zh-CN" sz="2800" baseline="30000" dirty="0">
                <a:ea typeface="宋体" charset="-122"/>
              </a:rPr>
              <a:t>nd</a:t>
            </a:r>
            <a:r>
              <a:rPr lang="en-US" altLang="zh-CN" sz="2800" dirty="0">
                <a:ea typeface="宋体" charset="-122"/>
              </a:rPr>
              <a:t> and 3</a:t>
            </a:r>
            <a:r>
              <a:rPr lang="en-US" altLang="zh-CN" sz="2800" baseline="30000" dirty="0">
                <a:ea typeface="宋体" charset="-122"/>
              </a:rPr>
              <a:t>rd</a:t>
            </a:r>
            <a:r>
              <a:rPr lang="en-US" altLang="zh-CN" sz="2800" dirty="0">
                <a:ea typeface="宋体" charset="-122"/>
              </a:rPr>
              <a:t> level of cache, called the L2 (L3) cache. </a:t>
            </a:r>
          </a:p>
          <a:p>
            <a:pPr lvl="1" eaLnBrk="1" hangingPunct="1">
              <a:lnSpc>
                <a:spcPct val="90000"/>
              </a:lnSpc>
            </a:pPr>
            <a:r>
              <a:rPr lang="en-US" altLang="zh-CN" sz="2400" dirty="0">
                <a:ea typeface="宋体" charset="-122"/>
              </a:rPr>
              <a:t>L2 cache can be on-chip or off-chip (connected to the CPU via a bus)</a:t>
            </a:r>
          </a:p>
          <a:p>
            <a:pPr lvl="1" eaLnBrk="1" hangingPunct="1">
              <a:lnSpc>
                <a:spcPct val="90000"/>
              </a:lnSpc>
            </a:pPr>
            <a:r>
              <a:rPr lang="en-US" altLang="zh-CN" sz="2400" dirty="0">
                <a:ea typeface="宋体" charset="-122"/>
              </a:rPr>
              <a:t>L3 cache is typically off-chip</a:t>
            </a:r>
          </a:p>
          <a:p>
            <a:pPr lvl="1" eaLnBrk="1" hangingPunct="1">
              <a:lnSpc>
                <a:spcPct val="90000"/>
              </a:lnSpc>
            </a:pPr>
            <a:r>
              <a:rPr lang="en-GB" altLang="zh-CN" sz="2400" dirty="0">
                <a:ea typeface="宋体" charset="-122"/>
              </a:rPr>
              <a:t>Unified cache (containing both instructions and data)</a:t>
            </a:r>
            <a:endParaRPr lang="en-US" altLang="zh-CN" sz="2400" dirty="0">
              <a:ea typeface="宋体" charset="-122"/>
            </a:endParaRPr>
          </a:p>
        </p:txBody>
      </p:sp>
      <p:sp>
        <p:nvSpPr>
          <p:cNvPr id="64517" name="Rectangle 4"/>
          <p:cNvSpPr>
            <a:spLocks noChangeArrowheads="1"/>
          </p:cNvSpPr>
          <p:nvPr/>
        </p:nvSpPr>
        <p:spPr bwMode="auto">
          <a:xfrm>
            <a:off x="661314" y="3627438"/>
            <a:ext cx="3762375" cy="2898775"/>
          </a:xfrm>
          <a:prstGeom prst="rect">
            <a:avLst/>
          </a:prstGeom>
          <a:solidFill>
            <a:schemeClr val="bg1"/>
          </a:solidFill>
          <a:ln w="38100" algn="ctr">
            <a:solidFill>
              <a:schemeClr val="tx1"/>
            </a:solidFill>
            <a:miter lim="800000"/>
            <a:headEnd/>
            <a:tailEnd/>
          </a:ln>
        </p:spPr>
        <p:txBody>
          <a:bodyPr wrap="none" anchor="ctr"/>
          <a:lstStyle/>
          <a:p>
            <a:pPr algn="ctr"/>
            <a:endParaRPr lang="en-US" altLang="zh-CN" b="0" dirty="0">
              <a:solidFill>
                <a:srgbClr val="000000"/>
              </a:solidFill>
              <a:latin typeface="Times New Roman" pitchFamily="18" charset="0"/>
              <a:ea typeface="宋体" charset="-122"/>
              <a:cs typeface="+mn-cs"/>
            </a:endParaRPr>
          </a:p>
          <a:p>
            <a:pPr algn="ctr"/>
            <a:r>
              <a:rPr lang="en-US" altLang="zh-CN" b="0" dirty="0">
                <a:solidFill>
                  <a:srgbClr val="000000"/>
                </a:solidFill>
                <a:latin typeface="Times New Roman" pitchFamily="18" charset="0"/>
                <a:ea typeface="宋体" charset="-122"/>
                <a:cs typeface="+mn-cs"/>
              </a:rPr>
              <a:t>CPU</a:t>
            </a: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p:txBody>
      </p:sp>
      <p:sp>
        <p:nvSpPr>
          <p:cNvPr id="64518" name="Rectangle 5"/>
          <p:cNvSpPr>
            <a:spLocks noChangeArrowheads="1"/>
          </p:cNvSpPr>
          <p:nvPr/>
        </p:nvSpPr>
        <p:spPr bwMode="auto">
          <a:xfrm>
            <a:off x="4561198" y="5612389"/>
            <a:ext cx="1196130" cy="581812"/>
          </a:xfrm>
          <a:prstGeom prst="rect">
            <a:avLst/>
          </a:prstGeom>
          <a:solidFill>
            <a:schemeClr val="bg1"/>
          </a:solidFill>
          <a:ln w="38100" algn="ctr">
            <a:solidFill>
              <a:schemeClr val="tx1"/>
            </a:solidFill>
            <a:miter lim="800000"/>
            <a:headEnd/>
            <a:tailEnd/>
          </a:ln>
        </p:spPr>
        <p:txBody>
          <a:bodyPr wrap="none" anchor="ctr"/>
          <a:lstStyle/>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r>
              <a:rPr lang="en-US" altLang="zh-CN" b="0" dirty="0">
                <a:solidFill>
                  <a:srgbClr val="000000"/>
                </a:solidFill>
                <a:latin typeface="Times New Roman" pitchFamily="18" charset="0"/>
                <a:ea typeface="宋体" charset="-122"/>
                <a:cs typeface="+mn-cs"/>
              </a:rPr>
              <a:t>Main</a:t>
            </a:r>
          </a:p>
          <a:p>
            <a:pPr algn="ctr"/>
            <a:r>
              <a:rPr lang="en-US" altLang="zh-CN" b="0" dirty="0">
                <a:solidFill>
                  <a:srgbClr val="000000"/>
                </a:solidFill>
                <a:latin typeface="Times New Roman" pitchFamily="18" charset="0"/>
                <a:ea typeface="宋体" charset="-122"/>
                <a:cs typeface="+mn-cs"/>
              </a:rPr>
              <a:t>memory</a:t>
            </a: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p:txBody>
      </p:sp>
      <p:sp>
        <p:nvSpPr>
          <p:cNvPr id="64519" name="Rectangle 6"/>
          <p:cNvSpPr>
            <a:spLocks noChangeArrowheads="1"/>
          </p:cNvSpPr>
          <p:nvPr/>
        </p:nvSpPr>
        <p:spPr bwMode="auto">
          <a:xfrm>
            <a:off x="1089939" y="4049715"/>
            <a:ext cx="1470025" cy="404813"/>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registers</a:t>
            </a:r>
          </a:p>
        </p:txBody>
      </p:sp>
      <p:sp>
        <p:nvSpPr>
          <p:cNvPr id="64520" name="Rectangle 7"/>
          <p:cNvSpPr>
            <a:spLocks noChangeArrowheads="1"/>
          </p:cNvSpPr>
          <p:nvPr/>
        </p:nvSpPr>
        <p:spPr bwMode="auto">
          <a:xfrm>
            <a:off x="1089939" y="4837114"/>
            <a:ext cx="1470025" cy="509588"/>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L1 cache </a:t>
            </a:r>
          </a:p>
          <a:p>
            <a:pPr algn="ctr"/>
            <a:r>
              <a:rPr lang="en-US" altLang="zh-CN" b="0">
                <a:solidFill>
                  <a:srgbClr val="000000"/>
                </a:solidFill>
                <a:latin typeface="Times New Roman" pitchFamily="18" charset="0"/>
                <a:ea typeface="宋体" charset="-122"/>
                <a:cs typeface="+mn-cs"/>
              </a:rPr>
              <a:t>(data)</a:t>
            </a:r>
          </a:p>
        </p:txBody>
      </p:sp>
      <p:sp>
        <p:nvSpPr>
          <p:cNvPr id="64521" name="Rectangle 8"/>
          <p:cNvSpPr>
            <a:spLocks noChangeArrowheads="1"/>
          </p:cNvSpPr>
          <p:nvPr/>
        </p:nvSpPr>
        <p:spPr bwMode="auto">
          <a:xfrm>
            <a:off x="2940964" y="4049714"/>
            <a:ext cx="1274763" cy="579438"/>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L1 cache</a:t>
            </a:r>
          </a:p>
          <a:p>
            <a:pPr algn="ctr"/>
            <a:r>
              <a:rPr lang="en-US" altLang="zh-CN" b="0">
                <a:solidFill>
                  <a:srgbClr val="000000"/>
                </a:solidFill>
                <a:latin typeface="Times New Roman" pitchFamily="18" charset="0"/>
                <a:ea typeface="宋体" charset="-122"/>
                <a:cs typeface="+mn-cs"/>
              </a:rPr>
              <a:t>(instructions)</a:t>
            </a:r>
          </a:p>
        </p:txBody>
      </p:sp>
      <p:sp>
        <p:nvSpPr>
          <p:cNvPr id="64522" name="Rectangle 9"/>
          <p:cNvSpPr>
            <a:spLocks noChangeArrowheads="1"/>
          </p:cNvSpPr>
          <p:nvPr/>
        </p:nvSpPr>
        <p:spPr bwMode="auto">
          <a:xfrm>
            <a:off x="1575714" y="5727703"/>
            <a:ext cx="2106613" cy="636587"/>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L2 Cache</a:t>
            </a:r>
          </a:p>
        </p:txBody>
      </p:sp>
      <p:sp>
        <p:nvSpPr>
          <p:cNvPr id="64523" name="Line 10"/>
          <p:cNvSpPr>
            <a:spLocks noChangeShapeType="1"/>
          </p:cNvSpPr>
          <p:nvPr/>
        </p:nvSpPr>
        <p:spPr bwMode="auto">
          <a:xfrm flipV="1">
            <a:off x="1575713" y="4454528"/>
            <a:ext cx="0" cy="3825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4524" name="Line 11"/>
          <p:cNvSpPr>
            <a:spLocks noChangeShapeType="1"/>
          </p:cNvSpPr>
          <p:nvPr/>
        </p:nvSpPr>
        <p:spPr bwMode="auto">
          <a:xfrm>
            <a:off x="1842413" y="4454528"/>
            <a:ext cx="0" cy="3825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4525" name="Line 12"/>
          <p:cNvSpPr>
            <a:spLocks noChangeShapeType="1"/>
          </p:cNvSpPr>
          <p:nvPr/>
        </p:nvSpPr>
        <p:spPr bwMode="auto">
          <a:xfrm flipH="1">
            <a:off x="2559963" y="4202114"/>
            <a:ext cx="381000" cy="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4526" name="Line 13"/>
          <p:cNvSpPr>
            <a:spLocks noChangeShapeType="1"/>
          </p:cNvSpPr>
          <p:nvPr/>
        </p:nvSpPr>
        <p:spPr bwMode="auto">
          <a:xfrm>
            <a:off x="2571076" y="4368802"/>
            <a:ext cx="381000" cy="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4527" name="Line 14"/>
          <p:cNvSpPr>
            <a:spLocks noChangeShapeType="1"/>
          </p:cNvSpPr>
          <p:nvPr/>
        </p:nvSpPr>
        <p:spPr bwMode="auto">
          <a:xfrm flipV="1">
            <a:off x="1842413" y="5346702"/>
            <a:ext cx="0" cy="3810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4528" name="Line 15"/>
          <p:cNvSpPr>
            <a:spLocks noChangeShapeType="1"/>
          </p:cNvSpPr>
          <p:nvPr/>
        </p:nvSpPr>
        <p:spPr bwMode="auto">
          <a:xfrm>
            <a:off x="1980526" y="5346702"/>
            <a:ext cx="0" cy="3810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4529" name="Line 16"/>
          <p:cNvSpPr>
            <a:spLocks noChangeShapeType="1"/>
          </p:cNvSpPr>
          <p:nvPr/>
        </p:nvSpPr>
        <p:spPr bwMode="auto">
          <a:xfrm flipV="1">
            <a:off x="3102888" y="4629152"/>
            <a:ext cx="0" cy="109855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4530" name="Line 17"/>
          <p:cNvSpPr>
            <a:spLocks noChangeShapeType="1"/>
          </p:cNvSpPr>
          <p:nvPr/>
        </p:nvSpPr>
        <p:spPr bwMode="auto">
          <a:xfrm>
            <a:off x="3242588" y="4629152"/>
            <a:ext cx="0" cy="109855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4531" name="Line 18"/>
          <p:cNvSpPr>
            <a:spLocks noChangeShapeType="1"/>
          </p:cNvSpPr>
          <p:nvPr/>
        </p:nvSpPr>
        <p:spPr bwMode="auto">
          <a:xfrm flipV="1">
            <a:off x="3682326" y="5727701"/>
            <a:ext cx="881062" cy="1"/>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4532" name="Line 19"/>
          <p:cNvSpPr>
            <a:spLocks noChangeShapeType="1"/>
          </p:cNvSpPr>
          <p:nvPr/>
        </p:nvSpPr>
        <p:spPr bwMode="auto">
          <a:xfrm flipH="1" flipV="1">
            <a:off x="3682326" y="6046788"/>
            <a:ext cx="862013" cy="9299"/>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38" name="Rectangle 4"/>
          <p:cNvSpPr>
            <a:spLocks noChangeArrowheads="1"/>
          </p:cNvSpPr>
          <p:nvPr/>
        </p:nvSpPr>
        <p:spPr bwMode="auto">
          <a:xfrm>
            <a:off x="6444508" y="3408363"/>
            <a:ext cx="3651250" cy="307975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L</a:t>
            </a:r>
          </a:p>
          <a:p>
            <a:pPr algn="ctr"/>
            <a:endParaRPr lang="en-US" altLang="zh-CN" b="0">
              <a:solidFill>
                <a:srgbClr val="000000"/>
              </a:solidFill>
              <a:latin typeface="Times New Roman" pitchFamily="18" charset="0"/>
              <a:ea typeface="宋体" charset="-122"/>
              <a:cs typeface="+mn-cs"/>
            </a:endParaRPr>
          </a:p>
        </p:txBody>
      </p:sp>
      <p:sp>
        <p:nvSpPr>
          <p:cNvPr id="65543" name="Line 10"/>
          <p:cNvSpPr>
            <a:spLocks noChangeShapeType="1"/>
          </p:cNvSpPr>
          <p:nvPr/>
        </p:nvSpPr>
        <p:spPr bwMode="auto">
          <a:xfrm flipV="1">
            <a:off x="7182695" y="3852864"/>
            <a:ext cx="0" cy="1603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grpSp>
        <p:nvGrpSpPr>
          <p:cNvPr id="65544" name="Group 22"/>
          <p:cNvGrpSpPr>
            <a:grpSpLocks/>
          </p:cNvGrpSpPr>
          <p:nvPr/>
        </p:nvGrpSpPr>
        <p:grpSpPr bwMode="auto">
          <a:xfrm>
            <a:off x="6590558" y="3627438"/>
            <a:ext cx="2036762" cy="1219200"/>
            <a:chOff x="1490743" y="2801359"/>
            <a:chExt cx="1586634" cy="973850"/>
          </a:xfrm>
        </p:grpSpPr>
        <p:sp>
          <p:nvSpPr>
            <p:cNvPr id="65569" name="Rectangle 6"/>
            <p:cNvSpPr>
              <a:spLocks noChangeArrowheads="1"/>
            </p:cNvSpPr>
            <p:nvPr/>
          </p:nvSpPr>
          <p:spPr bwMode="auto">
            <a:xfrm>
              <a:off x="1490743" y="2801359"/>
              <a:ext cx="746177" cy="170324"/>
            </a:xfrm>
            <a:prstGeom prst="rect">
              <a:avLst/>
            </a:prstGeom>
            <a:solidFill>
              <a:schemeClr val="bg1"/>
            </a:solidFill>
            <a:ln w="38100" algn="ctr">
              <a:solidFill>
                <a:schemeClr val="tx1"/>
              </a:solidFill>
              <a:miter lim="800000"/>
              <a:headEnd/>
              <a:tailEnd/>
            </a:ln>
          </p:spPr>
          <p:txBody>
            <a:bodyPr wrap="none" anchor="ctr"/>
            <a:lstStyle/>
            <a:p>
              <a:pPr algn="ctr"/>
              <a:r>
                <a:rPr lang="en-US" altLang="zh-CN" sz="800" b="0">
                  <a:solidFill>
                    <a:srgbClr val="000000"/>
                  </a:solidFill>
                  <a:latin typeface="Times New Roman" pitchFamily="18" charset="0"/>
                  <a:ea typeface="宋体" charset="-122"/>
                  <a:cs typeface="+mn-cs"/>
                </a:rPr>
                <a:t>registers</a:t>
              </a:r>
            </a:p>
          </p:txBody>
        </p:sp>
        <p:sp>
          <p:nvSpPr>
            <p:cNvPr id="65570" name="Rectangle 7"/>
            <p:cNvSpPr>
              <a:spLocks noChangeArrowheads="1"/>
            </p:cNvSpPr>
            <p:nvPr/>
          </p:nvSpPr>
          <p:spPr bwMode="auto">
            <a:xfrm>
              <a:off x="1490743" y="3132655"/>
              <a:ext cx="746177" cy="214407"/>
            </a:xfrm>
            <a:prstGeom prst="rect">
              <a:avLst/>
            </a:prstGeom>
            <a:solidFill>
              <a:schemeClr val="bg1"/>
            </a:solidFill>
            <a:ln w="38100" algn="ctr">
              <a:solidFill>
                <a:schemeClr val="tx1"/>
              </a:solidFill>
              <a:miter lim="800000"/>
              <a:headEnd/>
              <a:tailEnd/>
            </a:ln>
          </p:spPr>
          <p:txBody>
            <a:bodyPr wrap="none" anchor="ctr"/>
            <a:lstStyle/>
            <a:p>
              <a:pPr algn="ctr"/>
              <a:r>
                <a:rPr lang="en-US" altLang="zh-CN" sz="800" b="0">
                  <a:solidFill>
                    <a:srgbClr val="000000"/>
                  </a:solidFill>
                  <a:latin typeface="Times New Roman" pitchFamily="18" charset="0"/>
                  <a:ea typeface="宋体" charset="-122"/>
                  <a:cs typeface="+mn-cs"/>
                </a:rPr>
                <a:t>L1 cache </a:t>
              </a:r>
            </a:p>
            <a:p>
              <a:pPr algn="ctr"/>
              <a:r>
                <a:rPr lang="en-US" altLang="zh-CN" sz="800" b="0">
                  <a:solidFill>
                    <a:srgbClr val="000000"/>
                  </a:solidFill>
                  <a:latin typeface="Times New Roman" pitchFamily="18" charset="0"/>
                  <a:ea typeface="宋体" charset="-122"/>
                  <a:cs typeface="+mn-cs"/>
                </a:rPr>
                <a:t>(data)</a:t>
              </a:r>
            </a:p>
          </p:txBody>
        </p:sp>
        <p:sp>
          <p:nvSpPr>
            <p:cNvPr id="65571" name="Rectangle 8"/>
            <p:cNvSpPr>
              <a:spLocks noChangeArrowheads="1"/>
            </p:cNvSpPr>
            <p:nvPr/>
          </p:nvSpPr>
          <p:spPr bwMode="auto">
            <a:xfrm>
              <a:off x="2430314" y="2801359"/>
              <a:ext cx="647063" cy="243797"/>
            </a:xfrm>
            <a:prstGeom prst="rect">
              <a:avLst/>
            </a:prstGeom>
            <a:solidFill>
              <a:schemeClr val="bg1"/>
            </a:solidFill>
            <a:ln w="38100" algn="ctr">
              <a:solidFill>
                <a:schemeClr val="tx1"/>
              </a:solidFill>
              <a:miter lim="800000"/>
              <a:headEnd/>
              <a:tailEnd/>
            </a:ln>
          </p:spPr>
          <p:txBody>
            <a:bodyPr wrap="none" anchor="ctr"/>
            <a:lstStyle/>
            <a:p>
              <a:pPr algn="ctr"/>
              <a:r>
                <a:rPr lang="en-US" altLang="zh-CN" sz="800" b="0">
                  <a:solidFill>
                    <a:srgbClr val="000000"/>
                  </a:solidFill>
                  <a:latin typeface="Times New Roman" pitchFamily="18" charset="0"/>
                  <a:ea typeface="宋体" charset="-122"/>
                  <a:cs typeface="+mn-cs"/>
                </a:rPr>
                <a:t>L1 cache</a:t>
              </a:r>
            </a:p>
            <a:p>
              <a:pPr algn="ctr"/>
              <a:r>
                <a:rPr lang="en-US" altLang="zh-CN" sz="800" b="0">
                  <a:solidFill>
                    <a:srgbClr val="000000"/>
                  </a:solidFill>
                  <a:latin typeface="Times New Roman" pitchFamily="18" charset="0"/>
                  <a:ea typeface="宋体" charset="-122"/>
                  <a:cs typeface="+mn-cs"/>
                </a:rPr>
                <a:t>(instructions)</a:t>
              </a:r>
            </a:p>
          </p:txBody>
        </p:sp>
        <p:sp>
          <p:nvSpPr>
            <p:cNvPr id="65572" name="Rectangle 9"/>
            <p:cNvSpPr>
              <a:spLocks noChangeArrowheads="1"/>
            </p:cNvSpPr>
            <p:nvPr/>
          </p:nvSpPr>
          <p:spPr bwMode="auto">
            <a:xfrm>
              <a:off x="1737320" y="3507367"/>
              <a:ext cx="1069306" cy="267842"/>
            </a:xfrm>
            <a:prstGeom prst="rect">
              <a:avLst/>
            </a:prstGeom>
            <a:solidFill>
              <a:schemeClr val="bg1"/>
            </a:solidFill>
            <a:ln w="38100" algn="ctr">
              <a:solidFill>
                <a:schemeClr val="tx1"/>
              </a:solidFill>
              <a:miter lim="800000"/>
              <a:headEnd/>
              <a:tailEnd/>
            </a:ln>
          </p:spPr>
          <p:txBody>
            <a:bodyPr wrap="none" anchor="ctr"/>
            <a:lstStyle/>
            <a:p>
              <a:pPr algn="ctr"/>
              <a:r>
                <a:rPr lang="en-US" altLang="zh-CN" sz="800" b="0">
                  <a:solidFill>
                    <a:srgbClr val="000000"/>
                  </a:solidFill>
                  <a:latin typeface="Times New Roman" pitchFamily="18" charset="0"/>
                  <a:ea typeface="宋体" charset="-122"/>
                  <a:cs typeface="+mn-cs"/>
                </a:rPr>
                <a:t>L2 Cache</a:t>
              </a:r>
            </a:p>
          </p:txBody>
        </p:sp>
        <p:sp>
          <p:nvSpPr>
            <p:cNvPr id="65573" name="Line 11"/>
            <p:cNvSpPr>
              <a:spLocks noChangeShapeType="1"/>
            </p:cNvSpPr>
            <p:nvPr/>
          </p:nvSpPr>
          <p:spPr bwMode="auto">
            <a:xfrm>
              <a:off x="1872696" y="2971683"/>
              <a:ext cx="0" cy="160972"/>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74" name="Line 12"/>
            <p:cNvSpPr>
              <a:spLocks noChangeShapeType="1"/>
            </p:cNvSpPr>
            <p:nvPr/>
          </p:nvSpPr>
          <p:spPr bwMode="auto">
            <a:xfrm flipH="1">
              <a:off x="2236920" y="2865481"/>
              <a:ext cx="193394" cy="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75" name="Line 13"/>
            <p:cNvSpPr>
              <a:spLocks noChangeShapeType="1"/>
            </p:cNvSpPr>
            <p:nvPr/>
          </p:nvSpPr>
          <p:spPr bwMode="auto">
            <a:xfrm>
              <a:off x="2242561" y="2935614"/>
              <a:ext cx="193394" cy="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76" name="Line 14"/>
            <p:cNvSpPr>
              <a:spLocks noChangeShapeType="1"/>
            </p:cNvSpPr>
            <p:nvPr/>
          </p:nvSpPr>
          <p:spPr bwMode="auto">
            <a:xfrm flipV="1">
              <a:off x="1872696" y="3347062"/>
              <a:ext cx="0" cy="160304"/>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77" name="Line 15"/>
            <p:cNvSpPr>
              <a:spLocks noChangeShapeType="1"/>
            </p:cNvSpPr>
            <p:nvPr/>
          </p:nvSpPr>
          <p:spPr bwMode="auto">
            <a:xfrm>
              <a:off x="1942801" y="3347062"/>
              <a:ext cx="0" cy="160304"/>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78" name="Line 16"/>
            <p:cNvSpPr>
              <a:spLocks noChangeShapeType="1"/>
            </p:cNvSpPr>
            <p:nvPr/>
          </p:nvSpPr>
          <p:spPr bwMode="auto">
            <a:xfrm flipV="1">
              <a:off x="2512506" y="3045156"/>
              <a:ext cx="0" cy="462211"/>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79" name="Line 17"/>
            <p:cNvSpPr>
              <a:spLocks noChangeShapeType="1"/>
            </p:cNvSpPr>
            <p:nvPr/>
          </p:nvSpPr>
          <p:spPr bwMode="auto">
            <a:xfrm>
              <a:off x="2583417" y="3045156"/>
              <a:ext cx="0" cy="462211"/>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grpSp>
      <p:grpSp>
        <p:nvGrpSpPr>
          <p:cNvPr id="65547" name="Group 23"/>
          <p:cNvGrpSpPr>
            <a:grpSpLocks/>
          </p:cNvGrpSpPr>
          <p:nvPr/>
        </p:nvGrpSpPr>
        <p:grpSpPr bwMode="auto">
          <a:xfrm>
            <a:off x="6682634" y="5089525"/>
            <a:ext cx="2046287" cy="1246188"/>
            <a:chOff x="1484171" y="2780319"/>
            <a:chExt cx="1593206" cy="994890"/>
          </a:xfrm>
        </p:grpSpPr>
        <p:sp>
          <p:nvSpPr>
            <p:cNvPr id="65558" name="Rectangle 6"/>
            <p:cNvSpPr>
              <a:spLocks noChangeArrowheads="1"/>
            </p:cNvSpPr>
            <p:nvPr/>
          </p:nvSpPr>
          <p:spPr bwMode="auto">
            <a:xfrm>
              <a:off x="1484171" y="2780319"/>
              <a:ext cx="746177" cy="170324"/>
            </a:xfrm>
            <a:prstGeom prst="rect">
              <a:avLst/>
            </a:prstGeom>
            <a:solidFill>
              <a:schemeClr val="bg1"/>
            </a:solidFill>
            <a:ln w="38100" algn="ctr">
              <a:solidFill>
                <a:schemeClr val="tx1"/>
              </a:solidFill>
              <a:miter lim="800000"/>
              <a:headEnd/>
              <a:tailEnd/>
            </a:ln>
          </p:spPr>
          <p:txBody>
            <a:bodyPr wrap="none" anchor="ctr"/>
            <a:lstStyle/>
            <a:p>
              <a:pPr algn="ctr"/>
              <a:r>
                <a:rPr lang="en-US" altLang="zh-CN" sz="800" b="0">
                  <a:solidFill>
                    <a:srgbClr val="000000"/>
                  </a:solidFill>
                  <a:latin typeface="Times New Roman" pitchFamily="18" charset="0"/>
                  <a:ea typeface="宋体" charset="-122"/>
                  <a:cs typeface="+mn-cs"/>
                </a:rPr>
                <a:t>registers</a:t>
              </a:r>
            </a:p>
          </p:txBody>
        </p:sp>
        <p:sp>
          <p:nvSpPr>
            <p:cNvPr id="65559" name="Rectangle 7"/>
            <p:cNvSpPr>
              <a:spLocks noChangeArrowheads="1"/>
            </p:cNvSpPr>
            <p:nvPr/>
          </p:nvSpPr>
          <p:spPr bwMode="auto">
            <a:xfrm>
              <a:off x="1490743" y="3132655"/>
              <a:ext cx="746177" cy="214407"/>
            </a:xfrm>
            <a:prstGeom prst="rect">
              <a:avLst/>
            </a:prstGeom>
            <a:solidFill>
              <a:schemeClr val="bg1"/>
            </a:solidFill>
            <a:ln w="38100" algn="ctr">
              <a:solidFill>
                <a:schemeClr val="tx1"/>
              </a:solidFill>
              <a:miter lim="800000"/>
              <a:headEnd/>
              <a:tailEnd/>
            </a:ln>
          </p:spPr>
          <p:txBody>
            <a:bodyPr wrap="none" anchor="ctr"/>
            <a:lstStyle/>
            <a:p>
              <a:pPr algn="ctr"/>
              <a:r>
                <a:rPr lang="en-US" altLang="zh-CN" sz="800" b="0">
                  <a:solidFill>
                    <a:srgbClr val="000000"/>
                  </a:solidFill>
                  <a:latin typeface="Times New Roman" pitchFamily="18" charset="0"/>
                  <a:ea typeface="宋体" charset="-122"/>
                  <a:cs typeface="+mn-cs"/>
                </a:rPr>
                <a:t>L1 cache </a:t>
              </a:r>
            </a:p>
            <a:p>
              <a:pPr algn="ctr"/>
              <a:r>
                <a:rPr lang="en-US" altLang="zh-CN" sz="800" b="0">
                  <a:solidFill>
                    <a:srgbClr val="000000"/>
                  </a:solidFill>
                  <a:latin typeface="Times New Roman" pitchFamily="18" charset="0"/>
                  <a:ea typeface="宋体" charset="-122"/>
                  <a:cs typeface="+mn-cs"/>
                </a:rPr>
                <a:t>(data)</a:t>
              </a:r>
            </a:p>
          </p:txBody>
        </p:sp>
        <p:sp>
          <p:nvSpPr>
            <p:cNvPr id="65560" name="Rectangle 8"/>
            <p:cNvSpPr>
              <a:spLocks noChangeArrowheads="1"/>
            </p:cNvSpPr>
            <p:nvPr/>
          </p:nvSpPr>
          <p:spPr bwMode="auto">
            <a:xfrm>
              <a:off x="2430314" y="2801359"/>
              <a:ext cx="647063" cy="243797"/>
            </a:xfrm>
            <a:prstGeom prst="rect">
              <a:avLst/>
            </a:prstGeom>
            <a:solidFill>
              <a:schemeClr val="bg1"/>
            </a:solidFill>
            <a:ln w="38100" algn="ctr">
              <a:solidFill>
                <a:schemeClr val="tx1"/>
              </a:solidFill>
              <a:miter lim="800000"/>
              <a:headEnd/>
              <a:tailEnd/>
            </a:ln>
          </p:spPr>
          <p:txBody>
            <a:bodyPr wrap="none" anchor="ctr"/>
            <a:lstStyle/>
            <a:p>
              <a:pPr algn="ctr"/>
              <a:r>
                <a:rPr lang="en-US" altLang="zh-CN" sz="800" b="0">
                  <a:solidFill>
                    <a:srgbClr val="000000"/>
                  </a:solidFill>
                  <a:latin typeface="Times New Roman" pitchFamily="18" charset="0"/>
                  <a:ea typeface="宋体" charset="-122"/>
                  <a:cs typeface="+mn-cs"/>
                </a:rPr>
                <a:t>L1 cache</a:t>
              </a:r>
            </a:p>
            <a:p>
              <a:pPr algn="ctr"/>
              <a:r>
                <a:rPr lang="en-US" altLang="zh-CN" sz="800" b="0">
                  <a:solidFill>
                    <a:srgbClr val="000000"/>
                  </a:solidFill>
                  <a:latin typeface="Times New Roman" pitchFamily="18" charset="0"/>
                  <a:ea typeface="宋体" charset="-122"/>
                  <a:cs typeface="+mn-cs"/>
                </a:rPr>
                <a:t>(instructions)</a:t>
              </a:r>
            </a:p>
          </p:txBody>
        </p:sp>
        <p:sp>
          <p:nvSpPr>
            <p:cNvPr id="65561" name="Rectangle 9"/>
            <p:cNvSpPr>
              <a:spLocks noChangeArrowheads="1"/>
            </p:cNvSpPr>
            <p:nvPr/>
          </p:nvSpPr>
          <p:spPr bwMode="auto">
            <a:xfrm>
              <a:off x="1737320" y="3507367"/>
              <a:ext cx="1069306" cy="267842"/>
            </a:xfrm>
            <a:prstGeom prst="rect">
              <a:avLst/>
            </a:prstGeom>
            <a:solidFill>
              <a:schemeClr val="bg1"/>
            </a:solidFill>
            <a:ln w="38100" algn="ctr">
              <a:solidFill>
                <a:schemeClr val="tx1"/>
              </a:solidFill>
              <a:miter lim="800000"/>
              <a:headEnd/>
              <a:tailEnd/>
            </a:ln>
          </p:spPr>
          <p:txBody>
            <a:bodyPr wrap="none" anchor="ctr"/>
            <a:lstStyle/>
            <a:p>
              <a:pPr algn="ctr"/>
              <a:r>
                <a:rPr lang="en-US" altLang="zh-CN" sz="800" b="0">
                  <a:solidFill>
                    <a:srgbClr val="000000"/>
                  </a:solidFill>
                  <a:latin typeface="Times New Roman" pitchFamily="18" charset="0"/>
                  <a:ea typeface="宋体" charset="-122"/>
                  <a:cs typeface="+mn-cs"/>
                </a:rPr>
                <a:t>L2 Cache</a:t>
              </a:r>
            </a:p>
          </p:txBody>
        </p:sp>
        <p:sp>
          <p:nvSpPr>
            <p:cNvPr id="65562" name="Line 11"/>
            <p:cNvSpPr>
              <a:spLocks noChangeShapeType="1"/>
            </p:cNvSpPr>
            <p:nvPr/>
          </p:nvSpPr>
          <p:spPr bwMode="auto">
            <a:xfrm>
              <a:off x="1872696" y="2971683"/>
              <a:ext cx="0" cy="160972"/>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63" name="Line 12"/>
            <p:cNvSpPr>
              <a:spLocks noChangeShapeType="1"/>
            </p:cNvSpPr>
            <p:nvPr/>
          </p:nvSpPr>
          <p:spPr bwMode="auto">
            <a:xfrm flipH="1">
              <a:off x="2236920" y="2865481"/>
              <a:ext cx="193394" cy="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64" name="Line 13"/>
            <p:cNvSpPr>
              <a:spLocks noChangeShapeType="1"/>
            </p:cNvSpPr>
            <p:nvPr/>
          </p:nvSpPr>
          <p:spPr bwMode="auto">
            <a:xfrm>
              <a:off x="2242561" y="2935614"/>
              <a:ext cx="193394" cy="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65" name="Line 14"/>
            <p:cNvSpPr>
              <a:spLocks noChangeShapeType="1"/>
            </p:cNvSpPr>
            <p:nvPr/>
          </p:nvSpPr>
          <p:spPr bwMode="auto">
            <a:xfrm flipV="1">
              <a:off x="1872696" y="3347062"/>
              <a:ext cx="0" cy="160304"/>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66" name="Line 15"/>
            <p:cNvSpPr>
              <a:spLocks noChangeShapeType="1"/>
            </p:cNvSpPr>
            <p:nvPr/>
          </p:nvSpPr>
          <p:spPr bwMode="auto">
            <a:xfrm>
              <a:off x="1942801" y="3347062"/>
              <a:ext cx="0" cy="160304"/>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67" name="Line 16"/>
            <p:cNvSpPr>
              <a:spLocks noChangeShapeType="1"/>
            </p:cNvSpPr>
            <p:nvPr/>
          </p:nvSpPr>
          <p:spPr bwMode="auto">
            <a:xfrm flipV="1">
              <a:off x="2512506" y="3045154"/>
              <a:ext cx="0" cy="462211"/>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68" name="Line 17"/>
            <p:cNvSpPr>
              <a:spLocks noChangeShapeType="1"/>
            </p:cNvSpPr>
            <p:nvPr/>
          </p:nvSpPr>
          <p:spPr bwMode="auto">
            <a:xfrm>
              <a:off x="2583417" y="3045156"/>
              <a:ext cx="0" cy="462211"/>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grpSp>
      <p:cxnSp>
        <p:nvCxnSpPr>
          <p:cNvPr id="65548" name="Straight Connector 36"/>
          <p:cNvCxnSpPr>
            <a:cxnSpLocks noChangeShapeType="1"/>
          </p:cNvCxnSpPr>
          <p:nvPr/>
        </p:nvCxnSpPr>
        <p:spPr bwMode="auto">
          <a:xfrm rot="5400000">
            <a:off x="7512895" y="5013325"/>
            <a:ext cx="3079750" cy="0"/>
          </a:xfrm>
          <a:prstGeom prst="line">
            <a:avLst/>
          </a:prstGeom>
          <a:noFill/>
          <a:ln w="38100" algn="ctr">
            <a:solidFill>
              <a:schemeClr val="tx1"/>
            </a:solidFill>
            <a:round/>
            <a:headEnd/>
            <a:tailEnd/>
          </a:ln>
        </p:spPr>
      </p:cxnSp>
      <p:sp>
        <p:nvSpPr>
          <p:cNvPr id="65549" name="Line 10"/>
          <p:cNvSpPr>
            <a:spLocks noChangeShapeType="1"/>
          </p:cNvSpPr>
          <p:nvPr/>
        </p:nvSpPr>
        <p:spPr bwMode="auto">
          <a:xfrm flipV="1">
            <a:off x="7335095" y="5291139"/>
            <a:ext cx="0" cy="1603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50" name="Rectangle 38"/>
          <p:cNvSpPr>
            <a:spLocks noChangeArrowheads="1"/>
          </p:cNvSpPr>
          <p:nvPr/>
        </p:nvSpPr>
        <p:spPr bwMode="auto">
          <a:xfrm>
            <a:off x="9255971" y="3708401"/>
            <a:ext cx="638175" cy="2627313"/>
          </a:xfrm>
          <a:prstGeom prst="rect">
            <a:avLst/>
          </a:prstGeom>
          <a:no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L3</a:t>
            </a:r>
          </a:p>
          <a:p>
            <a:pPr algn="ctr"/>
            <a:r>
              <a:rPr lang="en-US" altLang="zh-CN" b="0">
                <a:solidFill>
                  <a:srgbClr val="000000"/>
                </a:solidFill>
                <a:latin typeface="Times New Roman" pitchFamily="18" charset="0"/>
                <a:ea typeface="宋体" charset="-122"/>
                <a:cs typeface="+mn-cs"/>
              </a:rPr>
              <a:t>cache</a:t>
            </a:r>
            <a:endParaRPr lang="en-CA" altLang="zh-CN" b="0">
              <a:solidFill>
                <a:srgbClr val="000000"/>
              </a:solidFill>
              <a:latin typeface="Times New Roman" pitchFamily="18" charset="0"/>
              <a:ea typeface="宋体" charset="-122"/>
              <a:cs typeface="+mn-cs"/>
            </a:endParaRPr>
          </a:p>
        </p:txBody>
      </p:sp>
      <p:cxnSp>
        <p:nvCxnSpPr>
          <p:cNvPr id="65551" name="Straight Arrow Connector 40"/>
          <p:cNvCxnSpPr>
            <a:cxnSpLocks noChangeShapeType="1"/>
          </p:cNvCxnSpPr>
          <p:nvPr/>
        </p:nvCxnSpPr>
        <p:spPr bwMode="auto">
          <a:xfrm>
            <a:off x="8279658" y="4568825"/>
            <a:ext cx="976312" cy="1588"/>
          </a:xfrm>
          <a:prstGeom prst="straightConnector1">
            <a:avLst/>
          </a:prstGeom>
          <a:noFill/>
          <a:ln w="38100" algn="ctr">
            <a:solidFill>
              <a:schemeClr val="tx1"/>
            </a:solidFill>
            <a:round/>
            <a:headEnd/>
            <a:tailEnd type="arrow" w="med" len="med"/>
          </a:ln>
        </p:spPr>
      </p:cxnSp>
      <p:cxnSp>
        <p:nvCxnSpPr>
          <p:cNvPr id="65552" name="Straight Arrow Connector 42"/>
          <p:cNvCxnSpPr>
            <a:cxnSpLocks noChangeShapeType="1"/>
          </p:cNvCxnSpPr>
          <p:nvPr/>
        </p:nvCxnSpPr>
        <p:spPr bwMode="auto">
          <a:xfrm rot="10800000">
            <a:off x="8279658" y="4759325"/>
            <a:ext cx="976312" cy="1588"/>
          </a:xfrm>
          <a:prstGeom prst="straightConnector1">
            <a:avLst/>
          </a:prstGeom>
          <a:noFill/>
          <a:ln w="38100" algn="ctr">
            <a:solidFill>
              <a:schemeClr val="tx1"/>
            </a:solidFill>
            <a:round/>
            <a:headEnd/>
            <a:tailEnd type="arrow" w="med" len="med"/>
          </a:ln>
        </p:spPr>
      </p:cxnSp>
      <p:cxnSp>
        <p:nvCxnSpPr>
          <p:cNvPr id="65553" name="Straight Arrow Connector 44"/>
          <p:cNvCxnSpPr>
            <a:cxnSpLocks noChangeShapeType="1"/>
          </p:cNvCxnSpPr>
          <p:nvPr/>
        </p:nvCxnSpPr>
        <p:spPr bwMode="auto">
          <a:xfrm>
            <a:off x="8381258" y="6086475"/>
            <a:ext cx="874712" cy="1588"/>
          </a:xfrm>
          <a:prstGeom prst="straightConnector1">
            <a:avLst/>
          </a:prstGeom>
          <a:noFill/>
          <a:ln w="38100" algn="ctr">
            <a:solidFill>
              <a:schemeClr val="tx1"/>
            </a:solidFill>
            <a:round/>
            <a:headEnd/>
            <a:tailEnd type="arrow" w="med" len="med"/>
          </a:ln>
        </p:spPr>
      </p:cxnSp>
      <p:cxnSp>
        <p:nvCxnSpPr>
          <p:cNvPr id="65554" name="Straight Arrow Connector 46"/>
          <p:cNvCxnSpPr>
            <a:cxnSpLocks noChangeShapeType="1"/>
          </p:cNvCxnSpPr>
          <p:nvPr/>
        </p:nvCxnSpPr>
        <p:spPr bwMode="auto">
          <a:xfrm rot="10800000">
            <a:off x="8381258" y="6224588"/>
            <a:ext cx="874712" cy="0"/>
          </a:xfrm>
          <a:prstGeom prst="straightConnector1">
            <a:avLst/>
          </a:prstGeom>
          <a:noFill/>
          <a:ln w="38100" algn="ctr">
            <a:solidFill>
              <a:schemeClr val="tx1"/>
            </a:solidFill>
            <a:round/>
            <a:headEnd/>
            <a:tailEnd type="arrow" w="med" len="med"/>
          </a:ln>
        </p:spPr>
      </p:cxnSp>
      <p:cxnSp>
        <p:nvCxnSpPr>
          <p:cNvPr id="65555" name="Straight Connector 49"/>
          <p:cNvCxnSpPr>
            <a:cxnSpLocks noChangeShapeType="1"/>
          </p:cNvCxnSpPr>
          <p:nvPr/>
        </p:nvCxnSpPr>
        <p:spPr bwMode="auto">
          <a:xfrm flipV="1">
            <a:off x="6444508" y="4959350"/>
            <a:ext cx="2608262" cy="0"/>
          </a:xfrm>
          <a:prstGeom prst="line">
            <a:avLst/>
          </a:prstGeom>
          <a:noFill/>
          <a:ln w="38100" algn="ctr">
            <a:solidFill>
              <a:schemeClr val="tx1"/>
            </a:solidFill>
            <a:round/>
            <a:headEnd/>
            <a:tailEnd/>
          </a:ln>
        </p:spPr>
      </p:cxnSp>
      <p:sp>
        <p:nvSpPr>
          <p:cNvPr id="65556" name="TextBox 51"/>
          <p:cNvSpPr txBox="1">
            <a:spLocks noChangeArrowheads="1"/>
          </p:cNvSpPr>
          <p:nvPr/>
        </p:nvSpPr>
        <p:spPr bwMode="auto">
          <a:xfrm>
            <a:off x="8178058" y="4041775"/>
            <a:ext cx="874712" cy="369888"/>
          </a:xfrm>
          <a:prstGeom prst="rect">
            <a:avLst/>
          </a:prstGeom>
          <a:noFill/>
          <a:ln w="9525">
            <a:noFill/>
            <a:miter lim="800000"/>
            <a:headEnd/>
            <a:tailEnd/>
          </a:ln>
        </p:spPr>
        <p:txBody>
          <a:bodyPr>
            <a:spAutoFit/>
          </a:bodyPr>
          <a:lstStyle/>
          <a:p>
            <a:pPr algn="ctr"/>
            <a:r>
              <a:rPr lang="en-US" altLang="zh-CN" b="0">
                <a:solidFill>
                  <a:srgbClr val="000000"/>
                </a:solidFill>
                <a:latin typeface="Times New Roman" pitchFamily="18" charset="0"/>
                <a:ea typeface="宋体" charset="-122"/>
                <a:cs typeface="+mn-cs"/>
              </a:rPr>
              <a:t>core1</a:t>
            </a:r>
            <a:endParaRPr lang="en-CA" altLang="zh-CN" b="0">
              <a:solidFill>
                <a:srgbClr val="000000"/>
              </a:solidFill>
              <a:latin typeface="Times New Roman" pitchFamily="18" charset="0"/>
              <a:ea typeface="宋体" charset="-122"/>
              <a:cs typeface="+mn-cs"/>
            </a:endParaRPr>
          </a:p>
        </p:txBody>
      </p:sp>
      <p:sp>
        <p:nvSpPr>
          <p:cNvPr id="65557" name="TextBox 52"/>
          <p:cNvSpPr txBox="1">
            <a:spLocks noChangeArrowheads="1"/>
          </p:cNvSpPr>
          <p:nvPr/>
        </p:nvSpPr>
        <p:spPr bwMode="auto">
          <a:xfrm>
            <a:off x="8190758" y="5514975"/>
            <a:ext cx="874712" cy="369888"/>
          </a:xfrm>
          <a:prstGeom prst="rect">
            <a:avLst/>
          </a:prstGeom>
          <a:noFill/>
          <a:ln w="9525">
            <a:noFill/>
            <a:miter lim="800000"/>
            <a:headEnd/>
            <a:tailEnd/>
          </a:ln>
        </p:spPr>
        <p:txBody>
          <a:bodyPr>
            <a:spAutoFit/>
          </a:bodyPr>
          <a:lstStyle/>
          <a:p>
            <a:pPr algn="ctr"/>
            <a:r>
              <a:rPr lang="en-US" altLang="zh-CN" b="0">
                <a:solidFill>
                  <a:srgbClr val="000000"/>
                </a:solidFill>
                <a:latin typeface="Times New Roman" pitchFamily="18" charset="0"/>
                <a:ea typeface="宋体" charset="-122"/>
                <a:cs typeface="+mn-cs"/>
              </a:rPr>
              <a:t>core2</a:t>
            </a:r>
            <a:endParaRPr lang="en-CA" altLang="zh-CN" b="0">
              <a:solidFill>
                <a:srgbClr val="000000"/>
              </a:solidFill>
              <a:latin typeface="Times New Roman" pitchFamily="18" charset="0"/>
              <a:ea typeface="宋体" charset="-122"/>
              <a:cs typeface="+mn-cs"/>
            </a:endParaRPr>
          </a:p>
        </p:txBody>
      </p:sp>
      <p:sp>
        <p:nvSpPr>
          <p:cNvPr id="2" name="Rectangle 5">
            <a:extLst>
              <a:ext uri="{FF2B5EF4-FFF2-40B4-BE49-F238E27FC236}">
                <a16:creationId xmlns:a16="http://schemas.microsoft.com/office/drawing/2014/main" id="{8F064538-4873-7E83-8A51-1F1C00CF6B1D}"/>
              </a:ext>
            </a:extLst>
          </p:cNvPr>
          <p:cNvSpPr>
            <a:spLocks noChangeArrowheads="1"/>
          </p:cNvSpPr>
          <p:nvPr/>
        </p:nvSpPr>
        <p:spPr bwMode="auto">
          <a:xfrm>
            <a:off x="10767270" y="5709308"/>
            <a:ext cx="1196130" cy="581812"/>
          </a:xfrm>
          <a:prstGeom prst="rect">
            <a:avLst/>
          </a:prstGeom>
          <a:solidFill>
            <a:schemeClr val="bg1"/>
          </a:solidFill>
          <a:ln w="38100" algn="ctr">
            <a:solidFill>
              <a:schemeClr val="tx1"/>
            </a:solidFill>
            <a:miter lim="800000"/>
            <a:headEnd/>
            <a:tailEnd/>
          </a:ln>
        </p:spPr>
        <p:txBody>
          <a:bodyPr wrap="none" anchor="ctr"/>
          <a:lstStyle/>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r>
              <a:rPr lang="en-US" altLang="zh-CN" b="0" dirty="0">
                <a:solidFill>
                  <a:srgbClr val="000000"/>
                </a:solidFill>
                <a:latin typeface="Times New Roman" pitchFamily="18" charset="0"/>
                <a:ea typeface="宋体" charset="-122"/>
                <a:cs typeface="+mn-cs"/>
              </a:rPr>
              <a:t>Main</a:t>
            </a:r>
          </a:p>
          <a:p>
            <a:pPr algn="ctr"/>
            <a:r>
              <a:rPr lang="en-US" altLang="zh-CN" b="0" dirty="0">
                <a:solidFill>
                  <a:srgbClr val="000000"/>
                </a:solidFill>
                <a:latin typeface="Times New Roman" pitchFamily="18" charset="0"/>
                <a:ea typeface="宋体" charset="-122"/>
                <a:cs typeface="+mn-cs"/>
              </a:rPr>
              <a:t>memory</a:t>
            </a: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p:txBody>
      </p:sp>
      <p:sp>
        <p:nvSpPr>
          <p:cNvPr id="3" name="Line 18">
            <a:extLst>
              <a:ext uri="{FF2B5EF4-FFF2-40B4-BE49-F238E27FC236}">
                <a16:creationId xmlns:a16="http://schemas.microsoft.com/office/drawing/2014/main" id="{716343F4-9927-A7E8-D09E-76F33730FA72}"/>
              </a:ext>
            </a:extLst>
          </p:cNvPr>
          <p:cNvSpPr>
            <a:spLocks noChangeShapeType="1"/>
          </p:cNvSpPr>
          <p:nvPr/>
        </p:nvSpPr>
        <p:spPr bwMode="auto">
          <a:xfrm flipV="1">
            <a:off x="9888398" y="5824620"/>
            <a:ext cx="881062" cy="1"/>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4" name="Line 19">
            <a:extLst>
              <a:ext uri="{FF2B5EF4-FFF2-40B4-BE49-F238E27FC236}">
                <a16:creationId xmlns:a16="http://schemas.microsoft.com/office/drawing/2014/main" id="{AC689463-958C-B5BF-FD3F-C5F087936082}"/>
              </a:ext>
            </a:extLst>
          </p:cNvPr>
          <p:cNvSpPr>
            <a:spLocks noChangeShapeType="1"/>
          </p:cNvSpPr>
          <p:nvPr/>
        </p:nvSpPr>
        <p:spPr bwMode="auto">
          <a:xfrm flipH="1" flipV="1">
            <a:off x="9888398" y="6143707"/>
            <a:ext cx="862013" cy="9299"/>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 name="TextBox 4">
            <a:extLst>
              <a:ext uri="{FF2B5EF4-FFF2-40B4-BE49-F238E27FC236}">
                <a16:creationId xmlns:a16="http://schemas.microsoft.com/office/drawing/2014/main" id="{B1DCD94B-14CF-E713-D357-E44D682DC04D}"/>
              </a:ext>
            </a:extLst>
          </p:cNvPr>
          <p:cNvSpPr txBox="1"/>
          <p:nvPr/>
        </p:nvSpPr>
        <p:spPr>
          <a:xfrm>
            <a:off x="1054227" y="6477000"/>
            <a:ext cx="3616696" cy="369332"/>
          </a:xfrm>
          <a:prstGeom prst="rect">
            <a:avLst/>
          </a:prstGeom>
          <a:noFill/>
        </p:spPr>
        <p:txBody>
          <a:bodyPr wrap="none" rtlCol="0">
            <a:spAutoFit/>
          </a:bodyPr>
          <a:lstStyle/>
          <a:p>
            <a:r>
              <a:rPr lang="en-US" b="0" dirty="0">
                <a:solidFill>
                  <a:srgbClr val="000000"/>
                </a:solidFill>
                <a:latin typeface="Times New Roman" pitchFamily="18" charset="0"/>
                <a:ea typeface="宋体" charset="-122"/>
                <a:cs typeface="+mn-cs"/>
              </a:rPr>
              <a:t>Example cache config (uniprocessor</a:t>
            </a:r>
            <a:r>
              <a:rPr lang="en-US" sz="1400" b="0" dirty="0"/>
              <a:t>)</a:t>
            </a:r>
            <a:endParaRPr lang="en-SE" sz="1400" b="0" dirty="0"/>
          </a:p>
        </p:txBody>
      </p:sp>
      <p:sp>
        <p:nvSpPr>
          <p:cNvPr id="6" name="TextBox 5">
            <a:extLst>
              <a:ext uri="{FF2B5EF4-FFF2-40B4-BE49-F238E27FC236}">
                <a16:creationId xmlns:a16="http://schemas.microsoft.com/office/drawing/2014/main" id="{60D9AB3A-8487-FBD5-1B83-071B50DA2E21}"/>
              </a:ext>
            </a:extLst>
          </p:cNvPr>
          <p:cNvSpPr txBox="1"/>
          <p:nvPr/>
        </p:nvSpPr>
        <p:spPr>
          <a:xfrm>
            <a:off x="6836993" y="6498377"/>
            <a:ext cx="4328429" cy="369332"/>
          </a:xfrm>
          <a:prstGeom prst="rect">
            <a:avLst/>
          </a:prstGeom>
          <a:noFill/>
        </p:spPr>
        <p:txBody>
          <a:bodyPr wrap="none" rtlCol="0">
            <a:spAutoFit/>
          </a:bodyPr>
          <a:lstStyle/>
          <a:p>
            <a:r>
              <a:rPr lang="en-US" b="0" dirty="0">
                <a:solidFill>
                  <a:srgbClr val="000000"/>
                </a:solidFill>
                <a:latin typeface="Times New Roman" pitchFamily="18" charset="0"/>
                <a:ea typeface="宋体" charset="-122"/>
                <a:cs typeface="+mn-cs"/>
              </a:rPr>
              <a:t>Example cache config (multicore processor</a:t>
            </a:r>
            <a:r>
              <a:rPr lang="en-US" sz="1400" b="0" dirty="0"/>
              <a:t>)</a:t>
            </a:r>
            <a:endParaRPr lang="en-SE" sz="1400" b="0" dirty="0"/>
          </a:p>
        </p:txBody>
      </p:sp>
      <p:sp>
        <p:nvSpPr>
          <p:cNvPr id="7" name="Slide Number Placeholder 3">
            <a:extLst>
              <a:ext uri="{FF2B5EF4-FFF2-40B4-BE49-F238E27FC236}">
                <a16:creationId xmlns:a16="http://schemas.microsoft.com/office/drawing/2014/main" id="{B9531CB4-0BEF-C1B4-8D83-1F703DDCA04E}"/>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11</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938617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8114" name="Rectangle 2"/>
          <p:cNvSpPr>
            <a:spLocks noGrp="1" noChangeArrowheads="1"/>
          </p:cNvSpPr>
          <p:nvPr>
            <p:ph type="title"/>
          </p:nvPr>
        </p:nvSpPr>
        <p:spPr/>
        <p:txBody>
          <a:bodyPr>
            <a:normAutofit/>
          </a:bodyPr>
          <a:lstStyle/>
          <a:p>
            <a:r>
              <a:rPr lang="en-US" dirty="0"/>
              <a:t>Memory Hierarchy Technologies</a:t>
            </a:r>
          </a:p>
        </p:txBody>
      </p:sp>
      <p:sp>
        <p:nvSpPr>
          <p:cNvPr id="1498115" name="Rectangle 3"/>
          <p:cNvSpPr>
            <a:spLocks noGrp="1" noChangeArrowheads="1"/>
          </p:cNvSpPr>
          <p:nvPr>
            <p:ph type="body" idx="1"/>
          </p:nvPr>
        </p:nvSpPr>
        <p:spPr>
          <a:xfrm>
            <a:off x="685800" y="1600200"/>
            <a:ext cx="11201400" cy="4391026"/>
          </a:xfrm>
        </p:spPr>
        <p:txBody>
          <a:bodyPr>
            <a:normAutofit fontScale="92500" lnSpcReduction="10000"/>
          </a:bodyPr>
          <a:lstStyle/>
          <a:p>
            <a:r>
              <a:rPr lang="en-US" sz="3097" dirty="0"/>
              <a:t>Caches use SRAM (Static RAM) for speed and technology compatibility</a:t>
            </a:r>
          </a:p>
          <a:p>
            <a:pPr lvl="1"/>
            <a:r>
              <a:rPr lang="en-US" sz="2581" dirty="0"/>
              <a:t>Fast (typical access times of 0.5 to 2.5 ns)</a:t>
            </a:r>
          </a:p>
          <a:p>
            <a:pPr lvl="1"/>
            <a:r>
              <a:rPr lang="en-US" sz="2581" dirty="0"/>
              <a:t>Low density </a:t>
            </a:r>
            <a:r>
              <a:rPr lang="en-US" dirty="0"/>
              <a:t>(6 transistor cells), </a:t>
            </a:r>
            <a:r>
              <a:rPr lang="en-US" sz="2581" dirty="0"/>
              <a:t>higher power, expensive</a:t>
            </a:r>
          </a:p>
          <a:p>
            <a:pPr lvl="1"/>
            <a:r>
              <a:rPr lang="en-US" sz="2581" dirty="0"/>
              <a:t>Static: content will last as long as power is on</a:t>
            </a:r>
            <a:endParaRPr lang="en-US" dirty="0"/>
          </a:p>
          <a:p>
            <a:r>
              <a:rPr lang="en-US" sz="2824" dirty="0"/>
              <a:t>Main memory uses DRAM (Dynamic RAM) for size (density)</a:t>
            </a:r>
          </a:p>
          <a:p>
            <a:pPr lvl="1"/>
            <a:r>
              <a:rPr lang="en-US" sz="2353" dirty="0"/>
              <a:t>Slower (typical access times of 50 to 70 ns) </a:t>
            </a:r>
          </a:p>
          <a:p>
            <a:pPr lvl="1"/>
            <a:r>
              <a:rPr lang="en-US" sz="2353" dirty="0"/>
              <a:t>High density (1 transistor cells), lower power, cheaper </a:t>
            </a:r>
            <a:br>
              <a:rPr lang="en-US" sz="2353" dirty="0"/>
            </a:br>
            <a:r>
              <a:rPr lang="en-US" sz="2353" dirty="0"/>
              <a:t>($20 to $40 per GB in 2011)</a:t>
            </a:r>
          </a:p>
          <a:p>
            <a:pPr lvl="1"/>
            <a:r>
              <a:rPr lang="en-US" sz="2353" dirty="0"/>
              <a:t>Dynamic: needs to be “refreshed” regularly (~ every 8 ms)</a:t>
            </a:r>
          </a:p>
          <a:p>
            <a:pPr lvl="2"/>
            <a:r>
              <a:rPr lang="en-US" sz="2118" dirty="0"/>
              <a:t>Consumes 1% to 2% of the active cycles of the DRAM</a:t>
            </a:r>
          </a:p>
          <a:p>
            <a:endParaRPr lang="en-US" dirty="0"/>
          </a:p>
          <a:p>
            <a:pPr lvl="1"/>
            <a:endParaRPr lang="en-US" dirty="0"/>
          </a:p>
        </p:txBody>
      </p:sp>
      <p:sp>
        <p:nvSpPr>
          <p:cNvPr id="1498116" name="Rectangle 4"/>
          <p:cNvSpPr>
            <a:spLocks noChangeArrowheads="1"/>
          </p:cNvSpPr>
          <p:nvPr/>
        </p:nvSpPr>
        <p:spPr bwMode="auto">
          <a:xfrm>
            <a:off x="4064000" y="5153432"/>
            <a:ext cx="8305800" cy="328295"/>
          </a:xfrm>
          <a:prstGeom prst="rect">
            <a:avLst/>
          </a:prstGeom>
          <a:noFill/>
          <a:ln w="12700">
            <a:noFill/>
            <a:miter lim="800000"/>
            <a:headEnd/>
            <a:tailEnd/>
          </a:ln>
          <a:effectLst/>
        </p:spPr>
        <p:txBody>
          <a:bodyPr lIns="63500" tIns="25400" rIns="63500" bIns="25400">
            <a:spAutoFit/>
          </a:bodyPr>
          <a:lstStyle/>
          <a:p>
            <a:pPr marL="287338" indent="-287338" defTabSz="457200" eaLnBrk="1" fontAlgn="auto" hangingPunct="1">
              <a:spcBef>
                <a:spcPts val="600"/>
              </a:spcBef>
              <a:spcAft>
                <a:spcPts val="0"/>
              </a:spcAft>
              <a:buClr>
                <a:srgbClr val="4F81BD"/>
              </a:buClr>
              <a:buSzPct val="75000"/>
              <a:buFont typeface="Wingdings" pitchFamily="2" charset="2"/>
              <a:buChar char="q"/>
            </a:pPr>
            <a:endParaRPr lang="en-US" b="0" dirty="0">
              <a:solidFill>
                <a:prstClr val="black"/>
              </a:solidFill>
              <a:latin typeface="Calibri"/>
              <a:ea typeface="+mn-ea"/>
              <a:cs typeface="+mn-cs"/>
            </a:endParaRPr>
          </a:p>
        </p:txBody>
      </p:sp>
      <p:sp>
        <p:nvSpPr>
          <p:cNvPr id="8" name="Slide Number Placeholder 7"/>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12</a:t>
            </a:fld>
            <a:endParaRPr lang="en-US" b="0">
              <a:solidFill>
                <a:prstClr val="black">
                  <a:tint val="75000"/>
                </a:prstClr>
              </a:solidFill>
              <a:latin typeface="Times New Roman" pitchFamily="18" charset="0"/>
              <a:ea typeface="+mn-ea"/>
              <a:cs typeface="+mn-cs"/>
            </a:endParaRPr>
          </a:p>
        </p:txBody>
      </p:sp>
      <p:sp>
        <p:nvSpPr>
          <p:cNvPr id="3" name="TextBox 2">
            <a:extLst>
              <a:ext uri="{FF2B5EF4-FFF2-40B4-BE49-F238E27FC236}">
                <a16:creationId xmlns:a16="http://schemas.microsoft.com/office/drawing/2014/main" id="{59DE83C8-B6E4-C30B-ED87-CD5574D19019}"/>
              </a:ext>
            </a:extLst>
          </p:cNvPr>
          <p:cNvSpPr txBox="1"/>
          <p:nvPr/>
        </p:nvSpPr>
        <p:spPr>
          <a:xfrm>
            <a:off x="2590800" y="5991226"/>
            <a:ext cx="6629399" cy="738664"/>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b="0" dirty="0"/>
              <a:t>Cache vs RAM: The Speed Difference Explained</a:t>
            </a:r>
          </a:p>
          <a:p>
            <a:r>
              <a:rPr lang="en-GB" sz="1400" b="0" dirty="0">
                <a:hlinkClick r:id="rId3"/>
              </a:rPr>
              <a:t>https://www.youtube.com/watch?v=ammQYLcyebA&amp;list=PL38NNHQLqJqYnNrTenxBvGJSPCkV9EOWk&amp;index=5</a:t>
            </a:r>
            <a:r>
              <a:rPr lang="en-GB" sz="1400" b="0" dirty="0"/>
              <a:t> </a:t>
            </a:r>
          </a:p>
        </p:txBody>
      </p:sp>
      <p:sp>
        <p:nvSpPr>
          <p:cNvPr id="4" name="Slide Number Placeholder 3">
            <a:extLst>
              <a:ext uri="{FF2B5EF4-FFF2-40B4-BE49-F238E27FC236}">
                <a16:creationId xmlns:a16="http://schemas.microsoft.com/office/drawing/2014/main" id="{D5033038-2F0C-C166-7FD7-709A686E24A2}"/>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12</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37599246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8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81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81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981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981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981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9811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98115">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981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8115"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title"/>
          </p:nvPr>
        </p:nvSpPr>
        <p:spPr/>
        <p:txBody>
          <a:bodyPr>
            <a:normAutofit/>
          </a:bodyPr>
          <a:lstStyle/>
          <a:p>
            <a:r>
              <a:rPr lang="en-US" dirty="0"/>
              <a:t>How is the Hierarchy Managed?</a:t>
            </a:r>
          </a:p>
        </p:txBody>
      </p:sp>
      <p:sp>
        <p:nvSpPr>
          <p:cNvPr id="1515523" name="Rectangle 3"/>
          <p:cNvSpPr>
            <a:spLocks noGrp="1" noChangeArrowheads="1"/>
          </p:cNvSpPr>
          <p:nvPr>
            <p:ph type="body" idx="1"/>
          </p:nvPr>
        </p:nvSpPr>
        <p:spPr>
          <a:xfrm>
            <a:off x="228603" y="1587500"/>
            <a:ext cx="5960950" cy="5133976"/>
          </a:xfrm>
        </p:spPr>
        <p:txBody>
          <a:bodyPr>
            <a:normAutofit fontScale="62500" lnSpcReduction="20000"/>
          </a:bodyPr>
          <a:lstStyle/>
          <a:p>
            <a:r>
              <a:rPr lang="en-US" dirty="0"/>
              <a:t>Registers </a:t>
            </a:r>
            <a:r>
              <a:rPr lang="en-US" dirty="0">
                <a:sym typeface="Symbol" pitchFamily="18" charset="2"/>
              </a:rPr>
              <a:t></a:t>
            </a:r>
            <a:r>
              <a:rPr lang="en-US" dirty="0"/>
              <a:t> memory</a:t>
            </a:r>
          </a:p>
          <a:p>
            <a:pPr lvl="1"/>
            <a:r>
              <a:rPr lang="en-US" dirty="0"/>
              <a:t>By compiler (or assembly level programmer)</a:t>
            </a:r>
          </a:p>
          <a:p>
            <a:r>
              <a:rPr lang="en-US" dirty="0"/>
              <a:t>Cache </a:t>
            </a:r>
            <a:r>
              <a:rPr lang="en-US" dirty="0">
                <a:sym typeface="Symbol" pitchFamily="18" charset="2"/>
              </a:rPr>
              <a:t></a:t>
            </a:r>
            <a:r>
              <a:rPr lang="en-US" dirty="0"/>
              <a:t> main memory</a:t>
            </a:r>
          </a:p>
          <a:p>
            <a:pPr lvl="1"/>
            <a:r>
              <a:rPr lang="en-GB" dirty="0"/>
              <a:t>Cache has a number of slots, each N Byes long, and can hold one N-Byte cache block </a:t>
            </a:r>
            <a:r>
              <a:rPr lang="en-US" altLang="zh-CN" dirty="0"/>
              <a:t>(</a:t>
            </a:r>
            <a:r>
              <a:rPr lang="en-US" dirty="0"/>
              <a:t>also called a cache line)</a:t>
            </a:r>
          </a:p>
          <a:p>
            <a:pPr lvl="1"/>
            <a:r>
              <a:rPr lang="en-US" dirty="0"/>
              <a:t>The cache controller hardware moves </a:t>
            </a:r>
            <a:r>
              <a:rPr lang="en-US" altLang="zh-CN" dirty="0"/>
              <a:t>instructions (and data) between main memory and cache in blocks</a:t>
            </a:r>
          </a:p>
          <a:p>
            <a:pPr lvl="1"/>
            <a:r>
              <a:rPr lang="en-US" altLang="zh-CN" dirty="0"/>
              <a:t>Each time a copy of a new cache block is loaded into a cache slot, the original content of the block at that address is overwritten</a:t>
            </a:r>
          </a:p>
          <a:p>
            <a:r>
              <a:rPr lang="en-US" dirty="0"/>
              <a:t>Main memory </a:t>
            </a:r>
            <a:r>
              <a:rPr lang="en-US" dirty="0">
                <a:sym typeface="Symbol" pitchFamily="18" charset="2"/>
              </a:rPr>
              <a:t></a:t>
            </a:r>
            <a:r>
              <a:rPr lang="en-US" dirty="0"/>
              <a:t> disks (secondary storage)</a:t>
            </a:r>
          </a:p>
          <a:p>
            <a:pPr lvl="1"/>
            <a:r>
              <a:rPr lang="en-US" dirty="0"/>
              <a:t>By the operating system (virtual memory)</a:t>
            </a:r>
          </a:p>
          <a:p>
            <a:pPr lvl="2"/>
            <a:r>
              <a:rPr lang="en-US" dirty="0"/>
              <a:t>Virtual to physical address mapping with page tables</a:t>
            </a:r>
          </a:p>
          <a:p>
            <a:pPr lvl="1"/>
            <a:r>
              <a:rPr lang="en-US" dirty="0"/>
              <a:t>By the programmer (files)</a:t>
            </a:r>
          </a:p>
        </p:txBody>
      </p:sp>
      <p:sp>
        <p:nvSpPr>
          <p:cNvPr id="6" name="Slide Number Placeholder 5"/>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13</a:t>
            </a:fld>
            <a:endParaRPr lang="en-US" b="0">
              <a:solidFill>
                <a:prstClr val="black">
                  <a:tint val="75000"/>
                </a:prstClr>
              </a:solidFill>
              <a:latin typeface="Times New Roman" pitchFamily="18" charset="0"/>
              <a:ea typeface="+mn-ea"/>
              <a:cs typeface="+mn-cs"/>
            </a:endParaRPr>
          </a:p>
        </p:txBody>
      </p:sp>
      <p:sp>
        <p:nvSpPr>
          <p:cNvPr id="1489924" name="AutoShape 4"/>
          <p:cNvSpPr>
            <a:spLocks noChangeArrowheads="1"/>
          </p:cNvSpPr>
          <p:nvPr/>
        </p:nvSpPr>
        <p:spPr bwMode="auto">
          <a:xfrm>
            <a:off x="7162800" y="2601712"/>
            <a:ext cx="4800600" cy="3200400"/>
          </a:xfrm>
          <a:prstGeom prst="triangle">
            <a:avLst>
              <a:gd name="adj" fmla="val 50000"/>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9925" name="Line 5"/>
          <p:cNvSpPr>
            <a:spLocks noChangeShapeType="1"/>
          </p:cNvSpPr>
          <p:nvPr/>
        </p:nvSpPr>
        <p:spPr bwMode="auto">
          <a:xfrm>
            <a:off x="8991600" y="3363712"/>
            <a:ext cx="1143000"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9926" name="Text Box 6"/>
          <p:cNvSpPr txBox="1">
            <a:spLocks noChangeArrowheads="1"/>
          </p:cNvSpPr>
          <p:nvPr/>
        </p:nvSpPr>
        <p:spPr bwMode="auto">
          <a:xfrm>
            <a:off x="5884752" y="2906512"/>
            <a:ext cx="1447800" cy="1323439"/>
          </a:xfrm>
          <a:prstGeom prst="rect">
            <a:avLst/>
          </a:prstGeom>
          <a:noFill/>
          <a:ln w="12700">
            <a:noFill/>
            <a:miter lim="800000"/>
            <a:headEnd/>
            <a:tailEnd/>
          </a:ln>
          <a:effectLst/>
        </p:spPr>
        <p:txBody>
          <a:bodyPr>
            <a:spAutoFit/>
          </a:bodyPr>
          <a:lstStyle/>
          <a:p>
            <a:pPr defTabSz="457200" eaLnBrk="1" fontAlgn="auto" hangingPunct="1">
              <a:spcBef>
                <a:spcPts val="0"/>
              </a:spcBef>
              <a:spcAft>
                <a:spcPts val="0"/>
              </a:spcAft>
            </a:pPr>
            <a:r>
              <a:rPr lang="en-US" sz="2000" b="0" dirty="0">
                <a:solidFill>
                  <a:prstClr val="black"/>
                </a:solidFill>
                <a:latin typeface="Calibri"/>
                <a:ea typeface="+mn-ea"/>
                <a:cs typeface="+mn-cs"/>
              </a:rPr>
              <a:t>Increasing distance from the processor</a:t>
            </a:r>
          </a:p>
        </p:txBody>
      </p:sp>
      <p:sp>
        <p:nvSpPr>
          <p:cNvPr id="1489928" name="Text Box 8"/>
          <p:cNvSpPr txBox="1">
            <a:spLocks noChangeArrowheads="1"/>
          </p:cNvSpPr>
          <p:nvPr/>
        </p:nvSpPr>
        <p:spPr bwMode="auto">
          <a:xfrm>
            <a:off x="9296400" y="2906512"/>
            <a:ext cx="838200" cy="366712"/>
          </a:xfrm>
          <a:prstGeom prst="rect">
            <a:avLst/>
          </a:prstGeom>
          <a:noFill/>
          <a:ln w="12700">
            <a:noFill/>
            <a:miter lim="800000"/>
            <a:headEnd/>
            <a:tailEnd/>
          </a:ln>
          <a:effectLst/>
        </p:spPr>
        <p:txBody>
          <a:bodyPr>
            <a:spAutoFit/>
          </a:bodyPr>
          <a:lstStyle/>
          <a:p>
            <a:pPr defTabSz="457200" eaLnBrk="1" fontAlgn="auto" hangingPunct="1">
              <a:spcBef>
                <a:spcPts val="0"/>
              </a:spcBef>
              <a:spcAft>
                <a:spcPts val="0"/>
              </a:spcAft>
            </a:pPr>
            <a:r>
              <a:rPr lang="en-US">
                <a:solidFill>
                  <a:prstClr val="black"/>
                </a:solidFill>
                <a:latin typeface="Calibri"/>
                <a:ea typeface="+mn-ea"/>
                <a:cs typeface="+mn-cs"/>
              </a:rPr>
              <a:t>L1$</a:t>
            </a:r>
          </a:p>
        </p:txBody>
      </p:sp>
      <p:sp>
        <p:nvSpPr>
          <p:cNvPr id="1489929" name="Line 9"/>
          <p:cNvSpPr>
            <a:spLocks noChangeShapeType="1"/>
          </p:cNvSpPr>
          <p:nvPr/>
        </p:nvSpPr>
        <p:spPr bwMode="auto">
          <a:xfrm>
            <a:off x="8458200" y="4125712"/>
            <a:ext cx="2209800"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9930" name="Line 10"/>
          <p:cNvSpPr>
            <a:spLocks noChangeShapeType="1"/>
          </p:cNvSpPr>
          <p:nvPr/>
        </p:nvSpPr>
        <p:spPr bwMode="auto">
          <a:xfrm>
            <a:off x="7848600" y="4887712"/>
            <a:ext cx="3429000"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9931" name="Text Box 11"/>
          <p:cNvSpPr txBox="1">
            <a:spLocks noChangeArrowheads="1"/>
          </p:cNvSpPr>
          <p:nvPr/>
        </p:nvSpPr>
        <p:spPr bwMode="auto">
          <a:xfrm>
            <a:off x="9296400" y="3592312"/>
            <a:ext cx="838200" cy="366712"/>
          </a:xfrm>
          <a:prstGeom prst="rect">
            <a:avLst/>
          </a:prstGeom>
          <a:noFill/>
          <a:ln w="12700">
            <a:noFill/>
            <a:miter lim="800000"/>
            <a:headEnd/>
            <a:tailEnd/>
          </a:ln>
          <a:effectLst/>
        </p:spPr>
        <p:txBody>
          <a:bodyPr>
            <a:spAutoFit/>
          </a:bodyPr>
          <a:lstStyle/>
          <a:p>
            <a:pPr defTabSz="457200" eaLnBrk="1" fontAlgn="auto" hangingPunct="1">
              <a:spcBef>
                <a:spcPts val="0"/>
              </a:spcBef>
              <a:spcAft>
                <a:spcPts val="0"/>
              </a:spcAft>
            </a:pPr>
            <a:r>
              <a:rPr lang="en-US">
                <a:solidFill>
                  <a:prstClr val="black"/>
                </a:solidFill>
                <a:latin typeface="Calibri"/>
                <a:ea typeface="+mn-ea"/>
                <a:cs typeface="+mn-cs"/>
              </a:rPr>
              <a:t>L2$</a:t>
            </a:r>
          </a:p>
        </p:txBody>
      </p:sp>
      <p:sp>
        <p:nvSpPr>
          <p:cNvPr id="1489932" name="Text Box 12"/>
          <p:cNvSpPr txBox="1">
            <a:spLocks noChangeArrowheads="1"/>
          </p:cNvSpPr>
          <p:nvPr/>
        </p:nvSpPr>
        <p:spPr bwMode="auto">
          <a:xfrm>
            <a:off x="8458200" y="4354312"/>
            <a:ext cx="2438400" cy="366712"/>
          </a:xfrm>
          <a:prstGeom prst="rect">
            <a:avLst/>
          </a:prstGeom>
          <a:noFill/>
          <a:ln w="12700">
            <a:noFill/>
            <a:miter lim="800000"/>
            <a:headEnd/>
            <a:tailEnd/>
          </a:ln>
          <a:effectLst/>
        </p:spPr>
        <p:txBody>
          <a:bodyPr>
            <a:spAutoFit/>
          </a:bodyPr>
          <a:lstStyle/>
          <a:p>
            <a:pPr algn="ctr" defTabSz="457200" eaLnBrk="1" fontAlgn="auto" hangingPunct="1">
              <a:spcBef>
                <a:spcPts val="0"/>
              </a:spcBef>
              <a:spcAft>
                <a:spcPts val="0"/>
              </a:spcAft>
            </a:pPr>
            <a:r>
              <a:rPr lang="en-US">
                <a:solidFill>
                  <a:prstClr val="black"/>
                </a:solidFill>
                <a:latin typeface="Calibri"/>
                <a:ea typeface="+mn-ea"/>
                <a:cs typeface="+mn-cs"/>
              </a:rPr>
              <a:t>Main Memory</a:t>
            </a:r>
          </a:p>
        </p:txBody>
      </p:sp>
      <p:sp>
        <p:nvSpPr>
          <p:cNvPr id="1489933" name="Text Box 13"/>
          <p:cNvSpPr txBox="1">
            <a:spLocks noChangeArrowheads="1"/>
          </p:cNvSpPr>
          <p:nvPr/>
        </p:nvSpPr>
        <p:spPr bwMode="auto">
          <a:xfrm>
            <a:off x="8077200" y="5268712"/>
            <a:ext cx="3048000" cy="366712"/>
          </a:xfrm>
          <a:prstGeom prst="rect">
            <a:avLst/>
          </a:prstGeom>
          <a:noFill/>
          <a:ln w="12700">
            <a:noFill/>
            <a:miter lim="800000"/>
            <a:headEnd/>
            <a:tailEnd/>
          </a:ln>
          <a:effectLst/>
        </p:spPr>
        <p:txBody>
          <a:bodyPr>
            <a:spAutoFit/>
          </a:bodyPr>
          <a:lstStyle/>
          <a:p>
            <a:pPr algn="ctr" defTabSz="457200" eaLnBrk="1" fontAlgn="auto" hangingPunct="1">
              <a:spcBef>
                <a:spcPts val="0"/>
              </a:spcBef>
              <a:spcAft>
                <a:spcPts val="0"/>
              </a:spcAft>
            </a:pPr>
            <a:r>
              <a:rPr lang="en-US">
                <a:solidFill>
                  <a:prstClr val="black"/>
                </a:solidFill>
                <a:latin typeface="Calibri"/>
                <a:ea typeface="+mn-ea"/>
                <a:cs typeface="+mn-cs"/>
              </a:rPr>
              <a:t>Secondary  Memory</a:t>
            </a:r>
          </a:p>
        </p:txBody>
      </p:sp>
      <p:sp>
        <p:nvSpPr>
          <p:cNvPr id="1489934" name="Line 14"/>
          <p:cNvSpPr>
            <a:spLocks noChangeShapeType="1"/>
          </p:cNvSpPr>
          <p:nvPr/>
        </p:nvSpPr>
        <p:spPr bwMode="auto">
          <a:xfrm>
            <a:off x="7086600" y="2220712"/>
            <a:ext cx="0" cy="350520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9935" name="Text Box 15"/>
          <p:cNvSpPr txBox="1">
            <a:spLocks noChangeArrowheads="1"/>
          </p:cNvSpPr>
          <p:nvPr/>
        </p:nvSpPr>
        <p:spPr bwMode="auto">
          <a:xfrm>
            <a:off x="8991600" y="1839712"/>
            <a:ext cx="110998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Processor</a:t>
            </a:r>
          </a:p>
        </p:txBody>
      </p:sp>
      <p:sp>
        <p:nvSpPr>
          <p:cNvPr id="1489936" name="Line 16"/>
          <p:cNvSpPr>
            <a:spLocks noChangeShapeType="1"/>
          </p:cNvSpPr>
          <p:nvPr/>
        </p:nvSpPr>
        <p:spPr bwMode="auto">
          <a:xfrm>
            <a:off x="7162800" y="6030712"/>
            <a:ext cx="4800600" cy="0"/>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9937" name="Text Box 17"/>
          <p:cNvSpPr txBox="1">
            <a:spLocks noChangeArrowheads="1"/>
          </p:cNvSpPr>
          <p:nvPr/>
        </p:nvSpPr>
        <p:spPr bwMode="auto">
          <a:xfrm>
            <a:off x="7086600" y="6106912"/>
            <a:ext cx="5105400" cy="400110"/>
          </a:xfrm>
          <a:prstGeom prst="rect">
            <a:avLst/>
          </a:prstGeom>
          <a:noFill/>
          <a:ln w="12700">
            <a:noFill/>
            <a:miter lim="800000"/>
            <a:headEnd/>
            <a:tailEnd/>
          </a:ln>
          <a:effectLst/>
        </p:spPr>
        <p:txBody>
          <a:bodyPr wrap="square">
            <a:spAutoFit/>
          </a:bodyPr>
          <a:lstStyle/>
          <a:p>
            <a:pPr algn="ctr" defTabSz="457200" eaLnBrk="1" fontAlgn="auto" hangingPunct="1">
              <a:spcBef>
                <a:spcPts val="0"/>
              </a:spcBef>
              <a:spcAft>
                <a:spcPts val="0"/>
              </a:spcAft>
            </a:pPr>
            <a:r>
              <a:rPr lang="en-US" sz="2000" b="0" dirty="0">
                <a:solidFill>
                  <a:prstClr val="black"/>
                </a:solidFill>
                <a:latin typeface="Calibri"/>
                <a:ea typeface="+mn-ea"/>
                <a:cs typeface="+mn-cs"/>
              </a:rPr>
              <a:t>(Relative) size of the memory at each level</a:t>
            </a:r>
          </a:p>
        </p:txBody>
      </p:sp>
      <p:grpSp>
        <p:nvGrpSpPr>
          <p:cNvPr id="3" name="Group 30"/>
          <p:cNvGrpSpPr>
            <a:grpSpLocks/>
          </p:cNvGrpSpPr>
          <p:nvPr/>
        </p:nvGrpSpPr>
        <p:grpSpPr bwMode="auto">
          <a:xfrm>
            <a:off x="9601200" y="2296912"/>
            <a:ext cx="0" cy="2895600"/>
            <a:chOff x="2832" y="1065"/>
            <a:chExt cx="0" cy="1824"/>
          </a:xfrm>
        </p:grpSpPr>
        <p:sp>
          <p:nvSpPr>
            <p:cNvPr id="1489927" name="Line 7"/>
            <p:cNvSpPr>
              <a:spLocks noChangeShapeType="1"/>
            </p:cNvSpPr>
            <p:nvPr/>
          </p:nvSpPr>
          <p:spPr bwMode="auto">
            <a:xfrm>
              <a:off x="2832" y="1065"/>
              <a:ext cx="0" cy="192"/>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9941" name="Line 21"/>
            <p:cNvSpPr>
              <a:spLocks noChangeShapeType="1"/>
            </p:cNvSpPr>
            <p:nvPr/>
          </p:nvSpPr>
          <p:spPr bwMode="auto">
            <a:xfrm>
              <a:off x="2832" y="1641"/>
              <a:ext cx="0" cy="192"/>
            </a:xfrm>
            <a:prstGeom prst="line">
              <a:avLst/>
            </a:prstGeom>
            <a:noFill/>
            <a:ln w="1905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9942" name="Line 22"/>
            <p:cNvSpPr>
              <a:spLocks noChangeShapeType="1"/>
            </p:cNvSpPr>
            <p:nvPr/>
          </p:nvSpPr>
          <p:spPr bwMode="auto">
            <a:xfrm>
              <a:off x="2832" y="2553"/>
              <a:ext cx="0" cy="336"/>
            </a:xfrm>
            <a:prstGeom prst="line">
              <a:avLst/>
            </a:prstGeom>
            <a:noFill/>
            <a:ln w="381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9943" name="Line 23"/>
            <p:cNvSpPr>
              <a:spLocks noChangeShapeType="1"/>
            </p:cNvSpPr>
            <p:nvPr/>
          </p:nvSpPr>
          <p:spPr bwMode="auto">
            <a:xfrm>
              <a:off x="2832" y="2121"/>
              <a:ext cx="0" cy="192"/>
            </a:xfrm>
            <a:prstGeom prst="line">
              <a:avLst/>
            </a:prstGeom>
            <a:noFill/>
            <a:ln w="1905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4" name="Group 31"/>
          <p:cNvGrpSpPr>
            <a:grpSpLocks/>
          </p:cNvGrpSpPr>
          <p:nvPr/>
        </p:nvGrpSpPr>
        <p:grpSpPr bwMode="auto">
          <a:xfrm>
            <a:off x="9601201" y="2320724"/>
            <a:ext cx="1906588" cy="2828926"/>
            <a:chOff x="2832" y="1080"/>
            <a:chExt cx="1201" cy="1782"/>
          </a:xfrm>
        </p:grpSpPr>
        <p:sp>
          <p:nvSpPr>
            <p:cNvPr id="1489945" name="Text Box 25"/>
            <p:cNvSpPr txBox="1">
              <a:spLocks noChangeArrowheads="1"/>
            </p:cNvSpPr>
            <p:nvPr/>
          </p:nvSpPr>
          <p:spPr bwMode="auto">
            <a:xfrm>
              <a:off x="2832" y="1080"/>
              <a:ext cx="979" cy="21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sz="1600" b="0">
                  <a:solidFill>
                    <a:prstClr val="black"/>
                  </a:solidFill>
                  <a:latin typeface="Calibri"/>
                  <a:ea typeface="+mn-ea"/>
                  <a:cs typeface="+mn-cs"/>
                </a:rPr>
                <a:t>4-8 bytes (word)</a:t>
              </a:r>
            </a:p>
          </p:txBody>
        </p:sp>
        <p:sp>
          <p:nvSpPr>
            <p:cNvPr id="1489946" name="Text Box 26"/>
            <p:cNvSpPr txBox="1">
              <a:spLocks noChangeArrowheads="1"/>
            </p:cNvSpPr>
            <p:nvPr/>
          </p:nvSpPr>
          <p:spPr bwMode="auto">
            <a:xfrm>
              <a:off x="2832" y="2169"/>
              <a:ext cx="1201" cy="213"/>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US" sz="1600" b="0" dirty="0">
                  <a:solidFill>
                    <a:prstClr val="black"/>
                  </a:solidFill>
                  <a:latin typeface="Calibri"/>
                  <a:ea typeface="+mn-ea"/>
                  <a:cs typeface="+mn-cs"/>
                </a:rPr>
                <a:t>16-128 bytes (block)</a:t>
              </a:r>
            </a:p>
          </p:txBody>
        </p:sp>
        <p:sp>
          <p:nvSpPr>
            <p:cNvPr id="1489947" name="Text Box 27"/>
            <p:cNvSpPr txBox="1">
              <a:spLocks noChangeArrowheads="1"/>
            </p:cNvSpPr>
            <p:nvPr/>
          </p:nvSpPr>
          <p:spPr bwMode="auto">
            <a:xfrm>
              <a:off x="2832" y="2649"/>
              <a:ext cx="1161" cy="213"/>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US" sz="1600" b="0" dirty="0">
                  <a:solidFill>
                    <a:prstClr val="black"/>
                  </a:solidFill>
                  <a:latin typeface="Calibri"/>
                  <a:ea typeface="+mn-ea"/>
                  <a:cs typeface="+mn-cs"/>
                </a:rPr>
                <a:t>4,096+ bytes (page)</a:t>
              </a:r>
            </a:p>
          </p:txBody>
        </p:sp>
        <p:sp>
          <p:nvSpPr>
            <p:cNvPr id="1489948" name="Text Box 28"/>
            <p:cNvSpPr txBox="1">
              <a:spLocks noChangeArrowheads="1"/>
            </p:cNvSpPr>
            <p:nvPr/>
          </p:nvSpPr>
          <p:spPr bwMode="auto">
            <a:xfrm>
              <a:off x="2832" y="1689"/>
              <a:ext cx="1152" cy="212"/>
            </a:xfrm>
            <a:prstGeom prst="rect">
              <a:avLst/>
            </a:prstGeom>
            <a:noFill/>
            <a:ln w="12700">
              <a:noFill/>
              <a:miter lim="800000"/>
              <a:headEnd/>
              <a:tailEnd/>
            </a:ln>
            <a:effectLst/>
          </p:spPr>
          <p:txBody>
            <a:bodyPr>
              <a:spAutoFit/>
            </a:bodyPr>
            <a:lstStyle/>
            <a:p>
              <a:pPr defTabSz="457200" eaLnBrk="1" fontAlgn="auto" hangingPunct="1">
                <a:spcBef>
                  <a:spcPts val="0"/>
                </a:spcBef>
                <a:spcAft>
                  <a:spcPts val="0"/>
                </a:spcAft>
              </a:pPr>
              <a:r>
                <a:rPr lang="en-US" sz="1600" b="0">
                  <a:solidFill>
                    <a:prstClr val="black"/>
                  </a:solidFill>
                  <a:latin typeface="Calibri"/>
                  <a:ea typeface="+mn-ea"/>
                  <a:cs typeface="+mn-cs"/>
                </a:rPr>
                <a:t>8-32 bytes (block)</a:t>
              </a:r>
            </a:p>
          </p:txBody>
        </p:sp>
      </p:grpSp>
      <p:sp>
        <p:nvSpPr>
          <p:cNvPr id="33" name="TextBox 32"/>
          <p:cNvSpPr txBox="1"/>
          <p:nvPr/>
        </p:nvSpPr>
        <p:spPr>
          <a:xfrm>
            <a:off x="7097164" y="1567244"/>
            <a:ext cx="1783533" cy="1938992"/>
          </a:xfrm>
          <a:prstGeom prst="rect">
            <a:avLst/>
          </a:prstGeom>
          <a:noFill/>
        </p:spPr>
        <p:txBody>
          <a:bodyPr wrap="square" rtlCol="0">
            <a:spAutoFit/>
          </a:bodyPr>
          <a:lstStyle/>
          <a:p>
            <a:pPr defTabSz="457200" eaLnBrk="1" fontAlgn="auto" hangingPunct="1">
              <a:spcBef>
                <a:spcPts val="0"/>
              </a:spcBef>
              <a:spcAft>
                <a:spcPts val="0"/>
              </a:spcAft>
            </a:pPr>
            <a:r>
              <a:rPr lang="en-US" sz="2400" dirty="0">
                <a:solidFill>
                  <a:prstClr val="black"/>
                </a:solidFill>
                <a:latin typeface="Calibri"/>
                <a:ea typeface="+mn-ea"/>
                <a:cs typeface="+mn-cs"/>
              </a:rPr>
              <a:t>Block</a:t>
            </a:r>
            <a:r>
              <a:rPr lang="en-US" sz="2400" b="0" dirty="0">
                <a:solidFill>
                  <a:prstClr val="black"/>
                </a:solidFill>
                <a:latin typeface="Calibri"/>
                <a:ea typeface="+mn-ea"/>
                <a:cs typeface="+mn-cs"/>
              </a:rPr>
              <a:t> – Unit of transfer between memory and cache</a:t>
            </a:r>
            <a:endParaRPr lang="en-US" sz="2400" dirty="0">
              <a:solidFill>
                <a:prstClr val="black"/>
              </a:solidFill>
              <a:latin typeface="Calibri"/>
              <a:ea typeface="+mn-ea"/>
              <a:cs typeface="+mn-cs"/>
            </a:endParaRPr>
          </a:p>
        </p:txBody>
      </p:sp>
      <p:sp>
        <p:nvSpPr>
          <p:cNvPr id="2" name="Slide Number Placeholder 3">
            <a:extLst>
              <a:ext uri="{FF2B5EF4-FFF2-40B4-BE49-F238E27FC236}">
                <a16:creationId xmlns:a16="http://schemas.microsoft.com/office/drawing/2014/main" id="{7DF23BF2-D4C3-DCF6-5700-B715551294D6}"/>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13</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35155991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15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155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552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155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1552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1552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1552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1552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1552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23" grpId="0" build="p"/>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dirty="0">
                <a:ea typeface="ＭＳ Ｐゴシック" pitchFamily="34" charset="-128"/>
              </a:rPr>
              <a:t>Caching Hit &amp; Cache Miss</a:t>
            </a:r>
          </a:p>
        </p:txBody>
      </p:sp>
      <p:sp>
        <p:nvSpPr>
          <p:cNvPr id="64515" name="Rectangle 3"/>
          <p:cNvSpPr>
            <a:spLocks noGrp="1" noChangeArrowheads="1"/>
          </p:cNvSpPr>
          <p:nvPr>
            <p:ph type="body" idx="1"/>
          </p:nvPr>
        </p:nvSpPr>
        <p:spPr>
          <a:xfrm>
            <a:off x="914400" y="1600201"/>
            <a:ext cx="10363200" cy="4791547"/>
          </a:xfrm>
          <a:noFill/>
          <a:ln w="9525">
            <a:noFill/>
            <a:miter lim="800000"/>
            <a:headEnd/>
            <a:tailEnd/>
          </a:ln>
        </p:spPr>
        <p:txBody>
          <a:bodyPr vert="horz" wrap="square" lIns="91440" tIns="45720" rIns="91440" bIns="45720" numCol="1" anchor="t" anchorCtr="0" compatLnSpc="1">
            <a:prstTxWarp prst="textNoShape">
              <a:avLst/>
            </a:prstTxWarp>
            <a:normAutofit/>
          </a:bodyPr>
          <a:lstStyle/>
          <a:p>
            <a:r>
              <a:rPr lang="en-US" dirty="0"/>
              <a:t>When accessing a memory address: </a:t>
            </a:r>
          </a:p>
          <a:p>
            <a:pPr lvl="1"/>
            <a:r>
              <a:rPr lang="en-US" dirty="0"/>
              <a:t>cache hit: </a:t>
            </a:r>
            <a:r>
              <a:rPr lang="en-GB" dirty="0"/>
              <a:t>the requested memory address is found in the cache, i.e., </a:t>
            </a:r>
            <a:r>
              <a:rPr lang="en-US" dirty="0"/>
              <a:t>cache block is valid and contains the proper memory address, so read from cache (fast). </a:t>
            </a:r>
            <a:r>
              <a:rPr lang="en-GB" dirty="0"/>
              <a:t>Proportion of accesses that are hits is called the hit rate</a:t>
            </a:r>
            <a:endParaRPr lang="en-US" dirty="0"/>
          </a:p>
          <a:p>
            <a:pPr lvl="1"/>
            <a:r>
              <a:rPr lang="en-US" dirty="0"/>
              <a:t>cache miss: </a:t>
            </a:r>
            <a:r>
              <a:rPr lang="en-GB" dirty="0"/>
              <a:t>the requested memory address is not in the cache, i.e., cache block </a:t>
            </a:r>
            <a:r>
              <a:rPr lang="en-US" dirty="0"/>
              <a:t>is invalid, or refers to the wrong memory address, so read from memory (slow). </a:t>
            </a:r>
            <a:r>
              <a:rPr lang="en-GB" dirty="0"/>
              <a:t>Proportion of accesses that are misses is called the miss rate = 1 – hit rate</a:t>
            </a:r>
            <a:endParaRPr lang="en-US" dirty="0"/>
          </a:p>
          <a:p>
            <a:pPr lvl="1"/>
            <a:endParaRPr lang="en-US" dirty="0"/>
          </a:p>
        </p:txBody>
      </p:sp>
      <p:sp>
        <p:nvSpPr>
          <p:cNvPr id="4" name="Slide Number Placeholder 5"/>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14</a:t>
            </a:fld>
            <a:endParaRPr lang="en-US" b="0" dirty="0">
              <a:solidFill>
                <a:prstClr val="black">
                  <a:tint val="75000"/>
                </a:prstClr>
              </a:solidFill>
              <a:latin typeface="Times New Roman" pitchFamily="18" charset="0"/>
              <a:ea typeface="+mn-ea"/>
              <a:cs typeface="+mn-cs"/>
            </a:endParaRPr>
          </a:p>
        </p:txBody>
      </p:sp>
      <p:sp>
        <p:nvSpPr>
          <p:cNvPr id="3" name="Slide Number Placeholder 3">
            <a:extLst>
              <a:ext uri="{FF2B5EF4-FFF2-40B4-BE49-F238E27FC236}">
                <a16:creationId xmlns:a16="http://schemas.microsoft.com/office/drawing/2014/main" id="{9034A588-BDE3-8675-F09C-8B377E19EF50}"/>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14</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161704013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274638"/>
            <a:ext cx="6052810" cy="1143000"/>
          </a:xfrm>
        </p:spPr>
        <p:txBody>
          <a:bodyPr>
            <a:normAutofit fontScale="90000"/>
          </a:bodyPr>
          <a:lstStyle/>
          <a:p>
            <a:pPr>
              <a:lnSpc>
                <a:spcPct val="85000"/>
              </a:lnSpc>
            </a:pPr>
            <a:r>
              <a:rPr lang="en-US" dirty="0"/>
              <a:t>Sources of Cache Misses:3Cs</a:t>
            </a:r>
          </a:p>
        </p:txBody>
      </p:sp>
      <p:sp>
        <p:nvSpPr>
          <p:cNvPr id="1602563" name="Rectangle 3"/>
          <p:cNvSpPr>
            <a:spLocks noGrp="1" noChangeArrowheads="1"/>
          </p:cNvSpPr>
          <p:nvPr>
            <p:ph type="body" idx="1"/>
          </p:nvPr>
        </p:nvSpPr>
        <p:spPr>
          <a:xfrm>
            <a:off x="0" y="1511301"/>
            <a:ext cx="6629400" cy="5346699"/>
          </a:xfrm>
        </p:spPr>
        <p:txBody>
          <a:bodyPr>
            <a:normAutofit fontScale="70000" lnSpcReduction="20000"/>
          </a:bodyPr>
          <a:lstStyle/>
          <a:p>
            <a:pPr>
              <a:buClr>
                <a:schemeClr val="tx1"/>
              </a:buClr>
              <a:defRPr/>
            </a:pPr>
            <a:r>
              <a:rPr lang="en-US" dirty="0">
                <a:solidFill>
                  <a:srgbClr val="FF0000"/>
                </a:solidFill>
              </a:rPr>
              <a:t>Compulsory misses </a:t>
            </a:r>
            <a:r>
              <a:rPr lang="en-US" dirty="0"/>
              <a:t>(cold start or process migration, 1</a:t>
            </a:r>
            <a:r>
              <a:rPr lang="en-US" baseline="30000" dirty="0"/>
              <a:t>st</a:t>
            </a:r>
            <a:r>
              <a:rPr lang="en-US" dirty="0"/>
              <a:t> reference):</a:t>
            </a:r>
          </a:p>
          <a:p>
            <a:pPr lvl="1">
              <a:defRPr/>
            </a:pPr>
            <a:r>
              <a:rPr lang="en-US" dirty="0"/>
              <a:t>First access to block impossible to avoid; small effect for long running programs</a:t>
            </a:r>
          </a:p>
          <a:p>
            <a:pPr lvl="1">
              <a:defRPr/>
            </a:pPr>
            <a:r>
              <a:rPr lang="en-US" dirty="0"/>
              <a:t>Solution: increase block size (increases miss penalty; very large blocks could increase miss rate)</a:t>
            </a:r>
          </a:p>
          <a:p>
            <a:pPr>
              <a:buClr>
                <a:schemeClr val="tx1"/>
              </a:buClr>
              <a:defRPr/>
            </a:pPr>
            <a:r>
              <a:rPr lang="en-US" dirty="0">
                <a:solidFill>
                  <a:srgbClr val="FF0000"/>
                </a:solidFill>
              </a:rPr>
              <a:t>Capacity misses</a:t>
            </a:r>
            <a:r>
              <a:rPr lang="en-US" dirty="0"/>
              <a:t>:</a:t>
            </a:r>
          </a:p>
          <a:p>
            <a:pPr lvl="1">
              <a:defRPr/>
            </a:pPr>
            <a:r>
              <a:rPr lang="en-US" dirty="0"/>
              <a:t>Cache cannot contain all blocks accessed by the program</a:t>
            </a:r>
          </a:p>
          <a:p>
            <a:pPr lvl="1">
              <a:defRPr/>
            </a:pPr>
            <a:r>
              <a:rPr lang="en-US" dirty="0"/>
              <a:t>Solution: increase cache size (may increase access time)</a:t>
            </a:r>
          </a:p>
          <a:p>
            <a:pPr>
              <a:buClr>
                <a:schemeClr val="tx1"/>
              </a:buClr>
              <a:defRPr/>
            </a:pPr>
            <a:r>
              <a:rPr lang="en-US" dirty="0">
                <a:solidFill>
                  <a:srgbClr val="FF0000"/>
                </a:solidFill>
              </a:rPr>
              <a:t>Conflict misses </a:t>
            </a:r>
            <a:r>
              <a:rPr lang="en-US" dirty="0"/>
              <a:t>(collision):</a:t>
            </a:r>
          </a:p>
          <a:p>
            <a:pPr lvl="1">
              <a:defRPr/>
            </a:pPr>
            <a:r>
              <a:rPr lang="en-US" dirty="0"/>
              <a:t>Multiple memory locations mapped to the same cache location</a:t>
            </a:r>
          </a:p>
          <a:p>
            <a:pPr lvl="1">
              <a:defRPr/>
            </a:pPr>
            <a:r>
              <a:rPr lang="en-US" dirty="0"/>
              <a:t>Solution 1: increase cache size</a:t>
            </a:r>
          </a:p>
          <a:p>
            <a:pPr lvl="1">
              <a:defRPr/>
            </a:pPr>
            <a:r>
              <a:rPr lang="en-US" dirty="0"/>
              <a:t>Solution 2: increase </a:t>
            </a:r>
            <a:r>
              <a:rPr lang="en-US" dirty="0" err="1"/>
              <a:t>associativity</a:t>
            </a:r>
            <a:r>
              <a:rPr lang="en-US" dirty="0"/>
              <a:t> (may increase access time)</a:t>
            </a:r>
          </a:p>
        </p:txBody>
      </p:sp>
      <p:sp>
        <p:nvSpPr>
          <p:cNvPr id="7" name="Slide Number Placeholder 5"/>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15</a:t>
            </a:fld>
            <a:endParaRPr lang="en-US" b="0" dirty="0">
              <a:solidFill>
                <a:prstClr val="black">
                  <a:tint val="75000"/>
                </a:prstClr>
              </a:solidFill>
              <a:latin typeface="Times New Roman" pitchFamily="18" charset="0"/>
              <a:ea typeface="+mn-ea"/>
              <a:cs typeface="+mn-cs"/>
            </a:endParaRPr>
          </a:p>
        </p:txBody>
      </p:sp>
      <p:pic>
        <p:nvPicPr>
          <p:cNvPr id="307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p:blipFill>
        <p:spPr bwMode="auto">
          <a:xfrm>
            <a:off x="6662410" y="-1"/>
            <a:ext cx="5416567" cy="6858001"/>
          </a:xfrm>
          <a:prstGeom prst="rect">
            <a:avLst/>
          </a:prstGeom>
          <a:noFill/>
          <a:ln w="9525">
            <a:noFill/>
            <a:miter lim="800000"/>
            <a:headEnd/>
            <a:tailEnd/>
          </a:ln>
        </p:spPr>
      </p:pic>
    </p:spTree>
    <p:extLst>
      <p:ext uri="{BB962C8B-B14F-4D97-AF65-F5344CB8AC3E}">
        <p14:creationId xmlns:p14="http://schemas.microsoft.com/office/powerpoint/2010/main" val="42022115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2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025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025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25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025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0256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0256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0256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0256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025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256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193F9B-430C-C0DB-022A-9C99B45303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8BF9DB-E021-7346-CFF3-58A920371339}"/>
              </a:ext>
            </a:extLst>
          </p:cNvPr>
          <p:cNvSpPr>
            <a:spLocks noGrp="1"/>
          </p:cNvSpPr>
          <p:nvPr>
            <p:ph type="title"/>
          </p:nvPr>
        </p:nvSpPr>
        <p:spPr/>
        <p:txBody>
          <a:bodyPr/>
          <a:lstStyle/>
          <a:p>
            <a:r>
              <a:rPr lang="en-US" dirty="0"/>
              <a:t>Average Memory Access Time (AMAT)</a:t>
            </a:r>
            <a:endParaRPr lang="en-SE" dirty="0"/>
          </a:p>
        </p:txBody>
      </p:sp>
      <p:sp>
        <p:nvSpPr>
          <p:cNvPr id="4" name="Slide Number Placeholder 3">
            <a:extLst>
              <a:ext uri="{FF2B5EF4-FFF2-40B4-BE49-F238E27FC236}">
                <a16:creationId xmlns:a16="http://schemas.microsoft.com/office/drawing/2014/main" id="{8E41F3E0-CE7C-7D62-3BC3-9C349A391E13}"/>
              </a:ext>
            </a:extLst>
          </p:cNvPr>
          <p:cNvSpPr>
            <a:spLocks noGrp="1"/>
          </p:cNvSpPr>
          <p:nvPr>
            <p:ph type="sldNum" sz="quarter" idx="10"/>
          </p:nvPr>
        </p:nvSpPr>
        <p:spPr/>
        <p:txBody>
          <a:bodyPr/>
          <a:lstStyle/>
          <a:p>
            <a:pPr>
              <a:defRPr/>
            </a:pPr>
            <a:fld id="{78997615-6873-405D-B80D-4D52F6DDA5E8}" type="slidenum">
              <a:rPr lang="en-US" altLang="zh-CN" smtClean="0"/>
              <a:pPr>
                <a:defRPr/>
              </a:pPr>
              <a:t>16</a:t>
            </a:fld>
            <a:endParaRPr lang="en-US" altLang="zh-CN" dirty="0"/>
          </a:p>
        </p:txBody>
      </p:sp>
      <p:sp>
        <p:nvSpPr>
          <p:cNvPr id="6" name="Rectangle 2">
            <a:extLst>
              <a:ext uri="{FF2B5EF4-FFF2-40B4-BE49-F238E27FC236}">
                <a16:creationId xmlns:a16="http://schemas.microsoft.com/office/drawing/2014/main" id="{B888D87D-5C43-8D98-9A5F-43C0DB5120F0}"/>
              </a:ext>
            </a:extLst>
          </p:cNvPr>
          <p:cNvSpPr txBox="1">
            <a:spLocks noChangeArrowheads="1"/>
          </p:cNvSpPr>
          <p:nvPr/>
        </p:nvSpPr>
        <p:spPr bwMode="auto">
          <a:xfrm>
            <a:off x="609600" y="1524000"/>
            <a:ext cx="10439400" cy="5432300"/>
          </a:xfrm>
          <a:prstGeom prst="rect">
            <a:avLst/>
          </a:prstGeom>
          <a:noFill/>
          <a:ln w="9525">
            <a:noFill/>
            <a:miter lim="800000"/>
            <a:headEnd/>
            <a:tailEnd/>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noAutofit/>
          </a:bodyPr>
          <a:lstStyle>
            <a:lvl1pPr marL="469900" indent="-469900" algn="l" rtl="0" eaLnBrk="0" fontAlgn="base" hangingPunct="0">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0" fontAlgn="base" hangingPunct="0">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marL="0" indent="0">
              <a:buNone/>
            </a:pPr>
            <a:r>
              <a:rPr lang="en-US" altLang="en-US" sz="2400" b="0" kern="0" dirty="0">
                <a:latin typeface="Consolas" panose="020B0609020204030204" pitchFamily="49" charset="0"/>
              </a:rPr>
              <a:t>  AMAT = Hit Rate</a:t>
            </a:r>
            <a:r>
              <a:rPr lang="en-US" altLang="en-US" sz="2400" b="0" kern="0" baseline="-25000" dirty="0">
                <a:latin typeface="Consolas" panose="020B0609020204030204" pitchFamily="49" charset="0"/>
              </a:rPr>
              <a:t>L1</a:t>
            </a:r>
            <a:r>
              <a:rPr lang="en-US" altLang="en-US" sz="2400" b="0" kern="0" dirty="0">
                <a:latin typeface="Consolas" panose="020B0609020204030204" pitchFamily="49" charset="0"/>
              </a:rPr>
              <a:t> x Hit Time</a:t>
            </a:r>
            <a:r>
              <a:rPr lang="en-US" altLang="en-US" sz="2400" b="0" kern="0" baseline="-25000" dirty="0">
                <a:latin typeface="Consolas" panose="020B0609020204030204" pitchFamily="49" charset="0"/>
              </a:rPr>
              <a:t>L1</a:t>
            </a:r>
            <a:r>
              <a:rPr lang="en-US" altLang="en-US" sz="2400" b="0" kern="0" dirty="0">
                <a:latin typeface="Consolas" panose="020B0609020204030204" pitchFamily="49" charset="0"/>
              </a:rPr>
              <a:t> + Miss Rate</a:t>
            </a:r>
            <a:r>
              <a:rPr lang="en-US" altLang="en-US" sz="2400" b="0" kern="0" baseline="-25000" dirty="0">
                <a:latin typeface="Consolas" panose="020B0609020204030204" pitchFamily="49" charset="0"/>
              </a:rPr>
              <a:t>L1</a:t>
            </a:r>
            <a:r>
              <a:rPr lang="en-US" altLang="en-US" sz="2400" b="0" kern="0" dirty="0">
                <a:latin typeface="Consolas" panose="020B0609020204030204" pitchFamily="49" charset="0"/>
              </a:rPr>
              <a:t> x Miss Time</a:t>
            </a:r>
            <a:r>
              <a:rPr lang="en-US" altLang="en-US" sz="2400" b="0" kern="0" baseline="-25000" dirty="0">
                <a:latin typeface="Consolas" panose="020B0609020204030204" pitchFamily="49" charset="0"/>
              </a:rPr>
              <a:t>L1</a:t>
            </a:r>
            <a:endParaRPr lang="en-US" altLang="en-US" sz="2000" b="0" kern="0" dirty="0">
              <a:latin typeface="Consolas" panose="020B0609020204030204" pitchFamily="49" charset="0"/>
            </a:endParaRPr>
          </a:p>
          <a:p>
            <a:pPr marL="282575" indent="0">
              <a:buFont typeface="Wingdings" pitchFamily="2" charset="2"/>
              <a:buNone/>
            </a:pPr>
            <a:r>
              <a:rPr lang="en-US" altLang="en-US" sz="1800" b="0" kern="0" dirty="0">
                <a:solidFill>
                  <a:schemeClr val="accent1"/>
                </a:solidFill>
                <a:latin typeface="Consolas" panose="020B0609020204030204" pitchFamily="49" charset="0"/>
              </a:rPr>
              <a:t>Hit Rate</a:t>
            </a:r>
            <a:r>
              <a:rPr lang="en-US" altLang="en-US" sz="1800" b="0" kern="0" baseline="-25000" dirty="0">
                <a:solidFill>
                  <a:schemeClr val="accent1"/>
                </a:solidFill>
                <a:latin typeface="Consolas" panose="020B0609020204030204" pitchFamily="49" charset="0"/>
              </a:rPr>
              <a:t>L1</a:t>
            </a:r>
            <a:r>
              <a:rPr lang="en-US" altLang="en-US" sz="1800" b="0" kern="0" dirty="0">
                <a:solidFill>
                  <a:schemeClr val="accent1"/>
                </a:solidFill>
                <a:latin typeface="Consolas" panose="020B0609020204030204" pitchFamily="49" charset="0"/>
              </a:rPr>
              <a:t> + Miss Rate</a:t>
            </a:r>
            <a:r>
              <a:rPr lang="en-US" altLang="en-US" sz="1800" b="0" kern="0" baseline="-25000" dirty="0">
                <a:solidFill>
                  <a:schemeClr val="accent1"/>
                </a:solidFill>
                <a:latin typeface="Consolas" panose="020B0609020204030204" pitchFamily="49" charset="0"/>
              </a:rPr>
              <a:t>L1</a:t>
            </a:r>
            <a:r>
              <a:rPr lang="en-US" altLang="en-US" sz="1800" b="0" kern="0" dirty="0">
                <a:solidFill>
                  <a:schemeClr val="accent1"/>
                </a:solidFill>
                <a:latin typeface="Consolas" panose="020B0609020204030204" pitchFamily="49" charset="0"/>
              </a:rPr>
              <a:t> = 1</a:t>
            </a:r>
            <a:br>
              <a:rPr lang="en-US" altLang="en-US" sz="1800" b="0" kern="0" dirty="0">
                <a:solidFill>
                  <a:schemeClr val="accent1"/>
                </a:solidFill>
                <a:latin typeface="Consolas" panose="020B0609020204030204" pitchFamily="49" charset="0"/>
              </a:rPr>
            </a:br>
            <a:r>
              <a:rPr lang="en-US" altLang="en-US" sz="1800" b="0" kern="0" dirty="0">
                <a:solidFill>
                  <a:schemeClr val="accent1"/>
                </a:solidFill>
                <a:latin typeface="Consolas" panose="020B0609020204030204" pitchFamily="49" charset="0"/>
              </a:rPr>
              <a:t>Hit Time</a:t>
            </a:r>
            <a:r>
              <a:rPr lang="en-US" altLang="en-US" sz="1800" b="0" kern="0" baseline="-25000" dirty="0">
                <a:solidFill>
                  <a:schemeClr val="accent1"/>
                </a:solidFill>
                <a:latin typeface="Consolas" panose="020B0609020204030204" pitchFamily="49" charset="0"/>
              </a:rPr>
              <a:t>L1</a:t>
            </a:r>
            <a:r>
              <a:rPr lang="en-US" altLang="en-US" sz="1800" b="0" kern="0" dirty="0">
                <a:solidFill>
                  <a:schemeClr val="accent1"/>
                </a:solidFill>
                <a:latin typeface="Consolas" panose="020B0609020204030204" pitchFamily="49" charset="0"/>
              </a:rPr>
              <a:t> = Time to get value from L1 cache.</a:t>
            </a:r>
            <a:br>
              <a:rPr lang="en-US" altLang="en-US" sz="1800" b="0" kern="0" dirty="0">
                <a:solidFill>
                  <a:schemeClr val="accent1"/>
                </a:solidFill>
                <a:latin typeface="Consolas" panose="020B0609020204030204" pitchFamily="49" charset="0"/>
              </a:rPr>
            </a:br>
            <a:r>
              <a:rPr lang="en-US" altLang="en-US" sz="1800" b="0" kern="0" dirty="0">
                <a:solidFill>
                  <a:schemeClr val="accent1"/>
                </a:solidFill>
                <a:latin typeface="Consolas" panose="020B0609020204030204" pitchFamily="49" charset="0"/>
              </a:rPr>
              <a:t>Miss Time</a:t>
            </a:r>
            <a:r>
              <a:rPr lang="en-US" altLang="en-US" sz="1800" b="0" kern="0" baseline="-25000" dirty="0">
                <a:solidFill>
                  <a:schemeClr val="accent1"/>
                </a:solidFill>
                <a:latin typeface="Consolas" panose="020B0609020204030204" pitchFamily="49" charset="0"/>
              </a:rPr>
              <a:t>L1 </a:t>
            </a:r>
            <a:r>
              <a:rPr lang="en-US" altLang="en-US" sz="1800" b="0" kern="0" dirty="0">
                <a:solidFill>
                  <a:schemeClr val="accent1"/>
                </a:solidFill>
                <a:latin typeface="Consolas" panose="020B0609020204030204" pitchFamily="49" charset="0"/>
              </a:rPr>
              <a:t>= Hit Time</a:t>
            </a:r>
            <a:r>
              <a:rPr lang="en-US" altLang="en-US" sz="1800" b="0" kern="0" baseline="-25000" dirty="0">
                <a:solidFill>
                  <a:schemeClr val="accent1"/>
                </a:solidFill>
                <a:latin typeface="Consolas" panose="020B0609020204030204" pitchFamily="49" charset="0"/>
              </a:rPr>
              <a:t>L1</a:t>
            </a:r>
            <a:r>
              <a:rPr lang="en-US" altLang="en-US" sz="1800" b="0" kern="0" dirty="0">
                <a:solidFill>
                  <a:schemeClr val="accent1"/>
                </a:solidFill>
                <a:latin typeface="Consolas" panose="020B0609020204030204" pitchFamily="49" charset="0"/>
              </a:rPr>
              <a:t> + Miss Penalty</a:t>
            </a:r>
            <a:r>
              <a:rPr lang="en-US" altLang="en-US" sz="1800" b="0" kern="0" baseline="-25000" dirty="0">
                <a:solidFill>
                  <a:schemeClr val="accent1"/>
                </a:solidFill>
                <a:latin typeface="Consolas" panose="020B0609020204030204" pitchFamily="49" charset="0"/>
              </a:rPr>
              <a:t>L1</a:t>
            </a:r>
            <a:br>
              <a:rPr lang="en-US" altLang="en-US" sz="1800" b="0" kern="0" dirty="0">
                <a:solidFill>
                  <a:schemeClr val="accent1"/>
                </a:solidFill>
                <a:latin typeface="Consolas" panose="020B0609020204030204" pitchFamily="49" charset="0"/>
              </a:rPr>
            </a:br>
            <a:r>
              <a:rPr lang="en-US" altLang="en-US" sz="1800" b="0" kern="0" dirty="0">
                <a:solidFill>
                  <a:schemeClr val="accent1"/>
                </a:solidFill>
                <a:latin typeface="Consolas" panose="020B0609020204030204" pitchFamily="49" charset="0"/>
              </a:rPr>
              <a:t>Miss Penalty</a:t>
            </a:r>
            <a:r>
              <a:rPr lang="en-US" altLang="en-US" sz="1800" b="0" kern="0" baseline="-25000" dirty="0">
                <a:solidFill>
                  <a:schemeClr val="accent1"/>
                </a:solidFill>
                <a:latin typeface="Consolas" panose="020B0609020204030204" pitchFamily="49" charset="0"/>
              </a:rPr>
              <a:t>L1</a:t>
            </a:r>
            <a:r>
              <a:rPr lang="en-US" altLang="en-US" sz="1800" b="0" kern="0" dirty="0">
                <a:solidFill>
                  <a:schemeClr val="accent1"/>
                </a:solidFill>
                <a:latin typeface="Consolas" panose="020B0609020204030204" pitchFamily="49" charset="0"/>
              </a:rPr>
              <a:t> = AVG Time to get value from lower level (DRAM)</a:t>
            </a:r>
          </a:p>
          <a:p>
            <a:pPr marL="282575" indent="0">
              <a:buFont typeface="Wingdings" pitchFamily="2" charset="2"/>
              <a:buNone/>
            </a:pPr>
            <a:r>
              <a:rPr lang="en-US" altLang="en-US" sz="2000" b="0" kern="0" dirty="0">
                <a:solidFill>
                  <a:srgbClr val="FF0000"/>
                </a:solidFill>
                <a:latin typeface="Consolas" panose="020B0609020204030204" pitchFamily="49" charset="0"/>
              </a:rPr>
              <a:t>So, AMAT = Hit Time</a:t>
            </a:r>
            <a:r>
              <a:rPr lang="en-US" altLang="en-US" sz="2000" b="0" kern="0" baseline="-25000" dirty="0">
                <a:solidFill>
                  <a:srgbClr val="FF0000"/>
                </a:solidFill>
                <a:latin typeface="Consolas" panose="020B0609020204030204" pitchFamily="49" charset="0"/>
              </a:rPr>
              <a:t>L1</a:t>
            </a:r>
            <a:r>
              <a:rPr lang="en-US" altLang="en-US" sz="2000" b="0" kern="0" dirty="0">
                <a:solidFill>
                  <a:srgbClr val="FF0000"/>
                </a:solidFill>
                <a:latin typeface="Consolas" panose="020B0609020204030204" pitchFamily="49" charset="0"/>
              </a:rPr>
              <a:t> + Miss Rate</a:t>
            </a:r>
            <a:r>
              <a:rPr lang="en-US" altLang="en-US" sz="2000" b="0" kern="0" baseline="-25000" dirty="0">
                <a:solidFill>
                  <a:srgbClr val="FF0000"/>
                </a:solidFill>
                <a:latin typeface="Consolas" panose="020B0609020204030204" pitchFamily="49" charset="0"/>
              </a:rPr>
              <a:t>L1</a:t>
            </a:r>
            <a:r>
              <a:rPr lang="en-US" altLang="en-US" sz="2000" b="0" kern="0" dirty="0">
                <a:solidFill>
                  <a:srgbClr val="FF0000"/>
                </a:solidFill>
                <a:latin typeface="Consolas" panose="020B0609020204030204" pitchFamily="49" charset="0"/>
              </a:rPr>
              <a:t> x Miss Penalty</a:t>
            </a:r>
            <a:r>
              <a:rPr lang="en-US" altLang="en-US" sz="2000" b="0" kern="0" baseline="-25000" dirty="0">
                <a:solidFill>
                  <a:srgbClr val="FF0000"/>
                </a:solidFill>
                <a:latin typeface="Consolas" panose="020B0609020204030204" pitchFamily="49" charset="0"/>
              </a:rPr>
              <a:t>L1</a:t>
            </a:r>
          </a:p>
          <a:p>
            <a:pPr marL="282575" indent="0">
              <a:buFont typeface="Wingdings" pitchFamily="2" charset="2"/>
              <a:buNone/>
            </a:pPr>
            <a:endParaRPr lang="en-US" altLang="en-US" sz="2000" b="0" kern="0" baseline="-25000" dirty="0">
              <a:solidFill>
                <a:srgbClr val="FF0000"/>
              </a:solidFill>
              <a:latin typeface="Consolas" panose="020B0609020204030204" pitchFamily="49" charset="0"/>
            </a:endParaRPr>
          </a:p>
          <a:p>
            <a:pPr marL="282575" indent="0">
              <a:buNone/>
            </a:pPr>
            <a:r>
              <a:rPr lang="en-GB" altLang="en-US" sz="1800" kern="0" dirty="0">
                <a:latin typeface="Consolas" panose="020B0609020204030204" pitchFamily="49" charset="0"/>
              </a:rPr>
              <a:t>Example: </a:t>
            </a:r>
            <a:r>
              <a:rPr lang="en-GB" altLang="en-US" sz="1800" b="0" kern="0" dirty="0">
                <a:latin typeface="Consolas" panose="020B0609020204030204" pitchFamily="49" charset="0"/>
              </a:rPr>
              <a:t>Assume one level of cache. One cache access takes 1 clock cycle, i.e., Hit Time = 1 cycle. One main memory access takes 100 cycles. Any instruction or data not in cache will have to be accessed in main memory and moved to cache before being accessed: i.e., Miss penalty = 100 cycles (main memory access time), Miss Time =100+1=101 cycles (main memory access time + cache access time)</a:t>
            </a:r>
          </a:p>
          <a:p>
            <a:pPr marL="282575" indent="0">
              <a:buNone/>
            </a:pPr>
            <a:r>
              <a:rPr lang="en-GB" altLang="en-US" sz="1800" b="0" kern="0" dirty="0">
                <a:latin typeface="Consolas" panose="020B0609020204030204" pitchFamily="49" charset="0"/>
              </a:rPr>
              <a:t>For miss rate of x, AMAT is a linearly increasing function with x:</a:t>
            </a:r>
          </a:p>
          <a:p>
            <a:pPr marL="282575" indent="0">
              <a:buNone/>
            </a:pPr>
            <a:r>
              <a:rPr lang="en-GB" altLang="en-US" sz="1800" b="0" kern="0" dirty="0">
                <a:latin typeface="Consolas" panose="020B0609020204030204" pitchFamily="49" charset="0"/>
              </a:rPr>
              <a:t>AMAT = (1-x)*1 + x*101 = 1 + x*100 cycles</a:t>
            </a:r>
            <a:endParaRPr lang="en-US" altLang="en-US" sz="1800" b="0" kern="0" dirty="0">
              <a:latin typeface="Consolas" panose="020B0609020204030204" pitchFamily="49" charset="0"/>
            </a:endParaRPr>
          </a:p>
        </p:txBody>
      </p:sp>
      <p:grpSp>
        <p:nvGrpSpPr>
          <p:cNvPr id="15" name="Group 14">
            <a:extLst>
              <a:ext uri="{FF2B5EF4-FFF2-40B4-BE49-F238E27FC236}">
                <a16:creationId xmlns:a16="http://schemas.microsoft.com/office/drawing/2014/main" id="{B8556F1A-3B3D-04F8-EF49-8DFB4D7EECCC}"/>
              </a:ext>
            </a:extLst>
          </p:cNvPr>
          <p:cNvGrpSpPr/>
          <p:nvPr/>
        </p:nvGrpSpPr>
        <p:grpSpPr>
          <a:xfrm rot="16200000">
            <a:off x="9986171" y="1343157"/>
            <a:ext cx="1592261" cy="2057400"/>
            <a:chOff x="7101568" y="2743200"/>
            <a:chExt cx="1981200" cy="2057400"/>
          </a:xfrm>
        </p:grpSpPr>
        <p:sp>
          <p:nvSpPr>
            <p:cNvPr id="16" name="Rectangle 4">
              <a:extLst>
                <a:ext uri="{FF2B5EF4-FFF2-40B4-BE49-F238E27FC236}">
                  <a16:creationId xmlns:a16="http://schemas.microsoft.com/office/drawing/2014/main" id="{EF74FED9-1EAE-C25C-594B-E3D75E65A26A}"/>
                </a:ext>
              </a:extLst>
            </p:cNvPr>
            <p:cNvSpPr>
              <a:spLocks noChangeArrowheads="1"/>
            </p:cNvSpPr>
            <p:nvPr/>
          </p:nvSpPr>
          <p:spPr bwMode="auto">
            <a:xfrm>
              <a:off x="7620000" y="2743200"/>
              <a:ext cx="914400" cy="38100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latin typeface="Gill Sans Light"/>
                </a:rPr>
                <a:t>Proc</a:t>
              </a:r>
            </a:p>
          </p:txBody>
        </p:sp>
        <p:sp>
          <p:nvSpPr>
            <p:cNvPr id="17" name="Rectangle 5">
              <a:extLst>
                <a:ext uri="{FF2B5EF4-FFF2-40B4-BE49-F238E27FC236}">
                  <a16:creationId xmlns:a16="http://schemas.microsoft.com/office/drawing/2014/main" id="{1D0C29EB-5B51-96DA-49F1-9FBBBECB1DAB}"/>
                </a:ext>
              </a:extLst>
            </p:cNvPr>
            <p:cNvSpPr>
              <a:spLocks noChangeArrowheads="1"/>
            </p:cNvSpPr>
            <p:nvPr/>
          </p:nvSpPr>
          <p:spPr bwMode="auto">
            <a:xfrm>
              <a:off x="7391400" y="3429000"/>
              <a:ext cx="1447800" cy="4572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latin typeface="Gill Sans Light"/>
                </a:rPr>
                <a:t>L1 Cache</a:t>
              </a:r>
            </a:p>
          </p:txBody>
        </p:sp>
        <p:sp>
          <p:nvSpPr>
            <p:cNvPr id="18" name="Line 7">
              <a:extLst>
                <a:ext uri="{FF2B5EF4-FFF2-40B4-BE49-F238E27FC236}">
                  <a16:creationId xmlns:a16="http://schemas.microsoft.com/office/drawing/2014/main" id="{84955A3E-F5A2-67B5-0BEF-3A571CC59179}"/>
                </a:ext>
              </a:extLst>
            </p:cNvPr>
            <p:cNvSpPr>
              <a:spLocks noChangeShapeType="1"/>
            </p:cNvSpPr>
            <p:nvPr/>
          </p:nvSpPr>
          <p:spPr bwMode="auto">
            <a:xfrm>
              <a:off x="8077200" y="3124200"/>
              <a:ext cx="0" cy="304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8">
              <a:extLst>
                <a:ext uri="{FF2B5EF4-FFF2-40B4-BE49-F238E27FC236}">
                  <a16:creationId xmlns:a16="http://schemas.microsoft.com/office/drawing/2014/main" id="{CBECF413-81BA-E91E-933C-3A02E1E0CC38}"/>
                </a:ext>
              </a:extLst>
            </p:cNvPr>
            <p:cNvSpPr>
              <a:spLocks noChangeShapeType="1"/>
            </p:cNvSpPr>
            <p:nvPr/>
          </p:nvSpPr>
          <p:spPr bwMode="auto">
            <a:xfrm>
              <a:off x="8077200" y="3886200"/>
              <a:ext cx="0" cy="381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Rectangle 6">
              <a:extLst>
                <a:ext uri="{FF2B5EF4-FFF2-40B4-BE49-F238E27FC236}">
                  <a16:creationId xmlns:a16="http://schemas.microsoft.com/office/drawing/2014/main" id="{693D5FB6-80EE-D63D-F705-BF1699750AF3}"/>
                </a:ext>
              </a:extLst>
            </p:cNvPr>
            <p:cNvSpPr>
              <a:spLocks noChangeArrowheads="1"/>
            </p:cNvSpPr>
            <p:nvPr/>
          </p:nvSpPr>
          <p:spPr bwMode="auto">
            <a:xfrm>
              <a:off x="7101568" y="4267200"/>
              <a:ext cx="1981200" cy="5334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dirty="0">
                  <a:latin typeface="Gill Sans Light"/>
                </a:rPr>
                <a:t>DRAM</a:t>
              </a:r>
            </a:p>
          </p:txBody>
        </p:sp>
      </p:grpSp>
    </p:spTree>
    <p:extLst>
      <p:ext uri="{BB962C8B-B14F-4D97-AF65-F5344CB8AC3E}">
        <p14:creationId xmlns:p14="http://schemas.microsoft.com/office/powerpoint/2010/main" val="107089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Cache Levels</a:t>
            </a:r>
          </a:p>
        </p:txBody>
      </p:sp>
      <p:graphicFrame>
        <p:nvGraphicFramePr>
          <p:cNvPr id="7" name="Content Placeholder 6"/>
          <p:cNvGraphicFramePr>
            <a:graphicFrameLocks noGrp="1"/>
          </p:cNvGraphicFramePr>
          <p:nvPr>
            <p:ph idx="1"/>
          </p:nvPr>
        </p:nvGraphicFramePr>
        <p:xfrm>
          <a:off x="4621799" y="3201906"/>
          <a:ext cx="1199580" cy="1052468"/>
        </p:xfrm>
        <a:graphic>
          <a:graphicData uri="http://schemas.openxmlformats.org/drawingml/2006/table">
            <a:tbl>
              <a:tblPr firstRow="1" bandRow="1">
                <a:tableStyleId>{5940675A-B579-460E-94D1-54222C63F5DA}</a:tableStyleId>
              </a:tblPr>
              <a:tblGrid>
                <a:gridCol w="241356">
                  <a:extLst>
                    <a:ext uri="{9D8B030D-6E8A-4147-A177-3AD203B41FA5}">
                      <a16:colId xmlns:a16="http://schemas.microsoft.com/office/drawing/2014/main" val="20000"/>
                    </a:ext>
                  </a:extLst>
                </a:gridCol>
                <a:gridCol w="482714">
                  <a:extLst>
                    <a:ext uri="{9D8B030D-6E8A-4147-A177-3AD203B41FA5}">
                      <a16:colId xmlns:a16="http://schemas.microsoft.com/office/drawing/2014/main" val="20001"/>
                    </a:ext>
                  </a:extLst>
                </a:gridCol>
                <a:gridCol w="475510">
                  <a:extLst>
                    <a:ext uri="{9D8B030D-6E8A-4147-A177-3AD203B41FA5}">
                      <a16:colId xmlns:a16="http://schemas.microsoft.com/office/drawing/2014/main" val="20002"/>
                    </a:ext>
                  </a:extLst>
                </a:gridCol>
              </a:tblGrid>
              <a:tr h="263117">
                <a:tc>
                  <a:txBody>
                    <a:bodyPr/>
                    <a:lstStyle/>
                    <a:p>
                      <a:endParaRPr lang="en-US" sz="500" dirty="0"/>
                    </a:p>
                  </a:txBody>
                  <a:tcPr/>
                </a:tc>
                <a:tc>
                  <a:txBody>
                    <a:bodyPr/>
                    <a:lstStyle/>
                    <a:p>
                      <a:endParaRPr lang="en-US" sz="500" dirty="0"/>
                    </a:p>
                  </a:txBody>
                  <a:tcPr/>
                </a:tc>
                <a:tc>
                  <a:txBody>
                    <a:bodyPr/>
                    <a:lstStyle/>
                    <a:p>
                      <a:endParaRPr lang="en-US" sz="500"/>
                    </a:p>
                  </a:txBody>
                  <a:tcPr/>
                </a:tc>
                <a:extLst>
                  <a:ext uri="{0D108BD9-81ED-4DB2-BD59-A6C34878D82A}">
                    <a16:rowId xmlns:a16="http://schemas.microsoft.com/office/drawing/2014/main" val="10000"/>
                  </a:ext>
                </a:extLst>
              </a:tr>
              <a:tr h="263117">
                <a:tc>
                  <a:txBody>
                    <a:bodyPr/>
                    <a:lstStyle/>
                    <a:p>
                      <a:endParaRPr lang="en-US" sz="500"/>
                    </a:p>
                  </a:txBody>
                  <a:tcPr/>
                </a:tc>
                <a:tc>
                  <a:txBody>
                    <a:bodyPr/>
                    <a:lstStyle/>
                    <a:p>
                      <a:endParaRPr lang="en-US" sz="500"/>
                    </a:p>
                  </a:txBody>
                  <a:tcPr/>
                </a:tc>
                <a:tc>
                  <a:txBody>
                    <a:bodyPr/>
                    <a:lstStyle/>
                    <a:p>
                      <a:endParaRPr lang="en-US" sz="500" dirty="0"/>
                    </a:p>
                  </a:txBody>
                  <a:tcPr/>
                </a:tc>
                <a:extLst>
                  <a:ext uri="{0D108BD9-81ED-4DB2-BD59-A6C34878D82A}">
                    <a16:rowId xmlns:a16="http://schemas.microsoft.com/office/drawing/2014/main" val="10001"/>
                  </a:ext>
                </a:extLst>
              </a:tr>
              <a:tr h="263117">
                <a:tc>
                  <a:txBody>
                    <a:bodyPr/>
                    <a:lstStyle/>
                    <a:p>
                      <a:endParaRPr lang="en-US" sz="500"/>
                    </a:p>
                  </a:txBody>
                  <a:tcPr/>
                </a:tc>
                <a:tc>
                  <a:txBody>
                    <a:bodyPr/>
                    <a:lstStyle/>
                    <a:p>
                      <a:endParaRPr lang="en-US" sz="500"/>
                    </a:p>
                  </a:txBody>
                  <a:tcPr/>
                </a:tc>
                <a:tc>
                  <a:txBody>
                    <a:bodyPr/>
                    <a:lstStyle/>
                    <a:p>
                      <a:endParaRPr lang="en-US" sz="500" dirty="0"/>
                    </a:p>
                  </a:txBody>
                  <a:tcPr/>
                </a:tc>
                <a:extLst>
                  <a:ext uri="{0D108BD9-81ED-4DB2-BD59-A6C34878D82A}">
                    <a16:rowId xmlns:a16="http://schemas.microsoft.com/office/drawing/2014/main" val="10002"/>
                  </a:ext>
                </a:extLst>
              </a:tr>
              <a:tr h="263117">
                <a:tc>
                  <a:txBody>
                    <a:bodyPr/>
                    <a:lstStyle/>
                    <a:p>
                      <a:endParaRPr lang="en-US" sz="500"/>
                    </a:p>
                  </a:txBody>
                  <a:tcPr/>
                </a:tc>
                <a:tc>
                  <a:txBody>
                    <a:bodyPr/>
                    <a:lstStyle/>
                    <a:p>
                      <a:endParaRPr lang="en-US" sz="500"/>
                    </a:p>
                  </a:txBody>
                  <a:tcPr/>
                </a:tc>
                <a:tc>
                  <a:txBody>
                    <a:bodyPr/>
                    <a:lstStyle/>
                    <a:p>
                      <a:endParaRPr lang="en-US" sz="500" dirty="0"/>
                    </a:p>
                  </a:txBody>
                  <a:tcPr/>
                </a:tc>
                <a:extLst>
                  <a:ext uri="{0D108BD9-81ED-4DB2-BD59-A6C34878D82A}">
                    <a16:rowId xmlns:a16="http://schemas.microsoft.com/office/drawing/2014/main" val="10003"/>
                  </a:ext>
                </a:extLst>
              </a:tr>
            </a:tbl>
          </a:graphicData>
        </a:graphic>
      </p:graphicFrame>
      <p:sp>
        <p:nvSpPr>
          <p:cNvPr id="8" name="TextBox 7"/>
          <p:cNvSpPr txBox="1"/>
          <p:nvPr/>
        </p:nvSpPr>
        <p:spPr>
          <a:xfrm>
            <a:off x="4988463" y="2787712"/>
            <a:ext cx="570366" cy="369332"/>
          </a:xfrm>
          <a:prstGeom prst="rect">
            <a:avLst/>
          </a:prstGeom>
          <a:noFill/>
        </p:spPr>
        <p:txBody>
          <a:bodyPr wrap="square" rtlCol="0">
            <a:spAutoFit/>
          </a:bodyPr>
          <a:lstStyle/>
          <a:p>
            <a:pPr algn="ctr"/>
            <a:r>
              <a:rPr lang="en-US" b="0" dirty="0">
                <a:solidFill>
                  <a:prstClr val="black"/>
                </a:solidFill>
                <a:latin typeface="Times New Roman" pitchFamily="18" charset="0"/>
                <a:ea typeface="+mn-ea"/>
                <a:cs typeface="+mn-cs"/>
              </a:rPr>
              <a:t>L1$</a:t>
            </a:r>
          </a:p>
        </p:txBody>
      </p:sp>
      <p:graphicFrame>
        <p:nvGraphicFramePr>
          <p:cNvPr id="9" name="Table 8"/>
          <p:cNvGraphicFramePr>
            <a:graphicFrameLocks noGrp="1"/>
          </p:cNvGraphicFramePr>
          <p:nvPr/>
        </p:nvGraphicFramePr>
        <p:xfrm>
          <a:off x="7119044" y="2536982"/>
          <a:ext cx="2043064" cy="2966768"/>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498485">
                  <a:extLst>
                    <a:ext uri="{9D8B030D-6E8A-4147-A177-3AD203B41FA5}">
                      <a16:colId xmlns:a16="http://schemas.microsoft.com/office/drawing/2014/main" val="20001"/>
                    </a:ext>
                  </a:extLst>
                </a:gridCol>
                <a:gridCol w="445433">
                  <a:extLst>
                    <a:ext uri="{9D8B030D-6E8A-4147-A177-3AD203B41FA5}">
                      <a16:colId xmlns:a16="http://schemas.microsoft.com/office/drawing/2014/main" val="20002"/>
                    </a:ext>
                  </a:extLst>
                </a:gridCol>
                <a:gridCol w="445433">
                  <a:extLst>
                    <a:ext uri="{9D8B030D-6E8A-4147-A177-3AD203B41FA5}">
                      <a16:colId xmlns:a16="http://schemas.microsoft.com/office/drawing/2014/main" val="20003"/>
                    </a:ext>
                  </a:extLst>
                </a:gridCol>
                <a:gridCol w="445433">
                  <a:extLst>
                    <a:ext uri="{9D8B030D-6E8A-4147-A177-3AD203B41FA5}">
                      <a16:colId xmlns:a16="http://schemas.microsoft.com/office/drawing/2014/main" val="20004"/>
                    </a:ext>
                  </a:extLst>
                </a:gridCol>
              </a:tblGrid>
              <a:tr h="370846">
                <a:tc>
                  <a:txBody>
                    <a:bodyPr/>
                    <a:lstStyle/>
                    <a:p>
                      <a:endParaRPr lang="en-US" sz="500" dirty="0"/>
                    </a:p>
                  </a:txBody>
                  <a:tcPr/>
                </a:tc>
                <a:tc>
                  <a:txBody>
                    <a:bodyPr/>
                    <a:lstStyle/>
                    <a:p>
                      <a:endParaRPr lang="en-US" sz="500"/>
                    </a:p>
                  </a:txBody>
                  <a:tcPr/>
                </a:tc>
                <a:tc>
                  <a:txBody>
                    <a:bodyPr/>
                    <a:lstStyle/>
                    <a:p>
                      <a:endParaRPr lang="en-US" sz="500" dirty="0"/>
                    </a:p>
                  </a:txBody>
                  <a:tcPr/>
                </a:tc>
                <a:tc>
                  <a:txBody>
                    <a:bodyPr/>
                    <a:lstStyle/>
                    <a:p>
                      <a:endParaRPr lang="en-US" sz="500"/>
                    </a:p>
                  </a:txBody>
                  <a:tcPr/>
                </a:tc>
                <a:tc>
                  <a:txBody>
                    <a:bodyPr/>
                    <a:lstStyle/>
                    <a:p>
                      <a:endParaRPr lang="en-US" sz="500"/>
                    </a:p>
                  </a:txBody>
                  <a:tcPr/>
                </a:tc>
                <a:extLst>
                  <a:ext uri="{0D108BD9-81ED-4DB2-BD59-A6C34878D82A}">
                    <a16:rowId xmlns:a16="http://schemas.microsoft.com/office/drawing/2014/main" val="10000"/>
                  </a:ext>
                </a:extLst>
              </a:tr>
              <a:tr h="370846">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extLst>
                  <a:ext uri="{0D108BD9-81ED-4DB2-BD59-A6C34878D82A}">
                    <a16:rowId xmlns:a16="http://schemas.microsoft.com/office/drawing/2014/main" val="10001"/>
                  </a:ext>
                </a:extLst>
              </a:tr>
              <a:tr h="370846">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extLst>
                  <a:ext uri="{0D108BD9-81ED-4DB2-BD59-A6C34878D82A}">
                    <a16:rowId xmlns:a16="http://schemas.microsoft.com/office/drawing/2014/main" val="10002"/>
                  </a:ext>
                </a:extLst>
              </a:tr>
              <a:tr h="370846">
                <a:tc>
                  <a:txBody>
                    <a:bodyPr/>
                    <a:lstStyle/>
                    <a:p>
                      <a:endParaRPr lang="en-US" sz="500"/>
                    </a:p>
                  </a:txBody>
                  <a:tcPr/>
                </a:tc>
                <a:tc>
                  <a:txBody>
                    <a:bodyPr/>
                    <a:lstStyle/>
                    <a:p>
                      <a:endParaRPr lang="en-US" sz="500" dirty="0"/>
                    </a:p>
                  </a:txBody>
                  <a:tcPr/>
                </a:tc>
                <a:tc>
                  <a:txBody>
                    <a:bodyPr/>
                    <a:lstStyle/>
                    <a:p>
                      <a:endParaRPr lang="en-US" sz="500"/>
                    </a:p>
                  </a:txBody>
                  <a:tcPr/>
                </a:tc>
                <a:tc>
                  <a:txBody>
                    <a:bodyPr/>
                    <a:lstStyle/>
                    <a:p>
                      <a:endParaRPr lang="en-US" sz="500"/>
                    </a:p>
                  </a:txBody>
                  <a:tcPr/>
                </a:tc>
                <a:tc>
                  <a:txBody>
                    <a:bodyPr/>
                    <a:lstStyle/>
                    <a:p>
                      <a:endParaRPr lang="en-US" sz="500"/>
                    </a:p>
                  </a:txBody>
                  <a:tcPr/>
                </a:tc>
                <a:extLst>
                  <a:ext uri="{0D108BD9-81ED-4DB2-BD59-A6C34878D82A}">
                    <a16:rowId xmlns:a16="http://schemas.microsoft.com/office/drawing/2014/main" val="10003"/>
                  </a:ext>
                </a:extLst>
              </a:tr>
              <a:tr h="370846">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extLst>
                  <a:ext uri="{0D108BD9-81ED-4DB2-BD59-A6C34878D82A}">
                    <a16:rowId xmlns:a16="http://schemas.microsoft.com/office/drawing/2014/main" val="10004"/>
                  </a:ext>
                </a:extLst>
              </a:tr>
              <a:tr h="370846">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extLst>
                  <a:ext uri="{0D108BD9-81ED-4DB2-BD59-A6C34878D82A}">
                    <a16:rowId xmlns:a16="http://schemas.microsoft.com/office/drawing/2014/main" val="10005"/>
                  </a:ext>
                </a:extLst>
              </a:tr>
              <a:tr h="370846">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extLst>
                  <a:ext uri="{0D108BD9-81ED-4DB2-BD59-A6C34878D82A}">
                    <a16:rowId xmlns:a16="http://schemas.microsoft.com/office/drawing/2014/main" val="10006"/>
                  </a:ext>
                </a:extLst>
              </a:tr>
              <a:tr h="370846">
                <a:tc>
                  <a:txBody>
                    <a:bodyPr/>
                    <a:lstStyle/>
                    <a:p>
                      <a:endParaRPr lang="en-US" sz="500"/>
                    </a:p>
                  </a:txBody>
                  <a:tcPr/>
                </a:tc>
                <a:tc>
                  <a:txBody>
                    <a:bodyPr/>
                    <a:lstStyle/>
                    <a:p>
                      <a:endParaRPr lang="en-US" sz="500"/>
                    </a:p>
                  </a:txBody>
                  <a:tcPr/>
                </a:tc>
                <a:tc>
                  <a:txBody>
                    <a:bodyPr/>
                    <a:lstStyle/>
                    <a:p>
                      <a:endParaRPr lang="en-US" sz="500" dirty="0"/>
                    </a:p>
                  </a:txBody>
                  <a:tcPr/>
                </a:tc>
                <a:tc>
                  <a:txBody>
                    <a:bodyPr/>
                    <a:lstStyle/>
                    <a:p>
                      <a:endParaRPr lang="en-US" sz="500" dirty="0"/>
                    </a:p>
                  </a:txBody>
                  <a:tcPr/>
                </a:tc>
                <a:tc>
                  <a:txBody>
                    <a:bodyPr/>
                    <a:lstStyle/>
                    <a:p>
                      <a:endParaRPr lang="en-US" sz="500" dirty="0"/>
                    </a:p>
                  </a:txBody>
                  <a:tcPr/>
                </a:tc>
                <a:extLst>
                  <a:ext uri="{0D108BD9-81ED-4DB2-BD59-A6C34878D82A}">
                    <a16:rowId xmlns:a16="http://schemas.microsoft.com/office/drawing/2014/main" val="10007"/>
                  </a:ext>
                </a:extLst>
              </a:tr>
            </a:tbl>
          </a:graphicData>
        </a:graphic>
      </p:graphicFrame>
      <p:sp>
        <p:nvSpPr>
          <p:cNvPr id="10" name="TextBox 9"/>
          <p:cNvSpPr txBox="1"/>
          <p:nvPr/>
        </p:nvSpPr>
        <p:spPr>
          <a:xfrm>
            <a:off x="7847850" y="1908018"/>
            <a:ext cx="570366" cy="369332"/>
          </a:xfrm>
          <a:prstGeom prst="rect">
            <a:avLst/>
          </a:prstGeom>
          <a:noFill/>
        </p:spPr>
        <p:txBody>
          <a:bodyPr wrap="square" rtlCol="0">
            <a:spAutoFit/>
          </a:bodyPr>
          <a:lstStyle/>
          <a:p>
            <a:pPr algn="ctr"/>
            <a:r>
              <a:rPr lang="en-US" b="0" dirty="0">
                <a:solidFill>
                  <a:prstClr val="black"/>
                </a:solidFill>
                <a:latin typeface="Times New Roman" pitchFamily="18" charset="0"/>
                <a:ea typeface="+mn-ea"/>
                <a:cs typeface="+mn-cs"/>
              </a:rPr>
              <a:t>L2$</a:t>
            </a:r>
          </a:p>
        </p:txBody>
      </p:sp>
      <p:graphicFrame>
        <p:nvGraphicFramePr>
          <p:cNvPr id="11" name="Table 10"/>
          <p:cNvGraphicFramePr>
            <a:graphicFrameLocks noGrp="1"/>
          </p:cNvGraphicFramePr>
          <p:nvPr/>
        </p:nvGraphicFramePr>
        <p:xfrm>
          <a:off x="10658949" y="1782777"/>
          <a:ext cx="911382" cy="1360033"/>
        </p:xfrm>
        <a:graphic>
          <a:graphicData uri="http://schemas.openxmlformats.org/drawingml/2006/table">
            <a:tbl>
              <a:tblPr firstRow="1" bandRow="1">
                <a:tableStyleId>{5940675A-B579-460E-94D1-54222C63F5DA}</a:tableStyleId>
              </a:tblPr>
              <a:tblGrid>
                <a:gridCol w="911382">
                  <a:extLst>
                    <a:ext uri="{9D8B030D-6E8A-4147-A177-3AD203B41FA5}">
                      <a16:colId xmlns:a16="http://schemas.microsoft.com/office/drawing/2014/main" val="20000"/>
                    </a:ext>
                  </a:extLst>
                </a:gridCol>
              </a:tblGrid>
              <a:tr h="178009">
                <a:tc>
                  <a:txBody>
                    <a:bodyPr/>
                    <a:lstStyle/>
                    <a:p>
                      <a:endParaRPr lang="en-US" sz="500" dirty="0"/>
                    </a:p>
                  </a:txBody>
                  <a:tcPr/>
                </a:tc>
                <a:extLst>
                  <a:ext uri="{0D108BD9-81ED-4DB2-BD59-A6C34878D82A}">
                    <a16:rowId xmlns:a16="http://schemas.microsoft.com/office/drawing/2014/main" val="10000"/>
                  </a:ext>
                </a:extLst>
              </a:tr>
              <a:tr h="295506">
                <a:tc>
                  <a:txBody>
                    <a:bodyPr/>
                    <a:lstStyle/>
                    <a:p>
                      <a:endParaRPr lang="en-US" sz="500"/>
                    </a:p>
                  </a:txBody>
                  <a:tcPr/>
                </a:tc>
                <a:extLst>
                  <a:ext uri="{0D108BD9-81ED-4DB2-BD59-A6C34878D82A}">
                    <a16:rowId xmlns:a16="http://schemas.microsoft.com/office/drawing/2014/main" val="10001"/>
                  </a:ext>
                </a:extLst>
              </a:tr>
              <a:tr h="295506">
                <a:tc>
                  <a:txBody>
                    <a:bodyPr/>
                    <a:lstStyle/>
                    <a:p>
                      <a:endParaRPr lang="en-US" sz="500"/>
                    </a:p>
                  </a:txBody>
                  <a:tcPr/>
                </a:tc>
                <a:extLst>
                  <a:ext uri="{0D108BD9-81ED-4DB2-BD59-A6C34878D82A}">
                    <a16:rowId xmlns:a16="http://schemas.microsoft.com/office/drawing/2014/main" val="10002"/>
                  </a:ext>
                </a:extLst>
              </a:tr>
              <a:tr h="295506">
                <a:tc>
                  <a:txBody>
                    <a:bodyPr/>
                    <a:lstStyle/>
                    <a:p>
                      <a:endParaRPr lang="en-US" sz="500" dirty="0"/>
                    </a:p>
                  </a:txBody>
                  <a:tcPr/>
                </a:tc>
                <a:extLst>
                  <a:ext uri="{0D108BD9-81ED-4DB2-BD59-A6C34878D82A}">
                    <a16:rowId xmlns:a16="http://schemas.microsoft.com/office/drawing/2014/main" val="10003"/>
                  </a:ext>
                </a:extLst>
              </a:tr>
              <a:tr h="295506">
                <a:tc>
                  <a:txBody>
                    <a:bodyPr/>
                    <a:lstStyle/>
                    <a:p>
                      <a:endParaRPr lang="en-US" sz="500" dirty="0"/>
                    </a:p>
                  </a:txBody>
                  <a:tcPr/>
                </a:tc>
                <a:extLst>
                  <a:ext uri="{0D108BD9-81ED-4DB2-BD59-A6C34878D82A}">
                    <a16:rowId xmlns:a16="http://schemas.microsoft.com/office/drawing/2014/main" val="10004"/>
                  </a:ext>
                </a:extLst>
              </a:tr>
            </a:tbl>
          </a:graphicData>
        </a:graphic>
      </p:graphicFrame>
      <p:graphicFrame>
        <p:nvGraphicFramePr>
          <p:cNvPr id="12" name="Table 11"/>
          <p:cNvGraphicFramePr>
            <a:graphicFrameLocks noGrp="1"/>
          </p:cNvGraphicFramePr>
          <p:nvPr/>
        </p:nvGraphicFramePr>
        <p:xfrm>
          <a:off x="10639332" y="4835054"/>
          <a:ext cx="911382" cy="1391465"/>
        </p:xfrm>
        <a:graphic>
          <a:graphicData uri="http://schemas.openxmlformats.org/drawingml/2006/table">
            <a:tbl>
              <a:tblPr firstRow="1" bandRow="1">
                <a:tableStyleId>{5940675A-B579-460E-94D1-54222C63F5DA}</a:tableStyleId>
              </a:tblPr>
              <a:tblGrid>
                <a:gridCol w="911382">
                  <a:extLst>
                    <a:ext uri="{9D8B030D-6E8A-4147-A177-3AD203B41FA5}">
                      <a16:colId xmlns:a16="http://schemas.microsoft.com/office/drawing/2014/main" val="20000"/>
                    </a:ext>
                  </a:extLst>
                </a:gridCol>
              </a:tblGrid>
              <a:tr h="278293">
                <a:tc>
                  <a:txBody>
                    <a:bodyPr/>
                    <a:lstStyle/>
                    <a:p>
                      <a:endParaRPr lang="en-US" sz="500" dirty="0"/>
                    </a:p>
                  </a:txBody>
                  <a:tcPr/>
                </a:tc>
                <a:extLst>
                  <a:ext uri="{0D108BD9-81ED-4DB2-BD59-A6C34878D82A}">
                    <a16:rowId xmlns:a16="http://schemas.microsoft.com/office/drawing/2014/main" val="10000"/>
                  </a:ext>
                </a:extLst>
              </a:tr>
              <a:tr h="278293">
                <a:tc>
                  <a:txBody>
                    <a:bodyPr/>
                    <a:lstStyle/>
                    <a:p>
                      <a:endParaRPr lang="en-US" sz="500"/>
                    </a:p>
                  </a:txBody>
                  <a:tcPr/>
                </a:tc>
                <a:extLst>
                  <a:ext uri="{0D108BD9-81ED-4DB2-BD59-A6C34878D82A}">
                    <a16:rowId xmlns:a16="http://schemas.microsoft.com/office/drawing/2014/main" val="10001"/>
                  </a:ext>
                </a:extLst>
              </a:tr>
              <a:tr h="278293">
                <a:tc>
                  <a:txBody>
                    <a:bodyPr/>
                    <a:lstStyle/>
                    <a:p>
                      <a:endParaRPr lang="en-US" sz="500"/>
                    </a:p>
                  </a:txBody>
                  <a:tcPr/>
                </a:tc>
                <a:extLst>
                  <a:ext uri="{0D108BD9-81ED-4DB2-BD59-A6C34878D82A}">
                    <a16:rowId xmlns:a16="http://schemas.microsoft.com/office/drawing/2014/main" val="10002"/>
                  </a:ext>
                </a:extLst>
              </a:tr>
              <a:tr h="278293">
                <a:tc>
                  <a:txBody>
                    <a:bodyPr/>
                    <a:lstStyle/>
                    <a:p>
                      <a:endParaRPr lang="en-US" sz="500" dirty="0"/>
                    </a:p>
                  </a:txBody>
                  <a:tcPr/>
                </a:tc>
                <a:extLst>
                  <a:ext uri="{0D108BD9-81ED-4DB2-BD59-A6C34878D82A}">
                    <a16:rowId xmlns:a16="http://schemas.microsoft.com/office/drawing/2014/main" val="10003"/>
                  </a:ext>
                </a:extLst>
              </a:tr>
              <a:tr h="278293">
                <a:tc>
                  <a:txBody>
                    <a:bodyPr/>
                    <a:lstStyle/>
                    <a:p>
                      <a:endParaRPr lang="en-US" sz="500" dirty="0"/>
                    </a:p>
                  </a:txBody>
                  <a:tcPr/>
                </a:tc>
                <a:extLst>
                  <a:ext uri="{0D108BD9-81ED-4DB2-BD59-A6C34878D82A}">
                    <a16:rowId xmlns:a16="http://schemas.microsoft.com/office/drawing/2014/main" val="10004"/>
                  </a:ext>
                </a:extLst>
              </a:tr>
            </a:tbl>
          </a:graphicData>
        </a:graphic>
      </p:graphicFrame>
      <p:sp>
        <p:nvSpPr>
          <p:cNvPr id="13" name="TextBox 12"/>
          <p:cNvSpPr txBox="1"/>
          <p:nvPr/>
        </p:nvSpPr>
        <p:spPr>
          <a:xfrm>
            <a:off x="10375273" y="1339157"/>
            <a:ext cx="1620570" cy="369332"/>
          </a:xfrm>
          <a:prstGeom prst="rect">
            <a:avLst/>
          </a:prstGeom>
          <a:noFill/>
        </p:spPr>
        <p:txBody>
          <a:bodyPr wrap="square" rtlCol="0">
            <a:spAutoFit/>
          </a:bodyPr>
          <a:lstStyle/>
          <a:p>
            <a:pPr algn="ctr"/>
            <a:r>
              <a:rPr lang="en-US" b="0" dirty="0">
                <a:solidFill>
                  <a:prstClr val="black"/>
                </a:solidFill>
                <a:latin typeface="Times New Roman" pitchFamily="18" charset="0"/>
                <a:ea typeface="+mn-ea"/>
                <a:cs typeface="+mn-cs"/>
              </a:rPr>
              <a:t>Main Memory</a:t>
            </a:r>
          </a:p>
        </p:txBody>
      </p:sp>
      <p:cxnSp>
        <p:nvCxnSpPr>
          <p:cNvPr id="15" name="Straight Arrow Connector 14"/>
          <p:cNvCxnSpPr/>
          <p:nvPr/>
        </p:nvCxnSpPr>
        <p:spPr>
          <a:xfrm>
            <a:off x="5920968" y="3774539"/>
            <a:ext cx="114073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9305455" y="3763978"/>
            <a:ext cx="114073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0963747" y="3222279"/>
            <a:ext cx="479834" cy="1384995"/>
          </a:xfrm>
          <a:prstGeom prst="rect">
            <a:avLst/>
          </a:prstGeom>
          <a:noFill/>
        </p:spPr>
        <p:txBody>
          <a:bodyPr wrap="square" rtlCol="0">
            <a:spAutoFit/>
          </a:bodyPr>
          <a:lstStyle/>
          <a:p>
            <a:pPr algn="ctr"/>
            <a:r>
              <a:rPr lang="en-US" sz="2800" b="0" dirty="0">
                <a:solidFill>
                  <a:prstClr val="black"/>
                </a:solidFill>
                <a:latin typeface="Times New Roman" pitchFamily="18" charset="0"/>
                <a:ea typeface="+mn-ea"/>
                <a:cs typeface="+mn-cs"/>
              </a:rPr>
              <a:t>.</a:t>
            </a:r>
          </a:p>
          <a:p>
            <a:pPr algn="ctr"/>
            <a:r>
              <a:rPr lang="en-US" sz="2800" b="0" dirty="0">
                <a:solidFill>
                  <a:prstClr val="black"/>
                </a:solidFill>
                <a:latin typeface="Times New Roman" pitchFamily="18" charset="0"/>
                <a:ea typeface="+mn-ea"/>
                <a:cs typeface="+mn-cs"/>
              </a:rPr>
              <a:t>.</a:t>
            </a:r>
          </a:p>
          <a:p>
            <a:pPr algn="ctr"/>
            <a:r>
              <a:rPr lang="en-US" sz="2800" b="0" dirty="0">
                <a:solidFill>
                  <a:prstClr val="black"/>
                </a:solidFill>
                <a:latin typeface="Times New Roman" pitchFamily="18" charset="0"/>
                <a:ea typeface="+mn-ea"/>
                <a:cs typeface="+mn-cs"/>
              </a:rPr>
              <a:t>.</a:t>
            </a:r>
          </a:p>
        </p:txBody>
      </p:sp>
      <p:graphicFrame>
        <p:nvGraphicFramePr>
          <p:cNvPr id="18" name="Table 17"/>
          <p:cNvGraphicFramePr>
            <a:graphicFrameLocks noGrp="1"/>
          </p:cNvGraphicFramePr>
          <p:nvPr/>
        </p:nvGraphicFramePr>
        <p:xfrm>
          <a:off x="3307534" y="3521042"/>
          <a:ext cx="494922" cy="425514"/>
        </p:xfrm>
        <a:graphic>
          <a:graphicData uri="http://schemas.openxmlformats.org/drawingml/2006/table">
            <a:tbl>
              <a:tblPr firstRow="1" bandRow="1">
                <a:tableStyleId>{5940675A-B579-460E-94D1-54222C63F5DA}</a:tableStyleId>
              </a:tblPr>
              <a:tblGrid>
                <a:gridCol w="494922">
                  <a:extLst>
                    <a:ext uri="{9D8B030D-6E8A-4147-A177-3AD203B41FA5}">
                      <a16:colId xmlns:a16="http://schemas.microsoft.com/office/drawing/2014/main" val="20000"/>
                    </a:ext>
                  </a:extLst>
                </a:gridCol>
              </a:tblGrid>
              <a:tr h="425514">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19" name="TextBox 18"/>
          <p:cNvSpPr txBox="1"/>
          <p:nvPr/>
        </p:nvSpPr>
        <p:spPr>
          <a:xfrm>
            <a:off x="3277355" y="3158903"/>
            <a:ext cx="688064" cy="369332"/>
          </a:xfrm>
          <a:prstGeom prst="rect">
            <a:avLst/>
          </a:prstGeom>
          <a:noFill/>
        </p:spPr>
        <p:txBody>
          <a:bodyPr wrap="square" rtlCol="0">
            <a:spAutoFit/>
          </a:bodyPr>
          <a:lstStyle/>
          <a:p>
            <a:pPr algn="ctr"/>
            <a:r>
              <a:rPr lang="en-US" b="0" dirty="0">
                <a:solidFill>
                  <a:prstClr val="black"/>
                </a:solidFill>
                <a:latin typeface="Times New Roman" pitchFamily="18" charset="0"/>
                <a:ea typeface="+mn-ea"/>
                <a:cs typeface="+mn-cs"/>
              </a:rPr>
              <a:t>CPU</a:t>
            </a:r>
          </a:p>
        </p:txBody>
      </p:sp>
      <p:cxnSp>
        <p:nvCxnSpPr>
          <p:cNvPr id="20" name="Straight Arrow Connector 19"/>
          <p:cNvCxnSpPr/>
          <p:nvPr/>
        </p:nvCxnSpPr>
        <p:spPr>
          <a:xfrm>
            <a:off x="3864323" y="3773031"/>
            <a:ext cx="734839" cy="15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856778" y="3204172"/>
            <a:ext cx="878186" cy="584775"/>
          </a:xfrm>
          <a:prstGeom prst="rect">
            <a:avLst/>
          </a:prstGeom>
          <a:noFill/>
        </p:spPr>
        <p:txBody>
          <a:bodyPr wrap="square" rtlCol="0">
            <a:spAutoFit/>
          </a:bodyPr>
          <a:lstStyle/>
          <a:p>
            <a:pPr algn="ctr"/>
            <a:r>
              <a:rPr lang="en-US" sz="1600" b="0" dirty="0" err="1">
                <a:solidFill>
                  <a:prstClr val="black"/>
                </a:solidFill>
                <a:latin typeface="Times New Roman" pitchFamily="18" charset="0"/>
                <a:ea typeface="+mn-ea"/>
                <a:cs typeface="+mn-cs"/>
              </a:rPr>
              <a:t>Mem</a:t>
            </a:r>
            <a:endParaRPr lang="en-US" sz="1600" b="0" dirty="0">
              <a:solidFill>
                <a:prstClr val="black"/>
              </a:solidFill>
              <a:latin typeface="Times New Roman" pitchFamily="18" charset="0"/>
              <a:ea typeface="+mn-ea"/>
              <a:cs typeface="+mn-cs"/>
            </a:endParaRPr>
          </a:p>
          <a:p>
            <a:pPr algn="ctr"/>
            <a:r>
              <a:rPr lang="en-US" sz="1600" b="0" dirty="0">
                <a:solidFill>
                  <a:prstClr val="black"/>
                </a:solidFill>
                <a:latin typeface="Times New Roman" pitchFamily="18" charset="0"/>
                <a:ea typeface="+mn-ea"/>
                <a:cs typeface="+mn-cs"/>
              </a:rPr>
              <a:t>Access</a:t>
            </a:r>
            <a:endParaRPr lang="en-US" b="0" dirty="0">
              <a:solidFill>
                <a:prstClr val="black"/>
              </a:solidFill>
              <a:latin typeface="Times New Roman" pitchFamily="18" charset="0"/>
              <a:ea typeface="+mn-ea"/>
              <a:cs typeface="+mn-cs"/>
            </a:endParaRPr>
          </a:p>
        </p:txBody>
      </p:sp>
      <p:cxnSp>
        <p:nvCxnSpPr>
          <p:cNvPr id="25" name="Straight Arrow Connector 24"/>
          <p:cNvCxnSpPr/>
          <p:nvPr/>
        </p:nvCxnSpPr>
        <p:spPr>
          <a:xfrm rot="5400000">
            <a:off x="4851150" y="5032970"/>
            <a:ext cx="2219608" cy="75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rot="16200000" flipH="1">
            <a:off x="8172263" y="4993739"/>
            <a:ext cx="2311652" cy="120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rot="10800000" flipV="1">
            <a:off x="9433714" y="6256776"/>
            <a:ext cx="1104523" cy="74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rot="10800000">
            <a:off x="3630441" y="6264244"/>
            <a:ext cx="5712740" cy="90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5939074" y="3439562"/>
            <a:ext cx="823867" cy="1200329"/>
          </a:xfrm>
          <a:prstGeom prst="rect">
            <a:avLst/>
          </a:prstGeom>
          <a:noFill/>
        </p:spPr>
        <p:txBody>
          <a:bodyPr wrap="square" rtlCol="0">
            <a:spAutoFit/>
          </a:bodyPr>
          <a:lstStyle/>
          <a:p>
            <a:pPr algn="ctr"/>
            <a:r>
              <a:rPr lang="en-US" b="0" dirty="0">
                <a:solidFill>
                  <a:prstClr val="black"/>
                </a:solidFill>
                <a:latin typeface="Times New Roman" pitchFamily="18" charset="0"/>
                <a:ea typeface="+mn-ea"/>
                <a:cs typeface="+mn-cs"/>
              </a:rPr>
              <a:t>    Miss</a:t>
            </a:r>
          </a:p>
          <a:p>
            <a:pPr algn="ctr"/>
            <a:endParaRPr lang="en-US" b="0" dirty="0">
              <a:solidFill>
                <a:prstClr val="black"/>
              </a:solidFill>
              <a:latin typeface="Times New Roman" pitchFamily="18" charset="0"/>
              <a:ea typeface="+mn-ea"/>
              <a:cs typeface="+mn-cs"/>
            </a:endParaRPr>
          </a:p>
          <a:p>
            <a:pPr algn="ctr"/>
            <a:r>
              <a:rPr lang="en-US" b="0" dirty="0">
                <a:solidFill>
                  <a:prstClr val="black"/>
                </a:solidFill>
                <a:latin typeface="Times New Roman" pitchFamily="18" charset="0"/>
                <a:ea typeface="+mn-ea"/>
                <a:cs typeface="+mn-cs"/>
              </a:rPr>
              <a:t>Hit</a:t>
            </a:r>
          </a:p>
        </p:txBody>
      </p:sp>
      <p:cxnSp>
        <p:nvCxnSpPr>
          <p:cNvPr id="40" name="Straight Arrow Connector 39"/>
          <p:cNvCxnSpPr/>
          <p:nvPr/>
        </p:nvCxnSpPr>
        <p:spPr>
          <a:xfrm rot="16200000" flipV="1">
            <a:off x="2453490" y="5123505"/>
            <a:ext cx="2236208" cy="90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9296400" y="3429000"/>
            <a:ext cx="823867" cy="1200329"/>
          </a:xfrm>
          <a:prstGeom prst="rect">
            <a:avLst/>
          </a:prstGeom>
          <a:noFill/>
        </p:spPr>
        <p:txBody>
          <a:bodyPr wrap="square" rtlCol="0">
            <a:spAutoFit/>
          </a:bodyPr>
          <a:lstStyle/>
          <a:p>
            <a:pPr algn="ctr"/>
            <a:r>
              <a:rPr lang="en-US" b="0" dirty="0">
                <a:solidFill>
                  <a:prstClr val="black"/>
                </a:solidFill>
                <a:latin typeface="Times New Roman" pitchFamily="18" charset="0"/>
                <a:ea typeface="+mn-ea"/>
                <a:cs typeface="+mn-cs"/>
              </a:rPr>
              <a:t>    Miss</a:t>
            </a:r>
          </a:p>
          <a:p>
            <a:pPr algn="ctr"/>
            <a:endParaRPr lang="en-US" b="0" dirty="0">
              <a:solidFill>
                <a:prstClr val="black"/>
              </a:solidFill>
              <a:latin typeface="Times New Roman" pitchFamily="18" charset="0"/>
              <a:ea typeface="+mn-ea"/>
              <a:cs typeface="+mn-cs"/>
            </a:endParaRPr>
          </a:p>
          <a:p>
            <a:pPr algn="ctr"/>
            <a:r>
              <a:rPr lang="en-US" b="0" dirty="0">
                <a:solidFill>
                  <a:prstClr val="black"/>
                </a:solidFill>
                <a:latin typeface="Times New Roman" pitchFamily="18" charset="0"/>
                <a:ea typeface="+mn-ea"/>
                <a:cs typeface="+mn-cs"/>
              </a:rPr>
              <a:t>Hit</a:t>
            </a:r>
          </a:p>
        </p:txBody>
      </p:sp>
      <p:cxnSp>
        <p:nvCxnSpPr>
          <p:cNvPr id="45" name="Straight Arrow Connector 44"/>
          <p:cNvCxnSpPr/>
          <p:nvPr/>
        </p:nvCxnSpPr>
        <p:spPr>
          <a:xfrm rot="5400000" flipH="1" flipV="1">
            <a:off x="4205336" y="5281941"/>
            <a:ext cx="1928388"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rot="16200000" flipV="1">
            <a:off x="7884776" y="5939113"/>
            <a:ext cx="642083" cy="67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6209170" y="6280841"/>
            <a:ext cx="3432771" cy="400110"/>
          </a:xfrm>
          <a:prstGeom prst="rect">
            <a:avLst/>
          </a:prstGeom>
          <a:noFill/>
        </p:spPr>
        <p:txBody>
          <a:bodyPr wrap="square" rtlCol="0">
            <a:spAutoFit/>
          </a:bodyPr>
          <a:lstStyle/>
          <a:p>
            <a:pPr algn="ctr"/>
            <a:r>
              <a:rPr lang="en-US" sz="2000" b="0" dirty="0">
                <a:solidFill>
                  <a:prstClr val="black"/>
                </a:solidFill>
                <a:latin typeface="Times New Roman" pitchFamily="18" charset="0"/>
                <a:ea typeface="+mn-ea"/>
                <a:cs typeface="+mn-cs"/>
              </a:rPr>
              <a:t>Path of Data Back to CPU</a:t>
            </a:r>
            <a:endParaRPr lang="en-US" sz="2400" b="0" dirty="0">
              <a:solidFill>
                <a:prstClr val="black"/>
              </a:solidFill>
              <a:latin typeface="Times New Roman" pitchFamily="18" charset="0"/>
              <a:ea typeface="+mn-ea"/>
              <a:cs typeface="+mn-cs"/>
            </a:endParaRPr>
          </a:p>
        </p:txBody>
      </p:sp>
      <p:sp>
        <p:nvSpPr>
          <p:cNvPr id="6" name="Content Placeholder 2">
            <a:extLst>
              <a:ext uri="{FF2B5EF4-FFF2-40B4-BE49-F238E27FC236}">
                <a16:creationId xmlns:a16="http://schemas.microsoft.com/office/drawing/2014/main" id="{482F3956-4D01-2717-4D08-2200C7EEC65F}"/>
              </a:ext>
            </a:extLst>
          </p:cNvPr>
          <p:cNvSpPr txBox="1">
            <a:spLocks/>
          </p:cNvSpPr>
          <p:nvPr/>
        </p:nvSpPr>
        <p:spPr>
          <a:xfrm>
            <a:off x="25646" y="1708489"/>
            <a:ext cx="3192861" cy="31265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469900" indent="-469900">
              <a:spcBef>
                <a:spcPct val="20000"/>
              </a:spcBef>
              <a:buClr>
                <a:schemeClr val="bg2"/>
              </a:buClr>
              <a:buSzPct val="90000"/>
              <a:buFont typeface="Wingdings" pitchFamily="2" charset="2"/>
              <a:buChar char="]"/>
              <a:defRPr sz="3200">
                <a:latin typeface="+mn-lt"/>
                <a:ea typeface="+mn-ea"/>
                <a:cs typeface="+mn-cs"/>
              </a:defRPr>
            </a:lvl1pPr>
            <a:lvl2pPr marL="908050" lvl="1" indent="-436563">
              <a:spcBef>
                <a:spcPct val="20000"/>
              </a:spcBef>
              <a:buClr>
                <a:schemeClr val="accent2"/>
              </a:buClr>
              <a:buSzPct val="85000"/>
              <a:buFont typeface="Wingdings" pitchFamily="2" charset="2"/>
              <a:buChar char="S"/>
              <a:defRPr sz="2800">
                <a:latin typeface="+mn-lt"/>
              </a:defRPr>
            </a:lvl2pPr>
            <a:lvl3pPr marL="1377950" lvl="2" indent="-468313">
              <a:spcBef>
                <a:spcPct val="20000"/>
              </a:spcBef>
              <a:buClr>
                <a:schemeClr val="bg2"/>
              </a:buClr>
              <a:buSzPct val="75000"/>
              <a:buFont typeface="Wingdings" pitchFamily="2" charset="2"/>
              <a:buChar char="l"/>
              <a:defRPr sz="2400">
                <a:latin typeface="+mn-lt"/>
              </a:defRPr>
            </a:lvl3pPr>
            <a:lvl4pPr marL="1827213" indent="-438150">
              <a:spcBef>
                <a:spcPct val="20000"/>
              </a:spcBef>
              <a:buClr>
                <a:schemeClr val="accent2"/>
              </a:buClr>
              <a:buSzPct val="75000"/>
              <a:buFont typeface="Wingdings" pitchFamily="2" charset="2"/>
              <a:buChar char="n"/>
              <a:defRPr sz="2000">
                <a:latin typeface="+mn-lt"/>
              </a:defRPr>
            </a:lvl4pPr>
            <a:lvl5pPr marL="2297113" indent="-468313">
              <a:spcBef>
                <a:spcPct val="20000"/>
              </a:spcBef>
              <a:buClr>
                <a:schemeClr val="accent1"/>
              </a:buClr>
              <a:buSzPct val="50000"/>
              <a:buFont typeface="Wingdings" pitchFamily="2" charset="2"/>
              <a:buChar char="o"/>
              <a:defRPr sz="2000">
                <a:latin typeface="+mn-lt"/>
              </a:defRPr>
            </a:lvl5pPr>
            <a:lvl6pPr marL="2754313" indent="-468313" fontAlgn="base">
              <a:spcBef>
                <a:spcPct val="20000"/>
              </a:spcBef>
              <a:spcAft>
                <a:spcPct val="0"/>
              </a:spcAft>
              <a:buClr>
                <a:schemeClr val="accent1"/>
              </a:buClr>
              <a:buSzPct val="50000"/>
              <a:buFont typeface="Wingdings" pitchFamily="2" charset="2"/>
              <a:buChar char="o"/>
              <a:defRPr sz="2000">
                <a:latin typeface="+mn-lt"/>
              </a:defRPr>
            </a:lvl6pPr>
            <a:lvl7pPr marL="3211513" indent="-468313" fontAlgn="base">
              <a:spcBef>
                <a:spcPct val="20000"/>
              </a:spcBef>
              <a:spcAft>
                <a:spcPct val="0"/>
              </a:spcAft>
              <a:buClr>
                <a:schemeClr val="accent1"/>
              </a:buClr>
              <a:buSzPct val="50000"/>
              <a:buFont typeface="Wingdings" pitchFamily="2" charset="2"/>
              <a:buChar char="o"/>
              <a:defRPr sz="2000">
                <a:latin typeface="+mn-lt"/>
              </a:defRPr>
            </a:lvl7pPr>
            <a:lvl8pPr marL="3668713" indent="-468313" fontAlgn="base">
              <a:spcBef>
                <a:spcPct val="20000"/>
              </a:spcBef>
              <a:spcAft>
                <a:spcPct val="0"/>
              </a:spcAft>
              <a:buClr>
                <a:schemeClr val="accent1"/>
              </a:buClr>
              <a:buSzPct val="50000"/>
              <a:buFont typeface="Wingdings" pitchFamily="2" charset="2"/>
              <a:buChar char="o"/>
              <a:defRPr sz="2000">
                <a:latin typeface="+mn-lt"/>
              </a:defRPr>
            </a:lvl8pPr>
            <a:lvl9pPr marL="4125913" indent="-468313" fontAlgn="base">
              <a:spcBef>
                <a:spcPct val="20000"/>
              </a:spcBef>
              <a:spcAft>
                <a:spcPct val="0"/>
              </a:spcAft>
              <a:buClr>
                <a:schemeClr val="accent1"/>
              </a:buClr>
              <a:buSzPct val="50000"/>
              <a:buFont typeface="Wingdings" pitchFamily="2" charset="2"/>
              <a:buChar char="o"/>
              <a:defRPr sz="2000">
                <a:latin typeface="+mn-lt"/>
              </a:defRPr>
            </a:lvl9pPr>
          </a:lstStyle>
          <a:p>
            <a:r>
              <a:rPr lang="en-US" sz="2800" b="0" dirty="0"/>
              <a:t>How to reduce Miss Penalty?</a:t>
            </a:r>
          </a:p>
          <a:p>
            <a:r>
              <a:rPr lang="en-US" sz="2800" b="0" dirty="0"/>
              <a:t>Multiple cache levels to reduce expensive main memory accesses</a:t>
            </a:r>
          </a:p>
        </p:txBody>
      </p:sp>
      <p:sp>
        <p:nvSpPr>
          <p:cNvPr id="3" name="Slide Number Placeholder 3">
            <a:extLst>
              <a:ext uri="{FF2B5EF4-FFF2-40B4-BE49-F238E27FC236}">
                <a16:creationId xmlns:a16="http://schemas.microsoft.com/office/drawing/2014/main" id="{BC2EF2A1-CDF7-D3D7-2606-761DCA8CEE27}"/>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17</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3221209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48ADB-31F2-8E73-3ACF-416ED325707B}"/>
              </a:ext>
            </a:extLst>
          </p:cNvPr>
          <p:cNvSpPr>
            <a:spLocks noGrp="1"/>
          </p:cNvSpPr>
          <p:nvPr>
            <p:ph type="title"/>
          </p:nvPr>
        </p:nvSpPr>
        <p:spPr/>
        <p:txBody>
          <a:bodyPr/>
          <a:lstStyle/>
          <a:p>
            <a:r>
              <a:rPr lang="en-US" dirty="0"/>
              <a:t>AMAT for Multiple Levels </a:t>
            </a:r>
            <a:r>
              <a:rPr lang="en-US"/>
              <a:t>of Caches</a:t>
            </a:r>
            <a:endParaRPr lang="en-SE" dirty="0"/>
          </a:p>
        </p:txBody>
      </p:sp>
      <p:sp>
        <p:nvSpPr>
          <p:cNvPr id="4" name="Slide Number Placeholder 3">
            <a:extLst>
              <a:ext uri="{FF2B5EF4-FFF2-40B4-BE49-F238E27FC236}">
                <a16:creationId xmlns:a16="http://schemas.microsoft.com/office/drawing/2014/main" id="{55833AAB-518C-FE8E-1372-C49D4DF47D57}"/>
              </a:ext>
            </a:extLst>
          </p:cNvPr>
          <p:cNvSpPr>
            <a:spLocks noGrp="1"/>
          </p:cNvSpPr>
          <p:nvPr>
            <p:ph type="sldNum" sz="quarter" idx="10"/>
          </p:nvPr>
        </p:nvSpPr>
        <p:spPr/>
        <p:txBody>
          <a:bodyPr/>
          <a:lstStyle/>
          <a:p>
            <a:pPr>
              <a:defRPr/>
            </a:pPr>
            <a:fld id="{78997615-6873-405D-B80D-4D52F6DDA5E8}" type="slidenum">
              <a:rPr lang="en-US" altLang="zh-CN" smtClean="0"/>
              <a:pPr>
                <a:defRPr/>
              </a:pPr>
              <a:t>18</a:t>
            </a:fld>
            <a:endParaRPr lang="en-US" altLang="zh-CN" dirty="0"/>
          </a:p>
        </p:txBody>
      </p:sp>
      <p:sp>
        <p:nvSpPr>
          <p:cNvPr id="6" name="Rectangle 2">
            <a:extLst>
              <a:ext uri="{FF2B5EF4-FFF2-40B4-BE49-F238E27FC236}">
                <a16:creationId xmlns:a16="http://schemas.microsoft.com/office/drawing/2014/main" id="{934345D9-CF9E-5928-6A9B-A96851320CA0}"/>
              </a:ext>
            </a:extLst>
          </p:cNvPr>
          <p:cNvSpPr txBox="1">
            <a:spLocks noChangeArrowheads="1"/>
          </p:cNvSpPr>
          <p:nvPr/>
        </p:nvSpPr>
        <p:spPr bwMode="auto">
          <a:xfrm>
            <a:off x="609600" y="1524000"/>
            <a:ext cx="10744200" cy="4495800"/>
          </a:xfrm>
          <a:prstGeom prst="rect">
            <a:avLst/>
          </a:prstGeom>
          <a:noFill/>
          <a:ln w="9525">
            <a:noFill/>
            <a:miter lim="800000"/>
            <a:headEnd/>
            <a:tailEnd/>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noAutofit/>
          </a:bodyPr>
          <a:lstStyle>
            <a:lvl1pPr marL="469900" indent="-469900" algn="l" rtl="0" eaLnBrk="0" fontAlgn="base" hangingPunct="0">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0" fontAlgn="base" hangingPunct="0">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a:buFont typeface="Wingdings" pitchFamily="2" charset="2"/>
              <a:buNone/>
            </a:pPr>
            <a:r>
              <a:rPr lang="en-US" altLang="en-US" sz="1800" b="0" kern="0" dirty="0">
                <a:latin typeface="Consolas" panose="020B0609020204030204" pitchFamily="49" charset="0"/>
              </a:rPr>
              <a:t>  AMAT = Hit Time</a:t>
            </a:r>
            <a:r>
              <a:rPr lang="en-US" altLang="en-US" sz="1800" b="0" kern="0" baseline="-25000" dirty="0">
                <a:latin typeface="Consolas" panose="020B0609020204030204" pitchFamily="49" charset="0"/>
              </a:rPr>
              <a:t>L1</a:t>
            </a:r>
            <a:r>
              <a:rPr lang="en-US" altLang="en-US" sz="1800" b="0" kern="0" dirty="0">
                <a:latin typeface="Consolas" panose="020B0609020204030204" pitchFamily="49" charset="0"/>
              </a:rPr>
              <a:t> + Miss Rate</a:t>
            </a:r>
            <a:r>
              <a:rPr lang="en-US" altLang="en-US" sz="1800" b="0" kern="0" baseline="-25000" dirty="0">
                <a:latin typeface="Consolas" panose="020B0609020204030204" pitchFamily="49" charset="0"/>
              </a:rPr>
              <a:t>L1</a:t>
            </a:r>
            <a:r>
              <a:rPr lang="en-US" altLang="en-US" sz="1800" b="0" kern="0" dirty="0">
                <a:latin typeface="Consolas" panose="020B0609020204030204" pitchFamily="49" charset="0"/>
              </a:rPr>
              <a:t> x Miss Penalty</a:t>
            </a:r>
            <a:r>
              <a:rPr lang="en-US" altLang="en-US" sz="1800" b="0" kern="0" baseline="-25000" dirty="0">
                <a:latin typeface="Consolas" panose="020B0609020204030204" pitchFamily="49" charset="0"/>
              </a:rPr>
              <a:t>L1</a:t>
            </a:r>
          </a:p>
          <a:p>
            <a:pPr marL="282575" indent="-282575">
              <a:buFont typeface="Wingdings" pitchFamily="2" charset="2"/>
              <a:buNone/>
            </a:pPr>
            <a:r>
              <a:rPr lang="en-US" altLang="en-US" sz="1800" b="0" kern="0" dirty="0">
                <a:solidFill>
                  <a:srgbClr val="FF0000"/>
                </a:solidFill>
                <a:latin typeface="Consolas" panose="020B0609020204030204" pitchFamily="49" charset="0"/>
              </a:rPr>
              <a:t>	Miss Penalty</a:t>
            </a:r>
            <a:r>
              <a:rPr lang="en-US" altLang="en-US" sz="1800" b="0" kern="0" baseline="-25000" dirty="0">
                <a:solidFill>
                  <a:srgbClr val="FF0000"/>
                </a:solidFill>
                <a:latin typeface="Consolas" panose="020B0609020204030204" pitchFamily="49" charset="0"/>
              </a:rPr>
              <a:t>L1 </a:t>
            </a:r>
            <a:r>
              <a:rPr lang="en-US" altLang="en-US" sz="1800" b="0" kern="0" dirty="0">
                <a:solidFill>
                  <a:srgbClr val="FF0000"/>
                </a:solidFill>
                <a:latin typeface="Consolas" panose="020B0609020204030204" pitchFamily="49" charset="0"/>
              </a:rPr>
              <a:t>= AVG time to get value from lower level (L2)</a:t>
            </a:r>
            <a:br>
              <a:rPr lang="en-US" altLang="en-US" sz="1800" b="0" kern="0" dirty="0">
                <a:solidFill>
                  <a:srgbClr val="FF0000"/>
                </a:solidFill>
                <a:latin typeface="Consolas" panose="020B0609020204030204" pitchFamily="49" charset="0"/>
              </a:rPr>
            </a:br>
            <a:r>
              <a:rPr lang="en-US" altLang="en-US" sz="1800" b="0" kern="0" dirty="0">
                <a:solidFill>
                  <a:srgbClr val="FF0000"/>
                </a:solidFill>
                <a:latin typeface="Consolas" panose="020B0609020204030204" pitchFamily="49" charset="0"/>
              </a:rPr>
              <a:t>		 = Hit Time</a:t>
            </a:r>
            <a:r>
              <a:rPr lang="en-US" altLang="en-US" sz="1800" b="0" kern="0" baseline="-25000" dirty="0">
                <a:solidFill>
                  <a:srgbClr val="FF0000"/>
                </a:solidFill>
                <a:latin typeface="Consolas" panose="020B0609020204030204" pitchFamily="49" charset="0"/>
              </a:rPr>
              <a:t>L2</a:t>
            </a:r>
            <a:r>
              <a:rPr lang="en-US" altLang="en-US" sz="1800" b="0" kern="0" dirty="0">
                <a:solidFill>
                  <a:srgbClr val="FF0000"/>
                </a:solidFill>
                <a:latin typeface="Consolas" panose="020B0609020204030204" pitchFamily="49" charset="0"/>
              </a:rPr>
              <a:t> + Miss Rate</a:t>
            </a:r>
            <a:r>
              <a:rPr lang="en-US" altLang="en-US" sz="1800" b="0" kern="0" baseline="-25000" dirty="0">
                <a:solidFill>
                  <a:srgbClr val="FF0000"/>
                </a:solidFill>
                <a:latin typeface="Consolas" panose="020B0609020204030204" pitchFamily="49" charset="0"/>
              </a:rPr>
              <a:t>L2</a:t>
            </a:r>
            <a:r>
              <a:rPr lang="en-US" altLang="en-US" sz="1800" b="0" kern="0" dirty="0">
                <a:solidFill>
                  <a:srgbClr val="FF0000"/>
                </a:solidFill>
                <a:latin typeface="Consolas" panose="020B0609020204030204" pitchFamily="49" charset="0"/>
              </a:rPr>
              <a:t> x Miss Penalty</a:t>
            </a:r>
            <a:r>
              <a:rPr lang="en-US" altLang="en-US" sz="1800" b="0" kern="0" baseline="-25000" dirty="0">
                <a:solidFill>
                  <a:srgbClr val="FF0000"/>
                </a:solidFill>
                <a:latin typeface="Consolas" panose="020B0609020204030204" pitchFamily="49" charset="0"/>
              </a:rPr>
              <a:t>L2</a:t>
            </a:r>
            <a:br>
              <a:rPr lang="en-US" altLang="en-US" sz="1800" b="0" kern="0" baseline="-25000" dirty="0">
                <a:solidFill>
                  <a:srgbClr val="FF0000"/>
                </a:solidFill>
                <a:latin typeface="Consolas" panose="020B0609020204030204" pitchFamily="49" charset="0"/>
              </a:rPr>
            </a:br>
            <a:r>
              <a:rPr lang="en-US" altLang="en-US" sz="1800" b="0" kern="0" dirty="0">
                <a:solidFill>
                  <a:schemeClr val="accent1"/>
                </a:solidFill>
                <a:latin typeface="Consolas" panose="020B0609020204030204" pitchFamily="49" charset="0"/>
              </a:rPr>
              <a:t>Miss Penalty</a:t>
            </a:r>
            <a:r>
              <a:rPr lang="en-US" altLang="en-US" sz="1800" b="0" kern="0" baseline="-25000" dirty="0">
                <a:solidFill>
                  <a:schemeClr val="accent1"/>
                </a:solidFill>
                <a:latin typeface="Consolas" panose="020B0609020204030204" pitchFamily="49" charset="0"/>
              </a:rPr>
              <a:t>L2 </a:t>
            </a:r>
            <a:r>
              <a:rPr lang="en-US" altLang="en-US" sz="1800" b="0" kern="0" dirty="0">
                <a:solidFill>
                  <a:schemeClr val="accent1"/>
                </a:solidFill>
                <a:latin typeface="Consolas" panose="020B0609020204030204" pitchFamily="49" charset="0"/>
              </a:rPr>
              <a:t>= Average Time to fetch from below L2 (DRAM)</a:t>
            </a:r>
          </a:p>
          <a:p>
            <a:pPr>
              <a:buFontTx/>
              <a:buNone/>
            </a:pPr>
            <a:endParaRPr lang="en-US" altLang="en-US" sz="1800" b="0" kern="0" baseline="-25000" dirty="0">
              <a:solidFill>
                <a:srgbClr val="FF0000"/>
              </a:solidFill>
              <a:latin typeface="Consolas" panose="020B0609020204030204" pitchFamily="49" charset="0"/>
            </a:endParaRPr>
          </a:p>
          <a:p>
            <a:pPr marL="282575" indent="0">
              <a:buFont typeface="Wingdings" pitchFamily="2" charset="2"/>
              <a:buNone/>
            </a:pPr>
            <a:r>
              <a:rPr lang="en-US" altLang="en-US" sz="1800" b="0" kern="0" dirty="0">
                <a:solidFill>
                  <a:srgbClr val="FF0000"/>
                </a:solidFill>
                <a:latin typeface="Consolas" panose="020B0609020204030204" pitchFamily="49" charset="0"/>
              </a:rPr>
              <a:t>AMAT = Hit Time</a:t>
            </a:r>
            <a:r>
              <a:rPr lang="en-US" altLang="en-US" sz="1800" b="0" kern="0" baseline="-25000" dirty="0">
                <a:solidFill>
                  <a:srgbClr val="FF0000"/>
                </a:solidFill>
                <a:latin typeface="Consolas" panose="020B0609020204030204" pitchFamily="49" charset="0"/>
              </a:rPr>
              <a:t>L1</a:t>
            </a:r>
            <a:r>
              <a:rPr lang="en-US" altLang="en-US" sz="1800" b="0" kern="0" dirty="0">
                <a:solidFill>
                  <a:srgbClr val="FF0000"/>
                </a:solidFill>
                <a:latin typeface="Consolas" panose="020B0609020204030204" pitchFamily="49" charset="0"/>
              </a:rPr>
              <a:t> +</a:t>
            </a:r>
            <a:r>
              <a:rPr lang="en-US" altLang="en-US" sz="1800" b="0" u="sng" kern="0" dirty="0">
                <a:solidFill>
                  <a:srgbClr val="FF0000"/>
                </a:solidFill>
                <a:latin typeface="Consolas" panose="020B0609020204030204" pitchFamily="49" charset="0"/>
              </a:rPr>
              <a:t> </a:t>
            </a:r>
          </a:p>
          <a:p>
            <a:pPr>
              <a:buFontTx/>
              <a:buNone/>
            </a:pPr>
            <a:r>
              <a:rPr lang="en-US" altLang="en-US" sz="1800" b="0" kern="0" dirty="0">
                <a:solidFill>
                  <a:srgbClr val="FF0000"/>
                </a:solidFill>
                <a:latin typeface="Consolas" panose="020B0609020204030204" pitchFamily="49" charset="0"/>
              </a:rPr>
              <a:t>		  </a:t>
            </a:r>
            <a:r>
              <a:rPr lang="en-US" altLang="en-US" sz="1800" b="0" u="sng" kern="0" dirty="0">
                <a:solidFill>
                  <a:srgbClr val="FF0000"/>
                </a:solidFill>
                <a:latin typeface="Consolas" panose="020B0609020204030204" pitchFamily="49" charset="0"/>
              </a:rPr>
              <a:t>Miss Rate</a:t>
            </a:r>
            <a:r>
              <a:rPr lang="en-US" altLang="en-US" sz="1800" b="0" u="sng" kern="0" baseline="-25000" dirty="0">
                <a:solidFill>
                  <a:srgbClr val="FF0000"/>
                </a:solidFill>
                <a:latin typeface="Consolas" panose="020B0609020204030204" pitchFamily="49" charset="0"/>
              </a:rPr>
              <a:t>L1</a:t>
            </a:r>
            <a:r>
              <a:rPr lang="en-US" altLang="en-US" sz="1800" b="0" kern="0" dirty="0">
                <a:solidFill>
                  <a:srgbClr val="FF0000"/>
                </a:solidFill>
                <a:latin typeface="Consolas" panose="020B0609020204030204" pitchFamily="49" charset="0"/>
              </a:rPr>
              <a:t> x (Hit Time</a:t>
            </a:r>
            <a:r>
              <a:rPr lang="en-US" altLang="en-US" sz="1800" b="0" kern="0" baseline="-25000" dirty="0">
                <a:solidFill>
                  <a:srgbClr val="FF0000"/>
                </a:solidFill>
                <a:latin typeface="Consolas" panose="020B0609020204030204" pitchFamily="49" charset="0"/>
              </a:rPr>
              <a:t>L2</a:t>
            </a:r>
            <a:r>
              <a:rPr lang="en-US" altLang="en-US" sz="1800" b="0" kern="0" dirty="0">
                <a:solidFill>
                  <a:srgbClr val="FF0000"/>
                </a:solidFill>
                <a:latin typeface="Consolas" panose="020B0609020204030204" pitchFamily="49" charset="0"/>
              </a:rPr>
              <a:t> + </a:t>
            </a:r>
            <a:r>
              <a:rPr lang="en-US" altLang="en-US" sz="1800" b="0" u="sng" kern="0" dirty="0">
                <a:solidFill>
                  <a:srgbClr val="FF0000"/>
                </a:solidFill>
                <a:latin typeface="Consolas" panose="020B0609020204030204" pitchFamily="49" charset="0"/>
              </a:rPr>
              <a:t>Miss Rate</a:t>
            </a:r>
            <a:r>
              <a:rPr lang="en-US" altLang="en-US" sz="1800" b="0" u="sng" kern="0" baseline="-25000" dirty="0">
                <a:solidFill>
                  <a:srgbClr val="FF0000"/>
                </a:solidFill>
                <a:latin typeface="Consolas" panose="020B0609020204030204" pitchFamily="49" charset="0"/>
              </a:rPr>
              <a:t>L2</a:t>
            </a:r>
            <a:r>
              <a:rPr lang="en-US" altLang="en-US" sz="1800" b="0" kern="0" baseline="-25000" dirty="0">
                <a:solidFill>
                  <a:srgbClr val="FF0000"/>
                </a:solidFill>
                <a:latin typeface="Consolas" panose="020B0609020204030204" pitchFamily="49" charset="0"/>
              </a:rPr>
              <a:t> </a:t>
            </a:r>
            <a:r>
              <a:rPr lang="en-US" altLang="en-US" sz="1800" b="0" kern="0" dirty="0">
                <a:solidFill>
                  <a:srgbClr val="FF0000"/>
                </a:solidFill>
                <a:latin typeface="Consolas" panose="020B0609020204030204" pitchFamily="49" charset="0"/>
              </a:rPr>
              <a:t>x Miss Penalty</a:t>
            </a:r>
            <a:r>
              <a:rPr lang="en-US" altLang="en-US" sz="1800" b="0" kern="0" baseline="-25000" dirty="0">
                <a:solidFill>
                  <a:srgbClr val="FF0000"/>
                </a:solidFill>
                <a:latin typeface="Consolas" panose="020B0609020204030204" pitchFamily="49" charset="0"/>
              </a:rPr>
              <a:t>L2</a:t>
            </a:r>
            <a:r>
              <a:rPr lang="en-US" altLang="en-US" sz="1800" b="0" kern="0" dirty="0">
                <a:solidFill>
                  <a:srgbClr val="FF0000"/>
                </a:solidFill>
                <a:latin typeface="Consolas" panose="020B0609020204030204" pitchFamily="49" charset="0"/>
              </a:rPr>
              <a:t>)</a:t>
            </a:r>
          </a:p>
          <a:p>
            <a:pPr>
              <a:buFontTx/>
              <a:buNone/>
            </a:pPr>
            <a:endParaRPr lang="en-US" altLang="en-US" sz="1800" b="0" kern="0" dirty="0">
              <a:solidFill>
                <a:srgbClr val="FF0000"/>
              </a:solidFill>
              <a:latin typeface="Consolas" panose="020B0609020204030204" pitchFamily="49" charset="0"/>
            </a:endParaRPr>
          </a:p>
          <a:p>
            <a:pPr marL="0" indent="0">
              <a:buNone/>
            </a:pPr>
            <a:r>
              <a:rPr lang="en-US" altLang="en-US" sz="1800" b="0" kern="0" dirty="0">
                <a:latin typeface="Consolas" panose="020B0609020204030204" pitchFamily="49" charset="0"/>
              </a:rPr>
              <a:t>  And </a:t>
            </a:r>
            <a:r>
              <a:rPr lang="en-GB" altLang="en-US" sz="1800" b="0" kern="0" dirty="0">
                <a:latin typeface="Consolas" panose="020B0609020204030204" pitchFamily="49" charset="0"/>
              </a:rPr>
              <a:t>so forth (final miss penalty is Main Memory access time).</a:t>
            </a:r>
          </a:p>
          <a:p>
            <a:pPr marL="0" indent="0">
              <a:buNone/>
            </a:pPr>
            <a:r>
              <a:rPr lang="en-GB" altLang="en-US" sz="1800" b="0" kern="0" dirty="0">
                <a:latin typeface="Consolas" panose="020B0609020204030204" pitchFamily="49" charset="0"/>
              </a:rPr>
              <a:t>  </a:t>
            </a:r>
            <a:r>
              <a:rPr lang="en-GB" altLang="en-US" sz="1800" kern="0" dirty="0">
                <a:latin typeface="Consolas" panose="020B0609020204030204" pitchFamily="49" charset="0"/>
              </a:rPr>
              <a:t>Example:</a:t>
            </a:r>
            <a:r>
              <a:rPr lang="en-GB" altLang="en-US" sz="1800" b="0" kern="0" dirty="0">
                <a:latin typeface="Consolas" panose="020B0609020204030204" pitchFamily="49" charset="0"/>
              </a:rPr>
              <a:t> L1 Hit Time 1 cycle, L1 Miss Rate 0.02, L2 Hit Time 5 cycles, L2 Miss</a:t>
            </a:r>
          </a:p>
          <a:p>
            <a:pPr marL="0" indent="0">
              <a:buNone/>
            </a:pPr>
            <a:r>
              <a:rPr lang="en-GB" altLang="en-US" sz="1800" b="0" kern="0" dirty="0">
                <a:latin typeface="Consolas" panose="020B0609020204030204" pitchFamily="49" charset="0"/>
              </a:rPr>
              <a:t>  Rate 0.05, Main Memory access time 100 cycles.</a:t>
            </a:r>
          </a:p>
          <a:p>
            <a:pPr marL="0" indent="0">
              <a:buNone/>
            </a:pPr>
            <a:r>
              <a:rPr lang="en-GB" altLang="en-US" sz="1800" b="0" kern="0" dirty="0">
                <a:latin typeface="Consolas" panose="020B0609020204030204" pitchFamily="49" charset="0"/>
              </a:rPr>
              <a:t>  L1 Cache only, no L2: AMAT = 1 + 0.02*100 = 3 cycles</a:t>
            </a:r>
          </a:p>
          <a:p>
            <a:pPr marL="0" indent="0">
              <a:buNone/>
            </a:pPr>
            <a:r>
              <a:rPr lang="en-GB" altLang="en-US" sz="1800" b="0" kern="0" dirty="0">
                <a:latin typeface="Consolas" panose="020B0609020204030204" pitchFamily="49" charset="0"/>
              </a:rPr>
              <a:t>  With L2 Cache: AMAT = 1 + 0.02*(5 + .05*100) = 1.2 cycles</a:t>
            </a:r>
          </a:p>
          <a:p>
            <a:pPr marL="0" indent="0">
              <a:buNone/>
            </a:pPr>
            <a:endParaRPr lang="en-GB" altLang="en-US" sz="1800" b="0" kern="0" dirty="0">
              <a:latin typeface="Consolas" panose="020B0609020204030204" pitchFamily="49" charset="0"/>
            </a:endParaRPr>
          </a:p>
          <a:p>
            <a:pPr marL="0" indent="0">
              <a:buNone/>
            </a:pPr>
            <a:r>
              <a:rPr lang="en-US" altLang="en-US" sz="1800" b="0" kern="0" dirty="0">
                <a:latin typeface="Consolas" panose="020B0609020204030204" pitchFamily="49" charset="0"/>
              </a:rPr>
              <a:t> </a:t>
            </a:r>
          </a:p>
        </p:txBody>
      </p:sp>
      <p:grpSp>
        <p:nvGrpSpPr>
          <p:cNvPr id="7" name="Group 6">
            <a:extLst>
              <a:ext uri="{FF2B5EF4-FFF2-40B4-BE49-F238E27FC236}">
                <a16:creationId xmlns:a16="http://schemas.microsoft.com/office/drawing/2014/main" id="{011E8205-A6FA-9787-A6C9-16A873188954}"/>
              </a:ext>
            </a:extLst>
          </p:cNvPr>
          <p:cNvGrpSpPr/>
          <p:nvPr/>
        </p:nvGrpSpPr>
        <p:grpSpPr>
          <a:xfrm rot="16200000">
            <a:off x="9525000" y="939800"/>
            <a:ext cx="1524000" cy="2895600"/>
            <a:chOff x="7086600" y="2743200"/>
            <a:chExt cx="1981200" cy="2895600"/>
          </a:xfrm>
        </p:grpSpPr>
        <p:sp>
          <p:nvSpPr>
            <p:cNvPr id="8" name="Rectangle 4">
              <a:extLst>
                <a:ext uri="{FF2B5EF4-FFF2-40B4-BE49-F238E27FC236}">
                  <a16:creationId xmlns:a16="http://schemas.microsoft.com/office/drawing/2014/main" id="{20703ACC-644C-37F8-700F-27807DBBC4DC}"/>
                </a:ext>
              </a:extLst>
            </p:cNvPr>
            <p:cNvSpPr>
              <a:spLocks noChangeArrowheads="1"/>
            </p:cNvSpPr>
            <p:nvPr/>
          </p:nvSpPr>
          <p:spPr bwMode="auto">
            <a:xfrm>
              <a:off x="7620000" y="2743200"/>
              <a:ext cx="914400" cy="38100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latin typeface="Gill Sans Light"/>
                </a:rPr>
                <a:t>Proc</a:t>
              </a:r>
            </a:p>
          </p:txBody>
        </p:sp>
        <p:sp>
          <p:nvSpPr>
            <p:cNvPr id="9" name="Rectangle 5">
              <a:extLst>
                <a:ext uri="{FF2B5EF4-FFF2-40B4-BE49-F238E27FC236}">
                  <a16:creationId xmlns:a16="http://schemas.microsoft.com/office/drawing/2014/main" id="{4FA046E6-C239-DECD-0565-8E44BA80BF07}"/>
                </a:ext>
              </a:extLst>
            </p:cNvPr>
            <p:cNvSpPr>
              <a:spLocks noChangeArrowheads="1"/>
            </p:cNvSpPr>
            <p:nvPr/>
          </p:nvSpPr>
          <p:spPr bwMode="auto">
            <a:xfrm>
              <a:off x="7391400" y="3429000"/>
              <a:ext cx="1447800" cy="4572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latin typeface="Gill Sans Light"/>
                </a:rPr>
                <a:t>L1 Cache</a:t>
              </a:r>
            </a:p>
          </p:txBody>
        </p:sp>
        <p:sp>
          <p:nvSpPr>
            <p:cNvPr id="10" name="Rectangle 6">
              <a:extLst>
                <a:ext uri="{FF2B5EF4-FFF2-40B4-BE49-F238E27FC236}">
                  <a16:creationId xmlns:a16="http://schemas.microsoft.com/office/drawing/2014/main" id="{E1AEC04F-53E2-B714-052C-4B8872B630A3}"/>
                </a:ext>
              </a:extLst>
            </p:cNvPr>
            <p:cNvSpPr>
              <a:spLocks noChangeArrowheads="1"/>
            </p:cNvSpPr>
            <p:nvPr/>
          </p:nvSpPr>
          <p:spPr bwMode="auto">
            <a:xfrm>
              <a:off x="7239000" y="4224564"/>
              <a:ext cx="1676400" cy="5334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latin typeface="Gill Sans Light"/>
                </a:rPr>
                <a:t>L2 Cache</a:t>
              </a:r>
            </a:p>
          </p:txBody>
        </p:sp>
        <p:sp>
          <p:nvSpPr>
            <p:cNvPr id="11" name="Line 7">
              <a:extLst>
                <a:ext uri="{FF2B5EF4-FFF2-40B4-BE49-F238E27FC236}">
                  <a16:creationId xmlns:a16="http://schemas.microsoft.com/office/drawing/2014/main" id="{30E0C766-2BCC-2205-23A4-E2D590E97C9F}"/>
                </a:ext>
              </a:extLst>
            </p:cNvPr>
            <p:cNvSpPr>
              <a:spLocks noChangeShapeType="1"/>
            </p:cNvSpPr>
            <p:nvPr/>
          </p:nvSpPr>
          <p:spPr bwMode="auto">
            <a:xfrm>
              <a:off x="8077200" y="3124200"/>
              <a:ext cx="0" cy="304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8">
              <a:extLst>
                <a:ext uri="{FF2B5EF4-FFF2-40B4-BE49-F238E27FC236}">
                  <a16:creationId xmlns:a16="http://schemas.microsoft.com/office/drawing/2014/main" id="{A0ECFDD0-1405-38EC-7BE7-A4F4CDCDED6A}"/>
                </a:ext>
              </a:extLst>
            </p:cNvPr>
            <p:cNvSpPr>
              <a:spLocks noChangeShapeType="1"/>
            </p:cNvSpPr>
            <p:nvPr/>
          </p:nvSpPr>
          <p:spPr bwMode="auto">
            <a:xfrm>
              <a:off x="8077200" y="3886200"/>
              <a:ext cx="0" cy="381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8">
              <a:extLst>
                <a:ext uri="{FF2B5EF4-FFF2-40B4-BE49-F238E27FC236}">
                  <a16:creationId xmlns:a16="http://schemas.microsoft.com/office/drawing/2014/main" id="{F155ACB0-8BD4-2CE1-2E52-9B1485D25368}"/>
                </a:ext>
              </a:extLst>
            </p:cNvPr>
            <p:cNvSpPr>
              <a:spLocks noChangeShapeType="1"/>
            </p:cNvSpPr>
            <p:nvPr/>
          </p:nvSpPr>
          <p:spPr bwMode="auto">
            <a:xfrm>
              <a:off x="8092168" y="4757964"/>
              <a:ext cx="0" cy="381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6">
              <a:extLst>
                <a:ext uri="{FF2B5EF4-FFF2-40B4-BE49-F238E27FC236}">
                  <a16:creationId xmlns:a16="http://schemas.microsoft.com/office/drawing/2014/main" id="{9EB895E0-D9B9-1030-A051-F17B8E4982E8}"/>
                </a:ext>
              </a:extLst>
            </p:cNvPr>
            <p:cNvSpPr>
              <a:spLocks noChangeArrowheads="1"/>
            </p:cNvSpPr>
            <p:nvPr/>
          </p:nvSpPr>
          <p:spPr bwMode="auto">
            <a:xfrm>
              <a:off x="7086600" y="5105400"/>
              <a:ext cx="1981200" cy="5334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dirty="0">
                  <a:latin typeface="Gill Sans Light"/>
                </a:rPr>
                <a:t>DRAM</a:t>
              </a:r>
            </a:p>
          </p:txBody>
        </p:sp>
      </p:grpSp>
    </p:spTree>
    <p:extLst>
      <p:ext uri="{BB962C8B-B14F-4D97-AF65-F5344CB8AC3E}">
        <p14:creationId xmlns:p14="http://schemas.microsoft.com/office/powerpoint/2010/main" val="351307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dirty="0"/>
              <a:t>Cache Design Considerations</a:t>
            </a:r>
          </a:p>
        </p:txBody>
      </p:sp>
      <p:sp>
        <p:nvSpPr>
          <p:cNvPr id="1705987" name="Rectangle 3"/>
          <p:cNvSpPr>
            <a:spLocks noGrp="1" noChangeArrowheads="1"/>
          </p:cNvSpPr>
          <p:nvPr>
            <p:ph type="body" idx="1"/>
          </p:nvPr>
        </p:nvSpPr>
        <p:spPr>
          <a:xfrm>
            <a:off x="533400" y="1600200"/>
            <a:ext cx="11048999" cy="5003800"/>
          </a:xfrm>
        </p:spPr>
        <p:txBody>
          <a:bodyPr>
            <a:normAutofit fontScale="92500" lnSpcReduction="20000"/>
          </a:bodyPr>
          <a:lstStyle/>
          <a:p>
            <a:pPr eaLnBrk="1" hangingPunct="1">
              <a:defRPr/>
            </a:pPr>
            <a:r>
              <a:rPr lang="en-US" dirty="0"/>
              <a:t>Different design considerations for L1$ and L2$</a:t>
            </a:r>
          </a:p>
          <a:p>
            <a:pPr lvl="1" eaLnBrk="1" hangingPunct="1">
              <a:defRPr/>
            </a:pPr>
            <a:r>
              <a:rPr lang="en-US" dirty="0"/>
              <a:t>L1$ focuses on </a:t>
            </a:r>
            <a:r>
              <a:rPr lang="en-US" dirty="0">
                <a:solidFill>
                  <a:srgbClr val="FF0000"/>
                </a:solidFill>
              </a:rPr>
              <a:t>fast access</a:t>
            </a:r>
            <a:r>
              <a:rPr lang="en-US" dirty="0"/>
              <a:t>: minimize hit time to achieve shorter clock cycle, e.g., smaller $. </a:t>
            </a:r>
          </a:p>
          <a:p>
            <a:pPr lvl="2" eaLnBrk="1" hangingPunct="1">
              <a:defRPr/>
            </a:pPr>
            <a:r>
              <a:rPr lang="en-US" dirty="0"/>
              <a:t>Since miss penalty of L1$ is significantly reduced by presence of L2$, so can be smaller/faster even with higher miss rate</a:t>
            </a:r>
          </a:p>
          <a:p>
            <a:pPr lvl="1" eaLnBrk="1" hangingPunct="1">
              <a:defRPr/>
            </a:pPr>
            <a:r>
              <a:rPr lang="en-US" dirty="0"/>
              <a:t>L2$ (and L3$) focus on </a:t>
            </a:r>
            <a:r>
              <a:rPr lang="en-US" dirty="0">
                <a:solidFill>
                  <a:srgbClr val="FF0000"/>
                </a:solidFill>
              </a:rPr>
              <a:t>low miss rate</a:t>
            </a:r>
            <a:r>
              <a:rPr lang="en-US" dirty="0"/>
              <a:t>: reduce penalty of long main memory access times: e.g., Larger $ with larger block sizes/higher levels of associativity</a:t>
            </a:r>
          </a:p>
          <a:p>
            <a:pPr lvl="2" eaLnBrk="1" hangingPunct="1">
              <a:defRPr/>
            </a:pPr>
            <a:r>
              <a:rPr lang="en-US" dirty="0"/>
              <a:t>Since fast hit time is less important than low miss rate due to high miss penalty</a:t>
            </a:r>
          </a:p>
          <a:p>
            <a:pPr eaLnBrk="1" hangingPunct="1">
              <a:defRPr/>
            </a:pPr>
            <a:r>
              <a:rPr lang="en-US" dirty="0"/>
              <a:t>Global miss rate – the fraction of references that miss in all levels of a multilevel cache. It dictates how often we must access the main memory.</a:t>
            </a:r>
          </a:p>
          <a:p>
            <a:pPr marL="0" indent="0" eaLnBrk="1" hangingPunct="1">
              <a:buNone/>
              <a:defRPr/>
            </a:pPr>
            <a:endParaRPr lang="en-US" dirty="0"/>
          </a:p>
        </p:txBody>
      </p:sp>
      <p:sp>
        <p:nvSpPr>
          <p:cNvPr id="10" name="Slide Number Placeholder 5"/>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19</a:t>
            </a:fld>
            <a:endParaRPr lang="en-US" b="0" dirty="0">
              <a:solidFill>
                <a:prstClr val="black">
                  <a:tint val="75000"/>
                </a:prstClr>
              </a:solidFill>
              <a:latin typeface="Times New Roman" pitchFamily="18" charset="0"/>
              <a:ea typeface="+mn-ea"/>
              <a:cs typeface="+mn-cs"/>
            </a:endParaRPr>
          </a:p>
        </p:txBody>
      </p:sp>
      <p:sp>
        <p:nvSpPr>
          <p:cNvPr id="2" name="Slide Number Placeholder 3">
            <a:extLst>
              <a:ext uri="{FF2B5EF4-FFF2-40B4-BE49-F238E27FC236}">
                <a16:creationId xmlns:a16="http://schemas.microsoft.com/office/drawing/2014/main" id="{8BF0FAF7-3C7C-466A-E841-3B8AE2944454}"/>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19</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35121320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059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059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059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059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0598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059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598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Memory Hierarchy</a:t>
            </a:r>
          </a:p>
          <a:p>
            <a:r>
              <a:rPr lang="en-US" dirty="0"/>
              <a:t>Cache Performance</a:t>
            </a:r>
          </a:p>
          <a:p>
            <a:r>
              <a:rPr lang="en-US" dirty="0"/>
              <a:t>Direct Mapped Caches</a:t>
            </a:r>
          </a:p>
          <a:p>
            <a:r>
              <a:rPr lang="en-US" dirty="0"/>
              <a:t>Set Associative Caches</a:t>
            </a:r>
          </a:p>
          <a:p>
            <a:r>
              <a:rPr lang="en-US" dirty="0"/>
              <a:t>Multiprocessor Cache Consistency</a:t>
            </a:r>
          </a:p>
          <a:p>
            <a:endParaRPr lang="en-US" dirty="0"/>
          </a:p>
          <a:p>
            <a:endParaRPr lang="en-US" dirty="0">
              <a:solidFill>
                <a:schemeClr val="bg1">
                  <a:lumMod val="65000"/>
                </a:schemeClr>
              </a:solidFill>
            </a:endParaRPr>
          </a:p>
        </p:txBody>
      </p:sp>
      <p:sp>
        <p:nvSpPr>
          <p:cNvPr id="5" name="Slide Number Placeholder 3">
            <a:extLst>
              <a:ext uri="{FF2B5EF4-FFF2-40B4-BE49-F238E27FC236}">
                <a16:creationId xmlns:a16="http://schemas.microsoft.com/office/drawing/2014/main" id="{F1A39790-DB0C-2E7C-6C43-034D8D1278AF}"/>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2</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a:t>Cache Associativity</a:t>
            </a:r>
          </a:p>
        </p:txBody>
      </p:sp>
      <p:sp>
        <p:nvSpPr>
          <p:cNvPr id="1678339" name="Rectangle 3"/>
          <p:cNvSpPr>
            <a:spLocks noGrp="1" noChangeArrowheads="1"/>
          </p:cNvSpPr>
          <p:nvPr>
            <p:ph type="body" idx="1"/>
          </p:nvPr>
        </p:nvSpPr>
        <p:spPr/>
        <p:txBody>
          <a:bodyPr rtlCol="0">
            <a:normAutofit lnSpcReduction="10000"/>
          </a:bodyPr>
          <a:lstStyle/>
          <a:p>
            <a:pPr>
              <a:defRPr/>
            </a:pPr>
            <a:r>
              <a:rPr lang="en-US" i="1" dirty="0">
                <a:ea typeface="+mn-ea"/>
                <a:cs typeface="+mn-cs"/>
              </a:rPr>
              <a:t>Direct </a:t>
            </a:r>
            <a:r>
              <a:rPr lang="en-US" altLang="zh-CN" i="1" dirty="0">
                <a:ea typeface="+mn-ea"/>
                <a:cs typeface="+mn-cs"/>
              </a:rPr>
              <a:t>M</a:t>
            </a:r>
            <a:r>
              <a:rPr lang="en-US" i="1" dirty="0">
                <a:ea typeface="+mn-ea"/>
                <a:cs typeface="+mn-cs"/>
              </a:rPr>
              <a:t>apped (DM)</a:t>
            </a:r>
            <a:r>
              <a:rPr lang="en-US" dirty="0">
                <a:ea typeface="+mn-ea"/>
                <a:cs typeface="+mn-cs"/>
              </a:rPr>
              <a:t>: memory block maps to exactly one cache block</a:t>
            </a:r>
          </a:p>
          <a:p>
            <a:pPr>
              <a:buClr>
                <a:schemeClr val="tx1"/>
              </a:buClr>
              <a:defRPr/>
            </a:pPr>
            <a:r>
              <a:rPr lang="en-US" i="1" dirty="0">
                <a:ea typeface="+mn-ea"/>
                <a:cs typeface="+mn-cs"/>
              </a:rPr>
              <a:t>Fully Associative</a:t>
            </a:r>
            <a:r>
              <a:rPr lang="en-US" i="1" dirty="0"/>
              <a:t> (FA)</a:t>
            </a:r>
            <a:r>
              <a:rPr lang="en-US" dirty="0">
                <a:ea typeface="+mn-ea"/>
                <a:cs typeface="+mn-cs"/>
              </a:rPr>
              <a:t>: allow a memory block to be mapped to any cache block  </a:t>
            </a:r>
          </a:p>
          <a:p>
            <a:pPr>
              <a:defRPr/>
            </a:pPr>
            <a:r>
              <a:rPr lang="en-US" i="1" dirty="0"/>
              <a:t>n-way Set Associative (SA)</a:t>
            </a:r>
            <a:r>
              <a:rPr lang="en-US" dirty="0"/>
              <a:t>: </a:t>
            </a:r>
            <a:r>
              <a:rPr lang="en-US" dirty="0">
                <a:ea typeface="+mn-ea"/>
                <a:cs typeface="+mn-cs"/>
              </a:rPr>
              <a:t>divide cache into sets, each of which consists of n addresses (“ways”) to place memory block</a:t>
            </a:r>
          </a:p>
          <a:p>
            <a:pPr lvl="1">
              <a:defRPr/>
            </a:pPr>
            <a:r>
              <a:rPr lang="en-US" dirty="0">
                <a:ea typeface="+mn-ea"/>
              </a:rPr>
              <a:t>Cache set index=(block address) modulo (# sets in the cache)</a:t>
            </a:r>
          </a:p>
          <a:p>
            <a:pPr lvl="1">
              <a:defRPr/>
            </a:pPr>
            <a:r>
              <a:rPr lang="en-US" dirty="0"/>
              <a:t>A block can be placed in any of the n addresses (ways) of the cache set it belongs to.</a:t>
            </a:r>
          </a:p>
        </p:txBody>
      </p:sp>
      <p:sp>
        <p:nvSpPr>
          <p:cNvPr id="10" name="Slide Number Placeholder 5"/>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20</a:t>
            </a:fld>
            <a:endParaRPr lang="en-US" b="0" dirty="0">
              <a:solidFill>
                <a:prstClr val="black">
                  <a:tint val="75000"/>
                </a:prstClr>
              </a:solidFill>
              <a:latin typeface="Times New Roman" pitchFamily="18" charset="0"/>
              <a:ea typeface="+mn-ea"/>
              <a:cs typeface="+mn-cs"/>
            </a:endParaRPr>
          </a:p>
        </p:txBody>
      </p:sp>
      <p:sp>
        <p:nvSpPr>
          <p:cNvPr id="2" name="Slide Number Placeholder 3">
            <a:extLst>
              <a:ext uri="{FF2B5EF4-FFF2-40B4-BE49-F238E27FC236}">
                <a16:creationId xmlns:a16="http://schemas.microsoft.com/office/drawing/2014/main" id="{56C0A50B-24E4-6734-C866-5AC5346F1A3F}"/>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20</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36326712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78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8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7833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7833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78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833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5" name="Picture 4" descr="f05-14-P374493"/>
          <p:cNvPicPr>
            <a:picLocks noChangeAspect="1" noChangeArrowheads="1"/>
          </p:cNvPicPr>
          <p:nvPr/>
        </p:nvPicPr>
        <p:blipFill>
          <a:blip r:embed="rId3" cstate="print"/>
          <a:srcRect/>
          <a:stretch>
            <a:fillRect/>
          </a:stretch>
        </p:blipFill>
        <p:spPr bwMode="auto">
          <a:xfrm>
            <a:off x="3403777" y="136524"/>
            <a:ext cx="8584849" cy="6612619"/>
          </a:xfrm>
          <a:prstGeom prst="rect">
            <a:avLst/>
          </a:prstGeom>
          <a:noFill/>
          <a:ln w="9525">
            <a:noFill/>
            <a:miter lim="800000"/>
            <a:headEnd/>
            <a:tailEnd/>
          </a:ln>
        </p:spPr>
      </p:pic>
      <p:sp>
        <p:nvSpPr>
          <p:cNvPr id="51206" name="Title 6"/>
          <p:cNvSpPr>
            <a:spLocks noGrp="1"/>
          </p:cNvSpPr>
          <p:nvPr>
            <p:ph type="title"/>
          </p:nvPr>
        </p:nvSpPr>
        <p:spPr>
          <a:xfrm>
            <a:off x="329179" y="108857"/>
            <a:ext cx="4114800" cy="1143000"/>
          </a:xfrm>
        </p:spPr>
        <p:txBody>
          <a:bodyPr>
            <a:noAutofit/>
          </a:bodyPr>
          <a:lstStyle/>
          <a:p>
            <a:pPr>
              <a:lnSpc>
                <a:spcPct val="85000"/>
              </a:lnSpc>
            </a:pPr>
            <a:r>
              <a:rPr lang="en-US" sz="2800" dirty="0">
                <a:solidFill>
                  <a:schemeClr val="tx1"/>
                </a:solidFill>
              </a:rPr>
              <a:t>Example: 8-Block cache with different organizations</a:t>
            </a:r>
          </a:p>
        </p:txBody>
      </p:sp>
      <p:sp>
        <p:nvSpPr>
          <p:cNvPr id="5" name="Slide Number Placeholder 5"/>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21</a:t>
            </a:fld>
            <a:endParaRPr lang="en-US" b="0" dirty="0">
              <a:solidFill>
                <a:prstClr val="black">
                  <a:tint val="75000"/>
                </a:prstClr>
              </a:solidFill>
              <a:latin typeface="Times New Roman" pitchFamily="18" charset="0"/>
              <a:ea typeface="+mn-ea"/>
              <a:cs typeface="+mn-cs"/>
            </a:endParaRPr>
          </a:p>
        </p:txBody>
      </p:sp>
      <p:sp>
        <p:nvSpPr>
          <p:cNvPr id="2" name="Rectangle 3">
            <a:extLst>
              <a:ext uri="{FF2B5EF4-FFF2-40B4-BE49-F238E27FC236}">
                <a16:creationId xmlns:a16="http://schemas.microsoft.com/office/drawing/2014/main" id="{898919B7-694C-23CF-0497-5F73068A556B}"/>
              </a:ext>
            </a:extLst>
          </p:cNvPr>
          <p:cNvSpPr txBox="1">
            <a:spLocks noChangeArrowheads="1"/>
          </p:cNvSpPr>
          <p:nvPr/>
        </p:nvSpPr>
        <p:spPr>
          <a:xfrm>
            <a:off x="76200" y="1371600"/>
            <a:ext cx="4828041" cy="4697413"/>
          </a:xfrm>
          <a:prstGeom prst="rect">
            <a:avLst/>
          </a:prstGeom>
        </p:spPr>
        <p:txBody>
          <a:bodyPr rtlCol="0">
            <a:normAutofit fontScale="70000" lnSpcReduction="20000"/>
          </a:bodyPr>
          <a:lstStyle>
            <a:lvl1pPr marL="469900" indent="-469900" algn="l" rtl="0" eaLnBrk="0" fontAlgn="base" hangingPunct="0">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0" fontAlgn="base" hangingPunct="0">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a:defRPr/>
            </a:pPr>
            <a:r>
              <a:rPr lang="en-GB" b="0" kern="0" dirty="0"/>
              <a:t>Cache: 8 blocks, each 4 Bytes. # cache blocks is equal to number of sets x associativity. </a:t>
            </a:r>
          </a:p>
          <a:p>
            <a:pPr>
              <a:defRPr/>
            </a:pPr>
            <a:r>
              <a:rPr lang="en-GB" b="0" kern="0" dirty="0"/>
              <a:t>DM (1-way SA): 8 sets x 1 block per set </a:t>
            </a:r>
          </a:p>
          <a:p>
            <a:pPr>
              <a:defRPr/>
            </a:pPr>
            <a:r>
              <a:rPr lang="en-GB" b="0" kern="0" dirty="0"/>
              <a:t>2-way SA: 4 sets x 2 blocks per set</a:t>
            </a:r>
          </a:p>
          <a:p>
            <a:pPr>
              <a:defRPr/>
            </a:pPr>
            <a:r>
              <a:rPr lang="en-GB" b="0" kern="0" dirty="0"/>
              <a:t>4-way SA: 2 sets x 4 blocks per set</a:t>
            </a:r>
          </a:p>
          <a:p>
            <a:pPr>
              <a:defRPr/>
            </a:pPr>
            <a:r>
              <a:rPr lang="en-GB" b="0" kern="0" dirty="0"/>
              <a:t>FA (4-way SA): 1 set x 8 blocks per set 	</a:t>
            </a:r>
          </a:p>
          <a:p>
            <a:pPr>
              <a:defRPr/>
            </a:pPr>
            <a:r>
              <a:rPr lang="en-GB" b="0" kern="0" dirty="0"/>
              <a:t>For fixed cache size, increasing associativity decreases number of sets while increasing number of blocks per set. </a:t>
            </a:r>
          </a:p>
          <a:p>
            <a:pPr>
              <a:defRPr/>
            </a:pPr>
            <a:endParaRPr lang="en-US" b="0" kern="0" dirty="0"/>
          </a:p>
        </p:txBody>
      </p:sp>
    </p:spTree>
    <p:extLst>
      <p:ext uri="{BB962C8B-B14F-4D97-AF65-F5344CB8AC3E}">
        <p14:creationId xmlns:p14="http://schemas.microsoft.com/office/powerpoint/2010/main" val="3832500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Index, Offset</a:t>
            </a:r>
          </a:p>
        </p:txBody>
      </p:sp>
      <p:sp>
        <p:nvSpPr>
          <p:cNvPr id="3" name="Content Placeholder 2"/>
          <p:cNvSpPr>
            <a:spLocks noGrp="1"/>
          </p:cNvSpPr>
          <p:nvPr>
            <p:ph idx="1"/>
          </p:nvPr>
        </p:nvSpPr>
        <p:spPr>
          <a:xfrm>
            <a:off x="609600" y="1535113"/>
            <a:ext cx="10972800" cy="3852862"/>
          </a:xfrm>
        </p:spPr>
        <p:txBody>
          <a:bodyPr>
            <a:normAutofit fontScale="85000" lnSpcReduction="10000"/>
          </a:bodyPr>
          <a:lstStyle/>
          <a:p>
            <a:r>
              <a:rPr lang="en-US" dirty="0">
                <a:solidFill>
                  <a:schemeClr val="accent1"/>
                </a:solidFill>
              </a:rPr>
              <a:t>Index</a:t>
            </a:r>
            <a:r>
              <a:rPr lang="en-US" dirty="0"/>
              <a:t> used to identify the cache set</a:t>
            </a:r>
          </a:p>
          <a:p>
            <a:pPr lvl="1"/>
            <a:r>
              <a:rPr lang="en-US" dirty="0"/>
              <a:t>Index = (memory </a:t>
            </a:r>
            <a:r>
              <a:rPr lang="en-US" i="1" dirty="0"/>
              <a:t>block </a:t>
            </a:r>
            <a:r>
              <a:rPr lang="en-US" dirty="0"/>
              <a:t>address (</a:t>
            </a:r>
            <a:r>
              <a:rPr lang="en-US" dirty="0" err="1"/>
              <a:t>Tag+Index</a:t>
            </a:r>
            <a:r>
              <a:rPr lang="en-US" dirty="0"/>
              <a:t>)) modulo (# </a:t>
            </a:r>
            <a:r>
              <a:rPr lang="en-US" i="1" dirty="0"/>
              <a:t>sets </a:t>
            </a:r>
            <a:r>
              <a:rPr lang="en-US" dirty="0"/>
              <a:t>in the cache)</a:t>
            </a:r>
          </a:p>
          <a:p>
            <a:pPr lvl="1"/>
            <a:r>
              <a:rPr lang="en-US" sz="2800" dirty="0">
                <a:ea typeface="ＭＳ Ｐゴシック" pitchFamily="34" charset="-128"/>
              </a:rPr>
              <a:t>I bits &lt;=&gt; 2</a:t>
            </a:r>
            <a:r>
              <a:rPr lang="en-US" sz="2800" baseline="30000" dirty="0">
                <a:ea typeface="ＭＳ Ｐゴシック" pitchFamily="34" charset="-128"/>
              </a:rPr>
              <a:t>I</a:t>
            </a:r>
            <a:r>
              <a:rPr lang="en-US" sz="2800" dirty="0">
                <a:ea typeface="ＭＳ Ｐゴシック" pitchFamily="34" charset="-128"/>
              </a:rPr>
              <a:t> sets in cache</a:t>
            </a:r>
          </a:p>
          <a:p>
            <a:r>
              <a:rPr lang="en-US" dirty="0">
                <a:solidFill>
                  <a:srgbClr val="FF0000"/>
                </a:solidFill>
              </a:rPr>
              <a:t>Tag</a:t>
            </a:r>
            <a:r>
              <a:rPr lang="en-US" dirty="0"/>
              <a:t> </a:t>
            </a:r>
            <a:r>
              <a:rPr lang="en-US" sz="3200" dirty="0">
                <a:ea typeface="ＭＳ Ｐゴシック" pitchFamily="34" charset="-128"/>
              </a:rPr>
              <a:t>used to distinguish between multiple memory blocks that map to a given set index</a:t>
            </a:r>
          </a:p>
          <a:p>
            <a:pPr lvl="1"/>
            <a:r>
              <a:rPr lang="en-US" dirty="0"/>
              <a:t>If no cache block in the set matches the tag, then declare cache miss.</a:t>
            </a:r>
          </a:p>
          <a:p>
            <a:r>
              <a:rPr lang="en-US" dirty="0"/>
              <a:t>Offset used to select data within a block; </a:t>
            </a:r>
            <a:r>
              <a:rPr lang="en-US" i="1" dirty="0"/>
              <a:t>which byte within a block </a:t>
            </a:r>
            <a:r>
              <a:rPr lang="en-US" dirty="0"/>
              <a:t>is referenced?</a:t>
            </a:r>
          </a:p>
          <a:p>
            <a:pPr lvl="1"/>
            <a:r>
              <a:rPr lang="en-US" sz="2800" dirty="0">
                <a:ea typeface="ＭＳ Ｐゴシック" pitchFamily="34" charset="-128"/>
              </a:rPr>
              <a:t>O bits &lt;=&gt; 2</a:t>
            </a:r>
            <a:r>
              <a:rPr lang="en-US" sz="2800" baseline="30000" dirty="0">
                <a:ea typeface="ＭＳ Ｐゴシック" pitchFamily="34" charset="-128"/>
              </a:rPr>
              <a:t>O</a:t>
            </a:r>
            <a:r>
              <a:rPr lang="en-US" sz="2800" dirty="0">
                <a:ea typeface="ＭＳ Ｐゴシック" pitchFamily="34" charset="-128"/>
              </a:rPr>
              <a:t> bytes per block</a:t>
            </a:r>
          </a:p>
        </p:txBody>
      </p:sp>
      <p:grpSp>
        <p:nvGrpSpPr>
          <p:cNvPr id="4" name="Group 20"/>
          <p:cNvGrpSpPr>
            <a:grpSpLocks/>
          </p:cNvGrpSpPr>
          <p:nvPr/>
        </p:nvGrpSpPr>
        <p:grpSpPr bwMode="auto">
          <a:xfrm>
            <a:off x="2819400" y="5467351"/>
            <a:ext cx="6159500" cy="1335088"/>
            <a:chOff x="912" y="960"/>
            <a:chExt cx="3880" cy="841"/>
          </a:xfrm>
        </p:grpSpPr>
        <p:grpSp>
          <p:nvGrpSpPr>
            <p:cNvPr id="5" name="Group 5"/>
            <p:cNvGrpSpPr>
              <a:grpSpLocks/>
            </p:cNvGrpSpPr>
            <p:nvPr/>
          </p:nvGrpSpPr>
          <p:grpSpPr bwMode="auto">
            <a:xfrm>
              <a:off x="912" y="960"/>
              <a:ext cx="3792" cy="339"/>
              <a:chOff x="1056" y="2041"/>
              <a:chExt cx="3792" cy="339"/>
            </a:xfrm>
          </p:grpSpPr>
          <p:sp>
            <p:nvSpPr>
              <p:cNvPr id="10" name="Rectangle 6"/>
              <p:cNvSpPr>
                <a:spLocks noChangeArrowheads="1"/>
              </p:cNvSpPr>
              <p:nvPr/>
            </p:nvSpPr>
            <p:spPr bwMode="auto">
              <a:xfrm>
                <a:off x="1056" y="2064"/>
                <a:ext cx="3792" cy="288"/>
              </a:xfrm>
              <a:prstGeom prst="rect">
                <a:avLst/>
              </a:prstGeom>
              <a:solidFill>
                <a:srgbClr val="FFCCCC"/>
              </a:solidFill>
              <a:ln w="19050">
                <a:solidFill>
                  <a:schemeClr val="tx1"/>
                </a:solidFill>
                <a:miter lim="800000"/>
                <a:headEnd/>
                <a:tailEnd/>
              </a:ln>
              <a:effectLst>
                <a:outerShdw dist="107763" dir="2700000" algn="ctr" rotWithShape="0">
                  <a:schemeClr val="bg2"/>
                </a:outerShdw>
              </a:effectLst>
            </p:spPr>
            <p:txBody>
              <a:bodyPr wrap="none" anchor="ctr"/>
              <a:lstStyle/>
              <a:p>
                <a:pPr algn="ctr"/>
                <a:endParaRPr lang="en-US" b="0">
                  <a:solidFill>
                    <a:prstClr val="black"/>
                  </a:solidFill>
                  <a:latin typeface="Arial" charset="0"/>
                  <a:ea typeface="+mn-ea"/>
                  <a:cs typeface="+mn-cs"/>
                </a:endParaRPr>
              </a:p>
            </p:txBody>
          </p:sp>
          <p:sp>
            <p:nvSpPr>
              <p:cNvPr id="11" name="Rectangle 7"/>
              <p:cNvSpPr>
                <a:spLocks noChangeArrowheads="1"/>
              </p:cNvSpPr>
              <p:nvPr/>
            </p:nvSpPr>
            <p:spPr bwMode="auto">
              <a:xfrm>
                <a:off x="1056" y="2208"/>
                <a:ext cx="3120" cy="144"/>
              </a:xfrm>
              <a:prstGeom prst="rect">
                <a:avLst/>
              </a:prstGeom>
              <a:noFill/>
              <a:ln w="12700">
                <a:solidFill>
                  <a:schemeClr val="tx1"/>
                </a:solidFill>
                <a:miter lim="800000"/>
                <a:headEnd/>
                <a:tailEnd/>
              </a:ln>
              <a:effectLst/>
            </p:spPr>
            <p:txBody>
              <a:bodyPr wrap="none" anchor="ctr"/>
              <a:lstStyle/>
              <a:p>
                <a:pPr algn="ctr"/>
                <a:endParaRPr lang="en-US" b="0">
                  <a:solidFill>
                    <a:prstClr val="black"/>
                  </a:solidFill>
                  <a:latin typeface="Arial" charset="0"/>
                  <a:ea typeface="+mn-ea"/>
                  <a:cs typeface="+mn-cs"/>
                </a:endParaRPr>
              </a:p>
            </p:txBody>
          </p:sp>
          <p:sp>
            <p:nvSpPr>
              <p:cNvPr id="12" name="Rectangle 8"/>
              <p:cNvSpPr>
                <a:spLocks noChangeArrowheads="1"/>
              </p:cNvSpPr>
              <p:nvPr/>
            </p:nvSpPr>
            <p:spPr bwMode="auto">
              <a:xfrm>
                <a:off x="3120" y="2208"/>
                <a:ext cx="1056" cy="144"/>
              </a:xfrm>
              <a:prstGeom prst="rect">
                <a:avLst/>
              </a:prstGeom>
              <a:noFill/>
              <a:ln w="12700">
                <a:solidFill>
                  <a:schemeClr val="tx1"/>
                </a:solidFill>
                <a:miter lim="800000"/>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3" name="Rectangle 9"/>
              <p:cNvSpPr>
                <a:spLocks noChangeArrowheads="1"/>
              </p:cNvSpPr>
              <p:nvPr/>
            </p:nvSpPr>
            <p:spPr bwMode="auto">
              <a:xfrm>
                <a:off x="4176" y="2064"/>
                <a:ext cx="672" cy="288"/>
              </a:xfrm>
              <a:prstGeom prst="rect">
                <a:avLst/>
              </a:prstGeom>
              <a:noFill/>
              <a:ln w="12700">
                <a:solidFill>
                  <a:schemeClr val="tx1"/>
                </a:solidFill>
                <a:miter lim="800000"/>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4" name="Text Box 10"/>
              <p:cNvSpPr txBox="1">
                <a:spLocks noChangeArrowheads="1"/>
              </p:cNvSpPr>
              <p:nvPr/>
            </p:nvSpPr>
            <p:spPr bwMode="auto">
              <a:xfrm>
                <a:off x="4320" y="2064"/>
                <a:ext cx="390" cy="300"/>
              </a:xfrm>
              <a:prstGeom prst="rect">
                <a:avLst/>
              </a:prstGeom>
              <a:noFill/>
              <a:ln w="12700">
                <a:noFill/>
                <a:miter lim="800000"/>
                <a:headEnd/>
                <a:tailEnd/>
              </a:ln>
              <a:effectLst/>
            </p:spPr>
            <p:txBody>
              <a:bodyPr wrap="none">
                <a:spAutoFit/>
              </a:bodyPr>
              <a:lstStyle/>
              <a:p>
                <a:pPr algn="ctr">
                  <a:lnSpc>
                    <a:spcPct val="90000"/>
                  </a:lnSpc>
                </a:pPr>
                <a:r>
                  <a:rPr lang="en-US" sz="1400" b="0">
                    <a:solidFill>
                      <a:prstClr val="black"/>
                    </a:solidFill>
                    <a:latin typeface="Arial" charset="0"/>
                    <a:ea typeface="+mn-ea"/>
                    <a:cs typeface="+mn-cs"/>
                  </a:rPr>
                  <a:t>Block</a:t>
                </a:r>
              </a:p>
              <a:p>
                <a:pPr algn="ctr">
                  <a:lnSpc>
                    <a:spcPct val="90000"/>
                  </a:lnSpc>
                </a:pPr>
                <a:r>
                  <a:rPr lang="en-US" sz="1400" b="0">
                    <a:solidFill>
                      <a:prstClr val="black"/>
                    </a:solidFill>
                    <a:latin typeface="Arial" charset="0"/>
                    <a:ea typeface="+mn-ea"/>
                    <a:cs typeface="+mn-cs"/>
                  </a:rPr>
                  <a:t>offset</a:t>
                </a:r>
              </a:p>
            </p:txBody>
          </p:sp>
          <p:sp>
            <p:nvSpPr>
              <p:cNvPr id="22" name="Text Box 11"/>
              <p:cNvSpPr txBox="1">
                <a:spLocks noChangeArrowheads="1"/>
              </p:cNvSpPr>
              <p:nvPr/>
            </p:nvSpPr>
            <p:spPr bwMode="auto">
              <a:xfrm>
                <a:off x="2227" y="2041"/>
                <a:ext cx="831" cy="192"/>
              </a:xfrm>
              <a:prstGeom prst="rect">
                <a:avLst/>
              </a:prstGeom>
              <a:noFill/>
              <a:ln w="12700">
                <a:noFill/>
                <a:miter lim="800000"/>
                <a:headEnd/>
                <a:tailEnd/>
              </a:ln>
              <a:effectLst/>
            </p:spPr>
            <p:txBody>
              <a:bodyPr wrap="none">
                <a:spAutoFit/>
              </a:bodyPr>
              <a:lstStyle/>
              <a:p>
                <a:r>
                  <a:rPr lang="en-US" sz="1400" b="0">
                    <a:solidFill>
                      <a:prstClr val="black"/>
                    </a:solidFill>
                    <a:latin typeface="Arial" charset="0"/>
                    <a:ea typeface="+mn-ea"/>
                    <a:cs typeface="+mn-cs"/>
                  </a:rPr>
                  <a:t>Block Address</a:t>
                </a:r>
              </a:p>
            </p:txBody>
          </p:sp>
          <p:sp>
            <p:nvSpPr>
              <p:cNvPr id="23" name="Text Box 12"/>
              <p:cNvSpPr txBox="1">
                <a:spLocks noChangeArrowheads="1"/>
              </p:cNvSpPr>
              <p:nvPr/>
            </p:nvSpPr>
            <p:spPr bwMode="auto">
              <a:xfrm>
                <a:off x="1860" y="2188"/>
                <a:ext cx="308" cy="192"/>
              </a:xfrm>
              <a:prstGeom prst="rect">
                <a:avLst/>
              </a:prstGeom>
              <a:noFill/>
              <a:ln w="12700">
                <a:noFill/>
                <a:miter lim="800000"/>
                <a:headEnd/>
                <a:tailEnd/>
              </a:ln>
              <a:effectLst/>
            </p:spPr>
            <p:txBody>
              <a:bodyPr wrap="none">
                <a:spAutoFit/>
              </a:bodyPr>
              <a:lstStyle/>
              <a:p>
                <a:r>
                  <a:rPr lang="en-US" sz="1400" b="0">
                    <a:solidFill>
                      <a:prstClr val="black"/>
                    </a:solidFill>
                    <a:latin typeface="Arial" charset="0"/>
                    <a:ea typeface="+mn-ea"/>
                    <a:cs typeface="+mn-cs"/>
                  </a:rPr>
                  <a:t>Tag</a:t>
                </a:r>
                <a:endParaRPr lang="en-US" b="0">
                  <a:solidFill>
                    <a:prstClr val="black"/>
                  </a:solidFill>
                  <a:latin typeface="Arial" charset="0"/>
                  <a:ea typeface="+mn-ea"/>
                  <a:cs typeface="+mn-cs"/>
                </a:endParaRPr>
              </a:p>
            </p:txBody>
          </p:sp>
          <p:sp>
            <p:nvSpPr>
              <p:cNvPr id="24" name="Text Box 13"/>
              <p:cNvSpPr txBox="1">
                <a:spLocks noChangeArrowheads="1"/>
              </p:cNvSpPr>
              <p:nvPr/>
            </p:nvSpPr>
            <p:spPr bwMode="auto">
              <a:xfrm>
                <a:off x="3350" y="2179"/>
                <a:ext cx="389" cy="192"/>
              </a:xfrm>
              <a:prstGeom prst="rect">
                <a:avLst/>
              </a:prstGeom>
              <a:noFill/>
              <a:ln w="12700">
                <a:noFill/>
                <a:miter lim="800000"/>
                <a:headEnd/>
                <a:tailEnd/>
              </a:ln>
              <a:effectLst/>
            </p:spPr>
            <p:txBody>
              <a:bodyPr wrap="none">
                <a:spAutoFit/>
              </a:bodyPr>
              <a:lstStyle/>
              <a:p>
                <a:r>
                  <a:rPr lang="en-US" sz="1400" b="0">
                    <a:solidFill>
                      <a:prstClr val="black"/>
                    </a:solidFill>
                    <a:latin typeface="Arial" charset="0"/>
                    <a:ea typeface="+mn-ea"/>
                    <a:cs typeface="+mn-cs"/>
                  </a:rPr>
                  <a:t>Index</a:t>
                </a:r>
              </a:p>
            </p:txBody>
          </p:sp>
        </p:grpSp>
        <p:sp>
          <p:nvSpPr>
            <p:cNvPr id="6" name="AutoShape 15"/>
            <p:cNvSpPr>
              <a:spLocks/>
            </p:cNvSpPr>
            <p:nvPr/>
          </p:nvSpPr>
          <p:spPr bwMode="auto">
            <a:xfrm rot="-16200000">
              <a:off x="3384" y="936"/>
              <a:ext cx="240" cy="1056"/>
            </a:xfrm>
            <a:prstGeom prst="rightBrace">
              <a:avLst>
                <a:gd name="adj1" fmla="val 36667"/>
                <a:gd name="adj2" fmla="val 50000"/>
              </a:avLst>
            </a:prstGeom>
            <a:noFill/>
            <a:ln w="57150">
              <a:solidFill>
                <a:srgbClr val="2A40E2"/>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7" name="Text Box 16"/>
            <p:cNvSpPr txBox="1">
              <a:spLocks noChangeArrowheads="1"/>
            </p:cNvSpPr>
            <p:nvPr/>
          </p:nvSpPr>
          <p:spPr bwMode="auto">
            <a:xfrm>
              <a:off x="3112" y="1568"/>
              <a:ext cx="779" cy="233"/>
            </a:xfrm>
            <a:prstGeom prst="rect">
              <a:avLst/>
            </a:prstGeom>
            <a:noFill/>
            <a:ln w="12700">
              <a:noFill/>
              <a:miter lim="800000"/>
              <a:headEnd/>
              <a:tailEnd/>
            </a:ln>
            <a:effectLst/>
          </p:spPr>
          <p:txBody>
            <a:bodyPr wrap="none">
              <a:spAutoFit/>
            </a:bodyPr>
            <a:lstStyle/>
            <a:p>
              <a:r>
                <a:rPr lang="en-US" b="0" dirty="0">
                  <a:solidFill>
                    <a:prstClr val="black"/>
                  </a:solidFill>
                  <a:latin typeface="Arial" charset="0"/>
                  <a:ea typeface="+mn-ea"/>
                  <a:cs typeface="+mn-cs"/>
                </a:rPr>
                <a:t>Set Select</a:t>
              </a:r>
            </a:p>
          </p:txBody>
        </p:sp>
        <p:sp>
          <p:nvSpPr>
            <p:cNvPr id="8" name="AutoShape 17"/>
            <p:cNvSpPr>
              <a:spLocks/>
            </p:cNvSpPr>
            <p:nvPr/>
          </p:nvSpPr>
          <p:spPr bwMode="auto">
            <a:xfrm rot="-16200000">
              <a:off x="4268" y="1165"/>
              <a:ext cx="240" cy="615"/>
            </a:xfrm>
            <a:prstGeom prst="rightBrace">
              <a:avLst>
                <a:gd name="adj1" fmla="val 21354"/>
                <a:gd name="adj2" fmla="val 50000"/>
              </a:avLst>
            </a:prstGeom>
            <a:noFill/>
            <a:ln w="57150">
              <a:solidFill>
                <a:srgbClr val="2A40E2"/>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9" name="Text Box 18"/>
            <p:cNvSpPr txBox="1">
              <a:spLocks noChangeArrowheads="1"/>
            </p:cNvSpPr>
            <p:nvPr/>
          </p:nvSpPr>
          <p:spPr bwMode="auto">
            <a:xfrm>
              <a:off x="3924" y="1568"/>
              <a:ext cx="868" cy="233"/>
            </a:xfrm>
            <a:prstGeom prst="rect">
              <a:avLst/>
            </a:prstGeom>
            <a:noFill/>
            <a:ln w="12700">
              <a:noFill/>
              <a:miter lim="800000"/>
              <a:headEnd/>
              <a:tailEnd/>
            </a:ln>
            <a:effectLst/>
          </p:spPr>
          <p:txBody>
            <a:bodyPr wrap="none">
              <a:spAutoFit/>
            </a:bodyPr>
            <a:lstStyle/>
            <a:p>
              <a:pPr algn="ctr"/>
              <a:r>
                <a:rPr lang="en-US" b="0" dirty="0">
                  <a:solidFill>
                    <a:prstClr val="black"/>
                  </a:solidFill>
                  <a:latin typeface="Arial" charset="0"/>
                  <a:ea typeface="+mn-ea"/>
                  <a:cs typeface="+mn-cs"/>
                </a:rPr>
                <a:t>Data Select</a:t>
              </a:r>
            </a:p>
          </p:txBody>
        </p:sp>
      </p:grpSp>
      <p:sp>
        <p:nvSpPr>
          <p:cNvPr id="15" name="Slide Number Placeholder 3">
            <a:extLst>
              <a:ext uri="{FF2B5EF4-FFF2-40B4-BE49-F238E27FC236}">
                <a16:creationId xmlns:a16="http://schemas.microsoft.com/office/drawing/2014/main" id="{1D5ED69F-38FA-C3A4-D506-E247069816BB}"/>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22</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a:ea typeface="ＭＳ Ｐゴシック" pitchFamily="34" charset="-128"/>
              </a:rPr>
              <a:t>DM cache: Tag, Index, Offset</a:t>
            </a:r>
          </a:p>
        </p:txBody>
      </p:sp>
      <p:sp>
        <p:nvSpPr>
          <p:cNvPr id="54275" name="Rectangle 3"/>
          <p:cNvSpPr>
            <a:spLocks noGrp="1" noChangeArrowheads="1"/>
          </p:cNvSpPr>
          <p:nvPr>
            <p:ph type="body" idx="1"/>
          </p:nvPr>
        </p:nvSpPr>
        <p:spPr>
          <a:xfrm>
            <a:off x="342900" y="1477578"/>
            <a:ext cx="11506200" cy="3860391"/>
          </a:xfrm>
        </p:spPr>
        <p:txBody>
          <a:bodyPr>
            <a:normAutofit/>
          </a:bodyPr>
          <a:lstStyle/>
          <a:p>
            <a:r>
              <a:rPr lang="en-US" sz="2800" dirty="0"/>
              <a:t>Each block in memory maps to one block in the cache.</a:t>
            </a:r>
          </a:p>
          <a:p>
            <a:r>
              <a:rPr lang="en-US" sz="2800" dirty="0">
                <a:solidFill>
                  <a:schemeClr val="accent1"/>
                </a:solidFill>
                <a:ea typeface="ＭＳ Ｐゴシック" pitchFamily="34" charset="-128"/>
              </a:rPr>
              <a:t>Index: </a:t>
            </a:r>
            <a:r>
              <a:rPr lang="en-GB" sz="2800" dirty="0">
                <a:ea typeface="ＭＳ Ｐゴシック" pitchFamily="34" charset="-128"/>
              </a:rPr>
              <a:t>which cache block (row in the cache) is the memory block mapped to? </a:t>
            </a:r>
          </a:p>
          <a:p>
            <a:r>
              <a:rPr lang="en-US" sz="2800" dirty="0">
                <a:solidFill>
                  <a:schemeClr val="accent2"/>
                </a:solidFill>
                <a:latin typeface="Helvetica (Body)" charset="0"/>
                <a:ea typeface="ＭＳ Ｐゴシック" pitchFamily="34" charset="-128"/>
              </a:rPr>
              <a:t>Tag: </a:t>
            </a:r>
            <a:r>
              <a:rPr lang="en-US" sz="2800" dirty="0"/>
              <a:t>which block in memory did the cache block come from? </a:t>
            </a:r>
          </a:p>
          <a:p>
            <a:r>
              <a:rPr lang="en-US" sz="2800" dirty="0">
                <a:ea typeface="ＭＳ Ｐゴシック" pitchFamily="34" charset="-128"/>
              </a:rPr>
              <a:t>Offset: which column of the cache block is the Byte stored</a:t>
            </a:r>
            <a:r>
              <a:rPr lang="en-US" sz="2600" dirty="0">
                <a:ea typeface="ＭＳ Ｐゴシック" pitchFamily="34" charset="-128"/>
              </a:rPr>
              <a:t>?</a:t>
            </a:r>
          </a:p>
        </p:txBody>
      </p:sp>
      <p:grpSp>
        <p:nvGrpSpPr>
          <p:cNvPr id="2" name="Group 20">
            <a:extLst>
              <a:ext uri="{FF2B5EF4-FFF2-40B4-BE49-F238E27FC236}">
                <a16:creationId xmlns:a16="http://schemas.microsoft.com/office/drawing/2014/main" id="{253F009D-A78F-B6BF-5C2C-E811A9A01709}"/>
              </a:ext>
            </a:extLst>
          </p:cNvPr>
          <p:cNvGrpSpPr>
            <a:grpSpLocks/>
          </p:cNvGrpSpPr>
          <p:nvPr/>
        </p:nvGrpSpPr>
        <p:grpSpPr bwMode="auto">
          <a:xfrm>
            <a:off x="2819400" y="5467351"/>
            <a:ext cx="6207125" cy="1335088"/>
            <a:chOff x="912" y="960"/>
            <a:chExt cx="3910" cy="841"/>
          </a:xfrm>
        </p:grpSpPr>
        <p:grpSp>
          <p:nvGrpSpPr>
            <p:cNvPr id="3" name="Group 5">
              <a:extLst>
                <a:ext uri="{FF2B5EF4-FFF2-40B4-BE49-F238E27FC236}">
                  <a16:creationId xmlns:a16="http://schemas.microsoft.com/office/drawing/2014/main" id="{C82A17ED-CB8F-4BF1-ADC6-D6228D149194}"/>
                </a:ext>
              </a:extLst>
            </p:cNvPr>
            <p:cNvGrpSpPr>
              <a:grpSpLocks/>
            </p:cNvGrpSpPr>
            <p:nvPr/>
          </p:nvGrpSpPr>
          <p:grpSpPr bwMode="auto">
            <a:xfrm>
              <a:off x="912" y="960"/>
              <a:ext cx="3792" cy="339"/>
              <a:chOff x="1056" y="2041"/>
              <a:chExt cx="3792" cy="339"/>
            </a:xfrm>
          </p:grpSpPr>
          <p:sp>
            <p:nvSpPr>
              <p:cNvPr id="8" name="Rectangle 6">
                <a:extLst>
                  <a:ext uri="{FF2B5EF4-FFF2-40B4-BE49-F238E27FC236}">
                    <a16:creationId xmlns:a16="http://schemas.microsoft.com/office/drawing/2014/main" id="{464625C1-C063-8EAE-CE2E-4AD3753E4BAE}"/>
                  </a:ext>
                </a:extLst>
              </p:cNvPr>
              <p:cNvSpPr>
                <a:spLocks noChangeArrowheads="1"/>
              </p:cNvSpPr>
              <p:nvPr/>
            </p:nvSpPr>
            <p:spPr bwMode="auto">
              <a:xfrm>
                <a:off x="1056" y="2064"/>
                <a:ext cx="3792" cy="288"/>
              </a:xfrm>
              <a:prstGeom prst="rect">
                <a:avLst/>
              </a:prstGeom>
              <a:solidFill>
                <a:srgbClr val="FFCCCC"/>
              </a:solidFill>
              <a:ln w="19050">
                <a:solidFill>
                  <a:schemeClr val="tx1"/>
                </a:solidFill>
                <a:miter lim="800000"/>
                <a:headEnd/>
                <a:tailEnd/>
              </a:ln>
              <a:effectLst>
                <a:outerShdw dist="107763" dir="2700000" algn="ctr" rotWithShape="0">
                  <a:schemeClr val="bg2"/>
                </a:outerShdw>
              </a:effectLst>
            </p:spPr>
            <p:txBody>
              <a:bodyPr wrap="none" anchor="ctr"/>
              <a:lstStyle/>
              <a:p>
                <a:pPr algn="ctr"/>
                <a:endParaRPr lang="en-US" b="0">
                  <a:solidFill>
                    <a:prstClr val="black"/>
                  </a:solidFill>
                  <a:latin typeface="Arial" charset="0"/>
                  <a:ea typeface="+mn-ea"/>
                  <a:cs typeface="+mn-cs"/>
                </a:endParaRPr>
              </a:p>
            </p:txBody>
          </p:sp>
          <p:sp>
            <p:nvSpPr>
              <p:cNvPr id="9" name="Rectangle 7">
                <a:extLst>
                  <a:ext uri="{FF2B5EF4-FFF2-40B4-BE49-F238E27FC236}">
                    <a16:creationId xmlns:a16="http://schemas.microsoft.com/office/drawing/2014/main" id="{888408DC-66D0-26E8-30FB-5A54E39A9A95}"/>
                  </a:ext>
                </a:extLst>
              </p:cNvPr>
              <p:cNvSpPr>
                <a:spLocks noChangeArrowheads="1"/>
              </p:cNvSpPr>
              <p:nvPr/>
            </p:nvSpPr>
            <p:spPr bwMode="auto">
              <a:xfrm>
                <a:off x="1056" y="2208"/>
                <a:ext cx="3120" cy="144"/>
              </a:xfrm>
              <a:prstGeom prst="rect">
                <a:avLst/>
              </a:prstGeom>
              <a:noFill/>
              <a:ln w="12700">
                <a:solidFill>
                  <a:schemeClr val="tx1"/>
                </a:solidFill>
                <a:miter lim="800000"/>
                <a:headEnd/>
                <a:tailEnd/>
              </a:ln>
              <a:effectLst/>
            </p:spPr>
            <p:txBody>
              <a:bodyPr wrap="none" anchor="ctr"/>
              <a:lstStyle/>
              <a:p>
                <a:pPr algn="ctr"/>
                <a:endParaRPr lang="en-US" b="0">
                  <a:solidFill>
                    <a:prstClr val="black"/>
                  </a:solidFill>
                  <a:latin typeface="Arial" charset="0"/>
                  <a:ea typeface="+mn-ea"/>
                  <a:cs typeface="+mn-cs"/>
                </a:endParaRPr>
              </a:p>
            </p:txBody>
          </p:sp>
          <p:sp>
            <p:nvSpPr>
              <p:cNvPr id="10" name="Rectangle 8">
                <a:extLst>
                  <a:ext uri="{FF2B5EF4-FFF2-40B4-BE49-F238E27FC236}">
                    <a16:creationId xmlns:a16="http://schemas.microsoft.com/office/drawing/2014/main" id="{5DA84F30-8951-EBF4-A0D7-9B4EF77B5701}"/>
                  </a:ext>
                </a:extLst>
              </p:cNvPr>
              <p:cNvSpPr>
                <a:spLocks noChangeArrowheads="1"/>
              </p:cNvSpPr>
              <p:nvPr/>
            </p:nvSpPr>
            <p:spPr bwMode="auto">
              <a:xfrm>
                <a:off x="3120" y="2208"/>
                <a:ext cx="1056" cy="144"/>
              </a:xfrm>
              <a:prstGeom prst="rect">
                <a:avLst/>
              </a:prstGeom>
              <a:noFill/>
              <a:ln w="12700">
                <a:solidFill>
                  <a:schemeClr val="tx1"/>
                </a:solidFill>
                <a:miter lim="800000"/>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1" name="Rectangle 9">
                <a:extLst>
                  <a:ext uri="{FF2B5EF4-FFF2-40B4-BE49-F238E27FC236}">
                    <a16:creationId xmlns:a16="http://schemas.microsoft.com/office/drawing/2014/main" id="{C6B44FBD-E082-C3BB-70FA-B4DF3840406F}"/>
                  </a:ext>
                </a:extLst>
              </p:cNvPr>
              <p:cNvSpPr>
                <a:spLocks noChangeArrowheads="1"/>
              </p:cNvSpPr>
              <p:nvPr/>
            </p:nvSpPr>
            <p:spPr bwMode="auto">
              <a:xfrm>
                <a:off x="4176" y="2064"/>
                <a:ext cx="672" cy="288"/>
              </a:xfrm>
              <a:prstGeom prst="rect">
                <a:avLst/>
              </a:prstGeom>
              <a:noFill/>
              <a:ln w="12700">
                <a:solidFill>
                  <a:schemeClr val="tx1"/>
                </a:solidFill>
                <a:miter lim="800000"/>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2" name="Text Box 10">
                <a:extLst>
                  <a:ext uri="{FF2B5EF4-FFF2-40B4-BE49-F238E27FC236}">
                    <a16:creationId xmlns:a16="http://schemas.microsoft.com/office/drawing/2014/main" id="{A421CA67-CC4D-4A22-764D-FF258D23429B}"/>
                  </a:ext>
                </a:extLst>
              </p:cNvPr>
              <p:cNvSpPr txBox="1">
                <a:spLocks noChangeArrowheads="1"/>
              </p:cNvSpPr>
              <p:nvPr/>
            </p:nvSpPr>
            <p:spPr bwMode="auto">
              <a:xfrm>
                <a:off x="4320" y="2064"/>
                <a:ext cx="390" cy="300"/>
              </a:xfrm>
              <a:prstGeom prst="rect">
                <a:avLst/>
              </a:prstGeom>
              <a:noFill/>
              <a:ln w="12700">
                <a:noFill/>
                <a:miter lim="800000"/>
                <a:headEnd/>
                <a:tailEnd/>
              </a:ln>
              <a:effectLst/>
            </p:spPr>
            <p:txBody>
              <a:bodyPr wrap="none">
                <a:spAutoFit/>
              </a:bodyPr>
              <a:lstStyle/>
              <a:p>
                <a:pPr algn="ctr">
                  <a:lnSpc>
                    <a:spcPct val="90000"/>
                  </a:lnSpc>
                </a:pPr>
                <a:r>
                  <a:rPr lang="en-US" sz="1400" b="0">
                    <a:solidFill>
                      <a:prstClr val="black"/>
                    </a:solidFill>
                    <a:latin typeface="Arial" charset="0"/>
                    <a:ea typeface="+mn-ea"/>
                    <a:cs typeface="+mn-cs"/>
                  </a:rPr>
                  <a:t>Block</a:t>
                </a:r>
              </a:p>
              <a:p>
                <a:pPr algn="ctr">
                  <a:lnSpc>
                    <a:spcPct val="90000"/>
                  </a:lnSpc>
                </a:pPr>
                <a:r>
                  <a:rPr lang="en-US" sz="1400" b="0">
                    <a:solidFill>
                      <a:prstClr val="black"/>
                    </a:solidFill>
                    <a:latin typeface="Arial" charset="0"/>
                    <a:ea typeface="+mn-ea"/>
                    <a:cs typeface="+mn-cs"/>
                  </a:rPr>
                  <a:t>offset</a:t>
                </a:r>
              </a:p>
            </p:txBody>
          </p:sp>
          <p:sp>
            <p:nvSpPr>
              <p:cNvPr id="13" name="Text Box 11">
                <a:extLst>
                  <a:ext uri="{FF2B5EF4-FFF2-40B4-BE49-F238E27FC236}">
                    <a16:creationId xmlns:a16="http://schemas.microsoft.com/office/drawing/2014/main" id="{225B0EB4-43D5-CD47-8A32-4B9E6DC62CAB}"/>
                  </a:ext>
                </a:extLst>
              </p:cNvPr>
              <p:cNvSpPr txBox="1">
                <a:spLocks noChangeArrowheads="1"/>
              </p:cNvSpPr>
              <p:nvPr/>
            </p:nvSpPr>
            <p:spPr bwMode="auto">
              <a:xfrm>
                <a:off x="2227" y="2041"/>
                <a:ext cx="831" cy="192"/>
              </a:xfrm>
              <a:prstGeom prst="rect">
                <a:avLst/>
              </a:prstGeom>
              <a:noFill/>
              <a:ln w="12700">
                <a:noFill/>
                <a:miter lim="800000"/>
                <a:headEnd/>
                <a:tailEnd/>
              </a:ln>
              <a:effectLst/>
            </p:spPr>
            <p:txBody>
              <a:bodyPr wrap="none">
                <a:spAutoFit/>
              </a:bodyPr>
              <a:lstStyle/>
              <a:p>
                <a:r>
                  <a:rPr lang="en-US" sz="1400" b="0">
                    <a:solidFill>
                      <a:prstClr val="black"/>
                    </a:solidFill>
                    <a:latin typeface="Arial" charset="0"/>
                    <a:ea typeface="+mn-ea"/>
                    <a:cs typeface="+mn-cs"/>
                  </a:rPr>
                  <a:t>Block Address</a:t>
                </a:r>
              </a:p>
            </p:txBody>
          </p:sp>
          <p:sp>
            <p:nvSpPr>
              <p:cNvPr id="14" name="Text Box 12">
                <a:extLst>
                  <a:ext uri="{FF2B5EF4-FFF2-40B4-BE49-F238E27FC236}">
                    <a16:creationId xmlns:a16="http://schemas.microsoft.com/office/drawing/2014/main" id="{7CDD7970-0793-6B6B-5EC3-1856D772A7B6}"/>
                  </a:ext>
                </a:extLst>
              </p:cNvPr>
              <p:cNvSpPr txBox="1">
                <a:spLocks noChangeArrowheads="1"/>
              </p:cNvSpPr>
              <p:nvPr/>
            </p:nvSpPr>
            <p:spPr bwMode="auto">
              <a:xfrm>
                <a:off x="1860" y="2188"/>
                <a:ext cx="308" cy="192"/>
              </a:xfrm>
              <a:prstGeom prst="rect">
                <a:avLst/>
              </a:prstGeom>
              <a:noFill/>
              <a:ln w="12700">
                <a:noFill/>
                <a:miter lim="800000"/>
                <a:headEnd/>
                <a:tailEnd/>
              </a:ln>
              <a:effectLst/>
            </p:spPr>
            <p:txBody>
              <a:bodyPr wrap="none">
                <a:spAutoFit/>
              </a:bodyPr>
              <a:lstStyle/>
              <a:p>
                <a:r>
                  <a:rPr lang="en-US" sz="1400" b="0">
                    <a:solidFill>
                      <a:prstClr val="black"/>
                    </a:solidFill>
                    <a:latin typeface="Arial" charset="0"/>
                    <a:ea typeface="+mn-ea"/>
                    <a:cs typeface="+mn-cs"/>
                  </a:rPr>
                  <a:t>Tag</a:t>
                </a:r>
                <a:endParaRPr lang="en-US" b="0">
                  <a:solidFill>
                    <a:prstClr val="black"/>
                  </a:solidFill>
                  <a:latin typeface="Arial" charset="0"/>
                  <a:ea typeface="+mn-ea"/>
                  <a:cs typeface="+mn-cs"/>
                </a:endParaRPr>
              </a:p>
            </p:txBody>
          </p:sp>
          <p:sp>
            <p:nvSpPr>
              <p:cNvPr id="16" name="Text Box 13">
                <a:extLst>
                  <a:ext uri="{FF2B5EF4-FFF2-40B4-BE49-F238E27FC236}">
                    <a16:creationId xmlns:a16="http://schemas.microsoft.com/office/drawing/2014/main" id="{FE49923D-CABE-1079-2709-D3E5DE7EC7BA}"/>
                  </a:ext>
                </a:extLst>
              </p:cNvPr>
              <p:cNvSpPr txBox="1">
                <a:spLocks noChangeArrowheads="1"/>
              </p:cNvSpPr>
              <p:nvPr/>
            </p:nvSpPr>
            <p:spPr bwMode="auto">
              <a:xfrm>
                <a:off x="3350" y="2179"/>
                <a:ext cx="389" cy="192"/>
              </a:xfrm>
              <a:prstGeom prst="rect">
                <a:avLst/>
              </a:prstGeom>
              <a:noFill/>
              <a:ln w="12700">
                <a:noFill/>
                <a:miter lim="800000"/>
                <a:headEnd/>
                <a:tailEnd/>
              </a:ln>
              <a:effectLst/>
            </p:spPr>
            <p:txBody>
              <a:bodyPr wrap="none">
                <a:spAutoFit/>
              </a:bodyPr>
              <a:lstStyle/>
              <a:p>
                <a:r>
                  <a:rPr lang="en-US" sz="1400" b="0">
                    <a:solidFill>
                      <a:prstClr val="black"/>
                    </a:solidFill>
                    <a:latin typeface="Arial" charset="0"/>
                    <a:ea typeface="+mn-ea"/>
                    <a:cs typeface="+mn-cs"/>
                  </a:rPr>
                  <a:t>Index</a:t>
                </a:r>
              </a:p>
            </p:txBody>
          </p:sp>
        </p:grpSp>
        <p:sp>
          <p:nvSpPr>
            <p:cNvPr id="4" name="AutoShape 15">
              <a:extLst>
                <a:ext uri="{FF2B5EF4-FFF2-40B4-BE49-F238E27FC236}">
                  <a16:creationId xmlns:a16="http://schemas.microsoft.com/office/drawing/2014/main" id="{83573C7B-D464-F103-83F2-CD57C7E8A476}"/>
                </a:ext>
              </a:extLst>
            </p:cNvPr>
            <p:cNvSpPr>
              <a:spLocks/>
            </p:cNvSpPr>
            <p:nvPr/>
          </p:nvSpPr>
          <p:spPr bwMode="auto">
            <a:xfrm rot="-16200000">
              <a:off x="3384" y="936"/>
              <a:ext cx="240" cy="1056"/>
            </a:xfrm>
            <a:prstGeom prst="rightBrace">
              <a:avLst>
                <a:gd name="adj1" fmla="val 36667"/>
                <a:gd name="adj2" fmla="val 50000"/>
              </a:avLst>
            </a:prstGeom>
            <a:noFill/>
            <a:ln w="57150">
              <a:solidFill>
                <a:srgbClr val="2A40E2"/>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5" name="Text Box 16">
              <a:extLst>
                <a:ext uri="{FF2B5EF4-FFF2-40B4-BE49-F238E27FC236}">
                  <a16:creationId xmlns:a16="http://schemas.microsoft.com/office/drawing/2014/main" id="{D6960BF4-E5F0-E425-FFC3-A8E60623B2E8}"/>
                </a:ext>
              </a:extLst>
            </p:cNvPr>
            <p:cNvSpPr txBox="1">
              <a:spLocks noChangeArrowheads="1"/>
            </p:cNvSpPr>
            <p:nvPr/>
          </p:nvSpPr>
          <p:spPr bwMode="auto">
            <a:xfrm>
              <a:off x="3112" y="1568"/>
              <a:ext cx="916" cy="233"/>
            </a:xfrm>
            <a:prstGeom prst="rect">
              <a:avLst/>
            </a:prstGeom>
            <a:noFill/>
            <a:ln w="12700">
              <a:noFill/>
              <a:miter lim="800000"/>
              <a:headEnd/>
              <a:tailEnd/>
            </a:ln>
            <a:effectLst/>
          </p:spPr>
          <p:txBody>
            <a:bodyPr wrap="none">
              <a:spAutoFit/>
            </a:bodyPr>
            <a:lstStyle/>
            <a:p>
              <a:r>
                <a:rPr lang="en-US" b="0" dirty="0">
                  <a:solidFill>
                    <a:prstClr val="black"/>
                  </a:solidFill>
                  <a:latin typeface="Arial" charset="0"/>
                  <a:ea typeface="+mn-ea"/>
                  <a:cs typeface="+mn-cs"/>
                </a:rPr>
                <a:t>Block Select</a:t>
              </a:r>
            </a:p>
          </p:txBody>
        </p:sp>
        <p:sp>
          <p:nvSpPr>
            <p:cNvPr id="6" name="AutoShape 17">
              <a:extLst>
                <a:ext uri="{FF2B5EF4-FFF2-40B4-BE49-F238E27FC236}">
                  <a16:creationId xmlns:a16="http://schemas.microsoft.com/office/drawing/2014/main" id="{5104BC53-0B05-4B2E-0C46-56ED77876906}"/>
                </a:ext>
              </a:extLst>
            </p:cNvPr>
            <p:cNvSpPr>
              <a:spLocks/>
            </p:cNvSpPr>
            <p:nvPr/>
          </p:nvSpPr>
          <p:spPr bwMode="auto">
            <a:xfrm rot="-16200000">
              <a:off x="4268" y="1165"/>
              <a:ext cx="240" cy="615"/>
            </a:xfrm>
            <a:prstGeom prst="rightBrace">
              <a:avLst>
                <a:gd name="adj1" fmla="val 21354"/>
                <a:gd name="adj2" fmla="val 50000"/>
              </a:avLst>
            </a:prstGeom>
            <a:noFill/>
            <a:ln w="57150">
              <a:solidFill>
                <a:srgbClr val="2A40E2"/>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7" name="Text Box 18">
              <a:extLst>
                <a:ext uri="{FF2B5EF4-FFF2-40B4-BE49-F238E27FC236}">
                  <a16:creationId xmlns:a16="http://schemas.microsoft.com/office/drawing/2014/main" id="{69FBD943-360B-A333-A263-ADE3E504B631}"/>
                </a:ext>
              </a:extLst>
            </p:cNvPr>
            <p:cNvSpPr txBox="1">
              <a:spLocks noChangeArrowheads="1"/>
            </p:cNvSpPr>
            <p:nvPr/>
          </p:nvSpPr>
          <p:spPr bwMode="auto">
            <a:xfrm>
              <a:off x="3954" y="1568"/>
              <a:ext cx="868" cy="233"/>
            </a:xfrm>
            <a:prstGeom prst="rect">
              <a:avLst/>
            </a:prstGeom>
            <a:noFill/>
            <a:ln w="12700">
              <a:noFill/>
              <a:miter lim="800000"/>
              <a:headEnd/>
              <a:tailEnd/>
            </a:ln>
            <a:effectLst/>
          </p:spPr>
          <p:txBody>
            <a:bodyPr wrap="none">
              <a:spAutoFit/>
            </a:bodyPr>
            <a:lstStyle/>
            <a:p>
              <a:pPr algn="ctr"/>
              <a:r>
                <a:rPr lang="en-US" b="0" dirty="0">
                  <a:solidFill>
                    <a:prstClr val="black"/>
                  </a:solidFill>
                  <a:latin typeface="Arial" charset="0"/>
                  <a:ea typeface="+mn-ea"/>
                  <a:cs typeface="+mn-cs"/>
                </a:rPr>
                <a:t>Data Select</a:t>
              </a:r>
            </a:p>
          </p:txBody>
        </p:sp>
      </p:grpSp>
      <p:sp>
        <p:nvSpPr>
          <p:cNvPr id="15" name="Slide Number Placeholder 3">
            <a:extLst>
              <a:ext uri="{FF2B5EF4-FFF2-40B4-BE49-F238E27FC236}">
                <a16:creationId xmlns:a16="http://schemas.microsoft.com/office/drawing/2014/main" id="{A6F7AA60-BD63-5C3C-4ED0-79872022C7C2}"/>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23</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BB788A-AECA-78AB-C752-18B523BD420D}"/>
            </a:ext>
          </a:extLst>
        </p:cNvPr>
        <p:cNvGrpSpPr/>
        <p:nvPr/>
      </p:nvGrpSpPr>
      <p:grpSpPr>
        <a:xfrm>
          <a:off x="0" y="0"/>
          <a:ext cx="0" cy="0"/>
          <a:chOff x="0" y="0"/>
          <a:chExt cx="0" cy="0"/>
        </a:xfrm>
      </p:grpSpPr>
      <p:sp>
        <p:nvSpPr>
          <p:cNvPr id="1660930" name="Rectangle 2">
            <a:extLst>
              <a:ext uri="{FF2B5EF4-FFF2-40B4-BE49-F238E27FC236}">
                <a16:creationId xmlns:a16="http://schemas.microsoft.com/office/drawing/2014/main" id="{BE536831-3795-6FF1-CA36-113242DE594A}"/>
              </a:ext>
            </a:extLst>
          </p:cNvPr>
          <p:cNvSpPr>
            <a:spLocks noGrp="1" noChangeArrowheads="1"/>
          </p:cNvSpPr>
          <p:nvPr>
            <p:ph type="title"/>
          </p:nvPr>
        </p:nvSpPr>
        <p:spPr/>
        <p:txBody>
          <a:bodyPr>
            <a:normAutofit/>
          </a:bodyPr>
          <a:lstStyle/>
          <a:p>
            <a:r>
              <a:rPr lang="en-US" dirty="0"/>
              <a:t>DM cache: Example</a:t>
            </a:r>
          </a:p>
        </p:txBody>
      </p:sp>
      <p:grpSp>
        <p:nvGrpSpPr>
          <p:cNvPr id="2" name="Group 3">
            <a:extLst>
              <a:ext uri="{FF2B5EF4-FFF2-40B4-BE49-F238E27FC236}">
                <a16:creationId xmlns:a16="http://schemas.microsoft.com/office/drawing/2014/main" id="{4826BD72-CFE1-1B23-9BFF-84E5BC4C9E7B}"/>
              </a:ext>
            </a:extLst>
          </p:cNvPr>
          <p:cNvGrpSpPr>
            <a:grpSpLocks/>
          </p:cNvGrpSpPr>
          <p:nvPr/>
        </p:nvGrpSpPr>
        <p:grpSpPr bwMode="auto">
          <a:xfrm>
            <a:off x="2133600" y="2641380"/>
            <a:ext cx="990600" cy="1219200"/>
            <a:chOff x="1344" y="1056"/>
            <a:chExt cx="624" cy="768"/>
          </a:xfrm>
        </p:grpSpPr>
        <p:sp>
          <p:nvSpPr>
            <p:cNvPr id="1660932" name="Rectangle 4">
              <a:extLst>
                <a:ext uri="{FF2B5EF4-FFF2-40B4-BE49-F238E27FC236}">
                  <a16:creationId xmlns:a16="http://schemas.microsoft.com/office/drawing/2014/main" id="{0BCB729B-7ED9-6ED9-E8F2-55648D7164AD}"/>
                </a:ext>
              </a:extLst>
            </p:cNvPr>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3" name="Line 5">
              <a:extLst>
                <a:ext uri="{FF2B5EF4-FFF2-40B4-BE49-F238E27FC236}">
                  <a16:creationId xmlns:a16="http://schemas.microsoft.com/office/drawing/2014/main" id="{706B68DF-9FAD-E8D8-53D1-E56AB38578AB}"/>
                </a:ext>
              </a:extLst>
            </p:cNvPr>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4" name="Line 6">
              <a:extLst>
                <a:ext uri="{FF2B5EF4-FFF2-40B4-BE49-F238E27FC236}">
                  <a16:creationId xmlns:a16="http://schemas.microsoft.com/office/drawing/2014/main" id="{DA685A64-0E6E-6C6E-D147-90AE995FAF72}"/>
                </a:ext>
              </a:extLst>
            </p:cNvPr>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5" name="Line 7">
              <a:extLst>
                <a:ext uri="{FF2B5EF4-FFF2-40B4-BE49-F238E27FC236}">
                  <a16:creationId xmlns:a16="http://schemas.microsoft.com/office/drawing/2014/main" id="{0DA6C334-8391-3E66-4C95-DF1E2D32BABB}"/>
                </a:ext>
              </a:extLst>
            </p:cNvPr>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60936" name="Line 8">
            <a:extLst>
              <a:ext uri="{FF2B5EF4-FFF2-40B4-BE49-F238E27FC236}">
                <a16:creationId xmlns:a16="http://schemas.microsoft.com/office/drawing/2014/main" id="{12553AA5-C0AA-53E9-93EB-8BCC38B06DA7}"/>
              </a:ext>
            </a:extLst>
          </p:cNvPr>
          <p:cNvSpPr>
            <a:spLocks noChangeShapeType="1"/>
          </p:cNvSpPr>
          <p:nvPr/>
        </p:nvSpPr>
        <p:spPr bwMode="auto">
          <a:xfrm>
            <a:off x="4191000" y="20317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7" name="Line 9">
            <a:extLst>
              <a:ext uri="{FF2B5EF4-FFF2-40B4-BE49-F238E27FC236}">
                <a16:creationId xmlns:a16="http://schemas.microsoft.com/office/drawing/2014/main" id="{89841764-8791-B050-36D4-B5FE09712FF7}"/>
              </a:ext>
            </a:extLst>
          </p:cNvPr>
          <p:cNvSpPr>
            <a:spLocks noChangeShapeType="1"/>
          </p:cNvSpPr>
          <p:nvPr/>
        </p:nvSpPr>
        <p:spPr bwMode="auto">
          <a:xfrm>
            <a:off x="4191000" y="17269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8" name="Line 10">
            <a:extLst>
              <a:ext uri="{FF2B5EF4-FFF2-40B4-BE49-F238E27FC236}">
                <a16:creationId xmlns:a16="http://schemas.microsoft.com/office/drawing/2014/main" id="{1354C836-0895-9765-6BD2-F8EEED9454AD}"/>
              </a:ext>
            </a:extLst>
          </p:cNvPr>
          <p:cNvSpPr>
            <a:spLocks noChangeShapeType="1"/>
          </p:cNvSpPr>
          <p:nvPr/>
        </p:nvSpPr>
        <p:spPr bwMode="auto">
          <a:xfrm>
            <a:off x="4191000" y="23365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9" name="Line 11">
            <a:extLst>
              <a:ext uri="{FF2B5EF4-FFF2-40B4-BE49-F238E27FC236}">
                <a16:creationId xmlns:a16="http://schemas.microsoft.com/office/drawing/2014/main" id="{B6B8994A-9DEE-6D67-24FF-F056CE34F486}"/>
              </a:ext>
            </a:extLst>
          </p:cNvPr>
          <p:cNvSpPr>
            <a:spLocks noChangeShapeType="1"/>
          </p:cNvSpPr>
          <p:nvPr/>
        </p:nvSpPr>
        <p:spPr bwMode="auto">
          <a:xfrm>
            <a:off x="4191000" y="14221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0" name="Line 12">
            <a:extLst>
              <a:ext uri="{FF2B5EF4-FFF2-40B4-BE49-F238E27FC236}">
                <a16:creationId xmlns:a16="http://schemas.microsoft.com/office/drawing/2014/main" id="{F65ECEAB-93CF-ED03-D20E-95627BF7655F}"/>
              </a:ext>
            </a:extLst>
          </p:cNvPr>
          <p:cNvSpPr>
            <a:spLocks noChangeShapeType="1"/>
          </p:cNvSpPr>
          <p:nvPr/>
        </p:nvSpPr>
        <p:spPr bwMode="auto">
          <a:xfrm>
            <a:off x="4191000" y="1422180"/>
            <a:ext cx="0" cy="365760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1" name="Line 13">
            <a:extLst>
              <a:ext uri="{FF2B5EF4-FFF2-40B4-BE49-F238E27FC236}">
                <a16:creationId xmlns:a16="http://schemas.microsoft.com/office/drawing/2014/main" id="{EC0C4C96-10DD-20F9-7DD8-5DCFE1DBC170}"/>
              </a:ext>
            </a:extLst>
          </p:cNvPr>
          <p:cNvSpPr>
            <a:spLocks noChangeShapeType="1"/>
          </p:cNvSpPr>
          <p:nvPr/>
        </p:nvSpPr>
        <p:spPr bwMode="auto">
          <a:xfrm>
            <a:off x="5181600" y="1422180"/>
            <a:ext cx="0" cy="365760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2" name="Line 14">
            <a:extLst>
              <a:ext uri="{FF2B5EF4-FFF2-40B4-BE49-F238E27FC236}">
                <a16:creationId xmlns:a16="http://schemas.microsoft.com/office/drawing/2014/main" id="{A8BE137B-EF1A-0500-3ECF-9A79AF0ABD64}"/>
              </a:ext>
            </a:extLst>
          </p:cNvPr>
          <p:cNvSpPr>
            <a:spLocks noChangeShapeType="1"/>
          </p:cNvSpPr>
          <p:nvPr/>
        </p:nvSpPr>
        <p:spPr bwMode="auto">
          <a:xfrm flipH="1" flipV="1">
            <a:off x="4191000" y="56893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3" name="Line 15">
            <a:extLst>
              <a:ext uri="{FF2B5EF4-FFF2-40B4-BE49-F238E27FC236}">
                <a16:creationId xmlns:a16="http://schemas.microsoft.com/office/drawing/2014/main" id="{973DC5CE-3FE6-65C4-3511-388B3D322200}"/>
              </a:ext>
            </a:extLst>
          </p:cNvPr>
          <p:cNvSpPr>
            <a:spLocks noChangeShapeType="1"/>
          </p:cNvSpPr>
          <p:nvPr/>
        </p:nvSpPr>
        <p:spPr bwMode="auto">
          <a:xfrm flipH="1" flipV="1">
            <a:off x="4191000" y="59941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4" name="Line 16">
            <a:extLst>
              <a:ext uri="{FF2B5EF4-FFF2-40B4-BE49-F238E27FC236}">
                <a16:creationId xmlns:a16="http://schemas.microsoft.com/office/drawing/2014/main" id="{5845A6F1-A85B-FCF0-97CE-9C68C56D0BA4}"/>
              </a:ext>
            </a:extLst>
          </p:cNvPr>
          <p:cNvSpPr>
            <a:spLocks noChangeShapeType="1"/>
          </p:cNvSpPr>
          <p:nvPr/>
        </p:nvSpPr>
        <p:spPr bwMode="auto">
          <a:xfrm flipH="1" flipV="1">
            <a:off x="4191000" y="53845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5" name="Line 17">
            <a:extLst>
              <a:ext uri="{FF2B5EF4-FFF2-40B4-BE49-F238E27FC236}">
                <a16:creationId xmlns:a16="http://schemas.microsoft.com/office/drawing/2014/main" id="{35FB7929-712D-8978-A3CB-58ED466CA9F8}"/>
              </a:ext>
            </a:extLst>
          </p:cNvPr>
          <p:cNvSpPr>
            <a:spLocks noChangeShapeType="1"/>
          </p:cNvSpPr>
          <p:nvPr/>
        </p:nvSpPr>
        <p:spPr bwMode="auto">
          <a:xfrm flipH="1" flipV="1">
            <a:off x="4191000" y="62989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6" name="Line 18">
            <a:extLst>
              <a:ext uri="{FF2B5EF4-FFF2-40B4-BE49-F238E27FC236}">
                <a16:creationId xmlns:a16="http://schemas.microsoft.com/office/drawing/2014/main" id="{CF4F8B40-CF30-CAE3-E9E9-A24C772AA09F}"/>
              </a:ext>
            </a:extLst>
          </p:cNvPr>
          <p:cNvSpPr>
            <a:spLocks noChangeShapeType="1"/>
          </p:cNvSpPr>
          <p:nvPr/>
        </p:nvSpPr>
        <p:spPr bwMode="auto">
          <a:xfrm flipH="1" flipV="1">
            <a:off x="5181600" y="5079780"/>
            <a:ext cx="0" cy="121920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7" name="Text Box 19">
            <a:extLst>
              <a:ext uri="{FF2B5EF4-FFF2-40B4-BE49-F238E27FC236}">
                <a16:creationId xmlns:a16="http://schemas.microsoft.com/office/drawing/2014/main" id="{7C1A6A2D-1F8F-FBAF-F4B4-73C94A636254}"/>
              </a:ext>
            </a:extLst>
          </p:cNvPr>
          <p:cNvSpPr txBox="1">
            <a:spLocks noChangeArrowheads="1"/>
          </p:cNvSpPr>
          <p:nvPr/>
        </p:nvSpPr>
        <p:spPr bwMode="auto">
          <a:xfrm>
            <a:off x="601662" y="2601693"/>
            <a:ext cx="41870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70C0"/>
                </a:solidFill>
                <a:latin typeface="Calibri"/>
                <a:ea typeface="+mn-ea"/>
                <a:cs typeface="+mn-cs"/>
              </a:rPr>
              <a:t>00</a:t>
            </a:r>
          </a:p>
        </p:txBody>
      </p:sp>
      <p:sp>
        <p:nvSpPr>
          <p:cNvPr id="1660948" name="Text Box 20">
            <a:extLst>
              <a:ext uri="{FF2B5EF4-FFF2-40B4-BE49-F238E27FC236}">
                <a16:creationId xmlns:a16="http://schemas.microsoft.com/office/drawing/2014/main" id="{06A67EDD-78D6-1993-6CB9-FC9128C3524E}"/>
              </a:ext>
            </a:extLst>
          </p:cNvPr>
          <p:cNvSpPr txBox="1">
            <a:spLocks noChangeArrowheads="1"/>
          </p:cNvSpPr>
          <p:nvPr/>
        </p:nvSpPr>
        <p:spPr bwMode="auto">
          <a:xfrm>
            <a:off x="601662" y="2919722"/>
            <a:ext cx="41870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70C0"/>
                </a:solidFill>
                <a:latin typeface="Calibri"/>
                <a:ea typeface="+mn-ea"/>
                <a:cs typeface="+mn-cs"/>
              </a:rPr>
              <a:t>01</a:t>
            </a:r>
          </a:p>
        </p:txBody>
      </p:sp>
      <p:sp>
        <p:nvSpPr>
          <p:cNvPr id="1660949" name="Text Box 21">
            <a:extLst>
              <a:ext uri="{FF2B5EF4-FFF2-40B4-BE49-F238E27FC236}">
                <a16:creationId xmlns:a16="http://schemas.microsoft.com/office/drawing/2014/main" id="{A1756EBD-581B-3294-2904-7EF94F5472B1}"/>
              </a:ext>
            </a:extLst>
          </p:cNvPr>
          <p:cNvSpPr txBox="1">
            <a:spLocks noChangeArrowheads="1"/>
          </p:cNvSpPr>
          <p:nvPr/>
        </p:nvSpPr>
        <p:spPr bwMode="auto">
          <a:xfrm>
            <a:off x="601662" y="3237751"/>
            <a:ext cx="41870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70C0"/>
                </a:solidFill>
                <a:latin typeface="Calibri"/>
                <a:ea typeface="+mn-ea"/>
                <a:cs typeface="+mn-cs"/>
              </a:rPr>
              <a:t>10</a:t>
            </a:r>
          </a:p>
        </p:txBody>
      </p:sp>
      <p:sp>
        <p:nvSpPr>
          <p:cNvPr id="1660950" name="Text Box 22">
            <a:extLst>
              <a:ext uri="{FF2B5EF4-FFF2-40B4-BE49-F238E27FC236}">
                <a16:creationId xmlns:a16="http://schemas.microsoft.com/office/drawing/2014/main" id="{957BD3FA-6868-BB01-1EDA-D99A54634B72}"/>
              </a:ext>
            </a:extLst>
          </p:cNvPr>
          <p:cNvSpPr txBox="1">
            <a:spLocks noChangeArrowheads="1"/>
          </p:cNvSpPr>
          <p:nvPr/>
        </p:nvSpPr>
        <p:spPr bwMode="auto">
          <a:xfrm>
            <a:off x="601662" y="3555780"/>
            <a:ext cx="41870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70C0"/>
                </a:solidFill>
                <a:latin typeface="Calibri"/>
                <a:ea typeface="+mn-ea"/>
                <a:cs typeface="+mn-cs"/>
              </a:rPr>
              <a:t>11</a:t>
            </a:r>
          </a:p>
        </p:txBody>
      </p:sp>
      <p:sp>
        <p:nvSpPr>
          <p:cNvPr id="1660951" name="Text Box 23">
            <a:extLst>
              <a:ext uri="{FF2B5EF4-FFF2-40B4-BE49-F238E27FC236}">
                <a16:creationId xmlns:a16="http://schemas.microsoft.com/office/drawing/2014/main" id="{E6D4FBCC-FFF0-F230-59FE-2C4DADA35253}"/>
              </a:ext>
            </a:extLst>
          </p:cNvPr>
          <p:cNvSpPr txBox="1">
            <a:spLocks noChangeArrowheads="1"/>
          </p:cNvSpPr>
          <p:nvPr/>
        </p:nvSpPr>
        <p:spPr bwMode="auto">
          <a:xfrm>
            <a:off x="359425" y="4164825"/>
            <a:ext cx="2947217"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dirty="0">
                <a:solidFill>
                  <a:prstClr val="black"/>
                </a:solidFill>
                <a:latin typeface="Calibri"/>
                <a:ea typeface="+mn-ea"/>
                <a:cs typeface="+mn-cs"/>
              </a:rPr>
              <a:t>Cache: 4 blocks, each 4 Bytes</a:t>
            </a:r>
          </a:p>
        </p:txBody>
      </p:sp>
      <p:sp>
        <p:nvSpPr>
          <p:cNvPr id="1660953" name="Text Box 25">
            <a:extLst>
              <a:ext uri="{FF2B5EF4-FFF2-40B4-BE49-F238E27FC236}">
                <a16:creationId xmlns:a16="http://schemas.microsoft.com/office/drawing/2014/main" id="{AF490A39-2C70-5E51-7366-FEBD05A8A4EF}"/>
              </a:ext>
            </a:extLst>
          </p:cNvPr>
          <p:cNvSpPr txBox="1">
            <a:spLocks noChangeArrowheads="1"/>
          </p:cNvSpPr>
          <p:nvPr/>
        </p:nvSpPr>
        <p:spPr bwMode="auto">
          <a:xfrm>
            <a:off x="3189515" y="6267022"/>
            <a:ext cx="3200399" cy="646331"/>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US" dirty="0">
                <a:solidFill>
                  <a:prstClr val="black"/>
                </a:solidFill>
                <a:latin typeface="Calibri"/>
                <a:ea typeface="+mn-ea"/>
                <a:cs typeface="+mn-cs"/>
              </a:rPr>
              <a:t>Main Memory -  6-bit addresses</a:t>
            </a:r>
          </a:p>
          <a:p>
            <a:pPr defTabSz="457200" eaLnBrk="1" fontAlgn="auto" hangingPunct="1">
              <a:spcBef>
                <a:spcPts val="0"/>
              </a:spcBef>
              <a:spcAft>
                <a:spcPts val="0"/>
              </a:spcAft>
            </a:pPr>
            <a:r>
              <a:rPr lang="en-US" dirty="0">
                <a:solidFill>
                  <a:prstClr val="black"/>
                </a:solidFill>
                <a:latin typeface="Calibri"/>
                <a:ea typeface="+mn-ea"/>
                <a:cs typeface="+mn-cs"/>
              </a:rPr>
              <a:t>(16 blocks, each 4 Bytes)</a:t>
            </a:r>
          </a:p>
        </p:txBody>
      </p:sp>
      <p:sp>
        <p:nvSpPr>
          <p:cNvPr id="1660955" name="Line 27">
            <a:extLst>
              <a:ext uri="{FF2B5EF4-FFF2-40B4-BE49-F238E27FC236}">
                <a16:creationId xmlns:a16="http://schemas.microsoft.com/office/drawing/2014/main" id="{0EEE6CC8-4EC0-7A15-A22C-7B3740A2476E}"/>
              </a:ext>
            </a:extLst>
          </p:cNvPr>
          <p:cNvSpPr>
            <a:spLocks noChangeShapeType="1"/>
          </p:cNvSpPr>
          <p:nvPr/>
        </p:nvSpPr>
        <p:spPr bwMode="auto">
          <a:xfrm>
            <a:off x="4191000" y="26413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56" name="Line 28">
            <a:extLst>
              <a:ext uri="{FF2B5EF4-FFF2-40B4-BE49-F238E27FC236}">
                <a16:creationId xmlns:a16="http://schemas.microsoft.com/office/drawing/2014/main" id="{2E97620D-DE6A-F945-42C1-36045D4B5F78}"/>
              </a:ext>
            </a:extLst>
          </p:cNvPr>
          <p:cNvSpPr>
            <a:spLocks noChangeShapeType="1"/>
          </p:cNvSpPr>
          <p:nvPr/>
        </p:nvSpPr>
        <p:spPr bwMode="auto">
          <a:xfrm>
            <a:off x="4191000" y="29461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57" name="Line 29">
            <a:extLst>
              <a:ext uri="{FF2B5EF4-FFF2-40B4-BE49-F238E27FC236}">
                <a16:creationId xmlns:a16="http://schemas.microsoft.com/office/drawing/2014/main" id="{0E5BBA69-97ED-1184-C337-5FB264936691}"/>
              </a:ext>
            </a:extLst>
          </p:cNvPr>
          <p:cNvSpPr>
            <a:spLocks noChangeShapeType="1"/>
          </p:cNvSpPr>
          <p:nvPr/>
        </p:nvSpPr>
        <p:spPr bwMode="auto">
          <a:xfrm>
            <a:off x="4191000" y="32509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58" name="Line 30">
            <a:extLst>
              <a:ext uri="{FF2B5EF4-FFF2-40B4-BE49-F238E27FC236}">
                <a16:creationId xmlns:a16="http://schemas.microsoft.com/office/drawing/2014/main" id="{F30A0A53-DBB9-A28A-088B-8A32F1806612}"/>
              </a:ext>
            </a:extLst>
          </p:cNvPr>
          <p:cNvSpPr>
            <a:spLocks noChangeShapeType="1"/>
          </p:cNvSpPr>
          <p:nvPr/>
        </p:nvSpPr>
        <p:spPr bwMode="auto">
          <a:xfrm>
            <a:off x="4191000" y="35557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59" name="Line 31">
            <a:extLst>
              <a:ext uri="{FF2B5EF4-FFF2-40B4-BE49-F238E27FC236}">
                <a16:creationId xmlns:a16="http://schemas.microsoft.com/office/drawing/2014/main" id="{55E7648B-A16C-6A9E-61BB-F3A2A2D01597}"/>
              </a:ext>
            </a:extLst>
          </p:cNvPr>
          <p:cNvSpPr>
            <a:spLocks noChangeShapeType="1"/>
          </p:cNvSpPr>
          <p:nvPr/>
        </p:nvSpPr>
        <p:spPr bwMode="auto">
          <a:xfrm>
            <a:off x="4191000" y="38605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0" name="Line 32">
            <a:extLst>
              <a:ext uri="{FF2B5EF4-FFF2-40B4-BE49-F238E27FC236}">
                <a16:creationId xmlns:a16="http://schemas.microsoft.com/office/drawing/2014/main" id="{F8933D9F-0AF4-CFC8-272A-AF7A04AA8E4D}"/>
              </a:ext>
            </a:extLst>
          </p:cNvPr>
          <p:cNvSpPr>
            <a:spLocks noChangeShapeType="1"/>
          </p:cNvSpPr>
          <p:nvPr/>
        </p:nvSpPr>
        <p:spPr bwMode="auto">
          <a:xfrm>
            <a:off x="4191000" y="41653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1" name="Line 33">
            <a:extLst>
              <a:ext uri="{FF2B5EF4-FFF2-40B4-BE49-F238E27FC236}">
                <a16:creationId xmlns:a16="http://schemas.microsoft.com/office/drawing/2014/main" id="{65D075B8-B6CC-9F97-AE8C-553CA46B2091}"/>
              </a:ext>
            </a:extLst>
          </p:cNvPr>
          <p:cNvSpPr>
            <a:spLocks noChangeShapeType="1"/>
          </p:cNvSpPr>
          <p:nvPr/>
        </p:nvSpPr>
        <p:spPr bwMode="auto">
          <a:xfrm>
            <a:off x="4191000" y="50797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2" name="Line 34">
            <a:extLst>
              <a:ext uri="{FF2B5EF4-FFF2-40B4-BE49-F238E27FC236}">
                <a16:creationId xmlns:a16="http://schemas.microsoft.com/office/drawing/2014/main" id="{A10B8674-8293-8FB8-D0B3-6A1DDED30FCA}"/>
              </a:ext>
            </a:extLst>
          </p:cNvPr>
          <p:cNvSpPr>
            <a:spLocks noChangeShapeType="1"/>
          </p:cNvSpPr>
          <p:nvPr/>
        </p:nvSpPr>
        <p:spPr bwMode="auto">
          <a:xfrm>
            <a:off x="4191000" y="44701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3" name="Line 35">
            <a:extLst>
              <a:ext uri="{FF2B5EF4-FFF2-40B4-BE49-F238E27FC236}">
                <a16:creationId xmlns:a16="http://schemas.microsoft.com/office/drawing/2014/main" id="{0FC36507-F57D-35FD-D239-1EEB28823289}"/>
              </a:ext>
            </a:extLst>
          </p:cNvPr>
          <p:cNvSpPr>
            <a:spLocks noChangeShapeType="1"/>
          </p:cNvSpPr>
          <p:nvPr/>
        </p:nvSpPr>
        <p:spPr bwMode="auto">
          <a:xfrm>
            <a:off x="4191000" y="47749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nvGrpSpPr>
          <p:cNvPr id="3" name="Group 36">
            <a:extLst>
              <a:ext uri="{FF2B5EF4-FFF2-40B4-BE49-F238E27FC236}">
                <a16:creationId xmlns:a16="http://schemas.microsoft.com/office/drawing/2014/main" id="{47040CA8-7087-50EA-F8F8-AD7D66D8AF38}"/>
              </a:ext>
            </a:extLst>
          </p:cNvPr>
          <p:cNvGrpSpPr>
            <a:grpSpLocks/>
          </p:cNvGrpSpPr>
          <p:nvPr/>
        </p:nvGrpSpPr>
        <p:grpSpPr bwMode="auto">
          <a:xfrm>
            <a:off x="1524000" y="2641380"/>
            <a:ext cx="609600" cy="1219200"/>
            <a:chOff x="1344" y="1056"/>
            <a:chExt cx="624" cy="768"/>
          </a:xfrm>
        </p:grpSpPr>
        <p:sp>
          <p:nvSpPr>
            <p:cNvPr id="1660965" name="Rectangle 37">
              <a:extLst>
                <a:ext uri="{FF2B5EF4-FFF2-40B4-BE49-F238E27FC236}">
                  <a16:creationId xmlns:a16="http://schemas.microsoft.com/office/drawing/2014/main" id="{FE2D57B8-E7ED-89D1-188E-3746E3916AA1}"/>
                </a:ext>
              </a:extLst>
            </p:cNvPr>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6" name="Line 38">
              <a:extLst>
                <a:ext uri="{FF2B5EF4-FFF2-40B4-BE49-F238E27FC236}">
                  <a16:creationId xmlns:a16="http://schemas.microsoft.com/office/drawing/2014/main" id="{AD29E597-869C-613D-66C2-B0B26498CE96}"/>
                </a:ext>
              </a:extLst>
            </p:cNvPr>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7" name="Line 39">
              <a:extLst>
                <a:ext uri="{FF2B5EF4-FFF2-40B4-BE49-F238E27FC236}">
                  <a16:creationId xmlns:a16="http://schemas.microsoft.com/office/drawing/2014/main" id="{564A16CD-8A5F-32DF-B5F8-EC73883F66E8}"/>
                </a:ext>
              </a:extLst>
            </p:cNvPr>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8" name="Line 40">
              <a:extLst>
                <a:ext uri="{FF2B5EF4-FFF2-40B4-BE49-F238E27FC236}">
                  <a16:creationId xmlns:a16="http://schemas.microsoft.com/office/drawing/2014/main" id="{89570DCA-DB53-5064-3C54-066B2BA004E6}"/>
                </a:ext>
              </a:extLst>
            </p:cNvPr>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60969" name="Text Box 41">
            <a:extLst>
              <a:ext uri="{FF2B5EF4-FFF2-40B4-BE49-F238E27FC236}">
                <a16:creationId xmlns:a16="http://schemas.microsoft.com/office/drawing/2014/main" id="{C6D35066-9B75-E80B-D336-AB1AA4AD1C28}"/>
              </a:ext>
            </a:extLst>
          </p:cNvPr>
          <p:cNvSpPr txBox="1">
            <a:spLocks noChangeArrowheads="1"/>
          </p:cNvSpPr>
          <p:nvPr/>
        </p:nvSpPr>
        <p:spPr bwMode="auto">
          <a:xfrm>
            <a:off x="1524001" y="2184180"/>
            <a:ext cx="498341"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Tag</a:t>
            </a:r>
          </a:p>
        </p:txBody>
      </p:sp>
      <p:sp>
        <p:nvSpPr>
          <p:cNvPr id="1660970" name="Text Box 42">
            <a:extLst>
              <a:ext uri="{FF2B5EF4-FFF2-40B4-BE49-F238E27FC236}">
                <a16:creationId xmlns:a16="http://schemas.microsoft.com/office/drawing/2014/main" id="{133B4B1E-086F-E02D-DCB0-FB2BB9F60DD8}"/>
              </a:ext>
            </a:extLst>
          </p:cNvPr>
          <p:cNvSpPr txBox="1">
            <a:spLocks noChangeArrowheads="1"/>
          </p:cNvSpPr>
          <p:nvPr/>
        </p:nvSpPr>
        <p:spPr bwMode="auto">
          <a:xfrm>
            <a:off x="2286000" y="2184180"/>
            <a:ext cx="62055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a:solidFill>
                  <a:prstClr val="black"/>
                </a:solidFill>
                <a:latin typeface="Calibri"/>
                <a:ea typeface="+mn-ea"/>
                <a:cs typeface="+mn-cs"/>
              </a:rPr>
              <a:t>Data</a:t>
            </a:r>
          </a:p>
        </p:txBody>
      </p:sp>
      <p:sp>
        <p:nvSpPr>
          <p:cNvPr id="1660971" name="Rectangle 43" descr="5%">
            <a:extLst>
              <a:ext uri="{FF2B5EF4-FFF2-40B4-BE49-F238E27FC236}">
                <a16:creationId xmlns:a16="http://schemas.microsoft.com/office/drawing/2014/main" id="{1E47D7BA-30AB-6708-E9E7-8F7F61C739FF}"/>
              </a:ext>
            </a:extLst>
          </p:cNvPr>
          <p:cNvSpPr>
            <a:spLocks noChangeArrowheads="1"/>
          </p:cNvSpPr>
          <p:nvPr/>
        </p:nvSpPr>
        <p:spPr bwMode="auto">
          <a:xfrm>
            <a:off x="4191000" y="14221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2" name="Rectangle 44" descr="5%">
            <a:extLst>
              <a:ext uri="{FF2B5EF4-FFF2-40B4-BE49-F238E27FC236}">
                <a16:creationId xmlns:a16="http://schemas.microsoft.com/office/drawing/2014/main" id="{BFF66C2F-A7AE-2D77-7E2B-430DEAF2897C}"/>
              </a:ext>
            </a:extLst>
          </p:cNvPr>
          <p:cNvSpPr>
            <a:spLocks noChangeArrowheads="1"/>
          </p:cNvSpPr>
          <p:nvPr/>
        </p:nvSpPr>
        <p:spPr bwMode="auto">
          <a:xfrm>
            <a:off x="2133600" y="26413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dirty="0">
              <a:solidFill>
                <a:prstClr val="black"/>
              </a:solidFill>
              <a:latin typeface="Calibri"/>
              <a:ea typeface="+mn-ea"/>
              <a:cs typeface="+mn-cs"/>
            </a:endParaRPr>
          </a:p>
        </p:txBody>
      </p:sp>
      <p:sp>
        <p:nvSpPr>
          <p:cNvPr id="1660973" name="Rectangle 45" descr="5%">
            <a:extLst>
              <a:ext uri="{FF2B5EF4-FFF2-40B4-BE49-F238E27FC236}">
                <a16:creationId xmlns:a16="http://schemas.microsoft.com/office/drawing/2014/main" id="{72780D69-0D64-96E2-3BDD-DE9E41A9E18A}"/>
              </a:ext>
            </a:extLst>
          </p:cNvPr>
          <p:cNvSpPr>
            <a:spLocks noChangeArrowheads="1"/>
          </p:cNvSpPr>
          <p:nvPr/>
        </p:nvSpPr>
        <p:spPr bwMode="auto">
          <a:xfrm>
            <a:off x="4191000" y="26413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4" name="Rectangle 46" descr="5%">
            <a:extLst>
              <a:ext uri="{FF2B5EF4-FFF2-40B4-BE49-F238E27FC236}">
                <a16:creationId xmlns:a16="http://schemas.microsoft.com/office/drawing/2014/main" id="{55F143FC-5F4B-F21D-FBE6-C94FD6F88E4D}"/>
              </a:ext>
            </a:extLst>
          </p:cNvPr>
          <p:cNvSpPr>
            <a:spLocks noChangeArrowheads="1"/>
          </p:cNvSpPr>
          <p:nvPr/>
        </p:nvSpPr>
        <p:spPr bwMode="auto">
          <a:xfrm>
            <a:off x="4191000" y="38605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5" name="Rectangle 47" descr="5%">
            <a:extLst>
              <a:ext uri="{FF2B5EF4-FFF2-40B4-BE49-F238E27FC236}">
                <a16:creationId xmlns:a16="http://schemas.microsoft.com/office/drawing/2014/main" id="{993CDAAB-59FD-023F-8D41-70BAC3E55835}"/>
              </a:ext>
            </a:extLst>
          </p:cNvPr>
          <p:cNvSpPr>
            <a:spLocks noChangeArrowheads="1"/>
          </p:cNvSpPr>
          <p:nvPr/>
        </p:nvSpPr>
        <p:spPr bwMode="auto">
          <a:xfrm>
            <a:off x="4191000" y="50797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6" name="Rectangle 48" descr="5%">
            <a:extLst>
              <a:ext uri="{FF2B5EF4-FFF2-40B4-BE49-F238E27FC236}">
                <a16:creationId xmlns:a16="http://schemas.microsoft.com/office/drawing/2014/main" id="{52EBA08A-8532-D55B-5D4D-43FB3D9A02C5}"/>
              </a:ext>
            </a:extLst>
          </p:cNvPr>
          <p:cNvSpPr>
            <a:spLocks noChangeArrowheads="1"/>
          </p:cNvSpPr>
          <p:nvPr/>
        </p:nvSpPr>
        <p:spPr bwMode="auto">
          <a:xfrm>
            <a:off x="4191000" y="59941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7" name="Rectangle 49" descr="5%">
            <a:extLst>
              <a:ext uri="{FF2B5EF4-FFF2-40B4-BE49-F238E27FC236}">
                <a16:creationId xmlns:a16="http://schemas.microsoft.com/office/drawing/2014/main" id="{272CB40E-77E8-3FC0-9F30-85902C8D8D5D}"/>
              </a:ext>
            </a:extLst>
          </p:cNvPr>
          <p:cNvSpPr>
            <a:spLocks noChangeArrowheads="1"/>
          </p:cNvSpPr>
          <p:nvPr/>
        </p:nvSpPr>
        <p:spPr bwMode="auto">
          <a:xfrm>
            <a:off x="4191000" y="47749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8" name="Rectangle 50" descr="5%">
            <a:extLst>
              <a:ext uri="{FF2B5EF4-FFF2-40B4-BE49-F238E27FC236}">
                <a16:creationId xmlns:a16="http://schemas.microsoft.com/office/drawing/2014/main" id="{BA3B68C4-A271-BB16-997B-62927094508B}"/>
              </a:ext>
            </a:extLst>
          </p:cNvPr>
          <p:cNvSpPr>
            <a:spLocks noChangeArrowheads="1"/>
          </p:cNvSpPr>
          <p:nvPr/>
        </p:nvSpPr>
        <p:spPr bwMode="auto">
          <a:xfrm>
            <a:off x="4191000" y="35557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9" name="Rectangle 51" descr="5%">
            <a:extLst>
              <a:ext uri="{FF2B5EF4-FFF2-40B4-BE49-F238E27FC236}">
                <a16:creationId xmlns:a16="http://schemas.microsoft.com/office/drawing/2014/main" id="{FF4C82F5-A8D7-1A4B-A072-40BF889E3B79}"/>
              </a:ext>
            </a:extLst>
          </p:cNvPr>
          <p:cNvSpPr>
            <a:spLocks noChangeArrowheads="1"/>
          </p:cNvSpPr>
          <p:nvPr/>
        </p:nvSpPr>
        <p:spPr bwMode="auto">
          <a:xfrm>
            <a:off x="4191000" y="23365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0" name="Rectangle 52" descr="5%">
            <a:extLst>
              <a:ext uri="{FF2B5EF4-FFF2-40B4-BE49-F238E27FC236}">
                <a16:creationId xmlns:a16="http://schemas.microsoft.com/office/drawing/2014/main" id="{6A26AF8C-8741-C6AA-2D5C-F27481AAC7D0}"/>
              </a:ext>
            </a:extLst>
          </p:cNvPr>
          <p:cNvSpPr>
            <a:spLocks noChangeArrowheads="1"/>
          </p:cNvSpPr>
          <p:nvPr/>
        </p:nvSpPr>
        <p:spPr bwMode="auto">
          <a:xfrm>
            <a:off x="2133600" y="35557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dirty="0">
              <a:solidFill>
                <a:prstClr val="black"/>
              </a:solidFill>
              <a:latin typeface="Calibri"/>
              <a:ea typeface="+mn-ea"/>
              <a:cs typeface="+mn-cs"/>
            </a:endParaRPr>
          </a:p>
        </p:txBody>
      </p:sp>
      <p:sp>
        <p:nvSpPr>
          <p:cNvPr id="1660981" name="Rectangle 53" descr="5%">
            <a:extLst>
              <a:ext uri="{FF2B5EF4-FFF2-40B4-BE49-F238E27FC236}">
                <a16:creationId xmlns:a16="http://schemas.microsoft.com/office/drawing/2014/main" id="{41CE5086-5D69-090A-5998-39985E33D987}"/>
              </a:ext>
            </a:extLst>
          </p:cNvPr>
          <p:cNvSpPr>
            <a:spLocks noChangeArrowheads="1"/>
          </p:cNvSpPr>
          <p:nvPr/>
        </p:nvSpPr>
        <p:spPr bwMode="auto">
          <a:xfrm>
            <a:off x="4191000" y="17269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2" name="Rectangle 54" descr="5%">
            <a:extLst>
              <a:ext uri="{FF2B5EF4-FFF2-40B4-BE49-F238E27FC236}">
                <a16:creationId xmlns:a16="http://schemas.microsoft.com/office/drawing/2014/main" id="{31C1CC58-9981-F704-8085-4E29DF071429}"/>
              </a:ext>
            </a:extLst>
          </p:cNvPr>
          <p:cNvSpPr>
            <a:spLocks noChangeArrowheads="1"/>
          </p:cNvSpPr>
          <p:nvPr/>
        </p:nvSpPr>
        <p:spPr bwMode="auto">
          <a:xfrm>
            <a:off x="2133600" y="29461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dirty="0">
              <a:solidFill>
                <a:prstClr val="black"/>
              </a:solidFill>
              <a:latin typeface="Calibri"/>
              <a:ea typeface="+mn-ea"/>
              <a:cs typeface="+mn-cs"/>
            </a:endParaRPr>
          </a:p>
        </p:txBody>
      </p:sp>
      <p:sp>
        <p:nvSpPr>
          <p:cNvPr id="1660983" name="Rectangle 55" descr="5%">
            <a:extLst>
              <a:ext uri="{FF2B5EF4-FFF2-40B4-BE49-F238E27FC236}">
                <a16:creationId xmlns:a16="http://schemas.microsoft.com/office/drawing/2014/main" id="{19682BEF-19BB-0CDF-0B0D-2341EA00115E}"/>
              </a:ext>
            </a:extLst>
          </p:cNvPr>
          <p:cNvSpPr>
            <a:spLocks noChangeArrowheads="1"/>
          </p:cNvSpPr>
          <p:nvPr/>
        </p:nvSpPr>
        <p:spPr bwMode="auto">
          <a:xfrm>
            <a:off x="4191000" y="29461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4" name="Rectangle 56" descr="5%">
            <a:extLst>
              <a:ext uri="{FF2B5EF4-FFF2-40B4-BE49-F238E27FC236}">
                <a16:creationId xmlns:a16="http://schemas.microsoft.com/office/drawing/2014/main" id="{E75818E4-C50E-1FCA-6724-7DFB05181AE5}"/>
              </a:ext>
            </a:extLst>
          </p:cNvPr>
          <p:cNvSpPr>
            <a:spLocks noChangeArrowheads="1"/>
          </p:cNvSpPr>
          <p:nvPr/>
        </p:nvSpPr>
        <p:spPr bwMode="auto">
          <a:xfrm>
            <a:off x="4191000" y="41653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5" name="Rectangle 57" descr="5%">
            <a:extLst>
              <a:ext uri="{FF2B5EF4-FFF2-40B4-BE49-F238E27FC236}">
                <a16:creationId xmlns:a16="http://schemas.microsoft.com/office/drawing/2014/main" id="{430C19C7-E576-FC2F-D78C-559D8587456F}"/>
              </a:ext>
            </a:extLst>
          </p:cNvPr>
          <p:cNvSpPr>
            <a:spLocks noChangeArrowheads="1"/>
          </p:cNvSpPr>
          <p:nvPr/>
        </p:nvSpPr>
        <p:spPr bwMode="auto">
          <a:xfrm>
            <a:off x="4191000" y="53845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6" name="Rectangle 58" descr="5%">
            <a:extLst>
              <a:ext uri="{FF2B5EF4-FFF2-40B4-BE49-F238E27FC236}">
                <a16:creationId xmlns:a16="http://schemas.microsoft.com/office/drawing/2014/main" id="{B4955505-1D14-A3F7-56A8-F4DC1B20762A}"/>
              </a:ext>
            </a:extLst>
          </p:cNvPr>
          <p:cNvSpPr>
            <a:spLocks noChangeArrowheads="1"/>
          </p:cNvSpPr>
          <p:nvPr/>
        </p:nvSpPr>
        <p:spPr bwMode="auto">
          <a:xfrm>
            <a:off x="4191000" y="56893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7" name="Rectangle 59" descr="5%">
            <a:extLst>
              <a:ext uri="{FF2B5EF4-FFF2-40B4-BE49-F238E27FC236}">
                <a16:creationId xmlns:a16="http://schemas.microsoft.com/office/drawing/2014/main" id="{098CD905-36D7-F8E5-498E-BCC8000C98FD}"/>
              </a:ext>
            </a:extLst>
          </p:cNvPr>
          <p:cNvSpPr>
            <a:spLocks noChangeArrowheads="1"/>
          </p:cNvSpPr>
          <p:nvPr/>
        </p:nvSpPr>
        <p:spPr bwMode="auto">
          <a:xfrm>
            <a:off x="4191000" y="44701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8" name="Rectangle 60" descr="5%">
            <a:extLst>
              <a:ext uri="{FF2B5EF4-FFF2-40B4-BE49-F238E27FC236}">
                <a16:creationId xmlns:a16="http://schemas.microsoft.com/office/drawing/2014/main" id="{2CA85719-220B-F081-F7D6-0C4E7B91959A}"/>
              </a:ext>
            </a:extLst>
          </p:cNvPr>
          <p:cNvSpPr>
            <a:spLocks noChangeArrowheads="1"/>
          </p:cNvSpPr>
          <p:nvPr/>
        </p:nvSpPr>
        <p:spPr bwMode="auto">
          <a:xfrm>
            <a:off x="4191000" y="32509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9" name="Rectangle 61" descr="5%">
            <a:extLst>
              <a:ext uri="{FF2B5EF4-FFF2-40B4-BE49-F238E27FC236}">
                <a16:creationId xmlns:a16="http://schemas.microsoft.com/office/drawing/2014/main" id="{1B154735-7090-5C76-B8BA-BCD473A8107F}"/>
              </a:ext>
            </a:extLst>
          </p:cNvPr>
          <p:cNvSpPr>
            <a:spLocks noChangeArrowheads="1"/>
          </p:cNvSpPr>
          <p:nvPr/>
        </p:nvSpPr>
        <p:spPr bwMode="auto">
          <a:xfrm>
            <a:off x="4191000" y="20317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90" name="Rectangle 62" descr="5%">
            <a:extLst>
              <a:ext uri="{FF2B5EF4-FFF2-40B4-BE49-F238E27FC236}">
                <a16:creationId xmlns:a16="http://schemas.microsoft.com/office/drawing/2014/main" id="{2F7D4EB9-2059-E185-41B9-3BA406682227}"/>
              </a:ext>
            </a:extLst>
          </p:cNvPr>
          <p:cNvSpPr>
            <a:spLocks noChangeArrowheads="1"/>
          </p:cNvSpPr>
          <p:nvPr/>
        </p:nvSpPr>
        <p:spPr bwMode="auto">
          <a:xfrm>
            <a:off x="2133600" y="32509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dirty="0">
              <a:solidFill>
                <a:prstClr val="black"/>
              </a:solidFill>
              <a:latin typeface="Calibri"/>
              <a:ea typeface="+mn-ea"/>
              <a:cs typeface="+mn-cs"/>
            </a:endParaRPr>
          </a:p>
        </p:txBody>
      </p:sp>
      <p:grpSp>
        <p:nvGrpSpPr>
          <p:cNvPr id="4" name="Group 64">
            <a:extLst>
              <a:ext uri="{FF2B5EF4-FFF2-40B4-BE49-F238E27FC236}">
                <a16:creationId xmlns:a16="http://schemas.microsoft.com/office/drawing/2014/main" id="{BCBC7098-43B4-2AD1-99A9-C91D45A4C1AC}"/>
              </a:ext>
            </a:extLst>
          </p:cNvPr>
          <p:cNvGrpSpPr>
            <a:grpSpLocks/>
          </p:cNvGrpSpPr>
          <p:nvPr/>
        </p:nvGrpSpPr>
        <p:grpSpPr bwMode="auto">
          <a:xfrm>
            <a:off x="1143000" y="2641380"/>
            <a:ext cx="381000" cy="1219200"/>
            <a:chOff x="1344" y="1056"/>
            <a:chExt cx="624" cy="768"/>
          </a:xfrm>
        </p:grpSpPr>
        <p:sp>
          <p:nvSpPr>
            <p:cNvPr id="1660993" name="Rectangle 65">
              <a:extLst>
                <a:ext uri="{FF2B5EF4-FFF2-40B4-BE49-F238E27FC236}">
                  <a16:creationId xmlns:a16="http://schemas.microsoft.com/office/drawing/2014/main" id="{E7AC9C4F-63FD-107C-CC61-1F6F15D13304}"/>
                </a:ext>
              </a:extLst>
            </p:cNvPr>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94" name="Line 66">
              <a:extLst>
                <a:ext uri="{FF2B5EF4-FFF2-40B4-BE49-F238E27FC236}">
                  <a16:creationId xmlns:a16="http://schemas.microsoft.com/office/drawing/2014/main" id="{DBA47ADF-D767-0834-7D3D-9BE627B67325}"/>
                </a:ext>
              </a:extLst>
            </p:cNvPr>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95" name="Line 67">
              <a:extLst>
                <a:ext uri="{FF2B5EF4-FFF2-40B4-BE49-F238E27FC236}">
                  <a16:creationId xmlns:a16="http://schemas.microsoft.com/office/drawing/2014/main" id="{02E48A2D-E9FB-9FB6-D3B5-4440001010D5}"/>
                </a:ext>
              </a:extLst>
            </p:cNvPr>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96" name="Line 68">
              <a:extLst>
                <a:ext uri="{FF2B5EF4-FFF2-40B4-BE49-F238E27FC236}">
                  <a16:creationId xmlns:a16="http://schemas.microsoft.com/office/drawing/2014/main" id="{90846DF3-F58D-331A-09BD-E31024D0B912}"/>
                </a:ext>
              </a:extLst>
            </p:cNvPr>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60997" name="Text Box 69">
            <a:extLst>
              <a:ext uri="{FF2B5EF4-FFF2-40B4-BE49-F238E27FC236}">
                <a16:creationId xmlns:a16="http://schemas.microsoft.com/office/drawing/2014/main" id="{9DF8CB96-A574-C7F9-DBED-8193C4E6F271}"/>
              </a:ext>
            </a:extLst>
          </p:cNvPr>
          <p:cNvSpPr txBox="1">
            <a:spLocks noChangeArrowheads="1"/>
          </p:cNvSpPr>
          <p:nvPr/>
        </p:nvSpPr>
        <p:spPr bwMode="auto">
          <a:xfrm>
            <a:off x="914400" y="2184180"/>
            <a:ext cx="641522"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a:solidFill>
                  <a:prstClr val="black"/>
                </a:solidFill>
                <a:latin typeface="Calibri"/>
                <a:ea typeface="+mn-ea"/>
                <a:cs typeface="+mn-cs"/>
              </a:rPr>
              <a:t>Valid</a:t>
            </a:r>
          </a:p>
        </p:txBody>
      </p:sp>
      <p:grpSp>
        <p:nvGrpSpPr>
          <p:cNvPr id="5" name="Group 70">
            <a:extLst>
              <a:ext uri="{FF2B5EF4-FFF2-40B4-BE49-F238E27FC236}">
                <a16:creationId xmlns:a16="http://schemas.microsoft.com/office/drawing/2014/main" id="{52C51FEB-3C7F-BA0E-C8C1-44CABEE7D447}"/>
              </a:ext>
            </a:extLst>
          </p:cNvPr>
          <p:cNvGrpSpPr>
            <a:grpSpLocks/>
          </p:cNvGrpSpPr>
          <p:nvPr/>
        </p:nvGrpSpPr>
        <p:grpSpPr bwMode="auto">
          <a:xfrm>
            <a:off x="3124200" y="1574580"/>
            <a:ext cx="1066800" cy="2133600"/>
            <a:chOff x="2016" y="624"/>
            <a:chExt cx="672" cy="1344"/>
          </a:xfrm>
        </p:grpSpPr>
        <p:sp>
          <p:nvSpPr>
            <p:cNvPr id="1660999" name="Line 71">
              <a:extLst>
                <a:ext uri="{FF2B5EF4-FFF2-40B4-BE49-F238E27FC236}">
                  <a16:creationId xmlns:a16="http://schemas.microsoft.com/office/drawing/2014/main" id="{6D511603-CE48-0063-A422-82DD600BA855}"/>
                </a:ext>
              </a:extLst>
            </p:cNvPr>
            <p:cNvSpPr>
              <a:spLocks noChangeShapeType="1"/>
            </p:cNvSpPr>
            <p:nvPr/>
          </p:nvSpPr>
          <p:spPr bwMode="auto">
            <a:xfrm flipH="1">
              <a:off x="2016" y="624"/>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0" name="Line 72">
              <a:extLst>
                <a:ext uri="{FF2B5EF4-FFF2-40B4-BE49-F238E27FC236}">
                  <a16:creationId xmlns:a16="http://schemas.microsoft.com/office/drawing/2014/main" id="{9DB8EE87-655E-F533-A96C-84F8E273CCB0}"/>
                </a:ext>
              </a:extLst>
            </p:cNvPr>
            <p:cNvSpPr>
              <a:spLocks noChangeShapeType="1"/>
            </p:cNvSpPr>
            <p:nvPr/>
          </p:nvSpPr>
          <p:spPr bwMode="auto">
            <a:xfrm flipH="1">
              <a:off x="2016" y="816"/>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1" name="Line 73">
              <a:extLst>
                <a:ext uri="{FF2B5EF4-FFF2-40B4-BE49-F238E27FC236}">
                  <a16:creationId xmlns:a16="http://schemas.microsoft.com/office/drawing/2014/main" id="{DDFBF630-4EA7-8505-409D-CFF3186B11C4}"/>
                </a:ext>
              </a:extLst>
            </p:cNvPr>
            <p:cNvSpPr>
              <a:spLocks noChangeShapeType="1"/>
            </p:cNvSpPr>
            <p:nvPr/>
          </p:nvSpPr>
          <p:spPr bwMode="auto">
            <a:xfrm flipH="1">
              <a:off x="2016" y="1008"/>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2" name="Line 74">
              <a:extLst>
                <a:ext uri="{FF2B5EF4-FFF2-40B4-BE49-F238E27FC236}">
                  <a16:creationId xmlns:a16="http://schemas.microsoft.com/office/drawing/2014/main" id="{6317F495-1F3E-C0B9-A7EB-D15A65FAF0F2}"/>
                </a:ext>
              </a:extLst>
            </p:cNvPr>
            <p:cNvSpPr>
              <a:spLocks noChangeShapeType="1"/>
            </p:cNvSpPr>
            <p:nvPr/>
          </p:nvSpPr>
          <p:spPr bwMode="auto">
            <a:xfrm flipH="1">
              <a:off x="2016" y="1200"/>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6" name="Group 75">
            <a:extLst>
              <a:ext uri="{FF2B5EF4-FFF2-40B4-BE49-F238E27FC236}">
                <a16:creationId xmlns:a16="http://schemas.microsoft.com/office/drawing/2014/main" id="{D1A29A35-0BD2-8DCE-9589-59C16469D3CA}"/>
              </a:ext>
            </a:extLst>
          </p:cNvPr>
          <p:cNvGrpSpPr>
            <a:grpSpLocks/>
          </p:cNvGrpSpPr>
          <p:nvPr/>
        </p:nvGrpSpPr>
        <p:grpSpPr bwMode="auto">
          <a:xfrm>
            <a:off x="3124200" y="2793780"/>
            <a:ext cx="1066800" cy="914400"/>
            <a:chOff x="2016" y="1392"/>
            <a:chExt cx="672" cy="576"/>
          </a:xfrm>
        </p:grpSpPr>
        <p:sp>
          <p:nvSpPr>
            <p:cNvPr id="1661004" name="Line 76">
              <a:extLst>
                <a:ext uri="{FF2B5EF4-FFF2-40B4-BE49-F238E27FC236}">
                  <a16:creationId xmlns:a16="http://schemas.microsoft.com/office/drawing/2014/main" id="{42AC6652-7F9A-4473-2FF7-00F79C857CEA}"/>
                </a:ext>
              </a:extLst>
            </p:cNvPr>
            <p:cNvSpPr>
              <a:spLocks noChangeShapeType="1"/>
            </p:cNvSpPr>
            <p:nvPr/>
          </p:nvSpPr>
          <p:spPr bwMode="auto">
            <a:xfrm flipH="1">
              <a:off x="2016" y="1392"/>
              <a:ext cx="672" cy="0"/>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5" name="Line 77">
              <a:extLst>
                <a:ext uri="{FF2B5EF4-FFF2-40B4-BE49-F238E27FC236}">
                  <a16:creationId xmlns:a16="http://schemas.microsoft.com/office/drawing/2014/main" id="{7AFC97A0-F604-DCEC-67E0-FCA80955DFBD}"/>
                </a:ext>
              </a:extLst>
            </p:cNvPr>
            <p:cNvSpPr>
              <a:spLocks noChangeShapeType="1"/>
            </p:cNvSpPr>
            <p:nvPr/>
          </p:nvSpPr>
          <p:spPr bwMode="auto">
            <a:xfrm flipH="1">
              <a:off x="2016" y="1584"/>
              <a:ext cx="672" cy="0"/>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6" name="Line 78">
              <a:extLst>
                <a:ext uri="{FF2B5EF4-FFF2-40B4-BE49-F238E27FC236}">
                  <a16:creationId xmlns:a16="http://schemas.microsoft.com/office/drawing/2014/main" id="{9DFF1A15-DB22-2C30-AD7D-A8216325F2B6}"/>
                </a:ext>
              </a:extLst>
            </p:cNvPr>
            <p:cNvSpPr>
              <a:spLocks noChangeShapeType="1"/>
            </p:cNvSpPr>
            <p:nvPr/>
          </p:nvSpPr>
          <p:spPr bwMode="auto">
            <a:xfrm flipH="1">
              <a:off x="2016" y="1776"/>
              <a:ext cx="672" cy="0"/>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7" name="Line 79">
              <a:extLst>
                <a:ext uri="{FF2B5EF4-FFF2-40B4-BE49-F238E27FC236}">
                  <a16:creationId xmlns:a16="http://schemas.microsoft.com/office/drawing/2014/main" id="{14E42E33-F9DD-BE53-AE3E-03480939F3B8}"/>
                </a:ext>
              </a:extLst>
            </p:cNvPr>
            <p:cNvSpPr>
              <a:spLocks noChangeShapeType="1"/>
            </p:cNvSpPr>
            <p:nvPr/>
          </p:nvSpPr>
          <p:spPr bwMode="auto">
            <a:xfrm flipH="1">
              <a:off x="2016" y="1968"/>
              <a:ext cx="672" cy="0"/>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7" name="Group 80">
            <a:extLst>
              <a:ext uri="{FF2B5EF4-FFF2-40B4-BE49-F238E27FC236}">
                <a16:creationId xmlns:a16="http://schemas.microsoft.com/office/drawing/2014/main" id="{5B9CA2B5-00DA-3B7F-2941-CDBFC3D9444B}"/>
              </a:ext>
            </a:extLst>
          </p:cNvPr>
          <p:cNvGrpSpPr>
            <a:grpSpLocks/>
          </p:cNvGrpSpPr>
          <p:nvPr/>
        </p:nvGrpSpPr>
        <p:grpSpPr bwMode="auto">
          <a:xfrm>
            <a:off x="3124200" y="2869980"/>
            <a:ext cx="1066800" cy="2133600"/>
            <a:chOff x="2016" y="1392"/>
            <a:chExt cx="672" cy="1344"/>
          </a:xfrm>
        </p:grpSpPr>
        <p:sp>
          <p:nvSpPr>
            <p:cNvPr id="1661009" name="Line 81">
              <a:extLst>
                <a:ext uri="{FF2B5EF4-FFF2-40B4-BE49-F238E27FC236}">
                  <a16:creationId xmlns:a16="http://schemas.microsoft.com/office/drawing/2014/main" id="{A15B02EB-A7E4-2A97-69F5-E4205862401E}"/>
                </a:ext>
              </a:extLst>
            </p:cNvPr>
            <p:cNvSpPr>
              <a:spLocks noChangeShapeType="1"/>
            </p:cNvSpPr>
            <p:nvPr/>
          </p:nvSpPr>
          <p:spPr bwMode="auto">
            <a:xfrm flipH="1" flipV="1">
              <a:off x="2016" y="1392"/>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0" name="Line 82">
              <a:extLst>
                <a:ext uri="{FF2B5EF4-FFF2-40B4-BE49-F238E27FC236}">
                  <a16:creationId xmlns:a16="http://schemas.microsoft.com/office/drawing/2014/main" id="{D1E68563-2696-CB51-7D8D-D251C7AB63B9}"/>
                </a:ext>
              </a:extLst>
            </p:cNvPr>
            <p:cNvSpPr>
              <a:spLocks noChangeShapeType="1"/>
            </p:cNvSpPr>
            <p:nvPr/>
          </p:nvSpPr>
          <p:spPr bwMode="auto">
            <a:xfrm flipH="1" flipV="1">
              <a:off x="2016" y="1584"/>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1" name="Line 83">
              <a:extLst>
                <a:ext uri="{FF2B5EF4-FFF2-40B4-BE49-F238E27FC236}">
                  <a16:creationId xmlns:a16="http://schemas.microsoft.com/office/drawing/2014/main" id="{8C0FD70E-EFFA-2C71-99CD-BF4F869A0F32}"/>
                </a:ext>
              </a:extLst>
            </p:cNvPr>
            <p:cNvSpPr>
              <a:spLocks noChangeShapeType="1"/>
            </p:cNvSpPr>
            <p:nvPr/>
          </p:nvSpPr>
          <p:spPr bwMode="auto">
            <a:xfrm flipH="1" flipV="1">
              <a:off x="2016" y="1776"/>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2" name="Line 84">
              <a:extLst>
                <a:ext uri="{FF2B5EF4-FFF2-40B4-BE49-F238E27FC236}">
                  <a16:creationId xmlns:a16="http://schemas.microsoft.com/office/drawing/2014/main" id="{F7C55F30-FEA7-A151-1A13-CA6B7F3FDFD7}"/>
                </a:ext>
              </a:extLst>
            </p:cNvPr>
            <p:cNvSpPr>
              <a:spLocks noChangeShapeType="1"/>
            </p:cNvSpPr>
            <p:nvPr/>
          </p:nvSpPr>
          <p:spPr bwMode="auto">
            <a:xfrm flipH="1" flipV="1">
              <a:off x="2016" y="1968"/>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8" name="Group 93">
            <a:extLst>
              <a:ext uri="{FF2B5EF4-FFF2-40B4-BE49-F238E27FC236}">
                <a16:creationId xmlns:a16="http://schemas.microsoft.com/office/drawing/2014/main" id="{6998FD46-80B4-4A9D-DE63-BB60CBE7DAC0}"/>
              </a:ext>
            </a:extLst>
          </p:cNvPr>
          <p:cNvGrpSpPr>
            <a:grpSpLocks/>
          </p:cNvGrpSpPr>
          <p:nvPr/>
        </p:nvGrpSpPr>
        <p:grpSpPr bwMode="auto">
          <a:xfrm>
            <a:off x="3124200" y="2793780"/>
            <a:ext cx="1066800" cy="3352800"/>
            <a:chOff x="2016" y="2112"/>
            <a:chExt cx="672" cy="2112"/>
          </a:xfrm>
        </p:grpSpPr>
        <p:sp>
          <p:nvSpPr>
            <p:cNvPr id="1661015" name="Line 87">
              <a:extLst>
                <a:ext uri="{FF2B5EF4-FFF2-40B4-BE49-F238E27FC236}">
                  <a16:creationId xmlns:a16="http://schemas.microsoft.com/office/drawing/2014/main" id="{A878CC95-D94C-BABC-13FE-DBA355BF05D4}"/>
                </a:ext>
              </a:extLst>
            </p:cNvPr>
            <p:cNvSpPr>
              <a:spLocks noChangeShapeType="1"/>
            </p:cNvSpPr>
            <p:nvPr/>
          </p:nvSpPr>
          <p:spPr bwMode="auto">
            <a:xfrm>
              <a:off x="2016" y="2112"/>
              <a:ext cx="672" cy="1536"/>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6" name="Line 88">
              <a:extLst>
                <a:ext uri="{FF2B5EF4-FFF2-40B4-BE49-F238E27FC236}">
                  <a16:creationId xmlns:a16="http://schemas.microsoft.com/office/drawing/2014/main" id="{9D6B766B-3C40-E63B-D60F-FF850EED813A}"/>
                </a:ext>
              </a:extLst>
            </p:cNvPr>
            <p:cNvSpPr>
              <a:spLocks noChangeShapeType="1"/>
            </p:cNvSpPr>
            <p:nvPr/>
          </p:nvSpPr>
          <p:spPr bwMode="auto">
            <a:xfrm>
              <a:off x="2016" y="2304"/>
              <a:ext cx="672" cy="1536"/>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7" name="Line 89">
              <a:extLst>
                <a:ext uri="{FF2B5EF4-FFF2-40B4-BE49-F238E27FC236}">
                  <a16:creationId xmlns:a16="http://schemas.microsoft.com/office/drawing/2014/main" id="{35F2B72C-B798-3312-019D-DE98D0743F03}"/>
                </a:ext>
              </a:extLst>
            </p:cNvPr>
            <p:cNvSpPr>
              <a:spLocks noChangeShapeType="1"/>
            </p:cNvSpPr>
            <p:nvPr/>
          </p:nvSpPr>
          <p:spPr bwMode="auto">
            <a:xfrm>
              <a:off x="2016" y="2496"/>
              <a:ext cx="672" cy="1536"/>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8" name="Line 90">
              <a:extLst>
                <a:ext uri="{FF2B5EF4-FFF2-40B4-BE49-F238E27FC236}">
                  <a16:creationId xmlns:a16="http://schemas.microsoft.com/office/drawing/2014/main" id="{FEE8228A-1510-D8A6-C350-747F377B8B68}"/>
                </a:ext>
              </a:extLst>
            </p:cNvPr>
            <p:cNvSpPr>
              <a:spLocks noChangeShapeType="1"/>
            </p:cNvSpPr>
            <p:nvPr/>
          </p:nvSpPr>
          <p:spPr bwMode="auto">
            <a:xfrm>
              <a:off x="2016" y="2688"/>
              <a:ext cx="672" cy="1536"/>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61019" name="Text Box 91">
            <a:extLst>
              <a:ext uri="{FF2B5EF4-FFF2-40B4-BE49-F238E27FC236}">
                <a16:creationId xmlns:a16="http://schemas.microsoft.com/office/drawing/2014/main" id="{AA906CA6-AB9F-0745-D88C-151110DD53EC}"/>
              </a:ext>
            </a:extLst>
          </p:cNvPr>
          <p:cNvSpPr txBox="1">
            <a:spLocks noChangeArrowheads="1"/>
          </p:cNvSpPr>
          <p:nvPr/>
        </p:nvSpPr>
        <p:spPr bwMode="auto">
          <a:xfrm>
            <a:off x="5105400" y="1422181"/>
            <a:ext cx="990600" cy="4918075"/>
          </a:xfrm>
          <a:prstGeom prst="rect">
            <a:avLst/>
          </a:prstGeom>
          <a:noFill/>
          <a:ln w="12700">
            <a:noFill/>
            <a:miter lim="800000"/>
            <a:headEnd/>
            <a:tailEnd/>
          </a:ln>
          <a:effectLst/>
        </p:spPr>
        <p:txBody>
          <a:bodyPr>
            <a:spAutoFit/>
          </a:bodyPr>
          <a:lstStyle/>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00</a:t>
            </a:r>
            <a:r>
              <a:rPr lang="en-US" b="0" dirty="0">
                <a:solidFill>
                  <a:srgbClr val="0070C0"/>
                </a:solidFill>
                <a:latin typeface="Calibri"/>
                <a:ea typeface="+mn-ea"/>
                <a:cs typeface="+mn-cs"/>
              </a:rPr>
              <a:t>00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00</a:t>
            </a:r>
            <a:r>
              <a:rPr lang="en-US" b="0" dirty="0">
                <a:solidFill>
                  <a:srgbClr val="0070C0"/>
                </a:solidFill>
                <a:latin typeface="Calibri"/>
                <a:ea typeface="+mn-ea"/>
                <a:cs typeface="+mn-cs"/>
              </a:rPr>
              <a:t>01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00</a:t>
            </a:r>
            <a:r>
              <a:rPr lang="en-US" b="0" dirty="0">
                <a:solidFill>
                  <a:srgbClr val="0070C0"/>
                </a:solidFill>
                <a:latin typeface="Calibri"/>
                <a:ea typeface="+mn-ea"/>
                <a:cs typeface="+mn-cs"/>
              </a:rPr>
              <a:t>10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00</a:t>
            </a:r>
            <a:r>
              <a:rPr lang="en-US" b="0" dirty="0">
                <a:solidFill>
                  <a:srgbClr val="0070C0"/>
                </a:solidFill>
                <a:latin typeface="Calibri"/>
                <a:ea typeface="+mn-ea"/>
                <a:cs typeface="+mn-cs"/>
              </a:rPr>
              <a:t>11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01</a:t>
            </a:r>
            <a:r>
              <a:rPr lang="en-US" b="0" dirty="0">
                <a:solidFill>
                  <a:srgbClr val="0070C0"/>
                </a:solidFill>
                <a:latin typeface="Calibri"/>
                <a:ea typeface="+mn-ea"/>
                <a:cs typeface="+mn-cs"/>
              </a:rPr>
              <a:t>00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01</a:t>
            </a:r>
            <a:r>
              <a:rPr lang="en-US" b="0" dirty="0">
                <a:solidFill>
                  <a:srgbClr val="0070C0"/>
                </a:solidFill>
                <a:latin typeface="Calibri"/>
                <a:ea typeface="+mn-ea"/>
                <a:cs typeface="+mn-cs"/>
              </a:rPr>
              <a:t>01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01</a:t>
            </a:r>
            <a:r>
              <a:rPr lang="en-US" b="0" dirty="0">
                <a:solidFill>
                  <a:srgbClr val="0070C0"/>
                </a:solidFill>
                <a:latin typeface="Calibri"/>
                <a:ea typeface="+mn-ea"/>
                <a:cs typeface="+mn-cs"/>
              </a:rPr>
              <a:t>10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01</a:t>
            </a:r>
            <a:r>
              <a:rPr lang="en-US" b="0" dirty="0">
                <a:solidFill>
                  <a:srgbClr val="0070C0"/>
                </a:solidFill>
                <a:latin typeface="Calibri"/>
                <a:ea typeface="+mn-ea"/>
                <a:cs typeface="+mn-cs"/>
              </a:rPr>
              <a:t>11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10</a:t>
            </a:r>
            <a:r>
              <a:rPr lang="en-US" b="0" dirty="0">
                <a:solidFill>
                  <a:srgbClr val="0070C0"/>
                </a:solidFill>
                <a:latin typeface="Calibri"/>
                <a:ea typeface="+mn-ea"/>
                <a:cs typeface="+mn-cs"/>
              </a:rPr>
              <a:t>00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10</a:t>
            </a:r>
            <a:r>
              <a:rPr lang="en-US" b="0" dirty="0">
                <a:solidFill>
                  <a:srgbClr val="0070C0"/>
                </a:solidFill>
                <a:latin typeface="Calibri"/>
                <a:ea typeface="+mn-ea"/>
                <a:cs typeface="+mn-cs"/>
              </a:rPr>
              <a:t>01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10</a:t>
            </a:r>
            <a:r>
              <a:rPr lang="en-US" b="0" dirty="0">
                <a:solidFill>
                  <a:srgbClr val="0070C0"/>
                </a:solidFill>
                <a:latin typeface="Calibri"/>
                <a:ea typeface="+mn-ea"/>
                <a:cs typeface="+mn-cs"/>
              </a:rPr>
              <a:t>10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10</a:t>
            </a:r>
            <a:r>
              <a:rPr lang="en-US" b="0" dirty="0">
                <a:solidFill>
                  <a:srgbClr val="0070C0"/>
                </a:solidFill>
                <a:latin typeface="Calibri"/>
                <a:ea typeface="+mn-ea"/>
                <a:cs typeface="+mn-cs"/>
              </a:rPr>
              <a:t>11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11</a:t>
            </a:r>
            <a:r>
              <a:rPr lang="en-US" b="0" dirty="0">
                <a:solidFill>
                  <a:srgbClr val="0070C0"/>
                </a:solidFill>
                <a:latin typeface="Calibri"/>
                <a:ea typeface="+mn-ea"/>
                <a:cs typeface="+mn-cs"/>
              </a:rPr>
              <a:t>00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11</a:t>
            </a:r>
            <a:r>
              <a:rPr lang="en-US" b="0" dirty="0">
                <a:solidFill>
                  <a:srgbClr val="0070C0"/>
                </a:solidFill>
                <a:latin typeface="Calibri"/>
                <a:ea typeface="+mn-ea"/>
                <a:cs typeface="+mn-cs"/>
              </a:rPr>
              <a:t>01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11</a:t>
            </a:r>
            <a:r>
              <a:rPr lang="en-US" b="0" dirty="0">
                <a:solidFill>
                  <a:srgbClr val="0070C0"/>
                </a:solidFill>
                <a:latin typeface="Calibri"/>
                <a:ea typeface="+mn-ea"/>
                <a:cs typeface="+mn-cs"/>
              </a:rPr>
              <a:t>10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11</a:t>
            </a:r>
            <a:r>
              <a:rPr lang="en-US" b="0" dirty="0">
                <a:solidFill>
                  <a:srgbClr val="0070C0"/>
                </a:solidFill>
                <a:latin typeface="Calibri"/>
                <a:ea typeface="+mn-ea"/>
                <a:cs typeface="+mn-cs"/>
              </a:rPr>
              <a:t>11</a:t>
            </a:r>
            <a:r>
              <a:rPr lang="en-US" b="0" dirty="0">
                <a:solidFill>
                  <a:prstClr val="black"/>
                </a:solidFill>
                <a:latin typeface="Calibri"/>
                <a:ea typeface="+mn-ea"/>
                <a:cs typeface="+mn-cs"/>
              </a:rPr>
              <a:t>xx</a:t>
            </a:r>
          </a:p>
        </p:txBody>
      </p:sp>
      <p:sp>
        <p:nvSpPr>
          <p:cNvPr id="1661023" name="Text Box 95">
            <a:extLst>
              <a:ext uri="{FF2B5EF4-FFF2-40B4-BE49-F238E27FC236}">
                <a16:creationId xmlns:a16="http://schemas.microsoft.com/office/drawing/2014/main" id="{0F987D39-C065-AB5A-F52E-16616811B946}"/>
              </a:ext>
            </a:extLst>
          </p:cNvPr>
          <p:cNvSpPr txBox="1">
            <a:spLocks noChangeArrowheads="1"/>
          </p:cNvSpPr>
          <p:nvPr/>
        </p:nvSpPr>
        <p:spPr bwMode="auto">
          <a:xfrm>
            <a:off x="375822" y="2045680"/>
            <a:ext cx="697370" cy="646331"/>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Block</a:t>
            </a:r>
          </a:p>
          <a:p>
            <a:pPr defTabSz="457200" eaLnBrk="1" fontAlgn="auto" hangingPunct="1">
              <a:spcBef>
                <a:spcPts val="0"/>
              </a:spcBef>
              <a:spcAft>
                <a:spcPts val="0"/>
              </a:spcAft>
            </a:pPr>
            <a:r>
              <a:rPr lang="en-US" b="0" dirty="0">
                <a:solidFill>
                  <a:prstClr val="black"/>
                </a:solidFill>
                <a:latin typeface="Calibri"/>
                <a:ea typeface="+mn-ea"/>
                <a:cs typeface="+mn-cs"/>
              </a:rPr>
              <a:t>Index</a:t>
            </a:r>
          </a:p>
        </p:txBody>
      </p:sp>
      <p:sp>
        <p:nvSpPr>
          <p:cNvPr id="93" name="Rectangle 95">
            <a:extLst>
              <a:ext uri="{FF2B5EF4-FFF2-40B4-BE49-F238E27FC236}">
                <a16:creationId xmlns:a16="http://schemas.microsoft.com/office/drawing/2014/main" id="{BE08215C-2AA3-D635-8185-AA6964E3C1E2}"/>
              </a:ext>
            </a:extLst>
          </p:cNvPr>
          <p:cNvSpPr>
            <a:spLocks noChangeArrowheads="1"/>
          </p:cNvSpPr>
          <p:nvPr/>
        </p:nvSpPr>
        <p:spPr bwMode="auto">
          <a:xfrm>
            <a:off x="1608668" y="3293324"/>
            <a:ext cx="448732" cy="228591"/>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4" name="Rectangle 94">
            <a:extLst>
              <a:ext uri="{FF2B5EF4-FFF2-40B4-BE49-F238E27FC236}">
                <a16:creationId xmlns:a16="http://schemas.microsoft.com/office/drawing/2014/main" id="{5E46B7B9-7E9B-5ED2-70D2-FE72220EFA9F}"/>
              </a:ext>
            </a:extLst>
          </p:cNvPr>
          <p:cNvSpPr>
            <a:spLocks noChangeArrowheads="1"/>
          </p:cNvSpPr>
          <p:nvPr/>
        </p:nvSpPr>
        <p:spPr bwMode="auto">
          <a:xfrm>
            <a:off x="5190067" y="5765583"/>
            <a:ext cx="245531" cy="228600"/>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5" name="Rectangle 94">
            <a:extLst>
              <a:ext uri="{FF2B5EF4-FFF2-40B4-BE49-F238E27FC236}">
                <a16:creationId xmlns:a16="http://schemas.microsoft.com/office/drawing/2014/main" id="{E928FF75-2E36-4DE0-8326-C09A0AAF6D94}"/>
              </a:ext>
            </a:extLst>
          </p:cNvPr>
          <p:cNvSpPr>
            <a:spLocks noChangeArrowheads="1"/>
          </p:cNvSpPr>
          <p:nvPr/>
        </p:nvSpPr>
        <p:spPr bwMode="auto">
          <a:xfrm>
            <a:off x="5190067" y="4554850"/>
            <a:ext cx="245531" cy="228600"/>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6" name="Rectangle 95">
            <a:extLst>
              <a:ext uri="{FF2B5EF4-FFF2-40B4-BE49-F238E27FC236}">
                <a16:creationId xmlns:a16="http://schemas.microsoft.com/office/drawing/2014/main" id="{D09F80AD-18ED-88AF-4E09-7A99FAA2BE2F}"/>
              </a:ext>
            </a:extLst>
          </p:cNvPr>
          <p:cNvSpPr>
            <a:spLocks noChangeArrowheads="1"/>
          </p:cNvSpPr>
          <p:nvPr/>
        </p:nvSpPr>
        <p:spPr bwMode="auto">
          <a:xfrm>
            <a:off x="5181600" y="3352581"/>
            <a:ext cx="245531" cy="228600"/>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7" name="Rectangle 96">
            <a:extLst>
              <a:ext uri="{FF2B5EF4-FFF2-40B4-BE49-F238E27FC236}">
                <a16:creationId xmlns:a16="http://schemas.microsoft.com/office/drawing/2014/main" id="{87620335-6423-FF19-08B6-E24437711129}"/>
              </a:ext>
            </a:extLst>
          </p:cNvPr>
          <p:cNvSpPr>
            <a:spLocks noChangeArrowheads="1"/>
          </p:cNvSpPr>
          <p:nvPr/>
        </p:nvSpPr>
        <p:spPr bwMode="auto">
          <a:xfrm>
            <a:off x="5190067" y="2141848"/>
            <a:ext cx="245531" cy="228600"/>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03" name="Text Box 19">
            <a:extLst>
              <a:ext uri="{FF2B5EF4-FFF2-40B4-BE49-F238E27FC236}">
                <a16:creationId xmlns:a16="http://schemas.microsoft.com/office/drawing/2014/main" id="{5C036BA3-0411-2045-7A3C-542721090627}"/>
              </a:ext>
            </a:extLst>
          </p:cNvPr>
          <p:cNvSpPr txBox="1">
            <a:spLocks noChangeArrowheads="1"/>
          </p:cNvSpPr>
          <p:nvPr/>
        </p:nvSpPr>
        <p:spPr bwMode="auto">
          <a:xfrm>
            <a:off x="1038226" y="3795493"/>
            <a:ext cx="553357"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1bit</a:t>
            </a:r>
          </a:p>
        </p:txBody>
      </p:sp>
      <p:sp>
        <p:nvSpPr>
          <p:cNvPr id="104" name="Text Box 19">
            <a:extLst>
              <a:ext uri="{FF2B5EF4-FFF2-40B4-BE49-F238E27FC236}">
                <a16:creationId xmlns:a16="http://schemas.microsoft.com/office/drawing/2014/main" id="{9D570A5B-1E93-3E94-AEFE-DF8BF92A951A}"/>
              </a:ext>
            </a:extLst>
          </p:cNvPr>
          <p:cNvSpPr txBox="1">
            <a:spLocks noChangeArrowheads="1"/>
          </p:cNvSpPr>
          <p:nvPr/>
        </p:nvSpPr>
        <p:spPr bwMode="auto">
          <a:xfrm>
            <a:off x="1520826" y="3795493"/>
            <a:ext cx="643125"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2bits</a:t>
            </a:r>
          </a:p>
        </p:txBody>
      </p:sp>
      <p:sp>
        <p:nvSpPr>
          <p:cNvPr id="105" name="Text Box 19">
            <a:extLst>
              <a:ext uri="{FF2B5EF4-FFF2-40B4-BE49-F238E27FC236}">
                <a16:creationId xmlns:a16="http://schemas.microsoft.com/office/drawing/2014/main" id="{DF5239DB-327F-E430-8EE4-1AE4A8DB6716}"/>
              </a:ext>
            </a:extLst>
          </p:cNvPr>
          <p:cNvSpPr txBox="1">
            <a:spLocks noChangeArrowheads="1"/>
          </p:cNvSpPr>
          <p:nvPr/>
        </p:nvSpPr>
        <p:spPr bwMode="auto">
          <a:xfrm>
            <a:off x="2308225" y="3795493"/>
            <a:ext cx="809452"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4Bytes</a:t>
            </a:r>
          </a:p>
        </p:txBody>
      </p:sp>
      <p:sp>
        <p:nvSpPr>
          <p:cNvPr id="9" name="TextBox 8">
            <a:extLst>
              <a:ext uri="{FF2B5EF4-FFF2-40B4-BE49-F238E27FC236}">
                <a16:creationId xmlns:a16="http://schemas.microsoft.com/office/drawing/2014/main" id="{DFB46891-567D-AD92-BC46-8344E879BB59}"/>
              </a:ext>
            </a:extLst>
          </p:cNvPr>
          <p:cNvSpPr txBox="1"/>
          <p:nvPr/>
        </p:nvSpPr>
        <p:spPr>
          <a:xfrm>
            <a:off x="69117" y="4938306"/>
            <a:ext cx="3527831" cy="1323439"/>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GB" sz="1600" b="0" dirty="0">
                <a:solidFill>
                  <a:srgbClr val="FF0000"/>
                </a:solidFill>
                <a:latin typeface="Calibri"/>
                <a:ea typeface="+mn-ea"/>
                <a:cs typeface="+mn-cs"/>
              </a:rPr>
              <a:t>Index</a:t>
            </a:r>
            <a:r>
              <a:rPr lang="en-GB" sz="1600" b="0" dirty="0">
                <a:solidFill>
                  <a:prstClr val="black"/>
                </a:solidFill>
                <a:latin typeface="Calibri"/>
                <a:ea typeface="+mn-ea"/>
                <a:cs typeface="+mn-cs"/>
              </a:rPr>
              <a:t> to determine which cache block</a:t>
            </a:r>
          </a:p>
          <a:p>
            <a:r>
              <a:rPr lang="en-GB" sz="1600" b="0" dirty="0">
                <a:solidFill>
                  <a:schemeClr val="accent1"/>
                </a:solidFill>
                <a:latin typeface="Calibri"/>
                <a:ea typeface="+mn-ea"/>
                <a:cs typeface="+mn-cs"/>
              </a:rPr>
              <a:t>Tag</a:t>
            </a:r>
            <a:r>
              <a:rPr lang="en-GB" sz="1600" b="0" dirty="0">
                <a:solidFill>
                  <a:prstClr val="black"/>
                </a:solidFill>
                <a:latin typeface="Calibri"/>
                <a:ea typeface="+mn-ea"/>
                <a:cs typeface="+mn-cs"/>
              </a:rPr>
              <a:t> to determine if it’s the right memory block</a:t>
            </a:r>
          </a:p>
          <a:p>
            <a:r>
              <a:rPr lang="en-GB" sz="1600" b="0" dirty="0">
                <a:solidFill>
                  <a:prstClr val="black"/>
                </a:solidFill>
                <a:latin typeface="Calibri"/>
                <a:ea typeface="+mn-ea"/>
                <a:cs typeface="+mn-cs"/>
              </a:rPr>
              <a:t>Offset to determine which byte within the block</a:t>
            </a:r>
            <a:endParaRPr lang="en-SE" sz="1400" dirty="0"/>
          </a:p>
        </p:txBody>
      </p:sp>
      <p:sp>
        <p:nvSpPr>
          <p:cNvPr id="10" name="Text Box 92">
            <a:extLst>
              <a:ext uri="{FF2B5EF4-FFF2-40B4-BE49-F238E27FC236}">
                <a16:creationId xmlns:a16="http://schemas.microsoft.com/office/drawing/2014/main" id="{FA8B6A2A-754E-58D5-BDDD-9EA4FBD2A467}"/>
              </a:ext>
            </a:extLst>
          </p:cNvPr>
          <p:cNvSpPr txBox="1">
            <a:spLocks noChangeArrowheads="1"/>
          </p:cNvSpPr>
          <p:nvPr/>
        </p:nvSpPr>
        <p:spPr bwMode="auto">
          <a:xfrm>
            <a:off x="6294834" y="1348669"/>
            <a:ext cx="5758544" cy="4708981"/>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GB" sz="2000" b="0" dirty="0">
                <a:latin typeface="Calibri"/>
                <a:ea typeface="+mn-ea"/>
                <a:cs typeface="+mn-cs"/>
              </a:rPr>
              <a:t>Each memory block is mapped to exactly one block in the cache.</a:t>
            </a:r>
          </a:p>
          <a:p>
            <a:pPr defTabSz="457200" eaLnBrk="1" fontAlgn="auto" hangingPunct="1">
              <a:spcBef>
                <a:spcPts val="0"/>
              </a:spcBef>
              <a:spcAft>
                <a:spcPts val="0"/>
              </a:spcAft>
            </a:pPr>
            <a:endParaRPr lang="en-US" sz="2000" b="0" dirty="0">
              <a:solidFill>
                <a:srgbClr val="FF0000"/>
              </a:solidFill>
              <a:latin typeface="Calibri"/>
              <a:ea typeface="+mn-ea"/>
              <a:cs typeface="+mn-cs"/>
            </a:endParaRPr>
          </a:p>
          <a:p>
            <a:pPr defTabSz="457200" eaLnBrk="1" fontAlgn="auto" hangingPunct="1">
              <a:spcBef>
                <a:spcPts val="0"/>
              </a:spcBef>
              <a:spcAft>
                <a:spcPts val="0"/>
              </a:spcAft>
            </a:pPr>
            <a:r>
              <a:rPr lang="en-US" sz="2000" b="0" dirty="0">
                <a:solidFill>
                  <a:srgbClr val="FF0000"/>
                </a:solidFill>
                <a:latin typeface="Calibri"/>
                <a:ea typeface="+mn-ea"/>
                <a:cs typeface="+mn-cs"/>
              </a:rPr>
              <a:t>Tag: upper 2 bits </a:t>
            </a:r>
            <a:r>
              <a:rPr lang="en-US" sz="2000" b="0" dirty="0">
                <a:solidFill>
                  <a:srgbClr val="FF0000"/>
                </a:solidFill>
                <a:latin typeface="Calibri"/>
                <a:ea typeface="+mn-ea"/>
                <a:cs typeface="+mn-cs"/>
                <a:sym typeface="Wingdings" pitchFamily="2" charset="2"/>
              </a:rPr>
              <a:t> </a:t>
            </a:r>
            <a:r>
              <a:rPr lang="en-US" sz="2000" b="0" dirty="0">
                <a:solidFill>
                  <a:prstClr val="black"/>
                </a:solidFill>
                <a:latin typeface="Calibri"/>
                <a:ea typeface="+mn-ea"/>
                <a:cs typeface="+mn-cs"/>
                <a:sym typeface="Wingdings" pitchFamily="2" charset="2"/>
              </a:rPr>
              <a:t>4 memory addresses mapped to the same cache block index. </a:t>
            </a:r>
            <a:r>
              <a:rPr lang="en-US" sz="2000" b="0" dirty="0">
                <a:solidFill>
                  <a:prstClr val="black"/>
                </a:solidFill>
                <a:latin typeface="Calibri"/>
                <a:ea typeface="+mn-ea"/>
                <a:cs typeface="+mn-cs"/>
              </a:rPr>
              <a:t>Compare the cache </a:t>
            </a:r>
            <a:r>
              <a:rPr lang="en-US" sz="2000" b="0" dirty="0">
                <a:solidFill>
                  <a:srgbClr val="FF0000"/>
                </a:solidFill>
                <a:latin typeface="Calibri"/>
                <a:ea typeface="+mn-ea"/>
                <a:cs typeface="+mn-cs"/>
              </a:rPr>
              <a:t>tag </a:t>
            </a:r>
            <a:r>
              <a:rPr lang="en-US" sz="2000" b="0" dirty="0">
                <a:solidFill>
                  <a:prstClr val="black"/>
                </a:solidFill>
                <a:latin typeface="Calibri"/>
                <a:ea typeface="+mn-ea"/>
                <a:cs typeface="+mn-cs"/>
              </a:rPr>
              <a:t>to the </a:t>
            </a:r>
            <a:r>
              <a:rPr lang="en-US" sz="2000" b="0" dirty="0">
                <a:solidFill>
                  <a:srgbClr val="FF0000"/>
                </a:solidFill>
                <a:latin typeface="Calibri"/>
                <a:ea typeface="+mn-ea"/>
                <a:cs typeface="+mn-cs"/>
              </a:rPr>
              <a:t>high</a:t>
            </a:r>
            <a:r>
              <a:rPr lang="en-US" sz="2000" b="0" dirty="0">
                <a:solidFill>
                  <a:srgbClr val="C0504D"/>
                </a:solidFill>
                <a:latin typeface="Calibri"/>
                <a:ea typeface="+mn-ea"/>
                <a:cs typeface="+mn-cs"/>
              </a:rPr>
              <a:t>-</a:t>
            </a:r>
            <a:r>
              <a:rPr lang="en-US" sz="2000" b="0" dirty="0">
                <a:solidFill>
                  <a:srgbClr val="FF0000"/>
                </a:solidFill>
                <a:latin typeface="Calibri"/>
                <a:ea typeface="+mn-ea"/>
                <a:cs typeface="+mn-cs"/>
              </a:rPr>
              <a:t>order 2 memory address bits (Tag) </a:t>
            </a:r>
            <a:r>
              <a:rPr lang="en-US" sz="2000" b="0" dirty="0">
                <a:solidFill>
                  <a:prstClr val="black"/>
                </a:solidFill>
                <a:latin typeface="Calibri"/>
                <a:ea typeface="+mn-ea"/>
                <a:cs typeface="+mn-cs"/>
              </a:rPr>
              <a:t>to tell if the memory block is in the cache</a:t>
            </a:r>
          </a:p>
          <a:p>
            <a:pPr defTabSz="457200" eaLnBrk="1" fontAlgn="auto" hangingPunct="1">
              <a:spcBef>
                <a:spcPts val="0"/>
              </a:spcBef>
              <a:spcAft>
                <a:spcPts val="0"/>
              </a:spcAft>
            </a:pPr>
            <a:endParaRPr lang="en-US" sz="2000" b="0" dirty="0">
              <a:solidFill>
                <a:prstClr val="black"/>
              </a:solidFill>
              <a:latin typeface="Calibri"/>
              <a:ea typeface="+mn-ea"/>
              <a:cs typeface="+mn-cs"/>
            </a:endParaRPr>
          </a:p>
          <a:p>
            <a:pPr defTabSz="457200" eaLnBrk="1" fontAlgn="auto" hangingPunct="1">
              <a:spcBef>
                <a:spcPts val="0"/>
              </a:spcBef>
              <a:spcAft>
                <a:spcPts val="0"/>
              </a:spcAft>
            </a:pPr>
            <a:r>
              <a:rPr lang="en-US" sz="2000" b="0" dirty="0">
                <a:solidFill>
                  <a:srgbClr val="0070C0"/>
                </a:solidFill>
                <a:latin typeface="Calibri"/>
                <a:ea typeface="+mn-ea"/>
                <a:cs typeface="+mn-cs"/>
              </a:rPr>
              <a:t>Index: middle 2 bits </a:t>
            </a:r>
            <a:r>
              <a:rPr lang="en-US" sz="2000" b="0" dirty="0">
                <a:solidFill>
                  <a:prstClr val="black"/>
                </a:solidFill>
                <a:latin typeface="Calibri"/>
                <a:ea typeface="+mn-ea"/>
                <a:cs typeface="+mn-cs"/>
                <a:sym typeface="Wingdings" pitchFamily="2" charset="2"/>
              </a:rPr>
              <a:t> 4 blocks in cache; Index defines which cache block index the mem address is mapped to. Index = </a:t>
            </a:r>
            <a:r>
              <a:rPr lang="en-GB" sz="2000" b="0" dirty="0">
                <a:solidFill>
                  <a:prstClr val="black"/>
                </a:solidFill>
                <a:latin typeface="Calibri"/>
                <a:ea typeface="+mn-ea"/>
                <a:cs typeface="+mn-cs"/>
              </a:rPr>
              <a:t>(block address) modulo (# blocks in the cache (4)).</a:t>
            </a:r>
          </a:p>
          <a:p>
            <a:pPr defTabSz="457200" eaLnBrk="1" fontAlgn="auto" hangingPunct="1">
              <a:spcBef>
                <a:spcPts val="0"/>
              </a:spcBef>
              <a:spcAft>
                <a:spcPts val="0"/>
              </a:spcAft>
            </a:pPr>
            <a:endParaRPr lang="en-US" sz="2000" b="0" dirty="0">
              <a:solidFill>
                <a:prstClr val="black"/>
              </a:solidFill>
              <a:latin typeface="Calibri"/>
              <a:ea typeface="+mn-ea"/>
              <a:cs typeface="+mn-cs"/>
            </a:endParaRPr>
          </a:p>
          <a:p>
            <a:pPr defTabSz="457200" eaLnBrk="1" fontAlgn="auto" hangingPunct="1">
              <a:spcBef>
                <a:spcPts val="0"/>
              </a:spcBef>
              <a:spcAft>
                <a:spcPts val="0"/>
              </a:spcAft>
            </a:pPr>
            <a:r>
              <a:rPr lang="en-US" sz="2000" b="0" dirty="0">
                <a:solidFill>
                  <a:prstClr val="black"/>
                </a:solidFill>
                <a:latin typeface="Calibri"/>
                <a:ea typeface="+mn-ea"/>
                <a:cs typeface="+mn-cs"/>
              </a:rPr>
              <a:t>Offset: lower 2 bits </a:t>
            </a:r>
            <a:r>
              <a:rPr lang="en-US" sz="2000" b="0" dirty="0">
                <a:solidFill>
                  <a:prstClr val="black"/>
                </a:solidFill>
                <a:latin typeface="Calibri"/>
                <a:ea typeface="+mn-ea"/>
                <a:cs typeface="+mn-cs"/>
                <a:sym typeface="Wingdings" pitchFamily="2" charset="2"/>
              </a:rPr>
              <a:t> 4 bytes (1 word) per block; </a:t>
            </a:r>
            <a:r>
              <a:rPr lang="en-US" sz="2000" b="0" dirty="0">
                <a:solidFill>
                  <a:prstClr val="black"/>
                </a:solidFill>
                <a:latin typeface="Calibri"/>
                <a:ea typeface="+mn-ea"/>
                <a:cs typeface="+mn-cs"/>
              </a:rPr>
              <a:t>Offset defines the byte within the cache block.</a:t>
            </a:r>
          </a:p>
        </p:txBody>
      </p:sp>
      <p:sp>
        <p:nvSpPr>
          <p:cNvPr id="12" name="TextBox 11">
            <a:extLst>
              <a:ext uri="{FF2B5EF4-FFF2-40B4-BE49-F238E27FC236}">
                <a16:creationId xmlns:a16="http://schemas.microsoft.com/office/drawing/2014/main" id="{444B44BA-4EE6-FD08-8BCA-E16D5F92E169}"/>
              </a:ext>
            </a:extLst>
          </p:cNvPr>
          <p:cNvSpPr txBox="1"/>
          <p:nvPr/>
        </p:nvSpPr>
        <p:spPr>
          <a:xfrm>
            <a:off x="6423673" y="6146580"/>
            <a:ext cx="5421086" cy="584775"/>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a:spAutoFit/>
          </a:bodyPr>
          <a:lstStyle/>
          <a:p>
            <a:pPr defTabSz="457200" eaLnBrk="1" fontAlgn="auto" hangingPunct="1">
              <a:spcBef>
                <a:spcPts val="0"/>
              </a:spcBef>
              <a:spcAft>
                <a:spcPts val="0"/>
              </a:spcAft>
            </a:pPr>
            <a:r>
              <a:rPr lang="en-GB" sz="1600" b="0" dirty="0">
                <a:solidFill>
                  <a:prstClr val="black"/>
                </a:solidFill>
                <a:latin typeface="Calibri"/>
                <a:ea typeface="+mn-ea"/>
                <a:cs typeface="+mn-cs"/>
              </a:rPr>
              <a:t>Valid bit indicates whether an entry contains valid information – if the bit is not set, there cannot be a match for this block</a:t>
            </a:r>
          </a:p>
        </p:txBody>
      </p:sp>
    </p:spTree>
    <p:extLst>
      <p:ext uri="{BB962C8B-B14F-4D97-AF65-F5344CB8AC3E}">
        <p14:creationId xmlns:p14="http://schemas.microsoft.com/office/powerpoint/2010/main" val="13332190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8"/>
                                        </p:tgtEl>
                                        <p:attrNameLst>
                                          <p:attrName>style.visibility</p:attrName>
                                        </p:attrNameLst>
                                      </p:cBhvr>
                                      <p:to>
                                        <p:strVal val="visible"/>
                                      </p:to>
                                    </p:set>
                                  </p:childTnLst>
                                </p:cTn>
                              </p:par>
                              <p:par>
                                <p:cTn id="16" presetID="1" presetClass="entr" presetSubtype="0" fill="hold" grpId="0" nodeType="withEffect">
                                  <p:stCondLst>
                                    <p:cond delay="2000"/>
                                  </p:stCondLst>
                                  <p:childTnLst>
                                    <p:set>
                                      <p:cBhvr>
                                        <p:cTn id="17" dur="1" fill="hold">
                                          <p:stCondLst>
                                            <p:cond delay="0"/>
                                          </p:stCondLst>
                                        </p:cTn>
                                        <p:tgtEl>
                                          <p:spTgt spid="93"/>
                                        </p:tgtEl>
                                        <p:attrNameLst>
                                          <p:attrName>style.visibility</p:attrName>
                                        </p:attrNameLst>
                                      </p:cBhvr>
                                      <p:to>
                                        <p:strVal val="visible"/>
                                      </p:to>
                                    </p:set>
                                  </p:childTnLst>
                                </p:cTn>
                              </p:par>
                              <p:par>
                                <p:cTn id="18" presetID="1" presetClass="entr" presetSubtype="0" fill="hold" grpId="0" nodeType="withEffect">
                                  <p:stCondLst>
                                    <p:cond delay="2000"/>
                                  </p:stCondLst>
                                  <p:childTnLst>
                                    <p:set>
                                      <p:cBhvr>
                                        <p:cTn id="19" dur="1" fill="hold">
                                          <p:stCondLst>
                                            <p:cond delay="0"/>
                                          </p:stCondLst>
                                        </p:cTn>
                                        <p:tgtEl>
                                          <p:spTgt spid="94"/>
                                        </p:tgtEl>
                                        <p:attrNameLst>
                                          <p:attrName>style.visibility</p:attrName>
                                        </p:attrNameLst>
                                      </p:cBhvr>
                                      <p:to>
                                        <p:strVal val="visible"/>
                                      </p:to>
                                    </p:set>
                                  </p:childTnLst>
                                </p:cTn>
                              </p:par>
                              <p:par>
                                <p:cTn id="20" presetID="1" presetClass="entr" presetSubtype="0" fill="hold" grpId="0" nodeType="withEffect">
                                  <p:stCondLst>
                                    <p:cond delay="2000"/>
                                  </p:stCondLst>
                                  <p:childTnLst>
                                    <p:set>
                                      <p:cBhvr>
                                        <p:cTn id="21" dur="1" fill="hold">
                                          <p:stCondLst>
                                            <p:cond delay="0"/>
                                          </p:stCondLst>
                                        </p:cTn>
                                        <p:tgtEl>
                                          <p:spTgt spid="95"/>
                                        </p:tgtEl>
                                        <p:attrNameLst>
                                          <p:attrName>style.visibility</p:attrName>
                                        </p:attrNameLst>
                                      </p:cBhvr>
                                      <p:to>
                                        <p:strVal val="visible"/>
                                      </p:to>
                                    </p:set>
                                  </p:childTnLst>
                                </p:cTn>
                              </p:par>
                              <p:par>
                                <p:cTn id="22" presetID="1" presetClass="entr" presetSubtype="0" fill="hold" grpId="0" nodeType="withEffect">
                                  <p:stCondLst>
                                    <p:cond delay="2000"/>
                                  </p:stCondLst>
                                  <p:childTnLst>
                                    <p:set>
                                      <p:cBhvr>
                                        <p:cTn id="23" dur="1" fill="hold">
                                          <p:stCondLst>
                                            <p:cond delay="0"/>
                                          </p:stCondLst>
                                        </p:cTn>
                                        <p:tgtEl>
                                          <p:spTgt spid="96"/>
                                        </p:tgtEl>
                                        <p:attrNameLst>
                                          <p:attrName>style.visibility</p:attrName>
                                        </p:attrNameLst>
                                      </p:cBhvr>
                                      <p:to>
                                        <p:strVal val="visible"/>
                                      </p:to>
                                    </p:set>
                                  </p:childTnLst>
                                </p:cTn>
                              </p:par>
                              <p:par>
                                <p:cTn id="24" presetID="1" presetClass="entr" presetSubtype="0" fill="hold" grpId="0" nodeType="withEffect">
                                  <p:stCondLst>
                                    <p:cond delay="2000"/>
                                  </p:stCondLst>
                                  <p:childTnLst>
                                    <p:set>
                                      <p:cBhvr>
                                        <p:cTn id="25"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vs. Byte</a:t>
            </a:r>
          </a:p>
        </p:txBody>
      </p:sp>
      <p:sp>
        <p:nvSpPr>
          <p:cNvPr id="3" name="Content Placeholder 2"/>
          <p:cNvSpPr>
            <a:spLocks noGrp="1"/>
          </p:cNvSpPr>
          <p:nvPr>
            <p:ph idx="1"/>
          </p:nvPr>
        </p:nvSpPr>
        <p:spPr/>
        <p:txBody>
          <a:bodyPr>
            <a:normAutofit/>
          </a:bodyPr>
          <a:lstStyle/>
          <a:p>
            <a:r>
              <a:rPr lang="en-US" dirty="0"/>
              <a:t>Most modern CPUs, e.g., MIPS, operate with words (4 bytes), since it is convenient for 32-bit arithmetic. Entire words will be transferred to and from the CPU. Hence the only possible byte offsets are multiples of 4.</a:t>
            </a:r>
          </a:p>
          <a:p>
            <a:r>
              <a:rPr lang="en-US" dirty="0"/>
              <a:t>When we use words as the unit of memory size, we leave out the last 2 bits of offset for byte addressing</a:t>
            </a:r>
          </a:p>
          <a:p>
            <a:endParaRPr lang="en-US" dirty="0"/>
          </a:p>
        </p:txBody>
      </p:sp>
      <p:sp>
        <p:nvSpPr>
          <p:cNvPr id="4" name="Slide Number Placeholder 3"/>
          <p:cNvSpPr>
            <a:spLocks noGrp="1"/>
          </p:cNvSpPr>
          <p:nvPr>
            <p:ph type="sldNum" sz="quarter" idx="10"/>
          </p:nvPr>
        </p:nvSpPr>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25</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DM cache: Example 2</a:t>
            </a:r>
          </a:p>
        </p:txBody>
      </p:sp>
      <p:sp>
        <p:nvSpPr>
          <p:cNvPr id="3" name="Content Placeholder 2"/>
          <p:cNvSpPr>
            <a:spLocks noGrp="1"/>
          </p:cNvSpPr>
          <p:nvPr>
            <p:ph idx="1"/>
          </p:nvPr>
        </p:nvSpPr>
        <p:spPr>
          <a:xfrm>
            <a:off x="990600" y="1476848"/>
            <a:ext cx="10515600" cy="2222500"/>
          </a:xfrm>
        </p:spPr>
        <p:txBody>
          <a:bodyPr>
            <a:normAutofit/>
          </a:bodyPr>
          <a:lstStyle/>
          <a:p>
            <a:r>
              <a:rPr lang="en-US" sz="2400" dirty="0"/>
              <a:t>8-bit address space. Tag: 3 bits, Index: 2 bits, Offset: 3 bits</a:t>
            </a:r>
          </a:p>
          <a:p>
            <a:r>
              <a:rPr lang="en-US" sz="2400" dirty="0"/>
              <a:t>Index 2 bits </a:t>
            </a:r>
            <a:r>
              <a:rPr lang="en-US" sz="2400" dirty="0">
                <a:sym typeface="Wingdings" pitchFamily="2" charset="2"/>
              </a:rPr>
              <a:t> 2^2=4 cache blocks</a:t>
            </a:r>
            <a:endParaRPr lang="en-US" sz="2400" dirty="0"/>
          </a:p>
          <a:p>
            <a:r>
              <a:rPr lang="en-US" sz="2400" dirty="0"/>
              <a:t>Tag 3 bits </a:t>
            </a:r>
            <a:r>
              <a:rPr lang="en-US" sz="2400" dirty="0">
                <a:sym typeface="Wingdings" pitchFamily="2" charset="2"/>
              </a:rPr>
              <a:t> </a:t>
            </a:r>
            <a:r>
              <a:rPr lang="en-US" sz="2400" dirty="0"/>
              <a:t>2^3=8 memory addresses mapped to </a:t>
            </a:r>
            <a:r>
              <a:rPr lang="en-US" sz="2400" b="0" kern="0" dirty="0"/>
              <a:t>each</a:t>
            </a:r>
            <a:r>
              <a:rPr lang="en-US" sz="2400" dirty="0"/>
              <a:t> cache index</a:t>
            </a:r>
          </a:p>
          <a:p>
            <a:r>
              <a:rPr lang="en-US" sz="2400" dirty="0"/>
              <a:t>Offset 3 bits </a:t>
            </a:r>
            <a:r>
              <a:rPr lang="en-US" sz="2400" dirty="0">
                <a:sym typeface="Wingdings" pitchFamily="2" charset="2"/>
              </a:rPr>
              <a:t> </a:t>
            </a:r>
            <a:r>
              <a:rPr lang="en-US" sz="2400" dirty="0"/>
              <a:t>8 Bytes/block, </a:t>
            </a:r>
          </a:p>
          <a:p>
            <a:r>
              <a:rPr lang="en-US" sz="2400" dirty="0"/>
              <a:t>Cache size = 4 blocks * 8 Bytes/block = 32 Bytes (8 words)</a:t>
            </a:r>
            <a:endParaRPr lang="en-US" sz="2800" dirty="0"/>
          </a:p>
          <a:p>
            <a:endParaRPr lang="en-US" sz="2800" dirty="0"/>
          </a:p>
          <a:p>
            <a:endParaRPr lang="en-US" sz="2800" dirty="0"/>
          </a:p>
          <a:p>
            <a:endParaRPr lang="en-US" sz="2800" dirty="0"/>
          </a:p>
          <a:p>
            <a:endParaRPr lang="en-US" sz="2800" dirty="0"/>
          </a:p>
        </p:txBody>
      </p:sp>
      <p:graphicFrame>
        <p:nvGraphicFramePr>
          <p:cNvPr id="8" name="Table 7"/>
          <p:cNvGraphicFramePr>
            <a:graphicFrameLocks noGrp="1"/>
          </p:cNvGraphicFramePr>
          <p:nvPr>
            <p:extLst>
              <p:ext uri="{D42A27DB-BD31-4B8C-83A1-F6EECF244321}">
                <p14:modId xmlns:p14="http://schemas.microsoft.com/office/powerpoint/2010/main" val="2900613282"/>
              </p:ext>
            </p:extLst>
          </p:nvPr>
        </p:nvGraphicFramePr>
        <p:xfrm>
          <a:off x="3275849" y="4297506"/>
          <a:ext cx="6773990" cy="1854200"/>
        </p:xfrm>
        <a:graphic>
          <a:graphicData uri="http://schemas.openxmlformats.org/drawingml/2006/table">
            <a:tbl>
              <a:tblPr firstRow="1" bandRow="1">
                <a:tableStyleId>{5C22544A-7EE6-4342-B048-85BDC9FD1C3A}</a:tableStyleId>
              </a:tblPr>
              <a:tblGrid>
                <a:gridCol w="300766">
                  <a:extLst>
                    <a:ext uri="{9D8B030D-6E8A-4147-A177-3AD203B41FA5}">
                      <a16:colId xmlns:a16="http://schemas.microsoft.com/office/drawing/2014/main" val="20000"/>
                    </a:ext>
                  </a:extLst>
                </a:gridCol>
                <a:gridCol w="1865014">
                  <a:extLst>
                    <a:ext uri="{9D8B030D-6E8A-4147-A177-3AD203B41FA5}">
                      <a16:colId xmlns:a16="http://schemas.microsoft.com/office/drawing/2014/main" val="20001"/>
                    </a:ext>
                  </a:extLst>
                </a:gridCol>
                <a:gridCol w="606582">
                  <a:extLst>
                    <a:ext uri="{9D8B030D-6E8A-4147-A177-3AD203B41FA5}">
                      <a16:colId xmlns:a16="http://schemas.microsoft.com/office/drawing/2014/main" val="20002"/>
                    </a:ext>
                  </a:extLst>
                </a:gridCol>
                <a:gridCol w="579422">
                  <a:extLst>
                    <a:ext uri="{9D8B030D-6E8A-4147-A177-3AD203B41FA5}">
                      <a16:colId xmlns:a16="http://schemas.microsoft.com/office/drawing/2014/main" val="20003"/>
                    </a:ext>
                  </a:extLst>
                </a:gridCol>
                <a:gridCol w="606582">
                  <a:extLst>
                    <a:ext uri="{9D8B030D-6E8A-4147-A177-3AD203B41FA5}">
                      <a16:colId xmlns:a16="http://schemas.microsoft.com/office/drawing/2014/main" val="20004"/>
                    </a:ext>
                  </a:extLst>
                </a:gridCol>
                <a:gridCol w="561315">
                  <a:extLst>
                    <a:ext uri="{9D8B030D-6E8A-4147-A177-3AD203B41FA5}">
                      <a16:colId xmlns:a16="http://schemas.microsoft.com/office/drawing/2014/main" val="20005"/>
                    </a:ext>
                  </a:extLst>
                </a:gridCol>
                <a:gridCol w="543208">
                  <a:extLst>
                    <a:ext uri="{9D8B030D-6E8A-4147-A177-3AD203B41FA5}">
                      <a16:colId xmlns:a16="http://schemas.microsoft.com/office/drawing/2014/main" val="20006"/>
                    </a:ext>
                  </a:extLst>
                </a:gridCol>
                <a:gridCol w="579421">
                  <a:extLst>
                    <a:ext uri="{9D8B030D-6E8A-4147-A177-3AD203B41FA5}">
                      <a16:colId xmlns:a16="http://schemas.microsoft.com/office/drawing/2014/main" val="20007"/>
                    </a:ext>
                  </a:extLst>
                </a:gridCol>
                <a:gridCol w="561315">
                  <a:extLst>
                    <a:ext uri="{9D8B030D-6E8A-4147-A177-3AD203B41FA5}">
                      <a16:colId xmlns:a16="http://schemas.microsoft.com/office/drawing/2014/main" val="20008"/>
                    </a:ext>
                  </a:extLst>
                </a:gridCol>
                <a:gridCol w="570365">
                  <a:extLst>
                    <a:ext uri="{9D8B030D-6E8A-4147-A177-3AD203B41FA5}">
                      <a16:colId xmlns:a16="http://schemas.microsoft.com/office/drawing/2014/main" val="20009"/>
                    </a:ext>
                  </a:extLst>
                </a:gridCol>
              </a:tblGrid>
              <a:tr h="370840">
                <a:tc>
                  <a:txBody>
                    <a:bodyPr/>
                    <a:lstStyle/>
                    <a:p>
                      <a:pPr algn="ctr"/>
                      <a:r>
                        <a:rPr lang="en-US" dirty="0"/>
                        <a:t>V</a:t>
                      </a:r>
                    </a:p>
                  </a:txBody>
                  <a:tcPr/>
                </a:tc>
                <a:tc>
                  <a:txBody>
                    <a:bodyPr/>
                    <a:lstStyle/>
                    <a:p>
                      <a:pPr algn="ctr"/>
                      <a:r>
                        <a:rPr lang="en-US" dirty="0"/>
                        <a:t>Tag</a:t>
                      </a:r>
                    </a:p>
                  </a:txBody>
                  <a:tcPr/>
                </a:tc>
                <a:tc>
                  <a:txBody>
                    <a:bodyPr/>
                    <a:lstStyle/>
                    <a:p>
                      <a:pPr algn="ctr"/>
                      <a:r>
                        <a:rPr lang="en-US" dirty="0"/>
                        <a:t>000</a:t>
                      </a:r>
                    </a:p>
                  </a:txBody>
                  <a:tcPr/>
                </a:tc>
                <a:tc>
                  <a:txBody>
                    <a:bodyPr/>
                    <a:lstStyle/>
                    <a:p>
                      <a:pPr algn="ctr"/>
                      <a:r>
                        <a:rPr lang="en-US" dirty="0"/>
                        <a:t>001</a:t>
                      </a:r>
                    </a:p>
                  </a:txBody>
                  <a:tcPr/>
                </a:tc>
                <a:tc>
                  <a:txBody>
                    <a:bodyPr/>
                    <a:lstStyle/>
                    <a:p>
                      <a:pPr algn="ctr"/>
                      <a:r>
                        <a:rPr lang="en-US" dirty="0"/>
                        <a:t>010</a:t>
                      </a:r>
                    </a:p>
                  </a:txBody>
                  <a:tcPr/>
                </a:tc>
                <a:tc>
                  <a:txBody>
                    <a:bodyPr/>
                    <a:lstStyle/>
                    <a:p>
                      <a:pPr algn="ctr"/>
                      <a:r>
                        <a:rPr lang="en-US" dirty="0"/>
                        <a:t>011</a:t>
                      </a:r>
                    </a:p>
                  </a:txBody>
                  <a:tcPr/>
                </a:tc>
                <a:tc>
                  <a:txBody>
                    <a:bodyPr/>
                    <a:lstStyle/>
                    <a:p>
                      <a:pPr algn="ctr"/>
                      <a:r>
                        <a:rPr lang="en-US" dirty="0"/>
                        <a:t>100</a:t>
                      </a:r>
                    </a:p>
                  </a:txBody>
                  <a:tcPr/>
                </a:tc>
                <a:tc>
                  <a:txBody>
                    <a:bodyPr/>
                    <a:lstStyle/>
                    <a:p>
                      <a:pPr algn="ctr"/>
                      <a:r>
                        <a:rPr lang="en-US" dirty="0"/>
                        <a:t>101</a:t>
                      </a:r>
                    </a:p>
                  </a:txBody>
                  <a:tcPr/>
                </a:tc>
                <a:tc>
                  <a:txBody>
                    <a:bodyPr/>
                    <a:lstStyle/>
                    <a:p>
                      <a:pPr algn="ctr"/>
                      <a:r>
                        <a:rPr lang="en-US" dirty="0"/>
                        <a:t>110</a:t>
                      </a:r>
                    </a:p>
                  </a:txBody>
                  <a:tcPr/>
                </a:tc>
                <a:tc>
                  <a:txBody>
                    <a:bodyPr/>
                    <a:lstStyle/>
                    <a:p>
                      <a:pPr algn="ctr"/>
                      <a:r>
                        <a:rPr lang="en-US" dirty="0"/>
                        <a:t>111</a:t>
                      </a:r>
                    </a:p>
                  </a:txBody>
                  <a:tcPr/>
                </a:tc>
                <a:extLst>
                  <a:ext uri="{0D108BD9-81ED-4DB2-BD59-A6C34878D82A}">
                    <a16:rowId xmlns:a16="http://schemas.microsoft.com/office/drawing/2014/main" val="10000"/>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2"/>
                  </a:ext>
                </a:extLst>
              </a:tr>
              <a:tr h="370840">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9" name="TextBox 8"/>
          <p:cNvSpPr txBox="1"/>
          <p:nvPr/>
        </p:nvSpPr>
        <p:spPr>
          <a:xfrm>
            <a:off x="6667501" y="3854893"/>
            <a:ext cx="1850932" cy="400110"/>
          </a:xfrm>
          <a:prstGeom prst="rect">
            <a:avLst/>
          </a:prstGeom>
          <a:noFill/>
        </p:spPr>
        <p:txBody>
          <a:bodyPr wrap="square" rtlCol="0">
            <a:spAutoFit/>
          </a:bodyPr>
          <a:lstStyle/>
          <a:p>
            <a:pPr algn="ctr"/>
            <a:r>
              <a:rPr lang="en-US" sz="2000" b="0" dirty="0">
                <a:solidFill>
                  <a:prstClr val="black"/>
                </a:solidFill>
                <a:latin typeface="Times New Roman" pitchFamily="18" charset="0"/>
                <a:ea typeface="+mn-ea"/>
                <a:cs typeface="+mn-cs"/>
              </a:rPr>
              <a:t>Byte Offset</a:t>
            </a:r>
            <a:endParaRPr lang="en-US" sz="2400" b="0" dirty="0">
              <a:solidFill>
                <a:prstClr val="black"/>
              </a:solidFill>
              <a:latin typeface="Times New Roman" pitchFamily="18" charset="0"/>
              <a:ea typeface="+mn-ea"/>
              <a:cs typeface="+mn-cs"/>
            </a:endParaRPr>
          </a:p>
        </p:txBody>
      </p:sp>
      <p:sp>
        <p:nvSpPr>
          <p:cNvPr id="10" name="TextBox 9"/>
          <p:cNvSpPr txBox="1"/>
          <p:nvPr/>
        </p:nvSpPr>
        <p:spPr>
          <a:xfrm>
            <a:off x="1750337" y="5108047"/>
            <a:ext cx="979281" cy="461665"/>
          </a:xfrm>
          <a:prstGeom prst="rect">
            <a:avLst/>
          </a:prstGeom>
          <a:noFill/>
        </p:spPr>
        <p:txBody>
          <a:bodyPr wrap="square" rtlCol="0">
            <a:spAutoFit/>
          </a:bodyPr>
          <a:lstStyle/>
          <a:p>
            <a:pPr algn="ctr"/>
            <a:r>
              <a:rPr lang="en-US" sz="2400" b="0" dirty="0">
                <a:solidFill>
                  <a:prstClr val="black"/>
                </a:solidFill>
                <a:latin typeface="Times New Roman" pitchFamily="18" charset="0"/>
                <a:ea typeface="+mn-ea"/>
                <a:cs typeface="+mn-cs"/>
              </a:rPr>
              <a:t>Index</a:t>
            </a:r>
          </a:p>
        </p:txBody>
      </p:sp>
      <p:sp>
        <p:nvSpPr>
          <p:cNvPr id="26" name="Rectangle 25"/>
          <p:cNvSpPr/>
          <p:nvPr/>
        </p:nvSpPr>
        <p:spPr>
          <a:xfrm>
            <a:off x="5355125" y="4647826"/>
            <a:ext cx="2408222" cy="434567"/>
          </a:xfrm>
          <a:prstGeom prst="rect">
            <a:avLst/>
          </a:prstGeom>
          <a:noFill/>
          <a:ln w="3810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solidFill>
                <a:prstClr val="white"/>
              </a:solidFill>
              <a:latin typeface="Calibri"/>
            </a:endParaRPr>
          </a:p>
        </p:txBody>
      </p:sp>
      <p:sp>
        <p:nvSpPr>
          <p:cNvPr id="27" name="Rectangle 26"/>
          <p:cNvSpPr/>
          <p:nvPr/>
        </p:nvSpPr>
        <p:spPr>
          <a:xfrm>
            <a:off x="7767245" y="4642670"/>
            <a:ext cx="2408222" cy="434567"/>
          </a:xfrm>
          <a:prstGeom prst="rect">
            <a:avLst/>
          </a:prstGeom>
          <a:noFill/>
          <a:ln w="3810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solidFill>
                <a:prstClr val="white"/>
              </a:solidFill>
              <a:latin typeface="Calibri"/>
            </a:endParaRPr>
          </a:p>
        </p:txBody>
      </p:sp>
      <p:sp>
        <p:nvSpPr>
          <p:cNvPr id="11" name="TextBox 10"/>
          <p:cNvSpPr txBox="1"/>
          <p:nvPr/>
        </p:nvSpPr>
        <p:spPr>
          <a:xfrm>
            <a:off x="2843593" y="4654490"/>
            <a:ext cx="441146" cy="400110"/>
          </a:xfrm>
          <a:prstGeom prst="rect">
            <a:avLst/>
          </a:prstGeom>
          <a:noFill/>
        </p:spPr>
        <p:txBody>
          <a:bodyPr wrap="none" rtlCol="0">
            <a:spAutoFit/>
          </a:bodyPr>
          <a:lstStyle/>
          <a:p>
            <a:pPr algn="ctr"/>
            <a:r>
              <a:rPr lang="en-US" sz="2000" b="0" dirty="0">
                <a:solidFill>
                  <a:prstClr val="black"/>
                </a:solidFill>
                <a:latin typeface="Times New Roman" pitchFamily="18" charset="0"/>
                <a:ea typeface="+mn-ea"/>
                <a:cs typeface="+mn-cs"/>
              </a:rPr>
              <a:t>00</a:t>
            </a:r>
          </a:p>
        </p:txBody>
      </p:sp>
      <p:sp>
        <p:nvSpPr>
          <p:cNvPr id="13" name="TextBox 12"/>
          <p:cNvSpPr txBox="1"/>
          <p:nvPr/>
        </p:nvSpPr>
        <p:spPr>
          <a:xfrm>
            <a:off x="2843593" y="5060890"/>
            <a:ext cx="441146" cy="400110"/>
          </a:xfrm>
          <a:prstGeom prst="rect">
            <a:avLst/>
          </a:prstGeom>
          <a:noFill/>
        </p:spPr>
        <p:txBody>
          <a:bodyPr wrap="none" rtlCol="0">
            <a:spAutoFit/>
          </a:bodyPr>
          <a:lstStyle/>
          <a:p>
            <a:pPr algn="ctr"/>
            <a:r>
              <a:rPr lang="en-US" sz="2000" b="0" dirty="0">
                <a:solidFill>
                  <a:prstClr val="black"/>
                </a:solidFill>
                <a:latin typeface="Times New Roman" pitchFamily="18" charset="0"/>
                <a:ea typeface="+mn-ea"/>
                <a:cs typeface="+mn-cs"/>
              </a:rPr>
              <a:t>01</a:t>
            </a:r>
          </a:p>
        </p:txBody>
      </p:sp>
      <p:sp>
        <p:nvSpPr>
          <p:cNvPr id="14" name="TextBox 13"/>
          <p:cNvSpPr txBox="1"/>
          <p:nvPr/>
        </p:nvSpPr>
        <p:spPr>
          <a:xfrm>
            <a:off x="2843593" y="5416490"/>
            <a:ext cx="441146" cy="400110"/>
          </a:xfrm>
          <a:prstGeom prst="rect">
            <a:avLst/>
          </a:prstGeom>
          <a:noFill/>
        </p:spPr>
        <p:txBody>
          <a:bodyPr wrap="none" rtlCol="0">
            <a:spAutoFit/>
          </a:bodyPr>
          <a:lstStyle/>
          <a:p>
            <a:pPr algn="ctr"/>
            <a:r>
              <a:rPr lang="en-US" sz="2000" b="0" dirty="0">
                <a:solidFill>
                  <a:prstClr val="black"/>
                </a:solidFill>
                <a:latin typeface="Times New Roman" pitchFamily="18" charset="0"/>
                <a:ea typeface="+mn-ea"/>
                <a:cs typeface="+mn-cs"/>
              </a:rPr>
              <a:t>10</a:t>
            </a:r>
          </a:p>
        </p:txBody>
      </p:sp>
      <p:sp>
        <p:nvSpPr>
          <p:cNvPr id="15" name="TextBox 14"/>
          <p:cNvSpPr txBox="1"/>
          <p:nvPr/>
        </p:nvSpPr>
        <p:spPr>
          <a:xfrm>
            <a:off x="2848337" y="5772090"/>
            <a:ext cx="431658" cy="400110"/>
          </a:xfrm>
          <a:prstGeom prst="rect">
            <a:avLst/>
          </a:prstGeom>
          <a:noFill/>
        </p:spPr>
        <p:txBody>
          <a:bodyPr wrap="none" rtlCol="0">
            <a:spAutoFit/>
          </a:bodyPr>
          <a:lstStyle/>
          <a:p>
            <a:pPr algn="ctr"/>
            <a:r>
              <a:rPr lang="en-US" sz="2000" b="0" dirty="0">
                <a:solidFill>
                  <a:prstClr val="black"/>
                </a:solidFill>
                <a:latin typeface="Times New Roman" pitchFamily="18" charset="0"/>
                <a:ea typeface="+mn-ea"/>
                <a:cs typeface="+mn-cs"/>
              </a:rPr>
              <a:t>11</a:t>
            </a:r>
          </a:p>
        </p:txBody>
      </p:sp>
      <p:sp>
        <p:nvSpPr>
          <p:cNvPr id="16" name="TextBox 15"/>
          <p:cNvSpPr txBox="1"/>
          <p:nvPr/>
        </p:nvSpPr>
        <p:spPr>
          <a:xfrm>
            <a:off x="5755901" y="4641791"/>
            <a:ext cx="1576137" cy="461665"/>
          </a:xfrm>
          <a:prstGeom prst="rect">
            <a:avLst/>
          </a:prstGeom>
          <a:noFill/>
        </p:spPr>
        <p:txBody>
          <a:bodyPr wrap="none" rtlCol="0">
            <a:spAutoFit/>
          </a:bodyPr>
          <a:lstStyle/>
          <a:p>
            <a:pPr algn="ctr"/>
            <a:r>
              <a:rPr lang="en-US" sz="2400" b="0" dirty="0">
                <a:solidFill>
                  <a:prstClr val="black"/>
                </a:solidFill>
                <a:latin typeface="Times New Roman" pitchFamily="18" charset="0"/>
                <a:ea typeface="+mn-ea"/>
                <a:cs typeface="+mn-cs"/>
              </a:rPr>
              <a:t>1 W O R D</a:t>
            </a:r>
          </a:p>
        </p:txBody>
      </p:sp>
      <p:sp>
        <p:nvSpPr>
          <p:cNvPr id="17" name="TextBox 16"/>
          <p:cNvSpPr txBox="1"/>
          <p:nvPr/>
        </p:nvSpPr>
        <p:spPr>
          <a:xfrm>
            <a:off x="8207001" y="4641791"/>
            <a:ext cx="1576137" cy="461665"/>
          </a:xfrm>
          <a:prstGeom prst="rect">
            <a:avLst/>
          </a:prstGeom>
          <a:noFill/>
        </p:spPr>
        <p:txBody>
          <a:bodyPr wrap="none" rtlCol="0">
            <a:spAutoFit/>
          </a:bodyPr>
          <a:lstStyle/>
          <a:p>
            <a:pPr algn="ctr"/>
            <a:r>
              <a:rPr lang="en-US" sz="2400" b="0" dirty="0">
                <a:solidFill>
                  <a:prstClr val="black"/>
                </a:solidFill>
                <a:latin typeface="Times New Roman" pitchFamily="18" charset="0"/>
                <a:ea typeface="+mn-ea"/>
                <a:cs typeface="+mn-cs"/>
              </a:rPr>
              <a:t>1 W O R D</a:t>
            </a:r>
          </a:p>
        </p:txBody>
      </p:sp>
      <p:sp>
        <p:nvSpPr>
          <p:cNvPr id="4" name="Slide Number Placeholder 3">
            <a:extLst>
              <a:ext uri="{FF2B5EF4-FFF2-40B4-BE49-F238E27FC236}">
                <a16:creationId xmlns:a16="http://schemas.microsoft.com/office/drawing/2014/main" id="{E3E1CFD4-0E19-C778-1B4C-9C8792E030DF}"/>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26</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6" grpId="0" animBg="1"/>
      <p:bldP spid="2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A7DD7-4EA9-015F-051D-73EA8B4FE9B4}"/>
            </a:ext>
          </a:extLst>
        </p:cNvPr>
        <p:cNvGrpSpPr/>
        <p:nvPr/>
      </p:nvGrpSpPr>
      <p:grpSpPr>
        <a:xfrm>
          <a:off x="0" y="0"/>
          <a:ext cx="0" cy="0"/>
          <a:chOff x="0" y="0"/>
          <a:chExt cx="0" cy="0"/>
        </a:xfrm>
      </p:grpSpPr>
      <p:sp>
        <p:nvSpPr>
          <p:cNvPr id="95" name="Rectangle 91">
            <a:extLst>
              <a:ext uri="{FF2B5EF4-FFF2-40B4-BE49-F238E27FC236}">
                <a16:creationId xmlns:a16="http://schemas.microsoft.com/office/drawing/2014/main" id="{9140C71A-7A80-5FB9-DBCC-F70FEEBFB324}"/>
              </a:ext>
            </a:extLst>
          </p:cNvPr>
          <p:cNvSpPr txBox="1">
            <a:spLocks noChangeArrowheads="1"/>
          </p:cNvSpPr>
          <p:nvPr/>
        </p:nvSpPr>
        <p:spPr>
          <a:xfrm>
            <a:off x="1749425" y="705413"/>
            <a:ext cx="8918574" cy="1513407"/>
          </a:xfrm>
          <a:prstGeom prst="rect">
            <a:avLst/>
          </a:prstGeom>
        </p:spPr>
        <p:txBody>
          <a:bodyPr vert="horz" lIns="91440" tIns="45720" rIns="91440" bIns="45720" rtlCol="0">
            <a:normAutofit fontScale="55000" lnSpcReduction="20000"/>
          </a:bodyPr>
          <a:lstStyle>
            <a:defPPr>
              <a:defRPr lang="en-US"/>
            </a:defPPr>
            <a:lvl1pPr marL="342900" indent="-342900" defTabSz="457200" eaLnBrk="1" fontAlgn="auto" hangingPunct="1">
              <a:spcBef>
                <a:spcPct val="20000"/>
              </a:spcBef>
              <a:spcAft>
                <a:spcPts val="0"/>
              </a:spcAft>
              <a:buFont typeface="Arial"/>
              <a:buChar char="•"/>
              <a:defRPr sz="3200" b="0">
                <a:solidFill>
                  <a:prstClr val="black"/>
                </a:solidFill>
                <a:latin typeface="Helvetica (Body)"/>
                <a:ea typeface="+mn-ea"/>
                <a:cs typeface="+mn-cs"/>
              </a:defRPr>
            </a:lvl1pPr>
            <a:lvl2pPr marL="742950" lvl="1" indent="-285750" algn="ctr" defTabSz="457200" eaLnBrk="1" fontAlgn="auto" hangingPunct="1">
              <a:spcBef>
                <a:spcPct val="20000"/>
              </a:spcBef>
              <a:spcAft>
                <a:spcPts val="0"/>
              </a:spcAft>
              <a:defRPr sz="2800" b="0">
                <a:solidFill>
                  <a:prstClr val="black"/>
                </a:solidFill>
                <a:latin typeface="Helvetica (Body)"/>
                <a:ea typeface="+mn-ea"/>
                <a:cs typeface="+mn-cs"/>
              </a:defRPr>
            </a:lvl2pPr>
            <a:lvl3pPr marL="1377950" indent="-468313" algn="l" rtl="0" eaLnBrk="0" fontAlgn="base" hangingPunct="0">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r>
              <a:rPr lang="en-US" dirty="0"/>
              <a:t>32-bit address space. Tag: 20 bits; Index: 8 bits; Offset: 4 bits</a:t>
            </a:r>
          </a:p>
          <a:p>
            <a:r>
              <a:rPr lang="en-US" dirty="0"/>
              <a:t>Index 8 bits </a:t>
            </a:r>
            <a:r>
              <a:rPr lang="en-US" dirty="0">
                <a:sym typeface="Wingdings" pitchFamily="2" charset="2"/>
              </a:rPr>
              <a:t> </a:t>
            </a:r>
            <a:r>
              <a:rPr lang="en-US" dirty="0"/>
              <a:t>2^8=256 cache blocks</a:t>
            </a:r>
          </a:p>
          <a:p>
            <a:r>
              <a:rPr lang="en-US" dirty="0"/>
              <a:t>Tag 20 bits </a:t>
            </a:r>
            <a:r>
              <a:rPr lang="en-US" dirty="0">
                <a:sym typeface="Wingdings" pitchFamily="2" charset="2"/>
              </a:rPr>
              <a:t> </a:t>
            </a:r>
            <a:r>
              <a:rPr lang="en-US" dirty="0"/>
              <a:t>2^20=1 million memory addresses mapped to each cache index</a:t>
            </a:r>
          </a:p>
          <a:p>
            <a:r>
              <a:rPr lang="en-US" dirty="0"/>
              <a:t>Offset 4 bits </a:t>
            </a:r>
            <a:r>
              <a:rPr lang="en-US" dirty="0">
                <a:sym typeface="Wingdings" pitchFamily="2" charset="2"/>
              </a:rPr>
              <a:t> </a:t>
            </a:r>
            <a:r>
              <a:rPr lang="en-US" dirty="0"/>
              <a:t>2^4=16 Bytes (4 words) /block</a:t>
            </a:r>
          </a:p>
          <a:p>
            <a:r>
              <a:rPr lang="en-US" dirty="0"/>
              <a:t>Cache size = 256 blocks * 16 Bytes/block = 4K Bytes (1K words) </a:t>
            </a:r>
          </a:p>
        </p:txBody>
      </p:sp>
      <p:sp>
        <p:nvSpPr>
          <p:cNvPr id="96" name="Rectangle 2">
            <a:extLst>
              <a:ext uri="{FF2B5EF4-FFF2-40B4-BE49-F238E27FC236}">
                <a16:creationId xmlns:a16="http://schemas.microsoft.com/office/drawing/2014/main" id="{F60F5138-2FDA-D7E1-7AEA-97B983F2D7A0}"/>
              </a:ext>
            </a:extLst>
          </p:cNvPr>
          <p:cNvSpPr>
            <a:spLocks noChangeArrowheads="1"/>
          </p:cNvSpPr>
          <p:nvPr/>
        </p:nvSpPr>
        <p:spPr bwMode="auto">
          <a:xfrm>
            <a:off x="1749425" y="312739"/>
            <a:ext cx="3168650" cy="477837"/>
          </a:xfrm>
          <a:prstGeom prst="rect">
            <a:avLst/>
          </a:prstGeom>
          <a:noFill/>
          <a:ln w="12700">
            <a:noFill/>
            <a:miter lim="800000"/>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nvGrpSpPr>
          <p:cNvPr id="97" name="Group 4">
            <a:extLst>
              <a:ext uri="{FF2B5EF4-FFF2-40B4-BE49-F238E27FC236}">
                <a16:creationId xmlns:a16="http://schemas.microsoft.com/office/drawing/2014/main" id="{94D0C596-4897-EF60-B3D3-D98DEA8E5E70}"/>
              </a:ext>
            </a:extLst>
          </p:cNvPr>
          <p:cNvGrpSpPr>
            <a:grpSpLocks/>
          </p:cNvGrpSpPr>
          <p:nvPr/>
        </p:nvGrpSpPr>
        <p:grpSpPr bwMode="auto">
          <a:xfrm>
            <a:off x="2438400" y="2645830"/>
            <a:ext cx="3760788" cy="1828800"/>
            <a:chOff x="576" y="1248"/>
            <a:chExt cx="2369" cy="1152"/>
          </a:xfrm>
        </p:grpSpPr>
        <p:grpSp>
          <p:nvGrpSpPr>
            <p:cNvPr id="98" name="Group 5">
              <a:extLst>
                <a:ext uri="{FF2B5EF4-FFF2-40B4-BE49-F238E27FC236}">
                  <a16:creationId xmlns:a16="http://schemas.microsoft.com/office/drawing/2014/main" id="{08AAB976-3746-2E3E-256F-ECC7DCEE054B}"/>
                </a:ext>
              </a:extLst>
            </p:cNvPr>
            <p:cNvGrpSpPr>
              <a:grpSpLocks/>
            </p:cNvGrpSpPr>
            <p:nvPr/>
          </p:nvGrpSpPr>
          <p:grpSpPr bwMode="auto">
            <a:xfrm>
              <a:off x="576" y="1248"/>
              <a:ext cx="2369" cy="1152"/>
              <a:chOff x="576" y="1248"/>
              <a:chExt cx="2369" cy="1152"/>
            </a:xfrm>
          </p:grpSpPr>
          <p:sp>
            <p:nvSpPr>
              <p:cNvPr id="100" name="Line 6">
                <a:extLst>
                  <a:ext uri="{FF2B5EF4-FFF2-40B4-BE49-F238E27FC236}">
                    <a16:creationId xmlns:a16="http://schemas.microsoft.com/office/drawing/2014/main" id="{D4D25EE4-9865-D307-F9BD-094F06696BA3}"/>
                  </a:ext>
                </a:extLst>
              </p:cNvPr>
              <p:cNvSpPr>
                <a:spLocks noChangeShapeType="1"/>
              </p:cNvSpPr>
              <p:nvPr/>
            </p:nvSpPr>
            <p:spPr bwMode="auto">
              <a:xfrm>
                <a:off x="2640" y="1344"/>
                <a:ext cx="148" cy="57"/>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1" name="Text Box 7">
                <a:extLst>
                  <a:ext uri="{FF2B5EF4-FFF2-40B4-BE49-F238E27FC236}">
                    <a16:creationId xmlns:a16="http://schemas.microsoft.com/office/drawing/2014/main" id="{17061BC1-826A-9C43-5AB2-5AD946FD4105}"/>
                  </a:ext>
                </a:extLst>
              </p:cNvPr>
              <p:cNvSpPr txBox="1">
                <a:spLocks noChangeArrowheads="1"/>
              </p:cNvSpPr>
              <p:nvPr/>
            </p:nvSpPr>
            <p:spPr bwMode="auto">
              <a:xfrm>
                <a:off x="2757" y="1296"/>
                <a:ext cx="188"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8</a:t>
                </a:r>
              </a:p>
            </p:txBody>
          </p:sp>
          <p:sp>
            <p:nvSpPr>
              <p:cNvPr id="102" name="Text Box 8">
                <a:extLst>
                  <a:ext uri="{FF2B5EF4-FFF2-40B4-BE49-F238E27FC236}">
                    <a16:creationId xmlns:a16="http://schemas.microsoft.com/office/drawing/2014/main" id="{16ECCFE1-601E-1F73-18AB-ACAC59B53031}"/>
                  </a:ext>
                </a:extLst>
              </p:cNvPr>
              <p:cNvSpPr txBox="1">
                <a:spLocks noChangeArrowheads="1"/>
              </p:cNvSpPr>
              <p:nvPr/>
            </p:nvSpPr>
            <p:spPr bwMode="auto">
              <a:xfrm>
                <a:off x="2208" y="1423"/>
                <a:ext cx="402"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Index</a:t>
                </a:r>
              </a:p>
            </p:txBody>
          </p:sp>
          <p:sp>
            <p:nvSpPr>
              <p:cNvPr id="103" name="Line 9">
                <a:extLst>
                  <a:ext uri="{FF2B5EF4-FFF2-40B4-BE49-F238E27FC236}">
                    <a16:creationId xmlns:a16="http://schemas.microsoft.com/office/drawing/2014/main" id="{83B3A917-AB3B-C299-66B9-D3B8E1C2ACAD}"/>
                  </a:ext>
                </a:extLst>
              </p:cNvPr>
              <p:cNvSpPr>
                <a:spLocks noChangeShapeType="1"/>
              </p:cNvSpPr>
              <p:nvPr/>
            </p:nvSpPr>
            <p:spPr bwMode="auto">
              <a:xfrm>
                <a:off x="2736" y="1248"/>
                <a:ext cx="0" cy="384"/>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4" name="Line 10">
                <a:extLst>
                  <a:ext uri="{FF2B5EF4-FFF2-40B4-BE49-F238E27FC236}">
                    <a16:creationId xmlns:a16="http://schemas.microsoft.com/office/drawing/2014/main" id="{B041D7C8-8598-6A9A-FA1B-4F1F2AD06AA2}"/>
                  </a:ext>
                </a:extLst>
              </p:cNvPr>
              <p:cNvSpPr>
                <a:spLocks noChangeShapeType="1"/>
              </p:cNvSpPr>
              <p:nvPr/>
            </p:nvSpPr>
            <p:spPr bwMode="auto">
              <a:xfrm>
                <a:off x="576" y="1632"/>
                <a:ext cx="2160" cy="0"/>
              </a:xfrm>
              <a:prstGeom prst="line">
                <a:avLst/>
              </a:prstGeom>
              <a:noFill/>
              <a:ln w="381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5" name="Line 11">
                <a:extLst>
                  <a:ext uri="{FF2B5EF4-FFF2-40B4-BE49-F238E27FC236}">
                    <a16:creationId xmlns:a16="http://schemas.microsoft.com/office/drawing/2014/main" id="{2CEDE446-C022-C752-50A0-D87FFB7685E1}"/>
                  </a:ext>
                </a:extLst>
              </p:cNvPr>
              <p:cNvSpPr>
                <a:spLocks noChangeShapeType="1"/>
              </p:cNvSpPr>
              <p:nvPr/>
            </p:nvSpPr>
            <p:spPr bwMode="auto">
              <a:xfrm>
                <a:off x="576" y="1632"/>
                <a:ext cx="0" cy="768"/>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sp>
          <p:nvSpPr>
            <p:cNvPr id="99" name="Line 12">
              <a:extLst>
                <a:ext uri="{FF2B5EF4-FFF2-40B4-BE49-F238E27FC236}">
                  <a16:creationId xmlns:a16="http://schemas.microsoft.com/office/drawing/2014/main" id="{46D59BC2-D5F0-5DC8-33CA-161F8EAC09DE}"/>
                </a:ext>
              </a:extLst>
            </p:cNvPr>
            <p:cNvSpPr>
              <a:spLocks noChangeShapeType="1"/>
            </p:cNvSpPr>
            <p:nvPr/>
          </p:nvSpPr>
          <p:spPr bwMode="auto">
            <a:xfrm>
              <a:off x="576" y="2400"/>
              <a:ext cx="384" cy="0"/>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06" name="Group 13">
            <a:extLst>
              <a:ext uri="{FF2B5EF4-FFF2-40B4-BE49-F238E27FC236}">
                <a16:creationId xmlns:a16="http://schemas.microsoft.com/office/drawing/2014/main" id="{71A3A73E-1DCE-BD42-3421-0E4048AFE4F5}"/>
              </a:ext>
            </a:extLst>
          </p:cNvPr>
          <p:cNvGrpSpPr>
            <a:grpSpLocks/>
          </p:cNvGrpSpPr>
          <p:nvPr/>
        </p:nvGrpSpPr>
        <p:grpSpPr bwMode="auto">
          <a:xfrm>
            <a:off x="2438400" y="3331630"/>
            <a:ext cx="7391400" cy="2211388"/>
            <a:chOff x="576" y="1680"/>
            <a:chExt cx="4656" cy="1393"/>
          </a:xfrm>
        </p:grpSpPr>
        <p:sp>
          <p:nvSpPr>
            <p:cNvPr id="107" name="Freeform 14">
              <a:extLst>
                <a:ext uri="{FF2B5EF4-FFF2-40B4-BE49-F238E27FC236}">
                  <a16:creationId xmlns:a16="http://schemas.microsoft.com/office/drawing/2014/main" id="{C455CD57-81A4-CEDC-7D41-F4A2BB11D563}"/>
                </a:ext>
              </a:extLst>
            </p:cNvPr>
            <p:cNvSpPr>
              <a:spLocks/>
            </p:cNvSpPr>
            <p:nvPr/>
          </p:nvSpPr>
          <p:spPr bwMode="auto">
            <a:xfrm>
              <a:off x="960" y="2352"/>
              <a:ext cx="4260"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8" name="Freeform 15">
              <a:extLst>
                <a:ext uri="{FF2B5EF4-FFF2-40B4-BE49-F238E27FC236}">
                  <a16:creationId xmlns:a16="http://schemas.microsoft.com/office/drawing/2014/main" id="{A30637C5-DF2D-9FA5-ADA6-65541224EFA8}"/>
                </a:ext>
              </a:extLst>
            </p:cNvPr>
            <p:cNvSpPr>
              <a:spLocks/>
            </p:cNvSpPr>
            <p:nvPr/>
          </p:nvSpPr>
          <p:spPr bwMode="auto">
            <a:xfrm>
              <a:off x="960" y="2352"/>
              <a:ext cx="4272"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9" name="Line 16">
              <a:extLst>
                <a:ext uri="{FF2B5EF4-FFF2-40B4-BE49-F238E27FC236}">
                  <a16:creationId xmlns:a16="http://schemas.microsoft.com/office/drawing/2014/main" id="{D24160FA-5A04-A41B-9A6D-C5950FDA4D5B}"/>
                </a:ext>
              </a:extLst>
            </p:cNvPr>
            <p:cNvSpPr>
              <a:spLocks noChangeShapeType="1"/>
            </p:cNvSpPr>
            <p:nvPr/>
          </p:nvSpPr>
          <p:spPr bwMode="auto">
            <a:xfrm flipH="1">
              <a:off x="960" y="2011"/>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0" name="Line 17">
              <a:extLst>
                <a:ext uri="{FF2B5EF4-FFF2-40B4-BE49-F238E27FC236}">
                  <a16:creationId xmlns:a16="http://schemas.microsoft.com/office/drawing/2014/main" id="{FB67E06A-B3C2-92D8-6EF7-A1306AC8CAD3}"/>
                </a:ext>
              </a:extLst>
            </p:cNvPr>
            <p:cNvSpPr>
              <a:spLocks noChangeShapeType="1"/>
            </p:cNvSpPr>
            <p:nvPr/>
          </p:nvSpPr>
          <p:spPr bwMode="auto">
            <a:xfrm flipH="1">
              <a:off x="960" y="2121"/>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1" name="Line 18">
              <a:extLst>
                <a:ext uri="{FF2B5EF4-FFF2-40B4-BE49-F238E27FC236}">
                  <a16:creationId xmlns:a16="http://schemas.microsoft.com/office/drawing/2014/main" id="{A8F4B43D-FEB0-CF7B-BFA6-4774BFDF06E1}"/>
                </a:ext>
              </a:extLst>
            </p:cNvPr>
            <p:cNvSpPr>
              <a:spLocks noChangeShapeType="1"/>
            </p:cNvSpPr>
            <p:nvPr/>
          </p:nvSpPr>
          <p:spPr bwMode="auto">
            <a:xfrm flipH="1">
              <a:off x="960" y="2230"/>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2" name="Line 19">
              <a:extLst>
                <a:ext uri="{FF2B5EF4-FFF2-40B4-BE49-F238E27FC236}">
                  <a16:creationId xmlns:a16="http://schemas.microsoft.com/office/drawing/2014/main" id="{C6F2009A-D959-E28F-0D35-F5927561F401}"/>
                </a:ext>
              </a:extLst>
            </p:cNvPr>
            <p:cNvSpPr>
              <a:spLocks noChangeShapeType="1"/>
            </p:cNvSpPr>
            <p:nvPr/>
          </p:nvSpPr>
          <p:spPr bwMode="auto">
            <a:xfrm flipH="1">
              <a:off x="960" y="2559"/>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3" name="Line 20">
              <a:extLst>
                <a:ext uri="{FF2B5EF4-FFF2-40B4-BE49-F238E27FC236}">
                  <a16:creationId xmlns:a16="http://schemas.microsoft.com/office/drawing/2014/main" id="{1614739A-D812-346A-7BC4-74194486E97B}"/>
                </a:ext>
              </a:extLst>
            </p:cNvPr>
            <p:cNvSpPr>
              <a:spLocks noChangeShapeType="1"/>
            </p:cNvSpPr>
            <p:nvPr/>
          </p:nvSpPr>
          <p:spPr bwMode="auto">
            <a:xfrm flipH="1">
              <a:off x="960" y="2669"/>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4" name="Line 21">
              <a:extLst>
                <a:ext uri="{FF2B5EF4-FFF2-40B4-BE49-F238E27FC236}">
                  <a16:creationId xmlns:a16="http://schemas.microsoft.com/office/drawing/2014/main" id="{FEF59E1E-49B1-1FC7-7A8B-45D3FA25F591}"/>
                </a:ext>
              </a:extLst>
            </p:cNvPr>
            <p:cNvSpPr>
              <a:spLocks noChangeShapeType="1"/>
            </p:cNvSpPr>
            <p:nvPr/>
          </p:nvSpPr>
          <p:spPr bwMode="auto">
            <a:xfrm flipH="1">
              <a:off x="960" y="2779"/>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5" name="Line 22">
              <a:extLst>
                <a:ext uri="{FF2B5EF4-FFF2-40B4-BE49-F238E27FC236}">
                  <a16:creationId xmlns:a16="http://schemas.microsoft.com/office/drawing/2014/main" id="{C5AB3789-260C-5528-51AC-2C737C000C8F}"/>
                </a:ext>
              </a:extLst>
            </p:cNvPr>
            <p:cNvSpPr>
              <a:spLocks noChangeShapeType="1"/>
            </p:cNvSpPr>
            <p:nvPr/>
          </p:nvSpPr>
          <p:spPr bwMode="auto">
            <a:xfrm flipH="1">
              <a:off x="960" y="2889"/>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6" name="Text Box 23">
              <a:extLst>
                <a:ext uri="{FF2B5EF4-FFF2-40B4-BE49-F238E27FC236}">
                  <a16:creationId xmlns:a16="http://schemas.microsoft.com/office/drawing/2014/main" id="{F93865C7-B4A5-1B2D-32A0-26B72E3D1D04}"/>
                </a:ext>
              </a:extLst>
            </p:cNvPr>
            <p:cNvSpPr txBox="1">
              <a:spLocks noChangeArrowheads="1"/>
            </p:cNvSpPr>
            <p:nvPr/>
          </p:nvSpPr>
          <p:spPr bwMode="auto">
            <a:xfrm>
              <a:off x="3216" y="1680"/>
              <a:ext cx="706" cy="194"/>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ＭＳ Ｐゴシック" charset="0"/>
                  <a:cs typeface="+mn-cs"/>
                </a:rPr>
                <a:t>Data (words)</a:t>
              </a:r>
            </a:p>
          </p:txBody>
        </p:sp>
        <p:sp>
          <p:nvSpPr>
            <p:cNvPr id="117" name="Text Box 24">
              <a:extLst>
                <a:ext uri="{FF2B5EF4-FFF2-40B4-BE49-F238E27FC236}">
                  <a16:creationId xmlns:a16="http://schemas.microsoft.com/office/drawing/2014/main" id="{79278DE2-78C7-6DE0-459F-03A6B6B60F7A}"/>
                </a:ext>
              </a:extLst>
            </p:cNvPr>
            <p:cNvSpPr txBox="1">
              <a:spLocks noChangeArrowheads="1"/>
            </p:cNvSpPr>
            <p:nvPr/>
          </p:nvSpPr>
          <p:spPr bwMode="auto">
            <a:xfrm>
              <a:off x="576" y="1728"/>
              <a:ext cx="368" cy="194"/>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a:ea typeface="ＭＳ Ｐゴシック" charset="0"/>
                  <a:cs typeface="+mn-cs"/>
                </a:rPr>
                <a:t>Index</a:t>
              </a:r>
            </a:p>
          </p:txBody>
        </p:sp>
        <p:sp>
          <p:nvSpPr>
            <p:cNvPr id="118" name="Text Box 25">
              <a:extLst>
                <a:ext uri="{FF2B5EF4-FFF2-40B4-BE49-F238E27FC236}">
                  <a16:creationId xmlns:a16="http://schemas.microsoft.com/office/drawing/2014/main" id="{D745AB2E-857F-72E1-70A5-0A565BBBCCD5}"/>
                </a:ext>
              </a:extLst>
            </p:cNvPr>
            <p:cNvSpPr txBox="1">
              <a:spLocks noChangeArrowheads="1"/>
            </p:cNvSpPr>
            <p:nvPr/>
          </p:nvSpPr>
          <p:spPr bwMode="auto">
            <a:xfrm>
              <a:off x="1200" y="1728"/>
              <a:ext cx="271" cy="194"/>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a:ea typeface="ＭＳ Ｐゴシック" charset="0"/>
                  <a:cs typeface="+mn-cs"/>
                </a:rPr>
                <a:t>Tag</a:t>
              </a:r>
            </a:p>
          </p:txBody>
        </p:sp>
        <p:sp>
          <p:nvSpPr>
            <p:cNvPr id="119" name="Text Box 26">
              <a:extLst>
                <a:ext uri="{FF2B5EF4-FFF2-40B4-BE49-F238E27FC236}">
                  <a16:creationId xmlns:a16="http://schemas.microsoft.com/office/drawing/2014/main" id="{7B944B48-E22A-4346-2D8D-D5E321644D84}"/>
                </a:ext>
              </a:extLst>
            </p:cNvPr>
            <p:cNvSpPr txBox="1">
              <a:spLocks noChangeArrowheads="1"/>
            </p:cNvSpPr>
            <p:nvPr/>
          </p:nvSpPr>
          <p:spPr bwMode="auto">
            <a:xfrm>
              <a:off x="864" y="1728"/>
              <a:ext cx="341" cy="194"/>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ＭＳ Ｐゴシック" charset="0"/>
                  <a:cs typeface="+mn-cs"/>
                </a:rPr>
                <a:t>Valid</a:t>
              </a:r>
            </a:p>
          </p:txBody>
        </p:sp>
        <p:sp>
          <p:nvSpPr>
            <p:cNvPr id="120" name="Text Box 27">
              <a:extLst>
                <a:ext uri="{FF2B5EF4-FFF2-40B4-BE49-F238E27FC236}">
                  <a16:creationId xmlns:a16="http://schemas.microsoft.com/office/drawing/2014/main" id="{884980E2-FC70-1923-684C-34484BD9BC54}"/>
                </a:ext>
              </a:extLst>
            </p:cNvPr>
            <p:cNvSpPr txBox="1">
              <a:spLocks noChangeArrowheads="1"/>
            </p:cNvSpPr>
            <p:nvPr/>
          </p:nvSpPr>
          <p:spPr bwMode="auto">
            <a:xfrm>
              <a:off x="677" y="1872"/>
              <a:ext cx="275" cy="1201"/>
            </a:xfrm>
            <a:prstGeom prst="rect">
              <a:avLst/>
            </a:prstGeom>
            <a:noFill/>
            <a:ln w="12700">
              <a:noFill/>
              <a:miter lim="800000"/>
              <a:headEnd/>
              <a:tailEnd/>
            </a:ln>
            <a:effectLst/>
          </p:spPr>
          <p:txBody>
            <a:bodyPr wrap="none">
              <a:spAutoFit/>
            </a:bodyPr>
            <a:lstStyle/>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0</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1</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2</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253</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254</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255</a:t>
              </a:r>
            </a:p>
          </p:txBody>
        </p:sp>
        <p:sp>
          <p:nvSpPr>
            <p:cNvPr id="121" name="Rectangle 28">
              <a:extLst>
                <a:ext uri="{FF2B5EF4-FFF2-40B4-BE49-F238E27FC236}">
                  <a16:creationId xmlns:a16="http://schemas.microsoft.com/office/drawing/2014/main" id="{726EB879-9501-A8C9-8E89-EC51E0CC72C2}"/>
                </a:ext>
              </a:extLst>
            </p:cNvPr>
            <p:cNvSpPr>
              <a:spLocks noChangeArrowheads="1"/>
            </p:cNvSpPr>
            <p:nvPr/>
          </p:nvSpPr>
          <p:spPr bwMode="auto">
            <a:xfrm>
              <a:off x="960" y="1920"/>
              <a:ext cx="4272" cy="1104"/>
            </a:xfrm>
            <a:prstGeom prst="rect">
              <a:avLst/>
            </a:prstGeom>
            <a:noFill/>
            <a:ln w="28575">
              <a:solidFill>
                <a:schemeClr val="tx1"/>
              </a:solidFill>
              <a:miter lim="800000"/>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2" name="Line 29">
              <a:extLst>
                <a:ext uri="{FF2B5EF4-FFF2-40B4-BE49-F238E27FC236}">
                  <a16:creationId xmlns:a16="http://schemas.microsoft.com/office/drawing/2014/main" id="{5B124961-52FF-E434-A161-9AD42986B7E9}"/>
                </a:ext>
              </a:extLst>
            </p:cNvPr>
            <p:cNvSpPr>
              <a:spLocks noChangeShapeType="1"/>
            </p:cNvSpPr>
            <p:nvPr/>
          </p:nvSpPr>
          <p:spPr bwMode="auto">
            <a:xfrm>
              <a:off x="3408" y="1920"/>
              <a:ext cx="1" cy="110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3" name="Line 30">
              <a:extLst>
                <a:ext uri="{FF2B5EF4-FFF2-40B4-BE49-F238E27FC236}">
                  <a16:creationId xmlns:a16="http://schemas.microsoft.com/office/drawing/2014/main" id="{42C47F07-35E3-B9A3-6D21-C1985A7C3B04}"/>
                </a:ext>
              </a:extLst>
            </p:cNvPr>
            <p:cNvSpPr>
              <a:spLocks noChangeShapeType="1"/>
            </p:cNvSpPr>
            <p:nvPr/>
          </p:nvSpPr>
          <p:spPr bwMode="auto">
            <a:xfrm>
              <a:off x="4320" y="1920"/>
              <a:ext cx="1" cy="110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4" name="Line 31">
              <a:extLst>
                <a:ext uri="{FF2B5EF4-FFF2-40B4-BE49-F238E27FC236}">
                  <a16:creationId xmlns:a16="http://schemas.microsoft.com/office/drawing/2014/main" id="{AFBFED11-BAD8-54F5-14D8-2AD6F272DC0F}"/>
                </a:ext>
              </a:extLst>
            </p:cNvPr>
            <p:cNvSpPr>
              <a:spLocks noChangeShapeType="1"/>
            </p:cNvSpPr>
            <p:nvPr/>
          </p:nvSpPr>
          <p:spPr bwMode="auto">
            <a:xfrm>
              <a:off x="2496" y="1920"/>
              <a:ext cx="1" cy="110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5" name="Line 32">
              <a:extLst>
                <a:ext uri="{FF2B5EF4-FFF2-40B4-BE49-F238E27FC236}">
                  <a16:creationId xmlns:a16="http://schemas.microsoft.com/office/drawing/2014/main" id="{6E1FA2C9-8E67-1368-1038-D08477842B02}"/>
                </a:ext>
              </a:extLst>
            </p:cNvPr>
            <p:cNvSpPr>
              <a:spLocks noChangeShapeType="1"/>
            </p:cNvSpPr>
            <p:nvPr/>
          </p:nvSpPr>
          <p:spPr bwMode="auto">
            <a:xfrm>
              <a:off x="1584" y="1920"/>
              <a:ext cx="0" cy="1104"/>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6" name="Line 33">
              <a:extLst>
                <a:ext uri="{FF2B5EF4-FFF2-40B4-BE49-F238E27FC236}">
                  <a16:creationId xmlns:a16="http://schemas.microsoft.com/office/drawing/2014/main" id="{702288C4-3D9F-16A1-9AC4-D29C83A9EEF4}"/>
                </a:ext>
              </a:extLst>
            </p:cNvPr>
            <p:cNvSpPr>
              <a:spLocks noChangeShapeType="1"/>
            </p:cNvSpPr>
            <p:nvPr/>
          </p:nvSpPr>
          <p:spPr bwMode="auto">
            <a:xfrm>
              <a:off x="1056" y="1920"/>
              <a:ext cx="1" cy="110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7" name="Line 34">
              <a:extLst>
                <a:ext uri="{FF2B5EF4-FFF2-40B4-BE49-F238E27FC236}">
                  <a16:creationId xmlns:a16="http://schemas.microsoft.com/office/drawing/2014/main" id="{B3B47008-39AB-BD26-5F2D-C8AFF1C9A6DD}"/>
                </a:ext>
              </a:extLst>
            </p:cNvPr>
            <p:cNvSpPr>
              <a:spLocks noChangeShapeType="1"/>
            </p:cNvSpPr>
            <p:nvPr/>
          </p:nvSpPr>
          <p:spPr bwMode="auto">
            <a:xfrm>
              <a:off x="1584" y="1824"/>
              <a:ext cx="3648" cy="0"/>
            </a:xfrm>
            <a:prstGeom prst="line">
              <a:avLst/>
            </a:prstGeom>
            <a:noFill/>
            <a:ln w="12700">
              <a:solidFill>
                <a:schemeClr val="tx1"/>
              </a:solidFill>
              <a:round/>
              <a:headEnd type="triangle" w="med" len="me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28" name="Group 35">
            <a:extLst>
              <a:ext uri="{FF2B5EF4-FFF2-40B4-BE49-F238E27FC236}">
                <a16:creationId xmlns:a16="http://schemas.microsoft.com/office/drawing/2014/main" id="{44FCDDDE-18CA-BA82-6C50-DD21F589F2DC}"/>
              </a:ext>
            </a:extLst>
          </p:cNvPr>
          <p:cNvGrpSpPr>
            <a:grpSpLocks/>
          </p:cNvGrpSpPr>
          <p:nvPr/>
        </p:nvGrpSpPr>
        <p:grpSpPr bwMode="auto">
          <a:xfrm>
            <a:off x="4114800" y="2036231"/>
            <a:ext cx="3505200" cy="633413"/>
            <a:chOff x="1632" y="864"/>
            <a:chExt cx="2208" cy="399"/>
          </a:xfrm>
        </p:grpSpPr>
        <p:sp>
          <p:nvSpPr>
            <p:cNvPr id="129" name="Line 36">
              <a:extLst>
                <a:ext uri="{FF2B5EF4-FFF2-40B4-BE49-F238E27FC236}">
                  <a16:creationId xmlns:a16="http://schemas.microsoft.com/office/drawing/2014/main" id="{94906408-0C99-6113-39EB-B578F0AF6BBA}"/>
                </a:ext>
              </a:extLst>
            </p:cNvPr>
            <p:cNvSpPr>
              <a:spLocks noChangeShapeType="1"/>
            </p:cNvSpPr>
            <p:nvPr/>
          </p:nvSpPr>
          <p:spPr bwMode="auto">
            <a:xfrm flipV="1">
              <a:off x="2528" y="1114"/>
              <a:ext cx="3" cy="149"/>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0" name="Line 37">
              <a:extLst>
                <a:ext uri="{FF2B5EF4-FFF2-40B4-BE49-F238E27FC236}">
                  <a16:creationId xmlns:a16="http://schemas.microsoft.com/office/drawing/2014/main" id="{86144E4A-8808-4BF4-6BB1-D86DC629B685}"/>
                </a:ext>
              </a:extLst>
            </p:cNvPr>
            <p:cNvSpPr>
              <a:spLocks noChangeShapeType="1"/>
            </p:cNvSpPr>
            <p:nvPr/>
          </p:nvSpPr>
          <p:spPr bwMode="auto">
            <a:xfrm flipV="1">
              <a:off x="3072" y="1104"/>
              <a:ext cx="1" cy="145"/>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1" name="Freeform 38">
              <a:extLst>
                <a:ext uri="{FF2B5EF4-FFF2-40B4-BE49-F238E27FC236}">
                  <a16:creationId xmlns:a16="http://schemas.microsoft.com/office/drawing/2014/main" id="{893141A5-F138-0330-4061-E81BF327C8DF}"/>
                </a:ext>
              </a:extLst>
            </p:cNvPr>
            <p:cNvSpPr>
              <a:spLocks/>
            </p:cNvSpPr>
            <p:nvPr/>
          </p:nvSpPr>
          <p:spPr bwMode="auto">
            <a:xfrm>
              <a:off x="1660" y="1112"/>
              <a:ext cx="1570" cy="151"/>
            </a:xfrm>
            <a:custGeom>
              <a:avLst/>
              <a:gdLst/>
              <a:ahLst/>
              <a:cxnLst>
                <a:cxn ang="0">
                  <a:pos x="0" y="149"/>
                </a:cxn>
                <a:cxn ang="0">
                  <a:pos x="3" y="0"/>
                </a:cxn>
                <a:cxn ang="0">
                  <a:pos x="1570" y="0"/>
                </a:cxn>
                <a:cxn ang="0">
                  <a:pos x="1570" y="151"/>
                </a:cxn>
                <a:cxn ang="0">
                  <a:pos x="3" y="151"/>
                </a:cxn>
                <a:cxn ang="0">
                  <a:pos x="3" y="151"/>
                </a:cxn>
              </a:cxnLst>
              <a:rect l="0" t="0" r="r" b="b"/>
              <a:pathLst>
                <a:path w="1570" h="151">
                  <a:moveTo>
                    <a:pt x="0" y="149"/>
                  </a:moveTo>
                  <a:lnTo>
                    <a:pt x="3" y="0"/>
                  </a:lnTo>
                  <a:lnTo>
                    <a:pt x="1570" y="0"/>
                  </a:lnTo>
                  <a:lnTo>
                    <a:pt x="1570" y="151"/>
                  </a:lnTo>
                  <a:lnTo>
                    <a:pt x="3" y="151"/>
                  </a:lnTo>
                  <a:lnTo>
                    <a:pt x="3" y="151"/>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2" name="Text Box 39">
              <a:extLst>
                <a:ext uri="{FF2B5EF4-FFF2-40B4-BE49-F238E27FC236}">
                  <a16:creationId xmlns:a16="http://schemas.microsoft.com/office/drawing/2014/main" id="{40637D9F-FC9E-807A-93CE-16AAABCC655B}"/>
                </a:ext>
              </a:extLst>
            </p:cNvPr>
            <p:cNvSpPr txBox="1">
              <a:spLocks noChangeArrowheads="1"/>
            </p:cNvSpPr>
            <p:nvPr/>
          </p:nvSpPr>
          <p:spPr bwMode="auto">
            <a:xfrm>
              <a:off x="1632" y="960"/>
              <a:ext cx="1930" cy="154"/>
            </a:xfrm>
            <a:prstGeom prst="rect">
              <a:avLst/>
            </a:prstGeom>
            <a:noFill/>
            <a:ln w="12700">
              <a:noFill/>
              <a:miter lim="800000"/>
              <a:headEnd/>
              <a:tailEnd/>
            </a:ln>
            <a:effec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ＭＳ Ｐゴシック" charset="0"/>
                  <a:cs typeface="+mn-cs"/>
                </a:rPr>
                <a:t>31 30   . . .                 13 12  11    . . .    4  3  2  1  0</a:t>
              </a:r>
            </a:p>
          </p:txBody>
        </p:sp>
        <p:sp>
          <p:nvSpPr>
            <p:cNvPr id="133" name="Line 40">
              <a:extLst>
                <a:ext uri="{FF2B5EF4-FFF2-40B4-BE49-F238E27FC236}">
                  <a16:creationId xmlns:a16="http://schemas.microsoft.com/office/drawing/2014/main" id="{A80A5E8D-2494-B18F-2299-772A8001B8D0}"/>
                </a:ext>
              </a:extLst>
            </p:cNvPr>
            <p:cNvSpPr>
              <a:spLocks noChangeShapeType="1"/>
            </p:cNvSpPr>
            <p:nvPr/>
          </p:nvSpPr>
          <p:spPr bwMode="auto">
            <a:xfrm flipV="1">
              <a:off x="2928" y="1104"/>
              <a:ext cx="1" cy="145"/>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4" name="Text Box 41">
              <a:extLst>
                <a:ext uri="{FF2B5EF4-FFF2-40B4-BE49-F238E27FC236}">
                  <a16:creationId xmlns:a16="http://schemas.microsoft.com/office/drawing/2014/main" id="{326626DF-4F10-EAC5-B435-F6EF655AEE17}"/>
                </a:ext>
              </a:extLst>
            </p:cNvPr>
            <p:cNvSpPr txBox="1">
              <a:spLocks noChangeArrowheads="1"/>
            </p:cNvSpPr>
            <p:nvPr/>
          </p:nvSpPr>
          <p:spPr bwMode="auto">
            <a:xfrm>
              <a:off x="3312" y="864"/>
              <a:ext cx="528" cy="366"/>
            </a:xfrm>
            <a:prstGeom prst="rect">
              <a:avLst/>
            </a:prstGeom>
            <a:noFill/>
            <a:ln w="12700">
              <a:noFill/>
              <a:miter lim="800000"/>
              <a:headEnd/>
              <a:tailEnd/>
            </a:ln>
            <a:effec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Byte offset</a:t>
              </a:r>
            </a:p>
          </p:txBody>
        </p:sp>
        <p:sp>
          <p:nvSpPr>
            <p:cNvPr id="135" name="Line 42">
              <a:extLst>
                <a:ext uri="{FF2B5EF4-FFF2-40B4-BE49-F238E27FC236}">
                  <a16:creationId xmlns:a16="http://schemas.microsoft.com/office/drawing/2014/main" id="{92CC28BD-B108-791D-655B-4CF1883E0E01}"/>
                </a:ext>
              </a:extLst>
            </p:cNvPr>
            <p:cNvSpPr>
              <a:spLocks noChangeShapeType="1"/>
            </p:cNvSpPr>
            <p:nvPr/>
          </p:nvSpPr>
          <p:spPr bwMode="auto">
            <a:xfrm flipH="1">
              <a:off x="3168" y="1056"/>
              <a:ext cx="192" cy="144"/>
            </a:xfrm>
            <a:prstGeom prst="line">
              <a:avLst/>
            </a:prstGeom>
            <a:noFill/>
            <a:ln w="12700">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36" name="Group 43">
            <a:extLst>
              <a:ext uri="{FF2B5EF4-FFF2-40B4-BE49-F238E27FC236}">
                <a16:creationId xmlns:a16="http://schemas.microsoft.com/office/drawing/2014/main" id="{E8C0B29A-0BD4-838A-8370-6963A191D9CD}"/>
              </a:ext>
            </a:extLst>
          </p:cNvPr>
          <p:cNvGrpSpPr>
            <a:grpSpLocks/>
          </p:cNvGrpSpPr>
          <p:nvPr/>
        </p:nvGrpSpPr>
        <p:grpSpPr bwMode="auto">
          <a:xfrm>
            <a:off x="3505200" y="4474630"/>
            <a:ext cx="604838" cy="1371600"/>
            <a:chOff x="1229" y="2400"/>
            <a:chExt cx="381" cy="864"/>
          </a:xfrm>
        </p:grpSpPr>
        <p:sp>
          <p:nvSpPr>
            <p:cNvPr id="137" name="Line 44">
              <a:extLst>
                <a:ext uri="{FF2B5EF4-FFF2-40B4-BE49-F238E27FC236}">
                  <a16:creationId xmlns:a16="http://schemas.microsoft.com/office/drawing/2014/main" id="{1DDDB748-627F-F42D-5AC1-5AD37D59FDBA}"/>
                </a:ext>
              </a:extLst>
            </p:cNvPr>
            <p:cNvSpPr>
              <a:spLocks noChangeShapeType="1"/>
            </p:cNvSpPr>
            <p:nvPr/>
          </p:nvSpPr>
          <p:spPr bwMode="auto">
            <a:xfrm>
              <a:off x="1229" y="3071"/>
              <a:ext cx="196" cy="54"/>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8" name="Text Box 45">
              <a:extLst>
                <a:ext uri="{FF2B5EF4-FFF2-40B4-BE49-F238E27FC236}">
                  <a16:creationId xmlns:a16="http://schemas.microsoft.com/office/drawing/2014/main" id="{88927138-EF91-8547-0E7D-0D4968176465}"/>
                </a:ext>
              </a:extLst>
            </p:cNvPr>
            <p:cNvSpPr txBox="1">
              <a:spLocks noChangeArrowheads="1"/>
            </p:cNvSpPr>
            <p:nvPr/>
          </p:nvSpPr>
          <p:spPr bwMode="auto">
            <a:xfrm>
              <a:off x="1362" y="2998"/>
              <a:ext cx="248"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20</a:t>
              </a:r>
            </a:p>
          </p:txBody>
        </p:sp>
        <p:sp>
          <p:nvSpPr>
            <p:cNvPr id="139" name="Line 46">
              <a:extLst>
                <a:ext uri="{FF2B5EF4-FFF2-40B4-BE49-F238E27FC236}">
                  <a16:creationId xmlns:a16="http://schemas.microsoft.com/office/drawing/2014/main" id="{5AD795F4-B5E3-BC91-DB6D-0541C493968B}"/>
                </a:ext>
              </a:extLst>
            </p:cNvPr>
            <p:cNvSpPr>
              <a:spLocks noChangeShapeType="1"/>
            </p:cNvSpPr>
            <p:nvPr/>
          </p:nvSpPr>
          <p:spPr bwMode="auto">
            <a:xfrm>
              <a:off x="1296" y="2400"/>
              <a:ext cx="0" cy="864"/>
            </a:xfrm>
            <a:prstGeom prst="line">
              <a:avLst/>
            </a:prstGeom>
            <a:noFill/>
            <a:ln w="28575">
              <a:solidFill>
                <a:schemeClr val="tx1"/>
              </a:solidFill>
              <a:round/>
              <a:headEnd type="oval" w="sm" len="sm"/>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40" name="Group 47">
            <a:extLst>
              <a:ext uri="{FF2B5EF4-FFF2-40B4-BE49-F238E27FC236}">
                <a16:creationId xmlns:a16="http://schemas.microsoft.com/office/drawing/2014/main" id="{182004CE-8C43-6507-429F-CF7BA15242A8}"/>
              </a:ext>
            </a:extLst>
          </p:cNvPr>
          <p:cNvGrpSpPr>
            <a:grpSpLocks/>
          </p:cNvGrpSpPr>
          <p:nvPr/>
        </p:nvGrpSpPr>
        <p:grpSpPr bwMode="auto">
          <a:xfrm>
            <a:off x="2286000" y="2645830"/>
            <a:ext cx="3052764" cy="3424238"/>
            <a:chOff x="480" y="1248"/>
            <a:chExt cx="1923" cy="2157"/>
          </a:xfrm>
        </p:grpSpPr>
        <p:grpSp>
          <p:nvGrpSpPr>
            <p:cNvPr id="141" name="Group 48">
              <a:extLst>
                <a:ext uri="{FF2B5EF4-FFF2-40B4-BE49-F238E27FC236}">
                  <a16:creationId xmlns:a16="http://schemas.microsoft.com/office/drawing/2014/main" id="{BDFC75FB-FF76-9429-AC61-A0887AA9D131}"/>
                </a:ext>
              </a:extLst>
            </p:cNvPr>
            <p:cNvGrpSpPr>
              <a:grpSpLocks/>
            </p:cNvGrpSpPr>
            <p:nvPr/>
          </p:nvGrpSpPr>
          <p:grpSpPr bwMode="auto">
            <a:xfrm>
              <a:off x="480" y="1248"/>
              <a:ext cx="1923" cy="2064"/>
              <a:chOff x="432" y="1248"/>
              <a:chExt cx="1923" cy="2064"/>
            </a:xfrm>
          </p:grpSpPr>
          <p:sp>
            <p:nvSpPr>
              <p:cNvPr id="144" name="Line 49">
                <a:extLst>
                  <a:ext uri="{FF2B5EF4-FFF2-40B4-BE49-F238E27FC236}">
                    <a16:creationId xmlns:a16="http://schemas.microsoft.com/office/drawing/2014/main" id="{0F151F2E-3A34-3C34-125C-894D4B18E83C}"/>
                  </a:ext>
                </a:extLst>
              </p:cNvPr>
              <p:cNvSpPr>
                <a:spLocks noChangeShapeType="1"/>
              </p:cNvSpPr>
              <p:nvPr/>
            </p:nvSpPr>
            <p:spPr bwMode="auto">
              <a:xfrm>
                <a:off x="2016" y="1344"/>
                <a:ext cx="145" cy="55"/>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45" name="Text Box 50">
                <a:extLst>
                  <a:ext uri="{FF2B5EF4-FFF2-40B4-BE49-F238E27FC236}">
                    <a16:creationId xmlns:a16="http://schemas.microsoft.com/office/drawing/2014/main" id="{F79AE8C4-D5E5-2859-A411-1121058DFC0F}"/>
                  </a:ext>
                </a:extLst>
              </p:cNvPr>
              <p:cNvSpPr txBox="1">
                <a:spLocks noChangeArrowheads="1"/>
              </p:cNvSpPr>
              <p:nvPr/>
            </p:nvSpPr>
            <p:spPr bwMode="auto">
              <a:xfrm>
                <a:off x="2107" y="1291"/>
                <a:ext cx="248"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20</a:t>
                </a:r>
              </a:p>
            </p:txBody>
          </p:sp>
          <p:sp>
            <p:nvSpPr>
              <p:cNvPr id="146" name="Text Box 51">
                <a:extLst>
                  <a:ext uri="{FF2B5EF4-FFF2-40B4-BE49-F238E27FC236}">
                    <a16:creationId xmlns:a16="http://schemas.microsoft.com/office/drawing/2014/main" id="{4428561B-F4FD-FB1E-DF23-8772403546AC}"/>
                  </a:ext>
                </a:extLst>
              </p:cNvPr>
              <p:cNvSpPr txBox="1">
                <a:spLocks noChangeArrowheads="1"/>
              </p:cNvSpPr>
              <p:nvPr/>
            </p:nvSpPr>
            <p:spPr bwMode="auto">
              <a:xfrm>
                <a:off x="1152" y="1279"/>
                <a:ext cx="291"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Tag</a:t>
                </a:r>
              </a:p>
            </p:txBody>
          </p:sp>
          <p:sp>
            <p:nvSpPr>
              <p:cNvPr id="147" name="Line 52">
                <a:extLst>
                  <a:ext uri="{FF2B5EF4-FFF2-40B4-BE49-F238E27FC236}">
                    <a16:creationId xmlns:a16="http://schemas.microsoft.com/office/drawing/2014/main" id="{8EF2CE4B-FDAC-F428-C3BF-BB10C30D3FE1}"/>
                  </a:ext>
                </a:extLst>
              </p:cNvPr>
              <p:cNvSpPr>
                <a:spLocks noChangeShapeType="1"/>
              </p:cNvSpPr>
              <p:nvPr/>
            </p:nvSpPr>
            <p:spPr bwMode="auto">
              <a:xfrm>
                <a:off x="2112" y="1248"/>
                <a:ext cx="0" cy="24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48" name="Line 53">
                <a:extLst>
                  <a:ext uri="{FF2B5EF4-FFF2-40B4-BE49-F238E27FC236}">
                    <a16:creationId xmlns:a16="http://schemas.microsoft.com/office/drawing/2014/main" id="{764B5B72-FFF1-9950-67AE-E5FB8C7B8C5C}"/>
                  </a:ext>
                </a:extLst>
              </p:cNvPr>
              <p:cNvSpPr>
                <a:spLocks noChangeShapeType="1"/>
              </p:cNvSpPr>
              <p:nvPr/>
            </p:nvSpPr>
            <p:spPr bwMode="auto">
              <a:xfrm>
                <a:off x="432" y="1488"/>
                <a:ext cx="1680" cy="0"/>
              </a:xfrm>
              <a:prstGeom prst="line">
                <a:avLst/>
              </a:prstGeom>
              <a:noFill/>
              <a:ln w="381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49" name="Line 54">
                <a:extLst>
                  <a:ext uri="{FF2B5EF4-FFF2-40B4-BE49-F238E27FC236}">
                    <a16:creationId xmlns:a16="http://schemas.microsoft.com/office/drawing/2014/main" id="{60F973E9-5D8B-963B-249D-5CB1B60755B1}"/>
                  </a:ext>
                </a:extLst>
              </p:cNvPr>
              <p:cNvSpPr>
                <a:spLocks noChangeShapeType="1"/>
              </p:cNvSpPr>
              <p:nvPr/>
            </p:nvSpPr>
            <p:spPr bwMode="auto">
              <a:xfrm>
                <a:off x="432" y="1488"/>
                <a:ext cx="0" cy="1824"/>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0" name="Line 55">
                <a:extLst>
                  <a:ext uri="{FF2B5EF4-FFF2-40B4-BE49-F238E27FC236}">
                    <a16:creationId xmlns:a16="http://schemas.microsoft.com/office/drawing/2014/main" id="{1B088CC0-421D-CA2E-E594-0938F3EAD4A9}"/>
                  </a:ext>
                </a:extLst>
              </p:cNvPr>
              <p:cNvSpPr>
                <a:spLocks noChangeShapeType="1"/>
              </p:cNvSpPr>
              <p:nvPr/>
            </p:nvSpPr>
            <p:spPr bwMode="auto">
              <a:xfrm>
                <a:off x="432" y="3312"/>
                <a:ext cx="720" cy="0"/>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sp>
          <p:nvSpPr>
            <p:cNvPr id="142" name="Freeform 56">
              <a:extLst>
                <a:ext uri="{FF2B5EF4-FFF2-40B4-BE49-F238E27FC236}">
                  <a16:creationId xmlns:a16="http://schemas.microsoft.com/office/drawing/2014/main" id="{0A7552A6-4C51-CA9D-F443-44EFCF93287E}"/>
                </a:ext>
              </a:extLst>
            </p:cNvPr>
            <p:cNvSpPr>
              <a:spLocks/>
            </p:cNvSpPr>
            <p:nvPr/>
          </p:nvSpPr>
          <p:spPr bwMode="auto">
            <a:xfrm>
              <a:off x="1182" y="3240"/>
              <a:ext cx="249" cy="165"/>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43" name="Freeform 57">
              <a:extLst>
                <a:ext uri="{FF2B5EF4-FFF2-40B4-BE49-F238E27FC236}">
                  <a16:creationId xmlns:a16="http://schemas.microsoft.com/office/drawing/2014/main" id="{311ADAB6-73B7-C946-124D-4C01C8D654AE}"/>
                </a:ext>
              </a:extLst>
            </p:cNvPr>
            <p:cNvSpPr>
              <a:spLocks noEditPoints="1"/>
            </p:cNvSpPr>
            <p:nvPr/>
          </p:nvSpPr>
          <p:spPr bwMode="auto">
            <a:xfrm>
              <a:off x="1270" y="3312"/>
              <a:ext cx="74" cy="25"/>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51" name="Group 58">
            <a:extLst>
              <a:ext uri="{FF2B5EF4-FFF2-40B4-BE49-F238E27FC236}">
                <a16:creationId xmlns:a16="http://schemas.microsoft.com/office/drawing/2014/main" id="{CA8C0CD7-7853-C9AB-4874-69B7F01F4D7C}"/>
              </a:ext>
            </a:extLst>
          </p:cNvPr>
          <p:cNvGrpSpPr>
            <a:grpSpLocks/>
          </p:cNvGrpSpPr>
          <p:nvPr/>
        </p:nvGrpSpPr>
        <p:grpSpPr bwMode="auto">
          <a:xfrm>
            <a:off x="1828801" y="2188630"/>
            <a:ext cx="1770063" cy="4572000"/>
            <a:chOff x="192" y="960"/>
            <a:chExt cx="1115" cy="2880"/>
          </a:xfrm>
        </p:grpSpPr>
        <p:sp>
          <p:nvSpPr>
            <p:cNvPr id="152" name="Freeform 59">
              <a:extLst>
                <a:ext uri="{FF2B5EF4-FFF2-40B4-BE49-F238E27FC236}">
                  <a16:creationId xmlns:a16="http://schemas.microsoft.com/office/drawing/2014/main" id="{4601E1B0-D127-23BD-438B-5ABF0920EC1A}"/>
                </a:ext>
              </a:extLst>
            </p:cNvPr>
            <p:cNvSpPr>
              <a:spLocks/>
            </p:cNvSpPr>
            <p:nvPr/>
          </p:nvSpPr>
          <p:spPr bwMode="auto">
            <a:xfrm>
              <a:off x="912" y="3552"/>
              <a:ext cx="222" cy="17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3" name="Line 60">
              <a:extLst>
                <a:ext uri="{FF2B5EF4-FFF2-40B4-BE49-F238E27FC236}">
                  <a16:creationId xmlns:a16="http://schemas.microsoft.com/office/drawing/2014/main" id="{CAEBB10A-D5A4-BD37-75F8-B8D3735FF394}"/>
                </a:ext>
              </a:extLst>
            </p:cNvPr>
            <p:cNvSpPr>
              <a:spLocks noChangeShapeType="1"/>
            </p:cNvSpPr>
            <p:nvPr/>
          </p:nvSpPr>
          <p:spPr bwMode="auto">
            <a:xfrm>
              <a:off x="1004" y="2391"/>
              <a:ext cx="4" cy="1161"/>
            </a:xfrm>
            <a:prstGeom prst="line">
              <a:avLst/>
            </a:prstGeom>
            <a:noFill/>
            <a:ln w="20701">
              <a:solidFill>
                <a:srgbClr val="000000"/>
              </a:solidFill>
              <a:round/>
              <a:headEnd type="oval" w="sm" len="sm"/>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4" name="Freeform 61">
              <a:extLst>
                <a:ext uri="{FF2B5EF4-FFF2-40B4-BE49-F238E27FC236}">
                  <a16:creationId xmlns:a16="http://schemas.microsoft.com/office/drawing/2014/main" id="{16674888-9815-BEB8-D4E7-AC3EB7FCC62F}"/>
                </a:ext>
              </a:extLst>
            </p:cNvPr>
            <p:cNvSpPr>
              <a:spLocks/>
            </p:cNvSpPr>
            <p:nvPr/>
          </p:nvSpPr>
          <p:spPr bwMode="auto">
            <a:xfrm>
              <a:off x="1055" y="3405"/>
              <a:ext cx="252" cy="136"/>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5" name="Text Box 62">
              <a:extLst>
                <a:ext uri="{FF2B5EF4-FFF2-40B4-BE49-F238E27FC236}">
                  <a16:creationId xmlns:a16="http://schemas.microsoft.com/office/drawing/2014/main" id="{C8807B95-2366-F9AE-3AFE-D71A930660EB}"/>
                </a:ext>
              </a:extLst>
            </p:cNvPr>
            <p:cNvSpPr txBox="1">
              <a:spLocks noChangeArrowheads="1"/>
            </p:cNvSpPr>
            <p:nvPr/>
          </p:nvSpPr>
          <p:spPr bwMode="auto">
            <a:xfrm>
              <a:off x="192" y="960"/>
              <a:ext cx="272" cy="212"/>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Hit</a:t>
              </a:r>
            </a:p>
          </p:txBody>
        </p:sp>
        <p:sp>
          <p:nvSpPr>
            <p:cNvPr id="156" name="Line 63">
              <a:extLst>
                <a:ext uri="{FF2B5EF4-FFF2-40B4-BE49-F238E27FC236}">
                  <a16:creationId xmlns:a16="http://schemas.microsoft.com/office/drawing/2014/main" id="{FD3D3CD4-0C1C-D177-DF24-A7ECBB2EB916}"/>
                </a:ext>
              </a:extLst>
            </p:cNvPr>
            <p:cNvSpPr>
              <a:spLocks noChangeShapeType="1"/>
            </p:cNvSpPr>
            <p:nvPr/>
          </p:nvSpPr>
          <p:spPr bwMode="auto">
            <a:xfrm>
              <a:off x="1008" y="3744"/>
              <a:ext cx="0" cy="96"/>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7" name="Line 64">
              <a:extLst>
                <a:ext uri="{FF2B5EF4-FFF2-40B4-BE49-F238E27FC236}">
                  <a16:creationId xmlns:a16="http://schemas.microsoft.com/office/drawing/2014/main" id="{0EBC53E5-68F4-BC86-702C-E0927967A877}"/>
                </a:ext>
              </a:extLst>
            </p:cNvPr>
            <p:cNvSpPr>
              <a:spLocks noChangeShapeType="1"/>
            </p:cNvSpPr>
            <p:nvPr/>
          </p:nvSpPr>
          <p:spPr bwMode="auto">
            <a:xfrm flipH="1">
              <a:off x="288" y="3840"/>
              <a:ext cx="720" cy="0"/>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8" name="Line 65">
              <a:extLst>
                <a:ext uri="{FF2B5EF4-FFF2-40B4-BE49-F238E27FC236}">
                  <a16:creationId xmlns:a16="http://schemas.microsoft.com/office/drawing/2014/main" id="{A97764C9-B3CB-D571-9AFF-CED1DB5FD988}"/>
                </a:ext>
              </a:extLst>
            </p:cNvPr>
            <p:cNvSpPr>
              <a:spLocks noChangeShapeType="1"/>
            </p:cNvSpPr>
            <p:nvPr/>
          </p:nvSpPr>
          <p:spPr bwMode="auto">
            <a:xfrm flipV="1">
              <a:off x="288" y="1200"/>
              <a:ext cx="0" cy="2640"/>
            </a:xfrm>
            <a:prstGeom prst="line">
              <a:avLst/>
            </a:prstGeom>
            <a:noFill/>
            <a:ln w="12700">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59" name="Group 66">
            <a:extLst>
              <a:ext uri="{FF2B5EF4-FFF2-40B4-BE49-F238E27FC236}">
                <a16:creationId xmlns:a16="http://schemas.microsoft.com/office/drawing/2014/main" id="{BAF02A4B-4761-8C30-939E-D3CB9EA4ED6A}"/>
              </a:ext>
            </a:extLst>
          </p:cNvPr>
          <p:cNvGrpSpPr>
            <a:grpSpLocks/>
          </p:cNvGrpSpPr>
          <p:nvPr/>
        </p:nvGrpSpPr>
        <p:grpSpPr bwMode="auto">
          <a:xfrm>
            <a:off x="4648200" y="2188630"/>
            <a:ext cx="5753100" cy="4757738"/>
            <a:chOff x="1968" y="960"/>
            <a:chExt cx="3624" cy="2997"/>
          </a:xfrm>
        </p:grpSpPr>
        <p:sp>
          <p:nvSpPr>
            <p:cNvPr id="160" name="Line 67">
              <a:extLst>
                <a:ext uri="{FF2B5EF4-FFF2-40B4-BE49-F238E27FC236}">
                  <a16:creationId xmlns:a16="http://schemas.microsoft.com/office/drawing/2014/main" id="{CF949397-246D-334F-8BF4-90FCFB2F21D0}"/>
                </a:ext>
              </a:extLst>
            </p:cNvPr>
            <p:cNvSpPr>
              <a:spLocks noChangeShapeType="1"/>
            </p:cNvSpPr>
            <p:nvPr/>
          </p:nvSpPr>
          <p:spPr bwMode="auto">
            <a:xfrm>
              <a:off x="3888" y="3696"/>
              <a:ext cx="144" cy="9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1" name="Text Box 68">
              <a:extLst>
                <a:ext uri="{FF2B5EF4-FFF2-40B4-BE49-F238E27FC236}">
                  <a16:creationId xmlns:a16="http://schemas.microsoft.com/office/drawing/2014/main" id="{EEA6C4D1-7224-CB87-A024-DBB90D2339B3}"/>
                </a:ext>
              </a:extLst>
            </p:cNvPr>
            <p:cNvSpPr txBox="1">
              <a:spLocks noChangeArrowheads="1"/>
            </p:cNvSpPr>
            <p:nvPr/>
          </p:nvSpPr>
          <p:spPr bwMode="auto">
            <a:xfrm>
              <a:off x="5232" y="960"/>
              <a:ext cx="360"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Data</a:t>
              </a:r>
            </a:p>
          </p:txBody>
        </p:sp>
        <p:sp>
          <p:nvSpPr>
            <p:cNvPr id="162" name="Text Box 69">
              <a:extLst>
                <a:ext uri="{FF2B5EF4-FFF2-40B4-BE49-F238E27FC236}">
                  <a16:creationId xmlns:a16="http://schemas.microsoft.com/office/drawing/2014/main" id="{6E0F38A1-0BD8-C099-E7B4-3DD630C26417}"/>
                </a:ext>
              </a:extLst>
            </p:cNvPr>
            <p:cNvSpPr txBox="1">
              <a:spLocks noChangeArrowheads="1"/>
            </p:cNvSpPr>
            <p:nvPr/>
          </p:nvSpPr>
          <p:spPr bwMode="auto">
            <a:xfrm>
              <a:off x="3984" y="3744"/>
              <a:ext cx="248"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32</a:t>
              </a:r>
            </a:p>
          </p:txBody>
        </p:sp>
        <p:sp>
          <p:nvSpPr>
            <p:cNvPr id="163" name="Text Box 70">
              <a:extLst>
                <a:ext uri="{FF2B5EF4-FFF2-40B4-BE49-F238E27FC236}">
                  <a16:creationId xmlns:a16="http://schemas.microsoft.com/office/drawing/2014/main" id="{4CEDEFAA-B088-D50F-3C36-5F92AED183E8}"/>
                </a:ext>
              </a:extLst>
            </p:cNvPr>
            <p:cNvSpPr txBox="1">
              <a:spLocks noChangeArrowheads="1"/>
            </p:cNvSpPr>
            <p:nvPr/>
          </p:nvSpPr>
          <p:spPr bwMode="auto">
            <a:xfrm>
              <a:off x="3984" y="1248"/>
              <a:ext cx="1008" cy="212"/>
            </a:xfrm>
            <a:prstGeom prst="rect">
              <a:avLst/>
            </a:prstGeom>
            <a:noFill/>
            <a:ln w="12700">
              <a:noFill/>
              <a:miter lim="800000"/>
              <a:headEnd/>
              <a:tailEnd/>
            </a:ln>
            <a:effec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Block offset</a:t>
              </a:r>
            </a:p>
          </p:txBody>
        </p:sp>
        <p:sp>
          <p:nvSpPr>
            <p:cNvPr id="164" name="Line 71">
              <a:extLst>
                <a:ext uri="{FF2B5EF4-FFF2-40B4-BE49-F238E27FC236}">
                  <a16:creationId xmlns:a16="http://schemas.microsoft.com/office/drawing/2014/main" id="{2B40574D-0952-660E-9CC8-431B1FFFF04E}"/>
                </a:ext>
              </a:extLst>
            </p:cNvPr>
            <p:cNvSpPr>
              <a:spLocks noChangeShapeType="1"/>
            </p:cNvSpPr>
            <p:nvPr/>
          </p:nvSpPr>
          <p:spPr bwMode="auto">
            <a:xfrm>
              <a:off x="5424" y="1200"/>
              <a:ext cx="0" cy="2544"/>
            </a:xfrm>
            <a:prstGeom prst="line">
              <a:avLst/>
            </a:prstGeom>
            <a:noFill/>
            <a:ln w="28575">
              <a:solidFill>
                <a:schemeClr val="tx1"/>
              </a:solidFill>
              <a:round/>
              <a:headEnd type="triangle" w="med" len="me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5" name="AutoShape 72">
              <a:extLst>
                <a:ext uri="{FF2B5EF4-FFF2-40B4-BE49-F238E27FC236}">
                  <a16:creationId xmlns:a16="http://schemas.microsoft.com/office/drawing/2014/main" id="{D05CFBE1-4E4F-D78C-179D-78FDAF319947}"/>
                </a:ext>
              </a:extLst>
            </p:cNvPr>
            <p:cNvSpPr>
              <a:spLocks noChangeArrowheads="1"/>
            </p:cNvSpPr>
            <p:nvPr/>
          </p:nvSpPr>
          <p:spPr bwMode="auto">
            <a:xfrm>
              <a:off x="2832" y="3456"/>
              <a:ext cx="1008"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6" name="Line 73">
              <a:extLst>
                <a:ext uri="{FF2B5EF4-FFF2-40B4-BE49-F238E27FC236}">
                  <a16:creationId xmlns:a16="http://schemas.microsoft.com/office/drawing/2014/main" id="{EDCD3876-A5E0-5489-493C-006FC32F3A26}"/>
                </a:ext>
              </a:extLst>
            </p:cNvPr>
            <p:cNvSpPr>
              <a:spLocks noChangeShapeType="1"/>
            </p:cNvSpPr>
            <p:nvPr/>
          </p:nvSpPr>
          <p:spPr bwMode="auto">
            <a:xfrm>
              <a:off x="1968" y="2400"/>
              <a:ext cx="0" cy="864"/>
            </a:xfrm>
            <a:prstGeom prst="line">
              <a:avLst/>
            </a:prstGeom>
            <a:noFill/>
            <a:ln w="28575">
              <a:solidFill>
                <a:schemeClr val="tx1"/>
              </a:solidFill>
              <a:round/>
              <a:headEnd type="oval" w="sm" len="sm"/>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7" name="Line 74">
              <a:extLst>
                <a:ext uri="{FF2B5EF4-FFF2-40B4-BE49-F238E27FC236}">
                  <a16:creationId xmlns:a16="http://schemas.microsoft.com/office/drawing/2014/main" id="{7D018558-CC3E-F458-ABEB-B4FF8A4F8D75}"/>
                </a:ext>
              </a:extLst>
            </p:cNvPr>
            <p:cNvSpPr>
              <a:spLocks noChangeShapeType="1"/>
            </p:cNvSpPr>
            <p:nvPr/>
          </p:nvSpPr>
          <p:spPr bwMode="auto">
            <a:xfrm>
              <a:off x="2928" y="2400"/>
              <a:ext cx="0" cy="768"/>
            </a:xfrm>
            <a:prstGeom prst="line">
              <a:avLst/>
            </a:prstGeom>
            <a:noFill/>
            <a:ln w="28575">
              <a:solidFill>
                <a:schemeClr val="tx1"/>
              </a:solidFill>
              <a:round/>
              <a:headEnd type="oval" w="sm" len="sm"/>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8" name="Line 75">
              <a:extLst>
                <a:ext uri="{FF2B5EF4-FFF2-40B4-BE49-F238E27FC236}">
                  <a16:creationId xmlns:a16="http://schemas.microsoft.com/office/drawing/2014/main" id="{6972D4CB-5835-3C4C-DD23-160A3FFA6CE1}"/>
                </a:ext>
              </a:extLst>
            </p:cNvPr>
            <p:cNvSpPr>
              <a:spLocks noChangeShapeType="1"/>
            </p:cNvSpPr>
            <p:nvPr/>
          </p:nvSpPr>
          <p:spPr bwMode="auto">
            <a:xfrm>
              <a:off x="3840" y="2400"/>
              <a:ext cx="0" cy="768"/>
            </a:xfrm>
            <a:prstGeom prst="line">
              <a:avLst/>
            </a:prstGeom>
            <a:noFill/>
            <a:ln w="28575">
              <a:solidFill>
                <a:schemeClr val="tx1"/>
              </a:solidFill>
              <a:round/>
              <a:headEnd type="oval" w="sm" len="sm"/>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9" name="Line 76">
              <a:extLst>
                <a:ext uri="{FF2B5EF4-FFF2-40B4-BE49-F238E27FC236}">
                  <a16:creationId xmlns:a16="http://schemas.microsoft.com/office/drawing/2014/main" id="{B2394C39-EB02-64F8-2B11-C8C8CA3D4F1A}"/>
                </a:ext>
              </a:extLst>
            </p:cNvPr>
            <p:cNvSpPr>
              <a:spLocks noChangeShapeType="1"/>
            </p:cNvSpPr>
            <p:nvPr/>
          </p:nvSpPr>
          <p:spPr bwMode="auto">
            <a:xfrm>
              <a:off x="4752" y="2400"/>
              <a:ext cx="0" cy="864"/>
            </a:xfrm>
            <a:prstGeom prst="line">
              <a:avLst/>
            </a:prstGeom>
            <a:noFill/>
            <a:ln w="28575">
              <a:solidFill>
                <a:schemeClr val="tx1"/>
              </a:solidFill>
              <a:round/>
              <a:headEnd type="oval" w="sm" len="sm"/>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0" name="Line 77">
              <a:extLst>
                <a:ext uri="{FF2B5EF4-FFF2-40B4-BE49-F238E27FC236}">
                  <a16:creationId xmlns:a16="http://schemas.microsoft.com/office/drawing/2014/main" id="{5AE5DFF9-AE67-1F37-A3AC-4D68B06804FA}"/>
                </a:ext>
              </a:extLst>
            </p:cNvPr>
            <p:cNvSpPr>
              <a:spLocks noChangeShapeType="1"/>
            </p:cNvSpPr>
            <p:nvPr/>
          </p:nvSpPr>
          <p:spPr bwMode="auto">
            <a:xfrm>
              <a:off x="1968" y="3264"/>
              <a:ext cx="1056"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1" name="Line 78">
              <a:extLst>
                <a:ext uri="{FF2B5EF4-FFF2-40B4-BE49-F238E27FC236}">
                  <a16:creationId xmlns:a16="http://schemas.microsoft.com/office/drawing/2014/main" id="{0E6C5CC4-E1B5-227B-179D-34B22B3A813C}"/>
                </a:ext>
              </a:extLst>
            </p:cNvPr>
            <p:cNvSpPr>
              <a:spLocks noChangeShapeType="1"/>
            </p:cNvSpPr>
            <p:nvPr/>
          </p:nvSpPr>
          <p:spPr bwMode="auto">
            <a:xfrm>
              <a:off x="3744" y="3264"/>
              <a:ext cx="1008"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2" name="Line 79">
              <a:extLst>
                <a:ext uri="{FF2B5EF4-FFF2-40B4-BE49-F238E27FC236}">
                  <a16:creationId xmlns:a16="http://schemas.microsoft.com/office/drawing/2014/main" id="{F9A40FE5-4AE2-05F1-13DD-AF73EFCEB98C}"/>
                </a:ext>
              </a:extLst>
            </p:cNvPr>
            <p:cNvSpPr>
              <a:spLocks noChangeShapeType="1"/>
            </p:cNvSpPr>
            <p:nvPr/>
          </p:nvSpPr>
          <p:spPr bwMode="auto">
            <a:xfrm>
              <a:off x="3504" y="3168"/>
              <a:ext cx="336"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3" name="Line 80">
              <a:extLst>
                <a:ext uri="{FF2B5EF4-FFF2-40B4-BE49-F238E27FC236}">
                  <a16:creationId xmlns:a16="http://schemas.microsoft.com/office/drawing/2014/main" id="{A03F55B9-885B-67D2-B5D7-D230AD5B0136}"/>
                </a:ext>
              </a:extLst>
            </p:cNvPr>
            <p:cNvSpPr>
              <a:spLocks noChangeShapeType="1"/>
            </p:cNvSpPr>
            <p:nvPr/>
          </p:nvSpPr>
          <p:spPr bwMode="auto">
            <a:xfrm>
              <a:off x="2928" y="3168"/>
              <a:ext cx="336"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4" name="Line 81">
              <a:extLst>
                <a:ext uri="{FF2B5EF4-FFF2-40B4-BE49-F238E27FC236}">
                  <a16:creationId xmlns:a16="http://schemas.microsoft.com/office/drawing/2014/main" id="{C54304AC-5068-5BBA-500F-6B636F04AFFC}"/>
                </a:ext>
              </a:extLst>
            </p:cNvPr>
            <p:cNvSpPr>
              <a:spLocks noChangeShapeType="1"/>
            </p:cNvSpPr>
            <p:nvPr/>
          </p:nvSpPr>
          <p:spPr bwMode="auto">
            <a:xfrm>
              <a:off x="3264" y="3168"/>
              <a:ext cx="0" cy="288"/>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5" name="Line 82">
              <a:extLst>
                <a:ext uri="{FF2B5EF4-FFF2-40B4-BE49-F238E27FC236}">
                  <a16:creationId xmlns:a16="http://schemas.microsoft.com/office/drawing/2014/main" id="{E22904AB-E4CB-71EC-3EE6-15A420C29B2E}"/>
                </a:ext>
              </a:extLst>
            </p:cNvPr>
            <p:cNvSpPr>
              <a:spLocks noChangeShapeType="1"/>
            </p:cNvSpPr>
            <p:nvPr/>
          </p:nvSpPr>
          <p:spPr bwMode="auto">
            <a:xfrm>
              <a:off x="3504" y="3168"/>
              <a:ext cx="0" cy="288"/>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6" name="Line 83">
              <a:extLst>
                <a:ext uri="{FF2B5EF4-FFF2-40B4-BE49-F238E27FC236}">
                  <a16:creationId xmlns:a16="http://schemas.microsoft.com/office/drawing/2014/main" id="{48D85C3A-4EA1-0870-7ECC-15D62C6CB61A}"/>
                </a:ext>
              </a:extLst>
            </p:cNvPr>
            <p:cNvSpPr>
              <a:spLocks noChangeShapeType="1"/>
            </p:cNvSpPr>
            <p:nvPr/>
          </p:nvSpPr>
          <p:spPr bwMode="auto">
            <a:xfrm>
              <a:off x="3744" y="3264"/>
              <a:ext cx="0" cy="192"/>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7" name="Line 84">
              <a:extLst>
                <a:ext uri="{FF2B5EF4-FFF2-40B4-BE49-F238E27FC236}">
                  <a16:creationId xmlns:a16="http://schemas.microsoft.com/office/drawing/2014/main" id="{3A509D4F-8AE5-6058-0D26-99BCA7355440}"/>
                </a:ext>
              </a:extLst>
            </p:cNvPr>
            <p:cNvSpPr>
              <a:spLocks noChangeShapeType="1"/>
            </p:cNvSpPr>
            <p:nvPr/>
          </p:nvSpPr>
          <p:spPr bwMode="auto">
            <a:xfrm>
              <a:off x="3024" y="3264"/>
              <a:ext cx="0" cy="192"/>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8" name="Line 85">
              <a:extLst>
                <a:ext uri="{FF2B5EF4-FFF2-40B4-BE49-F238E27FC236}">
                  <a16:creationId xmlns:a16="http://schemas.microsoft.com/office/drawing/2014/main" id="{573E8F79-E419-DA1C-5AC0-8CD55E7C9C2F}"/>
                </a:ext>
              </a:extLst>
            </p:cNvPr>
            <p:cNvSpPr>
              <a:spLocks noChangeShapeType="1"/>
            </p:cNvSpPr>
            <p:nvPr/>
          </p:nvSpPr>
          <p:spPr bwMode="auto">
            <a:xfrm>
              <a:off x="3024" y="1248"/>
              <a:ext cx="0" cy="192"/>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9" name="Line 86">
              <a:extLst>
                <a:ext uri="{FF2B5EF4-FFF2-40B4-BE49-F238E27FC236}">
                  <a16:creationId xmlns:a16="http://schemas.microsoft.com/office/drawing/2014/main" id="{B8DF9EF6-6A11-1877-53A5-4851047E3309}"/>
                </a:ext>
              </a:extLst>
            </p:cNvPr>
            <p:cNvSpPr>
              <a:spLocks noChangeShapeType="1"/>
            </p:cNvSpPr>
            <p:nvPr/>
          </p:nvSpPr>
          <p:spPr bwMode="auto">
            <a:xfrm>
              <a:off x="3024" y="1440"/>
              <a:ext cx="2304" cy="0"/>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80" name="Line 87">
              <a:extLst>
                <a:ext uri="{FF2B5EF4-FFF2-40B4-BE49-F238E27FC236}">
                  <a16:creationId xmlns:a16="http://schemas.microsoft.com/office/drawing/2014/main" id="{E4641697-21EA-C19D-F627-F684DA07549C}"/>
                </a:ext>
              </a:extLst>
            </p:cNvPr>
            <p:cNvSpPr>
              <a:spLocks noChangeShapeType="1"/>
            </p:cNvSpPr>
            <p:nvPr/>
          </p:nvSpPr>
          <p:spPr bwMode="auto">
            <a:xfrm>
              <a:off x="5328" y="1440"/>
              <a:ext cx="0" cy="2112"/>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81" name="Line 88">
              <a:extLst>
                <a:ext uri="{FF2B5EF4-FFF2-40B4-BE49-F238E27FC236}">
                  <a16:creationId xmlns:a16="http://schemas.microsoft.com/office/drawing/2014/main" id="{587D9275-8E9C-6173-BD3A-1D7C9653D421}"/>
                </a:ext>
              </a:extLst>
            </p:cNvPr>
            <p:cNvSpPr>
              <a:spLocks noChangeShapeType="1"/>
            </p:cNvSpPr>
            <p:nvPr/>
          </p:nvSpPr>
          <p:spPr bwMode="auto">
            <a:xfrm flipH="1">
              <a:off x="3696" y="3552"/>
              <a:ext cx="1632" cy="0"/>
            </a:xfrm>
            <a:prstGeom prst="line">
              <a:avLst/>
            </a:prstGeom>
            <a:noFill/>
            <a:ln w="12700">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82" name="Line 89">
              <a:extLst>
                <a:ext uri="{FF2B5EF4-FFF2-40B4-BE49-F238E27FC236}">
                  <a16:creationId xmlns:a16="http://schemas.microsoft.com/office/drawing/2014/main" id="{CEE108D0-CADC-B0E2-0D52-C815C3973528}"/>
                </a:ext>
              </a:extLst>
            </p:cNvPr>
            <p:cNvSpPr>
              <a:spLocks noChangeShapeType="1"/>
            </p:cNvSpPr>
            <p:nvPr/>
          </p:nvSpPr>
          <p:spPr bwMode="auto">
            <a:xfrm>
              <a:off x="3360" y="3600"/>
              <a:ext cx="0" cy="144"/>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83" name="Line 90">
              <a:extLst>
                <a:ext uri="{FF2B5EF4-FFF2-40B4-BE49-F238E27FC236}">
                  <a16:creationId xmlns:a16="http://schemas.microsoft.com/office/drawing/2014/main" id="{2BF7F3DA-0A16-1980-F9A2-4856C0F1D2F8}"/>
                </a:ext>
              </a:extLst>
            </p:cNvPr>
            <p:cNvSpPr>
              <a:spLocks noChangeShapeType="1"/>
            </p:cNvSpPr>
            <p:nvPr/>
          </p:nvSpPr>
          <p:spPr bwMode="auto">
            <a:xfrm>
              <a:off x="3360" y="3744"/>
              <a:ext cx="2064"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sp>
        <p:nvSpPr>
          <p:cNvPr id="184" name="TextBox 183">
            <a:extLst>
              <a:ext uri="{FF2B5EF4-FFF2-40B4-BE49-F238E27FC236}">
                <a16:creationId xmlns:a16="http://schemas.microsoft.com/office/drawing/2014/main" id="{F5D63B8A-0ECA-2913-8BD9-C078EDA3B271}"/>
              </a:ext>
            </a:extLst>
          </p:cNvPr>
          <p:cNvSpPr txBox="1"/>
          <p:nvPr/>
        </p:nvSpPr>
        <p:spPr>
          <a:xfrm>
            <a:off x="2891074" y="6242742"/>
            <a:ext cx="94156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rPr>
              <a:t>and</a:t>
            </a:r>
          </a:p>
        </p:txBody>
      </p:sp>
      <p:sp>
        <p:nvSpPr>
          <p:cNvPr id="185" name="Rectangle 3">
            <a:extLst>
              <a:ext uri="{FF2B5EF4-FFF2-40B4-BE49-F238E27FC236}">
                <a16:creationId xmlns:a16="http://schemas.microsoft.com/office/drawing/2014/main" id="{8131C206-834A-A353-AC92-274C22C7E710}"/>
              </a:ext>
            </a:extLst>
          </p:cNvPr>
          <p:cNvSpPr>
            <a:spLocks noGrp="1" noChangeArrowheads="1"/>
          </p:cNvSpPr>
          <p:nvPr>
            <p:ph type="title"/>
          </p:nvPr>
        </p:nvSpPr>
        <p:spPr>
          <a:xfrm>
            <a:off x="685800" y="-215692"/>
            <a:ext cx="10972800" cy="1143000"/>
          </a:xfrm>
          <a:noFill/>
          <a:ln/>
        </p:spPr>
        <p:txBody>
          <a:bodyPr vert="horz" lIns="90488" tIns="44450" rIns="90488" bIns="44450" rtlCol="0" anchor="ctr">
            <a:normAutofit/>
          </a:bodyPr>
          <a:lstStyle/>
          <a:p>
            <a:r>
              <a:rPr lang="en-US" dirty="0"/>
              <a:t>DM cache: Example 3</a:t>
            </a:r>
          </a:p>
        </p:txBody>
      </p:sp>
      <p:sp>
        <p:nvSpPr>
          <p:cNvPr id="4" name="Slide Number Placeholder 3">
            <a:extLst>
              <a:ext uri="{FF2B5EF4-FFF2-40B4-BE49-F238E27FC236}">
                <a16:creationId xmlns:a16="http://schemas.microsoft.com/office/drawing/2014/main" id="{3611225A-FF44-CDD8-FCB7-8712ADB5B824}"/>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27</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428446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1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1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5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499"/>
                                          </p:stCondLst>
                                        </p:cTn>
                                        <p:tgtEl>
                                          <p:spTgt spid="1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418" name="Rectangle 2"/>
          <p:cNvSpPr>
            <a:spLocks noGrp="1" noChangeArrowheads="1"/>
          </p:cNvSpPr>
          <p:nvPr>
            <p:ph type="title"/>
          </p:nvPr>
        </p:nvSpPr>
        <p:spPr/>
        <p:txBody>
          <a:bodyPr>
            <a:normAutofit/>
          </a:bodyPr>
          <a:lstStyle/>
          <a:p>
            <a:r>
              <a:rPr lang="en-US" dirty="0"/>
              <a:t>DM cache: Memory Access Example</a:t>
            </a:r>
          </a:p>
        </p:txBody>
      </p:sp>
      <p:grpSp>
        <p:nvGrpSpPr>
          <p:cNvPr id="2" name="Group 3"/>
          <p:cNvGrpSpPr>
            <a:grpSpLocks/>
          </p:cNvGrpSpPr>
          <p:nvPr/>
        </p:nvGrpSpPr>
        <p:grpSpPr bwMode="auto">
          <a:xfrm>
            <a:off x="2819400" y="2859088"/>
            <a:ext cx="990600" cy="1219200"/>
            <a:chOff x="1344" y="1056"/>
            <a:chExt cx="624" cy="768"/>
          </a:xfrm>
        </p:grpSpPr>
        <p:sp>
          <p:nvSpPr>
            <p:cNvPr id="1596420"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21"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22"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23"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3" name="Group 8"/>
          <p:cNvGrpSpPr>
            <a:grpSpLocks/>
          </p:cNvGrpSpPr>
          <p:nvPr/>
        </p:nvGrpSpPr>
        <p:grpSpPr bwMode="auto">
          <a:xfrm>
            <a:off x="4800600" y="2859088"/>
            <a:ext cx="990600" cy="1219200"/>
            <a:chOff x="1344" y="1056"/>
            <a:chExt cx="624" cy="768"/>
          </a:xfrm>
        </p:grpSpPr>
        <p:sp>
          <p:nvSpPr>
            <p:cNvPr id="1596425" name="Rectangle 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26" name="Line 1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27" name="Line 1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28" name="Line 1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4" name="Group 13"/>
          <p:cNvGrpSpPr>
            <a:grpSpLocks/>
          </p:cNvGrpSpPr>
          <p:nvPr/>
        </p:nvGrpSpPr>
        <p:grpSpPr bwMode="auto">
          <a:xfrm>
            <a:off x="6858000" y="2859088"/>
            <a:ext cx="990600" cy="1219200"/>
            <a:chOff x="1344" y="1056"/>
            <a:chExt cx="624" cy="768"/>
          </a:xfrm>
        </p:grpSpPr>
        <p:sp>
          <p:nvSpPr>
            <p:cNvPr id="1596430" name="Rectangle 1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31" name="Line 1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32" name="Line 1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33" name="Line 1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5" name="Group 18"/>
          <p:cNvGrpSpPr>
            <a:grpSpLocks/>
          </p:cNvGrpSpPr>
          <p:nvPr/>
        </p:nvGrpSpPr>
        <p:grpSpPr bwMode="auto">
          <a:xfrm>
            <a:off x="8915400" y="2859088"/>
            <a:ext cx="990600" cy="1219200"/>
            <a:chOff x="1344" y="1056"/>
            <a:chExt cx="624" cy="768"/>
          </a:xfrm>
        </p:grpSpPr>
        <p:sp>
          <p:nvSpPr>
            <p:cNvPr id="1596435" name="Rectangle 1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36" name="Line 2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37" name="Line 2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38" name="Line 2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6" name="Group 23"/>
          <p:cNvGrpSpPr>
            <a:grpSpLocks/>
          </p:cNvGrpSpPr>
          <p:nvPr/>
        </p:nvGrpSpPr>
        <p:grpSpPr bwMode="auto">
          <a:xfrm>
            <a:off x="8915400" y="4687888"/>
            <a:ext cx="990600" cy="1219200"/>
            <a:chOff x="1344" y="1056"/>
            <a:chExt cx="624" cy="768"/>
          </a:xfrm>
        </p:grpSpPr>
        <p:sp>
          <p:nvSpPr>
            <p:cNvPr id="1596440" name="Rectangle 2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41" name="Line 2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42" name="Line 2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43" name="Line 2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7" name="Group 28"/>
          <p:cNvGrpSpPr>
            <a:grpSpLocks/>
          </p:cNvGrpSpPr>
          <p:nvPr/>
        </p:nvGrpSpPr>
        <p:grpSpPr bwMode="auto">
          <a:xfrm>
            <a:off x="6858000" y="4687888"/>
            <a:ext cx="990600" cy="1219200"/>
            <a:chOff x="1344" y="1056"/>
            <a:chExt cx="624" cy="768"/>
          </a:xfrm>
        </p:grpSpPr>
        <p:sp>
          <p:nvSpPr>
            <p:cNvPr id="1596445" name="Rectangle 2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46" name="Line 3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47" name="Line 3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48" name="Line 3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8" name="Group 33"/>
          <p:cNvGrpSpPr>
            <a:grpSpLocks/>
          </p:cNvGrpSpPr>
          <p:nvPr/>
        </p:nvGrpSpPr>
        <p:grpSpPr bwMode="auto">
          <a:xfrm>
            <a:off x="4876800" y="4687888"/>
            <a:ext cx="990600" cy="1219200"/>
            <a:chOff x="1344" y="1056"/>
            <a:chExt cx="624" cy="768"/>
          </a:xfrm>
        </p:grpSpPr>
        <p:sp>
          <p:nvSpPr>
            <p:cNvPr id="1596450" name="Rectangle 3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51" name="Line 3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52" name="Line 3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53" name="Line 3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9" name="Group 38"/>
          <p:cNvGrpSpPr>
            <a:grpSpLocks/>
          </p:cNvGrpSpPr>
          <p:nvPr/>
        </p:nvGrpSpPr>
        <p:grpSpPr bwMode="auto">
          <a:xfrm>
            <a:off x="2819400" y="4687888"/>
            <a:ext cx="990600" cy="1219200"/>
            <a:chOff x="1344" y="1056"/>
            <a:chExt cx="624" cy="768"/>
          </a:xfrm>
        </p:grpSpPr>
        <p:sp>
          <p:nvSpPr>
            <p:cNvPr id="1596455" name="Rectangle 3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56" name="Line 4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57" name="Line 4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58" name="Line 4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596459" name="Text Box 43"/>
          <p:cNvSpPr txBox="1">
            <a:spLocks noChangeArrowheads="1"/>
          </p:cNvSpPr>
          <p:nvPr/>
        </p:nvSpPr>
        <p:spPr bwMode="auto">
          <a:xfrm>
            <a:off x="2879725" y="2438401"/>
            <a:ext cx="311150" cy="36671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0</a:t>
            </a:r>
          </a:p>
        </p:txBody>
      </p:sp>
      <p:sp>
        <p:nvSpPr>
          <p:cNvPr id="1596460" name="Text Box 44"/>
          <p:cNvSpPr txBox="1">
            <a:spLocks noChangeArrowheads="1"/>
          </p:cNvSpPr>
          <p:nvPr/>
        </p:nvSpPr>
        <p:spPr bwMode="auto">
          <a:xfrm>
            <a:off x="4784725" y="2438401"/>
            <a:ext cx="311150" cy="36671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1</a:t>
            </a:r>
          </a:p>
        </p:txBody>
      </p:sp>
      <p:sp>
        <p:nvSpPr>
          <p:cNvPr id="1596461" name="Text Box 45"/>
          <p:cNvSpPr txBox="1">
            <a:spLocks noChangeArrowheads="1"/>
          </p:cNvSpPr>
          <p:nvPr/>
        </p:nvSpPr>
        <p:spPr bwMode="auto">
          <a:xfrm>
            <a:off x="6765925" y="2438401"/>
            <a:ext cx="311150" cy="36671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2</a:t>
            </a:r>
          </a:p>
        </p:txBody>
      </p:sp>
      <p:sp>
        <p:nvSpPr>
          <p:cNvPr id="1596462" name="Text Box 46"/>
          <p:cNvSpPr txBox="1">
            <a:spLocks noChangeArrowheads="1"/>
          </p:cNvSpPr>
          <p:nvPr/>
        </p:nvSpPr>
        <p:spPr bwMode="auto">
          <a:xfrm>
            <a:off x="8899525" y="2438401"/>
            <a:ext cx="311150" cy="36671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3</a:t>
            </a:r>
          </a:p>
        </p:txBody>
      </p:sp>
      <p:sp>
        <p:nvSpPr>
          <p:cNvPr id="1596463" name="Text Box 47"/>
          <p:cNvSpPr txBox="1">
            <a:spLocks noChangeArrowheads="1"/>
          </p:cNvSpPr>
          <p:nvPr/>
        </p:nvSpPr>
        <p:spPr bwMode="auto">
          <a:xfrm>
            <a:off x="2743200" y="4289955"/>
            <a:ext cx="311150" cy="36671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dirty="0">
                <a:solidFill>
                  <a:prstClr val="black"/>
                </a:solidFill>
                <a:latin typeface="Calibri"/>
                <a:ea typeface="+mn-ea"/>
                <a:cs typeface="+mn-cs"/>
              </a:rPr>
              <a:t>4</a:t>
            </a:r>
          </a:p>
        </p:txBody>
      </p:sp>
      <p:sp>
        <p:nvSpPr>
          <p:cNvPr id="1596464" name="Text Box 48"/>
          <p:cNvSpPr txBox="1">
            <a:spLocks noChangeArrowheads="1"/>
          </p:cNvSpPr>
          <p:nvPr/>
        </p:nvSpPr>
        <p:spPr bwMode="auto">
          <a:xfrm>
            <a:off x="4784725" y="4267201"/>
            <a:ext cx="311150" cy="36671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3</a:t>
            </a:r>
          </a:p>
        </p:txBody>
      </p:sp>
      <p:sp>
        <p:nvSpPr>
          <p:cNvPr id="1596465" name="Text Box 49"/>
          <p:cNvSpPr txBox="1">
            <a:spLocks noChangeArrowheads="1"/>
          </p:cNvSpPr>
          <p:nvPr/>
        </p:nvSpPr>
        <p:spPr bwMode="auto">
          <a:xfrm>
            <a:off x="6842125" y="4267201"/>
            <a:ext cx="311150" cy="36671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4</a:t>
            </a:r>
          </a:p>
        </p:txBody>
      </p:sp>
      <p:sp>
        <p:nvSpPr>
          <p:cNvPr id="1596466" name="Text Box 50"/>
          <p:cNvSpPr txBox="1">
            <a:spLocks noChangeArrowheads="1"/>
          </p:cNvSpPr>
          <p:nvPr/>
        </p:nvSpPr>
        <p:spPr bwMode="auto">
          <a:xfrm>
            <a:off x="8823325" y="4267200"/>
            <a:ext cx="41870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15</a:t>
            </a:r>
          </a:p>
        </p:txBody>
      </p:sp>
      <p:grpSp>
        <p:nvGrpSpPr>
          <p:cNvPr id="10" name="Group 51"/>
          <p:cNvGrpSpPr>
            <a:grpSpLocks/>
          </p:cNvGrpSpPr>
          <p:nvPr/>
        </p:nvGrpSpPr>
        <p:grpSpPr bwMode="auto">
          <a:xfrm>
            <a:off x="2286000" y="2859088"/>
            <a:ext cx="533400" cy="1219200"/>
            <a:chOff x="1344" y="1056"/>
            <a:chExt cx="624" cy="768"/>
          </a:xfrm>
        </p:grpSpPr>
        <p:sp>
          <p:nvSpPr>
            <p:cNvPr id="1596468" name="Rectangle 5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69" name="Line 5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70" name="Line 5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71" name="Line 5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1" name="Group 56"/>
          <p:cNvGrpSpPr>
            <a:grpSpLocks/>
          </p:cNvGrpSpPr>
          <p:nvPr/>
        </p:nvGrpSpPr>
        <p:grpSpPr bwMode="auto">
          <a:xfrm>
            <a:off x="4267200" y="2859088"/>
            <a:ext cx="533400" cy="1219200"/>
            <a:chOff x="1344" y="1056"/>
            <a:chExt cx="624" cy="768"/>
          </a:xfrm>
        </p:grpSpPr>
        <p:sp>
          <p:nvSpPr>
            <p:cNvPr id="1596473" name="Rectangle 5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74" name="Line 5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75" name="Line 5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76" name="Line 6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2" name="Group 61"/>
          <p:cNvGrpSpPr>
            <a:grpSpLocks/>
          </p:cNvGrpSpPr>
          <p:nvPr/>
        </p:nvGrpSpPr>
        <p:grpSpPr bwMode="auto">
          <a:xfrm>
            <a:off x="6324600" y="2859088"/>
            <a:ext cx="533400" cy="1219200"/>
            <a:chOff x="1344" y="1056"/>
            <a:chExt cx="624" cy="768"/>
          </a:xfrm>
        </p:grpSpPr>
        <p:sp>
          <p:nvSpPr>
            <p:cNvPr id="1596478" name="Rectangle 6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79" name="Line 6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80" name="Line 6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81" name="Line 6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3" name="Group 66"/>
          <p:cNvGrpSpPr>
            <a:grpSpLocks/>
          </p:cNvGrpSpPr>
          <p:nvPr/>
        </p:nvGrpSpPr>
        <p:grpSpPr bwMode="auto">
          <a:xfrm>
            <a:off x="8382000" y="2859088"/>
            <a:ext cx="533400" cy="1219200"/>
            <a:chOff x="1344" y="1056"/>
            <a:chExt cx="624" cy="768"/>
          </a:xfrm>
        </p:grpSpPr>
        <p:sp>
          <p:nvSpPr>
            <p:cNvPr id="1596483" name="Rectangle 6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84" name="Line 6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85" name="Line 6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86" name="Line 7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4" name="Group 71"/>
          <p:cNvGrpSpPr>
            <a:grpSpLocks/>
          </p:cNvGrpSpPr>
          <p:nvPr/>
        </p:nvGrpSpPr>
        <p:grpSpPr bwMode="auto">
          <a:xfrm>
            <a:off x="2286000" y="4687888"/>
            <a:ext cx="533400" cy="1219200"/>
            <a:chOff x="1344" y="1056"/>
            <a:chExt cx="624" cy="768"/>
          </a:xfrm>
        </p:grpSpPr>
        <p:sp>
          <p:nvSpPr>
            <p:cNvPr id="1596488" name="Rectangle 7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89" name="Line 7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90" name="Line 7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91" name="Line 7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5" name="Group 76"/>
          <p:cNvGrpSpPr>
            <a:grpSpLocks/>
          </p:cNvGrpSpPr>
          <p:nvPr/>
        </p:nvGrpSpPr>
        <p:grpSpPr bwMode="auto">
          <a:xfrm>
            <a:off x="4343400" y="4687888"/>
            <a:ext cx="533400" cy="1219200"/>
            <a:chOff x="1344" y="1056"/>
            <a:chExt cx="624" cy="768"/>
          </a:xfrm>
        </p:grpSpPr>
        <p:sp>
          <p:nvSpPr>
            <p:cNvPr id="1596493" name="Rectangle 7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94" name="Line 7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95" name="Line 7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96" name="Line 8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6" name="Group 81"/>
          <p:cNvGrpSpPr>
            <a:grpSpLocks/>
          </p:cNvGrpSpPr>
          <p:nvPr/>
        </p:nvGrpSpPr>
        <p:grpSpPr bwMode="auto">
          <a:xfrm>
            <a:off x="6324600" y="4687888"/>
            <a:ext cx="533400" cy="1219200"/>
            <a:chOff x="1344" y="1056"/>
            <a:chExt cx="624" cy="768"/>
          </a:xfrm>
        </p:grpSpPr>
        <p:sp>
          <p:nvSpPr>
            <p:cNvPr id="1596498" name="Rectangle 8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99" name="Line 8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500" name="Line 8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501" name="Line 8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7" name="Group 86"/>
          <p:cNvGrpSpPr>
            <a:grpSpLocks/>
          </p:cNvGrpSpPr>
          <p:nvPr/>
        </p:nvGrpSpPr>
        <p:grpSpPr bwMode="auto">
          <a:xfrm>
            <a:off x="8382000" y="4687888"/>
            <a:ext cx="533400" cy="1219200"/>
            <a:chOff x="1344" y="1056"/>
            <a:chExt cx="624" cy="768"/>
          </a:xfrm>
        </p:grpSpPr>
        <p:sp>
          <p:nvSpPr>
            <p:cNvPr id="1596503" name="Rectangle 8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504" name="Line 8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505" name="Line 8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506" name="Line 9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596507" name="Rectangle 91"/>
          <p:cNvSpPr>
            <a:spLocks noGrp="1" noChangeArrowheads="1"/>
          </p:cNvSpPr>
          <p:nvPr>
            <p:ph type="body" idx="1"/>
          </p:nvPr>
        </p:nvSpPr>
        <p:spPr>
          <a:xfrm>
            <a:off x="1524000" y="1371600"/>
            <a:ext cx="9144000" cy="812800"/>
          </a:xfrm>
          <a:noFill/>
          <a:ln/>
        </p:spPr>
        <p:txBody>
          <a:bodyPr>
            <a:normAutofit fontScale="47500" lnSpcReduction="20000"/>
          </a:bodyPr>
          <a:lstStyle/>
          <a:p>
            <a:r>
              <a:rPr lang="en-US" sz="3400" dirty="0"/>
              <a:t>Consider the 6-bit memory address example; sequence of memory address accesses (Byte offset bits are ignored, so only 4-bit word addresses: Tag 2b; Index 2b)</a:t>
            </a:r>
          </a:p>
          <a:p>
            <a:pPr lvl="1" algn="ctr">
              <a:buNone/>
            </a:pPr>
            <a:r>
              <a:rPr lang="en-US" dirty="0"/>
              <a:t>                                         </a:t>
            </a:r>
            <a:r>
              <a:rPr lang="en-US" sz="3800" dirty="0"/>
              <a:t>0     1      2       3       4     3     4     15</a:t>
            </a:r>
            <a:endParaRPr lang="en-US" dirty="0"/>
          </a:p>
          <a:p>
            <a:pPr lvl="1" algn="ctr">
              <a:buFont typeface="Monotype Sorts" pitchFamily="2" charset="2"/>
              <a:buNone/>
            </a:pPr>
            <a:endParaRPr lang="en-US" dirty="0"/>
          </a:p>
        </p:txBody>
      </p:sp>
      <p:sp>
        <p:nvSpPr>
          <p:cNvPr id="1596508" name="Text Box 92"/>
          <p:cNvSpPr txBox="1">
            <a:spLocks noChangeArrowheads="1"/>
          </p:cNvSpPr>
          <p:nvPr/>
        </p:nvSpPr>
        <p:spPr bwMode="auto">
          <a:xfrm>
            <a:off x="2346325" y="2842154"/>
            <a:ext cx="138531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Mem(0)</a:t>
            </a:r>
          </a:p>
        </p:txBody>
      </p:sp>
      <p:sp>
        <p:nvSpPr>
          <p:cNvPr id="1596509" name="Text Box 93"/>
          <p:cNvSpPr txBox="1">
            <a:spLocks noChangeArrowheads="1"/>
          </p:cNvSpPr>
          <p:nvPr/>
        </p:nvSpPr>
        <p:spPr bwMode="auto">
          <a:xfrm>
            <a:off x="6384925" y="2786064"/>
            <a:ext cx="1385316" cy="710707"/>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Mem(0)</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Mem(1)</a:t>
            </a:r>
          </a:p>
        </p:txBody>
      </p:sp>
      <p:sp>
        <p:nvSpPr>
          <p:cNvPr id="1596510" name="Text Box 94"/>
          <p:cNvSpPr txBox="1">
            <a:spLocks noChangeArrowheads="1"/>
          </p:cNvSpPr>
          <p:nvPr/>
        </p:nvSpPr>
        <p:spPr bwMode="auto">
          <a:xfrm>
            <a:off x="4310594" y="2819401"/>
            <a:ext cx="1385316" cy="392159"/>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Mem(0)</a:t>
            </a:r>
          </a:p>
        </p:txBody>
      </p:sp>
      <p:sp>
        <p:nvSpPr>
          <p:cNvPr id="1596511" name="Text Box 95"/>
          <p:cNvSpPr txBox="1">
            <a:spLocks noChangeArrowheads="1"/>
          </p:cNvSpPr>
          <p:nvPr/>
        </p:nvSpPr>
        <p:spPr bwMode="auto">
          <a:xfrm>
            <a:off x="8442325" y="2802466"/>
            <a:ext cx="1385316" cy="1029256"/>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Mem(0)</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Mem(1)</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Mem(2)</a:t>
            </a:r>
          </a:p>
        </p:txBody>
      </p:sp>
      <p:sp>
        <p:nvSpPr>
          <p:cNvPr id="1596512" name="Text Box 96"/>
          <p:cNvSpPr txBox="1">
            <a:spLocks noChangeArrowheads="1"/>
          </p:cNvSpPr>
          <p:nvPr/>
        </p:nvSpPr>
        <p:spPr bwMode="auto">
          <a:xfrm>
            <a:off x="3108326" y="24384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sp>
        <p:nvSpPr>
          <p:cNvPr id="1596513" name="Text Box 97"/>
          <p:cNvSpPr txBox="1">
            <a:spLocks noChangeArrowheads="1"/>
          </p:cNvSpPr>
          <p:nvPr/>
        </p:nvSpPr>
        <p:spPr bwMode="auto">
          <a:xfrm>
            <a:off x="5013326" y="24384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sp>
        <p:nvSpPr>
          <p:cNvPr id="1596514" name="Text Box 98"/>
          <p:cNvSpPr txBox="1">
            <a:spLocks noChangeArrowheads="1"/>
          </p:cNvSpPr>
          <p:nvPr/>
        </p:nvSpPr>
        <p:spPr bwMode="auto">
          <a:xfrm>
            <a:off x="7070726" y="24384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sp>
        <p:nvSpPr>
          <p:cNvPr id="1596515" name="Text Box 99"/>
          <p:cNvSpPr txBox="1">
            <a:spLocks noChangeArrowheads="1"/>
          </p:cNvSpPr>
          <p:nvPr/>
        </p:nvSpPr>
        <p:spPr bwMode="auto">
          <a:xfrm>
            <a:off x="9204326" y="24384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sp>
        <p:nvSpPr>
          <p:cNvPr id="1596516" name="Text Box 100"/>
          <p:cNvSpPr txBox="1">
            <a:spLocks noChangeArrowheads="1"/>
          </p:cNvSpPr>
          <p:nvPr/>
        </p:nvSpPr>
        <p:spPr bwMode="auto">
          <a:xfrm>
            <a:off x="2955926" y="42672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sp>
        <p:nvSpPr>
          <p:cNvPr id="1596517" name="Text Box 101"/>
          <p:cNvSpPr txBox="1">
            <a:spLocks noChangeArrowheads="1"/>
          </p:cNvSpPr>
          <p:nvPr/>
        </p:nvSpPr>
        <p:spPr bwMode="auto">
          <a:xfrm>
            <a:off x="9204326" y="42672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sp>
        <p:nvSpPr>
          <p:cNvPr id="1596518" name="Text Box 102"/>
          <p:cNvSpPr txBox="1">
            <a:spLocks noChangeArrowheads="1"/>
          </p:cNvSpPr>
          <p:nvPr/>
        </p:nvSpPr>
        <p:spPr bwMode="auto">
          <a:xfrm>
            <a:off x="5013325" y="4267200"/>
            <a:ext cx="44114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B050"/>
                </a:solidFill>
                <a:latin typeface="Calibri"/>
                <a:ea typeface="+mn-ea"/>
                <a:cs typeface="+mn-cs"/>
              </a:rPr>
              <a:t>hit</a:t>
            </a:r>
          </a:p>
        </p:txBody>
      </p:sp>
      <p:sp>
        <p:nvSpPr>
          <p:cNvPr id="1596519" name="Text Box 103"/>
          <p:cNvSpPr txBox="1">
            <a:spLocks noChangeArrowheads="1"/>
          </p:cNvSpPr>
          <p:nvPr/>
        </p:nvSpPr>
        <p:spPr bwMode="auto">
          <a:xfrm>
            <a:off x="7223125" y="4267200"/>
            <a:ext cx="44114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B050"/>
                </a:solidFill>
                <a:latin typeface="Calibri"/>
                <a:ea typeface="+mn-ea"/>
                <a:cs typeface="+mn-cs"/>
              </a:rPr>
              <a:t>hit</a:t>
            </a:r>
          </a:p>
        </p:txBody>
      </p:sp>
      <p:sp>
        <p:nvSpPr>
          <p:cNvPr id="1596520" name="Text Box 104"/>
          <p:cNvSpPr txBox="1">
            <a:spLocks noChangeArrowheads="1"/>
          </p:cNvSpPr>
          <p:nvPr/>
        </p:nvSpPr>
        <p:spPr bwMode="auto">
          <a:xfrm>
            <a:off x="2346325" y="4648201"/>
            <a:ext cx="1385316" cy="1347805"/>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srgbClr val="FF0000"/>
                </a:solidFill>
                <a:latin typeface="Calibri"/>
                <a:ea typeface="+mn-ea"/>
                <a:cs typeface="+mn-cs"/>
              </a:rPr>
              <a:t>00</a:t>
            </a:r>
            <a:r>
              <a:rPr lang="en-US" b="0" dirty="0">
                <a:solidFill>
                  <a:prstClr val="black"/>
                </a:solidFill>
                <a:latin typeface="Calibri"/>
                <a:ea typeface="+mn-ea"/>
                <a:cs typeface="+mn-cs"/>
              </a:rPr>
              <a:t>    </a:t>
            </a:r>
            <a:r>
              <a:rPr lang="en-US" b="0" dirty="0">
                <a:solidFill>
                  <a:srgbClr val="FF0000"/>
                </a:solidFill>
                <a:latin typeface="Calibri"/>
                <a:ea typeface="+mn-ea"/>
                <a:cs typeface="+mn-cs"/>
              </a:rPr>
              <a:t>Mem(0)</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Mem(1)</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Mem(2)</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Mem(3)</a:t>
            </a:r>
          </a:p>
        </p:txBody>
      </p:sp>
      <p:sp>
        <p:nvSpPr>
          <p:cNvPr id="1596521" name="Text Box 105"/>
          <p:cNvSpPr txBox="1">
            <a:spLocks noChangeArrowheads="1"/>
          </p:cNvSpPr>
          <p:nvPr/>
        </p:nvSpPr>
        <p:spPr bwMode="auto">
          <a:xfrm>
            <a:off x="4403725" y="4648201"/>
            <a:ext cx="1385316" cy="1347805"/>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01    Mem(4)</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Mem(1)</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Mem(2)</a:t>
            </a:r>
          </a:p>
          <a:p>
            <a:pPr defTabSz="457200" eaLnBrk="1" fontAlgn="auto" hangingPunct="1">
              <a:lnSpc>
                <a:spcPct val="115000"/>
              </a:lnSpc>
              <a:spcBef>
                <a:spcPts val="0"/>
              </a:spcBef>
              <a:spcAft>
                <a:spcPts val="0"/>
              </a:spcAft>
            </a:pPr>
            <a:r>
              <a:rPr lang="en-US" b="0" dirty="0">
                <a:solidFill>
                  <a:srgbClr val="00B050"/>
                </a:solidFill>
                <a:latin typeface="Calibri"/>
                <a:ea typeface="+mn-ea"/>
                <a:cs typeface="+mn-cs"/>
              </a:rPr>
              <a:t>00</a:t>
            </a:r>
            <a:r>
              <a:rPr lang="en-US" b="0" dirty="0">
                <a:solidFill>
                  <a:prstClr val="black"/>
                </a:solidFill>
                <a:latin typeface="Calibri"/>
                <a:ea typeface="+mn-ea"/>
                <a:cs typeface="+mn-cs"/>
              </a:rPr>
              <a:t>    </a:t>
            </a:r>
            <a:r>
              <a:rPr lang="en-US" b="0" dirty="0">
                <a:solidFill>
                  <a:srgbClr val="00B050"/>
                </a:solidFill>
                <a:latin typeface="Calibri"/>
                <a:ea typeface="+mn-ea"/>
                <a:cs typeface="+mn-cs"/>
              </a:rPr>
              <a:t>Mem(3)</a:t>
            </a:r>
          </a:p>
        </p:txBody>
      </p:sp>
      <p:sp>
        <p:nvSpPr>
          <p:cNvPr id="1596522" name="Text Box 106"/>
          <p:cNvSpPr txBox="1">
            <a:spLocks noChangeArrowheads="1"/>
          </p:cNvSpPr>
          <p:nvPr/>
        </p:nvSpPr>
        <p:spPr bwMode="auto">
          <a:xfrm>
            <a:off x="6384925" y="4648201"/>
            <a:ext cx="1385316" cy="1347805"/>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srgbClr val="00B050"/>
                </a:solidFill>
                <a:latin typeface="Calibri"/>
                <a:ea typeface="+mn-ea"/>
                <a:cs typeface="+mn-cs"/>
              </a:rPr>
              <a:t>01</a:t>
            </a:r>
            <a:r>
              <a:rPr lang="en-US" b="0" dirty="0">
                <a:solidFill>
                  <a:prstClr val="black"/>
                </a:solidFill>
                <a:latin typeface="Calibri"/>
                <a:ea typeface="+mn-ea"/>
                <a:cs typeface="+mn-cs"/>
              </a:rPr>
              <a:t>    </a:t>
            </a:r>
            <a:r>
              <a:rPr lang="en-US" b="0" dirty="0">
                <a:solidFill>
                  <a:srgbClr val="00B050"/>
                </a:solidFill>
                <a:latin typeface="Calibri"/>
                <a:ea typeface="+mn-ea"/>
                <a:cs typeface="+mn-cs"/>
              </a:rPr>
              <a:t>Mem(4)</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Mem(1)</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Mem(2)</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Mem(3)</a:t>
            </a:r>
          </a:p>
        </p:txBody>
      </p:sp>
      <p:sp>
        <p:nvSpPr>
          <p:cNvPr id="1596523" name="Text Box 107"/>
          <p:cNvSpPr txBox="1">
            <a:spLocks noChangeArrowheads="1"/>
          </p:cNvSpPr>
          <p:nvPr/>
        </p:nvSpPr>
        <p:spPr bwMode="auto">
          <a:xfrm>
            <a:off x="8442325" y="4648201"/>
            <a:ext cx="1385316" cy="1347805"/>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01    Mem(4)</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Mem(1)</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Mem(2)</a:t>
            </a:r>
          </a:p>
          <a:p>
            <a:pPr defTabSz="457200" eaLnBrk="1" fontAlgn="auto" hangingPunct="1">
              <a:lnSpc>
                <a:spcPct val="115000"/>
              </a:lnSpc>
              <a:spcBef>
                <a:spcPts val="0"/>
              </a:spcBef>
              <a:spcAft>
                <a:spcPts val="0"/>
              </a:spcAft>
            </a:pPr>
            <a:r>
              <a:rPr lang="en-US" b="0" dirty="0">
                <a:solidFill>
                  <a:srgbClr val="FF0000"/>
                </a:solidFill>
                <a:latin typeface="Calibri"/>
                <a:ea typeface="+mn-ea"/>
                <a:cs typeface="+mn-cs"/>
              </a:rPr>
              <a:t>00</a:t>
            </a:r>
            <a:r>
              <a:rPr lang="en-US" b="0" dirty="0">
                <a:solidFill>
                  <a:prstClr val="black"/>
                </a:solidFill>
                <a:latin typeface="Calibri"/>
                <a:ea typeface="+mn-ea"/>
                <a:cs typeface="+mn-cs"/>
              </a:rPr>
              <a:t>    </a:t>
            </a:r>
            <a:r>
              <a:rPr lang="en-US" b="0" dirty="0">
                <a:solidFill>
                  <a:srgbClr val="FF0000"/>
                </a:solidFill>
                <a:latin typeface="Calibri"/>
                <a:ea typeface="+mn-ea"/>
                <a:cs typeface="+mn-cs"/>
              </a:rPr>
              <a:t>Mem(3)</a:t>
            </a:r>
          </a:p>
        </p:txBody>
      </p:sp>
      <p:grpSp>
        <p:nvGrpSpPr>
          <p:cNvPr id="18" name="Group 108"/>
          <p:cNvGrpSpPr>
            <a:grpSpLocks/>
          </p:cNvGrpSpPr>
          <p:nvPr/>
        </p:nvGrpSpPr>
        <p:grpSpPr bwMode="auto">
          <a:xfrm>
            <a:off x="1965325" y="4495812"/>
            <a:ext cx="1966913" cy="500064"/>
            <a:chOff x="278" y="2567"/>
            <a:chExt cx="1239" cy="315"/>
          </a:xfrm>
        </p:grpSpPr>
        <p:sp>
          <p:nvSpPr>
            <p:cNvPr id="1596525" name="Line 109"/>
            <p:cNvSpPr>
              <a:spLocks noChangeShapeType="1"/>
            </p:cNvSpPr>
            <p:nvPr/>
          </p:nvSpPr>
          <p:spPr bwMode="auto">
            <a:xfrm>
              <a:off x="518" y="2711"/>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526" name="Line 110"/>
            <p:cNvSpPr>
              <a:spLocks noChangeShapeType="1"/>
            </p:cNvSpPr>
            <p:nvPr/>
          </p:nvSpPr>
          <p:spPr bwMode="auto">
            <a:xfrm>
              <a:off x="1190" y="2738"/>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527" name="Text Box 111"/>
            <p:cNvSpPr txBox="1">
              <a:spLocks noChangeArrowheads="1"/>
            </p:cNvSpPr>
            <p:nvPr/>
          </p:nvSpPr>
          <p:spPr bwMode="auto">
            <a:xfrm>
              <a:off x="278" y="2567"/>
              <a:ext cx="264"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a:solidFill>
                    <a:prstClr val="black"/>
                  </a:solidFill>
                  <a:latin typeface="Calibri"/>
                  <a:ea typeface="+mn-ea"/>
                  <a:cs typeface="+mn-cs"/>
                </a:rPr>
                <a:t>01</a:t>
              </a:r>
            </a:p>
          </p:txBody>
        </p:sp>
        <p:sp>
          <p:nvSpPr>
            <p:cNvPr id="1596528" name="Text Box 112"/>
            <p:cNvSpPr txBox="1">
              <a:spLocks noChangeArrowheads="1"/>
            </p:cNvSpPr>
            <p:nvPr/>
          </p:nvSpPr>
          <p:spPr bwMode="auto">
            <a:xfrm>
              <a:off x="1238" y="2567"/>
              <a:ext cx="279"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(4)</a:t>
              </a:r>
            </a:p>
          </p:txBody>
        </p:sp>
      </p:grpSp>
      <p:grpSp>
        <p:nvGrpSpPr>
          <p:cNvPr id="19" name="Group 113"/>
          <p:cNvGrpSpPr>
            <a:grpSpLocks/>
          </p:cNvGrpSpPr>
          <p:nvPr/>
        </p:nvGrpSpPr>
        <p:grpSpPr bwMode="auto">
          <a:xfrm>
            <a:off x="8001001" y="5692775"/>
            <a:ext cx="2389188" cy="446088"/>
            <a:chOff x="4118" y="3095"/>
            <a:chExt cx="1505" cy="281"/>
          </a:xfrm>
        </p:grpSpPr>
        <p:sp>
          <p:nvSpPr>
            <p:cNvPr id="1596530" name="Line 114"/>
            <p:cNvSpPr>
              <a:spLocks noChangeShapeType="1"/>
            </p:cNvSpPr>
            <p:nvPr/>
          </p:nvSpPr>
          <p:spPr bwMode="auto">
            <a:xfrm>
              <a:off x="4422" y="3095"/>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531" name="Line 115"/>
            <p:cNvSpPr>
              <a:spLocks noChangeShapeType="1"/>
            </p:cNvSpPr>
            <p:nvPr/>
          </p:nvSpPr>
          <p:spPr bwMode="auto">
            <a:xfrm>
              <a:off x="5030" y="3122"/>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532" name="Text Box 116"/>
            <p:cNvSpPr txBox="1">
              <a:spLocks noChangeArrowheads="1"/>
            </p:cNvSpPr>
            <p:nvPr/>
          </p:nvSpPr>
          <p:spPr bwMode="auto">
            <a:xfrm>
              <a:off x="4118" y="3095"/>
              <a:ext cx="264"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a:solidFill>
                    <a:prstClr val="black"/>
                  </a:solidFill>
                  <a:latin typeface="Calibri"/>
                  <a:ea typeface="+mn-ea"/>
                  <a:cs typeface="+mn-cs"/>
                </a:rPr>
                <a:t>11</a:t>
              </a:r>
            </a:p>
          </p:txBody>
        </p:sp>
        <p:sp>
          <p:nvSpPr>
            <p:cNvPr id="1596533" name="Text Box 117"/>
            <p:cNvSpPr txBox="1">
              <a:spLocks noChangeArrowheads="1"/>
            </p:cNvSpPr>
            <p:nvPr/>
          </p:nvSpPr>
          <p:spPr bwMode="auto">
            <a:xfrm>
              <a:off x="5270" y="3143"/>
              <a:ext cx="353"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(15)</a:t>
              </a:r>
            </a:p>
          </p:txBody>
        </p:sp>
      </p:grpSp>
      <p:sp>
        <p:nvSpPr>
          <p:cNvPr id="1596535" name="Text Box 119"/>
          <p:cNvSpPr txBox="1">
            <a:spLocks noChangeArrowheads="1"/>
          </p:cNvSpPr>
          <p:nvPr/>
        </p:nvSpPr>
        <p:spPr bwMode="auto">
          <a:xfrm>
            <a:off x="4318002" y="3113087"/>
            <a:ext cx="1385316" cy="392159"/>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Mem(1)</a:t>
            </a:r>
          </a:p>
        </p:txBody>
      </p:sp>
      <p:sp>
        <p:nvSpPr>
          <p:cNvPr id="1596536" name="Text Box 120"/>
          <p:cNvSpPr txBox="1">
            <a:spLocks noChangeArrowheads="1"/>
          </p:cNvSpPr>
          <p:nvPr/>
        </p:nvSpPr>
        <p:spPr bwMode="auto">
          <a:xfrm>
            <a:off x="6384925" y="3433234"/>
            <a:ext cx="1385316" cy="392159"/>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Mem(2)</a:t>
            </a:r>
          </a:p>
        </p:txBody>
      </p:sp>
      <p:sp>
        <p:nvSpPr>
          <p:cNvPr id="1596537" name="Text Box 121"/>
          <p:cNvSpPr txBox="1">
            <a:spLocks noChangeArrowheads="1"/>
          </p:cNvSpPr>
          <p:nvPr/>
        </p:nvSpPr>
        <p:spPr bwMode="auto">
          <a:xfrm>
            <a:off x="8442325" y="3739621"/>
            <a:ext cx="1385316" cy="392159"/>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Mem(3)</a:t>
            </a:r>
          </a:p>
        </p:txBody>
      </p:sp>
      <p:sp>
        <p:nvSpPr>
          <p:cNvPr id="1596538" name="Text Box 122"/>
          <p:cNvSpPr txBox="1">
            <a:spLocks noChangeArrowheads="1"/>
          </p:cNvSpPr>
          <p:nvPr/>
        </p:nvSpPr>
        <p:spPr bwMode="auto">
          <a:xfrm>
            <a:off x="1854200" y="1917701"/>
            <a:ext cx="3429000" cy="584775"/>
          </a:xfrm>
          <a:prstGeom prst="rect">
            <a:avLst/>
          </a:prstGeom>
          <a:noFill/>
          <a:ln w="12700">
            <a:noFill/>
            <a:miter lim="800000"/>
            <a:headEnd/>
            <a:tailEnd/>
          </a:ln>
          <a:effectLst/>
        </p:spPr>
        <p:txBody>
          <a:bodyPr>
            <a:spAutoFit/>
          </a:bodyPr>
          <a:lstStyle/>
          <a:p>
            <a:pPr defTabSz="457200" eaLnBrk="1" fontAlgn="auto" hangingPunct="1">
              <a:spcBef>
                <a:spcPts val="0"/>
              </a:spcBef>
              <a:spcAft>
                <a:spcPts val="0"/>
              </a:spcAft>
            </a:pPr>
            <a:r>
              <a:rPr lang="en-US" sz="1600" b="0" dirty="0">
                <a:solidFill>
                  <a:prstClr val="black"/>
                </a:solidFill>
                <a:latin typeface="Helvetica (Body)"/>
                <a:ea typeface="+mn-ea"/>
                <a:cs typeface="+mn-cs"/>
              </a:rPr>
              <a:t>Start with an empty cache - all blocks initially marked as not valid</a:t>
            </a:r>
          </a:p>
        </p:txBody>
      </p:sp>
      <p:sp>
        <p:nvSpPr>
          <p:cNvPr id="126" name="TextBox 125"/>
          <p:cNvSpPr txBox="1"/>
          <p:nvPr/>
        </p:nvSpPr>
        <p:spPr>
          <a:xfrm>
            <a:off x="5168900" y="2058321"/>
            <a:ext cx="4455388" cy="369332"/>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0000 0001 0010 0011 0100 0011 0100 1111</a:t>
            </a:r>
          </a:p>
        </p:txBody>
      </p:sp>
      <p:sp>
        <p:nvSpPr>
          <p:cNvPr id="127" name="TextBox 126"/>
          <p:cNvSpPr txBox="1"/>
          <p:nvPr/>
        </p:nvSpPr>
        <p:spPr>
          <a:xfrm>
            <a:off x="2270437" y="4104269"/>
            <a:ext cx="649374"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Time</a:t>
            </a:r>
          </a:p>
        </p:txBody>
      </p:sp>
      <p:cxnSp>
        <p:nvCxnSpPr>
          <p:cNvPr id="128" name="Straight Arrow Connector 127"/>
          <p:cNvCxnSpPr>
            <a:stCxn id="127" idx="3"/>
          </p:cNvCxnSpPr>
          <p:nvPr/>
        </p:nvCxnSpPr>
        <p:spPr>
          <a:xfrm flipV="1">
            <a:off x="2919812" y="4288375"/>
            <a:ext cx="2439589" cy="5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2098422" y="5960229"/>
            <a:ext cx="649374"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Time</a:t>
            </a:r>
          </a:p>
        </p:txBody>
      </p:sp>
      <p:cxnSp>
        <p:nvCxnSpPr>
          <p:cNvPr id="130" name="Straight Arrow Connector 129"/>
          <p:cNvCxnSpPr>
            <a:stCxn id="129" idx="3"/>
          </p:cNvCxnSpPr>
          <p:nvPr/>
        </p:nvCxnSpPr>
        <p:spPr>
          <a:xfrm flipV="1">
            <a:off x="2747796" y="6142575"/>
            <a:ext cx="2738604" cy="23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6" name="Rectangle 110"/>
          <p:cNvSpPr>
            <a:spLocks noChangeArrowheads="1"/>
          </p:cNvSpPr>
          <p:nvPr/>
        </p:nvSpPr>
        <p:spPr bwMode="auto">
          <a:xfrm>
            <a:off x="2286000" y="6206067"/>
            <a:ext cx="8153400" cy="355600"/>
          </a:xfrm>
          <a:prstGeom prst="rect">
            <a:avLst/>
          </a:prstGeom>
          <a:noFill/>
          <a:ln w="12700">
            <a:noFill/>
            <a:miter lim="800000"/>
            <a:headEnd/>
            <a:tailEnd/>
          </a:ln>
          <a:effectLst/>
        </p:spPr>
        <p:txBody>
          <a:bodyPr lIns="63500" tIns="25400" rIns="63500" bIns="25400">
            <a:spAutoFit/>
          </a:bodyPr>
          <a:lstStyle/>
          <a:p>
            <a:pPr marL="741363" lvl="1" indent="-246063" defTabSz="457200" eaLnBrk="1" fontAlgn="auto" hangingPunct="1">
              <a:spcBef>
                <a:spcPct val="30000"/>
              </a:spcBef>
              <a:spcAft>
                <a:spcPts val="0"/>
              </a:spcAft>
              <a:buSzPct val="75000"/>
              <a:buFont typeface="Arial"/>
              <a:buChar char="•"/>
            </a:pPr>
            <a:r>
              <a:rPr lang="en-US" sz="2000" b="0" dirty="0">
                <a:solidFill>
                  <a:prstClr val="black"/>
                </a:solidFill>
                <a:latin typeface="Calibri"/>
                <a:ea typeface="+mn-ea"/>
                <a:cs typeface="+mn-cs"/>
              </a:rPr>
              <a:t>8 requests, 6 misses</a:t>
            </a:r>
          </a:p>
        </p:txBody>
      </p:sp>
      <p:sp>
        <p:nvSpPr>
          <p:cNvPr id="20" name="Slide Number Placeholder 3">
            <a:extLst>
              <a:ext uri="{FF2B5EF4-FFF2-40B4-BE49-F238E27FC236}">
                <a16:creationId xmlns:a16="http://schemas.microsoft.com/office/drawing/2014/main" id="{D84974DC-3956-7B49-E3E9-9069CD72158C}"/>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28</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9"/>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30"/>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27"/>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2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965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5965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965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5965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5965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9650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5965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5965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9651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15965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15965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5965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159651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499"/>
                                          </p:stCondLst>
                                        </p:cTn>
                                        <p:tgtEl>
                                          <p:spTgt spid="1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59652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159651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59652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159651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59652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159651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499"/>
                                          </p:stCondLst>
                                        </p:cTn>
                                        <p:tgtEl>
                                          <p:spTgt spid="1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6508" grpId="0" autoUpdateAnimBg="0"/>
      <p:bldP spid="1596509" grpId="0"/>
      <p:bldP spid="1596510" grpId="0"/>
      <p:bldP spid="1596511" grpId="0"/>
      <p:bldP spid="1596512" grpId="0" autoUpdateAnimBg="0"/>
      <p:bldP spid="1596513" grpId="0" autoUpdateAnimBg="0"/>
      <p:bldP spid="1596514" grpId="0" autoUpdateAnimBg="0"/>
      <p:bldP spid="1596515" grpId="0" autoUpdateAnimBg="0"/>
      <p:bldP spid="1596516" grpId="0" autoUpdateAnimBg="0"/>
      <p:bldP spid="1596517" grpId="0" autoUpdateAnimBg="0"/>
      <p:bldP spid="1596518" grpId="0" autoUpdateAnimBg="0"/>
      <p:bldP spid="1596519" grpId="0" autoUpdateAnimBg="0"/>
      <p:bldP spid="1596520" grpId="0"/>
      <p:bldP spid="1596521" grpId="0"/>
      <p:bldP spid="1596522" grpId="0"/>
      <p:bldP spid="1596523" grpId="0"/>
      <p:bldP spid="1596535" grpId="0" autoUpdateAnimBg="0"/>
      <p:bldP spid="1596536" grpId="0" autoUpdateAnimBg="0"/>
      <p:bldP spid="1596537" grpId="0" autoUpdateAnimBg="0"/>
      <p:bldP spid="127" grpId="0"/>
      <p:bldP spid="129" grpId="0"/>
      <p:bldP spid="13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6898" name="Rectangle 2"/>
          <p:cNvSpPr>
            <a:spLocks noGrp="1" noChangeArrowheads="1"/>
          </p:cNvSpPr>
          <p:nvPr>
            <p:ph type="title"/>
          </p:nvPr>
        </p:nvSpPr>
        <p:spPr/>
        <p:txBody>
          <a:bodyPr>
            <a:normAutofit fontScale="90000"/>
          </a:bodyPr>
          <a:lstStyle/>
          <a:p>
            <a:r>
              <a:rPr lang="en-US" dirty="0"/>
              <a:t>DM cache: larger block size helps take advantage of spatial locality </a:t>
            </a:r>
          </a:p>
        </p:txBody>
      </p:sp>
      <p:grpSp>
        <p:nvGrpSpPr>
          <p:cNvPr id="2" name="Group 3"/>
          <p:cNvGrpSpPr>
            <a:grpSpLocks/>
          </p:cNvGrpSpPr>
          <p:nvPr/>
        </p:nvGrpSpPr>
        <p:grpSpPr bwMode="auto">
          <a:xfrm>
            <a:off x="2057400" y="2311400"/>
            <a:ext cx="2514600" cy="990600"/>
            <a:chOff x="336" y="1248"/>
            <a:chExt cx="1584" cy="624"/>
          </a:xfrm>
        </p:grpSpPr>
        <p:sp>
          <p:nvSpPr>
            <p:cNvPr id="1616900" name="Rectangle 4"/>
            <p:cNvSpPr>
              <a:spLocks noChangeArrowheads="1"/>
            </p:cNvSpPr>
            <p:nvPr/>
          </p:nvSpPr>
          <p:spPr bwMode="auto">
            <a:xfrm>
              <a:off x="672" y="1488"/>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01" name="Line 5"/>
            <p:cNvSpPr>
              <a:spLocks noChangeShapeType="1"/>
            </p:cNvSpPr>
            <p:nvPr/>
          </p:nvSpPr>
          <p:spPr bwMode="auto">
            <a:xfrm>
              <a:off x="672" y="168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02" name="Rectangle 6"/>
            <p:cNvSpPr>
              <a:spLocks noChangeArrowheads="1"/>
            </p:cNvSpPr>
            <p:nvPr/>
          </p:nvSpPr>
          <p:spPr bwMode="auto">
            <a:xfrm>
              <a:off x="1296" y="1488"/>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03" name="Line 7"/>
            <p:cNvSpPr>
              <a:spLocks noChangeShapeType="1"/>
            </p:cNvSpPr>
            <p:nvPr/>
          </p:nvSpPr>
          <p:spPr bwMode="auto">
            <a:xfrm>
              <a:off x="1296" y="168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04" name="Text Box 8"/>
            <p:cNvSpPr txBox="1">
              <a:spLocks noChangeArrowheads="1"/>
            </p:cNvSpPr>
            <p:nvPr/>
          </p:nvSpPr>
          <p:spPr bwMode="auto">
            <a:xfrm>
              <a:off x="960" y="1248"/>
              <a:ext cx="196" cy="231"/>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0</a:t>
              </a:r>
            </a:p>
          </p:txBody>
        </p:sp>
        <p:sp>
          <p:nvSpPr>
            <p:cNvPr id="1616905" name="Rectangle 9"/>
            <p:cNvSpPr>
              <a:spLocks noChangeArrowheads="1"/>
            </p:cNvSpPr>
            <p:nvPr/>
          </p:nvSpPr>
          <p:spPr bwMode="auto">
            <a:xfrm>
              <a:off x="336" y="1488"/>
              <a:ext cx="336"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06" name="Line 10"/>
            <p:cNvSpPr>
              <a:spLocks noChangeShapeType="1"/>
            </p:cNvSpPr>
            <p:nvPr/>
          </p:nvSpPr>
          <p:spPr bwMode="auto">
            <a:xfrm>
              <a:off x="336" y="1680"/>
              <a:ext cx="336"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3" name="Group 13"/>
          <p:cNvGrpSpPr>
            <a:grpSpLocks/>
          </p:cNvGrpSpPr>
          <p:nvPr/>
        </p:nvGrpSpPr>
        <p:grpSpPr bwMode="auto">
          <a:xfrm>
            <a:off x="4953000" y="2325688"/>
            <a:ext cx="2514600" cy="976312"/>
            <a:chOff x="2160" y="1257"/>
            <a:chExt cx="1584" cy="615"/>
          </a:xfrm>
        </p:grpSpPr>
        <p:sp>
          <p:nvSpPr>
            <p:cNvPr id="1616910" name="Text Box 14"/>
            <p:cNvSpPr txBox="1">
              <a:spLocks noChangeArrowheads="1"/>
            </p:cNvSpPr>
            <p:nvPr/>
          </p:nvSpPr>
          <p:spPr bwMode="auto">
            <a:xfrm>
              <a:off x="2832" y="1257"/>
              <a:ext cx="196" cy="231"/>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1</a:t>
              </a:r>
            </a:p>
          </p:txBody>
        </p:sp>
        <p:sp>
          <p:nvSpPr>
            <p:cNvPr id="1616911" name="Rectangle 15"/>
            <p:cNvSpPr>
              <a:spLocks noChangeArrowheads="1"/>
            </p:cNvSpPr>
            <p:nvPr/>
          </p:nvSpPr>
          <p:spPr bwMode="auto">
            <a:xfrm>
              <a:off x="2496" y="1488"/>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12" name="Line 16"/>
            <p:cNvSpPr>
              <a:spLocks noChangeShapeType="1"/>
            </p:cNvSpPr>
            <p:nvPr/>
          </p:nvSpPr>
          <p:spPr bwMode="auto">
            <a:xfrm>
              <a:off x="2496" y="168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13" name="Rectangle 17"/>
            <p:cNvSpPr>
              <a:spLocks noChangeArrowheads="1"/>
            </p:cNvSpPr>
            <p:nvPr/>
          </p:nvSpPr>
          <p:spPr bwMode="auto">
            <a:xfrm>
              <a:off x="3120" y="1488"/>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14" name="Line 18"/>
            <p:cNvSpPr>
              <a:spLocks noChangeShapeType="1"/>
            </p:cNvSpPr>
            <p:nvPr/>
          </p:nvSpPr>
          <p:spPr bwMode="auto">
            <a:xfrm>
              <a:off x="3120" y="168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15" name="Rectangle 19"/>
            <p:cNvSpPr>
              <a:spLocks noChangeArrowheads="1"/>
            </p:cNvSpPr>
            <p:nvPr/>
          </p:nvSpPr>
          <p:spPr bwMode="auto">
            <a:xfrm>
              <a:off x="2160" y="1488"/>
              <a:ext cx="336"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16" name="Line 20"/>
            <p:cNvSpPr>
              <a:spLocks noChangeShapeType="1"/>
            </p:cNvSpPr>
            <p:nvPr/>
          </p:nvSpPr>
          <p:spPr bwMode="auto">
            <a:xfrm>
              <a:off x="2160" y="1680"/>
              <a:ext cx="336"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4" name="Group 21"/>
          <p:cNvGrpSpPr>
            <a:grpSpLocks/>
          </p:cNvGrpSpPr>
          <p:nvPr/>
        </p:nvGrpSpPr>
        <p:grpSpPr bwMode="auto">
          <a:xfrm>
            <a:off x="7772400" y="2351088"/>
            <a:ext cx="2514600" cy="950912"/>
            <a:chOff x="3936" y="1273"/>
            <a:chExt cx="1584" cy="599"/>
          </a:xfrm>
        </p:grpSpPr>
        <p:sp>
          <p:nvSpPr>
            <p:cNvPr id="1616918" name="Text Box 22"/>
            <p:cNvSpPr txBox="1">
              <a:spLocks noChangeArrowheads="1"/>
            </p:cNvSpPr>
            <p:nvPr/>
          </p:nvSpPr>
          <p:spPr bwMode="auto">
            <a:xfrm>
              <a:off x="4608" y="1273"/>
              <a:ext cx="196" cy="231"/>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2</a:t>
              </a:r>
            </a:p>
          </p:txBody>
        </p:sp>
        <p:sp>
          <p:nvSpPr>
            <p:cNvPr id="1616919" name="Rectangle 23"/>
            <p:cNvSpPr>
              <a:spLocks noChangeArrowheads="1"/>
            </p:cNvSpPr>
            <p:nvPr/>
          </p:nvSpPr>
          <p:spPr bwMode="auto">
            <a:xfrm>
              <a:off x="4272" y="1488"/>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20" name="Line 24"/>
            <p:cNvSpPr>
              <a:spLocks noChangeShapeType="1"/>
            </p:cNvSpPr>
            <p:nvPr/>
          </p:nvSpPr>
          <p:spPr bwMode="auto">
            <a:xfrm>
              <a:off x="4272" y="168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21" name="Rectangle 25"/>
            <p:cNvSpPr>
              <a:spLocks noChangeArrowheads="1"/>
            </p:cNvSpPr>
            <p:nvPr/>
          </p:nvSpPr>
          <p:spPr bwMode="auto">
            <a:xfrm>
              <a:off x="4896" y="1488"/>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22" name="Line 26"/>
            <p:cNvSpPr>
              <a:spLocks noChangeShapeType="1"/>
            </p:cNvSpPr>
            <p:nvPr/>
          </p:nvSpPr>
          <p:spPr bwMode="auto">
            <a:xfrm>
              <a:off x="4896" y="168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23" name="Rectangle 27"/>
            <p:cNvSpPr>
              <a:spLocks noChangeArrowheads="1"/>
            </p:cNvSpPr>
            <p:nvPr/>
          </p:nvSpPr>
          <p:spPr bwMode="auto">
            <a:xfrm>
              <a:off x="3936" y="1488"/>
              <a:ext cx="336"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24" name="Line 28"/>
            <p:cNvSpPr>
              <a:spLocks noChangeShapeType="1"/>
            </p:cNvSpPr>
            <p:nvPr/>
          </p:nvSpPr>
          <p:spPr bwMode="auto">
            <a:xfrm>
              <a:off x="3936" y="1680"/>
              <a:ext cx="336"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5" name="Group 29"/>
          <p:cNvGrpSpPr>
            <a:grpSpLocks/>
          </p:cNvGrpSpPr>
          <p:nvPr/>
        </p:nvGrpSpPr>
        <p:grpSpPr bwMode="auto">
          <a:xfrm>
            <a:off x="2057400" y="3683000"/>
            <a:ext cx="2514600" cy="990600"/>
            <a:chOff x="336" y="2112"/>
            <a:chExt cx="1584" cy="624"/>
          </a:xfrm>
        </p:grpSpPr>
        <p:sp>
          <p:nvSpPr>
            <p:cNvPr id="1616926" name="Text Box 30"/>
            <p:cNvSpPr txBox="1">
              <a:spLocks noChangeArrowheads="1"/>
            </p:cNvSpPr>
            <p:nvPr/>
          </p:nvSpPr>
          <p:spPr bwMode="auto">
            <a:xfrm>
              <a:off x="1008" y="2112"/>
              <a:ext cx="196" cy="231"/>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3</a:t>
              </a:r>
            </a:p>
          </p:txBody>
        </p:sp>
        <p:sp>
          <p:nvSpPr>
            <p:cNvPr id="1616927" name="Rectangle 31"/>
            <p:cNvSpPr>
              <a:spLocks noChangeArrowheads="1"/>
            </p:cNvSpPr>
            <p:nvPr/>
          </p:nvSpPr>
          <p:spPr bwMode="auto">
            <a:xfrm>
              <a:off x="672" y="2352"/>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28" name="Line 32"/>
            <p:cNvSpPr>
              <a:spLocks noChangeShapeType="1"/>
            </p:cNvSpPr>
            <p:nvPr/>
          </p:nvSpPr>
          <p:spPr bwMode="auto">
            <a:xfrm>
              <a:off x="672" y="2544"/>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29" name="Rectangle 33"/>
            <p:cNvSpPr>
              <a:spLocks noChangeArrowheads="1"/>
            </p:cNvSpPr>
            <p:nvPr/>
          </p:nvSpPr>
          <p:spPr bwMode="auto">
            <a:xfrm>
              <a:off x="1296" y="2352"/>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30" name="Line 34"/>
            <p:cNvSpPr>
              <a:spLocks noChangeShapeType="1"/>
            </p:cNvSpPr>
            <p:nvPr/>
          </p:nvSpPr>
          <p:spPr bwMode="auto">
            <a:xfrm>
              <a:off x="1296" y="2544"/>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31" name="Rectangle 35"/>
            <p:cNvSpPr>
              <a:spLocks noChangeArrowheads="1"/>
            </p:cNvSpPr>
            <p:nvPr/>
          </p:nvSpPr>
          <p:spPr bwMode="auto">
            <a:xfrm>
              <a:off x="336" y="2352"/>
              <a:ext cx="336"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32" name="Line 36"/>
            <p:cNvSpPr>
              <a:spLocks noChangeShapeType="1"/>
            </p:cNvSpPr>
            <p:nvPr/>
          </p:nvSpPr>
          <p:spPr bwMode="auto">
            <a:xfrm>
              <a:off x="336" y="2544"/>
              <a:ext cx="336"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6" name="Group 37"/>
          <p:cNvGrpSpPr>
            <a:grpSpLocks/>
          </p:cNvGrpSpPr>
          <p:nvPr/>
        </p:nvGrpSpPr>
        <p:grpSpPr bwMode="auto">
          <a:xfrm>
            <a:off x="4953000" y="3683000"/>
            <a:ext cx="2514600" cy="990600"/>
            <a:chOff x="2160" y="2112"/>
            <a:chExt cx="1584" cy="624"/>
          </a:xfrm>
        </p:grpSpPr>
        <p:sp>
          <p:nvSpPr>
            <p:cNvPr id="1616934" name="Text Box 38"/>
            <p:cNvSpPr txBox="1">
              <a:spLocks noChangeArrowheads="1"/>
            </p:cNvSpPr>
            <p:nvPr/>
          </p:nvSpPr>
          <p:spPr bwMode="auto">
            <a:xfrm>
              <a:off x="2880" y="2112"/>
              <a:ext cx="196" cy="231"/>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4</a:t>
              </a:r>
            </a:p>
          </p:txBody>
        </p:sp>
        <p:sp>
          <p:nvSpPr>
            <p:cNvPr id="1616935" name="Rectangle 39"/>
            <p:cNvSpPr>
              <a:spLocks noChangeArrowheads="1"/>
            </p:cNvSpPr>
            <p:nvPr/>
          </p:nvSpPr>
          <p:spPr bwMode="auto">
            <a:xfrm>
              <a:off x="2496" y="2352"/>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36" name="Line 40"/>
            <p:cNvSpPr>
              <a:spLocks noChangeShapeType="1"/>
            </p:cNvSpPr>
            <p:nvPr/>
          </p:nvSpPr>
          <p:spPr bwMode="auto">
            <a:xfrm>
              <a:off x="2496" y="2544"/>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37" name="Rectangle 41"/>
            <p:cNvSpPr>
              <a:spLocks noChangeArrowheads="1"/>
            </p:cNvSpPr>
            <p:nvPr/>
          </p:nvSpPr>
          <p:spPr bwMode="auto">
            <a:xfrm>
              <a:off x="3120" y="2352"/>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38" name="Line 42"/>
            <p:cNvSpPr>
              <a:spLocks noChangeShapeType="1"/>
            </p:cNvSpPr>
            <p:nvPr/>
          </p:nvSpPr>
          <p:spPr bwMode="auto">
            <a:xfrm>
              <a:off x="3120" y="2544"/>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39" name="Rectangle 43"/>
            <p:cNvSpPr>
              <a:spLocks noChangeArrowheads="1"/>
            </p:cNvSpPr>
            <p:nvPr/>
          </p:nvSpPr>
          <p:spPr bwMode="auto">
            <a:xfrm>
              <a:off x="2160" y="2352"/>
              <a:ext cx="336"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40" name="Line 44"/>
            <p:cNvSpPr>
              <a:spLocks noChangeShapeType="1"/>
            </p:cNvSpPr>
            <p:nvPr/>
          </p:nvSpPr>
          <p:spPr bwMode="auto">
            <a:xfrm>
              <a:off x="2160" y="2544"/>
              <a:ext cx="336"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7" name="Group 45"/>
          <p:cNvGrpSpPr>
            <a:grpSpLocks/>
          </p:cNvGrpSpPr>
          <p:nvPr/>
        </p:nvGrpSpPr>
        <p:grpSpPr bwMode="auto">
          <a:xfrm>
            <a:off x="7772400" y="3683000"/>
            <a:ext cx="2514600" cy="990600"/>
            <a:chOff x="3936" y="2112"/>
            <a:chExt cx="1584" cy="624"/>
          </a:xfrm>
        </p:grpSpPr>
        <p:sp>
          <p:nvSpPr>
            <p:cNvPr id="1616942" name="Text Box 46"/>
            <p:cNvSpPr txBox="1">
              <a:spLocks noChangeArrowheads="1"/>
            </p:cNvSpPr>
            <p:nvPr/>
          </p:nvSpPr>
          <p:spPr bwMode="auto">
            <a:xfrm>
              <a:off x="4608" y="2112"/>
              <a:ext cx="196" cy="231"/>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3</a:t>
              </a:r>
            </a:p>
          </p:txBody>
        </p:sp>
        <p:sp>
          <p:nvSpPr>
            <p:cNvPr id="1616943" name="Rectangle 47"/>
            <p:cNvSpPr>
              <a:spLocks noChangeArrowheads="1"/>
            </p:cNvSpPr>
            <p:nvPr/>
          </p:nvSpPr>
          <p:spPr bwMode="auto">
            <a:xfrm>
              <a:off x="4272" y="2352"/>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44" name="Line 48"/>
            <p:cNvSpPr>
              <a:spLocks noChangeShapeType="1"/>
            </p:cNvSpPr>
            <p:nvPr/>
          </p:nvSpPr>
          <p:spPr bwMode="auto">
            <a:xfrm>
              <a:off x="4272" y="2544"/>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45" name="Rectangle 49"/>
            <p:cNvSpPr>
              <a:spLocks noChangeArrowheads="1"/>
            </p:cNvSpPr>
            <p:nvPr/>
          </p:nvSpPr>
          <p:spPr bwMode="auto">
            <a:xfrm>
              <a:off x="4896" y="2352"/>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46" name="Line 50"/>
            <p:cNvSpPr>
              <a:spLocks noChangeShapeType="1"/>
            </p:cNvSpPr>
            <p:nvPr/>
          </p:nvSpPr>
          <p:spPr bwMode="auto">
            <a:xfrm>
              <a:off x="4896" y="2544"/>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47" name="Rectangle 51"/>
            <p:cNvSpPr>
              <a:spLocks noChangeArrowheads="1"/>
            </p:cNvSpPr>
            <p:nvPr/>
          </p:nvSpPr>
          <p:spPr bwMode="auto">
            <a:xfrm>
              <a:off x="3936" y="2352"/>
              <a:ext cx="336"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48" name="Line 52"/>
            <p:cNvSpPr>
              <a:spLocks noChangeShapeType="1"/>
            </p:cNvSpPr>
            <p:nvPr/>
          </p:nvSpPr>
          <p:spPr bwMode="auto">
            <a:xfrm>
              <a:off x="3936" y="2544"/>
              <a:ext cx="336"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8" name="Group 53"/>
          <p:cNvGrpSpPr>
            <a:grpSpLocks/>
          </p:cNvGrpSpPr>
          <p:nvPr/>
        </p:nvGrpSpPr>
        <p:grpSpPr bwMode="auto">
          <a:xfrm>
            <a:off x="3429000" y="5054600"/>
            <a:ext cx="2514600" cy="990600"/>
            <a:chOff x="1200" y="2976"/>
            <a:chExt cx="1584" cy="624"/>
          </a:xfrm>
        </p:grpSpPr>
        <p:sp>
          <p:nvSpPr>
            <p:cNvPr id="1616950" name="Text Box 54"/>
            <p:cNvSpPr txBox="1">
              <a:spLocks noChangeArrowheads="1"/>
            </p:cNvSpPr>
            <p:nvPr/>
          </p:nvSpPr>
          <p:spPr bwMode="auto">
            <a:xfrm>
              <a:off x="1824" y="2976"/>
              <a:ext cx="196" cy="231"/>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4</a:t>
              </a:r>
            </a:p>
          </p:txBody>
        </p:sp>
        <p:sp>
          <p:nvSpPr>
            <p:cNvPr id="1616951" name="Rectangle 55"/>
            <p:cNvSpPr>
              <a:spLocks noChangeArrowheads="1"/>
            </p:cNvSpPr>
            <p:nvPr/>
          </p:nvSpPr>
          <p:spPr bwMode="auto">
            <a:xfrm>
              <a:off x="1536" y="3216"/>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52" name="Line 56"/>
            <p:cNvSpPr>
              <a:spLocks noChangeShapeType="1"/>
            </p:cNvSpPr>
            <p:nvPr/>
          </p:nvSpPr>
          <p:spPr bwMode="auto">
            <a:xfrm>
              <a:off x="1536" y="340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53" name="Rectangle 57"/>
            <p:cNvSpPr>
              <a:spLocks noChangeArrowheads="1"/>
            </p:cNvSpPr>
            <p:nvPr/>
          </p:nvSpPr>
          <p:spPr bwMode="auto">
            <a:xfrm>
              <a:off x="2160" y="3216"/>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54" name="Line 58"/>
            <p:cNvSpPr>
              <a:spLocks noChangeShapeType="1"/>
            </p:cNvSpPr>
            <p:nvPr/>
          </p:nvSpPr>
          <p:spPr bwMode="auto">
            <a:xfrm>
              <a:off x="2160" y="340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55" name="Rectangle 59"/>
            <p:cNvSpPr>
              <a:spLocks noChangeArrowheads="1"/>
            </p:cNvSpPr>
            <p:nvPr/>
          </p:nvSpPr>
          <p:spPr bwMode="auto">
            <a:xfrm>
              <a:off x="1200" y="3216"/>
              <a:ext cx="336"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56" name="Line 60"/>
            <p:cNvSpPr>
              <a:spLocks noChangeShapeType="1"/>
            </p:cNvSpPr>
            <p:nvPr/>
          </p:nvSpPr>
          <p:spPr bwMode="auto">
            <a:xfrm>
              <a:off x="1200" y="3408"/>
              <a:ext cx="336"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9" name="Group 61"/>
          <p:cNvGrpSpPr>
            <a:grpSpLocks/>
          </p:cNvGrpSpPr>
          <p:nvPr/>
        </p:nvGrpSpPr>
        <p:grpSpPr bwMode="auto">
          <a:xfrm>
            <a:off x="6477000" y="5054600"/>
            <a:ext cx="2514600" cy="990600"/>
            <a:chOff x="3120" y="2976"/>
            <a:chExt cx="1584" cy="624"/>
          </a:xfrm>
        </p:grpSpPr>
        <p:sp>
          <p:nvSpPr>
            <p:cNvPr id="1616958" name="Text Box 62"/>
            <p:cNvSpPr txBox="1">
              <a:spLocks noChangeArrowheads="1"/>
            </p:cNvSpPr>
            <p:nvPr/>
          </p:nvSpPr>
          <p:spPr bwMode="auto">
            <a:xfrm>
              <a:off x="3888" y="2976"/>
              <a:ext cx="264"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15</a:t>
              </a:r>
            </a:p>
          </p:txBody>
        </p:sp>
        <p:sp>
          <p:nvSpPr>
            <p:cNvPr id="1616959" name="Rectangle 63"/>
            <p:cNvSpPr>
              <a:spLocks noChangeArrowheads="1"/>
            </p:cNvSpPr>
            <p:nvPr/>
          </p:nvSpPr>
          <p:spPr bwMode="auto">
            <a:xfrm>
              <a:off x="3456" y="3216"/>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60" name="Line 64"/>
            <p:cNvSpPr>
              <a:spLocks noChangeShapeType="1"/>
            </p:cNvSpPr>
            <p:nvPr/>
          </p:nvSpPr>
          <p:spPr bwMode="auto">
            <a:xfrm>
              <a:off x="3456" y="340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61" name="Rectangle 65"/>
            <p:cNvSpPr>
              <a:spLocks noChangeArrowheads="1"/>
            </p:cNvSpPr>
            <p:nvPr/>
          </p:nvSpPr>
          <p:spPr bwMode="auto">
            <a:xfrm>
              <a:off x="4080" y="3216"/>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62" name="Line 66"/>
            <p:cNvSpPr>
              <a:spLocks noChangeShapeType="1"/>
            </p:cNvSpPr>
            <p:nvPr/>
          </p:nvSpPr>
          <p:spPr bwMode="auto">
            <a:xfrm>
              <a:off x="4080" y="340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63" name="Rectangle 67"/>
            <p:cNvSpPr>
              <a:spLocks noChangeArrowheads="1"/>
            </p:cNvSpPr>
            <p:nvPr/>
          </p:nvSpPr>
          <p:spPr bwMode="auto">
            <a:xfrm>
              <a:off x="3120" y="3216"/>
              <a:ext cx="336"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64" name="Line 68"/>
            <p:cNvSpPr>
              <a:spLocks noChangeShapeType="1"/>
            </p:cNvSpPr>
            <p:nvPr/>
          </p:nvSpPr>
          <p:spPr bwMode="auto">
            <a:xfrm>
              <a:off x="3120" y="3408"/>
              <a:ext cx="336"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16965" name="Text Box 69"/>
          <p:cNvSpPr txBox="1">
            <a:spLocks noChangeArrowheads="1"/>
          </p:cNvSpPr>
          <p:nvPr/>
        </p:nvSpPr>
        <p:spPr bwMode="auto">
          <a:xfrm>
            <a:off x="2142065" y="2672822"/>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Mem(1)    </a:t>
            </a:r>
            <a:r>
              <a:rPr lang="en-US" b="0" dirty="0">
                <a:solidFill>
                  <a:srgbClr val="FF0000"/>
                </a:solidFill>
                <a:latin typeface="Calibri"/>
                <a:ea typeface="+mn-ea"/>
                <a:cs typeface="+mn-cs"/>
              </a:rPr>
              <a:t>Mem(0)</a:t>
            </a:r>
          </a:p>
        </p:txBody>
      </p:sp>
      <p:sp>
        <p:nvSpPr>
          <p:cNvPr id="1616966" name="Text Box 70"/>
          <p:cNvSpPr txBox="1">
            <a:spLocks noChangeArrowheads="1"/>
          </p:cNvSpPr>
          <p:nvPr/>
        </p:nvSpPr>
        <p:spPr bwMode="auto">
          <a:xfrm>
            <a:off x="3276601" y="23114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sp>
        <p:nvSpPr>
          <p:cNvPr id="1616967" name="Text Box 71"/>
          <p:cNvSpPr txBox="1">
            <a:spLocks noChangeArrowheads="1"/>
          </p:cNvSpPr>
          <p:nvPr/>
        </p:nvSpPr>
        <p:spPr bwMode="auto">
          <a:xfrm>
            <a:off x="5054598" y="2658534"/>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a:t>
            </a:r>
            <a:r>
              <a:rPr lang="en-US" b="0" dirty="0">
                <a:solidFill>
                  <a:srgbClr val="00B050"/>
                </a:solidFill>
                <a:latin typeface="Calibri"/>
                <a:ea typeface="+mn-ea"/>
                <a:cs typeface="+mn-cs"/>
              </a:rPr>
              <a:t>Mem(1)</a:t>
            </a:r>
            <a:r>
              <a:rPr lang="en-US" b="0" dirty="0">
                <a:solidFill>
                  <a:prstClr val="black"/>
                </a:solidFill>
                <a:latin typeface="Calibri"/>
                <a:ea typeface="+mn-ea"/>
                <a:cs typeface="+mn-cs"/>
              </a:rPr>
              <a:t>    Mem(0)</a:t>
            </a:r>
          </a:p>
        </p:txBody>
      </p:sp>
      <p:sp>
        <p:nvSpPr>
          <p:cNvPr id="1616968" name="Text Box 72"/>
          <p:cNvSpPr txBox="1">
            <a:spLocks noChangeArrowheads="1"/>
          </p:cNvSpPr>
          <p:nvPr/>
        </p:nvSpPr>
        <p:spPr bwMode="auto">
          <a:xfrm>
            <a:off x="6248400" y="2311400"/>
            <a:ext cx="44114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B050"/>
                </a:solidFill>
                <a:latin typeface="Calibri"/>
                <a:ea typeface="+mn-ea"/>
                <a:cs typeface="+mn-cs"/>
              </a:rPr>
              <a:t>hit</a:t>
            </a:r>
          </a:p>
        </p:txBody>
      </p:sp>
      <p:sp>
        <p:nvSpPr>
          <p:cNvPr id="1616969" name="Text Box 73"/>
          <p:cNvSpPr txBox="1">
            <a:spLocks noChangeArrowheads="1"/>
          </p:cNvSpPr>
          <p:nvPr/>
        </p:nvSpPr>
        <p:spPr bwMode="auto">
          <a:xfrm>
            <a:off x="7857065" y="2963334"/>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Mem(3)    </a:t>
            </a:r>
            <a:r>
              <a:rPr lang="en-US" b="0" dirty="0">
                <a:solidFill>
                  <a:srgbClr val="FF0000"/>
                </a:solidFill>
                <a:latin typeface="Calibri"/>
                <a:ea typeface="+mn-ea"/>
                <a:cs typeface="+mn-cs"/>
              </a:rPr>
              <a:t>Mem(2)</a:t>
            </a:r>
          </a:p>
        </p:txBody>
      </p:sp>
      <p:sp>
        <p:nvSpPr>
          <p:cNvPr id="1616970" name="Text Box 74"/>
          <p:cNvSpPr txBox="1">
            <a:spLocks noChangeArrowheads="1"/>
          </p:cNvSpPr>
          <p:nvPr/>
        </p:nvSpPr>
        <p:spPr bwMode="auto">
          <a:xfrm>
            <a:off x="7840132" y="2658534"/>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Mem(1)    Mem(0)</a:t>
            </a:r>
          </a:p>
        </p:txBody>
      </p:sp>
      <p:sp>
        <p:nvSpPr>
          <p:cNvPr id="1616971" name="Text Box 75"/>
          <p:cNvSpPr txBox="1">
            <a:spLocks noChangeArrowheads="1"/>
          </p:cNvSpPr>
          <p:nvPr/>
        </p:nvSpPr>
        <p:spPr bwMode="auto">
          <a:xfrm>
            <a:off x="9067801" y="23114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sp>
        <p:nvSpPr>
          <p:cNvPr id="1616972" name="Text Box 76"/>
          <p:cNvSpPr txBox="1">
            <a:spLocks noChangeArrowheads="1"/>
          </p:cNvSpPr>
          <p:nvPr/>
        </p:nvSpPr>
        <p:spPr bwMode="auto">
          <a:xfrm>
            <a:off x="3352800" y="3683000"/>
            <a:ext cx="44114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B050"/>
                </a:solidFill>
                <a:latin typeface="Calibri"/>
                <a:ea typeface="+mn-ea"/>
                <a:cs typeface="+mn-cs"/>
              </a:rPr>
              <a:t>hit</a:t>
            </a:r>
          </a:p>
        </p:txBody>
      </p:sp>
      <p:sp>
        <p:nvSpPr>
          <p:cNvPr id="1616973" name="Text Box 77"/>
          <p:cNvSpPr txBox="1">
            <a:spLocks noChangeArrowheads="1"/>
          </p:cNvSpPr>
          <p:nvPr/>
        </p:nvSpPr>
        <p:spPr bwMode="auto">
          <a:xfrm>
            <a:off x="2142065" y="4334934"/>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a:t>
            </a:r>
            <a:r>
              <a:rPr lang="en-US" b="0" dirty="0">
                <a:solidFill>
                  <a:srgbClr val="00B050"/>
                </a:solidFill>
                <a:latin typeface="Calibri"/>
                <a:ea typeface="+mn-ea"/>
                <a:cs typeface="+mn-cs"/>
              </a:rPr>
              <a:t>Mem(3)    </a:t>
            </a:r>
            <a:r>
              <a:rPr lang="en-US" b="0" dirty="0">
                <a:solidFill>
                  <a:prstClr val="black"/>
                </a:solidFill>
                <a:latin typeface="Calibri"/>
                <a:ea typeface="+mn-ea"/>
                <a:cs typeface="+mn-cs"/>
              </a:rPr>
              <a:t>Mem(2)</a:t>
            </a:r>
          </a:p>
        </p:txBody>
      </p:sp>
      <p:sp>
        <p:nvSpPr>
          <p:cNvPr id="1616974" name="Text Box 78"/>
          <p:cNvSpPr txBox="1">
            <a:spLocks noChangeArrowheads="1"/>
          </p:cNvSpPr>
          <p:nvPr/>
        </p:nvSpPr>
        <p:spPr bwMode="auto">
          <a:xfrm>
            <a:off x="2142065" y="4013201"/>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Mem(1)    Mem(0)</a:t>
            </a:r>
          </a:p>
        </p:txBody>
      </p:sp>
      <p:sp>
        <p:nvSpPr>
          <p:cNvPr id="1616975" name="Text Box 79"/>
          <p:cNvSpPr txBox="1">
            <a:spLocks noChangeArrowheads="1"/>
          </p:cNvSpPr>
          <p:nvPr/>
        </p:nvSpPr>
        <p:spPr bwMode="auto">
          <a:xfrm>
            <a:off x="6324601" y="36830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sp>
        <p:nvSpPr>
          <p:cNvPr id="1616977" name="Text Box 81"/>
          <p:cNvSpPr txBox="1">
            <a:spLocks noChangeArrowheads="1"/>
          </p:cNvSpPr>
          <p:nvPr/>
        </p:nvSpPr>
        <p:spPr bwMode="auto">
          <a:xfrm>
            <a:off x="5054598" y="4318001"/>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Mem(3)    Mem(2)</a:t>
            </a:r>
          </a:p>
        </p:txBody>
      </p:sp>
      <p:sp>
        <p:nvSpPr>
          <p:cNvPr id="1616978" name="Text Box 82"/>
          <p:cNvSpPr txBox="1">
            <a:spLocks noChangeArrowheads="1"/>
          </p:cNvSpPr>
          <p:nvPr/>
        </p:nvSpPr>
        <p:spPr bwMode="auto">
          <a:xfrm>
            <a:off x="5054598" y="4013201"/>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Mem(1)    </a:t>
            </a:r>
            <a:r>
              <a:rPr lang="en-US" b="0" dirty="0">
                <a:solidFill>
                  <a:srgbClr val="FF0000"/>
                </a:solidFill>
                <a:latin typeface="Calibri"/>
                <a:ea typeface="+mn-ea"/>
                <a:cs typeface="+mn-cs"/>
              </a:rPr>
              <a:t>Mem(0)</a:t>
            </a:r>
          </a:p>
        </p:txBody>
      </p:sp>
      <p:grpSp>
        <p:nvGrpSpPr>
          <p:cNvPr id="10" name="Group 83"/>
          <p:cNvGrpSpPr>
            <a:grpSpLocks/>
          </p:cNvGrpSpPr>
          <p:nvPr/>
        </p:nvGrpSpPr>
        <p:grpSpPr bwMode="auto">
          <a:xfrm>
            <a:off x="4605341" y="3835400"/>
            <a:ext cx="3163894" cy="533400"/>
            <a:chOff x="1941" y="2208"/>
            <a:chExt cx="1993" cy="336"/>
          </a:xfrm>
        </p:grpSpPr>
        <p:sp>
          <p:nvSpPr>
            <p:cNvPr id="1616980" name="Line 84"/>
            <p:cNvSpPr>
              <a:spLocks noChangeShapeType="1"/>
            </p:cNvSpPr>
            <p:nvPr/>
          </p:nvSpPr>
          <p:spPr bwMode="auto">
            <a:xfrm>
              <a:off x="2208" y="2400"/>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81" name="Line 85"/>
            <p:cNvSpPr>
              <a:spLocks noChangeShapeType="1"/>
            </p:cNvSpPr>
            <p:nvPr/>
          </p:nvSpPr>
          <p:spPr bwMode="auto">
            <a:xfrm>
              <a:off x="3504" y="2400"/>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82" name="Text Box 86"/>
            <p:cNvSpPr txBox="1">
              <a:spLocks noChangeArrowheads="1"/>
            </p:cNvSpPr>
            <p:nvPr/>
          </p:nvSpPr>
          <p:spPr bwMode="auto">
            <a:xfrm>
              <a:off x="1941" y="2208"/>
              <a:ext cx="264"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01</a:t>
              </a:r>
            </a:p>
          </p:txBody>
        </p:sp>
        <p:sp>
          <p:nvSpPr>
            <p:cNvPr id="1616983" name="Text Box 87"/>
            <p:cNvSpPr txBox="1">
              <a:spLocks noChangeArrowheads="1"/>
            </p:cNvSpPr>
            <p:nvPr/>
          </p:nvSpPr>
          <p:spPr bwMode="auto">
            <a:xfrm>
              <a:off x="2960" y="2229"/>
              <a:ext cx="279"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(5)</a:t>
              </a:r>
            </a:p>
          </p:txBody>
        </p:sp>
        <p:sp>
          <p:nvSpPr>
            <p:cNvPr id="1616984" name="Line 88"/>
            <p:cNvSpPr>
              <a:spLocks noChangeShapeType="1"/>
            </p:cNvSpPr>
            <p:nvPr/>
          </p:nvSpPr>
          <p:spPr bwMode="auto">
            <a:xfrm>
              <a:off x="2784" y="2400"/>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85" name="Text Box 89"/>
            <p:cNvSpPr txBox="1">
              <a:spLocks noChangeArrowheads="1"/>
            </p:cNvSpPr>
            <p:nvPr/>
          </p:nvSpPr>
          <p:spPr bwMode="auto">
            <a:xfrm>
              <a:off x="3655" y="2251"/>
              <a:ext cx="279"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(4)</a:t>
              </a:r>
            </a:p>
          </p:txBody>
        </p:sp>
      </p:grpSp>
      <p:sp>
        <p:nvSpPr>
          <p:cNvPr id="1616986" name="Text Box 90"/>
          <p:cNvSpPr txBox="1">
            <a:spLocks noChangeArrowheads="1"/>
          </p:cNvSpPr>
          <p:nvPr/>
        </p:nvSpPr>
        <p:spPr bwMode="auto">
          <a:xfrm>
            <a:off x="8991600" y="3683000"/>
            <a:ext cx="44114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hit</a:t>
            </a:r>
          </a:p>
        </p:txBody>
      </p:sp>
      <p:sp>
        <p:nvSpPr>
          <p:cNvPr id="1616988" name="Text Box 92"/>
          <p:cNvSpPr txBox="1">
            <a:spLocks noChangeArrowheads="1"/>
          </p:cNvSpPr>
          <p:nvPr/>
        </p:nvSpPr>
        <p:spPr bwMode="auto">
          <a:xfrm>
            <a:off x="7857065" y="4318001"/>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a:t>
            </a:r>
            <a:r>
              <a:rPr lang="en-US" b="0" dirty="0">
                <a:solidFill>
                  <a:srgbClr val="00B050"/>
                </a:solidFill>
                <a:latin typeface="Calibri"/>
                <a:ea typeface="+mn-ea"/>
                <a:cs typeface="+mn-cs"/>
              </a:rPr>
              <a:t>Mem(3)    </a:t>
            </a:r>
            <a:r>
              <a:rPr lang="en-US" b="0" dirty="0">
                <a:solidFill>
                  <a:prstClr val="black"/>
                </a:solidFill>
                <a:latin typeface="Calibri"/>
                <a:ea typeface="+mn-ea"/>
                <a:cs typeface="+mn-cs"/>
              </a:rPr>
              <a:t>Mem(2)</a:t>
            </a:r>
          </a:p>
        </p:txBody>
      </p:sp>
      <p:sp>
        <p:nvSpPr>
          <p:cNvPr id="1616989" name="Text Box 93"/>
          <p:cNvSpPr txBox="1">
            <a:spLocks noChangeArrowheads="1"/>
          </p:cNvSpPr>
          <p:nvPr/>
        </p:nvSpPr>
        <p:spPr bwMode="auto">
          <a:xfrm>
            <a:off x="7857065" y="4013201"/>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01    Mem(5)    Mem(4)</a:t>
            </a:r>
          </a:p>
        </p:txBody>
      </p:sp>
      <p:sp>
        <p:nvSpPr>
          <p:cNvPr id="1616990" name="Text Box 94"/>
          <p:cNvSpPr txBox="1">
            <a:spLocks noChangeArrowheads="1"/>
          </p:cNvSpPr>
          <p:nvPr/>
        </p:nvSpPr>
        <p:spPr bwMode="auto">
          <a:xfrm>
            <a:off x="4648200" y="5054600"/>
            <a:ext cx="44114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B050"/>
                </a:solidFill>
                <a:latin typeface="Calibri"/>
                <a:ea typeface="+mn-ea"/>
                <a:cs typeface="+mn-cs"/>
              </a:rPr>
              <a:t>hit</a:t>
            </a:r>
          </a:p>
        </p:txBody>
      </p:sp>
      <p:sp>
        <p:nvSpPr>
          <p:cNvPr id="1616992" name="Text Box 96"/>
          <p:cNvSpPr txBox="1">
            <a:spLocks noChangeArrowheads="1"/>
          </p:cNvSpPr>
          <p:nvPr/>
        </p:nvSpPr>
        <p:spPr bwMode="auto">
          <a:xfrm>
            <a:off x="3513665" y="5706534"/>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Mem(3)    Mem(2)</a:t>
            </a:r>
          </a:p>
        </p:txBody>
      </p:sp>
      <p:sp>
        <p:nvSpPr>
          <p:cNvPr id="1616993" name="Text Box 97"/>
          <p:cNvSpPr txBox="1">
            <a:spLocks noChangeArrowheads="1"/>
          </p:cNvSpPr>
          <p:nvPr/>
        </p:nvSpPr>
        <p:spPr bwMode="auto">
          <a:xfrm>
            <a:off x="3513665" y="5384801"/>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01    Mem(5)    </a:t>
            </a:r>
            <a:r>
              <a:rPr lang="en-US" b="0" dirty="0">
                <a:solidFill>
                  <a:srgbClr val="00B050"/>
                </a:solidFill>
                <a:latin typeface="Calibri"/>
                <a:ea typeface="+mn-ea"/>
                <a:cs typeface="+mn-cs"/>
              </a:rPr>
              <a:t>Mem(4)</a:t>
            </a:r>
          </a:p>
        </p:txBody>
      </p:sp>
      <p:sp>
        <p:nvSpPr>
          <p:cNvPr id="1616995" name="Text Box 99"/>
          <p:cNvSpPr txBox="1">
            <a:spLocks noChangeArrowheads="1"/>
          </p:cNvSpPr>
          <p:nvPr/>
        </p:nvSpPr>
        <p:spPr bwMode="auto">
          <a:xfrm>
            <a:off x="6578598" y="5672668"/>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a:t>
            </a:r>
            <a:r>
              <a:rPr lang="en-US" b="0" dirty="0">
                <a:solidFill>
                  <a:srgbClr val="FF0000"/>
                </a:solidFill>
                <a:latin typeface="Calibri"/>
                <a:ea typeface="+mn-ea"/>
                <a:cs typeface="+mn-cs"/>
              </a:rPr>
              <a:t>Mem(3)</a:t>
            </a:r>
            <a:r>
              <a:rPr lang="en-US" b="0" dirty="0">
                <a:solidFill>
                  <a:prstClr val="black"/>
                </a:solidFill>
                <a:latin typeface="Calibri"/>
                <a:ea typeface="+mn-ea"/>
                <a:cs typeface="+mn-cs"/>
              </a:rPr>
              <a:t>    Mem(2)</a:t>
            </a:r>
          </a:p>
        </p:txBody>
      </p:sp>
      <p:sp>
        <p:nvSpPr>
          <p:cNvPr id="1616996" name="Text Box 100"/>
          <p:cNvSpPr txBox="1">
            <a:spLocks noChangeArrowheads="1"/>
          </p:cNvSpPr>
          <p:nvPr/>
        </p:nvSpPr>
        <p:spPr bwMode="auto">
          <a:xfrm>
            <a:off x="6578598" y="5367868"/>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01    Mem(5)    Mem(4)</a:t>
            </a:r>
          </a:p>
        </p:txBody>
      </p:sp>
      <p:sp>
        <p:nvSpPr>
          <p:cNvPr id="1616997" name="Text Box 101"/>
          <p:cNvSpPr txBox="1">
            <a:spLocks noChangeArrowheads="1"/>
          </p:cNvSpPr>
          <p:nvPr/>
        </p:nvSpPr>
        <p:spPr bwMode="auto">
          <a:xfrm>
            <a:off x="8001001" y="50546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grpSp>
        <p:nvGrpSpPr>
          <p:cNvPr id="11" name="Group 102"/>
          <p:cNvGrpSpPr>
            <a:grpSpLocks/>
          </p:cNvGrpSpPr>
          <p:nvPr/>
        </p:nvGrpSpPr>
        <p:grpSpPr bwMode="auto">
          <a:xfrm>
            <a:off x="6129341" y="5529287"/>
            <a:ext cx="3194053" cy="784230"/>
            <a:chOff x="1941" y="2219"/>
            <a:chExt cx="2012" cy="494"/>
          </a:xfrm>
        </p:grpSpPr>
        <p:sp>
          <p:nvSpPr>
            <p:cNvPr id="1616999" name="Line 103"/>
            <p:cNvSpPr>
              <a:spLocks noChangeShapeType="1"/>
            </p:cNvSpPr>
            <p:nvPr/>
          </p:nvSpPr>
          <p:spPr bwMode="auto">
            <a:xfrm>
              <a:off x="2261" y="2400"/>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7000" name="Line 104"/>
            <p:cNvSpPr>
              <a:spLocks noChangeShapeType="1"/>
            </p:cNvSpPr>
            <p:nvPr/>
          </p:nvSpPr>
          <p:spPr bwMode="auto">
            <a:xfrm>
              <a:off x="3504" y="2400"/>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7001" name="Text Box 105"/>
            <p:cNvSpPr txBox="1">
              <a:spLocks noChangeArrowheads="1"/>
            </p:cNvSpPr>
            <p:nvPr/>
          </p:nvSpPr>
          <p:spPr bwMode="auto">
            <a:xfrm>
              <a:off x="1941" y="2219"/>
              <a:ext cx="264"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11</a:t>
              </a:r>
            </a:p>
          </p:txBody>
        </p:sp>
        <p:sp>
          <p:nvSpPr>
            <p:cNvPr id="1617002" name="Text Box 106"/>
            <p:cNvSpPr txBox="1">
              <a:spLocks noChangeArrowheads="1"/>
            </p:cNvSpPr>
            <p:nvPr/>
          </p:nvSpPr>
          <p:spPr bwMode="auto">
            <a:xfrm>
              <a:off x="2949" y="2480"/>
              <a:ext cx="353"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(15)</a:t>
              </a:r>
            </a:p>
          </p:txBody>
        </p:sp>
        <p:sp>
          <p:nvSpPr>
            <p:cNvPr id="1617003" name="Line 107"/>
            <p:cNvSpPr>
              <a:spLocks noChangeShapeType="1"/>
            </p:cNvSpPr>
            <p:nvPr/>
          </p:nvSpPr>
          <p:spPr bwMode="auto">
            <a:xfrm>
              <a:off x="2784" y="2400"/>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7004" name="Text Box 108"/>
            <p:cNvSpPr txBox="1">
              <a:spLocks noChangeArrowheads="1"/>
            </p:cNvSpPr>
            <p:nvPr/>
          </p:nvSpPr>
          <p:spPr bwMode="auto">
            <a:xfrm>
              <a:off x="3600" y="2480"/>
              <a:ext cx="353"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(14)</a:t>
              </a:r>
            </a:p>
          </p:txBody>
        </p:sp>
      </p:grpSp>
      <p:sp>
        <p:nvSpPr>
          <p:cNvPr id="1617006" name="Rectangle 110"/>
          <p:cNvSpPr>
            <a:spLocks noChangeArrowheads="1"/>
          </p:cNvSpPr>
          <p:nvPr/>
        </p:nvSpPr>
        <p:spPr bwMode="auto">
          <a:xfrm>
            <a:off x="2286000" y="6121400"/>
            <a:ext cx="8153400" cy="355600"/>
          </a:xfrm>
          <a:prstGeom prst="rect">
            <a:avLst/>
          </a:prstGeom>
          <a:noFill/>
          <a:ln w="12700">
            <a:noFill/>
            <a:miter lim="800000"/>
            <a:headEnd/>
            <a:tailEnd/>
          </a:ln>
          <a:effectLst/>
        </p:spPr>
        <p:txBody>
          <a:bodyPr lIns="63500" tIns="25400" rIns="63500" bIns="25400">
            <a:spAutoFit/>
          </a:bodyPr>
          <a:lstStyle/>
          <a:p>
            <a:pPr marL="741363" lvl="1" indent="-246063" defTabSz="457200" eaLnBrk="1" fontAlgn="auto" hangingPunct="1">
              <a:spcBef>
                <a:spcPct val="30000"/>
              </a:spcBef>
              <a:spcAft>
                <a:spcPts val="0"/>
              </a:spcAft>
              <a:buSzPct val="75000"/>
              <a:buFont typeface="Arial"/>
              <a:buChar char="•"/>
            </a:pPr>
            <a:r>
              <a:rPr lang="en-US" sz="2000" b="0" dirty="0">
                <a:solidFill>
                  <a:prstClr val="black"/>
                </a:solidFill>
                <a:latin typeface="Calibri"/>
                <a:ea typeface="+mn-ea"/>
                <a:cs typeface="+mn-cs"/>
              </a:rPr>
              <a:t>8 requests, 4 misses</a:t>
            </a:r>
          </a:p>
        </p:txBody>
      </p:sp>
      <p:sp>
        <p:nvSpPr>
          <p:cNvPr id="114" name="Rectangle 91"/>
          <p:cNvSpPr txBox="1">
            <a:spLocks noChangeArrowheads="1"/>
          </p:cNvSpPr>
          <p:nvPr/>
        </p:nvSpPr>
        <p:spPr>
          <a:xfrm>
            <a:off x="1524000" y="1426633"/>
            <a:ext cx="9144000" cy="812800"/>
          </a:xfrm>
          <a:prstGeom prst="rect">
            <a:avLst/>
          </a:prstGeom>
          <a:noFill/>
          <a:ln/>
        </p:spPr>
        <p:txBody>
          <a:bodyPr vert="horz" lIns="91440" tIns="45720" rIns="91440" bIns="45720" rtlCol="0">
            <a:noAutofit/>
          </a:bodyPr>
          <a:lstStyle/>
          <a:p>
            <a:pPr marL="342900" indent="-342900" defTabSz="457200" eaLnBrk="1" fontAlgn="auto" hangingPunct="1">
              <a:spcBef>
                <a:spcPct val="20000"/>
              </a:spcBef>
              <a:spcAft>
                <a:spcPts val="0"/>
              </a:spcAft>
              <a:buFont typeface="Arial"/>
              <a:buChar char="•"/>
            </a:pPr>
            <a:r>
              <a:rPr lang="en-US" sz="1600" b="0" dirty="0">
                <a:solidFill>
                  <a:prstClr val="black"/>
                </a:solidFill>
                <a:latin typeface="Helvetica (Body)"/>
                <a:ea typeface="+mn-ea"/>
                <a:cs typeface="+mn-cs"/>
              </a:rPr>
              <a:t>Each cache block holds 2 words; so Tag 2b; Index 1b; Offset 1b (for 1 of 2 words in block, not Bytes. Offset 3b for Byte address)</a:t>
            </a:r>
          </a:p>
          <a:p>
            <a:pPr marL="742950" lvl="1" indent="-285750" algn="ctr" defTabSz="457200" eaLnBrk="1" fontAlgn="auto" hangingPunct="1">
              <a:spcBef>
                <a:spcPct val="20000"/>
              </a:spcBef>
              <a:spcAft>
                <a:spcPts val="0"/>
              </a:spcAft>
              <a:defRPr/>
            </a:pPr>
            <a:r>
              <a:rPr lang="en-US" sz="1400" b="0" dirty="0">
                <a:solidFill>
                  <a:prstClr val="black"/>
                </a:solidFill>
                <a:latin typeface="Helvetica (Body)"/>
                <a:ea typeface="+mn-ea"/>
                <a:cs typeface="+mn-cs"/>
              </a:rPr>
              <a:t>                                         </a:t>
            </a:r>
            <a:r>
              <a:rPr lang="en-US" b="0" dirty="0">
                <a:solidFill>
                  <a:prstClr val="black"/>
                </a:solidFill>
                <a:latin typeface="Helvetica (Body)"/>
                <a:ea typeface="+mn-ea"/>
                <a:cs typeface="+mn-cs"/>
              </a:rPr>
              <a:t>0     1      2       3       4     3     4     15</a:t>
            </a:r>
            <a:endParaRPr lang="en-US" sz="1400" b="0" dirty="0">
              <a:solidFill>
                <a:prstClr val="black"/>
              </a:solidFill>
              <a:latin typeface="Helvetica (Body)"/>
              <a:ea typeface="+mn-ea"/>
              <a:cs typeface="+mn-cs"/>
            </a:endParaRPr>
          </a:p>
          <a:p>
            <a:pPr marL="742950" lvl="1" indent="-285750" algn="ctr" defTabSz="457200" eaLnBrk="1" fontAlgn="auto" hangingPunct="1">
              <a:spcBef>
                <a:spcPct val="20000"/>
              </a:spcBef>
              <a:spcAft>
                <a:spcPts val="0"/>
              </a:spcAft>
              <a:defRPr/>
            </a:pPr>
            <a:endParaRPr lang="en-US" sz="1400" b="0" dirty="0">
              <a:solidFill>
                <a:prstClr val="black"/>
              </a:solidFill>
              <a:latin typeface="Helvetica (Body)"/>
              <a:ea typeface="+mn-ea"/>
              <a:cs typeface="+mn-cs"/>
            </a:endParaRPr>
          </a:p>
        </p:txBody>
      </p:sp>
      <p:sp>
        <p:nvSpPr>
          <p:cNvPr id="115" name="Text Box 122"/>
          <p:cNvSpPr txBox="1">
            <a:spLocks noChangeArrowheads="1"/>
          </p:cNvSpPr>
          <p:nvPr/>
        </p:nvSpPr>
        <p:spPr bwMode="auto">
          <a:xfrm>
            <a:off x="1714500" y="1871134"/>
            <a:ext cx="3429000" cy="584775"/>
          </a:xfrm>
          <a:prstGeom prst="rect">
            <a:avLst/>
          </a:prstGeom>
          <a:noFill/>
          <a:ln w="12700">
            <a:noFill/>
            <a:miter lim="800000"/>
            <a:headEnd/>
            <a:tailEnd/>
          </a:ln>
          <a:effectLst/>
        </p:spPr>
        <p:txBody>
          <a:bodyPr>
            <a:spAutoFit/>
          </a:bodyPr>
          <a:lstStyle/>
          <a:p>
            <a:pPr defTabSz="457200" eaLnBrk="1" fontAlgn="auto" hangingPunct="1">
              <a:spcBef>
                <a:spcPts val="0"/>
              </a:spcBef>
              <a:spcAft>
                <a:spcPts val="0"/>
              </a:spcAft>
            </a:pPr>
            <a:r>
              <a:rPr lang="en-US" sz="1600" b="0" dirty="0">
                <a:solidFill>
                  <a:prstClr val="black"/>
                </a:solidFill>
                <a:latin typeface="Helvetica (Body)"/>
                <a:ea typeface="+mn-ea"/>
                <a:cs typeface="+mn-cs"/>
              </a:rPr>
              <a:t>Start with an empty cache - all blocks initially marked as not valid</a:t>
            </a:r>
          </a:p>
        </p:txBody>
      </p:sp>
      <p:sp>
        <p:nvSpPr>
          <p:cNvPr id="116" name="TextBox 115"/>
          <p:cNvSpPr txBox="1"/>
          <p:nvPr/>
        </p:nvSpPr>
        <p:spPr>
          <a:xfrm>
            <a:off x="5168900" y="2126054"/>
            <a:ext cx="4455388" cy="369332"/>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0000 0001 0010 0011 0100 0011 0100 1111</a:t>
            </a:r>
          </a:p>
        </p:txBody>
      </p:sp>
      <p:sp>
        <p:nvSpPr>
          <p:cNvPr id="12" name="Slide Number Placeholder 3">
            <a:extLst>
              <a:ext uri="{FF2B5EF4-FFF2-40B4-BE49-F238E27FC236}">
                <a16:creationId xmlns:a16="http://schemas.microsoft.com/office/drawing/2014/main" id="{E16BFDEE-2236-B120-42FF-040E67493E15}"/>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29</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169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169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169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169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169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169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1696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1697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1697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61697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1697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1697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61697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1698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1698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161698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699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61699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61699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61699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61699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161699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499"/>
                                          </p:stCondLst>
                                        </p:cTn>
                                        <p:tgtEl>
                                          <p:spTgt spid="1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6170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6965" grpId="0" autoUpdateAnimBg="0"/>
      <p:bldP spid="1616966" grpId="0" autoUpdateAnimBg="0"/>
      <p:bldP spid="1616967" grpId="0"/>
      <p:bldP spid="1616968" grpId="0" autoUpdateAnimBg="0"/>
      <p:bldP spid="1616969" grpId="0" autoUpdateAnimBg="0"/>
      <p:bldP spid="1616970" grpId="0"/>
      <p:bldP spid="1616971" grpId="0" autoUpdateAnimBg="0"/>
      <p:bldP spid="1616972" grpId="0" autoUpdateAnimBg="0"/>
      <p:bldP spid="1616973" grpId="0"/>
      <p:bldP spid="1616974" grpId="0"/>
      <p:bldP spid="1616975" grpId="0" autoUpdateAnimBg="0"/>
      <p:bldP spid="1616977" grpId="0"/>
      <p:bldP spid="1616978" grpId="0"/>
      <p:bldP spid="1616986" grpId="0" autoUpdateAnimBg="0"/>
      <p:bldP spid="1616988" grpId="0"/>
      <p:bldP spid="1616989" grpId="0"/>
      <p:bldP spid="1616990" grpId="0" autoUpdateAnimBg="0"/>
      <p:bldP spid="1616992" grpId="0"/>
      <p:bldP spid="1616993" grpId="0"/>
      <p:bldP spid="1616995" grpId="0"/>
      <p:bldP spid="1616996" grpId="0"/>
      <p:bldP spid="1616997" grpId="0" autoUpdateAnimBg="0"/>
      <p:bldP spid="161700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838200" y="1435634"/>
            <a:ext cx="10744200" cy="5142840"/>
          </a:xfrm>
        </p:spPr>
        <p:txBody>
          <a:bodyPr>
            <a:normAutofit/>
          </a:bodyPr>
          <a:lstStyle/>
          <a:p>
            <a:r>
              <a:rPr lang="en-US" dirty="0">
                <a:ea typeface="ＭＳ Ｐゴシック" pitchFamily="34" charset="-128"/>
              </a:rPr>
              <a:t>Processor</a:t>
            </a:r>
          </a:p>
          <a:p>
            <a:pPr lvl="1"/>
            <a:r>
              <a:rPr lang="en-US" dirty="0">
                <a:ea typeface="ＭＳ Ｐゴシック" pitchFamily="34" charset="-128"/>
              </a:rPr>
              <a:t>holds data in register file (~100 Bytes)</a:t>
            </a:r>
          </a:p>
          <a:p>
            <a:pPr lvl="1"/>
            <a:r>
              <a:rPr lang="en-US" dirty="0">
                <a:ea typeface="ＭＳ Ｐゴシック" pitchFamily="34" charset="-128"/>
              </a:rPr>
              <a:t>Registers accessed on sub-nanosecond timescale</a:t>
            </a:r>
          </a:p>
          <a:p>
            <a:r>
              <a:rPr lang="en-US" dirty="0">
                <a:ea typeface="ＭＳ Ｐゴシック" pitchFamily="34" charset="-128"/>
              </a:rPr>
              <a:t>Memory (we’ll call “main memory”)</a:t>
            </a:r>
          </a:p>
          <a:p>
            <a:pPr lvl="1"/>
            <a:r>
              <a:rPr lang="en-US" dirty="0">
                <a:ea typeface="ＭＳ Ｐゴシック" pitchFamily="34" charset="-128"/>
              </a:rPr>
              <a:t>More capacity than registers (~</a:t>
            </a:r>
            <a:r>
              <a:rPr lang="en-US" dirty="0" err="1">
                <a:ea typeface="ＭＳ Ｐゴシック" pitchFamily="34" charset="-128"/>
              </a:rPr>
              <a:t>Gbytes</a:t>
            </a:r>
            <a:r>
              <a:rPr lang="en-US" dirty="0">
                <a:ea typeface="ＭＳ Ｐゴシック" pitchFamily="34" charset="-128"/>
              </a:rPr>
              <a:t>)</a:t>
            </a:r>
          </a:p>
          <a:p>
            <a:pPr lvl="1"/>
            <a:r>
              <a:rPr lang="en-US" dirty="0">
                <a:ea typeface="ＭＳ Ｐゴシック" pitchFamily="34" charset="-128"/>
              </a:rPr>
              <a:t>Access time ~50-100 ns</a:t>
            </a:r>
          </a:p>
          <a:p>
            <a:pPr lvl="1"/>
            <a:r>
              <a:rPr lang="en-US" dirty="0">
                <a:solidFill>
                  <a:schemeClr val="accent2"/>
                </a:solidFill>
                <a:ea typeface="ＭＳ Ｐゴシック" pitchFamily="34" charset="-128"/>
              </a:rPr>
              <a:t>Hundreds of clock cycles per memory access?!</a:t>
            </a:r>
          </a:p>
          <a:p>
            <a:pPr lvl="1"/>
            <a:endParaRPr lang="en-US" dirty="0">
              <a:solidFill>
                <a:schemeClr val="accent2"/>
              </a:solidFill>
              <a:ea typeface="ＭＳ Ｐゴシック" pitchFamily="34" charset="-128"/>
            </a:endParaRPr>
          </a:p>
        </p:txBody>
      </p:sp>
      <p:sp>
        <p:nvSpPr>
          <p:cNvPr id="5" name="Title 4"/>
          <p:cNvSpPr>
            <a:spLocks noGrp="1"/>
          </p:cNvSpPr>
          <p:nvPr>
            <p:ph type="title"/>
          </p:nvPr>
        </p:nvSpPr>
        <p:spPr>
          <a:xfrm>
            <a:off x="1981199" y="283692"/>
            <a:ext cx="8229600" cy="1143000"/>
          </a:xfrm>
        </p:spPr>
        <p:txBody>
          <a:bodyPr/>
          <a:lstStyle/>
          <a:p>
            <a:r>
              <a:rPr lang="en-US" dirty="0">
                <a:ea typeface="ＭＳ Ｐゴシック" pitchFamily="34" charset="-128"/>
              </a:rPr>
              <a:t>Storage in a Computer</a:t>
            </a:r>
            <a:endParaRPr lang="en-US" dirty="0"/>
          </a:p>
        </p:txBody>
      </p:sp>
      <p:sp>
        <p:nvSpPr>
          <p:cNvPr id="2" name="Slide Number Placeholder 3">
            <a:extLst>
              <a:ext uri="{FF2B5EF4-FFF2-40B4-BE49-F238E27FC236}">
                <a16:creationId xmlns:a16="http://schemas.microsoft.com/office/drawing/2014/main" id="{B1578EFA-EC4B-DE19-C0CA-9BA14EF97F3A}"/>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3</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BFE1DA-E5AD-66A9-1E91-EDC68B7B0F82}"/>
            </a:ext>
          </a:extLst>
        </p:cNvPr>
        <p:cNvGrpSpPr/>
        <p:nvPr/>
      </p:nvGrpSpPr>
      <p:grpSpPr>
        <a:xfrm>
          <a:off x="0" y="0"/>
          <a:ext cx="0" cy="0"/>
          <a:chOff x="0" y="0"/>
          <a:chExt cx="0" cy="0"/>
        </a:xfrm>
      </p:grpSpPr>
      <p:sp>
        <p:nvSpPr>
          <p:cNvPr id="1660930" name="Rectangle 2">
            <a:extLst>
              <a:ext uri="{FF2B5EF4-FFF2-40B4-BE49-F238E27FC236}">
                <a16:creationId xmlns:a16="http://schemas.microsoft.com/office/drawing/2014/main" id="{5469DD8E-692C-304D-F953-B10E85CC0A0F}"/>
              </a:ext>
            </a:extLst>
          </p:cNvPr>
          <p:cNvSpPr>
            <a:spLocks noGrp="1" noChangeArrowheads="1"/>
          </p:cNvSpPr>
          <p:nvPr>
            <p:ph type="title"/>
          </p:nvPr>
        </p:nvSpPr>
        <p:spPr/>
        <p:txBody>
          <a:bodyPr>
            <a:normAutofit/>
          </a:bodyPr>
          <a:lstStyle/>
          <a:p>
            <a:r>
              <a:rPr lang="en-US" dirty="0"/>
              <a:t>Recall: DM cache: Example</a:t>
            </a:r>
          </a:p>
        </p:txBody>
      </p:sp>
      <p:grpSp>
        <p:nvGrpSpPr>
          <p:cNvPr id="2" name="Group 3">
            <a:extLst>
              <a:ext uri="{FF2B5EF4-FFF2-40B4-BE49-F238E27FC236}">
                <a16:creationId xmlns:a16="http://schemas.microsoft.com/office/drawing/2014/main" id="{4EEA4ADE-2873-0577-5AA8-8E2D2F01C0F5}"/>
              </a:ext>
            </a:extLst>
          </p:cNvPr>
          <p:cNvGrpSpPr>
            <a:grpSpLocks/>
          </p:cNvGrpSpPr>
          <p:nvPr/>
        </p:nvGrpSpPr>
        <p:grpSpPr bwMode="auto">
          <a:xfrm>
            <a:off x="2133600" y="2641380"/>
            <a:ext cx="990600" cy="1219200"/>
            <a:chOff x="1344" y="1056"/>
            <a:chExt cx="624" cy="768"/>
          </a:xfrm>
        </p:grpSpPr>
        <p:sp>
          <p:nvSpPr>
            <p:cNvPr id="1660932" name="Rectangle 4">
              <a:extLst>
                <a:ext uri="{FF2B5EF4-FFF2-40B4-BE49-F238E27FC236}">
                  <a16:creationId xmlns:a16="http://schemas.microsoft.com/office/drawing/2014/main" id="{EC97CBAF-77C0-63E0-3705-B3669F7E95EE}"/>
                </a:ext>
              </a:extLst>
            </p:cNvPr>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3" name="Line 5">
              <a:extLst>
                <a:ext uri="{FF2B5EF4-FFF2-40B4-BE49-F238E27FC236}">
                  <a16:creationId xmlns:a16="http://schemas.microsoft.com/office/drawing/2014/main" id="{F33C243F-3437-C9D5-9C02-4A835E6656BE}"/>
                </a:ext>
              </a:extLst>
            </p:cNvPr>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4" name="Line 6">
              <a:extLst>
                <a:ext uri="{FF2B5EF4-FFF2-40B4-BE49-F238E27FC236}">
                  <a16:creationId xmlns:a16="http://schemas.microsoft.com/office/drawing/2014/main" id="{DAA4C014-2B47-E790-4BB7-6ACBD574EF48}"/>
                </a:ext>
              </a:extLst>
            </p:cNvPr>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5" name="Line 7">
              <a:extLst>
                <a:ext uri="{FF2B5EF4-FFF2-40B4-BE49-F238E27FC236}">
                  <a16:creationId xmlns:a16="http://schemas.microsoft.com/office/drawing/2014/main" id="{3E10184B-81AF-D1B3-AB96-40C2826493F5}"/>
                </a:ext>
              </a:extLst>
            </p:cNvPr>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60936" name="Line 8">
            <a:extLst>
              <a:ext uri="{FF2B5EF4-FFF2-40B4-BE49-F238E27FC236}">
                <a16:creationId xmlns:a16="http://schemas.microsoft.com/office/drawing/2014/main" id="{21D15C77-9E81-E273-E559-530D73BE93DB}"/>
              </a:ext>
            </a:extLst>
          </p:cNvPr>
          <p:cNvSpPr>
            <a:spLocks noChangeShapeType="1"/>
          </p:cNvSpPr>
          <p:nvPr/>
        </p:nvSpPr>
        <p:spPr bwMode="auto">
          <a:xfrm>
            <a:off x="4191000" y="20317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7" name="Line 9">
            <a:extLst>
              <a:ext uri="{FF2B5EF4-FFF2-40B4-BE49-F238E27FC236}">
                <a16:creationId xmlns:a16="http://schemas.microsoft.com/office/drawing/2014/main" id="{836F2F29-0B3B-8774-7310-714975CAB201}"/>
              </a:ext>
            </a:extLst>
          </p:cNvPr>
          <p:cNvSpPr>
            <a:spLocks noChangeShapeType="1"/>
          </p:cNvSpPr>
          <p:nvPr/>
        </p:nvSpPr>
        <p:spPr bwMode="auto">
          <a:xfrm>
            <a:off x="4191000" y="17269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8" name="Line 10">
            <a:extLst>
              <a:ext uri="{FF2B5EF4-FFF2-40B4-BE49-F238E27FC236}">
                <a16:creationId xmlns:a16="http://schemas.microsoft.com/office/drawing/2014/main" id="{99F6D4DC-E27E-415A-7C76-89DDAB2ED775}"/>
              </a:ext>
            </a:extLst>
          </p:cNvPr>
          <p:cNvSpPr>
            <a:spLocks noChangeShapeType="1"/>
          </p:cNvSpPr>
          <p:nvPr/>
        </p:nvSpPr>
        <p:spPr bwMode="auto">
          <a:xfrm>
            <a:off x="4191000" y="23365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9" name="Line 11">
            <a:extLst>
              <a:ext uri="{FF2B5EF4-FFF2-40B4-BE49-F238E27FC236}">
                <a16:creationId xmlns:a16="http://schemas.microsoft.com/office/drawing/2014/main" id="{46BAC023-8B3F-4663-22B6-0D74191D76C2}"/>
              </a:ext>
            </a:extLst>
          </p:cNvPr>
          <p:cNvSpPr>
            <a:spLocks noChangeShapeType="1"/>
          </p:cNvSpPr>
          <p:nvPr/>
        </p:nvSpPr>
        <p:spPr bwMode="auto">
          <a:xfrm>
            <a:off x="4191000" y="14221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0" name="Line 12">
            <a:extLst>
              <a:ext uri="{FF2B5EF4-FFF2-40B4-BE49-F238E27FC236}">
                <a16:creationId xmlns:a16="http://schemas.microsoft.com/office/drawing/2014/main" id="{892E335C-4307-0D1B-32CD-59103DD60B32}"/>
              </a:ext>
            </a:extLst>
          </p:cNvPr>
          <p:cNvSpPr>
            <a:spLocks noChangeShapeType="1"/>
          </p:cNvSpPr>
          <p:nvPr/>
        </p:nvSpPr>
        <p:spPr bwMode="auto">
          <a:xfrm>
            <a:off x="4191000" y="1422180"/>
            <a:ext cx="0" cy="365760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1" name="Line 13">
            <a:extLst>
              <a:ext uri="{FF2B5EF4-FFF2-40B4-BE49-F238E27FC236}">
                <a16:creationId xmlns:a16="http://schemas.microsoft.com/office/drawing/2014/main" id="{4D4FF7B3-EE51-D4EB-8B22-F69425A187B2}"/>
              </a:ext>
            </a:extLst>
          </p:cNvPr>
          <p:cNvSpPr>
            <a:spLocks noChangeShapeType="1"/>
          </p:cNvSpPr>
          <p:nvPr/>
        </p:nvSpPr>
        <p:spPr bwMode="auto">
          <a:xfrm>
            <a:off x="5181600" y="1422180"/>
            <a:ext cx="0" cy="365760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2" name="Line 14">
            <a:extLst>
              <a:ext uri="{FF2B5EF4-FFF2-40B4-BE49-F238E27FC236}">
                <a16:creationId xmlns:a16="http://schemas.microsoft.com/office/drawing/2014/main" id="{E9EA0E5B-33B3-BDE1-B8DA-D1907A2CDFC1}"/>
              </a:ext>
            </a:extLst>
          </p:cNvPr>
          <p:cNvSpPr>
            <a:spLocks noChangeShapeType="1"/>
          </p:cNvSpPr>
          <p:nvPr/>
        </p:nvSpPr>
        <p:spPr bwMode="auto">
          <a:xfrm flipH="1" flipV="1">
            <a:off x="4191000" y="56893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3" name="Line 15">
            <a:extLst>
              <a:ext uri="{FF2B5EF4-FFF2-40B4-BE49-F238E27FC236}">
                <a16:creationId xmlns:a16="http://schemas.microsoft.com/office/drawing/2014/main" id="{AE687645-563C-41FF-BD4C-BD187D2A0F00}"/>
              </a:ext>
            </a:extLst>
          </p:cNvPr>
          <p:cNvSpPr>
            <a:spLocks noChangeShapeType="1"/>
          </p:cNvSpPr>
          <p:nvPr/>
        </p:nvSpPr>
        <p:spPr bwMode="auto">
          <a:xfrm flipH="1" flipV="1">
            <a:off x="4191000" y="59941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4" name="Line 16">
            <a:extLst>
              <a:ext uri="{FF2B5EF4-FFF2-40B4-BE49-F238E27FC236}">
                <a16:creationId xmlns:a16="http://schemas.microsoft.com/office/drawing/2014/main" id="{8E2F32E8-6BDA-F86D-498A-420CE4B5FDF6}"/>
              </a:ext>
            </a:extLst>
          </p:cNvPr>
          <p:cNvSpPr>
            <a:spLocks noChangeShapeType="1"/>
          </p:cNvSpPr>
          <p:nvPr/>
        </p:nvSpPr>
        <p:spPr bwMode="auto">
          <a:xfrm flipH="1" flipV="1">
            <a:off x="4191000" y="53845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5" name="Line 17">
            <a:extLst>
              <a:ext uri="{FF2B5EF4-FFF2-40B4-BE49-F238E27FC236}">
                <a16:creationId xmlns:a16="http://schemas.microsoft.com/office/drawing/2014/main" id="{4326C097-6137-ECBB-A68D-62EFEAE84D39}"/>
              </a:ext>
            </a:extLst>
          </p:cNvPr>
          <p:cNvSpPr>
            <a:spLocks noChangeShapeType="1"/>
          </p:cNvSpPr>
          <p:nvPr/>
        </p:nvSpPr>
        <p:spPr bwMode="auto">
          <a:xfrm flipH="1" flipV="1">
            <a:off x="4191000" y="62989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6" name="Line 18">
            <a:extLst>
              <a:ext uri="{FF2B5EF4-FFF2-40B4-BE49-F238E27FC236}">
                <a16:creationId xmlns:a16="http://schemas.microsoft.com/office/drawing/2014/main" id="{2742075A-089B-B952-DD38-1E75740EB972}"/>
              </a:ext>
            </a:extLst>
          </p:cNvPr>
          <p:cNvSpPr>
            <a:spLocks noChangeShapeType="1"/>
          </p:cNvSpPr>
          <p:nvPr/>
        </p:nvSpPr>
        <p:spPr bwMode="auto">
          <a:xfrm flipH="1" flipV="1">
            <a:off x="5181600" y="5079780"/>
            <a:ext cx="0" cy="121920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7" name="Text Box 19">
            <a:extLst>
              <a:ext uri="{FF2B5EF4-FFF2-40B4-BE49-F238E27FC236}">
                <a16:creationId xmlns:a16="http://schemas.microsoft.com/office/drawing/2014/main" id="{725D94FA-043C-D589-DD79-86EF1F777D60}"/>
              </a:ext>
            </a:extLst>
          </p:cNvPr>
          <p:cNvSpPr txBox="1">
            <a:spLocks noChangeArrowheads="1"/>
          </p:cNvSpPr>
          <p:nvPr/>
        </p:nvSpPr>
        <p:spPr bwMode="auto">
          <a:xfrm>
            <a:off x="601662" y="2601693"/>
            <a:ext cx="41870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70C0"/>
                </a:solidFill>
                <a:latin typeface="Calibri"/>
                <a:ea typeface="+mn-ea"/>
                <a:cs typeface="+mn-cs"/>
              </a:rPr>
              <a:t>00</a:t>
            </a:r>
          </a:p>
        </p:txBody>
      </p:sp>
      <p:sp>
        <p:nvSpPr>
          <p:cNvPr id="1660948" name="Text Box 20">
            <a:extLst>
              <a:ext uri="{FF2B5EF4-FFF2-40B4-BE49-F238E27FC236}">
                <a16:creationId xmlns:a16="http://schemas.microsoft.com/office/drawing/2014/main" id="{8831D7ED-2524-80E3-162D-E98B3071AE63}"/>
              </a:ext>
            </a:extLst>
          </p:cNvPr>
          <p:cNvSpPr txBox="1">
            <a:spLocks noChangeArrowheads="1"/>
          </p:cNvSpPr>
          <p:nvPr/>
        </p:nvSpPr>
        <p:spPr bwMode="auto">
          <a:xfrm>
            <a:off x="601662" y="2919722"/>
            <a:ext cx="41870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70C0"/>
                </a:solidFill>
                <a:latin typeface="Calibri"/>
                <a:ea typeface="+mn-ea"/>
                <a:cs typeface="+mn-cs"/>
              </a:rPr>
              <a:t>01</a:t>
            </a:r>
          </a:p>
        </p:txBody>
      </p:sp>
      <p:sp>
        <p:nvSpPr>
          <p:cNvPr id="1660949" name="Text Box 21">
            <a:extLst>
              <a:ext uri="{FF2B5EF4-FFF2-40B4-BE49-F238E27FC236}">
                <a16:creationId xmlns:a16="http://schemas.microsoft.com/office/drawing/2014/main" id="{91F025EF-7E8B-D641-B31F-B63D7632D397}"/>
              </a:ext>
            </a:extLst>
          </p:cNvPr>
          <p:cNvSpPr txBox="1">
            <a:spLocks noChangeArrowheads="1"/>
          </p:cNvSpPr>
          <p:nvPr/>
        </p:nvSpPr>
        <p:spPr bwMode="auto">
          <a:xfrm>
            <a:off x="601662" y="3237751"/>
            <a:ext cx="41870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70C0"/>
                </a:solidFill>
                <a:latin typeface="Calibri"/>
                <a:ea typeface="+mn-ea"/>
                <a:cs typeface="+mn-cs"/>
              </a:rPr>
              <a:t>10</a:t>
            </a:r>
          </a:p>
        </p:txBody>
      </p:sp>
      <p:sp>
        <p:nvSpPr>
          <p:cNvPr id="1660950" name="Text Box 22">
            <a:extLst>
              <a:ext uri="{FF2B5EF4-FFF2-40B4-BE49-F238E27FC236}">
                <a16:creationId xmlns:a16="http://schemas.microsoft.com/office/drawing/2014/main" id="{B3994023-6EF6-7280-51BF-91AC07B97201}"/>
              </a:ext>
            </a:extLst>
          </p:cNvPr>
          <p:cNvSpPr txBox="1">
            <a:spLocks noChangeArrowheads="1"/>
          </p:cNvSpPr>
          <p:nvPr/>
        </p:nvSpPr>
        <p:spPr bwMode="auto">
          <a:xfrm>
            <a:off x="601662" y="3555780"/>
            <a:ext cx="41870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70C0"/>
                </a:solidFill>
                <a:latin typeface="Calibri"/>
                <a:ea typeface="+mn-ea"/>
                <a:cs typeface="+mn-cs"/>
              </a:rPr>
              <a:t>11</a:t>
            </a:r>
          </a:p>
        </p:txBody>
      </p:sp>
      <p:sp>
        <p:nvSpPr>
          <p:cNvPr id="1660951" name="Text Box 23">
            <a:extLst>
              <a:ext uri="{FF2B5EF4-FFF2-40B4-BE49-F238E27FC236}">
                <a16:creationId xmlns:a16="http://schemas.microsoft.com/office/drawing/2014/main" id="{6899CE30-784A-D5F1-78AA-91166F4A9510}"/>
              </a:ext>
            </a:extLst>
          </p:cNvPr>
          <p:cNvSpPr txBox="1">
            <a:spLocks noChangeArrowheads="1"/>
          </p:cNvSpPr>
          <p:nvPr/>
        </p:nvSpPr>
        <p:spPr bwMode="auto">
          <a:xfrm>
            <a:off x="359425" y="4164825"/>
            <a:ext cx="2947217"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dirty="0">
                <a:solidFill>
                  <a:prstClr val="black"/>
                </a:solidFill>
                <a:latin typeface="Calibri"/>
                <a:ea typeface="+mn-ea"/>
                <a:cs typeface="+mn-cs"/>
              </a:rPr>
              <a:t>Cache: 4 blocks, each 4 Bytes</a:t>
            </a:r>
          </a:p>
        </p:txBody>
      </p:sp>
      <p:sp>
        <p:nvSpPr>
          <p:cNvPr id="1660953" name="Text Box 25">
            <a:extLst>
              <a:ext uri="{FF2B5EF4-FFF2-40B4-BE49-F238E27FC236}">
                <a16:creationId xmlns:a16="http://schemas.microsoft.com/office/drawing/2014/main" id="{97C6F8A0-4D69-E184-27E2-7A721BF790E6}"/>
              </a:ext>
            </a:extLst>
          </p:cNvPr>
          <p:cNvSpPr txBox="1">
            <a:spLocks noChangeArrowheads="1"/>
          </p:cNvSpPr>
          <p:nvPr/>
        </p:nvSpPr>
        <p:spPr bwMode="auto">
          <a:xfrm>
            <a:off x="3189515" y="6267022"/>
            <a:ext cx="3200399" cy="646331"/>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US" dirty="0">
                <a:solidFill>
                  <a:prstClr val="black"/>
                </a:solidFill>
                <a:latin typeface="Calibri"/>
                <a:ea typeface="+mn-ea"/>
                <a:cs typeface="+mn-cs"/>
              </a:rPr>
              <a:t>Main Memory -  6-bit addresses</a:t>
            </a:r>
          </a:p>
          <a:p>
            <a:pPr defTabSz="457200" eaLnBrk="1" fontAlgn="auto" hangingPunct="1">
              <a:spcBef>
                <a:spcPts val="0"/>
              </a:spcBef>
              <a:spcAft>
                <a:spcPts val="0"/>
              </a:spcAft>
            </a:pPr>
            <a:r>
              <a:rPr lang="en-US" dirty="0">
                <a:solidFill>
                  <a:prstClr val="black"/>
                </a:solidFill>
                <a:latin typeface="Calibri"/>
                <a:ea typeface="+mn-ea"/>
                <a:cs typeface="+mn-cs"/>
              </a:rPr>
              <a:t>(16 blocks, each 4 Bytes)</a:t>
            </a:r>
          </a:p>
        </p:txBody>
      </p:sp>
      <p:sp>
        <p:nvSpPr>
          <p:cNvPr id="1660955" name="Line 27">
            <a:extLst>
              <a:ext uri="{FF2B5EF4-FFF2-40B4-BE49-F238E27FC236}">
                <a16:creationId xmlns:a16="http://schemas.microsoft.com/office/drawing/2014/main" id="{523818D2-E7C4-6E48-7F98-B125880AEFD3}"/>
              </a:ext>
            </a:extLst>
          </p:cNvPr>
          <p:cNvSpPr>
            <a:spLocks noChangeShapeType="1"/>
          </p:cNvSpPr>
          <p:nvPr/>
        </p:nvSpPr>
        <p:spPr bwMode="auto">
          <a:xfrm>
            <a:off x="4191000" y="26413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56" name="Line 28">
            <a:extLst>
              <a:ext uri="{FF2B5EF4-FFF2-40B4-BE49-F238E27FC236}">
                <a16:creationId xmlns:a16="http://schemas.microsoft.com/office/drawing/2014/main" id="{226D7048-5561-5046-E198-1B96BABE549A}"/>
              </a:ext>
            </a:extLst>
          </p:cNvPr>
          <p:cNvSpPr>
            <a:spLocks noChangeShapeType="1"/>
          </p:cNvSpPr>
          <p:nvPr/>
        </p:nvSpPr>
        <p:spPr bwMode="auto">
          <a:xfrm>
            <a:off x="4191000" y="29461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57" name="Line 29">
            <a:extLst>
              <a:ext uri="{FF2B5EF4-FFF2-40B4-BE49-F238E27FC236}">
                <a16:creationId xmlns:a16="http://schemas.microsoft.com/office/drawing/2014/main" id="{02A8087E-649F-DB11-CE4B-1BE39CBC97E7}"/>
              </a:ext>
            </a:extLst>
          </p:cNvPr>
          <p:cNvSpPr>
            <a:spLocks noChangeShapeType="1"/>
          </p:cNvSpPr>
          <p:nvPr/>
        </p:nvSpPr>
        <p:spPr bwMode="auto">
          <a:xfrm>
            <a:off x="4191000" y="32509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58" name="Line 30">
            <a:extLst>
              <a:ext uri="{FF2B5EF4-FFF2-40B4-BE49-F238E27FC236}">
                <a16:creationId xmlns:a16="http://schemas.microsoft.com/office/drawing/2014/main" id="{5E90FEDD-8EA0-7325-5188-B401F4C55828}"/>
              </a:ext>
            </a:extLst>
          </p:cNvPr>
          <p:cNvSpPr>
            <a:spLocks noChangeShapeType="1"/>
          </p:cNvSpPr>
          <p:nvPr/>
        </p:nvSpPr>
        <p:spPr bwMode="auto">
          <a:xfrm>
            <a:off x="4191000" y="35557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59" name="Line 31">
            <a:extLst>
              <a:ext uri="{FF2B5EF4-FFF2-40B4-BE49-F238E27FC236}">
                <a16:creationId xmlns:a16="http://schemas.microsoft.com/office/drawing/2014/main" id="{00AE38AB-DD27-A0DF-8E10-6B40FD727F6F}"/>
              </a:ext>
            </a:extLst>
          </p:cNvPr>
          <p:cNvSpPr>
            <a:spLocks noChangeShapeType="1"/>
          </p:cNvSpPr>
          <p:nvPr/>
        </p:nvSpPr>
        <p:spPr bwMode="auto">
          <a:xfrm>
            <a:off x="4191000" y="38605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0" name="Line 32">
            <a:extLst>
              <a:ext uri="{FF2B5EF4-FFF2-40B4-BE49-F238E27FC236}">
                <a16:creationId xmlns:a16="http://schemas.microsoft.com/office/drawing/2014/main" id="{8B3B162B-5BED-001B-647B-03F1C4F33F72}"/>
              </a:ext>
            </a:extLst>
          </p:cNvPr>
          <p:cNvSpPr>
            <a:spLocks noChangeShapeType="1"/>
          </p:cNvSpPr>
          <p:nvPr/>
        </p:nvSpPr>
        <p:spPr bwMode="auto">
          <a:xfrm>
            <a:off x="4191000" y="41653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1" name="Line 33">
            <a:extLst>
              <a:ext uri="{FF2B5EF4-FFF2-40B4-BE49-F238E27FC236}">
                <a16:creationId xmlns:a16="http://schemas.microsoft.com/office/drawing/2014/main" id="{A98F175D-8532-F2EB-6C48-631C78FB425F}"/>
              </a:ext>
            </a:extLst>
          </p:cNvPr>
          <p:cNvSpPr>
            <a:spLocks noChangeShapeType="1"/>
          </p:cNvSpPr>
          <p:nvPr/>
        </p:nvSpPr>
        <p:spPr bwMode="auto">
          <a:xfrm>
            <a:off x="4191000" y="50797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2" name="Line 34">
            <a:extLst>
              <a:ext uri="{FF2B5EF4-FFF2-40B4-BE49-F238E27FC236}">
                <a16:creationId xmlns:a16="http://schemas.microsoft.com/office/drawing/2014/main" id="{C354C4FD-0FFE-9363-2185-AF8D37324621}"/>
              </a:ext>
            </a:extLst>
          </p:cNvPr>
          <p:cNvSpPr>
            <a:spLocks noChangeShapeType="1"/>
          </p:cNvSpPr>
          <p:nvPr/>
        </p:nvSpPr>
        <p:spPr bwMode="auto">
          <a:xfrm>
            <a:off x="4191000" y="44701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3" name="Line 35">
            <a:extLst>
              <a:ext uri="{FF2B5EF4-FFF2-40B4-BE49-F238E27FC236}">
                <a16:creationId xmlns:a16="http://schemas.microsoft.com/office/drawing/2014/main" id="{F01398B5-BC31-6FFA-E55E-09094A2655ED}"/>
              </a:ext>
            </a:extLst>
          </p:cNvPr>
          <p:cNvSpPr>
            <a:spLocks noChangeShapeType="1"/>
          </p:cNvSpPr>
          <p:nvPr/>
        </p:nvSpPr>
        <p:spPr bwMode="auto">
          <a:xfrm>
            <a:off x="4191000" y="47749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nvGrpSpPr>
          <p:cNvPr id="3" name="Group 36">
            <a:extLst>
              <a:ext uri="{FF2B5EF4-FFF2-40B4-BE49-F238E27FC236}">
                <a16:creationId xmlns:a16="http://schemas.microsoft.com/office/drawing/2014/main" id="{3B92C2FD-9939-F084-A046-5C95799557C7}"/>
              </a:ext>
            </a:extLst>
          </p:cNvPr>
          <p:cNvGrpSpPr>
            <a:grpSpLocks/>
          </p:cNvGrpSpPr>
          <p:nvPr/>
        </p:nvGrpSpPr>
        <p:grpSpPr bwMode="auto">
          <a:xfrm>
            <a:off x="1524000" y="2641380"/>
            <a:ext cx="609600" cy="1219200"/>
            <a:chOff x="1344" y="1056"/>
            <a:chExt cx="624" cy="768"/>
          </a:xfrm>
        </p:grpSpPr>
        <p:sp>
          <p:nvSpPr>
            <p:cNvPr id="1660965" name="Rectangle 37">
              <a:extLst>
                <a:ext uri="{FF2B5EF4-FFF2-40B4-BE49-F238E27FC236}">
                  <a16:creationId xmlns:a16="http://schemas.microsoft.com/office/drawing/2014/main" id="{51B4D54C-183F-B504-21C6-64B55B0E25D9}"/>
                </a:ext>
              </a:extLst>
            </p:cNvPr>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6" name="Line 38">
              <a:extLst>
                <a:ext uri="{FF2B5EF4-FFF2-40B4-BE49-F238E27FC236}">
                  <a16:creationId xmlns:a16="http://schemas.microsoft.com/office/drawing/2014/main" id="{3CC0330C-230A-B8FD-5FB7-EC11A6B17535}"/>
                </a:ext>
              </a:extLst>
            </p:cNvPr>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7" name="Line 39">
              <a:extLst>
                <a:ext uri="{FF2B5EF4-FFF2-40B4-BE49-F238E27FC236}">
                  <a16:creationId xmlns:a16="http://schemas.microsoft.com/office/drawing/2014/main" id="{1BDEC62F-4A0C-E3F9-AFC6-7CF4DBA454CC}"/>
                </a:ext>
              </a:extLst>
            </p:cNvPr>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8" name="Line 40">
              <a:extLst>
                <a:ext uri="{FF2B5EF4-FFF2-40B4-BE49-F238E27FC236}">
                  <a16:creationId xmlns:a16="http://schemas.microsoft.com/office/drawing/2014/main" id="{A4C71E3B-DA64-2388-EFD7-84CD73FCEE2D}"/>
                </a:ext>
              </a:extLst>
            </p:cNvPr>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60969" name="Text Box 41">
            <a:extLst>
              <a:ext uri="{FF2B5EF4-FFF2-40B4-BE49-F238E27FC236}">
                <a16:creationId xmlns:a16="http://schemas.microsoft.com/office/drawing/2014/main" id="{2BB46710-18B5-28EE-C8E2-DAE823364CAD}"/>
              </a:ext>
            </a:extLst>
          </p:cNvPr>
          <p:cNvSpPr txBox="1">
            <a:spLocks noChangeArrowheads="1"/>
          </p:cNvSpPr>
          <p:nvPr/>
        </p:nvSpPr>
        <p:spPr bwMode="auto">
          <a:xfrm>
            <a:off x="1524001" y="2184180"/>
            <a:ext cx="498341"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Tag</a:t>
            </a:r>
          </a:p>
        </p:txBody>
      </p:sp>
      <p:sp>
        <p:nvSpPr>
          <p:cNvPr id="1660970" name="Text Box 42">
            <a:extLst>
              <a:ext uri="{FF2B5EF4-FFF2-40B4-BE49-F238E27FC236}">
                <a16:creationId xmlns:a16="http://schemas.microsoft.com/office/drawing/2014/main" id="{989E75CE-E66B-F127-CF07-D5583F0A9990}"/>
              </a:ext>
            </a:extLst>
          </p:cNvPr>
          <p:cNvSpPr txBox="1">
            <a:spLocks noChangeArrowheads="1"/>
          </p:cNvSpPr>
          <p:nvPr/>
        </p:nvSpPr>
        <p:spPr bwMode="auto">
          <a:xfrm>
            <a:off x="2286000" y="2184180"/>
            <a:ext cx="62055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a:solidFill>
                  <a:prstClr val="black"/>
                </a:solidFill>
                <a:latin typeface="Calibri"/>
                <a:ea typeface="+mn-ea"/>
                <a:cs typeface="+mn-cs"/>
              </a:rPr>
              <a:t>Data</a:t>
            </a:r>
          </a:p>
        </p:txBody>
      </p:sp>
      <p:sp>
        <p:nvSpPr>
          <p:cNvPr id="1660971" name="Rectangle 43" descr="5%">
            <a:extLst>
              <a:ext uri="{FF2B5EF4-FFF2-40B4-BE49-F238E27FC236}">
                <a16:creationId xmlns:a16="http://schemas.microsoft.com/office/drawing/2014/main" id="{3B6484C0-0AFC-91D5-BC80-BE7C5A43504C}"/>
              </a:ext>
            </a:extLst>
          </p:cNvPr>
          <p:cNvSpPr>
            <a:spLocks noChangeArrowheads="1"/>
          </p:cNvSpPr>
          <p:nvPr/>
        </p:nvSpPr>
        <p:spPr bwMode="auto">
          <a:xfrm>
            <a:off x="4191000" y="14221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2" name="Rectangle 44" descr="5%">
            <a:extLst>
              <a:ext uri="{FF2B5EF4-FFF2-40B4-BE49-F238E27FC236}">
                <a16:creationId xmlns:a16="http://schemas.microsoft.com/office/drawing/2014/main" id="{3B30E134-EB4E-158A-19A5-A7240E57FA95}"/>
              </a:ext>
            </a:extLst>
          </p:cNvPr>
          <p:cNvSpPr>
            <a:spLocks noChangeArrowheads="1"/>
          </p:cNvSpPr>
          <p:nvPr/>
        </p:nvSpPr>
        <p:spPr bwMode="auto">
          <a:xfrm>
            <a:off x="2133600" y="26413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dirty="0">
              <a:solidFill>
                <a:prstClr val="black"/>
              </a:solidFill>
              <a:latin typeface="Calibri"/>
              <a:ea typeface="+mn-ea"/>
              <a:cs typeface="+mn-cs"/>
            </a:endParaRPr>
          </a:p>
        </p:txBody>
      </p:sp>
      <p:sp>
        <p:nvSpPr>
          <p:cNvPr id="1660973" name="Rectangle 45" descr="5%">
            <a:extLst>
              <a:ext uri="{FF2B5EF4-FFF2-40B4-BE49-F238E27FC236}">
                <a16:creationId xmlns:a16="http://schemas.microsoft.com/office/drawing/2014/main" id="{4DB03B27-1267-7610-9027-A4611374DE19}"/>
              </a:ext>
            </a:extLst>
          </p:cNvPr>
          <p:cNvSpPr>
            <a:spLocks noChangeArrowheads="1"/>
          </p:cNvSpPr>
          <p:nvPr/>
        </p:nvSpPr>
        <p:spPr bwMode="auto">
          <a:xfrm>
            <a:off x="4191000" y="26413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4" name="Rectangle 46" descr="5%">
            <a:extLst>
              <a:ext uri="{FF2B5EF4-FFF2-40B4-BE49-F238E27FC236}">
                <a16:creationId xmlns:a16="http://schemas.microsoft.com/office/drawing/2014/main" id="{27CB123D-CE45-A9B2-DA31-125BD4C5CA80}"/>
              </a:ext>
            </a:extLst>
          </p:cNvPr>
          <p:cNvSpPr>
            <a:spLocks noChangeArrowheads="1"/>
          </p:cNvSpPr>
          <p:nvPr/>
        </p:nvSpPr>
        <p:spPr bwMode="auto">
          <a:xfrm>
            <a:off x="4191000" y="38605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5" name="Rectangle 47" descr="5%">
            <a:extLst>
              <a:ext uri="{FF2B5EF4-FFF2-40B4-BE49-F238E27FC236}">
                <a16:creationId xmlns:a16="http://schemas.microsoft.com/office/drawing/2014/main" id="{0988FDFB-BB74-5BC7-280E-28B15C35C16E}"/>
              </a:ext>
            </a:extLst>
          </p:cNvPr>
          <p:cNvSpPr>
            <a:spLocks noChangeArrowheads="1"/>
          </p:cNvSpPr>
          <p:nvPr/>
        </p:nvSpPr>
        <p:spPr bwMode="auto">
          <a:xfrm>
            <a:off x="4191000" y="50797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6" name="Rectangle 48" descr="5%">
            <a:extLst>
              <a:ext uri="{FF2B5EF4-FFF2-40B4-BE49-F238E27FC236}">
                <a16:creationId xmlns:a16="http://schemas.microsoft.com/office/drawing/2014/main" id="{50974713-94A9-0E80-4394-B8AA3C614574}"/>
              </a:ext>
            </a:extLst>
          </p:cNvPr>
          <p:cNvSpPr>
            <a:spLocks noChangeArrowheads="1"/>
          </p:cNvSpPr>
          <p:nvPr/>
        </p:nvSpPr>
        <p:spPr bwMode="auto">
          <a:xfrm>
            <a:off x="4191000" y="59941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7" name="Rectangle 49" descr="5%">
            <a:extLst>
              <a:ext uri="{FF2B5EF4-FFF2-40B4-BE49-F238E27FC236}">
                <a16:creationId xmlns:a16="http://schemas.microsoft.com/office/drawing/2014/main" id="{EC8DB759-35D0-3306-2560-7DD16D1015F5}"/>
              </a:ext>
            </a:extLst>
          </p:cNvPr>
          <p:cNvSpPr>
            <a:spLocks noChangeArrowheads="1"/>
          </p:cNvSpPr>
          <p:nvPr/>
        </p:nvSpPr>
        <p:spPr bwMode="auto">
          <a:xfrm>
            <a:off x="4191000" y="47749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8" name="Rectangle 50" descr="5%">
            <a:extLst>
              <a:ext uri="{FF2B5EF4-FFF2-40B4-BE49-F238E27FC236}">
                <a16:creationId xmlns:a16="http://schemas.microsoft.com/office/drawing/2014/main" id="{EDEF7E71-F6E7-3BD5-EB49-9C499B236FF3}"/>
              </a:ext>
            </a:extLst>
          </p:cNvPr>
          <p:cNvSpPr>
            <a:spLocks noChangeArrowheads="1"/>
          </p:cNvSpPr>
          <p:nvPr/>
        </p:nvSpPr>
        <p:spPr bwMode="auto">
          <a:xfrm>
            <a:off x="4191000" y="35557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9" name="Rectangle 51" descr="5%">
            <a:extLst>
              <a:ext uri="{FF2B5EF4-FFF2-40B4-BE49-F238E27FC236}">
                <a16:creationId xmlns:a16="http://schemas.microsoft.com/office/drawing/2014/main" id="{45E8277F-A78B-69C7-6FA0-B16B94EDDE33}"/>
              </a:ext>
            </a:extLst>
          </p:cNvPr>
          <p:cNvSpPr>
            <a:spLocks noChangeArrowheads="1"/>
          </p:cNvSpPr>
          <p:nvPr/>
        </p:nvSpPr>
        <p:spPr bwMode="auto">
          <a:xfrm>
            <a:off x="4191000" y="23365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0" name="Rectangle 52" descr="5%">
            <a:extLst>
              <a:ext uri="{FF2B5EF4-FFF2-40B4-BE49-F238E27FC236}">
                <a16:creationId xmlns:a16="http://schemas.microsoft.com/office/drawing/2014/main" id="{AD39C642-9EF7-7E23-0EEC-1CA19D1709FD}"/>
              </a:ext>
            </a:extLst>
          </p:cNvPr>
          <p:cNvSpPr>
            <a:spLocks noChangeArrowheads="1"/>
          </p:cNvSpPr>
          <p:nvPr/>
        </p:nvSpPr>
        <p:spPr bwMode="auto">
          <a:xfrm>
            <a:off x="2133600" y="35557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dirty="0">
              <a:solidFill>
                <a:prstClr val="black"/>
              </a:solidFill>
              <a:latin typeface="Calibri"/>
              <a:ea typeface="+mn-ea"/>
              <a:cs typeface="+mn-cs"/>
            </a:endParaRPr>
          </a:p>
        </p:txBody>
      </p:sp>
      <p:sp>
        <p:nvSpPr>
          <p:cNvPr id="1660981" name="Rectangle 53" descr="5%">
            <a:extLst>
              <a:ext uri="{FF2B5EF4-FFF2-40B4-BE49-F238E27FC236}">
                <a16:creationId xmlns:a16="http://schemas.microsoft.com/office/drawing/2014/main" id="{3AC97B44-3F99-397D-09B0-12EEDF0D8ACE}"/>
              </a:ext>
            </a:extLst>
          </p:cNvPr>
          <p:cNvSpPr>
            <a:spLocks noChangeArrowheads="1"/>
          </p:cNvSpPr>
          <p:nvPr/>
        </p:nvSpPr>
        <p:spPr bwMode="auto">
          <a:xfrm>
            <a:off x="4191000" y="17269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2" name="Rectangle 54" descr="5%">
            <a:extLst>
              <a:ext uri="{FF2B5EF4-FFF2-40B4-BE49-F238E27FC236}">
                <a16:creationId xmlns:a16="http://schemas.microsoft.com/office/drawing/2014/main" id="{4F3958B8-67CA-898B-49D1-E90B5825A893}"/>
              </a:ext>
            </a:extLst>
          </p:cNvPr>
          <p:cNvSpPr>
            <a:spLocks noChangeArrowheads="1"/>
          </p:cNvSpPr>
          <p:nvPr/>
        </p:nvSpPr>
        <p:spPr bwMode="auto">
          <a:xfrm>
            <a:off x="2133600" y="29461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dirty="0">
              <a:solidFill>
                <a:prstClr val="black"/>
              </a:solidFill>
              <a:latin typeface="Calibri"/>
              <a:ea typeface="+mn-ea"/>
              <a:cs typeface="+mn-cs"/>
            </a:endParaRPr>
          </a:p>
        </p:txBody>
      </p:sp>
      <p:sp>
        <p:nvSpPr>
          <p:cNvPr id="1660983" name="Rectangle 55" descr="5%">
            <a:extLst>
              <a:ext uri="{FF2B5EF4-FFF2-40B4-BE49-F238E27FC236}">
                <a16:creationId xmlns:a16="http://schemas.microsoft.com/office/drawing/2014/main" id="{C0FB91F7-5B17-2E12-4C84-D2C6FD9A18FF}"/>
              </a:ext>
            </a:extLst>
          </p:cNvPr>
          <p:cNvSpPr>
            <a:spLocks noChangeArrowheads="1"/>
          </p:cNvSpPr>
          <p:nvPr/>
        </p:nvSpPr>
        <p:spPr bwMode="auto">
          <a:xfrm>
            <a:off x="4191000" y="29461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4" name="Rectangle 56" descr="5%">
            <a:extLst>
              <a:ext uri="{FF2B5EF4-FFF2-40B4-BE49-F238E27FC236}">
                <a16:creationId xmlns:a16="http://schemas.microsoft.com/office/drawing/2014/main" id="{7EFD14B1-D9B5-FA9B-FF23-73032FB9F2EA}"/>
              </a:ext>
            </a:extLst>
          </p:cNvPr>
          <p:cNvSpPr>
            <a:spLocks noChangeArrowheads="1"/>
          </p:cNvSpPr>
          <p:nvPr/>
        </p:nvSpPr>
        <p:spPr bwMode="auto">
          <a:xfrm>
            <a:off x="4191000" y="41653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5" name="Rectangle 57" descr="5%">
            <a:extLst>
              <a:ext uri="{FF2B5EF4-FFF2-40B4-BE49-F238E27FC236}">
                <a16:creationId xmlns:a16="http://schemas.microsoft.com/office/drawing/2014/main" id="{49AF10AB-C0BE-C4F2-499B-BD0A176BAF1C}"/>
              </a:ext>
            </a:extLst>
          </p:cNvPr>
          <p:cNvSpPr>
            <a:spLocks noChangeArrowheads="1"/>
          </p:cNvSpPr>
          <p:nvPr/>
        </p:nvSpPr>
        <p:spPr bwMode="auto">
          <a:xfrm>
            <a:off x="4191000" y="53845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6" name="Rectangle 58" descr="5%">
            <a:extLst>
              <a:ext uri="{FF2B5EF4-FFF2-40B4-BE49-F238E27FC236}">
                <a16:creationId xmlns:a16="http://schemas.microsoft.com/office/drawing/2014/main" id="{5CA78B9D-7724-23A1-C6D5-801FB64CEFCB}"/>
              </a:ext>
            </a:extLst>
          </p:cNvPr>
          <p:cNvSpPr>
            <a:spLocks noChangeArrowheads="1"/>
          </p:cNvSpPr>
          <p:nvPr/>
        </p:nvSpPr>
        <p:spPr bwMode="auto">
          <a:xfrm>
            <a:off x="4191000" y="56893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7" name="Rectangle 59" descr="5%">
            <a:extLst>
              <a:ext uri="{FF2B5EF4-FFF2-40B4-BE49-F238E27FC236}">
                <a16:creationId xmlns:a16="http://schemas.microsoft.com/office/drawing/2014/main" id="{B66D71E0-6D56-068C-761F-6672B17A484D}"/>
              </a:ext>
            </a:extLst>
          </p:cNvPr>
          <p:cNvSpPr>
            <a:spLocks noChangeArrowheads="1"/>
          </p:cNvSpPr>
          <p:nvPr/>
        </p:nvSpPr>
        <p:spPr bwMode="auto">
          <a:xfrm>
            <a:off x="4191000" y="44701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8" name="Rectangle 60" descr="5%">
            <a:extLst>
              <a:ext uri="{FF2B5EF4-FFF2-40B4-BE49-F238E27FC236}">
                <a16:creationId xmlns:a16="http://schemas.microsoft.com/office/drawing/2014/main" id="{6CE08C63-AB28-6361-08E2-E6F0828F877D}"/>
              </a:ext>
            </a:extLst>
          </p:cNvPr>
          <p:cNvSpPr>
            <a:spLocks noChangeArrowheads="1"/>
          </p:cNvSpPr>
          <p:nvPr/>
        </p:nvSpPr>
        <p:spPr bwMode="auto">
          <a:xfrm>
            <a:off x="4191000" y="32509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9" name="Rectangle 61" descr="5%">
            <a:extLst>
              <a:ext uri="{FF2B5EF4-FFF2-40B4-BE49-F238E27FC236}">
                <a16:creationId xmlns:a16="http://schemas.microsoft.com/office/drawing/2014/main" id="{92DF99C9-256E-25DB-606C-A23414A8F3E8}"/>
              </a:ext>
            </a:extLst>
          </p:cNvPr>
          <p:cNvSpPr>
            <a:spLocks noChangeArrowheads="1"/>
          </p:cNvSpPr>
          <p:nvPr/>
        </p:nvSpPr>
        <p:spPr bwMode="auto">
          <a:xfrm>
            <a:off x="4191000" y="20317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90" name="Rectangle 62" descr="5%">
            <a:extLst>
              <a:ext uri="{FF2B5EF4-FFF2-40B4-BE49-F238E27FC236}">
                <a16:creationId xmlns:a16="http://schemas.microsoft.com/office/drawing/2014/main" id="{E6B83771-4880-5B48-2889-38CE5E310B14}"/>
              </a:ext>
            </a:extLst>
          </p:cNvPr>
          <p:cNvSpPr>
            <a:spLocks noChangeArrowheads="1"/>
          </p:cNvSpPr>
          <p:nvPr/>
        </p:nvSpPr>
        <p:spPr bwMode="auto">
          <a:xfrm>
            <a:off x="2133600" y="32509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dirty="0">
              <a:solidFill>
                <a:prstClr val="black"/>
              </a:solidFill>
              <a:latin typeface="Calibri"/>
              <a:ea typeface="+mn-ea"/>
              <a:cs typeface="+mn-cs"/>
            </a:endParaRPr>
          </a:p>
        </p:txBody>
      </p:sp>
      <p:grpSp>
        <p:nvGrpSpPr>
          <p:cNvPr id="4" name="Group 64">
            <a:extLst>
              <a:ext uri="{FF2B5EF4-FFF2-40B4-BE49-F238E27FC236}">
                <a16:creationId xmlns:a16="http://schemas.microsoft.com/office/drawing/2014/main" id="{5E4A604B-BA95-17E5-83C5-C0B354627621}"/>
              </a:ext>
            </a:extLst>
          </p:cNvPr>
          <p:cNvGrpSpPr>
            <a:grpSpLocks/>
          </p:cNvGrpSpPr>
          <p:nvPr/>
        </p:nvGrpSpPr>
        <p:grpSpPr bwMode="auto">
          <a:xfrm>
            <a:off x="1143000" y="2641380"/>
            <a:ext cx="381000" cy="1219200"/>
            <a:chOff x="1344" y="1056"/>
            <a:chExt cx="624" cy="768"/>
          </a:xfrm>
        </p:grpSpPr>
        <p:sp>
          <p:nvSpPr>
            <p:cNvPr id="1660993" name="Rectangle 65">
              <a:extLst>
                <a:ext uri="{FF2B5EF4-FFF2-40B4-BE49-F238E27FC236}">
                  <a16:creationId xmlns:a16="http://schemas.microsoft.com/office/drawing/2014/main" id="{2DC7D06E-DA8F-CCEB-9E44-07C584DC749E}"/>
                </a:ext>
              </a:extLst>
            </p:cNvPr>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94" name="Line 66">
              <a:extLst>
                <a:ext uri="{FF2B5EF4-FFF2-40B4-BE49-F238E27FC236}">
                  <a16:creationId xmlns:a16="http://schemas.microsoft.com/office/drawing/2014/main" id="{600CBDF0-B43D-D293-4D4F-2B6A64FD41CF}"/>
                </a:ext>
              </a:extLst>
            </p:cNvPr>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95" name="Line 67">
              <a:extLst>
                <a:ext uri="{FF2B5EF4-FFF2-40B4-BE49-F238E27FC236}">
                  <a16:creationId xmlns:a16="http://schemas.microsoft.com/office/drawing/2014/main" id="{71B251D9-8F69-B9AC-0BE7-379CD15BC8AD}"/>
                </a:ext>
              </a:extLst>
            </p:cNvPr>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96" name="Line 68">
              <a:extLst>
                <a:ext uri="{FF2B5EF4-FFF2-40B4-BE49-F238E27FC236}">
                  <a16:creationId xmlns:a16="http://schemas.microsoft.com/office/drawing/2014/main" id="{009675FA-F5E0-73AE-5B23-FED16B352E4D}"/>
                </a:ext>
              </a:extLst>
            </p:cNvPr>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60997" name="Text Box 69">
            <a:extLst>
              <a:ext uri="{FF2B5EF4-FFF2-40B4-BE49-F238E27FC236}">
                <a16:creationId xmlns:a16="http://schemas.microsoft.com/office/drawing/2014/main" id="{3E03EE34-A24C-C840-9FB5-2107580650A1}"/>
              </a:ext>
            </a:extLst>
          </p:cNvPr>
          <p:cNvSpPr txBox="1">
            <a:spLocks noChangeArrowheads="1"/>
          </p:cNvSpPr>
          <p:nvPr/>
        </p:nvSpPr>
        <p:spPr bwMode="auto">
          <a:xfrm>
            <a:off x="914400" y="2184180"/>
            <a:ext cx="641522"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a:solidFill>
                  <a:prstClr val="black"/>
                </a:solidFill>
                <a:latin typeface="Calibri"/>
                <a:ea typeface="+mn-ea"/>
                <a:cs typeface="+mn-cs"/>
              </a:rPr>
              <a:t>Valid</a:t>
            </a:r>
          </a:p>
        </p:txBody>
      </p:sp>
      <p:grpSp>
        <p:nvGrpSpPr>
          <p:cNvPr id="5" name="Group 70">
            <a:extLst>
              <a:ext uri="{FF2B5EF4-FFF2-40B4-BE49-F238E27FC236}">
                <a16:creationId xmlns:a16="http://schemas.microsoft.com/office/drawing/2014/main" id="{43061759-9AEE-FE33-1E67-7A152C4F0F0B}"/>
              </a:ext>
            </a:extLst>
          </p:cNvPr>
          <p:cNvGrpSpPr>
            <a:grpSpLocks/>
          </p:cNvGrpSpPr>
          <p:nvPr/>
        </p:nvGrpSpPr>
        <p:grpSpPr bwMode="auto">
          <a:xfrm>
            <a:off x="3124200" y="1574580"/>
            <a:ext cx="1066800" cy="2133600"/>
            <a:chOff x="2016" y="624"/>
            <a:chExt cx="672" cy="1344"/>
          </a:xfrm>
        </p:grpSpPr>
        <p:sp>
          <p:nvSpPr>
            <p:cNvPr id="1660999" name="Line 71">
              <a:extLst>
                <a:ext uri="{FF2B5EF4-FFF2-40B4-BE49-F238E27FC236}">
                  <a16:creationId xmlns:a16="http://schemas.microsoft.com/office/drawing/2014/main" id="{C21F7541-1A5B-092C-01DC-97C25F0C1CD4}"/>
                </a:ext>
              </a:extLst>
            </p:cNvPr>
            <p:cNvSpPr>
              <a:spLocks noChangeShapeType="1"/>
            </p:cNvSpPr>
            <p:nvPr/>
          </p:nvSpPr>
          <p:spPr bwMode="auto">
            <a:xfrm flipH="1">
              <a:off x="2016" y="624"/>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0" name="Line 72">
              <a:extLst>
                <a:ext uri="{FF2B5EF4-FFF2-40B4-BE49-F238E27FC236}">
                  <a16:creationId xmlns:a16="http://schemas.microsoft.com/office/drawing/2014/main" id="{51089944-7D46-8DB3-DDE5-726CCFB39EEC}"/>
                </a:ext>
              </a:extLst>
            </p:cNvPr>
            <p:cNvSpPr>
              <a:spLocks noChangeShapeType="1"/>
            </p:cNvSpPr>
            <p:nvPr/>
          </p:nvSpPr>
          <p:spPr bwMode="auto">
            <a:xfrm flipH="1">
              <a:off x="2016" y="816"/>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1" name="Line 73">
              <a:extLst>
                <a:ext uri="{FF2B5EF4-FFF2-40B4-BE49-F238E27FC236}">
                  <a16:creationId xmlns:a16="http://schemas.microsoft.com/office/drawing/2014/main" id="{47127844-3DE0-3473-6A3A-334DCC3C55F5}"/>
                </a:ext>
              </a:extLst>
            </p:cNvPr>
            <p:cNvSpPr>
              <a:spLocks noChangeShapeType="1"/>
            </p:cNvSpPr>
            <p:nvPr/>
          </p:nvSpPr>
          <p:spPr bwMode="auto">
            <a:xfrm flipH="1">
              <a:off x="2016" y="1008"/>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2" name="Line 74">
              <a:extLst>
                <a:ext uri="{FF2B5EF4-FFF2-40B4-BE49-F238E27FC236}">
                  <a16:creationId xmlns:a16="http://schemas.microsoft.com/office/drawing/2014/main" id="{A53BDE54-B622-7B63-ECCD-F764B2E0A91F}"/>
                </a:ext>
              </a:extLst>
            </p:cNvPr>
            <p:cNvSpPr>
              <a:spLocks noChangeShapeType="1"/>
            </p:cNvSpPr>
            <p:nvPr/>
          </p:nvSpPr>
          <p:spPr bwMode="auto">
            <a:xfrm flipH="1">
              <a:off x="2016" y="1200"/>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6" name="Group 75">
            <a:extLst>
              <a:ext uri="{FF2B5EF4-FFF2-40B4-BE49-F238E27FC236}">
                <a16:creationId xmlns:a16="http://schemas.microsoft.com/office/drawing/2014/main" id="{57EA77E6-E8B3-32D0-7443-CA283D0EA5DA}"/>
              </a:ext>
            </a:extLst>
          </p:cNvPr>
          <p:cNvGrpSpPr>
            <a:grpSpLocks/>
          </p:cNvGrpSpPr>
          <p:nvPr/>
        </p:nvGrpSpPr>
        <p:grpSpPr bwMode="auto">
          <a:xfrm>
            <a:off x="3124200" y="2793780"/>
            <a:ext cx="1066800" cy="914400"/>
            <a:chOff x="2016" y="1392"/>
            <a:chExt cx="672" cy="576"/>
          </a:xfrm>
        </p:grpSpPr>
        <p:sp>
          <p:nvSpPr>
            <p:cNvPr id="1661004" name="Line 76">
              <a:extLst>
                <a:ext uri="{FF2B5EF4-FFF2-40B4-BE49-F238E27FC236}">
                  <a16:creationId xmlns:a16="http://schemas.microsoft.com/office/drawing/2014/main" id="{8398997B-169C-ED33-68A5-46A569F16A77}"/>
                </a:ext>
              </a:extLst>
            </p:cNvPr>
            <p:cNvSpPr>
              <a:spLocks noChangeShapeType="1"/>
            </p:cNvSpPr>
            <p:nvPr/>
          </p:nvSpPr>
          <p:spPr bwMode="auto">
            <a:xfrm flipH="1">
              <a:off x="2016" y="1392"/>
              <a:ext cx="672" cy="0"/>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5" name="Line 77">
              <a:extLst>
                <a:ext uri="{FF2B5EF4-FFF2-40B4-BE49-F238E27FC236}">
                  <a16:creationId xmlns:a16="http://schemas.microsoft.com/office/drawing/2014/main" id="{C7757E9D-59ED-F80F-94BE-2EC4EF95D6C4}"/>
                </a:ext>
              </a:extLst>
            </p:cNvPr>
            <p:cNvSpPr>
              <a:spLocks noChangeShapeType="1"/>
            </p:cNvSpPr>
            <p:nvPr/>
          </p:nvSpPr>
          <p:spPr bwMode="auto">
            <a:xfrm flipH="1">
              <a:off x="2016" y="1584"/>
              <a:ext cx="672" cy="0"/>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6" name="Line 78">
              <a:extLst>
                <a:ext uri="{FF2B5EF4-FFF2-40B4-BE49-F238E27FC236}">
                  <a16:creationId xmlns:a16="http://schemas.microsoft.com/office/drawing/2014/main" id="{4BA7C1C5-8CDD-98E6-5C3F-66E29054F599}"/>
                </a:ext>
              </a:extLst>
            </p:cNvPr>
            <p:cNvSpPr>
              <a:spLocks noChangeShapeType="1"/>
            </p:cNvSpPr>
            <p:nvPr/>
          </p:nvSpPr>
          <p:spPr bwMode="auto">
            <a:xfrm flipH="1">
              <a:off x="2016" y="1776"/>
              <a:ext cx="672" cy="0"/>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7" name="Line 79">
              <a:extLst>
                <a:ext uri="{FF2B5EF4-FFF2-40B4-BE49-F238E27FC236}">
                  <a16:creationId xmlns:a16="http://schemas.microsoft.com/office/drawing/2014/main" id="{84A0E35D-7F34-A411-0900-F74698B9F3A5}"/>
                </a:ext>
              </a:extLst>
            </p:cNvPr>
            <p:cNvSpPr>
              <a:spLocks noChangeShapeType="1"/>
            </p:cNvSpPr>
            <p:nvPr/>
          </p:nvSpPr>
          <p:spPr bwMode="auto">
            <a:xfrm flipH="1">
              <a:off x="2016" y="1968"/>
              <a:ext cx="672" cy="0"/>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7" name="Group 80">
            <a:extLst>
              <a:ext uri="{FF2B5EF4-FFF2-40B4-BE49-F238E27FC236}">
                <a16:creationId xmlns:a16="http://schemas.microsoft.com/office/drawing/2014/main" id="{1B68B8F9-5B96-8B94-91B2-1E8F51B3B00A}"/>
              </a:ext>
            </a:extLst>
          </p:cNvPr>
          <p:cNvGrpSpPr>
            <a:grpSpLocks/>
          </p:cNvGrpSpPr>
          <p:nvPr/>
        </p:nvGrpSpPr>
        <p:grpSpPr bwMode="auto">
          <a:xfrm>
            <a:off x="3124200" y="2869980"/>
            <a:ext cx="1066800" cy="2133600"/>
            <a:chOff x="2016" y="1392"/>
            <a:chExt cx="672" cy="1344"/>
          </a:xfrm>
        </p:grpSpPr>
        <p:sp>
          <p:nvSpPr>
            <p:cNvPr id="1661009" name="Line 81">
              <a:extLst>
                <a:ext uri="{FF2B5EF4-FFF2-40B4-BE49-F238E27FC236}">
                  <a16:creationId xmlns:a16="http://schemas.microsoft.com/office/drawing/2014/main" id="{0BF8323A-B4A4-69AE-F7A9-505FD4536F54}"/>
                </a:ext>
              </a:extLst>
            </p:cNvPr>
            <p:cNvSpPr>
              <a:spLocks noChangeShapeType="1"/>
            </p:cNvSpPr>
            <p:nvPr/>
          </p:nvSpPr>
          <p:spPr bwMode="auto">
            <a:xfrm flipH="1" flipV="1">
              <a:off x="2016" y="1392"/>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0" name="Line 82">
              <a:extLst>
                <a:ext uri="{FF2B5EF4-FFF2-40B4-BE49-F238E27FC236}">
                  <a16:creationId xmlns:a16="http://schemas.microsoft.com/office/drawing/2014/main" id="{37B09A75-9FE8-064C-8DBD-D4768A810294}"/>
                </a:ext>
              </a:extLst>
            </p:cNvPr>
            <p:cNvSpPr>
              <a:spLocks noChangeShapeType="1"/>
            </p:cNvSpPr>
            <p:nvPr/>
          </p:nvSpPr>
          <p:spPr bwMode="auto">
            <a:xfrm flipH="1" flipV="1">
              <a:off x="2016" y="1584"/>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1" name="Line 83">
              <a:extLst>
                <a:ext uri="{FF2B5EF4-FFF2-40B4-BE49-F238E27FC236}">
                  <a16:creationId xmlns:a16="http://schemas.microsoft.com/office/drawing/2014/main" id="{F68E36C1-6EAA-5692-CF44-7A38437EF0A8}"/>
                </a:ext>
              </a:extLst>
            </p:cNvPr>
            <p:cNvSpPr>
              <a:spLocks noChangeShapeType="1"/>
            </p:cNvSpPr>
            <p:nvPr/>
          </p:nvSpPr>
          <p:spPr bwMode="auto">
            <a:xfrm flipH="1" flipV="1">
              <a:off x="2016" y="1776"/>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2" name="Line 84">
              <a:extLst>
                <a:ext uri="{FF2B5EF4-FFF2-40B4-BE49-F238E27FC236}">
                  <a16:creationId xmlns:a16="http://schemas.microsoft.com/office/drawing/2014/main" id="{D35C1203-C1AF-4317-8EF6-5F217E903D4F}"/>
                </a:ext>
              </a:extLst>
            </p:cNvPr>
            <p:cNvSpPr>
              <a:spLocks noChangeShapeType="1"/>
            </p:cNvSpPr>
            <p:nvPr/>
          </p:nvSpPr>
          <p:spPr bwMode="auto">
            <a:xfrm flipH="1" flipV="1">
              <a:off x="2016" y="1968"/>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8" name="Group 93">
            <a:extLst>
              <a:ext uri="{FF2B5EF4-FFF2-40B4-BE49-F238E27FC236}">
                <a16:creationId xmlns:a16="http://schemas.microsoft.com/office/drawing/2014/main" id="{FB033DBB-473A-B1F5-3DEF-9F8FA23163C1}"/>
              </a:ext>
            </a:extLst>
          </p:cNvPr>
          <p:cNvGrpSpPr>
            <a:grpSpLocks/>
          </p:cNvGrpSpPr>
          <p:nvPr/>
        </p:nvGrpSpPr>
        <p:grpSpPr bwMode="auto">
          <a:xfrm>
            <a:off x="3124200" y="2793780"/>
            <a:ext cx="1066800" cy="3352800"/>
            <a:chOff x="2016" y="2112"/>
            <a:chExt cx="672" cy="2112"/>
          </a:xfrm>
        </p:grpSpPr>
        <p:sp>
          <p:nvSpPr>
            <p:cNvPr id="1661015" name="Line 87">
              <a:extLst>
                <a:ext uri="{FF2B5EF4-FFF2-40B4-BE49-F238E27FC236}">
                  <a16:creationId xmlns:a16="http://schemas.microsoft.com/office/drawing/2014/main" id="{11E71F2C-4EF2-EB52-C71B-4D034BF9DFF3}"/>
                </a:ext>
              </a:extLst>
            </p:cNvPr>
            <p:cNvSpPr>
              <a:spLocks noChangeShapeType="1"/>
            </p:cNvSpPr>
            <p:nvPr/>
          </p:nvSpPr>
          <p:spPr bwMode="auto">
            <a:xfrm>
              <a:off x="2016" y="2112"/>
              <a:ext cx="672" cy="1536"/>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6" name="Line 88">
              <a:extLst>
                <a:ext uri="{FF2B5EF4-FFF2-40B4-BE49-F238E27FC236}">
                  <a16:creationId xmlns:a16="http://schemas.microsoft.com/office/drawing/2014/main" id="{B610B3B0-31FE-0DEA-A269-76E7434F5291}"/>
                </a:ext>
              </a:extLst>
            </p:cNvPr>
            <p:cNvSpPr>
              <a:spLocks noChangeShapeType="1"/>
            </p:cNvSpPr>
            <p:nvPr/>
          </p:nvSpPr>
          <p:spPr bwMode="auto">
            <a:xfrm>
              <a:off x="2016" y="2304"/>
              <a:ext cx="672" cy="1536"/>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7" name="Line 89">
              <a:extLst>
                <a:ext uri="{FF2B5EF4-FFF2-40B4-BE49-F238E27FC236}">
                  <a16:creationId xmlns:a16="http://schemas.microsoft.com/office/drawing/2014/main" id="{0FE08395-946E-31EB-DBF9-C4BEE05DFB1F}"/>
                </a:ext>
              </a:extLst>
            </p:cNvPr>
            <p:cNvSpPr>
              <a:spLocks noChangeShapeType="1"/>
            </p:cNvSpPr>
            <p:nvPr/>
          </p:nvSpPr>
          <p:spPr bwMode="auto">
            <a:xfrm>
              <a:off x="2016" y="2496"/>
              <a:ext cx="672" cy="1536"/>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8" name="Line 90">
              <a:extLst>
                <a:ext uri="{FF2B5EF4-FFF2-40B4-BE49-F238E27FC236}">
                  <a16:creationId xmlns:a16="http://schemas.microsoft.com/office/drawing/2014/main" id="{8167D8F9-C9CF-4DCD-E806-2459CB57347C}"/>
                </a:ext>
              </a:extLst>
            </p:cNvPr>
            <p:cNvSpPr>
              <a:spLocks noChangeShapeType="1"/>
            </p:cNvSpPr>
            <p:nvPr/>
          </p:nvSpPr>
          <p:spPr bwMode="auto">
            <a:xfrm>
              <a:off x="2016" y="2688"/>
              <a:ext cx="672" cy="1536"/>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61019" name="Text Box 91">
            <a:extLst>
              <a:ext uri="{FF2B5EF4-FFF2-40B4-BE49-F238E27FC236}">
                <a16:creationId xmlns:a16="http://schemas.microsoft.com/office/drawing/2014/main" id="{4ECA1678-151F-3FD1-C268-702D0D6C3D03}"/>
              </a:ext>
            </a:extLst>
          </p:cNvPr>
          <p:cNvSpPr txBox="1">
            <a:spLocks noChangeArrowheads="1"/>
          </p:cNvSpPr>
          <p:nvPr/>
        </p:nvSpPr>
        <p:spPr bwMode="auto">
          <a:xfrm>
            <a:off x="5105400" y="1422181"/>
            <a:ext cx="990600" cy="4918075"/>
          </a:xfrm>
          <a:prstGeom prst="rect">
            <a:avLst/>
          </a:prstGeom>
          <a:noFill/>
          <a:ln w="12700">
            <a:noFill/>
            <a:miter lim="800000"/>
            <a:headEnd/>
            <a:tailEnd/>
          </a:ln>
          <a:effectLst/>
        </p:spPr>
        <p:txBody>
          <a:bodyPr>
            <a:spAutoFit/>
          </a:bodyPr>
          <a:lstStyle/>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00</a:t>
            </a:r>
            <a:r>
              <a:rPr lang="en-US" b="0" dirty="0">
                <a:solidFill>
                  <a:srgbClr val="0070C0"/>
                </a:solidFill>
                <a:latin typeface="Calibri"/>
                <a:ea typeface="+mn-ea"/>
                <a:cs typeface="+mn-cs"/>
              </a:rPr>
              <a:t>00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00</a:t>
            </a:r>
            <a:r>
              <a:rPr lang="en-US" b="0" dirty="0">
                <a:solidFill>
                  <a:srgbClr val="0070C0"/>
                </a:solidFill>
                <a:latin typeface="Calibri"/>
                <a:ea typeface="+mn-ea"/>
                <a:cs typeface="+mn-cs"/>
              </a:rPr>
              <a:t>01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00</a:t>
            </a:r>
            <a:r>
              <a:rPr lang="en-US" b="0" dirty="0">
                <a:solidFill>
                  <a:srgbClr val="0070C0"/>
                </a:solidFill>
                <a:latin typeface="Calibri"/>
                <a:ea typeface="+mn-ea"/>
                <a:cs typeface="+mn-cs"/>
              </a:rPr>
              <a:t>10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00</a:t>
            </a:r>
            <a:r>
              <a:rPr lang="en-US" b="0" dirty="0">
                <a:solidFill>
                  <a:srgbClr val="0070C0"/>
                </a:solidFill>
                <a:latin typeface="Calibri"/>
                <a:ea typeface="+mn-ea"/>
                <a:cs typeface="+mn-cs"/>
              </a:rPr>
              <a:t>11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01</a:t>
            </a:r>
            <a:r>
              <a:rPr lang="en-US" b="0" dirty="0">
                <a:solidFill>
                  <a:srgbClr val="0070C0"/>
                </a:solidFill>
                <a:latin typeface="Calibri"/>
                <a:ea typeface="+mn-ea"/>
                <a:cs typeface="+mn-cs"/>
              </a:rPr>
              <a:t>00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01</a:t>
            </a:r>
            <a:r>
              <a:rPr lang="en-US" b="0" dirty="0">
                <a:solidFill>
                  <a:srgbClr val="0070C0"/>
                </a:solidFill>
                <a:latin typeface="Calibri"/>
                <a:ea typeface="+mn-ea"/>
                <a:cs typeface="+mn-cs"/>
              </a:rPr>
              <a:t>01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01</a:t>
            </a:r>
            <a:r>
              <a:rPr lang="en-US" b="0" dirty="0">
                <a:solidFill>
                  <a:srgbClr val="0070C0"/>
                </a:solidFill>
                <a:latin typeface="Calibri"/>
                <a:ea typeface="+mn-ea"/>
                <a:cs typeface="+mn-cs"/>
              </a:rPr>
              <a:t>10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01</a:t>
            </a:r>
            <a:r>
              <a:rPr lang="en-US" b="0" dirty="0">
                <a:solidFill>
                  <a:srgbClr val="0070C0"/>
                </a:solidFill>
                <a:latin typeface="Calibri"/>
                <a:ea typeface="+mn-ea"/>
                <a:cs typeface="+mn-cs"/>
              </a:rPr>
              <a:t>11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10</a:t>
            </a:r>
            <a:r>
              <a:rPr lang="en-US" b="0" dirty="0">
                <a:solidFill>
                  <a:srgbClr val="0070C0"/>
                </a:solidFill>
                <a:latin typeface="Calibri"/>
                <a:ea typeface="+mn-ea"/>
                <a:cs typeface="+mn-cs"/>
              </a:rPr>
              <a:t>00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10</a:t>
            </a:r>
            <a:r>
              <a:rPr lang="en-US" b="0" dirty="0">
                <a:solidFill>
                  <a:srgbClr val="0070C0"/>
                </a:solidFill>
                <a:latin typeface="Calibri"/>
                <a:ea typeface="+mn-ea"/>
                <a:cs typeface="+mn-cs"/>
              </a:rPr>
              <a:t>01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10</a:t>
            </a:r>
            <a:r>
              <a:rPr lang="en-US" b="0" dirty="0">
                <a:solidFill>
                  <a:srgbClr val="0070C0"/>
                </a:solidFill>
                <a:latin typeface="Calibri"/>
                <a:ea typeface="+mn-ea"/>
                <a:cs typeface="+mn-cs"/>
              </a:rPr>
              <a:t>10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10</a:t>
            </a:r>
            <a:r>
              <a:rPr lang="en-US" b="0" dirty="0">
                <a:solidFill>
                  <a:srgbClr val="0070C0"/>
                </a:solidFill>
                <a:latin typeface="Calibri"/>
                <a:ea typeface="+mn-ea"/>
                <a:cs typeface="+mn-cs"/>
              </a:rPr>
              <a:t>11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11</a:t>
            </a:r>
            <a:r>
              <a:rPr lang="en-US" b="0" dirty="0">
                <a:solidFill>
                  <a:srgbClr val="0070C0"/>
                </a:solidFill>
                <a:latin typeface="Calibri"/>
                <a:ea typeface="+mn-ea"/>
                <a:cs typeface="+mn-cs"/>
              </a:rPr>
              <a:t>00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11</a:t>
            </a:r>
            <a:r>
              <a:rPr lang="en-US" b="0" dirty="0">
                <a:solidFill>
                  <a:srgbClr val="0070C0"/>
                </a:solidFill>
                <a:latin typeface="Calibri"/>
                <a:ea typeface="+mn-ea"/>
                <a:cs typeface="+mn-cs"/>
              </a:rPr>
              <a:t>01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11</a:t>
            </a:r>
            <a:r>
              <a:rPr lang="en-US" b="0" dirty="0">
                <a:solidFill>
                  <a:srgbClr val="0070C0"/>
                </a:solidFill>
                <a:latin typeface="Calibri"/>
                <a:ea typeface="+mn-ea"/>
                <a:cs typeface="+mn-cs"/>
              </a:rPr>
              <a:t>10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11</a:t>
            </a:r>
            <a:r>
              <a:rPr lang="en-US" b="0" dirty="0">
                <a:solidFill>
                  <a:srgbClr val="0070C0"/>
                </a:solidFill>
                <a:latin typeface="Calibri"/>
                <a:ea typeface="+mn-ea"/>
                <a:cs typeface="+mn-cs"/>
              </a:rPr>
              <a:t>11</a:t>
            </a:r>
            <a:r>
              <a:rPr lang="en-US" b="0" dirty="0">
                <a:solidFill>
                  <a:prstClr val="black"/>
                </a:solidFill>
                <a:latin typeface="Calibri"/>
                <a:ea typeface="+mn-ea"/>
                <a:cs typeface="+mn-cs"/>
              </a:rPr>
              <a:t>xx</a:t>
            </a:r>
          </a:p>
        </p:txBody>
      </p:sp>
      <p:sp>
        <p:nvSpPr>
          <p:cNvPr id="1661023" name="Text Box 95">
            <a:extLst>
              <a:ext uri="{FF2B5EF4-FFF2-40B4-BE49-F238E27FC236}">
                <a16:creationId xmlns:a16="http://schemas.microsoft.com/office/drawing/2014/main" id="{501A9323-A0FE-364E-19E0-501C325977C3}"/>
              </a:ext>
            </a:extLst>
          </p:cNvPr>
          <p:cNvSpPr txBox="1">
            <a:spLocks noChangeArrowheads="1"/>
          </p:cNvSpPr>
          <p:nvPr/>
        </p:nvSpPr>
        <p:spPr bwMode="auto">
          <a:xfrm>
            <a:off x="375822" y="2045680"/>
            <a:ext cx="697370" cy="646331"/>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Block</a:t>
            </a:r>
          </a:p>
          <a:p>
            <a:pPr defTabSz="457200" eaLnBrk="1" fontAlgn="auto" hangingPunct="1">
              <a:spcBef>
                <a:spcPts val="0"/>
              </a:spcBef>
              <a:spcAft>
                <a:spcPts val="0"/>
              </a:spcAft>
            </a:pPr>
            <a:r>
              <a:rPr lang="en-US" b="0" dirty="0">
                <a:solidFill>
                  <a:prstClr val="black"/>
                </a:solidFill>
                <a:latin typeface="Calibri"/>
                <a:ea typeface="+mn-ea"/>
                <a:cs typeface="+mn-cs"/>
              </a:rPr>
              <a:t>Index</a:t>
            </a:r>
          </a:p>
        </p:txBody>
      </p:sp>
      <p:sp>
        <p:nvSpPr>
          <p:cNvPr id="93" name="Rectangle 95">
            <a:extLst>
              <a:ext uri="{FF2B5EF4-FFF2-40B4-BE49-F238E27FC236}">
                <a16:creationId xmlns:a16="http://schemas.microsoft.com/office/drawing/2014/main" id="{047F7317-E192-27F4-BBAF-0B348E35566F}"/>
              </a:ext>
            </a:extLst>
          </p:cNvPr>
          <p:cNvSpPr>
            <a:spLocks noChangeArrowheads="1"/>
          </p:cNvSpPr>
          <p:nvPr/>
        </p:nvSpPr>
        <p:spPr bwMode="auto">
          <a:xfrm>
            <a:off x="1608668" y="3293324"/>
            <a:ext cx="448732" cy="228591"/>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4" name="Rectangle 94">
            <a:extLst>
              <a:ext uri="{FF2B5EF4-FFF2-40B4-BE49-F238E27FC236}">
                <a16:creationId xmlns:a16="http://schemas.microsoft.com/office/drawing/2014/main" id="{FF3DBF49-CD95-6D52-4D65-E8FC7550C852}"/>
              </a:ext>
            </a:extLst>
          </p:cNvPr>
          <p:cNvSpPr>
            <a:spLocks noChangeArrowheads="1"/>
          </p:cNvSpPr>
          <p:nvPr/>
        </p:nvSpPr>
        <p:spPr bwMode="auto">
          <a:xfrm>
            <a:off x="5190067" y="5765583"/>
            <a:ext cx="245531" cy="228600"/>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5" name="Rectangle 94">
            <a:extLst>
              <a:ext uri="{FF2B5EF4-FFF2-40B4-BE49-F238E27FC236}">
                <a16:creationId xmlns:a16="http://schemas.microsoft.com/office/drawing/2014/main" id="{E0754981-3AE7-1BBA-B423-2B351B71B789}"/>
              </a:ext>
            </a:extLst>
          </p:cNvPr>
          <p:cNvSpPr>
            <a:spLocks noChangeArrowheads="1"/>
          </p:cNvSpPr>
          <p:nvPr/>
        </p:nvSpPr>
        <p:spPr bwMode="auto">
          <a:xfrm>
            <a:off x="5190067" y="4554850"/>
            <a:ext cx="245531" cy="228600"/>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6" name="Rectangle 95">
            <a:extLst>
              <a:ext uri="{FF2B5EF4-FFF2-40B4-BE49-F238E27FC236}">
                <a16:creationId xmlns:a16="http://schemas.microsoft.com/office/drawing/2014/main" id="{A294AA86-2EE1-2FCA-B99C-4BD4B05939F5}"/>
              </a:ext>
            </a:extLst>
          </p:cNvPr>
          <p:cNvSpPr>
            <a:spLocks noChangeArrowheads="1"/>
          </p:cNvSpPr>
          <p:nvPr/>
        </p:nvSpPr>
        <p:spPr bwMode="auto">
          <a:xfrm>
            <a:off x="5181600" y="3352581"/>
            <a:ext cx="245531" cy="228600"/>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7" name="Rectangle 96">
            <a:extLst>
              <a:ext uri="{FF2B5EF4-FFF2-40B4-BE49-F238E27FC236}">
                <a16:creationId xmlns:a16="http://schemas.microsoft.com/office/drawing/2014/main" id="{45E28201-0689-54C7-5838-58EC1C80B42F}"/>
              </a:ext>
            </a:extLst>
          </p:cNvPr>
          <p:cNvSpPr>
            <a:spLocks noChangeArrowheads="1"/>
          </p:cNvSpPr>
          <p:nvPr/>
        </p:nvSpPr>
        <p:spPr bwMode="auto">
          <a:xfrm>
            <a:off x="5190067" y="2141848"/>
            <a:ext cx="245531" cy="228600"/>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03" name="Text Box 19">
            <a:extLst>
              <a:ext uri="{FF2B5EF4-FFF2-40B4-BE49-F238E27FC236}">
                <a16:creationId xmlns:a16="http://schemas.microsoft.com/office/drawing/2014/main" id="{CB577B06-9838-6324-94A4-5F9FA76DB45A}"/>
              </a:ext>
            </a:extLst>
          </p:cNvPr>
          <p:cNvSpPr txBox="1">
            <a:spLocks noChangeArrowheads="1"/>
          </p:cNvSpPr>
          <p:nvPr/>
        </p:nvSpPr>
        <p:spPr bwMode="auto">
          <a:xfrm>
            <a:off x="1038226" y="3795493"/>
            <a:ext cx="553357"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1bit</a:t>
            </a:r>
          </a:p>
        </p:txBody>
      </p:sp>
      <p:sp>
        <p:nvSpPr>
          <p:cNvPr id="104" name="Text Box 19">
            <a:extLst>
              <a:ext uri="{FF2B5EF4-FFF2-40B4-BE49-F238E27FC236}">
                <a16:creationId xmlns:a16="http://schemas.microsoft.com/office/drawing/2014/main" id="{9AA6D83C-5E83-A619-F1A1-B2F16F52355F}"/>
              </a:ext>
            </a:extLst>
          </p:cNvPr>
          <p:cNvSpPr txBox="1">
            <a:spLocks noChangeArrowheads="1"/>
          </p:cNvSpPr>
          <p:nvPr/>
        </p:nvSpPr>
        <p:spPr bwMode="auto">
          <a:xfrm>
            <a:off x="1520826" y="3795493"/>
            <a:ext cx="643125"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2bits</a:t>
            </a:r>
          </a:p>
        </p:txBody>
      </p:sp>
      <p:sp>
        <p:nvSpPr>
          <p:cNvPr id="105" name="Text Box 19">
            <a:extLst>
              <a:ext uri="{FF2B5EF4-FFF2-40B4-BE49-F238E27FC236}">
                <a16:creationId xmlns:a16="http://schemas.microsoft.com/office/drawing/2014/main" id="{00145998-0301-16C7-ACF1-34EEACF170D2}"/>
              </a:ext>
            </a:extLst>
          </p:cNvPr>
          <p:cNvSpPr txBox="1">
            <a:spLocks noChangeArrowheads="1"/>
          </p:cNvSpPr>
          <p:nvPr/>
        </p:nvSpPr>
        <p:spPr bwMode="auto">
          <a:xfrm>
            <a:off x="2308225" y="3795493"/>
            <a:ext cx="809452"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4Bytes</a:t>
            </a:r>
          </a:p>
        </p:txBody>
      </p:sp>
      <p:sp>
        <p:nvSpPr>
          <p:cNvPr id="9" name="TextBox 8">
            <a:extLst>
              <a:ext uri="{FF2B5EF4-FFF2-40B4-BE49-F238E27FC236}">
                <a16:creationId xmlns:a16="http://schemas.microsoft.com/office/drawing/2014/main" id="{B6C7F4F7-6B2E-6A0F-39EE-2AC1DB0EC323}"/>
              </a:ext>
            </a:extLst>
          </p:cNvPr>
          <p:cNvSpPr txBox="1"/>
          <p:nvPr/>
        </p:nvSpPr>
        <p:spPr>
          <a:xfrm>
            <a:off x="69117" y="4938306"/>
            <a:ext cx="3527831" cy="1323439"/>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GB" sz="1600" b="0" dirty="0">
                <a:solidFill>
                  <a:srgbClr val="FF0000"/>
                </a:solidFill>
                <a:latin typeface="Calibri"/>
                <a:ea typeface="+mn-ea"/>
                <a:cs typeface="+mn-cs"/>
              </a:rPr>
              <a:t>Index</a:t>
            </a:r>
            <a:r>
              <a:rPr lang="en-GB" sz="1600" b="0" dirty="0">
                <a:solidFill>
                  <a:prstClr val="black"/>
                </a:solidFill>
                <a:latin typeface="Calibri"/>
                <a:ea typeface="+mn-ea"/>
                <a:cs typeface="+mn-cs"/>
              </a:rPr>
              <a:t> to determine which cache block</a:t>
            </a:r>
          </a:p>
          <a:p>
            <a:r>
              <a:rPr lang="en-GB" sz="1600" b="0" dirty="0">
                <a:solidFill>
                  <a:schemeClr val="accent1"/>
                </a:solidFill>
                <a:latin typeface="Calibri"/>
                <a:ea typeface="+mn-ea"/>
                <a:cs typeface="+mn-cs"/>
              </a:rPr>
              <a:t>Tag</a:t>
            </a:r>
            <a:r>
              <a:rPr lang="en-GB" sz="1600" b="0" dirty="0">
                <a:solidFill>
                  <a:prstClr val="black"/>
                </a:solidFill>
                <a:latin typeface="Calibri"/>
                <a:ea typeface="+mn-ea"/>
                <a:cs typeface="+mn-cs"/>
              </a:rPr>
              <a:t> to determine if it’s the right memory block</a:t>
            </a:r>
          </a:p>
          <a:p>
            <a:r>
              <a:rPr lang="en-GB" sz="1600" b="0" dirty="0">
                <a:solidFill>
                  <a:prstClr val="black"/>
                </a:solidFill>
                <a:latin typeface="Calibri"/>
                <a:ea typeface="+mn-ea"/>
                <a:cs typeface="+mn-cs"/>
              </a:rPr>
              <a:t>Offset to determine which byte within the block</a:t>
            </a:r>
            <a:endParaRPr lang="en-SE" sz="1400" dirty="0"/>
          </a:p>
        </p:txBody>
      </p:sp>
      <p:sp>
        <p:nvSpPr>
          <p:cNvPr id="10" name="Text Box 92">
            <a:extLst>
              <a:ext uri="{FF2B5EF4-FFF2-40B4-BE49-F238E27FC236}">
                <a16:creationId xmlns:a16="http://schemas.microsoft.com/office/drawing/2014/main" id="{C41FAD7C-FA98-58BE-B3A9-119840CAF946}"/>
              </a:ext>
            </a:extLst>
          </p:cNvPr>
          <p:cNvSpPr txBox="1">
            <a:spLocks noChangeArrowheads="1"/>
          </p:cNvSpPr>
          <p:nvPr/>
        </p:nvSpPr>
        <p:spPr bwMode="auto">
          <a:xfrm>
            <a:off x="6294834" y="1348669"/>
            <a:ext cx="5758544" cy="4708981"/>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GB" sz="2000" b="0" dirty="0">
                <a:latin typeface="Calibri"/>
                <a:ea typeface="+mn-ea"/>
                <a:cs typeface="+mn-cs"/>
              </a:rPr>
              <a:t>Each memory block is mapped to exactly one block in the cache.</a:t>
            </a:r>
          </a:p>
          <a:p>
            <a:pPr defTabSz="457200" eaLnBrk="1" fontAlgn="auto" hangingPunct="1">
              <a:spcBef>
                <a:spcPts val="0"/>
              </a:spcBef>
              <a:spcAft>
                <a:spcPts val="0"/>
              </a:spcAft>
            </a:pPr>
            <a:endParaRPr lang="en-US" sz="2000" b="0" dirty="0">
              <a:solidFill>
                <a:srgbClr val="FF0000"/>
              </a:solidFill>
              <a:latin typeface="Calibri"/>
              <a:ea typeface="+mn-ea"/>
              <a:cs typeface="+mn-cs"/>
            </a:endParaRPr>
          </a:p>
          <a:p>
            <a:pPr defTabSz="457200" eaLnBrk="1" fontAlgn="auto" hangingPunct="1">
              <a:spcBef>
                <a:spcPts val="0"/>
              </a:spcBef>
              <a:spcAft>
                <a:spcPts val="0"/>
              </a:spcAft>
            </a:pPr>
            <a:r>
              <a:rPr lang="en-US" sz="2000" b="0" dirty="0">
                <a:solidFill>
                  <a:srgbClr val="FF0000"/>
                </a:solidFill>
                <a:latin typeface="Calibri"/>
                <a:ea typeface="+mn-ea"/>
                <a:cs typeface="+mn-cs"/>
              </a:rPr>
              <a:t>Tag: upper 2 bits </a:t>
            </a:r>
            <a:r>
              <a:rPr lang="en-US" sz="2000" b="0" dirty="0">
                <a:solidFill>
                  <a:srgbClr val="FF0000"/>
                </a:solidFill>
                <a:latin typeface="Calibri"/>
                <a:ea typeface="+mn-ea"/>
                <a:cs typeface="+mn-cs"/>
                <a:sym typeface="Wingdings" pitchFamily="2" charset="2"/>
              </a:rPr>
              <a:t> </a:t>
            </a:r>
            <a:r>
              <a:rPr lang="en-US" sz="2000" b="0" dirty="0">
                <a:solidFill>
                  <a:prstClr val="black"/>
                </a:solidFill>
                <a:latin typeface="Calibri"/>
                <a:ea typeface="+mn-ea"/>
                <a:cs typeface="+mn-cs"/>
                <a:sym typeface="Wingdings" pitchFamily="2" charset="2"/>
              </a:rPr>
              <a:t>4 memory addresses mapped to the same cache block index. </a:t>
            </a:r>
            <a:r>
              <a:rPr lang="en-US" sz="2000" b="0" dirty="0">
                <a:solidFill>
                  <a:prstClr val="black"/>
                </a:solidFill>
                <a:latin typeface="Calibri"/>
                <a:ea typeface="+mn-ea"/>
                <a:cs typeface="+mn-cs"/>
              </a:rPr>
              <a:t>Compare the cache </a:t>
            </a:r>
            <a:r>
              <a:rPr lang="en-US" sz="2000" b="0" dirty="0">
                <a:solidFill>
                  <a:srgbClr val="FF0000"/>
                </a:solidFill>
                <a:latin typeface="Calibri"/>
                <a:ea typeface="+mn-ea"/>
                <a:cs typeface="+mn-cs"/>
              </a:rPr>
              <a:t>tag </a:t>
            </a:r>
            <a:r>
              <a:rPr lang="en-US" sz="2000" b="0" dirty="0">
                <a:solidFill>
                  <a:prstClr val="black"/>
                </a:solidFill>
                <a:latin typeface="Calibri"/>
                <a:ea typeface="+mn-ea"/>
                <a:cs typeface="+mn-cs"/>
              </a:rPr>
              <a:t>to the </a:t>
            </a:r>
            <a:r>
              <a:rPr lang="en-US" sz="2000" b="0" dirty="0">
                <a:solidFill>
                  <a:srgbClr val="FF0000"/>
                </a:solidFill>
                <a:latin typeface="Calibri"/>
                <a:ea typeface="+mn-ea"/>
                <a:cs typeface="+mn-cs"/>
              </a:rPr>
              <a:t>high</a:t>
            </a:r>
            <a:r>
              <a:rPr lang="en-US" sz="2000" b="0" dirty="0">
                <a:solidFill>
                  <a:srgbClr val="C0504D"/>
                </a:solidFill>
                <a:latin typeface="Calibri"/>
                <a:ea typeface="+mn-ea"/>
                <a:cs typeface="+mn-cs"/>
              </a:rPr>
              <a:t>-</a:t>
            </a:r>
            <a:r>
              <a:rPr lang="en-US" sz="2000" b="0" dirty="0">
                <a:solidFill>
                  <a:srgbClr val="FF0000"/>
                </a:solidFill>
                <a:latin typeface="Calibri"/>
                <a:ea typeface="+mn-ea"/>
                <a:cs typeface="+mn-cs"/>
              </a:rPr>
              <a:t>order 2 memory address bits (Tag) </a:t>
            </a:r>
            <a:r>
              <a:rPr lang="en-US" sz="2000" b="0" dirty="0">
                <a:solidFill>
                  <a:prstClr val="black"/>
                </a:solidFill>
                <a:latin typeface="Calibri"/>
                <a:ea typeface="+mn-ea"/>
                <a:cs typeface="+mn-cs"/>
              </a:rPr>
              <a:t>to tell if the memory block is in the cache</a:t>
            </a:r>
          </a:p>
          <a:p>
            <a:pPr defTabSz="457200" eaLnBrk="1" fontAlgn="auto" hangingPunct="1">
              <a:spcBef>
                <a:spcPts val="0"/>
              </a:spcBef>
              <a:spcAft>
                <a:spcPts val="0"/>
              </a:spcAft>
            </a:pPr>
            <a:endParaRPr lang="en-US" sz="2000" b="0" dirty="0">
              <a:solidFill>
                <a:prstClr val="black"/>
              </a:solidFill>
              <a:latin typeface="Calibri"/>
              <a:ea typeface="+mn-ea"/>
              <a:cs typeface="+mn-cs"/>
            </a:endParaRPr>
          </a:p>
          <a:p>
            <a:pPr defTabSz="457200" eaLnBrk="1" fontAlgn="auto" hangingPunct="1">
              <a:spcBef>
                <a:spcPts val="0"/>
              </a:spcBef>
              <a:spcAft>
                <a:spcPts val="0"/>
              </a:spcAft>
            </a:pPr>
            <a:r>
              <a:rPr lang="en-US" sz="2000" b="0" dirty="0">
                <a:solidFill>
                  <a:srgbClr val="0070C0"/>
                </a:solidFill>
                <a:latin typeface="Calibri"/>
                <a:ea typeface="+mn-ea"/>
                <a:cs typeface="+mn-cs"/>
              </a:rPr>
              <a:t>Index: middle 2 bits </a:t>
            </a:r>
            <a:r>
              <a:rPr lang="en-US" sz="2000" b="0" dirty="0">
                <a:solidFill>
                  <a:prstClr val="black"/>
                </a:solidFill>
                <a:latin typeface="Calibri"/>
                <a:ea typeface="+mn-ea"/>
                <a:cs typeface="+mn-cs"/>
                <a:sym typeface="Wingdings" pitchFamily="2" charset="2"/>
              </a:rPr>
              <a:t> 4 blocks in cache; Index defines which cache block index the mem address is mapped to. Index = </a:t>
            </a:r>
            <a:r>
              <a:rPr lang="en-GB" sz="2000" b="0" dirty="0">
                <a:solidFill>
                  <a:prstClr val="black"/>
                </a:solidFill>
                <a:latin typeface="Calibri"/>
                <a:ea typeface="+mn-ea"/>
                <a:cs typeface="+mn-cs"/>
              </a:rPr>
              <a:t>(block address) modulo (# blocks in the cache (4)).</a:t>
            </a:r>
          </a:p>
          <a:p>
            <a:pPr defTabSz="457200" eaLnBrk="1" fontAlgn="auto" hangingPunct="1">
              <a:spcBef>
                <a:spcPts val="0"/>
              </a:spcBef>
              <a:spcAft>
                <a:spcPts val="0"/>
              </a:spcAft>
            </a:pPr>
            <a:endParaRPr lang="en-US" sz="2000" b="0" dirty="0">
              <a:solidFill>
                <a:prstClr val="black"/>
              </a:solidFill>
              <a:latin typeface="Calibri"/>
              <a:ea typeface="+mn-ea"/>
              <a:cs typeface="+mn-cs"/>
            </a:endParaRPr>
          </a:p>
          <a:p>
            <a:pPr defTabSz="457200" eaLnBrk="1" fontAlgn="auto" hangingPunct="1">
              <a:spcBef>
                <a:spcPts val="0"/>
              </a:spcBef>
              <a:spcAft>
                <a:spcPts val="0"/>
              </a:spcAft>
            </a:pPr>
            <a:r>
              <a:rPr lang="en-US" sz="2000" b="0" dirty="0">
                <a:solidFill>
                  <a:prstClr val="black"/>
                </a:solidFill>
                <a:latin typeface="Calibri"/>
                <a:ea typeface="+mn-ea"/>
                <a:cs typeface="+mn-cs"/>
              </a:rPr>
              <a:t>Offset: lower 2 bits </a:t>
            </a:r>
            <a:r>
              <a:rPr lang="en-US" sz="2000" b="0" dirty="0">
                <a:solidFill>
                  <a:prstClr val="black"/>
                </a:solidFill>
                <a:latin typeface="Calibri"/>
                <a:ea typeface="+mn-ea"/>
                <a:cs typeface="+mn-cs"/>
                <a:sym typeface="Wingdings" pitchFamily="2" charset="2"/>
              </a:rPr>
              <a:t> 4 bytes (1 word) per block; </a:t>
            </a:r>
            <a:r>
              <a:rPr lang="en-US" sz="2000" b="0" dirty="0">
                <a:solidFill>
                  <a:prstClr val="black"/>
                </a:solidFill>
                <a:latin typeface="Calibri"/>
                <a:ea typeface="+mn-ea"/>
                <a:cs typeface="+mn-cs"/>
              </a:rPr>
              <a:t>Offset defines the byte within the cache block.</a:t>
            </a:r>
          </a:p>
        </p:txBody>
      </p:sp>
      <p:sp>
        <p:nvSpPr>
          <p:cNvPr id="12" name="TextBox 11">
            <a:extLst>
              <a:ext uri="{FF2B5EF4-FFF2-40B4-BE49-F238E27FC236}">
                <a16:creationId xmlns:a16="http://schemas.microsoft.com/office/drawing/2014/main" id="{35A2DF78-FBD6-A045-FAB6-3FAAB386E565}"/>
              </a:ext>
            </a:extLst>
          </p:cNvPr>
          <p:cNvSpPr txBox="1"/>
          <p:nvPr/>
        </p:nvSpPr>
        <p:spPr>
          <a:xfrm>
            <a:off x="6423673" y="6146580"/>
            <a:ext cx="5421086" cy="584775"/>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a:spAutoFit/>
          </a:bodyPr>
          <a:lstStyle/>
          <a:p>
            <a:pPr defTabSz="457200" eaLnBrk="1" fontAlgn="auto" hangingPunct="1">
              <a:spcBef>
                <a:spcPts val="0"/>
              </a:spcBef>
              <a:spcAft>
                <a:spcPts val="0"/>
              </a:spcAft>
            </a:pPr>
            <a:r>
              <a:rPr lang="en-GB" sz="1600" b="0" dirty="0">
                <a:solidFill>
                  <a:prstClr val="black"/>
                </a:solidFill>
                <a:latin typeface="Calibri"/>
                <a:ea typeface="+mn-ea"/>
                <a:cs typeface="+mn-cs"/>
              </a:rPr>
              <a:t>Valid bit indicates whether an entry contains valid information – if the bit is not set, there cannot be a match for this block</a:t>
            </a:r>
          </a:p>
        </p:txBody>
      </p:sp>
    </p:spTree>
    <p:extLst>
      <p:ext uri="{BB962C8B-B14F-4D97-AF65-F5344CB8AC3E}">
        <p14:creationId xmlns:p14="http://schemas.microsoft.com/office/powerpoint/2010/main" val="7000962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8"/>
                                        </p:tgtEl>
                                        <p:attrNameLst>
                                          <p:attrName>style.visibility</p:attrName>
                                        </p:attrNameLst>
                                      </p:cBhvr>
                                      <p:to>
                                        <p:strVal val="visible"/>
                                      </p:to>
                                    </p:set>
                                  </p:childTnLst>
                                </p:cTn>
                              </p:par>
                              <p:par>
                                <p:cTn id="16" presetID="1" presetClass="entr" presetSubtype="0" fill="hold" grpId="0" nodeType="withEffect">
                                  <p:stCondLst>
                                    <p:cond delay="2000"/>
                                  </p:stCondLst>
                                  <p:childTnLst>
                                    <p:set>
                                      <p:cBhvr>
                                        <p:cTn id="17" dur="1" fill="hold">
                                          <p:stCondLst>
                                            <p:cond delay="0"/>
                                          </p:stCondLst>
                                        </p:cTn>
                                        <p:tgtEl>
                                          <p:spTgt spid="93"/>
                                        </p:tgtEl>
                                        <p:attrNameLst>
                                          <p:attrName>style.visibility</p:attrName>
                                        </p:attrNameLst>
                                      </p:cBhvr>
                                      <p:to>
                                        <p:strVal val="visible"/>
                                      </p:to>
                                    </p:set>
                                  </p:childTnLst>
                                </p:cTn>
                              </p:par>
                              <p:par>
                                <p:cTn id="18" presetID="1" presetClass="entr" presetSubtype="0" fill="hold" grpId="0" nodeType="withEffect">
                                  <p:stCondLst>
                                    <p:cond delay="2000"/>
                                  </p:stCondLst>
                                  <p:childTnLst>
                                    <p:set>
                                      <p:cBhvr>
                                        <p:cTn id="19" dur="1" fill="hold">
                                          <p:stCondLst>
                                            <p:cond delay="0"/>
                                          </p:stCondLst>
                                        </p:cTn>
                                        <p:tgtEl>
                                          <p:spTgt spid="94"/>
                                        </p:tgtEl>
                                        <p:attrNameLst>
                                          <p:attrName>style.visibility</p:attrName>
                                        </p:attrNameLst>
                                      </p:cBhvr>
                                      <p:to>
                                        <p:strVal val="visible"/>
                                      </p:to>
                                    </p:set>
                                  </p:childTnLst>
                                </p:cTn>
                              </p:par>
                              <p:par>
                                <p:cTn id="20" presetID="1" presetClass="entr" presetSubtype="0" fill="hold" grpId="0" nodeType="withEffect">
                                  <p:stCondLst>
                                    <p:cond delay="2000"/>
                                  </p:stCondLst>
                                  <p:childTnLst>
                                    <p:set>
                                      <p:cBhvr>
                                        <p:cTn id="21" dur="1" fill="hold">
                                          <p:stCondLst>
                                            <p:cond delay="0"/>
                                          </p:stCondLst>
                                        </p:cTn>
                                        <p:tgtEl>
                                          <p:spTgt spid="95"/>
                                        </p:tgtEl>
                                        <p:attrNameLst>
                                          <p:attrName>style.visibility</p:attrName>
                                        </p:attrNameLst>
                                      </p:cBhvr>
                                      <p:to>
                                        <p:strVal val="visible"/>
                                      </p:to>
                                    </p:set>
                                  </p:childTnLst>
                                </p:cTn>
                              </p:par>
                              <p:par>
                                <p:cTn id="22" presetID="1" presetClass="entr" presetSubtype="0" fill="hold" grpId="0" nodeType="withEffect">
                                  <p:stCondLst>
                                    <p:cond delay="2000"/>
                                  </p:stCondLst>
                                  <p:childTnLst>
                                    <p:set>
                                      <p:cBhvr>
                                        <p:cTn id="23" dur="1" fill="hold">
                                          <p:stCondLst>
                                            <p:cond delay="0"/>
                                          </p:stCondLst>
                                        </p:cTn>
                                        <p:tgtEl>
                                          <p:spTgt spid="96"/>
                                        </p:tgtEl>
                                        <p:attrNameLst>
                                          <p:attrName>style.visibility</p:attrName>
                                        </p:attrNameLst>
                                      </p:cBhvr>
                                      <p:to>
                                        <p:strVal val="visible"/>
                                      </p:to>
                                    </p:set>
                                  </p:childTnLst>
                                </p:cTn>
                              </p:par>
                              <p:par>
                                <p:cTn id="24" presetID="1" presetClass="entr" presetSubtype="0" fill="hold" grpId="0" nodeType="withEffect">
                                  <p:stCondLst>
                                    <p:cond delay="2000"/>
                                  </p:stCondLst>
                                  <p:childTnLst>
                                    <p:set>
                                      <p:cBhvr>
                                        <p:cTn id="25"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D26349-C17D-67EA-8128-9410CEF0B970}"/>
            </a:ext>
          </a:extLst>
        </p:cNvPr>
        <p:cNvGrpSpPr/>
        <p:nvPr/>
      </p:nvGrpSpPr>
      <p:grpSpPr>
        <a:xfrm>
          <a:off x="0" y="0"/>
          <a:ext cx="0" cy="0"/>
          <a:chOff x="0" y="0"/>
          <a:chExt cx="0" cy="0"/>
        </a:xfrm>
      </p:grpSpPr>
      <p:sp>
        <p:nvSpPr>
          <p:cNvPr id="1660930" name="Rectangle 2">
            <a:extLst>
              <a:ext uri="{FF2B5EF4-FFF2-40B4-BE49-F238E27FC236}">
                <a16:creationId xmlns:a16="http://schemas.microsoft.com/office/drawing/2014/main" id="{36DF2F68-145A-6DBE-425A-6E5CBA801B5C}"/>
              </a:ext>
            </a:extLst>
          </p:cNvPr>
          <p:cNvSpPr>
            <a:spLocks noGrp="1" noChangeArrowheads="1"/>
          </p:cNvSpPr>
          <p:nvPr>
            <p:ph type="title"/>
          </p:nvPr>
        </p:nvSpPr>
        <p:spPr/>
        <p:txBody>
          <a:bodyPr>
            <a:normAutofit/>
          </a:bodyPr>
          <a:lstStyle/>
          <a:p>
            <a:r>
              <a:rPr lang="en-US" dirty="0"/>
              <a:t>2-Way SA cache: Example </a:t>
            </a:r>
          </a:p>
        </p:txBody>
      </p:sp>
      <p:sp>
        <p:nvSpPr>
          <p:cNvPr id="1660953" name="Text Box 25">
            <a:extLst>
              <a:ext uri="{FF2B5EF4-FFF2-40B4-BE49-F238E27FC236}">
                <a16:creationId xmlns:a16="http://schemas.microsoft.com/office/drawing/2014/main" id="{8027571A-0F8B-7196-FD95-86DCEB4C9614}"/>
              </a:ext>
            </a:extLst>
          </p:cNvPr>
          <p:cNvSpPr txBox="1">
            <a:spLocks noChangeArrowheads="1"/>
          </p:cNvSpPr>
          <p:nvPr/>
        </p:nvSpPr>
        <p:spPr bwMode="auto">
          <a:xfrm>
            <a:off x="3189515" y="6267022"/>
            <a:ext cx="3200399" cy="646331"/>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US" dirty="0">
                <a:solidFill>
                  <a:prstClr val="black"/>
                </a:solidFill>
                <a:latin typeface="Calibri"/>
                <a:ea typeface="+mn-ea"/>
                <a:cs typeface="+mn-cs"/>
              </a:rPr>
              <a:t>Main Memory -  6-bit addresses</a:t>
            </a:r>
          </a:p>
          <a:p>
            <a:pPr defTabSz="457200" eaLnBrk="1" fontAlgn="auto" hangingPunct="1">
              <a:spcBef>
                <a:spcPts val="0"/>
              </a:spcBef>
              <a:spcAft>
                <a:spcPts val="0"/>
              </a:spcAft>
            </a:pPr>
            <a:r>
              <a:rPr lang="en-US" dirty="0">
                <a:solidFill>
                  <a:prstClr val="black"/>
                </a:solidFill>
                <a:latin typeface="Calibri"/>
                <a:ea typeface="+mn-ea"/>
                <a:cs typeface="+mn-cs"/>
              </a:rPr>
              <a:t>(16 blocks, each 4 Bytes)</a:t>
            </a:r>
          </a:p>
        </p:txBody>
      </p:sp>
      <p:sp>
        <p:nvSpPr>
          <p:cNvPr id="1661020" name="Text Box 92">
            <a:extLst>
              <a:ext uri="{FF2B5EF4-FFF2-40B4-BE49-F238E27FC236}">
                <a16:creationId xmlns:a16="http://schemas.microsoft.com/office/drawing/2014/main" id="{20B701AF-FEA3-456A-0869-B119904B025C}"/>
              </a:ext>
            </a:extLst>
          </p:cNvPr>
          <p:cNvSpPr txBox="1">
            <a:spLocks noChangeArrowheads="1"/>
          </p:cNvSpPr>
          <p:nvPr/>
        </p:nvSpPr>
        <p:spPr bwMode="auto">
          <a:xfrm>
            <a:off x="6128656" y="1529829"/>
            <a:ext cx="5758544" cy="4708981"/>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GB" sz="2000" b="0" dirty="0">
                <a:latin typeface="Calibri"/>
                <a:ea typeface="+mn-ea"/>
                <a:cs typeface="+mn-cs"/>
              </a:rPr>
              <a:t>Each memory block is mapped to a cache set with two blocks.</a:t>
            </a:r>
          </a:p>
          <a:p>
            <a:pPr defTabSz="457200" eaLnBrk="1" fontAlgn="auto" hangingPunct="1">
              <a:spcBef>
                <a:spcPts val="0"/>
              </a:spcBef>
              <a:spcAft>
                <a:spcPts val="0"/>
              </a:spcAft>
            </a:pPr>
            <a:endParaRPr lang="en-US" sz="2000" b="0" dirty="0">
              <a:solidFill>
                <a:srgbClr val="FF0000"/>
              </a:solidFill>
              <a:latin typeface="Calibri"/>
              <a:ea typeface="+mn-ea"/>
              <a:cs typeface="+mn-cs"/>
            </a:endParaRPr>
          </a:p>
          <a:p>
            <a:pPr defTabSz="457200" eaLnBrk="1" fontAlgn="auto" hangingPunct="1">
              <a:spcBef>
                <a:spcPts val="0"/>
              </a:spcBef>
              <a:spcAft>
                <a:spcPts val="0"/>
              </a:spcAft>
            </a:pPr>
            <a:r>
              <a:rPr lang="en-US" sz="2000" b="0" dirty="0">
                <a:solidFill>
                  <a:srgbClr val="FF0000"/>
                </a:solidFill>
                <a:latin typeface="Calibri"/>
                <a:ea typeface="+mn-ea"/>
                <a:cs typeface="+mn-cs"/>
              </a:rPr>
              <a:t>Tag: upper 3 bits </a:t>
            </a:r>
            <a:r>
              <a:rPr lang="en-US" sz="2000" b="0" dirty="0">
                <a:solidFill>
                  <a:srgbClr val="FF0000"/>
                </a:solidFill>
                <a:latin typeface="Calibri"/>
                <a:ea typeface="+mn-ea"/>
                <a:cs typeface="+mn-cs"/>
                <a:sym typeface="Wingdings" pitchFamily="2" charset="2"/>
              </a:rPr>
              <a:t> </a:t>
            </a:r>
            <a:r>
              <a:rPr lang="en-US" sz="2000" b="0" dirty="0">
                <a:solidFill>
                  <a:prstClr val="black"/>
                </a:solidFill>
                <a:latin typeface="Calibri"/>
                <a:ea typeface="+mn-ea"/>
                <a:cs typeface="+mn-cs"/>
                <a:sym typeface="Wingdings" pitchFamily="2" charset="2"/>
              </a:rPr>
              <a:t>8 memory addresses mapped to the same cache set index. </a:t>
            </a:r>
            <a:r>
              <a:rPr lang="en-GB" sz="2000" b="0" dirty="0">
                <a:solidFill>
                  <a:prstClr val="black"/>
                </a:solidFill>
                <a:latin typeface="Calibri"/>
                <a:ea typeface="+mn-ea"/>
                <a:cs typeface="+mn-cs"/>
                <a:sym typeface="Wingdings" pitchFamily="2" charset="2"/>
              </a:rPr>
              <a:t>Compare all the cache tags in the set </a:t>
            </a:r>
            <a:r>
              <a:rPr lang="en-US" sz="2000" b="0" dirty="0">
                <a:solidFill>
                  <a:prstClr val="black"/>
                </a:solidFill>
                <a:latin typeface="Calibri"/>
                <a:ea typeface="+mn-ea"/>
                <a:cs typeface="+mn-cs"/>
              </a:rPr>
              <a:t>to the </a:t>
            </a:r>
            <a:r>
              <a:rPr lang="en-US" sz="2000" b="0" dirty="0">
                <a:solidFill>
                  <a:srgbClr val="FF0000"/>
                </a:solidFill>
                <a:latin typeface="Calibri"/>
                <a:ea typeface="+mn-ea"/>
                <a:cs typeface="+mn-cs"/>
              </a:rPr>
              <a:t>high</a:t>
            </a:r>
            <a:r>
              <a:rPr lang="en-US" sz="2000" b="0" dirty="0">
                <a:solidFill>
                  <a:srgbClr val="C0504D"/>
                </a:solidFill>
                <a:latin typeface="Calibri"/>
                <a:ea typeface="+mn-ea"/>
                <a:cs typeface="+mn-cs"/>
              </a:rPr>
              <a:t>-</a:t>
            </a:r>
            <a:r>
              <a:rPr lang="en-US" sz="2000" b="0" dirty="0">
                <a:solidFill>
                  <a:srgbClr val="FF0000"/>
                </a:solidFill>
                <a:latin typeface="Calibri"/>
                <a:ea typeface="+mn-ea"/>
                <a:cs typeface="+mn-cs"/>
              </a:rPr>
              <a:t>order 3 memory address bits (Tag)</a:t>
            </a:r>
            <a:r>
              <a:rPr lang="en-US" sz="2000" b="0" dirty="0">
                <a:latin typeface="Calibri"/>
                <a:ea typeface="+mn-ea"/>
                <a:cs typeface="+mn-cs"/>
              </a:rPr>
              <a:t> to </a:t>
            </a:r>
            <a:r>
              <a:rPr lang="en-GB" sz="2000" b="0" dirty="0">
                <a:solidFill>
                  <a:prstClr val="black"/>
                </a:solidFill>
                <a:latin typeface="Calibri"/>
                <a:ea typeface="+mn-ea"/>
                <a:cs typeface="+mn-cs"/>
                <a:sym typeface="Wingdings" pitchFamily="2" charset="2"/>
              </a:rPr>
              <a:t>tell if the memory block is in the cache</a:t>
            </a:r>
          </a:p>
          <a:p>
            <a:pPr defTabSz="457200" eaLnBrk="1" fontAlgn="auto" hangingPunct="1">
              <a:spcBef>
                <a:spcPts val="0"/>
              </a:spcBef>
              <a:spcAft>
                <a:spcPts val="0"/>
              </a:spcAft>
            </a:pPr>
            <a:endParaRPr lang="en-US" sz="2000" b="0" dirty="0">
              <a:solidFill>
                <a:prstClr val="black"/>
              </a:solidFill>
              <a:latin typeface="Calibri"/>
              <a:ea typeface="+mn-ea"/>
              <a:cs typeface="+mn-cs"/>
            </a:endParaRPr>
          </a:p>
          <a:p>
            <a:pPr defTabSz="457200" eaLnBrk="1" fontAlgn="auto" hangingPunct="1">
              <a:spcBef>
                <a:spcPts val="0"/>
              </a:spcBef>
              <a:spcAft>
                <a:spcPts val="0"/>
              </a:spcAft>
            </a:pPr>
            <a:r>
              <a:rPr lang="en-US" sz="2000" b="0" dirty="0">
                <a:solidFill>
                  <a:srgbClr val="0070C0"/>
                </a:solidFill>
                <a:latin typeface="Calibri"/>
                <a:ea typeface="+mn-ea"/>
                <a:cs typeface="+mn-cs"/>
              </a:rPr>
              <a:t>Index: middle 1 bit </a:t>
            </a:r>
            <a:r>
              <a:rPr lang="en-US" sz="2000" b="0" dirty="0">
                <a:solidFill>
                  <a:prstClr val="black"/>
                </a:solidFill>
                <a:latin typeface="Calibri"/>
                <a:ea typeface="+mn-ea"/>
                <a:cs typeface="+mn-cs"/>
                <a:sym typeface="Wingdings" pitchFamily="2" charset="2"/>
              </a:rPr>
              <a:t> 2 </a:t>
            </a:r>
            <a:r>
              <a:rPr lang="en-US" sz="2000" dirty="0">
                <a:solidFill>
                  <a:prstClr val="black"/>
                </a:solidFill>
                <a:latin typeface="Calibri"/>
                <a:ea typeface="+mn-ea"/>
                <a:cs typeface="+mn-cs"/>
                <a:sym typeface="Wingdings" pitchFamily="2" charset="2"/>
              </a:rPr>
              <a:t>sets</a:t>
            </a:r>
            <a:r>
              <a:rPr lang="en-US" sz="2000" b="0" dirty="0">
                <a:solidFill>
                  <a:prstClr val="black"/>
                </a:solidFill>
                <a:latin typeface="Calibri"/>
                <a:ea typeface="+mn-ea"/>
                <a:cs typeface="+mn-cs"/>
                <a:sym typeface="Wingdings" pitchFamily="2" charset="2"/>
              </a:rPr>
              <a:t> of blocks in cache; Index defines which cache set index the mem address is mapped to. Index = </a:t>
            </a:r>
            <a:r>
              <a:rPr lang="en-GB" sz="2000" b="0" dirty="0">
                <a:solidFill>
                  <a:prstClr val="black"/>
                </a:solidFill>
                <a:latin typeface="Calibri"/>
                <a:ea typeface="+mn-ea"/>
                <a:cs typeface="+mn-cs"/>
              </a:rPr>
              <a:t>(block address) modulo (# sets in the cache (2)).</a:t>
            </a:r>
          </a:p>
          <a:p>
            <a:pPr defTabSz="457200" eaLnBrk="1" fontAlgn="auto" hangingPunct="1">
              <a:spcBef>
                <a:spcPts val="0"/>
              </a:spcBef>
              <a:spcAft>
                <a:spcPts val="0"/>
              </a:spcAft>
            </a:pPr>
            <a:endParaRPr lang="en-US" sz="2000" b="0" dirty="0">
              <a:solidFill>
                <a:prstClr val="black"/>
              </a:solidFill>
              <a:latin typeface="Calibri"/>
              <a:ea typeface="+mn-ea"/>
              <a:cs typeface="+mn-cs"/>
            </a:endParaRPr>
          </a:p>
          <a:p>
            <a:pPr defTabSz="457200" eaLnBrk="1" fontAlgn="auto" hangingPunct="1">
              <a:spcBef>
                <a:spcPts val="0"/>
              </a:spcBef>
              <a:spcAft>
                <a:spcPts val="0"/>
              </a:spcAft>
            </a:pPr>
            <a:r>
              <a:rPr lang="en-US" sz="2000" b="0" dirty="0">
                <a:solidFill>
                  <a:prstClr val="black"/>
                </a:solidFill>
                <a:latin typeface="Calibri"/>
                <a:ea typeface="+mn-ea"/>
                <a:cs typeface="+mn-cs"/>
              </a:rPr>
              <a:t>Offset: lower 2 bits </a:t>
            </a:r>
            <a:r>
              <a:rPr lang="en-US" sz="2000" b="0" dirty="0">
                <a:solidFill>
                  <a:prstClr val="black"/>
                </a:solidFill>
                <a:latin typeface="Calibri"/>
                <a:ea typeface="+mn-ea"/>
                <a:cs typeface="+mn-cs"/>
                <a:sym typeface="Wingdings" pitchFamily="2" charset="2"/>
              </a:rPr>
              <a:t> 4 bytes (1 word) per block; </a:t>
            </a:r>
            <a:r>
              <a:rPr lang="en-US" sz="2000" b="0" dirty="0">
                <a:solidFill>
                  <a:prstClr val="black"/>
                </a:solidFill>
                <a:latin typeface="Calibri"/>
                <a:ea typeface="+mn-ea"/>
                <a:cs typeface="+mn-cs"/>
              </a:rPr>
              <a:t>Offset defines the byte within the cache block.</a:t>
            </a:r>
          </a:p>
        </p:txBody>
      </p:sp>
      <p:sp>
        <p:nvSpPr>
          <p:cNvPr id="9" name="TextBox 8">
            <a:extLst>
              <a:ext uri="{FF2B5EF4-FFF2-40B4-BE49-F238E27FC236}">
                <a16:creationId xmlns:a16="http://schemas.microsoft.com/office/drawing/2014/main" id="{49205BED-15BC-83A7-B75B-7FAA478EA5C8}"/>
              </a:ext>
            </a:extLst>
          </p:cNvPr>
          <p:cNvSpPr txBox="1"/>
          <p:nvPr/>
        </p:nvSpPr>
        <p:spPr>
          <a:xfrm>
            <a:off x="69117" y="4938306"/>
            <a:ext cx="3527831" cy="1323439"/>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GB" sz="1600" b="0" dirty="0">
                <a:solidFill>
                  <a:srgbClr val="FF0000"/>
                </a:solidFill>
                <a:latin typeface="Calibri"/>
                <a:ea typeface="+mn-ea"/>
                <a:cs typeface="+mn-cs"/>
              </a:rPr>
              <a:t>Index</a:t>
            </a:r>
            <a:r>
              <a:rPr lang="en-GB" sz="1600" b="0" dirty="0">
                <a:solidFill>
                  <a:prstClr val="black"/>
                </a:solidFill>
                <a:latin typeface="Calibri"/>
                <a:ea typeface="+mn-ea"/>
                <a:cs typeface="+mn-cs"/>
              </a:rPr>
              <a:t> to determine which cache set</a:t>
            </a:r>
          </a:p>
          <a:p>
            <a:r>
              <a:rPr lang="en-GB" sz="1600" b="0" dirty="0">
                <a:solidFill>
                  <a:schemeClr val="accent1"/>
                </a:solidFill>
                <a:latin typeface="Calibri"/>
                <a:ea typeface="+mn-ea"/>
                <a:cs typeface="+mn-cs"/>
              </a:rPr>
              <a:t>Tag</a:t>
            </a:r>
            <a:r>
              <a:rPr lang="en-GB" sz="1600" b="0" dirty="0">
                <a:solidFill>
                  <a:prstClr val="black"/>
                </a:solidFill>
                <a:latin typeface="Calibri"/>
                <a:ea typeface="+mn-ea"/>
                <a:cs typeface="+mn-cs"/>
              </a:rPr>
              <a:t> to determine if it’s the right memory block</a:t>
            </a:r>
          </a:p>
          <a:p>
            <a:r>
              <a:rPr lang="en-GB" sz="1600" b="0" dirty="0">
                <a:solidFill>
                  <a:prstClr val="black"/>
                </a:solidFill>
                <a:latin typeface="Calibri"/>
                <a:ea typeface="+mn-ea"/>
                <a:cs typeface="+mn-cs"/>
              </a:rPr>
              <a:t>Offset to determine which byte within the block</a:t>
            </a:r>
            <a:endParaRPr lang="en-SE" sz="1400" dirty="0"/>
          </a:p>
        </p:txBody>
      </p:sp>
      <p:grpSp>
        <p:nvGrpSpPr>
          <p:cNvPr id="10" name="Group 3">
            <a:extLst>
              <a:ext uri="{FF2B5EF4-FFF2-40B4-BE49-F238E27FC236}">
                <a16:creationId xmlns:a16="http://schemas.microsoft.com/office/drawing/2014/main" id="{597E6190-691E-234B-A7CA-DD50CA867680}"/>
              </a:ext>
            </a:extLst>
          </p:cNvPr>
          <p:cNvGrpSpPr>
            <a:grpSpLocks/>
          </p:cNvGrpSpPr>
          <p:nvPr/>
        </p:nvGrpSpPr>
        <p:grpSpPr bwMode="auto">
          <a:xfrm>
            <a:off x="2139329" y="2674522"/>
            <a:ext cx="990600" cy="1219200"/>
            <a:chOff x="1344" y="1056"/>
            <a:chExt cx="624" cy="768"/>
          </a:xfrm>
        </p:grpSpPr>
        <p:sp>
          <p:nvSpPr>
            <p:cNvPr id="11" name="Rectangle 4">
              <a:extLst>
                <a:ext uri="{FF2B5EF4-FFF2-40B4-BE49-F238E27FC236}">
                  <a16:creationId xmlns:a16="http://schemas.microsoft.com/office/drawing/2014/main" id="{AC22CEF9-3B4F-7854-18EF-08E7EEDD12D6}"/>
                </a:ext>
              </a:extLst>
            </p:cNvPr>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12" name="Line 5">
              <a:extLst>
                <a:ext uri="{FF2B5EF4-FFF2-40B4-BE49-F238E27FC236}">
                  <a16:creationId xmlns:a16="http://schemas.microsoft.com/office/drawing/2014/main" id="{647242A9-4202-F17C-3B4A-A5DD61742A76}"/>
                </a:ext>
              </a:extLst>
            </p:cNvPr>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13" name="Line 6">
              <a:extLst>
                <a:ext uri="{FF2B5EF4-FFF2-40B4-BE49-F238E27FC236}">
                  <a16:creationId xmlns:a16="http://schemas.microsoft.com/office/drawing/2014/main" id="{22EF0DDE-D400-5217-74BF-3A2B6C058916}"/>
                </a:ext>
              </a:extLst>
            </p:cNvPr>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14" name="Line 7">
              <a:extLst>
                <a:ext uri="{FF2B5EF4-FFF2-40B4-BE49-F238E27FC236}">
                  <a16:creationId xmlns:a16="http://schemas.microsoft.com/office/drawing/2014/main" id="{EC1744F6-706A-FC22-C604-834C6529D484}"/>
                </a:ext>
              </a:extLst>
            </p:cNvPr>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15" name="Line 8">
            <a:extLst>
              <a:ext uri="{FF2B5EF4-FFF2-40B4-BE49-F238E27FC236}">
                <a16:creationId xmlns:a16="http://schemas.microsoft.com/office/drawing/2014/main" id="{119C2CA8-89AD-1D14-C1E2-97B448B838D3}"/>
              </a:ext>
            </a:extLst>
          </p:cNvPr>
          <p:cNvSpPr>
            <a:spLocks noChangeShapeType="1"/>
          </p:cNvSpPr>
          <p:nvPr/>
        </p:nvSpPr>
        <p:spPr bwMode="auto">
          <a:xfrm>
            <a:off x="4196729" y="20649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16" name="Line 9">
            <a:extLst>
              <a:ext uri="{FF2B5EF4-FFF2-40B4-BE49-F238E27FC236}">
                <a16:creationId xmlns:a16="http://schemas.microsoft.com/office/drawing/2014/main" id="{81524885-0A59-9E4A-51E9-ED89CB402EB8}"/>
              </a:ext>
            </a:extLst>
          </p:cNvPr>
          <p:cNvSpPr>
            <a:spLocks noChangeShapeType="1"/>
          </p:cNvSpPr>
          <p:nvPr/>
        </p:nvSpPr>
        <p:spPr bwMode="auto">
          <a:xfrm>
            <a:off x="4196729" y="17601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17" name="Line 10">
            <a:extLst>
              <a:ext uri="{FF2B5EF4-FFF2-40B4-BE49-F238E27FC236}">
                <a16:creationId xmlns:a16="http://schemas.microsoft.com/office/drawing/2014/main" id="{88C68560-510B-76E6-D5E9-DC0A88DCD239}"/>
              </a:ext>
            </a:extLst>
          </p:cNvPr>
          <p:cNvSpPr>
            <a:spLocks noChangeShapeType="1"/>
          </p:cNvSpPr>
          <p:nvPr/>
        </p:nvSpPr>
        <p:spPr bwMode="auto">
          <a:xfrm>
            <a:off x="4196729" y="23697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18" name="Line 11">
            <a:extLst>
              <a:ext uri="{FF2B5EF4-FFF2-40B4-BE49-F238E27FC236}">
                <a16:creationId xmlns:a16="http://schemas.microsoft.com/office/drawing/2014/main" id="{8155D8B6-9A66-6FA1-C3B6-9639938A0780}"/>
              </a:ext>
            </a:extLst>
          </p:cNvPr>
          <p:cNvSpPr>
            <a:spLocks noChangeShapeType="1"/>
          </p:cNvSpPr>
          <p:nvPr/>
        </p:nvSpPr>
        <p:spPr bwMode="auto">
          <a:xfrm>
            <a:off x="4196729" y="14553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19" name="Line 12">
            <a:extLst>
              <a:ext uri="{FF2B5EF4-FFF2-40B4-BE49-F238E27FC236}">
                <a16:creationId xmlns:a16="http://schemas.microsoft.com/office/drawing/2014/main" id="{68D2BBBE-B72A-0CA8-9834-BC97AED41937}"/>
              </a:ext>
            </a:extLst>
          </p:cNvPr>
          <p:cNvSpPr>
            <a:spLocks noChangeShapeType="1"/>
          </p:cNvSpPr>
          <p:nvPr/>
        </p:nvSpPr>
        <p:spPr bwMode="auto">
          <a:xfrm>
            <a:off x="4196729" y="1455322"/>
            <a:ext cx="0" cy="365760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20" name="Line 13">
            <a:extLst>
              <a:ext uri="{FF2B5EF4-FFF2-40B4-BE49-F238E27FC236}">
                <a16:creationId xmlns:a16="http://schemas.microsoft.com/office/drawing/2014/main" id="{BD1DA965-542D-1839-96BC-3FE91BBCA946}"/>
              </a:ext>
            </a:extLst>
          </p:cNvPr>
          <p:cNvSpPr>
            <a:spLocks noChangeShapeType="1"/>
          </p:cNvSpPr>
          <p:nvPr/>
        </p:nvSpPr>
        <p:spPr bwMode="auto">
          <a:xfrm>
            <a:off x="5187329" y="1455322"/>
            <a:ext cx="0" cy="365760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21" name="Line 14">
            <a:extLst>
              <a:ext uri="{FF2B5EF4-FFF2-40B4-BE49-F238E27FC236}">
                <a16:creationId xmlns:a16="http://schemas.microsoft.com/office/drawing/2014/main" id="{560F56C5-85F0-7BB8-2600-C0B120677E41}"/>
              </a:ext>
            </a:extLst>
          </p:cNvPr>
          <p:cNvSpPr>
            <a:spLocks noChangeShapeType="1"/>
          </p:cNvSpPr>
          <p:nvPr/>
        </p:nvSpPr>
        <p:spPr bwMode="auto">
          <a:xfrm flipH="1" flipV="1">
            <a:off x="4196729" y="57225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22" name="Line 15">
            <a:extLst>
              <a:ext uri="{FF2B5EF4-FFF2-40B4-BE49-F238E27FC236}">
                <a16:creationId xmlns:a16="http://schemas.microsoft.com/office/drawing/2014/main" id="{12A2B5D8-17E1-32B5-8E21-356D2F7A47A3}"/>
              </a:ext>
            </a:extLst>
          </p:cNvPr>
          <p:cNvSpPr>
            <a:spLocks noChangeShapeType="1"/>
          </p:cNvSpPr>
          <p:nvPr/>
        </p:nvSpPr>
        <p:spPr bwMode="auto">
          <a:xfrm flipH="1" flipV="1">
            <a:off x="4196729" y="60273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23" name="Line 16">
            <a:extLst>
              <a:ext uri="{FF2B5EF4-FFF2-40B4-BE49-F238E27FC236}">
                <a16:creationId xmlns:a16="http://schemas.microsoft.com/office/drawing/2014/main" id="{086DE127-7E61-F178-7333-E8D3F028CE0F}"/>
              </a:ext>
            </a:extLst>
          </p:cNvPr>
          <p:cNvSpPr>
            <a:spLocks noChangeShapeType="1"/>
          </p:cNvSpPr>
          <p:nvPr/>
        </p:nvSpPr>
        <p:spPr bwMode="auto">
          <a:xfrm flipH="1" flipV="1">
            <a:off x="4196729" y="54177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24" name="Line 17">
            <a:extLst>
              <a:ext uri="{FF2B5EF4-FFF2-40B4-BE49-F238E27FC236}">
                <a16:creationId xmlns:a16="http://schemas.microsoft.com/office/drawing/2014/main" id="{2A27706A-920E-56EF-2D0A-4177CEA2A160}"/>
              </a:ext>
            </a:extLst>
          </p:cNvPr>
          <p:cNvSpPr>
            <a:spLocks noChangeShapeType="1"/>
          </p:cNvSpPr>
          <p:nvPr/>
        </p:nvSpPr>
        <p:spPr bwMode="auto">
          <a:xfrm flipH="1" flipV="1">
            <a:off x="4196729" y="63321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25" name="Line 18">
            <a:extLst>
              <a:ext uri="{FF2B5EF4-FFF2-40B4-BE49-F238E27FC236}">
                <a16:creationId xmlns:a16="http://schemas.microsoft.com/office/drawing/2014/main" id="{12773DDE-8BBA-3384-5EBC-063110AE4968}"/>
              </a:ext>
            </a:extLst>
          </p:cNvPr>
          <p:cNvSpPr>
            <a:spLocks noChangeShapeType="1"/>
          </p:cNvSpPr>
          <p:nvPr/>
        </p:nvSpPr>
        <p:spPr bwMode="auto">
          <a:xfrm flipH="1" flipV="1">
            <a:off x="5187329" y="5112922"/>
            <a:ext cx="0" cy="121920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26" name="Text Box 19">
            <a:extLst>
              <a:ext uri="{FF2B5EF4-FFF2-40B4-BE49-F238E27FC236}">
                <a16:creationId xmlns:a16="http://schemas.microsoft.com/office/drawing/2014/main" id="{A250CD9E-DBCE-520B-A276-EEDE9A7F98C1}"/>
              </a:ext>
            </a:extLst>
          </p:cNvPr>
          <p:cNvSpPr txBox="1">
            <a:spLocks noChangeArrowheads="1"/>
          </p:cNvSpPr>
          <p:nvPr/>
        </p:nvSpPr>
        <p:spPr bwMode="auto">
          <a:xfrm>
            <a:off x="821704" y="2634835"/>
            <a:ext cx="311150" cy="36671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a:t>
            </a:r>
          </a:p>
        </p:txBody>
      </p:sp>
      <p:sp>
        <p:nvSpPr>
          <p:cNvPr id="28" name="Line 26">
            <a:extLst>
              <a:ext uri="{FF2B5EF4-FFF2-40B4-BE49-F238E27FC236}">
                <a16:creationId xmlns:a16="http://schemas.microsoft.com/office/drawing/2014/main" id="{F914DD3E-361C-8597-A966-B21D92167571}"/>
              </a:ext>
            </a:extLst>
          </p:cNvPr>
          <p:cNvSpPr>
            <a:spLocks noChangeShapeType="1"/>
          </p:cNvSpPr>
          <p:nvPr/>
        </p:nvSpPr>
        <p:spPr bwMode="auto">
          <a:xfrm>
            <a:off x="4196729" y="26745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29" name="Line 27">
            <a:extLst>
              <a:ext uri="{FF2B5EF4-FFF2-40B4-BE49-F238E27FC236}">
                <a16:creationId xmlns:a16="http://schemas.microsoft.com/office/drawing/2014/main" id="{780DBC4D-0885-6C89-4772-58EB937FB93B}"/>
              </a:ext>
            </a:extLst>
          </p:cNvPr>
          <p:cNvSpPr>
            <a:spLocks noChangeShapeType="1"/>
          </p:cNvSpPr>
          <p:nvPr/>
        </p:nvSpPr>
        <p:spPr bwMode="auto">
          <a:xfrm>
            <a:off x="4196729" y="29793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30" name="Line 28">
            <a:extLst>
              <a:ext uri="{FF2B5EF4-FFF2-40B4-BE49-F238E27FC236}">
                <a16:creationId xmlns:a16="http://schemas.microsoft.com/office/drawing/2014/main" id="{AAB7E3D1-6870-B93B-EDF9-21C4323AC211}"/>
              </a:ext>
            </a:extLst>
          </p:cNvPr>
          <p:cNvSpPr>
            <a:spLocks noChangeShapeType="1"/>
          </p:cNvSpPr>
          <p:nvPr/>
        </p:nvSpPr>
        <p:spPr bwMode="auto">
          <a:xfrm>
            <a:off x="4196729" y="32841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31" name="Line 29">
            <a:extLst>
              <a:ext uri="{FF2B5EF4-FFF2-40B4-BE49-F238E27FC236}">
                <a16:creationId xmlns:a16="http://schemas.microsoft.com/office/drawing/2014/main" id="{C160B11C-285F-6733-8773-0115C7EA5024}"/>
              </a:ext>
            </a:extLst>
          </p:cNvPr>
          <p:cNvSpPr>
            <a:spLocks noChangeShapeType="1"/>
          </p:cNvSpPr>
          <p:nvPr/>
        </p:nvSpPr>
        <p:spPr bwMode="auto">
          <a:xfrm>
            <a:off x="4196729" y="35889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32" name="Line 30">
            <a:extLst>
              <a:ext uri="{FF2B5EF4-FFF2-40B4-BE49-F238E27FC236}">
                <a16:creationId xmlns:a16="http://schemas.microsoft.com/office/drawing/2014/main" id="{FA22A958-7F92-52EF-5DD7-867F3E4AEE7A}"/>
              </a:ext>
            </a:extLst>
          </p:cNvPr>
          <p:cNvSpPr>
            <a:spLocks noChangeShapeType="1"/>
          </p:cNvSpPr>
          <p:nvPr/>
        </p:nvSpPr>
        <p:spPr bwMode="auto">
          <a:xfrm>
            <a:off x="4196729" y="38937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33" name="Line 31">
            <a:extLst>
              <a:ext uri="{FF2B5EF4-FFF2-40B4-BE49-F238E27FC236}">
                <a16:creationId xmlns:a16="http://schemas.microsoft.com/office/drawing/2014/main" id="{CA0FDDE5-4D4B-6642-19C6-76CA6A6476A8}"/>
              </a:ext>
            </a:extLst>
          </p:cNvPr>
          <p:cNvSpPr>
            <a:spLocks noChangeShapeType="1"/>
          </p:cNvSpPr>
          <p:nvPr/>
        </p:nvSpPr>
        <p:spPr bwMode="auto">
          <a:xfrm>
            <a:off x="4196729" y="41985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34" name="Line 32">
            <a:extLst>
              <a:ext uri="{FF2B5EF4-FFF2-40B4-BE49-F238E27FC236}">
                <a16:creationId xmlns:a16="http://schemas.microsoft.com/office/drawing/2014/main" id="{7C873428-F402-60DC-F2FD-133AB6CD9ADA}"/>
              </a:ext>
            </a:extLst>
          </p:cNvPr>
          <p:cNvSpPr>
            <a:spLocks noChangeShapeType="1"/>
          </p:cNvSpPr>
          <p:nvPr/>
        </p:nvSpPr>
        <p:spPr bwMode="auto">
          <a:xfrm>
            <a:off x="4196729" y="51129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35" name="Line 33">
            <a:extLst>
              <a:ext uri="{FF2B5EF4-FFF2-40B4-BE49-F238E27FC236}">
                <a16:creationId xmlns:a16="http://schemas.microsoft.com/office/drawing/2014/main" id="{3E2F3517-1898-9E84-298B-BD8D8E238F6B}"/>
              </a:ext>
            </a:extLst>
          </p:cNvPr>
          <p:cNvSpPr>
            <a:spLocks noChangeShapeType="1"/>
          </p:cNvSpPr>
          <p:nvPr/>
        </p:nvSpPr>
        <p:spPr bwMode="auto">
          <a:xfrm>
            <a:off x="4196729" y="45033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36" name="Line 34">
            <a:extLst>
              <a:ext uri="{FF2B5EF4-FFF2-40B4-BE49-F238E27FC236}">
                <a16:creationId xmlns:a16="http://schemas.microsoft.com/office/drawing/2014/main" id="{0D68C6B2-BBF9-9371-C515-2578B084BA34}"/>
              </a:ext>
            </a:extLst>
          </p:cNvPr>
          <p:cNvSpPr>
            <a:spLocks noChangeShapeType="1"/>
          </p:cNvSpPr>
          <p:nvPr/>
        </p:nvSpPr>
        <p:spPr bwMode="auto">
          <a:xfrm>
            <a:off x="4196729" y="48081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grpSp>
        <p:nvGrpSpPr>
          <p:cNvPr id="37" name="Group 35">
            <a:extLst>
              <a:ext uri="{FF2B5EF4-FFF2-40B4-BE49-F238E27FC236}">
                <a16:creationId xmlns:a16="http://schemas.microsoft.com/office/drawing/2014/main" id="{B9A37C32-1975-CF5E-DD57-5125D9CBB67C}"/>
              </a:ext>
            </a:extLst>
          </p:cNvPr>
          <p:cNvGrpSpPr>
            <a:grpSpLocks/>
          </p:cNvGrpSpPr>
          <p:nvPr/>
        </p:nvGrpSpPr>
        <p:grpSpPr bwMode="auto">
          <a:xfrm>
            <a:off x="1529729" y="2674522"/>
            <a:ext cx="609600" cy="1219200"/>
            <a:chOff x="1344" y="1056"/>
            <a:chExt cx="624" cy="768"/>
          </a:xfrm>
        </p:grpSpPr>
        <p:sp>
          <p:nvSpPr>
            <p:cNvPr id="38" name="Rectangle 36">
              <a:extLst>
                <a:ext uri="{FF2B5EF4-FFF2-40B4-BE49-F238E27FC236}">
                  <a16:creationId xmlns:a16="http://schemas.microsoft.com/office/drawing/2014/main" id="{70DF825F-FBD5-43E7-9EC3-5BEC1A97A204}"/>
                </a:ext>
              </a:extLst>
            </p:cNvPr>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39" name="Line 37">
              <a:extLst>
                <a:ext uri="{FF2B5EF4-FFF2-40B4-BE49-F238E27FC236}">
                  <a16:creationId xmlns:a16="http://schemas.microsoft.com/office/drawing/2014/main" id="{62FCD93A-456A-EB8F-6F0C-3AFF7232CA97}"/>
                </a:ext>
              </a:extLst>
            </p:cNvPr>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0" name="Line 38">
              <a:extLst>
                <a:ext uri="{FF2B5EF4-FFF2-40B4-BE49-F238E27FC236}">
                  <a16:creationId xmlns:a16="http://schemas.microsoft.com/office/drawing/2014/main" id="{DEF42ED9-2F1B-ACAC-041A-26FC64F0FE89}"/>
                </a:ext>
              </a:extLst>
            </p:cNvPr>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1" name="Line 39">
              <a:extLst>
                <a:ext uri="{FF2B5EF4-FFF2-40B4-BE49-F238E27FC236}">
                  <a16:creationId xmlns:a16="http://schemas.microsoft.com/office/drawing/2014/main" id="{603DC0BB-EB04-70E5-7C52-03C0E0065F0A}"/>
                </a:ext>
              </a:extLst>
            </p:cNvPr>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42" name="Text Box 40">
            <a:extLst>
              <a:ext uri="{FF2B5EF4-FFF2-40B4-BE49-F238E27FC236}">
                <a16:creationId xmlns:a16="http://schemas.microsoft.com/office/drawing/2014/main" id="{813FE1F6-0882-D5FF-C859-D2F4731AE53F}"/>
              </a:ext>
            </a:extLst>
          </p:cNvPr>
          <p:cNvSpPr txBox="1">
            <a:spLocks noChangeArrowheads="1"/>
          </p:cNvSpPr>
          <p:nvPr/>
        </p:nvSpPr>
        <p:spPr bwMode="auto">
          <a:xfrm>
            <a:off x="1529730" y="2217322"/>
            <a:ext cx="498475" cy="369888"/>
          </a:xfrm>
          <a:prstGeom prst="rect">
            <a:avLst/>
          </a:prstGeom>
          <a:noFill/>
          <a:ln w="12700">
            <a:noFill/>
            <a:miter lim="800000"/>
            <a:headEnd/>
            <a:tailEnd/>
          </a:ln>
        </p:spPr>
        <p:txBody>
          <a:bodyPr wrap="none">
            <a:prstTxWarp prst="textNoShape">
              <a:avLst/>
            </a:prstTxWarp>
            <a:spAutoFit/>
          </a:bodyPr>
          <a:lstStyle/>
          <a:p>
            <a:pPr algn="ctr"/>
            <a:r>
              <a:rPr lang="en-US" b="0">
                <a:solidFill>
                  <a:srgbClr val="FF0000"/>
                </a:solidFill>
                <a:latin typeface="Calibri" charset="0"/>
                <a:ea typeface="+mn-ea"/>
                <a:cs typeface="+mn-cs"/>
              </a:rPr>
              <a:t>Tag</a:t>
            </a:r>
          </a:p>
        </p:txBody>
      </p:sp>
      <p:sp>
        <p:nvSpPr>
          <p:cNvPr id="43" name="Text Box 41">
            <a:extLst>
              <a:ext uri="{FF2B5EF4-FFF2-40B4-BE49-F238E27FC236}">
                <a16:creationId xmlns:a16="http://schemas.microsoft.com/office/drawing/2014/main" id="{9741785D-5974-3CE9-D561-D6CBA27E49C6}"/>
              </a:ext>
            </a:extLst>
          </p:cNvPr>
          <p:cNvSpPr txBox="1">
            <a:spLocks noChangeArrowheads="1"/>
          </p:cNvSpPr>
          <p:nvPr/>
        </p:nvSpPr>
        <p:spPr bwMode="auto">
          <a:xfrm>
            <a:off x="2314827" y="2217322"/>
            <a:ext cx="620554"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Data</a:t>
            </a:r>
          </a:p>
        </p:txBody>
      </p:sp>
      <p:sp>
        <p:nvSpPr>
          <p:cNvPr id="44" name="Rectangle 42" descr="5%">
            <a:extLst>
              <a:ext uri="{FF2B5EF4-FFF2-40B4-BE49-F238E27FC236}">
                <a16:creationId xmlns:a16="http://schemas.microsoft.com/office/drawing/2014/main" id="{3A630056-63DC-5CCD-023C-623CC1EC5028}"/>
              </a:ext>
            </a:extLst>
          </p:cNvPr>
          <p:cNvSpPr>
            <a:spLocks noChangeArrowheads="1"/>
          </p:cNvSpPr>
          <p:nvPr/>
        </p:nvSpPr>
        <p:spPr bwMode="auto">
          <a:xfrm>
            <a:off x="4196729" y="1455322"/>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5" name="Rectangle 43" descr="10%">
            <a:extLst>
              <a:ext uri="{FF2B5EF4-FFF2-40B4-BE49-F238E27FC236}">
                <a16:creationId xmlns:a16="http://schemas.microsoft.com/office/drawing/2014/main" id="{5F3DBF4C-2674-12F6-D940-3DD3357A4281}"/>
              </a:ext>
            </a:extLst>
          </p:cNvPr>
          <p:cNvSpPr>
            <a:spLocks noChangeArrowheads="1"/>
          </p:cNvSpPr>
          <p:nvPr/>
        </p:nvSpPr>
        <p:spPr bwMode="auto">
          <a:xfrm>
            <a:off x="2139329" y="2674522"/>
            <a:ext cx="990600" cy="304800"/>
          </a:xfrm>
          <a:prstGeom prst="rect">
            <a:avLst/>
          </a:prstGeom>
          <a:pattFill prst="pct10">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6" name="Rectangle 44" descr="5%">
            <a:extLst>
              <a:ext uri="{FF2B5EF4-FFF2-40B4-BE49-F238E27FC236}">
                <a16:creationId xmlns:a16="http://schemas.microsoft.com/office/drawing/2014/main" id="{92F792F4-72A9-250E-A9B0-E0480045E68B}"/>
              </a:ext>
            </a:extLst>
          </p:cNvPr>
          <p:cNvSpPr>
            <a:spLocks noChangeArrowheads="1"/>
          </p:cNvSpPr>
          <p:nvPr/>
        </p:nvSpPr>
        <p:spPr bwMode="auto">
          <a:xfrm>
            <a:off x="4196729" y="2674522"/>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7" name="Rectangle 45" descr="5%">
            <a:extLst>
              <a:ext uri="{FF2B5EF4-FFF2-40B4-BE49-F238E27FC236}">
                <a16:creationId xmlns:a16="http://schemas.microsoft.com/office/drawing/2014/main" id="{56BA83F8-4C4A-982F-6029-26CD8FF78EBA}"/>
              </a:ext>
            </a:extLst>
          </p:cNvPr>
          <p:cNvSpPr>
            <a:spLocks noChangeArrowheads="1"/>
          </p:cNvSpPr>
          <p:nvPr/>
        </p:nvSpPr>
        <p:spPr bwMode="auto">
          <a:xfrm>
            <a:off x="4196729" y="3893722"/>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8" name="Rectangle 46" descr="5%">
            <a:extLst>
              <a:ext uri="{FF2B5EF4-FFF2-40B4-BE49-F238E27FC236}">
                <a16:creationId xmlns:a16="http://schemas.microsoft.com/office/drawing/2014/main" id="{92D3F1A5-BBAA-79C8-FF03-FCA4EE55681C}"/>
              </a:ext>
            </a:extLst>
          </p:cNvPr>
          <p:cNvSpPr>
            <a:spLocks noChangeArrowheads="1"/>
          </p:cNvSpPr>
          <p:nvPr/>
        </p:nvSpPr>
        <p:spPr bwMode="auto">
          <a:xfrm>
            <a:off x="4196729" y="5112922"/>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9" name="Rectangle 47" descr="5%">
            <a:extLst>
              <a:ext uri="{FF2B5EF4-FFF2-40B4-BE49-F238E27FC236}">
                <a16:creationId xmlns:a16="http://schemas.microsoft.com/office/drawing/2014/main" id="{A60C173D-271F-9DB0-CC86-C96F4A8BF412}"/>
              </a:ext>
            </a:extLst>
          </p:cNvPr>
          <p:cNvSpPr>
            <a:spLocks noChangeArrowheads="1"/>
          </p:cNvSpPr>
          <p:nvPr/>
        </p:nvSpPr>
        <p:spPr bwMode="auto">
          <a:xfrm>
            <a:off x="4196729" y="60273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50" name="Rectangle 48" descr="5%">
            <a:extLst>
              <a:ext uri="{FF2B5EF4-FFF2-40B4-BE49-F238E27FC236}">
                <a16:creationId xmlns:a16="http://schemas.microsoft.com/office/drawing/2014/main" id="{6B60F429-5B44-D2C2-3DCD-C6FDD8736070}"/>
              </a:ext>
            </a:extLst>
          </p:cNvPr>
          <p:cNvSpPr>
            <a:spLocks noChangeArrowheads="1"/>
          </p:cNvSpPr>
          <p:nvPr/>
        </p:nvSpPr>
        <p:spPr bwMode="auto">
          <a:xfrm>
            <a:off x="4196729" y="48081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51" name="Rectangle 49" descr="5%">
            <a:extLst>
              <a:ext uri="{FF2B5EF4-FFF2-40B4-BE49-F238E27FC236}">
                <a16:creationId xmlns:a16="http://schemas.microsoft.com/office/drawing/2014/main" id="{2FC8BEEC-5D26-23C8-97B1-292B9F2DDC4C}"/>
              </a:ext>
            </a:extLst>
          </p:cNvPr>
          <p:cNvSpPr>
            <a:spLocks noChangeArrowheads="1"/>
          </p:cNvSpPr>
          <p:nvPr/>
        </p:nvSpPr>
        <p:spPr bwMode="auto">
          <a:xfrm>
            <a:off x="4196729" y="35889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52" name="Rectangle 50" descr="5%">
            <a:extLst>
              <a:ext uri="{FF2B5EF4-FFF2-40B4-BE49-F238E27FC236}">
                <a16:creationId xmlns:a16="http://schemas.microsoft.com/office/drawing/2014/main" id="{35F4D914-0821-B3CD-5986-61440FA0B724}"/>
              </a:ext>
            </a:extLst>
          </p:cNvPr>
          <p:cNvSpPr>
            <a:spLocks noChangeArrowheads="1"/>
          </p:cNvSpPr>
          <p:nvPr/>
        </p:nvSpPr>
        <p:spPr bwMode="auto">
          <a:xfrm>
            <a:off x="4196729" y="23697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53" name="Rectangle 51" descr="5%">
            <a:extLst>
              <a:ext uri="{FF2B5EF4-FFF2-40B4-BE49-F238E27FC236}">
                <a16:creationId xmlns:a16="http://schemas.microsoft.com/office/drawing/2014/main" id="{67987262-88C7-0294-6529-39E8B6BA456E}"/>
              </a:ext>
            </a:extLst>
          </p:cNvPr>
          <p:cNvSpPr>
            <a:spLocks noChangeArrowheads="1"/>
          </p:cNvSpPr>
          <p:nvPr/>
        </p:nvSpPr>
        <p:spPr bwMode="auto">
          <a:xfrm>
            <a:off x="2139329" y="29793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grpSp>
        <p:nvGrpSpPr>
          <p:cNvPr id="54" name="Group 63">
            <a:extLst>
              <a:ext uri="{FF2B5EF4-FFF2-40B4-BE49-F238E27FC236}">
                <a16:creationId xmlns:a16="http://schemas.microsoft.com/office/drawing/2014/main" id="{AB862008-EDDA-0029-755D-357A6FD610D3}"/>
              </a:ext>
            </a:extLst>
          </p:cNvPr>
          <p:cNvGrpSpPr>
            <a:grpSpLocks/>
          </p:cNvGrpSpPr>
          <p:nvPr/>
        </p:nvGrpSpPr>
        <p:grpSpPr bwMode="auto">
          <a:xfrm>
            <a:off x="1148729" y="2674522"/>
            <a:ext cx="381000" cy="1219200"/>
            <a:chOff x="1344" y="1056"/>
            <a:chExt cx="624" cy="768"/>
          </a:xfrm>
        </p:grpSpPr>
        <p:sp>
          <p:nvSpPr>
            <p:cNvPr id="55" name="Rectangle 64">
              <a:extLst>
                <a:ext uri="{FF2B5EF4-FFF2-40B4-BE49-F238E27FC236}">
                  <a16:creationId xmlns:a16="http://schemas.microsoft.com/office/drawing/2014/main" id="{7735EA5A-B2CA-CC40-3A3A-379D2E4F7754}"/>
                </a:ext>
              </a:extLst>
            </p:cNvPr>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56" name="Line 65">
              <a:extLst>
                <a:ext uri="{FF2B5EF4-FFF2-40B4-BE49-F238E27FC236}">
                  <a16:creationId xmlns:a16="http://schemas.microsoft.com/office/drawing/2014/main" id="{62DCCFCE-C030-FF95-8B86-3E80692CB63F}"/>
                </a:ext>
              </a:extLst>
            </p:cNvPr>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 name="Line 66">
              <a:extLst>
                <a:ext uri="{FF2B5EF4-FFF2-40B4-BE49-F238E27FC236}">
                  <a16:creationId xmlns:a16="http://schemas.microsoft.com/office/drawing/2014/main" id="{0F7A0500-CF07-AFD8-4537-3E1C06637FC8}"/>
                </a:ext>
              </a:extLst>
            </p:cNvPr>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8" name="Line 67">
              <a:extLst>
                <a:ext uri="{FF2B5EF4-FFF2-40B4-BE49-F238E27FC236}">
                  <a16:creationId xmlns:a16="http://schemas.microsoft.com/office/drawing/2014/main" id="{F6B04389-EEB2-89FC-C80F-B6CDF36DF624}"/>
                </a:ext>
              </a:extLst>
            </p:cNvPr>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59" name="Text Box 68">
            <a:extLst>
              <a:ext uri="{FF2B5EF4-FFF2-40B4-BE49-F238E27FC236}">
                <a16:creationId xmlns:a16="http://schemas.microsoft.com/office/drawing/2014/main" id="{20A9D7DA-590E-1027-5F20-C6BC62F2F8EC}"/>
              </a:ext>
            </a:extLst>
          </p:cNvPr>
          <p:cNvSpPr txBox="1">
            <a:spLocks noChangeArrowheads="1"/>
          </p:cNvSpPr>
          <p:nvPr/>
        </p:nvSpPr>
        <p:spPr bwMode="auto">
          <a:xfrm>
            <a:off x="1158948" y="2217322"/>
            <a:ext cx="316112"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V</a:t>
            </a:r>
          </a:p>
        </p:txBody>
      </p:sp>
      <p:grpSp>
        <p:nvGrpSpPr>
          <p:cNvPr id="60" name="Group 112">
            <a:extLst>
              <a:ext uri="{FF2B5EF4-FFF2-40B4-BE49-F238E27FC236}">
                <a16:creationId xmlns:a16="http://schemas.microsoft.com/office/drawing/2014/main" id="{9454F12A-80D6-7C7E-9A0A-A0A7345CD5ED}"/>
              </a:ext>
            </a:extLst>
          </p:cNvPr>
          <p:cNvGrpSpPr>
            <a:grpSpLocks/>
          </p:cNvGrpSpPr>
          <p:nvPr/>
        </p:nvGrpSpPr>
        <p:grpSpPr bwMode="auto">
          <a:xfrm>
            <a:off x="3152155" y="1607723"/>
            <a:ext cx="1044575" cy="1520825"/>
            <a:chOff x="2030" y="624"/>
            <a:chExt cx="658" cy="958"/>
          </a:xfrm>
        </p:grpSpPr>
        <p:sp>
          <p:nvSpPr>
            <p:cNvPr id="61" name="Line 70">
              <a:extLst>
                <a:ext uri="{FF2B5EF4-FFF2-40B4-BE49-F238E27FC236}">
                  <a16:creationId xmlns:a16="http://schemas.microsoft.com/office/drawing/2014/main" id="{042FAE8B-BA78-6063-B320-7EC1A8F47588}"/>
                </a:ext>
              </a:extLst>
            </p:cNvPr>
            <p:cNvSpPr>
              <a:spLocks noChangeShapeType="1"/>
            </p:cNvSpPr>
            <p:nvPr/>
          </p:nvSpPr>
          <p:spPr bwMode="auto">
            <a:xfrm flipH="1">
              <a:off x="2030" y="624"/>
              <a:ext cx="658" cy="753"/>
            </a:xfrm>
            <a:prstGeom prst="line">
              <a:avLst/>
            </a:prstGeom>
            <a:noFill/>
            <a:ln w="12700">
              <a:solidFill>
                <a:schemeClr val="tx1"/>
              </a:solidFill>
              <a:round/>
              <a:headEnd type="triangle" w="med" len="me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62" name="Line 72">
              <a:extLst>
                <a:ext uri="{FF2B5EF4-FFF2-40B4-BE49-F238E27FC236}">
                  <a16:creationId xmlns:a16="http://schemas.microsoft.com/office/drawing/2014/main" id="{3AD23E3D-6786-FDB4-C520-2CDCD985E2B2}"/>
                </a:ext>
              </a:extLst>
            </p:cNvPr>
            <p:cNvSpPr>
              <a:spLocks noChangeShapeType="1"/>
            </p:cNvSpPr>
            <p:nvPr/>
          </p:nvSpPr>
          <p:spPr bwMode="auto">
            <a:xfrm flipH="1">
              <a:off x="2030" y="647"/>
              <a:ext cx="650" cy="935"/>
            </a:xfrm>
            <a:prstGeom prst="line">
              <a:avLst/>
            </a:prstGeom>
            <a:noFill/>
            <a:ln w="12700">
              <a:solidFill>
                <a:schemeClr val="tx1"/>
              </a:solidFill>
              <a:round/>
              <a:headEnd type="triangle" w="med" len="me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grpSp>
        <p:nvGrpSpPr>
          <p:cNvPr id="63" name="Group 113">
            <a:extLst>
              <a:ext uri="{FF2B5EF4-FFF2-40B4-BE49-F238E27FC236}">
                <a16:creationId xmlns:a16="http://schemas.microsoft.com/office/drawing/2014/main" id="{C8CF9E19-FFD8-9053-8184-A1B214754921}"/>
              </a:ext>
            </a:extLst>
          </p:cNvPr>
          <p:cNvGrpSpPr>
            <a:grpSpLocks/>
          </p:cNvGrpSpPr>
          <p:nvPr/>
        </p:nvGrpSpPr>
        <p:grpSpPr bwMode="auto">
          <a:xfrm>
            <a:off x="3129929" y="3446048"/>
            <a:ext cx="1066800" cy="2733675"/>
            <a:chOff x="2016" y="1782"/>
            <a:chExt cx="672" cy="1722"/>
          </a:xfrm>
        </p:grpSpPr>
        <p:sp>
          <p:nvSpPr>
            <p:cNvPr id="64" name="Line 86">
              <a:extLst>
                <a:ext uri="{FF2B5EF4-FFF2-40B4-BE49-F238E27FC236}">
                  <a16:creationId xmlns:a16="http://schemas.microsoft.com/office/drawing/2014/main" id="{C651A967-D9F4-3034-3F40-C2E14F595FF7}"/>
                </a:ext>
              </a:extLst>
            </p:cNvPr>
            <p:cNvSpPr>
              <a:spLocks noChangeShapeType="1"/>
            </p:cNvSpPr>
            <p:nvPr/>
          </p:nvSpPr>
          <p:spPr bwMode="auto">
            <a:xfrm>
              <a:off x="2016" y="1968"/>
              <a:ext cx="672" cy="1536"/>
            </a:xfrm>
            <a:prstGeom prst="line">
              <a:avLst/>
            </a:prstGeom>
            <a:noFill/>
            <a:ln w="12700">
              <a:solidFill>
                <a:schemeClr val="tx1"/>
              </a:solidFill>
              <a:round/>
              <a:headEnd type="triangle" w="med" len="me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65" name="Line 87">
              <a:extLst>
                <a:ext uri="{FF2B5EF4-FFF2-40B4-BE49-F238E27FC236}">
                  <a16:creationId xmlns:a16="http://schemas.microsoft.com/office/drawing/2014/main" id="{9EAB97A3-1FF8-CF3D-C576-6F3636B9C42B}"/>
                </a:ext>
              </a:extLst>
            </p:cNvPr>
            <p:cNvSpPr>
              <a:spLocks noChangeShapeType="1"/>
            </p:cNvSpPr>
            <p:nvPr/>
          </p:nvSpPr>
          <p:spPr bwMode="auto">
            <a:xfrm>
              <a:off x="2030" y="1782"/>
              <a:ext cx="658" cy="1722"/>
            </a:xfrm>
            <a:prstGeom prst="line">
              <a:avLst/>
            </a:prstGeom>
            <a:noFill/>
            <a:ln w="12700">
              <a:solidFill>
                <a:schemeClr val="tx1"/>
              </a:solidFill>
              <a:round/>
              <a:headEnd type="triangle" w="med" len="me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66" name="Text Box 90">
            <a:extLst>
              <a:ext uri="{FF2B5EF4-FFF2-40B4-BE49-F238E27FC236}">
                <a16:creationId xmlns:a16="http://schemas.microsoft.com/office/drawing/2014/main" id="{BD036C5D-198F-0644-FBA0-8F6BD5CB4B1F}"/>
              </a:ext>
            </a:extLst>
          </p:cNvPr>
          <p:cNvSpPr txBox="1">
            <a:spLocks noChangeArrowheads="1"/>
          </p:cNvSpPr>
          <p:nvPr/>
        </p:nvSpPr>
        <p:spPr bwMode="auto">
          <a:xfrm>
            <a:off x="5142879" y="1393411"/>
            <a:ext cx="990600" cy="4967287"/>
          </a:xfrm>
          <a:prstGeom prst="rect">
            <a:avLst/>
          </a:prstGeom>
          <a:noFill/>
          <a:ln w="12700">
            <a:noFill/>
            <a:miter lim="800000"/>
            <a:headEnd/>
            <a:tailEnd/>
          </a:ln>
        </p:spPr>
        <p:txBody>
          <a:bodyPr>
            <a:prstTxWarp prst="textNoShape">
              <a:avLst/>
            </a:prstTxWarp>
            <a:spAutoFit/>
          </a:bodyPr>
          <a:lstStyle/>
          <a:p>
            <a:pPr algn="ctr">
              <a:lnSpc>
                <a:spcPct val="110000"/>
              </a:lnSpc>
            </a:pPr>
            <a:r>
              <a:rPr lang="en-US" b="0" dirty="0">
                <a:solidFill>
                  <a:srgbClr val="FF0000"/>
                </a:solidFill>
                <a:latin typeface="Calibri" charset="0"/>
                <a:ea typeface="+mn-ea"/>
                <a:cs typeface="+mn-cs"/>
              </a:rPr>
              <a:t>000</a:t>
            </a:r>
            <a:r>
              <a:rPr lang="en-US" b="0" dirty="0">
                <a:solidFill>
                  <a:schemeClr val="accent1"/>
                </a:solidFill>
                <a:latin typeface="Calibri" charset="0"/>
                <a:ea typeface="+mn-ea"/>
                <a:cs typeface="+mn-cs"/>
              </a:rPr>
              <a:t>0</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000</a:t>
            </a:r>
            <a:r>
              <a:rPr lang="en-US" b="0" dirty="0">
                <a:solidFill>
                  <a:schemeClr val="accent1"/>
                </a:solidFill>
                <a:latin typeface="Calibri" charset="0"/>
                <a:ea typeface="+mn-ea"/>
                <a:cs typeface="+mn-cs"/>
              </a:rPr>
              <a:t>1</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001</a:t>
            </a:r>
            <a:r>
              <a:rPr lang="en-US" b="0" dirty="0">
                <a:solidFill>
                  <a:schemeClr val="accent1"/>
                </a:solidFill>
                <a:latin typeface="Calibri" charset="0"/>
                <a:ea typeface="+mn-ea"/>
                <a:cs typeface="+mn-cs"/>
              </a:rPr>
              <a:t>0</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001</a:t>
            </a:r>
            <a:r>
              <a:rPr lang="en-US" b="0" dirty="0">
                <a:solidFill>
                  <a:schemeClr val="accent1"/>
                </a:solidFill>
                <a:latin typeface="Calibri" charset="0"/>
                <a:ea typeface="+mn-ea"/>
                <a:cs typeface="+mn-cs"/>
              </a:rPr>
              <a:t>1</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010</a:t>
            </a:r>
            <a:r>
              <a:rPr lang="en-US" b="0" dirty="0">
                <a:solidFill>
                  <a:schemeClr val="accent1"/>
                </a:solidFill>
                <a:latin typeface="Calibri" charset="0"/>
                <a:ea typeface="+mn-ea"/>
                <a:cs typeface="+mn-cs"/>
              </a:rPr>
              <a:t>0</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010</a:t>
            </a:r>
            <a:r>
              <a:rPr lang="en-US" b="0" dirty="0">
                <a:solidFill>
                  <a:schemeClr val="accent1"/>
                </a:solidFill>
                <a:latin typeface="Calibri" charset="0"/>
                <a:ea typeface="+mn-ea"/>
                <a:cs typeface="+mn-cs"/>
              </a:rPr>
              <a:t>1</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011</a:t>
            </a:r>
            <a:r>
              <a:rPr lang="en-US" b="0" dirty="0">
                <a:solidFill>
                  <a:schemeClr val="accent1"/>
                </a:solidFill>
                <a:latin typeface="Calibri" charset="0"/>
                <a:ea typeface="+mn-ea"/>
                <a:cs typeface="+mn-cs"/>
              </a:rPr>
              <a:t>0</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011</a:t>
            </a:r>
            <a:r>
              <a:rPr lang="en-US" b="0" dirty="0">
                <a:solidFill>
                  <a:schemeClr val="accent1"/>
                </a:solidFill>
                <a:latin typeface="Calibri" charset="0"/>
                <a:ea typeface="+mn-ea"/>
                <a:cs typeface="+mn-cs"/>
              </a:rPr>
              <a:t>1</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100</a:t>
            </a:r>
            <a:r>
              <a:rPr lang="en-US" b="0" dirty="0">
                <a:solidFill>
                  <a:schemeClr val="accent1"/>
                </a:solidFill>
                <a:latin typeface="Calibri" charset="0"/>
                <a:ea typeface="+mn-ea"/>
                <a:cs typeface="+mn-cs"/>
              </a:rPr>
              <a:t>0</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100</a:t>
            </a:r>
            <a:r>
              <a:rPr lang="en-US" b="0" dirty="0">
                <a:solidFill>
                  <a:schemeClr val="accent1"/>
                </a:solidFill>
                <a:latin typeface="Calibri" charset="0"/>
                <a:ea typeface="+mn-ea"/>
                <a:cs typeface="+mn-cs"/>
              </a:rPr>
              <a:t>1</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101</a:t>
            </a:r>
            <a:r>
              <a:rPr lang="en-US" b="0" dirty="0">
                <a:solidFill>
                  <a:schemeClr val="accent1"/>
                </a:solidFill>
                <a:latin typeface="Calibri" charset="0"/>
                <a:ea typeface="+mn-ea"/>
                <a:cs typeface="+mn-cs"/>
              </a:rPr>
              <a:t>0</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101</a:t>
            </a:r>
            <a:r>
              <a:rPr lang="en-US" b="0" dirty="0">
                <a:solidFill>
                  <a:schemeClr val="accent1"/>
                </a:solidFill>
                <a:latin typeface="Calibri" charset="0"/>
                <a:ea typeface="+mn-ea"/>
                <a:cs typeface="+mn-cs"/>
              </a:rPr>
              <a:t>1</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110</a:t>
            </a:r>
            <a:r>
              <a:rPr lang="en-US" b="0" dirty="0">
                <a:solidFill>
                  <a:schemeClr val="accent1"/>
                </a:solidFill>
                <a:latin typeface="Calibri" charset="0"/>
                <a:ea typeface="+mn-ea"/>
                <a:cs typeface="+mn-cs"/>
              </a:rPr>
              <a:t>0</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110</a:t>
            </a:r>
            <a:r>
              <a:rPr lang="en-US" b="0" dirty="0">
                <a:solidFill>
                  <a:schemeClr val="accent1"/>
                </a:solidFill>
                <a:latin typeface="Calibri" charset="0"/>
                <a:ea typeface="+mn-ea"/>
                <a:cs typeface="+mn-cs"/>
              </a:rPr>
              <a:t>1</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111</a:t>
            </a:r>
            <a:r>
              <a:rPr lang="en-US" b="0" dirty="0">
                <a:solidFill>
                  <a:schemeClr val="accent1"/>
                </a:solidFill>
                <a:latin typeface="Calibri" charset="0"/>
                <a:ea typeface="+mn-ea"/>
                <a:cs typeface="+mn-cs"/>
              </a:rPr>
              <a:t>0</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111</a:t>
            </a:r>
            <a:r>
              <a:rPr lang="en-US" b="0" dirty="0">
                <a:solidFill>
                  <a:schemeClr val="accent1"/>
                </a:solidFill>
                <a:latin typeface="Calibri" charset="0"/>
                <a:ea typeface="+mn-ea"/>
                <a:cs typeface="+mn-cs"/>
              </a:rPr>
              <a:t>1</a:t>
            </a:r>
            <a:r>
              <a:rPr lang="en-US" b="0" dirty="0">
                <a:solidFill>
                  <a:prstClr val="black"/>
                </a:solidFill>
                <a:latin typeface="Calibri" charset="0"/>
                <a:ea typeface="+mn-ea"/>
                <a:cs typeface="+mn-cs"/>
              </a:rPr>
              <a:t>xx</a:t>
            </a:r>
          </a:p>
        </p:txBody>
      </p:sp>
      <p:sp>
        <p:nvSpPr>
          <p:cNvPr id="67" name="Rectangle 92" descr="10%">
            <a:extLst>
              <a:ext uri="{FF2B5EF4-FFF2-40B4-BE49-F238E27FC236}">
                <a16:creationId xmlns:a16="http://schemas.microsoft.com/office/drawing/2014/main" id="{B32736B8-844D-487F-21E4-F20A10731CDD}"/>
              </a:ext>
            </a:extLst>
          </p:cNvPr>
          <p:cNvSpPr>
            <a:spLocks noChangeArrowheads="1"/>
          </p:cNvSpPr>
          <p:nvPr/>
        </p:nvSpPr>
        <p:spPr bwMode="auto">
          <a:xfrm>
            <a:off x="2139329" y="3284122"/>
            <a:ext cx="990600" cy="304800"/>
          </a:xfrm>
          <a:prstGeom prst="rect">
            <a:avLst/>
          </a:prstGeom>
          <a:pattFill prst="pct10">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68" name="Rectangle 93" descr="5%">
            <a:extLst>
              <a:ext uri="{FF2B5EF4-FFF2-40B4-BE49-F238E27FC236}">
                <a16:creationId xmlns:a16="http://schemas.microsoft.com/office/drawing/2014/main" id="{F5E8FC94-92CE-1DB1-48F1-B4D67B2ACFFE}"/>
              </a:ext>
            </a:extLst>
          </p:cNvPr>
          <p:cNvSpPr>
            <a:spLocks noChangeArrowheads="1"/>
          </p:cNvSpPr>
          <p:nvPr/>
        </p:nvSpPr>
        <p:spPr bwMode="auto">
          <a:xfrm>
            <a:off x="2139329" y="35889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69" name="Line 94">
            <a:extLst>
              <a:ext uri="{FF2B5EF4-FFF2-40B4-BE49-F238E27FC236}">
                <a16:creationId xmlns:a16="http://schemas.microsoft.com/office/drawing/2014/main" id="{0DDA387B-85E5-0E26-A849-41A9ED17AE0E}"/>
              </a:ext>
            </a:extLst>
          </p:cNvPr>
          <p:cNvSpPr>
            <a:spLocks noChangeShapeType="1"/>
          </p:cNvSpPr>
          <p:nvPr/>
        </p:nvSpPr>
        <p:spPr bwMode="auto">
          <a:xfrm>
            <a:off x="615329" y="3284122"/>
            <a:ext cx="2590800" cy="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70" name="Text Box 95">
            <a:extLst>
              <a:ext uri="{FF2B5EF4-FFF2-40B4-BE49-F238E27FC236}">
                <a16:creationId xmlns:a16="http://schemas.microsoft.com/office/drawing/2014/main" id="{C02C8EDE-2CE7-1050-EF1A-C71AAF4CA534}"/>
              </a:ext>
            </a:extLst>
          </p:cNvPr>
          <p:cNvSpPr txBox="1">
            <a:spLocks noChangeArrowheads="1"/>
          </p:cNvSpPr>
          <p:nvPr/>
        </p:nvSpPr>
        <p:spPr bwMode="auto">
          <a:xfrm>
            <a:off x="691529" y="2217322"/>
            <a:ext cx="592342" cy="369332"/>
          </a:xfrm>
          <a:prstGeom prst="rect">
            <a:avLst/>
          </a:prstGeom>
          <a:noFill/>
          <a:ln w="12700">
            <a:noFill/>
            <a:miter lim="800000"/>
            <a:headEnd/>
            <a:tailEnd/>
          </a:ln>
        </p:spPr>
        <p:txBody>
          <a:bodyPr wrap="none">
            <a:prstTxWarp prst="textNoShape">
              <a:avLst/>
            </a:prstTxWarp>
            <a:spAutoFit/>
          </a:bodyPr>
          <a:lstStyle/>
          <a:p>
            <a:pPr algn="ctr"/>
            <a:r>
              <a:rPr lang="en-US" b="0" dirty="0">
                <a:solidFill>
                  <a:prstClr val="black"/>
                </a:solidFill>
                <a:latin typeface="Calibri" charset="0"/>
                <a:ea typeface="+mn-ea"/>
                <a:cs typeface="+mn-cs"/>
              </a:rPr>
              <a:t>Way</a:t>
            </a:r>
          </a:p>
        </p:txBody>
      </p:sp>
      <p:sp>
        <p:nvSpPr>
          <p:cNvPr id="71" name="Rectangle 96" descr="5%">
            <a:extLst>
              <a:ext uri="{FF2B5EF4-FFF2-40B4-BE49-F238E27FC236}">
                <a16:creationId xmlns:a16="http://schemas.microsoft.com/office/drawing/2014/main" id="{8F093814-3839-0069-16A1-A746D6061855}"/>
              </a:ext>
            </a:extLst>
          </p:cNvPr>
          <p:cNvSpPr>
            <a:spLocks noChangeArrowheads="1"/>
          </p:cNvSpPr>
          <p:nvPr/>
        </p:nvSpPr>
        <p:spPr bwMode="auto">
          <a:xfrm>
            <a:off x="4196729" y="17601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72" name="Rectangle 97" descr="5%">
            <a:extLst>
              <a:ext uri="{FF2B5EF4-FFF2-40B4-BE49-F238E27FC236}">
                <a16:creationId xmlns:a16="http://schemas.microsoft.com/office/drawing/2014/main" id="{21568688-5D7F-545D-F3C3-F2B1FFF1E2FC}"/>
              </a:ext>
            </a:extLst>
          </p:cNvPr>
          <p:cNvSpPr>
            <a:spLocks noChangeArrowheads="1"/>
          </p:cNvSpPr>
          <p:nvPr/>
        </p:nvSpPr>
        <p:spPr bwMode="auto">
          <a:xfrm>
            <a:off x="4196729" y="2064922"/>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73" name="Rectangle 98" descr="5%">
            <a:extLst>
              <a:ext uri="{FF2B5EF4-FFF2-40B4-BE49-F238E27FC236}">
                <a16:creationId xmlns:a16="http://schemas.microsoft.com/office/drawing/2014/main" id="{050018AC-4CED-E895-D262-57C848678AA4}"/>
              </a:ext>
            </a:extLst>
          </p:cNvPr>
          <p:cNvSpPr>
            <a:spLocks noChangeArrowheads="1"/>
          </p:cNvSpPr>
          <p:nvPr/>
        </p:nvSpPr>
        <p:spPr bwMode="auto">
          <a:xfrm>
            <a:off x="4196729" y="29793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74" name="Rectangle 99" descr="5%">
            <a:extLst>
              <a:ext uri="{FF2B5EF4-FFF2-40B4-BE49-F238E27FC236}">
                <a16:creationId xmlns:a16="http://schemas.microsoft.com/office/drawing/2014/main" id="{0E81C2BE-E70A-48DD-F943-08F5D2916215}"/>
              </a:ext>
            </a:extLst>
          </p:cNvPr>
          <p:cNvSpPr>
            <a:spLocks noChangeArrowheads="1"/>
          </p:cNvSpPr>
          <p:nvPr/>
        </p:nvSpPr>
        <p:spPr bwMode="auto">
          <a:xfrm>
            <a:off x="4196729" y="3284122"/>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75" name="Rectangle 100" descr="5%">
            <a:extLst>
              <a:ext uri="{FF2B5EF4-FFF2-40B4-BE49-F238E27FC236}">
                <a16:creationId xmlns:a16="http://schemas.microsoft.com/office/drawing/2014/main" id="{0BAFA67F-702C-558E-47A6-2A72D63A4977}"/>
              </a:ext>
            </a:extLst>
          </p:cNvPr>
          <p:cNvSpPr>
            <a:spLocks noChangeArrowheads="1"/>
          </p:cNvSpPr>
          <p:nvPr/>
        </p:nvSpPr>
        <p:spPr bwMode="auto">
          <a:xfrm>
            <a:off x="4196729" y="41985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76" name="Rectangle 101" descr="5%">
            <a:extLst>
              <a:ext uri="{FF2B5EF4-FFF2-40B4-BE49-F238E27FC236}">
                <a16:creationId xmlns:a16="http://schemas.microsoft.com/office/drawing/2014/main" id="{D5285F2F-37CA-712F-692C-A8C6BB462860}"/>
              </a:ext>
            </a:extLst>
          </p:cNvPr>
          <p:cNvSpPr>
            <a:spLocks noChangeArrowheads="1"/>
          </p:cNvSpPr>
          <p:nvPr/>
        </p:nvSpPr>
        <p:spPr bwMode="auto">
          <a:xfrm>
            <a:off x="4196729" y="4503322"/>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77" name="Rectangle 102" descr="5%">
            <a:extLst>
              <a:ext uri="{FF2B5EF4-FFF2-40B4-BE49-F238E27FC236}">
                <a16:creationId xmlns:a16="http://schemas.microsoft.com/office/drawing/2014/main" id="{9C33D6F8-9D13-B5C8-40B1-FF712174867F}"/>
              </a:ext>
            </a:extLst>
          </p:cNvPr>
          <p:cNvSpPr>
            <a:spLocks noChangeArrowheads="1"/>
          </p:cNvSpPr>
          <p:nvPr/>
        </p:nvSpPr>
        <p:spPr bwMode="auto">
          <a:xfrm>
            <a:off x="4196729" y="54177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78" name="Rectangle 103" descr="5%">
            <a:extLst>
              <a:ext uri="{FF2B5EF4-FFF2-40B4-BE49-F238E27FC236}">
                <a16:creationId xmlns:a16="http://schemas.microsoft.com/office/drawing/2014/main" id="{0F207427-8323-4515-EA4F-EBD4505484B4}"/>
              </a:ext>
            </a:extLst>
          </p:cNvPr>
          <p:cNvSpPr>
            <a:spLocks noChangeArrowheads="1"/>
          </p:cNvSpPr>
          <p:nvPr/>
        </p:nvSpPr>
        <p:spPr bwMode="auto">
          <a:xfrm>
            <a:off x="4196729" y="5722522"/>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79" name="Text Box 106">
            <a:extLst>
              <a:ext uri="{FF2B5EF4-FFF2-40B4-BE49-F238E27FC236}">
                <a16:creationId xmlns:a16="http://schemas.microsoft.com/office/drawing/2014/main" id="{56F062DE-EC32-5F60-1DE6-52CDB1789D53}"/>
              </a:ext>
            </a:extLst>
          </p:cNvPr>
          <p:cNvSpPr txBox="1">
            <a:spLocks noChangeArrowheads="1"/>
          </p:cNvSpPr>
          <p:nvPr/>
        </p:nvSpPr>
        <p:spPr bwMode="auto">
          <a:xfrm>
            <a:off x="837579" y="2903123"/>
            <a:ext cx="311150" cy="366713"/>
          </a:xfrm>
          <a:prstGeom prst="rect">
            <a:avLst/>
          </a:prstGeom>
          <a:noFill/>
          <a:ln w="12700">
            <a:noFill/>
            <a:miter lim="800000"/>
            <a:headEnd/>
            <a:tailEnd/>
          </a:ln>
        </p:spPr>
        <p:txBody>
          <a:bodyPr wrap="none">
            <a:prstTxWarp prst="textNoShape">
              <a:avLst/>
            </a:prstTxWarp>
            <a:spAutoFit/>
          </a:bodyPr>
          <a:lstStyle/>
          <a:p>
            <a:pPr algn="ctr"/>
            <a:r>
              <a:rPr lang="en-US" b="0" dirty="0">
                <a:solidFill>
                  <a:prstClr val="black"/>
                </a:solidFill>
                <a:latin typeface="Calibri" charset="0"/>
                <a:ea typeface="+mn-ea"/>
                <a:cs typeface="+mn-cs"/>
              </a:rPr>
              <a:t>1</a:t>
            </a:r>
          </a:p>
        </p:txBody>
      </p:sp>
      <p:sp>
        <p:nvSpPr>
          <p:cNvPr id="80" name="Text Box 107">
            <a:extLst>
              <a:ext uri="{FF2B5EF4-FFF2-40B4-BE49-F238E27FC236}">
                <a16:creationId xmlns:a16="http://schemas.microsoft.com/office/drawing/2014/main" id="{F3F2CF8B-832C-2B56-C725-F6B7048F7332}"/>
              </a:ext>
            </a:extLst>
          </p:cNvPr>
          <p:cNvSpPr txBox="1">
            <a:spLocks noChangeArrowheads="1"/>
          </p:cNvSpPr>
          <p:nvPr/>
        </p:nvSpPr>
        <p:spPr bwMode="auto">
          <a:xfrm>
            <a:off x="828054" y="3284123"/>
            <a:ext cx="311150" cy="36671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a:t>
            </a:r>
          </a:p>
        </p:txBody>
      </p:sp>
      <p:sp>
        <p:nvSpPr>
          <p:cNvPr id="81" name="Text Box 108">
            <a:extLst>
              <a:ext uri="{FF2B5EF4-FFF2-40B4-BE49-F238E27FC236}">
                <a16:creationId xmlns:a16="http://schemas.microsoft.com/office/drawing/2014/main" id="{B8DFA439-6054-71A4-1D58-44B6E3202F1D}"/>
              </a:ext>
            </a:extLst>
          </p:cNvPr>
          <p:cNvSpPr txBox="1">
            <a:spLocks noChangeArrowheads="1"/>
          </p:cNvSpPr>
          <p:nvPr/>
        </p:nvSpPr>
        <p:spPr bwMode="auto">
          <a:xfrm>
            <a:off x="843929" y="3552410"/>
            <a:ext cx="311150" cy="366712"/>
          </a:xfrm>
          <a:prstGeom prst="rect">
            <a:avLst/>
          </a:prstGeom>
          <a:noFill/>
          <a:ln w="12700">
            <a:noFill/>
            <a:miter lim="800000"/>
            <a:headEnd/>
            <a:tailEnd/>
          </a:ln>
        </p:spPr>
        <p:txBody>
          <a:bodyPr wrap="none">
            <a:prstTxWarp prst="textNoShape">
              <a:avLst/>
            </a:prstTxWarp>
            <a:spAutoFit/>
          </a:bodyPr>
          <a:lstStyle/>
          <a:p>
            <a:pPr algn="ctr"/>
            <a:r>
              <a:rPr lang="en-US" b="0" dirty="0">
                <a:solidFill>
                  <a:prstClr val="black"/>
                </a:solidFill>
                <a:latin typeface="Calibri" charset="0"/>
                <a:ea typeface="+mn-ea"/>
                <a:cs typeface="+mn-cs"/>
              </a:rPr>
              <a:t>1</a:t>
            </a:r>
          </a:p>
        </p:txBody>
      </p:sp>
      <p:sp>
        <p:nvSpPr>
          <p:cNvPr id="82" name="Text Box 109">
            <a:extLst>
              <a:ext uri="{FF2B5EF4-FFF2-40B4-BE49-F238E27FC236}">
                <a16:creationId xmlns:a16="http://schemas.microsoft.com/office/drawing/2014/main" id="{D2C5E7EF-ACC2-4F61-D113-7BB07A8AD735}"/>
              </a:ext>
            </a:extLst>
          </p:cNvPr>
          <p:cNvSpPr txBox="1">
            <a:spLocks noChangeArrowheads="1"/>
          </p:cNvSpPr>
          <p:nvPr/>
        </p:nvSpPr>
        <p:spPr bwMode="auto">
          <a:xfrm>
            <a:off x="135991" y="2099115"/>
            <a:ext cx="697370" cy="646331"/>
          </a:xfrm>
          <a:prstGeom prst="rect">
            <a:avLst/>
          </a:prstGeom>
          <a:noFill/>
          <a:ln w="12700">
            <a:noFill/>
            <a:miter lim="800000"/>
            <a:headEnd/>
            <a:tailEnd/>
          </a:ln>
        </p:spPr>
        <p:txBody>
          <a:bodyPr wrap="none">
            <a:prstTxWarp prst="textNoShape">
              <a:avLst/>
            </a:prstTxWarp>
            <a:spAutoFit/>
          </a:bodyPr>
          <a:lstStyle/>
          <a:p>
            <a:pPr algn="ctr"/>
            <a:r>
              <a:rPr lang="en-US" b="0" dirty="0">
                <a:solidFill>
                  <a:prstClr val="black"/>
                </a:solidFill>
                <a:latin typeface="Calibri" charset="0"/>
                <a:ea typeface="+mn-ea"/>
                <a:cs typeface="+mn-cs"/>
              </a:rPr>
              <a:t>Set</a:t>
            </a:r>
          </a:p>
          <a:p>
            <a:pPr algn="ctr"/>
            <a:r>
              <a:rPr lang="en-US" b="0" dirty="0">
                <a:solidFill>
                  <a:prstClr val="black"/>
                </a:solidFill>
                <a:latin typeface="Calibri" charset="0"/>
                <a:ea typeface="+mn-ea"/>
                <a:cs typeface="+mn-cs"/>
              </a:rPr>
              <a:t>Index</a:t>
            </a:r>
          </a:p>
        </p:txBody>
      </p:sp>
      <p:sp>
        <p:nvSpPr>
          <p:cNvPr id="83" name="Text Box 110">
            <a:extLst>
              <a:ext uri="{FF2B5EF4-FFF2-40B4-BE49-F238E27FC236}">
                <a16:creationId xmlns:a16="http://schemas.microsoft.com/office/drawing/2014/main" id="{8C2F0F24-1CBF-6125-A5C6-601F956562C7}"/>
              </a:ext>
            </a:extLst>
          </p:cNvPr>
          <p:cNvSpPr txBox="1">
            <a:spLocks noChangeArrowheads="1"/>
          </p:cNvSpPr>
          <p:nvPr/>
        </p:nvSpPr>
        <p:spPr bwMode="auto">
          <a:xfrm>
            <a:off x="386729" y="2750723"/>
            <a:ext cx="311150" cy="366713"/>
          </a:xfrm>
          <a:prstGeom prst="rect">
            <a:avLst/>
          </a:prstGeom>
          <a:noFill/>
          <a:ln w="12700">
            <a:noFill/>
            <a:miter lim="800000"/>
            <a:headEnd/>
            <a:tailEnd/>
          </a:ln>
        </p:spPr>
        <p:txBody>
          <a:bodyPr wrap="none">
            <a:prstTxWarp prst="textNoShape">
              <a:avLst/>
            </a:prstTxWarp>
            <a:spAutoFit/>
          </a:bodyPr>
          <a:lstStyle/>
          <a:p>
            <a:pPr algn="ctr"/>
            <a:r>
              <a:rPr lang="en-US" b="0" dirty="0">
                <a:solidFill>
                  <a:srgbClr val="4F81BD"/>
                </a:solidFill>
                <a:latin typeface="Calibri" charset="0"/>
                <a:ea typeface="+mn-ea"/>
                <a:cs typeface="+mn-cs"/>
              </a:rPr>
              <a:t>0</a:t>
            </a:r>
          </a:p>
        </p:txBody>
      </p:sp>
      <p:sp>
        <p:nvSpPr>
          <p:cNvPr id="84" name="Text Box 111">
            <a:extLst>
              <a:ext uri="{FF2B5EF4-FFF2-40B4-BE49-F238E27FC236}">
                <a16:creationId xmlns:a16="http://schemas.microsoft.com/office/drawing/2014/main" id="{AD23D620-B5DC-57DD-B783-F81411CA8776}"/>
              </a:ext>
            </a:extLst>
          </p:cNvPr>
          <p:cNvSpPr txBox="1">
            <a:spLocks noChangeArrowheads="1"/>
          </p:cNvSpPr>
          <p:nvPr/>
        </p:nvSpPr>
        <p:spPr bwMode="auto">
          <a:xfrm>
            <a:off x="386729" y="3436523"/>
            <a:ext cx="311150" cy="366713"/>
          </a:xfrm>
          <a:prstGeom prst="rect">
            <a:avLst/>
          </a:prstGeom>
          <a:noFill/>
          <a:ln w="12700">
            <a:noFill/>
            <a:miter lim="800000"/>
            <a:headEnd/>
            <a:tailEnd/>
          </a:ln>
        </p:spPr>
        <p:txBody>
          <a:bodyPr wrap="none">
            <a:prstTxWarp prst="textNoShape">
              <a:avLst/>
            </a:prstTxWarp>
            <a:spAutoFit/>
          </a:bodyPr>
          <a:lstStyle/>
          <a:p>
            <a:pPr algn="ctr"/>
            <a:r>
              <a:rPr lang="en-US" b="0" dirty="0">
                <a:solidFill>
                  <a:schemeClr val="accent1"/>
                </a:solidFill>
                <a:latin typeface="Calibri" charset="0"/>
                <a:ea typeface="+mn-ea"/>
                <a:cs typeface="+mn-cs"/>
              </a:rPr>
              <a:t>1</a:t>
            </a:r>
          </a:p>
        </p:txBody>
      </p:sp>
      <p:sp>
        <p:nvSpPr>
          <p:cNvPr id="85" name="Rectangle 95">
            <a:extLst>
              <a:ext uri="{FF2B5EF4-FFF2-40B4-BE49-F238E27FC236}">
                <a16:creationId xmlns:a16="http://schemas.microsoft.com/office/drawing/2014/main" id="{5CCC8951-C529-1A6E-632E-544CBFA06802}"/>
              </a:ext>
            </a:extLst>
          </p:cNvPr>
          <p:cNvSpPr>
            <a:spLocks noChangeArrowheads="1"/>
          </p:cNvSpPr>
          <p:nvPr/>
        </p:nvSpPr>
        <p:spPr bwMode="auto">
          <a:xfrm>
            <a:off x="1682128" y="3025343"/>
            <a:ext cx="381000" cy="2286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86" name="Rectangle 95">
            <a:extLst>
              <a:ext uri="{FF2B5EF4-FFF2-40B4-BE49-F238E27FC236}">
                <a16:creationId xmlns:a16="http://schemas.microsoft.com/office/drawing/2014/main" id="{EC8D2F92-9511-7716-6A69-BDE67A8746E3}"/>
              </a:ext>
            </a:extLst>
          </p:cNvPr>
          <p:cNvSpPr>
            <a:spLocks noChangeArrowheads="1"/>
          </p:cNvSpPr>
          <p:nvPr/>
        </p:nvSpPr>
        <p:spPr bwMode="auto">
          <a:xfrm>
            <a:off x="5288929" y="5112922"/>
            <a:ext cx="381000" cy="3048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87" name="Rectangle 95">
            <a:extLst>
              <a:ext uri="{FF2B5EF4-FFF2-40B4-BE49-F238E27FC236}">
                <a16:creationId xmlns:a16="http://schemas.microsoft.com/office/drawing/2014/main" id="{B1BC05D6-4564-1884-8306-3CE74869B13A}"/>
              </a:ext>
            </a:extLst>
          </p:cNvPr>
          <p:cNvSpPr>
            <a:spLocks noChangeArrowheads="1"/>
          </p:cNvSpPr>
          <p:nvPr/>
        </p:nvSpPr>
        <p:spPr bwMode="auto">
          <a:xfrm>
            <a:off x="1682129" y="2750722"/>
            <a:ext cx="381000" cy="2286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88" name="Rectangle 95">
            <a:extLst>
              <a:ext uri="{FF2B5EF4-FFF2-40B4-BE49-F238E27FC236}">
                <a16:creationId xmlns:a16="http://schemas.microsoft.com/office/drawing/2014/main" id="{9DE872A0-647E-A6DF-66FC-7D7F9A0E2A9A}"/>
              </a:ext>
            </a:extLst>
          </p:cNvPr>
          <p:cNvSpPr>
            <a:spLocks noChangeArrowheads="1"/>
          </p:cNvSpPr>
          <p:nvPr/>
        </p:nvSpPr>
        <p:spPr bwMode="auto">
          <a:xfrm>
            <a:off x="5288929" y="5722522"/>
            <a:ext cx="381000" cy="3048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89" name="Rectangle 95">
            <a:extLst>
              <a:ext uri="{FF2B5EF4-FFF2-40B4-BE49-F238E27FC236}">
                <a16:creationId xmlns:a16="http://schemas.microsoft.com/office/drawing/2014/main" id="{60C7FC6E-2C86-F2DC-3DE3-87C3BDAE523E}"/>
              </a:ext>
            </a:extLst>
          </p:cNvPr>
          <p:cNvSpPr>
            <a:spLocks noChangeArrowheads="1"/>
          </p:cNvSpPr>
          <p:nvPr/>
        </p:nvSpPr>
        <p:spPr bwMode="auto">
          <a:xfrm>
            <a:off x="5288929" y="3284122"/>
            <a:ext cx="381000" cy="3048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90" name="Rectangle 95">
            <a:extLst>
              <a:ext uri="{FF2B5EF4-FFF2-40B4-BE49-F238E27FC236}">
                <a16:creationId xmlns:a16="http://schemas.microsoft.com/office/drawing/2014/main" id="{ECCD0413-02B6-4524-73B7-92A3BC3CAA45}"/>
              </a:ext>
            </a:extLst>
          </p:cNvPr>
          <p:cNvSpPr>
            <a:spLocks noChangeArrowheads="1"/>
          </p:cNvSpPr>
          <p:nvPr/>
        </p:nvSpPr>
        <p:spPr bwMode="auto">
          <a:xfrm>
            <a:off x="5288929" y="3893722"/>
            <a:ext cx="381000" cy="3048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91" name="Rectangle 95">
            <a:extLst>
              <a:ext uri="{FF2B5EF4-FFF2-40B4-BE49-F238E27FC236}">
                <a16:creationId xmlns:a16="http://schemas.microsoft.com/office/drawing/2014/main" id="{7E4C310A-D8EE-82F7-63BF-69F79F0241B6}"/>
              </a:ext>
            </a:extLst>
          </p:cNvPr>
          <p:cNvSpPr>
            <a:spLocks noChangeArrowheads="1"/>
          </p:cNvSpPr>
          <p:nvPr/>
        </p:nvSpPr>
        <p:spPr bwMode="auto">
          <a:xfrm>
            <a:off x="5288929" y="4503322"/>
            <a:ext cx="381000" cy="3048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92" name="Rectangle 95">
            <a:extLst>
              <a:ext uri="{FF2B5EF4-FFF2-40B4-BE49-F238E27FC236}">
                <a16:creationId xmlns:a16="http://schemas.microsoft.com/office/drawing/2014/main" id="{1A9EBA6A-401B-52C0-51B9-D1FF3B201577}"/>
              </a:ext>
            </a:extLst>
          </p:cNvPr>
          <p:cNvSpPr>
            <a:spLocks noChangeArrowheads="1"/>
          </p:cNvSpPr>
          <p:nvPr/>
        </p:nvSpPr>
        <p:spPr bwMode="auto">
          <a:xfrm>
            <a:off x="5288929" y="2674522"/>
            <a:ext cx="381000" cy="3048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98" name="Rectangle 95">
            <a:extLst>
              <a:ext uri="{FF2B5EF4-FFF2-40B4-BE49-F238E27FC236}">
                <a16:creationId xmlns:a16="http://schemas.microsoft.com/office/drawing/2014/main" id="{0FA0DF51-6BBA-FCDB-5A84-20873A3E4B34}"/>
              </a:ext>
            </a:extLst>
          </p:cNvPr>
          <p:cNvSpPr>
            <a:spLocks noChangeArrowheads="1"/>
          </p:cNvSpPr>
          <p:nvPr/>
        </p:nvSpPr>
        <p:spPr bwMode="auto">
          <a:xfrm>
            <a:off x="5288929" y="2064922"/>
            <a:ext cx="381000" cy="3048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99" name="Rectangle 95">
            <a:extLst>
              <a:ext uri="{FF2B5EF4-FFF2-40B4-BE49-F238E27FC236}">
                <a16:creationId xmlns:a16="http://schemas.microsoft.com/office/drawing/2014/main" id="{8E9E5351-37FD-5E24-1C16-854DE5EBB09A}"/>
              </a:ext>
            </a:extLst>
          </p:cNvPr>
          <p:cNvSpPr>
            <a:spLocks noChangeArrowheads="1"/>
          </p:cNvSpPr>
          <p:nvPr/>
        </p:nvSpPr>
        <p:spPr bwMode="auto">
          <a:xfrm>
            <a:off x="5288929" y="1455322"/>
            <a:ext cx="381000" cy="3048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100" name="Rectangle 43" descr="10%">
            <a:extLst>
              <a:ext uri="{FF2B5EF4-FFF2-40B4-BE49-F238E27FC236}">
                <a16:creationId xmlns:a16="http://schemas.microsoft.com/office/drawing/2014/main" id="{BEBC47AD-06AB-B8B9-9AF2-4FC951281BD3}"/>
              </a:ext>
            </a:extLst>
          </p:cNvPr>
          <p:cNvSpPr>
            <a:spLocks noChangeArrowheads="1"/>
          </p:cNvSpPr>
          <p:nvPr/>
        </p:nvSpPr>
        <p:spPr bwMode="auto">
          <a:xfrm>
            <a:off x="2137821" y="2971778"/>
            <a:ext cx="990600" cy="304800"/>
          </a:xfrm>
          <a:prstGeom prst="rect">
            <a:avLst/>
          </a:prstGeom>
          <a:pattFill prst="pct10">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101" name="Rectangle 93" descr="5%">
            <a:extLst>
              <a:ext uri="{FF2B5EF4-FFF2-40B4-BE49-F238E27FC236}">
                <a16:creationId xmlns:a16="http://schemas.microsoft.com/office/drawing/2014/main" id="{472AEA95-05E9-619C-99E4-7ACE81F4EF8C}"/>
              </a:ext>
            </a:extLst>
          </p:cNvPr>
          <p:cNvSpPr>
            <a:spLocks noChangeArrowheads="1"/>
          </p:cNvSpPr>
          <p:nvPr/>
        </p:nvSpPr>
        <p:spPr bwMode="auto">
          <a:xfrm>
            <a:off x="2146874" y="3288649"/>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102" name="Text Box 23">
            <a:extLst>
              <a:ext uri="{FF2B5EF4-FFF2-40B4-BE49-F238E27FC236}">
                <a16:creationId xmlns:a16="http://schemas.microsoft.com/office/drawing/2014/main" id="{401E6163-30AE-24F6-6B14-7FB97DA98960}"/>
              </a:ext>
            </a:extLst>
          </p:cNvPr>
          <p:cNvSpPr txBox="1">
            <a:spLocks noChangeArrowheads="1"/>
          </p:cNvSpPr>
          <p:nvPr/>
        </p:nvSpPr>
        <p:spPr bwMode="auto">
          <a:xfrm>
            <a:off x="758230" y="4081740"/>
            <a:ext cx="2383774" cy="646331"/>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US" dirty="0">
                <a:solidFill>
                  <a:prstClr val="black"/>
                </a:solidFill>
                <a:latin typeface="Calibri"/>
                <a:ea typeface="+mn-ea"/>
                <a:cs typeface="+mn-cs"/>
              </a:rPr>
              <a:t>Cache: 2 sets, 4 blocks, each 4 Bytes</a:t>
            </a:r>
          </a:p>
        </p:txBody>
      </p:sp>
      <p:sp>
        <p:nvSpPr>
          <p:cNvPr id="2" name="Slide Number Placeholder 3">
            <a:extLst>
              <a:ext uri="{FF2B5EF4-FFF2-40B4-BE49-F238E27FC236}">
                <a16:creationId xmlns:a16="http://schemas.microsoft.com/office/drawing/2014/main" id="{266DAC55-C448-055C-FA26-3BE0EA3AAE76}"/>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31</a:t>
            </a:fld>
            <a:endParaRPr lang="en-US" altLang="zh-CN" b="0"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37245973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2000"/>
                                  </p:stCondLst>
                                  <p:childTnLst>
                                    <p:set>
                                      <p:cBhvr>
                                        <p:cTn id="6" dur="1" fill="hold">
                                          <p:stCondLst>
                                            <p:cond delay="0"/>
                                          </p:stCondLst>
                                        </p:cTn>
                                        <p:tgtEl>
                                          <p:spTgt spid="85"/>
                                        </p:tgtEl>
                                        <p:attrNameLst>
                                          <p:attrName>style.visibility</p:attrName>
                                        </p:attrNameLst>
                                      </p:cBhvr>
                                      <p:to>
                                        <p:strVal val="visible"/>
                                      </p:to>
                                    </p:set>
                                  </p:childTnLst>
                                </p:cTn>
                              </p:par>
                              <p:par>
                                <p:cTn id="7" presetID="1" presetClass="entr" presetSubtype="0" fill="hold" grpId="0" nodeType="withEffect">
                                  <p:stCondLst>
                                    <p:cond delay="2000"/>
                                  </p:stCondLst>
                                  <p:childTnLst>
                                    <p:set>
                                      <p:cBhvr>
                                        <p:cTn id="8" dur="1" fill="hold">
                                          <p:stCondLst>
                                            <p:cond delay="0"/>
                                          </p:stCondLst>
                                        </p:cTn>
                                        <p:tgtEl>
                                          <p:spTgt spid="86"/>
                                        </p:tgtEl>
                                        <p:attrNameLst>
                                          <p:attrName>style.visibility</p:attrName>
                                        </p:attrNameLst>
                                      </p:cBhvr>
                                      <p:to>
                                        <p:strVal val="visible"/>
                                      </p:to>
                                    </p:set>
                                  </p:childTnLst>
                                </p:cTn>
                              </p:par>
                              <p:par>
                                <p:cTn id="9" presetID="1" presetClass="entr" presetSubtype="0" fill="hold" grpId="0" nodeType="withEffect">
                                  <p:stCondLst>
                                    <p:cond delay="2000"/>
                                  </p:stCondLst>
                                  <p:childTnLst>
                                    <p:set>
                                      <p:cBhvr>
                                        <p:cTn id="10" dur="1" fill="hold">
                                          <p:stCondLst>
                                            <p:cond delay="0"/>
                                          </p:stCondLst>
                                        </p:cTn>
                                        <p:tgtEl>
                                          <p:spTgt spid="87"/>
                                        </p:tgtEl>
                                        <p:attrNameLst>
                                          <p:attrName>style.visibility</p:attrName>
                                        </p:attrNameLst>
                                      </p:cBhvr>
                                      <p:to>
                                        <p:strVal val="visible"/>
                                      </p:to>
                                    </p:set>
                                  </p:childTnLst>
                                </p:cTn>
                              </p:par>
                              <p:par>
                                <p:cTn id="11" presetID="1" presetClass="entr" presetSubtype="0" fill="hold" grpId="0" nodeType="withEffect">
                                  <p:stCondLst>
                                    <p:cond delay="2000"/>
                                  </p:stCondLst>
                                  <p:childTnLst>
                                    <p:set>
                                      <p:cBhvr>
                                        <p:cTn id="12" dur="1" fill="hold">
                                          <p:stCondLst>
                                            <p:cond delay="0"/>
                                          </p:stCondLst>
                                        </p:cTn>
                                        <p:tgtEl>
                                          <p:spTgt spid="88"/>
                                        </p:tgtEl>
                                        <p:attrNameLst>
                                          <p:attrName>style.visibility</p:attrName>
                                        </p:attrNameLst>
                                      </p:cBhvr>
                                      <p:to>
                                        <p:strVal val="visible"/>
                                      </p:to>
                                    </p:set>
                                  </p:childTnLst>
                                </p:cTn>
                              </p:par>
                              <p:par>
                                <p:cTn id="13" presetID="1" presetClass="entr" presetSubtype="0" fill="hold" grpId="0" nodeType="withEffect">
                                  <p:stCondLst>
                                    <p:cond delay="2000"/>
                                  </p:stCondLst>
                                  <p:childTnLst>
                                    <p:set>
                                      <p:cBhvr>
                                        <p:cTn id="14" dur="1" fill="hold">
                                          <p:stCondLst>
                                            <p:cond delay="0"/>
                                          </p:stCondLst>
                                        </p:cTn>
                                        <p:tgtEl>
                                          <p:spTgt spid="89"/>
                                        </p:tgtEl>
                                        <p:attrNameLst>
                                          <p:attrName>style.visibility</p:attrName>
                                        </p:attrNameLst>
                                      </p:cBhvr>
                                      <p:to>
                                        <p:strVal val="visible"/>
                                      </p:to>
                                    </p:set>
                                  </p:childTnLst>
                                </p:cTn>
                              </p:par>
                              <p:par>
                                <p:cTn id="15" presetID="1" presetClass="entr" presetSubtype="0" fill="hold" grpId="0" nodeType="withEffect">
                                  <p:stCondLst>
                                    <p:cond delay="2000"/>
                                  </p:stCondLst>
                                  <p:childTnLst>
                                    <p:set>
                                      <p:cBhvr>
                                        <p:cTn id="16" dur="1" fill="hold">
                                          <p:stCondLst>
                                            <p:cond delay="0"/>
                                          </p:stCondLst>
                                        </p:cTn>
                                        <p:tgtEl>
                                          <p:spTgt spid="90"/>
                                        </p:tgtEl>
                                        <p:attrNameLst>
                                          <p:attrName>style.visibility</p:attrName>
                                        </p:attrNameLst>
                                      </p:cBhvr>
                                      <p:to>
                                        <p:strVal val="visible"/>
                                      </p:to>
                                    </p:set>
                                  </p:childTnLst>
                                </p:cTn>
                              </p:par>
                              <p:par>
                                <p:cTn id="17" presetID="1" presetClass="entr" presetSubtype="0" fill="hold" grpId="0" nodeType="withEffect">
                                  <p:stCondLst>
                                    <p:cond delay="2000"/>
                                  </p:stCondLst>
                                  <p:childTnLst>
                                    <p:set>
                                      <p:cBhvr>
                                        <p:cTn id="18" dur="1" fill="hold">
                                          <p:stCondLst>
                                            <p:cond delay="0"/>
                                          </p:stCondLst>
                                        </p:cTn>
                                        <p:tgtEl>
                                          <p:spTgt spid="91"/>
                                        </p:tgtEl>
                                        <p:attrNameLst>
                                          <p:attrName>style.visibility</p:attrName>
                                        </p:attrNameLst>
                                      </p:cBhvr>
                                      <p:to>
                                        <p:strVal val="visible"/>
                                      </p:to>
                                    </p:set>
                                  </p:childTnLst>
                                </p:cTn>
                              </p:par>
                              <p:par>
                                <p:cTn id="19" presetID="1" presetClass="entr" presetSubtype="0" fill="hold" grpId="0" nodeType="withEffect">
                                  <p:stCondLst>
                                    <p:cond delay="2000"/>
                                  </p:stCondLst>
                                  <p:childTnLst>
                                    <p:set>
                                      <p:cBhvr>
                                        <p:cTn id="20" dur="1" fill="hold">
                                          <p:stCondLst>
                                            <p:cond delay="0"/>
                                          </p:stCondLst>
                                        </p:cTn>
                                        <p:tgtEl>
                                          <p:spTgt spid="92"/>
                                        </p:tgtEl>
                                        <p:attrNameLst>
                                          <p:attrName>style.visibility</p:attrName>
                                        </p:attrNameLst>
                                      </p:cBhvr>
                                      <p:to>
                                        <p:strVal val="visible"/>
                                      </p:to>
                                    </p:set>
                                  </p:childTnLst>
                                </p:cTn>
                              </p:par>
                              <p:par>
                                <p:cTn id="21" presetID="1" presetClass="entr" presetSubtype="0" fill="hold" grpId="0" nodeType="withEffect">
                                  <p:stCondLst>
                                    <p:cond delay="2000"/>
                                  </p:stCondLst>
                                  <p:childTnLst>
                                    <p:set>
                                      <p:cBhvr>
                                        <p:cTn id="22" dur="1" fill="hold">
                                          <p:stCondLst>
                                            <p:cond delay="0"/>
                                          </p:stCondLst>
                                        </p:cTn>
                                        <p:tgtEl>
                                          <p:spTgt spid="98"/>
                                        </p:tgtEl>
                                        <p:attrNameLst>
                                          <p:attrName>style.visibility</p:attrName>
                                        </p:attrNameLst>
                                      </p:cBhvr>
                                      <p:to>
                                        <p:strVal val="visible"/>
                                      </p:to>
                                    </p:set>
                                  </p:childTnLst>
                                </p:cTn>
                              </p:par>
                              <p:par>
                                <p:cTn id="23" presetID="1" presetClass="entr" presetSubtype="0" fill="hold" grpId="0" nodeType="withEffect">
                                  <p:stCondLst>
                                    <p:cond delay="2000"/>
                                  </p:stCondLst>
                                  <p:childTnLst>
                                    <p:set>
                                      <p:cBhvr>
                                        <p:cTn id="24"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6" grpId="0" animBg="1"/>
      <p:bldP spid="87" grpId="0" animBg="1"/>
      <p:bldP spid="88" grpId="0" animBg="1"/>
      <p:bldP spid="89" grpId="0" animBg="1"/>
      <p:bldP spid="90" grpId="0" animBg="1"/>
      <p:bldP spid="91" grpId="0" animBg="1"/>
      <p:bldP spid="92" grpId="0" animBg="1"/>
      <p:bldP spid="98" grpId="0" animBg="1"/>
      <p:bldP spid="9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3" cstate="print"/>
          <a:srcRect/>
          <a:stretch>
            <a:fillRect/>
          </a:stretch>
        </p:blipFill>
        <p:spPr bwMode="auto">
          <a:xfrm>
            <a:off x="2057400" y="76200"/>
            <a:ext cx="8205164" cy="6705600"/>
          </a:xfrm>
          <a:prstGeom prst="rect">
            <a:avLst/>
          </a:prstGeom>
          <a:noFill/>
          <a:ln w="9525">
            <a:noFill/>
            <a:miter lim="800000"/>
            <a:headEnd/>
            <a:tailEnd/>
          </a:ln>
        </p:spPr>
      </p:pic>
      <p:sp>
        <p:nvSpPr>
          <p:cNvPr id="3" name="Slide Number Placeholder 3">
            <a:extLst>
              <a:ext uri="{FF2B5EF4-FFF2-40B4-BE49-F238E27FC236}">
                <a16:creationId xmlns:a16="http://schemas.microsoft.com/office/drawing/2014/main" id="{1591F767-ABB3-F46D-B89E-0B59B805DEDE}"/>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32</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33</a:t>
            </a:fld>
            <a:endParaRPr lang="en-US" altLang="zh-CN" b="0">
              <a:solidFill>
                <a:prstClr val="black"/>
              </a:solidFill>
              <a:latin typeface="Times New Roman" pitchFamily="18" charset="0"/>
              <a:ea typeface="宋体" panose="02010600030101010101" pitchFamily="2" charset="-122"/>
              <a:cs typeface="+mn-cs"/>
            </a:endParaRPr>
          </a:p>
        </p:txBody>
      </p:sp>
      <p:pic>
        <p:nvPicPr>
          <p:cNvPr id="2050" name="Picture 2"/>
          <p:cNvPicPr>
            <a:picLocks noChangeAspect="1" noChangeArrowheads="1"/>
          </p:cNvPicPr>
          <p:nvPr/>
        </p:nvPicPr>
        <p:blipFill>
          <a:blip r:embed="rId2" cstate="print"/>
          <a:srcRect/>
          <a:stretch>
            <a:fillRect/>
          </a:stretch>
        </p:blipFill>
        <p:spPr bwMode="auto">
          <a:xfrm>
            <a:off x="513197" y="1905000"/>
            <a:ext cx="11165606" cy="3373438"/>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a:bodyPr>
          <a:lstStyle/>
          <a:p>
            <a:pPr eaLnBrk="1" hangingPunct="1"/>
            <a:r>
              <a:rPr lang="en-US" dirty="0"/>
              <a:t>Range of SA Caches</a:t>
            </a:r>
          </a:p>
        </p:txBody>
      </p:sp>
      <p:sp>
        <p:nvSpPr>
          <p:cNvPr id="1696771" name="Rectangle 3"/>
          <p:cNvSpPr>
            <a:spLocks noGrp="1" noChangeArrowheads="1"/>
          </p:cNvSpPr>
          <p:nvPr>
            <p:ph type="body" idx="1"/>
          </p:nvPr>
        </p:nvSpPr>
        <p:spPr>
          <a:xfrm>
            <a:off x="914403" y="1552576"/>
            <a:ext cx="10515594" cy="1876425"/>
          </a:xfrm>
        </p:spPr>
        <p:txBody>
          <a:bodyPr rtlCol="0">
            <a:normAutofit fontScale="85000" lnSpcReduction="10000"/>
          </a:bodyPr>
          <a:lstStyle/>
          <a:p>
            <a:pPr>
              <a:defRPr/>
            </a:pPr>
            <a:r>
              <a:rPr lang="en-US" dirty="0">
                <a:ea typeface="+mn-ea"/>
                <a:cs typeface="+mn-cs"/>
              </a:rPr>
              <a:t>For a fixed-size cache, each increase by a factor of two in </a:t>
            </a:r>
            <a:r>
              <a:rPr lang="en-US" dirty="0" err="1">
                <a:ea typeface="+mn-ea"/>
                <a:cs typeface="+mn-cs"/>
              </a:rPr>
              <a:t>associativity</a:t>
            </a:r>
            <a:r>
              <a:rPr lang="en-US" dirty="0">
                <a:ea typeface="+mn-ea"/>
                <a:cs typeface="+mn-cs"/>
              </a:rPr>
              <a:t> doubles the number of blocks per set (i.e., the number or ways) and halves the number of sets – decreases the size of the index by 1 bit and increases the size of the tag by 1 bit</a:t>
            </a:r>
          </a:p>
        </p:txBody>
      </p:sp>
      <p:sp>
        <p:nvSpPr>
          <p:cNvPr id="57348" name="Rectangle 4"/>
          <p:cNvSpPr>
            <a:spLocks noChangeArrowheads="1"/>
          </p:cNvSpPr>
          <p:nvPr/>
        </p:nvSpPr>
        <p:spPr bwMode="auto">
          <a:xfrm>
            <a:off x="2298701" y="4013200"/>
            <a:ext cx="6831013" cy="3048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57349" name="Line 5"/>
          <p:cNvSpPr>
            <a:spLocks noChangeShapeType="1"/>
          </p:cNvSpPr>
          <p:nvPr/>
        </p:nvSpPr>
        <p:spPr bwMode="auto">
          <a:xfrm>
            <a:off x="7453313" y="4013200"/>
            <a:ext cx="0" cy="30480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50" name="Line 6"/>
          <p:cNvSpPr>
            <a:spLocks noChangeShapeType="1"/>
          </p:cNvSpPr>
          <p:nvPr/>
        </p:nvSpPr>
        <p:spPr bwMode="auto">
          <a:xfrm>
            <a:off x="5395913" y="4013200"/>
            <a:ext cx="0" cy="30480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51" name="Line 7"/>
          <p:cNvSpPr>
            <a:spLocks noChangeShapeType="1"/>
          </p:cNvSpPr>
          <p:nvPr/>
        </p:nvSpPr>
        <p:spPr bwMode="auto">
          <a:xfrm>
            <a:off x="8672513" y="4013200"/>
            <a:ext cx="0" cy="30480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52" name="Text Box 8"/>
          <p:cNvSpPr txBox="1">
            <a:spLocks noChangeArrowheads="1"/>
          </p:cNvSpPr>
          <p:nvPr/>
        </p:nvSpPr>
        <p:spPr bwMode="auto">
          <a:xfrm>
            <a:off x="7491685" y="4013200"/>
            <a:ext cx="1158330" cy="338554"/>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Block offset</a:t>
            </a:r>
          </a:p>
        </p:txBody>
      </p:sp>
      <p:sp>
        <p:nvSpPr>
          <p:cNvPr id="57353" name="Text Box 9"/>
          <p:cNvSpPr txBox="1">
            <a:spLocks noChangeArrowheads="1"/>
          </p:cNvSpPr>
          <p:nvPr/>
        </p:nvSpPr>
        <p:spPr bwMode="auto">
          <a:xfrm>
            <a:off x="8627072" y="4013200"/>
            <a:ext cx="1084656" cy="338554"/>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Byte offset</a:t>
            </a:r>
          </a:p>
        </p:txBody>
      </p:sp>
      <p:sp>
        <p:nvSpPr>
          <p:cNvPr id="57354" name="Text Box 10"/>
          <p:cNvSpPr txBox="1">
            <a:spLocks noChangeArrowheads="1"/>
          </p:cNvSpPr>
          <p:nvPr/>
        </p:nvSpPr>
        <p:spPr bwMode="auto">
          <a:xfrm>
            <a:off x="6107772" y="4013200"/>
            <a:ext cx="638445" cy="338554"/>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Index</a:t>
            </a:r>
          </a:p>
        </p:txBody>
      </p:sp>
      <p:sp>
        <p:nvSpPr>
          <p:cNvPr id="57355" name="Text Box 11"/>
          <p:cNvSpPr txBox="1">
            <a:spLocks noChangeArrowheads="1"/>
          </p:cNvSpPr>
          <p:nvPr/>
        </p:nvSpPr>
        <p:spPr bwMode="auto">
          <a:xfrm>
            <a:off x="3755221" y="4013200"/>
            <a:ext cx="461985" cy="338554"/>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Tag</a:t>
            </a:r>
          </a:p>
        </p:txBody>
      </p:sp>
      <p:grpSp>
        <p:nvGrpSpPr>
          <p:cNvPr id="2" name="Group 12"/>
          <p:cNvGrpSpPr>
            <a:grpSpLocks/>
          </p:cNvGrpSpPr>
          <p:nvPr/>
        </p:nvGrpSpPr>
        <p:grpSpPr bwMode="auto">
          <a:xfrm>
            <a:off x="2460626" y="4622800"/>
            <a:ext cx="2935288" cy="457200"/>
            <a:chOff x="695" y="2496"/>
            <a:chExt cx="1849" cy="288"/>
          </a:xfrm>
        </p:grpSpPr>
        <p:sp>
          <p:nvSpPr>
            <p:cNvPr id="57381" name="Line 13"/>
            <p:cNvSpPr>
              <a:spLocks noChangeShapeType="1"/>
            </p:cNvSpPr>
            <p:nvPr/>
          </p:nvSpPr>
          <p:spPr bwMode="auto">
            <a:xfrm>
              <a:off x="2544" y="2544"/>
              <a:ext cx="0" cy="24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82" name="Line 14"/>
            <p:cNvSpPr>
              <a:spLocks noChangeShapeType="1"/>
            </p:cNvSpPr>
            <p:nvPr/>
          </p:nvSpPr>
          <p:spPr bwMode="auto">
            <a:xfrm flipH="1">
              <a:off x="2304" y="2640"/>
              <a:ext cx="240" cy="0"/>
            </a:xfrm>
            <a:prstGeom prst="line">
              <a:avLst/>
            </a:prstGeom>
            <a:noFill/>
            <a:ln w="12700">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83" name="Text Box 15"/>
            <p:cNvSpPr txBox="1">
              <a:spLocks noChangeArrowheads="1"/>
            </p:cNvSpPr>
            <p:nvPr/>
          </p:nvSpPr>
          <p:spPr bwMode="auto">
            <a:xfrm>
              <a:off x="695" y="2496"/>
              <a:ext cx="1518" cy="23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Decreasing associativity</a:t>
              </a:r>
            </a:p>
          </p:txBody>
        </p:sp>
      </p:grpSp>
      <p:grpSp>
        <p:nvGrpSpPr>
          <p:cNvPr id="3" name="Group 16"/>
          <p:cNvGrpSpPr>
            <a:grpSpLocks/>
          </p:cNvGrpSpPr>
          <p:nvPr/>
        </p:nvGrpSpPr>
        <p:grpSpPr bwMode="auto">
          <a:xfrm>
            <a:off x="5395913" y="5032375"/>
            <a:ext cx="4438650" cy="1028700"/>
            <a:chOff x="2544" y="2832"/>
            <a:chExt cx="2796" cy="648"/>
          </a:xfrm>
        </p:grpSpPr>
        <p:sp>
          <p:nvSpPr>
            <p:cNvPr id="57378" name="Line 17"/>
            <p:cNvSpPr>
              <a:spLocks noChangeShapeType="1"/>
            </p:cNvSpPr>
            <p:nvPr/>
          </p:nvSpPr>
          <p:spPr bwMode="auto">
            <a:xfrm flipV="1">
              <a:off x="2544" y="2976"/>
              <a:ext cx="1296" cy="0"/>
            </a:xfrm>
            <a:prstGeom prst="line">
              <a:avLst/>
            </a:prstGeom>
            <a:noFill/>
            <a:ln w="12700">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79" name="Line 18"/>
            <p:cNvSpPr>
              <a:spLocks noChangeShapeType="1"/>
            </p:cNvSpPr>
            <p:nvPr/>
          </p:nvSpPr>
          <p:spPr bwMode="auto">
            <a:xfrm>
              <a:off x="3840" y="2832"/>
              <a:ext cx="0" cy="288"/>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80" name="Text Box 19"/>
            <p:cNvSpPr txBox="1">
              <a:spLocks noChangeArrowheads="1"/>
            </p:cNvSpPr>
            <p:nvPr/>
          </p:nvSpPr>
          <p:spPr bwMode="auto">
            <a:xfrm>
              <a:off x="3831" y="2898"/>
              <a:ext cx="1509" cy="582"/>
            </a:xfrm>
            <a:prstGeom prst="rect">
              <a:avLst/>
            </a:prstGeom>
            <a:noFill/>
            <a:ln w="12700">
              <a:noFill/>
              <a:miter lim="800000"/>
              <a:headEnd/>
              <a:tailEnd/>
            </a:ln>
          </p:spPr>
          <p:txBody>
            <a:bodyPr wrap="none">
              <a:prstTxWarp prst="textNoShape">
                <a:avLst/>
              </a:prstTxWarp>
              <a:spAutoFit/>
            </a:bodyPr>
            <a:lstStyle/>
            <a:p>
              <a:r>
                <a:rPr lang="en-US" b="0" dirty="0">
                  <a:solidFill>
                    <a:prstClr val="black"/>
                  </a:solidFill>
                  <a:latin typeface="Calibri" charset="0"/>
                  <a:ea typeface="+mn-ea"/>
                  <a:cs typeface="+mn-cs"/>
                </a:rPr>
                <a:t>FA (only one set)</a:t>
              </a:r>
            </a:p>
            <a:p>
              <a:r>
                <a:rPr lang="en-US" b="0" dirty="0">
                  <a:solidFill>
                    <a:prstClr val="black"/>
                  </a:solidFill>
                  <a:latin typeface="Calibri" charset="0"/>
                  <a:ea typeface="+mn-ea"/>
                  <a:cs typeface="+mn-cs"/>
                </a:rPr>
                <a:t>Tag is all the bits except</a:t>
              </a:r>
            </a:p>
            <a:p>
              <a:r>
                <a:rPr lang="en-US" b="0" dirty="0">
                  <a:solidFill>
                    <a:prstClr val="black"/>
                  </a:solidFill>
                  <a:latin typeface="Calibri" charset="0"/>
                  <a:ea typeface="+mn-ea"/>
                  <a:cs typeface="+mn-cs"/>
                </a:rPr>
                <a:t>block and byte offset</a:t>
              </a:r>
            </a:p>
          </p:txBody>
        </p:sp>
      </p:grpSp>
      <p:grpSp>
        <p:nvGrpSpPr>
          <p:cNvPr id="4" name="Group 20"/>
          <p:cNvGrpSpPr>
            <a:grpSpLocks/>
          </p:cNvGrpSpPr>
          <p:nvPr/>
        </p:nvGrpSpPr>
        <p:grpSpPr bwMode="auto">
          <a:xfrm>
            <a:off x="2762251" y="5151439"/>
            <a:ext cx="2633663" cy="923925"/>
            <a:chOff x="837" y="3118"/>
            <a:chExt cx="1659" cy="582"/>
          </a:xfrm>
        </p:grpSpPr>
        <p:sp>
          <p:nvSpPr>
            <p:cNvPr id="57375" name="Line 21"/>
            <p:cNvSpPr>
              <a:spLocks noChangeShapeType="1"/>
            </p:cNvSpPr>
            <p:nvPr/>
          </p:nvSpPr>
          <p:spPr bwMode="auto">
            <a:xfrm flipH="1">
              <a:off x="2064" y="3312"/>
              <a:ext cx="432" cy="0"/>
            </a:xfrm>
            <a:prstGeom prst="line">
              <a:avLst/>
            </a:prstGeom>
            <a:noFill/>
            <a:ln w="12700">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76" name="Line 22"/>
            <p:cNvSpPr>
              <a:spLocks noChangeShapeType="1"/>
            </p:cNvSpPr>
            <p:nvPr/>
          </p:nvSpPr>
          <p:spPr bwMode="auto">
            <a:xfrm>
              <a:off x="2064" y="3168"/>
              <a:ext cx="0" cy="288"/>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77" name="Text Box 23"/>
            <p:cNvSpPr txBox="1">
              <a:spLocks noChangeArrowheads="1"/>
            </p:cNvSpPr>
            <p:nvPr/>
          </p:nvSpPr>
          <p:spPr bwMode="auto">
            <a:xfrm>
              <a:off x="837" y="3118"/>
              <a:ext cx="1505" cy="582"/>
            </a:xfrm>
            <a:prstGeom prst="rect">
              <a:avLst/>
            </a:prstGeom>
            <a:noFill/>
            <a:ln w="12700">
              <a:noFill/>
              <a:miter lim="800000"/>
              <a:headEnd/>
              <a:tailEnd/>
            </a:ln>
          </p:spPr>
          <p:txBody>
            <a:bodyPr>
              <a:prstTxWarp prst="textNoShape">
                <a:avLst/>
              </a:prstTxWarp>
              <a:spAutoFit/>
            </a:bodyPr>
            <a:lstStyle/>
            <a:p>
              <a:r>
                <a:rPr lang="en-US" b="0" dirty="0">
                  <a:solidFill>
                    <a:prstClr val="black"/>
                  </a:solidFill>
                  <a:latin typeface="Calibri" charset="0"/>
                  <a:ea typeface="+mn-ea"/>
                  <a:cs typeface="+mn-cs"/>
                </a:rPr>
                <a:t>DM (only one way)</a:t>
              </a:r>
            </a:p>
            <a:p>
              <a:r>
                <a:rPr lang="en-US" b="0" dirty="0">
                  <a:solidFill>
                    <a:prstClr val="black"/>
                  </a:solidFill>
                  <a:latin typeface="Calibri" charset="0"/>
                  <a:ea typeface="+mn-ea"/>
                  <a:cs typeface="+mn-cs"/>
                </a:rPr>
                <a:t>Smaller tags, only a single comparator</a:t>
              </a:r>
            </a:p>
          </p:txBody>
        </p:sp>
      </p:grpSp>
      <p:grpSp>
        <p:nvGrpSpPr>
          <p:cNvPr id="5" name="Group 24"/>
          <p:cNvGrpSpPr>
            <a:grpSpLocks/>
          </p:cNvGrpSpPr>
          <p:nvPr/>
        </p:nvGrpSpPr>
        <p:grpSpPr bwMode="auto">
          <a:xfrm>
            <a:off x="5395913" y="4394200"/>
            <a:ext cx="2813050" cy="457200"/>
            <a:chOff x="2544" y="2256"/>
            <a:chExt cx="1772" cy="288"/>
          </a:xfrm>
        </p:grpSpPr>
        <p:sp>
          <p:nvSpPr>
            <p:cNvPr id="57372" name="Line 25"/>
            <p:cNvSpPr>
              <a:spLocks noChangeShapeType="1"/>
            </p:cNvSpPr>
            <p:nvPr/>
          </p:nvSpPr>
          <p:spPr bwMode="auto">
            <a:xfrm>
              <a:off x="2544" y="2400"/>
              <a:ext cx="240" cy="0"/>
            </a:xfrm>
            <a:prstGeom prst="line">
              <a:avLst/>
            </a:prstGeom>
            <a:noFill/>
            <a:ln w="12700">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73" name="Text Box 26"/>
            <p:cNvSpPr txBox="1">
              <a:spLocks noChangeArrowheads="1"/>
            </p:cNvSpPr>
            <p:nvPr/>
          </p:nvSpPr>
          <p:spPr bwMode="auto">
            <a:xfrm>
              <a:off x="2848" y="2304"/>
              <a:ext cx="1468" cy="23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Increasing associativity</a:t>
              </a:r>
            </a:p>
          </p:txBody>
        </p:sp>
        <p:sp>
          <p:nvSpPr>
            <p:cNvPr id="57374" name="Line 27"/>
            <p:cNvSpPr>
              <a:spLocks noChangeShapeType="1"/>
            </p:cNvSpPr>
            <p:nvPr/>
          </p:nvSpPr>
          <p:spPr bwMode="auto">
            <a:xfrm>
              <a:off x="2544" y="2256"/>
              <a:ext cx="0" cy="288"/>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grpSp>
        <p:nvGrpSpPr>
          <p:cNvPr id="6" name="Group 37"/>
          <p:cNvGrpSpPr>
            <a:grpSpLocks/>
          </p:cNvGrpSpPr>
          <p:nvPr/>
        </p:nvGrpSpPr>
        <p:grpSpPr bwMode="auto">
          <a:xfrm>
            <a:off x="5765803" y="3327400"/>
            <a:ext cx="1389063" cy="793750"/>
            <a:chOff x="2489" y="1968"/>
            <a:chExt cx="875" cy="500"/>
          </a:xfrm>
        </p:grpSpPr>
        <p:sp>
          <p:nvSpPr>
            <p:cNvPr id="57370" name="Line 29"/>
            <p:cNvSpPr>
              <a:spLocks noChangeShapeType="1"/>
            </p:cNvSpPr>
            <p:nvPr/>
          </p:nvSpPr>
          <p:spPr bwMode="auto">
            <a:xfrm flipV="1">
              <a:off x="2880" y="2180"/>
              <a:ext cx="0" cy="288"/>
            </a:xfrm>
            <a:prstGeom prst="line">
              <a:avLst/>
            </a:prstGeom>
            <a:noFill/>
            <a:ln w="12700">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71" name="Text Box 30"/>
            <p:cNvSpPr txBox="1">
              <a:spLocks noChangeArrowheads="1"/>
            </p:cNvSpPr>
            <p:nvPr/>
          </p:nvSpPr>
          <p:spPr bwMode="auto">
            <a:xfrm>
              <a:off x="2489" y="1968"/>
              <a:ext cx="875" cy="213"/>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Selects the set</a:t>
              </a:r>
            </a:p>
          </p:txBody>
        </p:sp>
      </p:grpSp>
      <p:grpSp>
        <p:nvGrpSpPr>
          <p:cNvPr id="7" name="Group 38"/>
          <p:cNvGrpSpPr>
            <a:grpSpLocks/>
          </p:cNvGrpSpPr>
          <p:nvPr/>
        </p:nvGrpSpPr>
        <p:grpSpPr bwMode="auto">
          <a:xfrm>
            <a:off x="3113089" y="3327400"/>
            <a:ext cx="1979613" cy="793750"/>
            <a:chOff x="1010" y="1968"/>
            <a:chExt cx="1247" cy="500"/>
          </a:xfrm>
        </p:grpSpPr>
        <p:sp>
          <p:nvSpPr>
            <p:cNvPr id="57368" name="Text Box 31"/>
            <p:cNvSpPr txBox="1">
              <a:spLocks noChangeArrowheads="1"/>
            </p:cNvSpPr>
            <p:nvPr/>
          </p:nvSpPr>
          <p:spPr bwMode="auto">
            <a:xfrm>
              <a:off x="1010" y="1968"/>
              <a:ext cx="1247" cy="213"/>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Used for tag compare</a:t>
              </a:r>
            </a:p>
          </p:txBody>
        </p:sp>
        <p:sp>
          <p:nvSpPr>
            <p:cNvPr id="57369" name="Line 32"/>
            <p:cNvSpPr>
              <a:spLocks noChangeShapeType="1"/>
            </p:cNvSpPr>
            <p:nvPr/>
          </p:nvSpPr>
          <p:spPr bwMode="auto">
            <a:xfrm flipV="1">
              <a:off x="1584" y="2180"/>
              <a:ext cx="0" cy="288"/>
            </a:xfrm>
            <a:prstGeom prst="line">
              <a:avLst/>
            </a:prstGeom>
            <a:noFill/>
            <a:ln w="12700">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grpSp>
        <p:nvGrpSpPr>
          <p:cNvPr id="8" name="Group 36"/>
          <p:cNvGrpSpPr>
            <a:grpSpLocks/>
          </p:cNvGrpSpPr>
          <p:nvPr/>
        </p:nvGrpSpPr>
        <p:grpSpPr bwMode="auto">
          <a:xfrm>
            <a:off x="7470777" y="3327400"/>
            <a:ext cx="2584450" cy="793750"/>
            <a:chOff x="3563" y="1968"/>
            <a:chExt cx="1628" cy="500"/>
          </a:xfrm>
        </p:grpSpPr>
        <p:sp>
          <p:nvSpPr>
            <p:cNvPr id="57366" name="Line 33"/>
            <p:cNvSpPr>
              <a:spLocks noChangeShapeType="1"/>
            </p:cNvSpPr>
            <p:nvPr/>
          </p:nvSpPr>
          <p:spPr bwMode="auto">
            <a:xfrm flipV="1">
              <a:off x="3936" y="2180"/>
              <a:ext cx="0" cy="288"/>
            </a:xfrm>
            <a:prstGeom prst="line">
              <a:avLst/>
            </a:prstGeom>
            <a:noFill/>
            <a:ln w="12700">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67" name="Text Box 34"/>
            <p:cNvSpPr txBox="1">
              <a:spLocks noChangeArrowheads="1"/>
            </p:cNvSpPr>
            <p:nvPr/>
          </p:nvSpPr>
          <p:spPr bwMode="auto">
            <a:xfrm>
              <a:off x="3563" y="1968"/>
              <a:ext cx="1628" cy="213"/>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Selects the word in the block</a:t>
              </a:r>
            </a:p>
          </p:txBody>
        </p:sp>
      </p:grpSp>
      <p:sp>
        <p:nvSpPr>
          <p:cNvPr id="37" name="Slide Number Placeholder 7"/>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34</a:t>
            </a:fld>
            <a:endParaRPr lang="en-US" b="0" dirty="0">
              <a:solidFill>
                <a:prstClr val="black">
                  <a:tint val="75000"/>
                </a:prstClr>
              </a:solidFill>
              <a:latin typeface="Times New Roman" pitchFamily="18" charset="0"/>
              <a:ea typeface="+mn-ea"/>
              <a:cs typeface="+mn-cs"/>
            </a:endParaRPr>
          </a:p>
        </p:txBody>
      </p:sp>
      <p:sp>
        <p:nvSpPr>
          <p:cNvPr id="9" name="Slide Number Placeholder 3">
            <a:extLst>
              <a:ext uri="{FF2B5EF4-FFF2-40B4-BE49-F238E27FC236}">
                <a16:creationId xmlns:a16="http://schemas.microsoft.com/office/drawing/2014/main" id="{443AE535-6851-F31C-232A-FDA9597A68E6}"/>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34</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righ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right)">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Cache associativity example</a:t>
            </a:r>
          </a:p>
        </p:txBody>
      </p:sp>
      <p:sp>
        <p:nvSpPr>
          <p:cNvPr id="3" name="Content Placeholder 2"/>
          <p:cNvSpPr>
            <a:spLocks noGrp="1"/>
          </p:cNvSpPr>
          <p:nvPr>
            <p:ph idx="1"/>
          </p:nvPr>
        </p:nvSpPr>
        <p:spPr/>
        <p:txBody>
          <a:bodyPr/>
          <a:lstStyle/>
          <a:p>
            <a:r>
              <a:rPr lang="en-US" dirty="0"/>
              <a:t>Consider 5-bit memory address, with 2^5=32 memory blocks. Where can memory block 12 be placed in a cache with 8 blocks?</a:t>
            </a:r>
          </a:p>
          <a:p>
            <a:endParaRPr lang="en-US" dirty="0"/>
          </a:p>
        </p:txBody>
      </p:sp>
      <p:sp>
        <p:nvSpPr>
          <p:cNvPr id="4" name="Slide Number Placeholder 3"/>
          <p:cNvSpPr>
            <a:spLocks noGrp="1"/>
          </p:cNvSpPr>
          <p:nvPr>
            <p:ph type="sldNum" sz="quarter" idx="10"/>
          </p:nvPr>
        </p:nvSpPr>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35</a:t>
            </a:fld>
            <a:endParaRPr lang="en-US" altLang="zh-CN" b="0">
              <a:solidFill>
                <a:prstClr val="black"/>
              </a:solidFill>
              <a:latin typeface="Times New Roman" pitchFamily="18" charset="0"/>
              <a:ea typeface="宋体" panose="02010600030101010101" pitchFamily="2" charset="-122"/>
              <a:cs typeface="+mn-cs"/>
            </a:endParaRPr>
          </a:p>
        </p:txBody>
      </p:sp>
      <p:grpSp>
        <p:nvGrpSpPr>
          <p:cNvPr id="6" name="Group 86"/>
          <p:cNvGrpSpPr>
            <a:grpSpLocks/>
          </p:cNvGrpSpPr>
          <p:nvPr/>
        </p:nvGrpSpPr>
        <p:grpSpPr bwMode="auto">
          <a:xfrm>
            <a:off x="2954338" y="3275014"/>
            <a:ext cx="5597526" cy="2008187"/>
            <a:chOff x="861" y="703"/>
            <a:chExt cx="3526" cy="1265"/>
          </a:xfrm>
        </p:grpSpPr>
        <p:sp>
          <p:nvSpPr>
            <p:cNvPr id="7" name="Rectangle 44"/>
            <p:cNvSpPr>
              <a:spLocks noChangeArrowheads="1"/>
            </p:cNvSpPr>
            <p:nvPr/>
          </p:nvSpPr>
          <p:spPr bwMode="auto">
            <a:xfrm>
              <a:off x="132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8" name="Rectangle 45"/>
            <p:cNvSpPr>
              <a:spLocks noChangeArrowheads="1"/>
            </p:cNvSpPr>
            <p:nvPr/>
          </p:nvSpPr>
          <p:spPr bwMode="auto">
            <a:xfrm>
              <a:off x="142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9" name="Rectangle 46"/>
            <p:cNvSpPr>
              <a:spLocks noChangeArrowheads="1"/>
            </p:cNvSpPr>
            <p:nvPr/>
          </p:nvSpPr>
          <p:spPr bwMode="auto">
            <a:xfrm>
              <a:off x="151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0" name="Rectangle 47"/>
            <p:cNvSpPr>
              <a:spLocks noChangeArrowheads="1"/>
            </p:cNvSpPr>
            <p:nvPr/>
          </p:nvSpPr>
          <p:spPr bwMode="auto">
            <a:xfrm>
              <a:off x="161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1" name="Rectangle 48"/>
            <p:cNvSpPr>
              <a:spLocks noChangeArrowheads="1"/>
            </p:cNvSpPr>
            <p:nvPr/>
          </p:nvSpPr>
          <p:spPr bwMode="auto">
            <a:xfrm>
              <a:off x="171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2" name="Rectangle 49"/>
            <p:cNvSpPr>
              <a:spLocks noChangeArrowheads="1"/>
            </p:cNvSpPr>
            <p:nvPr/>
          </p:nvSpPr>
          <p:spPr bwMode="auto">
            <a:xfrm>
              <a:off x="180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3" name="Rectangle 50"/>
            <p:cNvSpPr>
              <a:spLocks noChangeArrowheads="1"/>
            </p:cNvSpPr>
            <p:nvPr/>
          </p:nvSpPr>
          <p:spPr bwMode="auto">
            <a:xfrm>
              <a:off x="190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4" name="Rectangle 51"/>
            <p:cNvSpPr>
              <a:spLocks noChangeArrowheads="1"/>
            </p:cNvSpPr>
            <p:nvPr/>
          </p:nvSpPr>
          <p:spPr bwMode="auto">
            <a:xfrm>
              <a:off x="199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5" name="Rectangle 52"/>
            <p:cNvSpPr>
              <a:spLocks noChangeArrowheads="1"/>
            </p:cNvSpPr>
            <p:nvPr/>
          </p:nvSpPr>
          <p:spPr bwMode="auto">
            <a:xfrm>
              <a:off x="209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6" name="Rectangle 53"/>
            <p:cNvSpPr>
              <a:spLocks noChangeArrowheads="1"/>
            </p:cNvSpPr>
            <p:nvPr/>
          </p:nvSpPr>
          <p:spPr bwMode="auto">
            <a:xfrm>
              <a:off x="219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7" name="Rectangle 54"/>
            <p:cNvSpPr>
              <a:spLocks noChangeArrowheads="1"/>
            </p:cNvSpPr>
            <p:nvPr/>
          </p:nvSpPr>
          <p:spPr bwMode="auto">
            <a:xfrm>
              <a:off x="228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8" name="Rectangle 55"/>
            <p:cNvSpPr>
              <a:spLocks noChangeArrowheads="1"/>
            </p:cNvSpPr>
            <p:nvPr/>
          </p:nvSpPr>
          <p:spPr bwMode="auto">
            <a:xfrm>
              <a:off x="238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9" name="Rectangle 56"/>
            <p:cNvSpPr>
              <a:spLocks noChangeArrowheads="1"/>
            </p:cNvSpPr>
            <p:nvPr/>
          </p:nvSpPr>
          <p:spPr bwMode="auto">
            <a:xfrm>
              <a:off x="2478" y="960"/>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0" name="Rectangle 57"/>
            <p:cNvSpPr>
              <a:spLocks noChangeArrowheads="1"/>
            </p:cNvSpPr>
            <p:nvPr/>
          </p:nvSpPr>
          <p:spPr bwMode="auto">
            <a:xfrm>
              <a:off x="257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1" name="Rectangle 58"/>
            <p:cNvSpPr>
              <a:spLocks noChangeArrowheads="1"/>
            </p:cNvSpPr>
            <p:nvPr/>
          </p:nvSpPr>
          <p:spPr bwMode="auto">
            <a:xfrm>
              <a:off x="267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2" name="Rectangle 59"/>
            <p:cNvSpPr>
              <a:spLocks noChangeArrowheads="1"/>
            </p:cNvSpPr>
            <p:nvPr/>
          </p:nvSpPr>
          <p:spPr bwMode="auto">
            <a:xfrm>
              <a:off x="276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3" name="Rectangle 60"/>
            <p:cNvSpPr>
              <a:spLocks noChangeArrowheads="1"/>
            </p:cNvSpPr>
            <p:nvPr/>
          </p:nvSpPr>
          <p:spPr bwMode="auto">
            <a:xfrm>
              <a:off x="286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4" name="Rectangle 61"/>
            <p:cNvSpPr>
              <a:spLocks noChangeArrowheads="1"/>
            </p:cNvSpPr>
            <p:nvPr/>
          </p:nvSpPr>
          <p:spPr bwMode="auto">
            <a:xfrm>
              <a:off x="295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5" name="Rectangle 62"/>
            <p:cNvSpPr>
              <a:spLocks noChangeArrowheads="1"/>
            </p:cNvSpPr>
            <p:nvPr/>
          </p:nvSpPr>
          <p:spPr bwMode="auto">
            <a:xfrm>
              <a:off x="305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6" name="Rectangle 63"/>
            <p:cNvSpPr>
              <a:spLocks noChangeArrowheads="1"/>
            </p:cNvSpPr>
            <p:nvPr/>
          </p:nvSpPr>
          <p:spPr bwMode="auto">
            <a:xfrm>
              <a:off x="315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7" name="Rectangle 64"/>
            <p:cNvSpPr>
              <a:spLocks noChangeArrowheads="1"/>
            </p:cNvSpPr>
            <p:nvPr/>
          </p:nvSpPr>
          <p:spPr bwMode="auto">
            <a:xfrm>
              <a:off x="324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8" name="Rectangle 65"/>
            <p:cNvSpPr>
              <a:spLocks noChangeArrowheads="1"/>
            </p:cNvSpPr>
            <p:nvPr/>
          </p:nvSpPr>
          <p:spPr bwMode="auto">
            <a:xfrm>
              <a:off x="334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9" name="Rectangle 66"/>
            <p:cNvSpPr>
              <a:spLocks noChangeArrowheads="1"/>
            </p:cNvSpPr>
            <p:nvPr/>
          </p:nvSpPr>
          <p:spPr bwMode="auto">
            <a:xfrm>
              <a:off x="343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30" name="Rectangle 67"/>
            <p:cNvSpPr>
              <a:spLocks noChangeArrowheads="1"/>
            </p:cNvSpPr>
            <p:nvPr/>
          </p:nvSpPr>
          <p:spPr bwMode="auto">
            <a:xfrm>
              <a:off x="353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31" name="Rectangle 68"/>
            <p:cNvSpPr>
              <a:spLocks noChangeArrowheads="1"/>
            </p:cNvSpPr>
            <p:nvPr/>
          </p:nvSpPr>
          <p:spPr bwMode="auto">
            <a:xfrm>
              <a:off x="363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32" name="Rectangle 69"/>
            <p:cNvSpPr>
              <a:spLocks noChangeArrowheads="1"/>
            </p:cNvSpPr>
            <p:nvPr/>
          </p:nvSpPr>
          <p:spPr bwMode="auto">
            <a:xfrm>
              <a:off x="372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33" name="Rectangle 70"/>
            <p:cNvSpPr>
              <a:spLocks noChangeArrowheads="1"/>
            </p:cNvSpPr>
            <p:nvPr/>
          </p:nvSpPr>
          <p:spPr bwMode="auto">
            <a:xfrm>
              <a:off x="382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34" name="Rectangle 71"/>
            <p:cNvSpPr>
              <a:spLocks noChangeArrowheads="1"/>
            </p:cNvSpPr>
            <p:nvPr/>
          </p:nvSpPr>
          <p:spPr bwMode="auto">
            <a:xfrm>
              <a:off x="391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35" name="Rectangle 72"/>
            <p:cNvSpPr>
              <a:spLocks noChangeArrowheads="1"/>
            </p:cNvSpPr>
            <p:nvPr/>
          </p:nvSpPr>
          <p:spPr bwMode="auto">
            <a:xfrm>
              <a:off x="401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36" name="Rectangle 73"/>
            <p:cNvSpPr>
              <a:spLocks noChangeArrowheads="1"/>
            </p:cNvSpPr>
            <p:nvPr/>
          </p:nvSpPr>
          <p:spPr bwMode="auto">
            <a:xfrm>
              <a:off x="411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37" name="Rectangle 74"/>
            <p:cNvSpPr>
              <a:spLocks noChangeArrowheads="1"/>
            </p:cNvSpPr>
            <p:nvPr/>
          </p:nvSpPr>
          <p:spPr bwMode="auto">
            <a:xfrm>
              <a:off x="420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38" name="Text Box 75"/>
            <p:cNvSpPr txBox="1">
              <a:spLocks noChangeArrowheads="1"/>
            </p:cNvSpPr>
            <p:nvPr/>
          </p:nvSpPr>
          <p:spPr bwMode="auto">
            <a:xfrm>
              <a:off x="1326" y="1776"/>
              <a:ext cx="3061" cy="192"/>
            </a:xfrm>
            <a:prstGeom prst="rect">
              <a:avLst/>
            </a:prstGeom>
            <a:noFill/>
            <a:ln w="12700">
              <a:noFill/>
              <a:miter lim="800000"/>
              <a:headEnd/>
              <a:tailEnd/>
            </a:ln>
            <a:effectLst/>
          </p:spPr>
          <p:txBody>
            <a:bodyPr wrap="none">
              <a:spAutoFit/>
            </a:bodyPr>
            <a:lstStyle/>
            <a:p>
              <a:r>
                <a:rPr lang="en-US" sz="1400" dirty="0">
                  <a:solidFill>
                    <a:srgbClr val="000000"/>
                  </a:solidFill>
                  <a:latin typeface="Arial" charset="0"/>
                  <a:ea typeface="+mn-ea"/>
                  <a:cs typeface="+mn-cs"/>
                </a:rPr>
                <a:t>0 1 2 3 4 5 6 7 8 9 0 1 2 3 4 5 6 7 8 9 0 1 2 3 4 5 6 7 8 9 0 1</a:t>
              </a:r>
            </a:p>
          </p:txBody>
        </p:sp>
        <p:sp>
          <p:nvSpPr>
            <p:cNvPr id="39" name="Text Box 76"/>
            <p:cNvSpPr txBox="1">
              <a:spLocks noChangeArrowheads="1"/>
            </p:cNvSpPr>
            <p:nvPr/>
          </p:nvSpPr>
          <p:spPr bwMode="auto">
            <a:xfrm>
              <a:off x="1278" y="703"/>
              <a:ext cx="1651" cy="212"/>
            </a:xfrm>
            <a:prstGeom prst="rect">
              <a:avLst/>
            </a:prstGeom>
            <a:noFill/>
            <a:ln w="12700">
              <a:noFill/>
              <a:miter lim="800000"/>
              <a:headEnd/>
              <a:tailEnd/>
            </a:ln>
            <a:effectLst/>
          </p:spPr>
          <p:txBody>
            <a:bodyPr wrap="none">
              <a:spAutoFit/>
            </a:bodyPr>
            <a:lstStyle/>
            <a:p>
              <a:r>
                <a:rPr lang="en-US" sz="1600">
                  <a:solidFill>
                    <a:srgbClr val="000000"/>
                  </a:solidFill>
                  <a:latin typeface="Arial" charset="0"/>
                  <a:ea typeface="+mn-ea"/>
                  <a:cs typeface="+mn-cs"/>
                </a:rPr>
                <a:t>32-Block Address Space:</a:t>
              </a:r>
            </a:p>
          </p:txBody>
        </p:sp>
        <p:sp>
          <p:nvSpPr>
            <p:cNvPr id="40" name="Text Box 77"/>
            <p:cNvSpPr txBox="1">
              <a:spLocks noChangeArrowheads="1"/>
            </p:cNvSpPr>
            <p:nvPr/>
          </p:nvSpPr>
          <p:spPr bwMode="auto">
            <a:xfrm>
              <a:off x="2238" y="1632"/>
              <a:ext cx="2131" cy="192"/>
            </a:xfrm>
            <a:prstGeom prst="rect">
              <a:avLst/>
            </a:prstGeom>
            <a:noFill/>
            <a:ln w="12700">
              <a:noFill/>
              <a:miter lim="800000"/>
              <a:headEnd/>
              <a:tailEnd/>
            </a:ln>
            <a:effectLst/>
          </p:spPr>
          <p:txBody>
            <a:bodyPr wrap="none">
              <a:spAutoFit/>
            </a:bodyPr>
            <a:lstStyle/>
            <a:p>
              <a:r>
                <a:rPr lang="en-US" sz="1400" dirty="0">
                  <a:solidFill>
                    <a:srgbClr val="000000"/>
                  </a:solidFill>
                  <a:latin typeface="Arial" charset="0"/>
                  <a:ea typeface="+mn-ea"/>
                  <a:cs typeface="+mn-cs"/>
                </a:rPr>
                <a:t>1 1 1 1 1 1 1 1 1 1 2 2 2 2 2 2 2 2 2 2 3 3</a:t>
              </a:r>
              <a:endParaRPr lang="en-US" dirty="0">
                <a:solidFill>
                  <a:srgbClr val="000000"/>
                </a:solidFill>
                <a:latin typeface="Arial" charset="0"/>
                <a:ea typeface="+mn-ea"/>
                <a:cs typeface="+mn-cs"/>
              </a:endParaRPr>
            </a:p>
          </p:txBody>
        </p:sp>
        <p:sp>
          <p:nvSpPr>
            <p:cNvPr id="41" name="Text Box 78"/>
            <p:cNvSpPr txBox="1">
              <a:spLocks noChangeArrowheads="1"/>
            </p:cNvSpPr>
            <p:nvPr/>
          </p:nvSpPr>
          <p:spPr bwMode="auto">
            <a:xfrm>
              <a:off x="861" y="1632"/>
              <a:ext cx="423" cy="330"/>
            </a:xfrm>
            <a:prstGeom prst="rect">
              <a:avLst/>
            </a:prstGeom>
            <a:noFill/>
            <a:ln w="12700">
              <a:noFill/>
              <a:miter lim="800000"/>
              <a:headEnd/>
              <a:tailEnd/>
            </a:ln>
            <a:effectLst/>
          </p:spPr>
          <p:txBody>
            <a:bodyPr wrap="none">
              <a:spAutoFit/>
            </a:bodyPr>
            <a:lstStyle/>
            <a:p>
              <a:pPr algn="r"/>
              <a:r>
                <a:rPr lang="en-US" sz="1400" dirty="0">
                  <a:solidFill>
                    <a:srgbClr val="000000"/>
                  </a:solidFill>
                  <a:latin typeface="Arial" charset="0"/>
                  <a:ea typeface="+mn-ea"/>
                  <a:cs typeface="+mn-cs"/>
                </a:rPr>
                <a:t>Block</a:t>
              </a:r>
            </a:p>
            <a:p>
              <a:pPr algn="r"/>
              <a:r>
                <a:rPr lang="en-US" sz="1400" dirty="0">
                  <a:solidFill>
                    <a:srgbClr val="000000"/>
                  </a:solidFill>
                  <a:latin typeface="Arial" charset="0"/>
                  <a:ea typeface="+mn-ea"/>
                  <a:cs typeface="+mn-cs"/>
                </a:rPr>
                <a:t>no.</a:t>
              </a:r>
              <a:endParaRPr lang="en-US" dirty="0">
                <a:solidFill>
                  <a:srgbClr val="000000"/>
                </a:solidFill>
                <a:latin typeface="Arial" charset="0"/>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79DD3A-43FB-E844-6390-1B93A102105E}"/>
            </a:ext>
          </a:extLst>
        </p:cNvPr>
        <p:cNvGrpSpPr/>
        <p:nvPr/>
      </p:nvGrpSpPr>
      <p:grpSpPr>
        <a:xfrm>
          <a:off x="0" y="0"/>
          <a:ext cx="0" cy="0"/>
          <a:chOff x="0" y="0"/>
          <a:chExt cx="0" cy="0"/>
        </a:xfrm>
      </p:grpSpPr>
      <p:pic>
        <p:nvPicPr>
          <p:cNvPr id="51205" name="Picture 4" descr="f05-14-P374493">
            <a:extLst>
              <a:ext uri="{FF2B5EF4-FFF2-40B4-BE49-F238E27FC236}">
                <a16:creationId xmlns:a16="http://schemas.microsoft.com/office/drawing/2014/main" id="{83B1CFF7-1446-C586-C56C-EA8644C96131}"/>
              </a:ext>
            </a:extLst>
          </p:cNvPr>
          <p:cNvPicPr>
            <a:picLocks noChangeAspect="1" noChangeArrowheads="1"/>
          </p:cNvPicPr>
          <p:nvPr/>
        </p:nvPicPr>
        <p:blipFill>
          <a:blip r:embed="rId3" cstate="print"/>
          <a:srcRect/>
          <a:stretch>
            <a:fillRect/>
          </a:stretch>
        </p:blipFill>
        <p:spPr bwMode="auto">
          <a:xfrm>
            <a:off x="3403777" y="136524"/>
            <a:ext cx="8584849" cy="6612619"/>
          </a:xfrm>
          <a:prstGeom prst="rect">
            <a:avLst/>
          </a:prstGeom>
          <a:noFill/>
          <a:ln w="9525">
            <a:noFill/>
            <a:miter lim="800000"/>
            <a:headEnd/>
            <a:tailEnd/>
          </a:ln>
        </p:spPr>
      </p:pic>
      <p:sp>
        <p:nvSpPr>
          <p:cNvPr id="51206" name="Title 6">
            <a:extLst>
              <a:ext uri="{FF2B5EF4-FFF2-40B4-BE49-F238E27FC236}">
                <a16:creationId xmlns:a16="http://schemas.microsoft.com/office/drawing/2014/main" id="{E373D6B0-50BA-6F16-C566-DAFB8691B60D}"/>
              </a:ext>
            </a:extLst>
          </p:cNvPr>
          <p:cNvSpPr>
            <a:spLocks noGrp="1"/>
          </p:cNvSpPr>
          <p:nvPr>
            <p:ph type="title"/>
          </p:nvPr>
        </p:nvSpPr>
        <p:spPr>
          <a:xfrm>
            <a:off x="329179" y="108857"/>
            <a:ext cx="4114800" cy="1143000"/>
          </a:xfrm>
        </p:spPr>
        <p:txBody>
          <a:bodyPr>
            <a:noAutofit/>
          </a:bodyPr>
          <a:lstStyle/>
          <a:p>
            <a:pPr>
              <a:lnSpc>
                <a:spcPct val="85000"/>
              </a:lnSpc>
            </a:pPr>
            <a:r>
              <a:rPr lang="en-US" sz="2800" dirty="0">
                <a:solidFill>
                  <a:schemeClr val="tx1"/>
                </a:solidFill>
              </a:rPr>
              <a:t>Recall Example: 8-Block cache with different organizations</a:t>
            </a:r>
          </a:p>
        </p:txBody>
      </p:sp>
      <p:sp>
        <p:nvSpPr>
          <p:cNvPr id="5" name="Slide Number Placeholder 5">
            <a:extLst>
              <a:ext uri="{FF2B5EF4-FFF2-40B4-BE49-F238E27FC236}">
                <a16:creationId xmlns:a16="http://schemas.microsoft.com/office/drawing/2014/main" id="{4580B4D5-6CFA-6A7A-EDA4-E7725806B996}"/>
              </a:ext>
            </a:extLst>
          </p:cNvPr>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36</a:t>
            </a:fld>
            <a:endParaRPr lang="en-US" b="0" dirty="0">
              <a:solidFill>
                <a:prstClr val="black">
                  <a:tint val="75000"/>
                </a:prstClr>
              </a:solidFill>
              <a:latin typeface="Times New Roman" pitchFamily="18" charset="0"/>
              <a:ea typeface="+mn-ea"/>
              <a:cs typeface="+mn-cs"/>
            </a:endParaRPr>
          </a:p>
        </p:txBody>
      </p:sp>
      <p:sp>
        <p:nvSpPr>
          <p:cNvPr id="2" name="Rectangle 3">
            <a:extLst>
              <a:ext uri="{FF2B5EF4-FFF2-40B4-BE49-F238E27FC236}">
                <a16:creationId xmlns:a16="http://schemas.microsoft.com/office/drawing/2014/main" id="{6D1A0E95-EDE8-FF73-1CA2-7BABE69F0016}"/>
              </a:ext>
            </a:extLst>
          </p:cNvPr>
          <p:cNvSpPr txBox="1">
            <a:spLocks noChangeArrowheads="1"/>
          </p:cNvSpPr>
          <p:nvPr/>
        </p:nvSpPr>
        <p:spPr>
          <a:xfrm>
            <a:off x="76200" y="1371600"/>
            <a:ext cx="4828041" cy="4697413"/>
          </a:xfrm>
          <a:prstGeom prst="rect">
            <a:avLst/>
          </a:prstGeom>
        </p:spPr>
        <p:txBody>
          <a:bodyPr rtlCol="0">
            <a:normAutofit fontScale="70000" lnSpcReduction="20000"/>
          </a:bodyPr>
          <a:lstStyle>
            <a:lvl1pPr marL="469900" indent="-469900" algn="l" rtl="0" eaLnBrk="0" fontAlgn="base" hangingPunct="0">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0" fontAlgn="base" hangingPunct="0">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a:defRPr/>
            </a:pPr>
            <a:r>
              <a:rPr lang="en-GB" b="0" kern="0" dirty="0"/>
              <a:t>Cache: 8 blocks, each 4 Bytes. # cache blocks is equal to number of sets x associativity. </a:t>
            </a:r>
          </a:p>
          <a:p>
            <a:pPr>
              <a:defRPr/>
            </a:pPr>
            <a:r>
              <a:rPr lang="en-GB" b="0" kern="0" dirty="0"/>
              <a:t>DM (1-way SA): 8 sets x 1 block per set. (Tag 2b, Index 3b, Offset 4b.)</a:t>
            </a:r>
          </a:p>
          <a:p>
            <a:pPr>
              <a:defRPr/>
            </a:pPr>
            <a:r>
              <a:rPr lang="en-GB" b="0" kern="0" dirty="0"/>
              <a:t>2-way SA: 4 sets x 2 blocks per set (Tag 3b, Index 2b, Offset 4b.)</a:t>
            </a:r>
          </a:p>
          <a:p>
            <a:pPr>
              <a:defRPr/>
            </a:pPr>
            <a:r>
              <a:rPr lang="en-GB" b="0" kern="0" dirty="0"/>
              <a:t>4-way SA: 2 sets x 4 blocks per set (Tag 4b, Index 1b, Offset 4b.)</a:t>
            </a:r>
          </a:p>
          <a:p>
            <a:pPr>
              <a:defRPr/>
            </a:pPr>
            <a:r>
              <a:rPr lang="en-GB" b="0" kern="0" dirty="0"/>
              <a:t>FA (4-way SA): 1 set x 8 blocks per set 	(Tag 5b, Index 0b, Offset 4b.)</a:t>
            </a:r>
          </a:p>
          <a:p>
            <a:pPr>
              <a:defRPr/>
            </a:pPr>
            <a:r>
              <a:rPr lang="en-GB" b="0" kern="0" dirty="0"/>
              <a:t>For fixed cache size, increasing associativity decreases number of sets while increasing number of blocks per set. </a:t>
            </a:r>
          </a:p>
          <a:p>
            <a:pPr>
              <a:defRPr/>
            </a:pPr>
            <a:endParaRPr lang="en-US" b="0" kern="0" dirty="0"/>
          </a:p>
        </p:txBody>
      </p:sp>
    </p:spTree>
    <p:extLst>
      <p:ext uri="{BB962C8B-B14F-4D97-AF65-F5344CB8AC3E}">
        <p14:creationId xmlns:p14="http://schemas.microsoft.com/office/powerpoint/2010/main" val="323881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4"/>
          <p:cNvSpPr>
            <a:spLocks noGrp="1"/>
          </p:cNvSpPr>
          <p:nvPr>
            <p:ph type="title"/>
          </p:nvPr>
        </p:nvSpPr>
        <p:spPr>
          <a:xfrm>
            <a:off x="1803400" y="274638"/>
            <a:ext cx="8686800" cy="1143000"/>
          </a:xfrm>
        </p:spPr>
        <p:txBody>
          <a:bodyPr>
            <a:normAutofit fontScale="90000"/>
          </a:bodyPr>
          <a:lstStyle/>
          <a:p>
            <a:pPr>
              <a:lnSpc>
                <a:spcPct val="85000"/>
              </a:lnSpc>
            </a:pPr>
            <a:r>
              <a:rPr lang="en-US" dirty="0"/>
              <a:t>Cache associativity example </a:t>
            </a:r>
            <a:r>
              <a:rPr lang="en-US" dirty="0" err="1"/>
              <a:t>con’t</a:t>
            </a:r>
            <a:endParaRPr lang="en-US" dirty="0"/>
          </a:p>
        </p:txBody>
      </p:sp>
      <p:sp>
        <p:nvSpPr>
          <p:cNvPr id="6" name="Content Placeholder 5"/>
          <p:cNvSpPr>
            <a:spLocks noGrp="1"/>
          </p:cNvSpPr>
          <p:nvPr>
            <p:ph idx="1"/>
          </p:nvPr>
        </p:nvSpPr>
        <p:spPr>
          <a:xfrm>
            <a:off x="914400" y="4817010"/>
            <a:ext cx="10363200" cy="1928586"/>
          </a:xfrm>
        </p:spPr>
        <p:txBody>
          <a:bodyPr>
            <a:normAutofit fontScale="92500" lnSpcReduction="20000"/>
          </a:bodyPr>
          <a:lstStyle/>
          <a:p>
            <a:pPr>
              <a:defRPr/>
            </a:pPr>
            <a:r>
              <a:rPr lang="en-US" sz="2400" dirty="0"/>
              <a:t>DM: 8 sets x 1 block per set. Mem block 12 is always mapped to cache block index = 12 mod 8 = 4.</a:t>
            </a:r>
          </a:p>
          <a:p>
            <a:pPr>
              <a:defRPr/>
            </a:pPr>
            <a:r>
              <a:rPr lang="en-US" sz="2400" dirty="0"/>
              <a:t>2-way SA: 4 sets x 2 blocks per set. Mem block 12 is mapped to cache set index = 12 mod 4 = 0; can be placed in either one of the 2 blocks in the mapped set.</a:t>
            </a:r>
          </a:p>
          <a:p>
            <a:pPr>
              <a:defRPr/>
            </a:pPr>
            <a:r>
              <a:rPr lang="en-US" sz="2400" dirty="0"/>
              <a:t>FA: </a:t>
            </a:r>
            <a:r>
              <a:rPr lang="en-GB" sz="2400" dirty="0"/>
              <a:t>1 set x 8 blocks per set. </a:t>
            </a:r>
            <a:r>
              <a:rPr lang="en-US" sz="2400" dirty="0"/>
              <a:t>Mem block 12 can be placed in any cache block.</a:t>
            </a:r>
          </a:p>
        </p:txBody>
      </p:sp>
      <p:pic>
        <p:nvPicPr>
          <p:cNvPr id="32773" name="Picture 4" descr="f05-13-P374493"/>
          <p:cNvPicPr>
            <a:picLocks noChangeAspect="1" noChangeArrowheads="1"/>
          </p:cNvPicPr>
          <p:nvPr/>
        </p:nvPicPr>
        <p:blipFill>
          <a:blip r:embed="rId3" cstate="print"/>
          <a:srcRect/>
          <a:stretch>
            <a:fillRect/>
          </a:stretch>
        </p:blipFill>
        <p:spPr bwMode="auto">
          <a:xfrm>
            <a:off x="1476389" y="1098777"/>
            <a:ext cx="8912211" cy="3694113"/>
          </a:xfrm>
          <a:prstGeom prst="rect">
            <a:avLst/>
          </a:prstGeom>
          <a:noFill/>
          <a:ln w="9525">
            <a:noFill/>
            <a:miter lim="800000"/>
            <a:headEnd/>
            <a:tailEnd/>
          </a:ln>
        </p:spPr>
      </p:pic>
      <p:sp>
        <p:nvSpPr>
          <p:cNvPr id="5" name="Slide Number Placeholder 5"/>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37</a:t>
            </a:fld>
            <a:endParaRPr lang="en-US" b="0" dirty="0">
              <a:solidFill>
                <a:prstClr val="black">
                  <a:tint val="75000"/>
                </a:prstClr>
              </a:solidFill>
              <a:latin typeface="Times New Roman" pitchFamily="18" charset="0"/>
              <a:ea typeface="+mn-ea"/>
              <a:cs typeface="+mn-cs"/>
            </a:endParaRPr>
          </a:p>
        </p:txBody>
      </p:sp>
      <p:sp>
        <p:nvSpPr>
          <p:cNvPr id="3" name="Rectangle 2">
            <a:extLst>
              <a:ext uri="{FF2B5EF4-FFF2-40B4-BE49-F238E27FC236}">
                <a16:creationId xmlns:a16="http://schemas.microsoft.com/office/drawing/2014/main" id="{3A3207CE-6276-4771-6E4B-25C7ED679CDD}"/>
              </a:ext>
            </a:extLst>
          </p:cNvPr>
          <p:cNvSpPr/>
          <p:nvPr/>
        </p:nvSpPr>
        <p:spPr>
          <a:xfrm>
            <a:off x="3205225" y="3733800"/>
            <a:ext cx="152400" cy="57490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4" name="Rectangle 3">
            <a:extLst>
              <a:ext uri="{FF2B5EF4-FFF2-40B4-BE49-F238E27FC236}">
                <a16:creationId xmlns:a16="http://schemas.microsoft.com/office/drawing/2014/main" id="{DB96F260-3115-635D-5EA1-9BFC35518F84}"/>
              </a:ext>
            </a:extLst>
          </p:cNvPr>
          <p:cNvSpPr/>
          <p:nvPr/>
        </p:nvSpPr>
        <p:spPr>
          <a:xfrm>
            <a:off x="5689925" y="3725377"/>
            <a:ext cx="152400" cy="57490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7" name="Rectangle 6">
            <a:extLst>
              <a:ext uri="{FF2B5EF4-FFF2-40B4-BE49-F238E27FC236}">
                <a16:creationId xmlns:a16="http://schemas.microsoft.com/office/drawing/2014/main" id="{E4093276-FC44-0F54-4014-6B006F281E2C}"/>
              </a:ext>
            </a:extLst>
          </p:cNvPr>
          <p:cNvSpPr/>
          <p:nvPr/>
        </p:nvSpPr>
        <p:spPr>
          <a:xfrm>
            <a:off x="9831860" y="3710649"/>
            <a:ext cx="152400" cy="57490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2" name="Slide Number Placeholder 3">
            <a:extLst>
              <a:ext uri="{FF2B5EF4-FFF2-40B4-BE49-F238E27FC236}">
                <a16:creationId xmlns:a16="http://schemas.microsoft.com/office/drawing/2014/main" id="{4A48CE46-50BD-94BB-5998-DEBBCA771BAC}"/>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37</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134938"/>
            <a:ext cx="11506200" cy="1143000"/>
          </a:xfrm>
        </p:spPr>
        <p:txBody>
          <a:bodyPr>
            <a:normAutofit/>
          </a:bodyPr>
          <a:lstStyle/>
          <a:p>
            <a:pPr eaLnBrk="1" hangingPunct="1">
              <a:lnSpc>
                <a:spcPct val="85000"/>
              </a:lnSpc>
            </a:pPr>
            <a:r>
              <a:rPr lang="en-US" sz="3600" dirty="0"/>
              <a:t>Example: 4-Word DM cache, worst-case memory reference sequence</a:t>
            </a:r>
          </a:p>
        </p:txBody>
      </p:sp>
      <p:sp>
        <p:nvSpPr>
          <p:cNvPr id="43011" name="Rectangle 3"/>
          <p:cNvSpPr>
            <a:spLocks noChangeArrowheads="1"/>
          </p:cNvSpPr>
          <p:nvPr/>
        </p:nvSpPr>
        <p:spPr bwMode="auto">
          <a:xfrm>
            <a:off x="2819400" y="2667000"/>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12" name="Line 4"/>
          <p:cNvSpPr>
            <a:spLocks noChangeShapeType="1"/>
          </p:cNvSpPr>
          <p:nvPr/>
        </p:nvSpPr>
        <p:spPr bwMode="auto">
          <a:xfrm>
            <a:off x="2819400" y="32766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13" name="Line 5"/>
          <p:cNvSpPr>
            <a:spLocks noChangeShapeType="1"/>
          </p:cNvSpPr>
          <p:nvPr/>
        </p:nvSpPr>
        <p:spPr bwMode="auto">
          <a:xfrm>
            <a:off x="2819400" y="29718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14" name="Line 6"/>
          <p:cNvSpPr>
            <a:spLocks noChangeShapeType="1"/>
          </p:cNvSpPr>
          <p:nvPr/>
        </p:nvSpPr>
        <p:spPr bwMode="auto">
          <a:xfrm>
            <a:off x="2819400" y="35814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15" name="Rectangle 7"/>
          <p:cNvSpPr>
            <a:spLocks noChangeArrowheads="1"/>
          </p:cNvSpPr>
          <p:nvPr/>
        </p:nvSpPr>
        <p:spPr bwMode="auto">
          <a:xfrm>
            <a:off x="4800600" y="2667000"/>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16" name="Line 8"/>
          <p:cNvSpPr>
            <a:spLocks noChangeShapeType="1"/>
          </p:cNvSpPr>
          <p:nvPr/>
        </p:nvSpPr>
        <p:spPr bwMode="auto">
          <a:xfrm>
            <a:off x="4800600" y="32766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17" name="Line 9"/>
          <p:cNvSpPr>
            <a:spLocks noChangeShapeType="1"/>
          </p:cNvSpPr>
          <p:nvPr/>
        </p:nvSpPr>
        <p:spPr bwMode="auto">
          <a:xfrm>
            <a:off x="4800600" y="29718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18" name="Line 10"/>
          <p:cNvSpPr>
            <a:spLocks noChangeShapeType="1"/>
          </p:cNvSpPr>
          <p:nvPr/>
        </p:nvSpPr>
        <p:spPr bwMode="auto">
          <a:xfrm>
            <a:off x="4800600" y="35814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19" name="Rectangle 11"/>
          <p:cNvSpPr>
            <a:spLocks noChangeArrowheads="1"/>
          </p:cNvSpPr>
          <p:nvPr/>
        </p:nvSpPr>
        <p:spPr bwMode="auto">
          <a:xfrm>
            <a:off x="6858000" y="2667000"/>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20" name="Line 12"/>
          <p:cNvSpPr>
            <a:spLocks noChangeShapeType="1"/>
          </p:cNvSpPr>
          <p:nvPr/>
        </p:nvSpPr>
        <p:spPr bwMode="auto">
          <a:xfrm>
            <a:off x="6858000" y="32766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21" name="Line 13"/>
          <p:cNvSpPr>
            <a:spLocks noChangeShapeType="1"/>
          </p:cNvSpPr>
          <p:nvPr/>
        </p:nvSpPr>
        <p:spPr bwMode="auto">
          <a:xfrm>
            <a:off x="6858000" y="29718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22" name="Line 14"/>
          <p:cNvSpPr>
            <a:spLocks noChangeShapeType="1"/>
          </p:cNvSpPr>
          <p:nvPr/>
        </p:nvSpPr>
        <p:spPr bwMode="auto">
          <a:xfrm>
            <a:off x="6858000" y="35814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23" name="Rectangle 15"/>
          <p:cNvSpPr>
            <a:spLocks noChangeArrowheads="1"/>
          </p:cNvSpPr>
          <p:nvPr/>
        </p:nvSpPr>
        <p:spPr bwMode="auto">
          <a:xfrm>
            <a:off x="8915400" y="2667000"/>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24" name="Line 16"/>
          <p:cNvSpPr>
            <a:spLocks noChangeShapeType="1"/>
          </p:cNvSpPr>
          <p:nvPr/>
        </p:nvSpPr>
        <p:spPr bwMode="auto">
          <a:xfrm>
            <a:off x="8915400" y="32766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25" name="Line 17"/>
          <p:cNvSpPr>
            <a:spLocks noChangeShapeType="1"/>
          </p:cNvSpPr>
          <p:nvPr/>
        </p:nvSpPr>
        <p:spPr bwMode="auto">
          <a:xfrm>
            <a:off x="8915400" y="29718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26" name="Line 18"/>
          <p:cNvSpPr>
            <a:spLocks noChangeShapeType="1"/>
          </p:cNvSpPr>
          <p:nvPr/>
        </p:nvSpPr>
        <p:spPr bwMode="auto">
          <a:xfrm>
            <a:off x="8915400" y="35814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27" name="Rectangle 19"/>
          <p:cNvSpPr>
            <a:spLocks noChangeArrowheads="1"/>
          </p:cNvSpPr>
          <p:nvPr/>
        </p:nvSpPr>
        <p:spPr bwMode="auto">
          <a:xfrm>
            <a:off x="8915400" y="4495800"/>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28" name="Line 20"/>
          <p:cNvSpPr>
            <a:spLocks noChangeShapeType="1"/>
          </p:cNvSpPr>
          <p:nvPr/>
        </p:nvSpPr>
        <p:spPr bwMode="auto">
          <a:xfrm>
            <a:off x="8915400" y="51054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29" name="Line 21"/>
          <p:cNvSpPr>
            <a:spLocks noChangeShapeType="1"/>
          </p:cNvSpPr>
          <p:nvPr/>
        </p:nvSpPr>
        <p:spPr bwMode="auto">
          <a:xfrm>
            <a:off x="8915400" y="48006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30" name="Line 22"/>
          <p:cNvSpPr>
            <a:spLocks noChangeShapeType="1"/>
          </p:cNvSpPr>
          <p:nvPr/>
        </p:nvSpPr>
        <p:spPr bwMode="auto">
          <a:xfrm>
            <a:off x="8915400" y="54102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31" name="Rectangle 23"/>
          <p:cNvSpPr>
            <a:spLocks noChangeArrowheads="1"/>
          </p:cNvSpPr>
          <p:nvPr/>
        </p:nvSpPr>
        <p:spPr bwMode="auto">
          <a:xfrm>
            <a:off x="6858000" y="4495800"/>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32" name="Line 24"/>
          <p:cNvSpPr>
            <a:spLocks noChangeShapeType="1"/>
          </p:cNvSpPr>
          <p:nvPr/>
        </p:nvSpPr>
        <p:spPr bwMode="auto">
          <a:xfrm>
            <a:off x="6858000" y="51054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33" name="Line 25"/>
          <p:cNvSpPr>
            <a:spLocks noChangeShapeType="1"/>
          </p:cNvSpPr>
          <p:nvPr/>
        </p:nvSpPr>
        <p:spPr bwMode="auto">
          <a:xfrm>
            <a:off x="6858000" y="48006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34" name="Line 26"/>
          <p:cNvSpPr>
            <a:spLocks noChangeShapeType="1"/>
          </p:cNvSpPr>
          <p:nvPr/>
        </p:nvSpPr>
        <p:spPr bwMode="auto">
          <a:xfrm>
            <a:off x="6858000" y="54102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35" name="Rectangle 27"/>
          <p:cNvSpPr>
            <a:spLocks noChangeArrowheads="1"/>
          </p:cNvSpPr>
          <p:nvPr/>
        </p:nvSpPr>
        <p:spPr bwMode="auto">
          <a:xfrm>
            <a:off x="4876800" y="4495800"/>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36" name="Line 28"/>
          <p:cNvSpPr>
            <a:spLocks noChangeShapeType="1"/>
          </p:cNvSpPr>
          <p:nvPr/>
        </p:nvSpPr>
        <p:spPr bwMode="auto">
          <a:xfrm>
            <a:off x="4876800" y="51054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37" name="Line 29"/>
          <p:cNvSpPr>
            <a:spLocks noChangeShapeType="1"/>
          </p:cNvSpPr>
          <p:nvPr/>
        </p:nvSpPr>
        <p:spPr bwMode="auto">
          <a:xfrm>
            <a:off x="4876800" y="48006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38" name="Line 30"/>
          <p:cNvSpPr>
            <a:spLocks noChangeShapeType="1"/>
          </p:cNvSpPr>
          <p:nvPr/>
        </p:nvSpPr>
        <p:spPr bwMode="auto">
          <a:xfrm>
            <a:off x="4876800" y="54102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39" name="Rectangle 31"/>
          <p:cNvSpPr>
            <a:spLocks noChangeArrowheads="1"/>
          </p:cNvSpPr>
          <p:nvPr/>
        </p:nvSpPr>
        <p:spPr bwMode="auto">
          <a:xfrm>
            <a:off x="2819400" y="4495800"/>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40" name="Line 32"/>
          <p:cNvSpPr>
            <a:spLocks noChangeShapeType="1"/>
          </p:cNvSpPr>
          <p:nvPr/>
        </p:nvSpPr>
        <p:spPr bwMode="auto">
          <a:xfrm>
            <a:off x="2819400" y="51054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41" name="Line 33"/>
          <p:cNvSpPr>
            <a:spLocks noChangeShapeType="1"/>
          </p:cNvSpPr>
          <p:nvPr/>
        </p:nvSpPr>
        <p:spPr bwMode="auto">
          <a:xfrm>
            <a:off x="2819400" y="48006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42" name="Line 34"/>
          <p:cNvSpPr>
            <a:spLocks noChangeShapeType="1"/>
          </p:cNvSpPr>
          <p:nvPr/>
        </p:nvSpPr>
        <p:spPr bwMode="auto">
          <a:xfrm>
            <a:off x="2819400" y="54102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43" name="Text Box 35"/>
          <p:cNvSpPr txBox="1">
            <a:spLocks noChangeArrowheads="1"/>
          </p:cNvSpPr>
          <p:nvPr/>
        </p:nvSpPr>
        <p:spPr bwMode="auto">
          <a:xfrm>
            <a:off x="2879725" y="2246313"/>
            <a:ext cx="311150" cy="366712"/>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0</a:t>
            </a:r>
          </a:p>
        </p:txBody>
      </p:sp>
      <p:sp>
        <p:nvSpPr>
          <p:cNvPr id="43044" name="Text Box 36"/>
          <p:cNvSpPr txBox="1">
            <a:spLocks noChangeArrowheads="1"/>
          </p:cNvSpPr>
          <p:nvPr/>
        </p:nvSpPr>
        <p:spPr bwMode="auto">
          <a:xfrm>
            <a:off x="4784725" y="2246313"/>
            <a:ext cx="311150" cy="366712"/>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4</a:t>
            </a:r>
          </a:p>
        </p:txBody>
      </p:sp>
      <p:sp>
        <p:nvSpPr>
          <p:cNvPr id="43045" name="Text Box 37"/>
          <p:cNvSpPr txBox="1">
            <a:spLocks noChangeArrowheads="1"/>
          </p:cNvSpPr>
          <p:nvPr/>
        </p:nvSpPr>
        <p:spPr bwMode="auto">
          <a:xfrm>
            <a:off x="6765925" y="2246313"/>
            <a:ext cx="311150" cy="366712"/>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0</a:t>
            </a:r>
          </a:p>
        </p:txBody>
      </p:sp>
      <p:sp>
        <p:nvSpPr>
          <p:cNvPr id="43046" name="Text Box 38"/>
          <p:cNvSpPr txBox="1">
            <a:spLocks noChangeArrowheads="1"/>
          </p:cNvSpPr>
          <p:nvPr/>
        </p:nvSpPr>
        <p:spPr bwMode="auto">
          <a:xfrm>
            <a:off x="8899525" y="2246313"/>
            <a:ext cx="311150" cy="366712"/>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4</a:t>
            </a:r>
          </a:p>
        </p:txBody>
      </p:sp>
      <p:sp>
        <p:nvSpPr>
          <p:cNvPr id="43047" name="Text Box 39"/>
          <p:cNvSpPr txBox="1">
            <a:spLocks noChangeArrowheads="1"/>
          </p:cNvSpPr>
          <p:nvPr/>
        </p:nvSpPr>
        <p:spPr bwMode="auto">
          <a:xfrm>
            <a:off x="2743200" y="4114801"/>
            <a:ext cx="311150" cy="366713"/>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0</a:t>
            </a:r>
          </a:p>
        </p:txBody>
      </p:sp>
      <p:sp>
        <p:nvSpPr>
          <p:cNvPr id="43048" name="Text Box 40"/>
          <p:cNvSpPr txBox="1">
            <a:spLocks noChangeArrowheads="1"/>
          </p:cNvSpPr>
          <p:nvPr/>
        </p:nvSpPr>
        <p:spPr bwMode="auto">
          <a:xfrm>
            <a:off x="4784725" y="4075113"/>
            <a:ext cx="311150" cy="366712"/>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4</a:t>
            </a:r>
          </a:p>
        </p:txBody>
      </p:sp>
      <p:sp>
        <p:nvSpPr>
          <p:cNvPr id="43049" name="Text Box 41"/>
          <p:cNvSpPr txBox="1">
            <a:spLocks noChangeArrowheads="1"/>
          </p:cNvSpPr>
          <p:nvPr/>
        </p:nvSpPr>
        <p:spPr bwMode="auto">
          <a:xfrm>
            <a:off x="6842125" y="4075113"/>
            <a:ext cx="311150" cy="366712"/>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0</a:t>
            </a:r>
          </a:p>
        </p:txBody>
      </p:sp>
      <p:sp>
        <p:nvSpPr>
          <p:cNvPr id="43050" name="Text Box 42"/>
          <p:cNvSpPr txBox="1">
            <a:spLocks noChangeArrowheads="1"/>
          </p:cNvSpPr>
          <p:nvPr/>
        </p:nvSpPr>
        <p:spPr bwMode="auto">
          <a:xfrm>
            <a:off x="8823325" y="4075113"/>
            <a:ext cx="311150" cy="366712"/>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4</a:t>
            </a:r>
          </a:p>
        </p:txBody>
      </p:sp>
      <p:sp>
        <p:nvSpPr>
          <p:cNvPr id="43051" name="Rectangle 43"/>
          <p:cNvSpPr>
            <a:spLocks noChangeArrowheads="1"/>
          </p:cNvSpPr>
          <p:nvPr/>
        </p:nvSpPr>
        <p:spPr bwMode="auto">
          <a:xfrm>
            <a:off x="2286000" y="2667000"/>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52" name="Line 44"/>
          <p:cNvSpPr>
            <a:spLocks noChangeShapeType="1"/>
          </p:cNvSpPr>
          <p:nvPr/>
        </p:nvSpPr>
        <p:spPr bwMode="auto">
          <a:xfrm>
            <a:off x="2286000" y="32766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53" name="Line 45"/>
          <p:cNvSpPr>
            <a:spLocks noChangeShapeType="1"/>
          </p:cNvSpPr>
          <p:nvPr/>
        </p:nvSpPr>
        <p:spPr bwMode="auto">
          <a:xfrm>
            <a:off x="2286000" y="29718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54" name="Line 46"/>
          <p:cNvSpPr>
            <a:spLocks noChangeShapeType="1"/>
          </p:cNvSpPr>
          <p:nvPr/>
        </p:nvSpPr>
        <p:spPr bwMode="auto">
          <a:xfrm>
            <a:off x="2286000" y="35814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55" name="Rectangle 47"/>
          <p:cNvSpPr>
            <a:spLocks noChangeArrowheads="1"/>
          </p:cNvSpPr>
          <p:nvPr/>
        </p:nvSpPr>
        <p:spPr bwMode="auto">
          <a:xfrm>
            <a:off x="4267200" y="2667000"/>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56" name="Line 48"/>
          <p:cNvSpPr>
            <a:spLocks noChangeShapeType="1"/>
          </p:cNvSpPr>
          <p:nvPr/>
        </p:nvSpPr>
        <p:spPr bwMode="auto">
          <a:xfrm>
            <a:off x="4267200" y="32766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57" name="Line 49"/>
          <p:cNvSpPr>
            <a:spLocks noChangeShapeType="1"/>
          </p:cNvSpPr>
          <p:nvPr/>
        </p:nvSpPr>
        <p:spPr bwMode="auto">
          <a:xfrm>
            <a:off x="4267200" y="29718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58" name="Line 50"/>
          <p:cNvSpPr>
            <a:spLocks noChangeShapeType="1"/>
          </p:cNvSpPr>
          <p:nvPr/>
        </p:nvSpPr>
        <p:spPr bwMode="auto">
          <a:xfrm>
            <a:off x="4267200" y="35814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59" name="Rectangle 51"/>
          <p:cNvSpPr>
            <a:spLocks noChangeArrowheads="1"/>
          </p:cNvSpPr>
          <p:nvPr/>
        </p:nvSpPr>
        <p:spPr bwMode="auto">
          <a:xfrm>
            <a:off x="6324600" y="2667000"/>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60" name="Line 52"/>
          <p:cNvSpPr>
            <a:spLocks noChangeShapeType="1"/>
          </p:cNvSpPr>
          <p:nvPr/>
        </p:nvSpPr>
        <p:spPr bwMode="auto">
          <a:xfrm>
            <a:off x="6324600" y="32766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61" name="Line 53"/>
          <p:cNvSpPr>
            <a:spLocks noChangeShapeType="1"/>
          </p:cNvSpPr>
          <p:nvPr/>
        </p:nvSpPr>
        <p:spPr bwMode="auto">
          <a:xfrm>
            <a:off x="6324600" y="29718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62" name="Line 54"/>
          <p:cNvSpPr>
            <a:spLocks noChangeShapeType="1"/>
          </p:cNvSpPr>
          <p:nvPr/>
        </p:nvSpPr>
        <p:spPr bwMode="auto">
          <a:xfrm>
            <a:off x="6324600" y="35814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63" name="Rectangle 55"/>
          <p:cNvSpPr>
            <a:spLocks noChangeArrowheads="1"/>
          </p:cNvSpPr>
          <p:nvPr/>
        </p:nvSpPr>
        <p:spPr bwMode="auto">
          <a:xfrm>
            <a:off x="8382000" y="2667000"/>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64" name="Line 56"/>
          <p:cNvSpPr>
            <a:spLocks noChangeShapeType="1"/>
          </p:cNvSpPr>
          <p:nvPr/>
        </p:nvSpPr>
        <p:spPr bwMode="auto">
          <a:xfrm>
            <a:off x="8382000" y="32766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65" name="Line 57"/>
          <p:cNvSpPr>
            <a:spLocks noChangeShapeType="1"/>
          </p:cNvSpPr>
          <p:nvPr/>
        </p:nvSpPr>
        <p:spPr bwMode="auto">
          <a:xfrm>
            <a:off x="8382000" y="29718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66" name="Line 58"/>
          <p:cNvSpPr>
            <a:spLocks noChangeShapeType="1"/>
          </p:cNvSpPr>
          <p:nvPr/>
        </p:nvSpPr>
        <p:spPr bwMode="auto">
          <a:xfrm>
            <a:off x="8382000" y="35814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67" name="Rectangle 59"/>
          <p:cNvSpPr>
            <a:spLocks noChangeArrowheads="1"/>
          </p:cNvSpPr>
          <p:nvPr/>
        </p:nvSpPr>
        <p:spPr bwMode="auto">
          <a:xfrm>
            <a:off x="2286000" y="4495800"/>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68" name="Line 60"/>
          <p:cNvSpPr>
            <a:spLocks noChangeShapeType="1"/>
          </p:cNvSpPr>
          <p:nvPr/>
        </p:nvSpPr>
        <p:spPr bwMode="auto">
          <a:xfrm>
            <a:off x="2286000" y="51054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69" name="Line 61"/>
          <p:cNvSpPr>
            <a:spLocks noChangeShapeType="1"/>
          </p:cNvSpPr>
          <p:nvPr/>
        </p:nvSpPr>
        <p:spPr bwMode="auto">
          <a:xfrm>
            <a:off x="2286000" y="48006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70" name="Line 62"/>
          <p:cNvSpPr>
            <a:spLocks noChangeShapeType="1"/>
          </p:cNvSpPr>
          <p:nvPr/>
        </p:nvSpPr>
        <p:spPr bwMode="auto">
          <a:xfrm>
            <a:off x="2286000" y="54102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71" name="Rectangle 63"/>
          <p:cNvSpPr>
            <a:spLocks noChangeArrowheads="1"/>
          </p:cNvSpPr>
          <p:nvPr/>
        </p:nvSpPr>
        <p:spPr bwMode="auto">
          <a:xfrm>
            <a:off x="4343400" y="4495800"/>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72" name="Line 64"/>
          <p:cNvSpPr>
            <a:spLocks noChangeShapeType="1"/>
          </p:cNvSpPr>
          <p:nvPr/>
        </p:nvSpPr>
        <p:spPr bwMode="auto">
          <a:xfrm>
            <a:off x="4343400" y="51054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73" name="Line 65"/>
          <p:cNvSpPr>
            <a:spLocks noChangeShapeType="1"/>
          </p:cNvSpPr>
          <p:nvPr/>
        </p:nvSpPr>
        <p:spPr bwMode="auto">
          <a:xfrm>
            <a:off x="4343400" y="48006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74" name="Line 66"/>
          <p:cNvSpPr>
            <a:spLocks noChangeShapeType="1"/>
          </p:cNvSpPr>
          <p:nvPr/>
        </p:nvSpPr>
        <p:spPr bwMode="auto">
          <a:xfrm>
            <a:off x="4343400" y="54102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75" name="Rectangle 67"/>
          <p:cNvSpPr>
            <a:spLocks noChangeArrowheads="1"/>
          </p:cNvSpPr>
          <p:nvPr/>
        </p:nvSpPr>
        <p:spPr bwMode="auto">
          <a:xfrm>
            <a:off x="6324600" y="4495800"/>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76" name="Line 68"/>
          <p:cNvSpPr>
            <a:spLocks noChangeShapeType="1"/>
          </p:cNvSpPr>
          <p:nvPr/>
        </p:nvSpPr>
        <p:spPr bwMode="auto">
          <a:xfrm>
            <a:off x="6324600" y="51054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77" name="Line 69"/>
          <p:cNvSpPr>
            <a:spLocks noChangeShapeType="1"/>
          </p:cNvSpPr>
          <p:nvPr/>
        </p:nvSpPr>
        <p:spPr bwMode="auto">
          <a:xfrm>
            <a:off x="6324600" y="48006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78" name="Line 70"/>
          <p:cNvSpPr>
            <a:spLocks noChangeShapeType="1"/>
          </p:cNvSpPr>
          <p:nvPr/>
        </p:nvSpPr>
        <p:spPr bwMode="auto">
          <a:xfrm>
            <a:off x="6324600" y="54102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79" name="Rectangle 71"/>
          <p:cNvSpPr>
            <a:spLocks noChangeArrowheads="1"/>
          </p:cNvSpPr>
          <p:nvPr/>
        </p:nvSpPr>
        <p:spPr bwMode="auto">
          <a:xfrm>
            <a:off x="8382000" y="4495800"/>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80" name="Line 72"/>
          <p:cNvSpPr>
            <a:spLocks noChangeShapeType="1"/>
          </p:cNvSpPr>
          <p:nvPr/>
        </p:nvSpPr>
        <p:spPr bwMode="auto">
          <a:xfrm>
            <a:off x="8382000" y="51054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81" name="Line 73"/>
          <p:cNvSpPr>
            <a:spLocks noChangeShapeType="1"/>
          </p:cNvSpPr>
          <p:nvPr/>
        </p:nvSpPr>
        <p:spPr bwMode="auto">
          <a:xfrm>
            <a:off x="8382000" y="48006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82" name="Line 74"/>
          <p:cNvSpPr>
            <a:spLocks noChangeShapeType="1"/>
          </p:cNvSpPr>
          <p:nvPr/>
        </p:nvSpPr>
        <p:spPr bwMode="auto">
          <a:xfrm>
            <a:off x="8382000" y="54102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1600587" name="Rectangle 75"/>
          <p:cNvSpPr>
            <a:spLocks noGrp="1" noChangeArrowheads="1"/>
          </p:cNvSpPr>
          <p:nvPr>
            <p:ph type="body" idx="1"/>
          </p:nvPr>
        </p:nvSpPr>
        <p:spPr>
          <a:xfrm>
            <a:off x="2057400" y="1371600"/>
            <a:ext cx="8153400" cy="812800"/>
          </a:xfrm>
        </p:spPr>
        <p:txBody>
          <a:bodyPr rtlCol="0">
            <a:normAutofit fontScale="77500" lnSpcReduction="20000"/>
          </a:bodyPr>
          <a:lstStyle/>
          <a:p>
            <a:pPr>
              <a:defRPr/>
            </a:pPr>
            <a:r>
              <a:rPr lang="en-US" dirty="0">
                <a:ea typeface="+mn-ea"/>
                <a:cs typeface="+mn-cs"/>
              </a:rPr>
              <a:t>Consider the sequence of memory accesses</a:t>
            </a:r>
          </a:p>
          <a:p>
            <a:pPr lvl="1" algn="ctr">
              <a:buNone/>
              <a:defRPr/>
            </a:pPr>
            <a:r>
              <a:rPr lang="en-US" dirty="0">
                <a:ea typeface="+mn-ea"/>
              </a:rPr>
              <a:t>              				0(0000)   4(0100)   0   4   0   4   0   4</a:t>
            </a:r>
          </a:p>
        </p:txBody>
      </p:sp>
      <p:sp>
        <p:nvSpPr>
          <p:cNvPr id="1600589" name="Text Box 77"/>
          <p:cNvSpPr txBox="1">
            <a:spLocks noChangeArrowheads="1"/>
          </p:cNvSpPr>
          <p:nvPr/>
        </p:nvSpPr>
        <p:spPr bwMode="auto">
          <a:xfrm>
            <a:off x="3150502" y="2209800"/>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00590" name="Text Box 78"/>
          <p:cNvSpPr txBox="1">
            <a:spLocks noChangeArrowheads="1"/>
          </p:cNvSpPr>
          <p:nvPr/>
        </p:nvSpPr>
        <p:spPr bwMode="auto">
          <a:xfrm>
            <a:off x="5055502" y="2209800"/>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00591" name="Text Box 79"/>
          <p:cNvSpPr txBox="1">
            <a:spLocks noChangeArrowheads="1"/>
          </p:cNvSpPr>
          <p:nvPr/>
        </p:nvSpPr>
        <p:spPr bwMode="auto">
          <a:xfrm>
            <a:off x="7036702" y="2209800"/>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00592" name="Text Box 80"/>
          <p:cNvSpPr txBox="1">
            <a:spLocks noChangeArrowheads="1"/>
          </p:cNvSpPr>
          <p:nvPr/>
        </p:nvSpPr>
        <p:spPr bwMode="auto">
          <a:xfrm>
            <a:off x="9170302" y="2209800"/>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00593" name="Text Box 81"/>
          <p:cNvSpPr txBox="1">
            <a:spLocks noChangeArrowheads="1"/>
          </p:cNvSpPr>
          <p:nvPr/>
        </p:nvSpPr>
        <p:spPr bwMode="auto">
          <a:xfrm>
            <a:off x="2998102" y="4114800"/>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00594" name="Text Box 82"/>
          <p:cNvSpPr txBox="1">
            <a:spLocks noChangeArrowheads="1"/>
          </p:cNvSpPr>
          <p:nvPr/>
        </p:nvSpPr>
        <p:spPr bwMode="auto">
          <a:xfrm>
            <a:off x="5055502" y="4114800"/>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00595" name="Text Box 83"/>
          <p:cNvSpPr txBox="1">
            <a:spLocks noChangeArrowheads="1"/>
          </p:cNvSpPr>
          <p:nvPr/>
        </p:nvSpPr>
        <p:spPr bwMode="auto">
          <a:xfrm>
            <a:off x="7189102" y="4114800"/>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00596" name="Text Box 84"/>
          <p:cNvSpPr txBox="1">
            <a:spLocks noChangeArrowheads="1"/>
          </p:cNvSpPr>
          <p:nvPr/>
        </p:nvSpPr>
        <p:spPr bwMode="auto">
          <a:xfrm>
            <a:off x="9170302" y="4114800"/>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00597" name="Text Box 85"/>
          <p:cNvSpPr txBox="1">
            <a:spLocks noChangeArrowheads="1"/>
          </p:cNvSpPr>
          <p:nvPr/>
        </p:nvSpPr>
        <p:spPr bwMode="auto">
          <a:xfrm>
            <a:off x="2409318" y="2620963"/>
            <a:ext cx="1385315"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    Mem(0)</a:t>
            </a:r>
          </a:p>
        </p:txBody>
      </p:sp>
      <p:sp>
        <p:nvSpPr>
          <p:cNvPr id="1600598" name="Text Box 86"/>
          <p:cNvSpPr txBox="1">
            <a:spLocks noChangeArrowheads="1"/>
          </p:cNvSpPr>
          <p:nvPr/>
        </p:nvSpPr>
        <p:spPr bwMode="auto">
          <a:xfrm>
            <a:off x="4360356" y="2620963"/>
            <a:ext cx="1385315"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    Mem(0)</a:t>
            </a:r>
          </a:p>
        </p:txBody>
      </p:sp>
      <p:grpSp>
        <p:nvGrpSpPr>
          <p:cNvPr id="2" name="Group 87"/>
          <p:cNvGrpSpPr>
            <a:grpSpLocks/>
          </p:cNvGrpSpPr>
          <p:nvPr/>
        </p:nvGrpSpPr>
        <p:grpSpPr bwMode="auto">
          <a:xfrm>
            <a:off x="4048125" y="2344739"/>
            <a:ext cx="1919288" cy="611187"/>
            <a:chOff x="1590" y="901"/>
            <a:chExt cx="1209" cy="385"/>
          </a:xfrm>
        </p:grpSpPr>
        <p:sp>
          <p:nvSpPr>
            <p:cNvPr id="43137" name="Line 88"/>
            <p:cNvSpPr>
              <a:spLocks noChangeShapeType="1"/>
            </p:cNvSpPr>
            <p:nvPr/>
          </p:nvSpPr>
          <p:spPr bwMode="auto">
            <a:xfrm>
              <a:off x="1776" y="1132"/>
              <a:ext cx="240"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38" name="Text Box 89"/>
            <p:cNvSpPr txBox="1">
              <a:spLocks noChangeArrowheads="1"/>
            </p:cNvSpPr>
            <p:nvPr/>
          </p:nvSpPr>
          <p:spPr bwMode="auto">
            <a:xfrm>
              <a:off x="1590" y="901"/>
              <a:ext cx="264" cy="23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01</a:t>
              </a:r>
            </a:p>
          </p:txBody>
        </p:sp>
        <p:sp>
          <p:nvSpPr>
            <p:cNvPr id="43139" name="Text Box 90"/>
            <p:cNvSpPr txBox="1">
              <a:spLocks noChangeArrowheads="1"/>
            </p:cNvSpPr>
            <p:nvPr/>
          </p:nvSpPr>
          <p:spPr bwMode="auto">
            <a:xfrm>
              <a:off x="2603" y="910"/>
              <a:ext cx="196" cy="231"/>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4</a:t>
              </a:r>
            </a:p>
          </p:txBody>
        </p:sp>
        <p:sp>
          <p:nvSpPr>
            <p:cNvPr id="43140" name="Line 91"/>
            <p:cNvSpPr>
              <a:spLocks noChangeShapeType="1"/>
            </p:cNvSpPr>
            <p:nvPr/>
          </p:nvSpPr>
          <p:spPr bwMode="auto">
            <a:xfrm>
              <a:off x="2419" y="1142"/>
              <a:ext cx="144"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1600604" name="Text Box 92"/>
          <p:cNvSpPr txBox="1">
            <a:spLocks noChangeArrowheads="1"/>
          </p:cNvSpPr>
          <p:nvPr/>
        </p:nvSpPr>
        <p:spPr bwMode="auto">
          <a:xfrm>
            <a:off x="6417756" y="2620963"/>
            <a:ext cx="1385315"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01    Mem(4)</a:t>
            </a:r>
          </a:p>
        </p:txBody>
      </p:sp>
      <p:grpSp>
        <p:nvGrpSpPr>
          <p:cNvPr id="3" name="Group 93"/>
          <p:cNvGrpSpPr>
            <a:grpSpLocks/>
          </p:cNvGrpSpPr>
          <p:nvPr/>
        </p:nvGrpSpPr>
        <p:grpSpPr bwMode="auto">
          <a:xfrm>
            <a:off x="6105526" y="2344738"/>
            <a:ext cx="1933575" cy="627062"/>
            <a:chOff x="2886" y="949"/>
            <a:chExt cx="1218" cy="395"/>
          </a:xfrm>
        </p:grpSpPr>
        <p:sp>
          <p:nvSpPr>
            <p:cNvPr id="43133" name="Line 94"/>
            <p:cNvSpPr>
              <a:spLocks noChangeShapeType="1"/>
            </p:cNvSpPr>
            <p:nvPr/>
          </p:nvSpPr>
          <p:spPr bwMode="auto">
            <a:xfrm>
              <a:off x="3072" y="1200"/>
              <a:ext cx="240"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34" name="Line 95"/>
            <p:cNvSpPr>
              <a:spLocks noChangeShapeType="1"/>
            </p:cNvSpPr>
            <p:nvPr/>
          </p:nvSpPr>
          <p:spPr bwMode="auto">
            <a:xfrm>
              <a:off x="3744" y="1200"/>
              <a:ext cx="144"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35" name="Text Box 96"/>
            <p:cNvSpPr txBox="1">
              <a:spLocks noChangeArrowheads="1"/>
            </p:cNvSpPr>
            <p:nvPr/>
          </p:nvSpPr>
          <p:spPr bwMode="auto">
            <a:xfrm>
              <a:off x="3908" y="958"/>
              <a:ext cx="196" cy="231"/>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a:t>
              </a:r>
            </a:p>
          </p:txBody>
        </p:sp>
        <p:sp>
          <p:nvSpPr>
            <p:cNvPr id="43136" name="Text Box 97"/>
            <p:cNvSpPr txBox="1">
              <a:spLocks noChangeArrowheads="1"/>
            </p:cNvSpPr>
            <p:nvPr/>
          </p:nvSpPr>
          <p:spPr bwMode="auto">
            <a:xfrm>
              <a:off x="2886" y="949"/>
              <a:ext cx="264" cy="23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a:t>
              </a:r>
            </a:p>
          </p:txBody>
        </p:sp>
      </p:grpSp>
      <p:sp>
        <p:nvSpPr>
          <p:cNvPr id="1600610" name="Text Box 98"/>
          <p:cNvSpPr txBox="1">
            <a:spLocks noChangeArrowheads="1"/>
          </p:cNvSpPr>
          <p:nvPr/>
        </p:nvSpPr>
        <p:spPr bwMode="auto">
          <a:xfrm>
            <a:off x="8475156" y="2635250"/>
            <a:ext cx="1385315"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    Mem(0)</a:t>
            </a:r>
          </a:p>
        </p:txBody>
      </p:sp>
      <p:grpSp>
        <p:nvGrpSpPr>
          <p:cNvPr id="4" name="Group 99"/>
          <p:cNvGrpSpPr>
            <a:grpSpLocks/>
          </p:cNvGrpSpPr>
          <p:nvPr/>
        </p:nvGrpSpPr>
        <p:grpSpPr bwMode="auto">
          <a:xfrm>
            <a:off x="8162926" y="2343150"/>
            <a:ext cx="1965325" cy="628650"/>
            <a:chOff x="4182" y="948"/>
            <a:chExt cx="1238" cy="396"/>
          </a:xfrm>
        </p:grpSpPr>
        <p:sp>
          <p:nvSpPr>
            <p:cNvPr id="43129" name="Line 100"/>
            <p:cNvSpPr>
              <a:spLocks noChangeShapeType="1"/>
            </p:cNvSpPr>
            <p:nvPr/>
          </p:nvSpPr>
          <p:spPr bwMode="auto">
            <a:xfrm>
              <a:off x="4368" y="1200"/>
              <a:ext cx="240"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30" name="Text Box 101"/>
            <p:cNvSpPr txBox="1">
              <a:spLocks noChangeArrowheads="1"/>
            </p:cNvSpPr>
            <p:nvPr/>
          </p:nvSpPr>
          <p:spPr bwMode="auto">
            <a:xfrm>
              <a:off x="4182" y="949"/>
              <a:ext cx="264" cy="23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01</a:t>
              </a:r>
            </a:p>
          </p:txBody>
        </p:sp>
        <p:sp>
          <p:nvSpPr>
            <p:cNvPr id="43131" name="Text Box 102"/>
            <p:cNvSpPr txBox="1">
              <a:spLocks noChangeArrowheads="1"/>
            </p:cNvSpPr>
            <p:nvPr/>
          </p:nvSpPr>
          <p:spPr bwMode="auto">
            <a:xfrm>
              <a:off x="5224" y="948"/>
              <a:ext cx="196" cy="231"/>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4</a:t>
              </a:r>
            </a:p>
          </p:txBody>
        </p:sp>
        <p:sp>
          <p:nvSpPr>
            <p:cNvPr id="43132" name="Line 103"/>
            <p:cNvSpPr>
              <a:spLocks noChangeShapeType="1"/>
            </p:cNvSpPr>
            <p:nvPr/>
          </p:nvSpPr>
          <p:spPr bwMode="auto">
            <a:xfrm>
              <a:off x="5040" y="1200"/>
              <a:ext cx="144"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1600616" name="Text Box 104"/>
          <p:cNvSpPr txBox="1">
            <a:spLocks noChangeArrowheads="1"/>
          </p:cNvSpPr>
          <p:nvPr/>
        </p:nvSpPr>
        <p:spPr bwMode="auto">
          <a:xfrm>
            <a:off x="4468306" y="4449763"/>
            <a:ext cx="1385315"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    Mem(0)</a:t>
            </a:r>
          </a:p>
        </p:txBody>
      </p:sp>
      <p:grpSp>
        <p:nvGrpSpPr>
          <p:cNvPr id="5" name="Group 105"/>
          <p:cNvGrpSpPr>
            <a:grpSpLocks/>
          </p:cNvGrpSpPr>
          <p:nvPr/>
        </p:nvGrpSpPr>
        <p:grpSpPr bwMode="auto">
          <a:xfrm>
            <a:off x="4124326" y="4129089"/>
            <a:ext cx="1933575" cy="657225"/>
            <a:chOff x="1638" y="3234"/>
            <a:chExt cx="1218" cy="414"/>
          </a:xfrm>
        </p:grpSpPr>
        <p:sp>
          <p:nvSpPr>
            <p:cNvPr id="43125" name="Line 106"/>
            <p:cNvSpPr>
              <a:spLocks noChangeShapeType="1"/>
            </p:cNvSpPr>
            <p:nvPr/>
          </p:nvSpPr>
          <p:spPr bwMode="auto">
            <a:xfrm>
              <a:off x="1824" y="3504"/>
              <a:ext cx="240"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26" name="Text Box 107"/>
            <p:cNvSpPr txBox="1">
              <a:spLocks noChangeArrowheads="1"/>
            </p:cNvSpPr>
            <p:nvPr/>
          </p:nvSpPr>
          <p:spPr bwMode="auto">
            <a:xfrm>
              <a:off x="1638" y="3234"/>
              <a:ext cx="264" cy="23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01</a:t>
              </a:r>
            </a:p>
          </p:txBody>
        </p:sp>
        <p:sp>
          <p:nvSpPr>
            <p:cNvPr id="43127" name="Text Box 108"/>
            <p:cNvSpPr txBox="1">
              <a:spLocks noChangeArrowheads="1"/>
            </p:cNvSpPr>
            <p:nvPr/>
          </p:nvSpPr>
          <p:spPr bwMode="auto">
            <a:xfrm>
              <a:off x="2660" y="3253"/>
              <a:ext cx="196" cy="231"/>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4</a:t>
              </a:r>
            </a:p>
          </p:txBody>
        </p:sp>
        <p:sp>
          <p:nvSpPr>
            <p:cNvPr id="43128" name="Line 109"/>
            <p:cNvSpPr>
              <a:spLocks noChangeShapeType="1"/>
            </p:cNvSpPr>
            <p:nvPr/>
          </p:nvSpPr>
          <p:spPr bwMode="auto">
            <a:xfrm>
              <a:off x="2496" y="3504"/>
              <a:ext cx="144"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1600622" name="Text Box 110"/>
          <p:cNvSpPr txBox="1">
            <a:spLocks noChangeArrowheads="1"/>
          </p:cNvSpPr>
          <p:nvPr/>
        </p:nvSpPr>
        <p:spPr bwMode="auto">
          <a:xfrm>
            <a:off x="8522781" y="4464050"/>
            <a:ext cx="1385315"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    Mem(0)</a:t>
            </a:r>
          </a:p>
        </p:txBody>
      </p:sp>
      <p:grpSp>
        <p:nvGrpSpPr>
          <p:cNvPr id="6" name="Group 111"/>
          <p:cNvGrpSpPr>
            <a:grpSpLocks/>
          </p:cNvGrpSpPr>
          <p:nvPr/>
        </p:nvGrpSpPr>
        <p:grpSpPr bwMode="auto">
          <a:xfrm>
            <a:off x="8162925" y="4144963"/>
            <a:ext cx="1949450" cy="641350"/>
            <a:chOff x="4182" y="3340"/>
            <a:chExt cx="1228" cy="404"/>
          </a:xfrm>
        </p:grpSpPr>
        <p:sp>
          <p:nvSpPr>
            <p:cNvPr id="43121" name="Line 112"/>
            <p:cNvSpPr>
              <a:spLocks noChangeShapeType="1"/>
            </p:cNvSpPr>
            <p:nvPr/>
          </p:nvSpPr>
          <p:spPr bwMode="auto">
            <a:xfrm>
              <a:off x="4368" y="3600"/>
              <a:ext cx="240"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22" name="Text Box 113"/>
            <p:cNvSpPr txBox="1">
              <a:spLocks noChangeArrowheads="1"/>
            </p:cNvSpPr>
            <p:nvPr/>
          </p:nvSpPr>
          <p:spPr bwMode="auto">
            <a:xfrm>
              <a:off x="4182" y="3340"/>
              <a:ext cx="264" cy="23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01</a:t>
              </a:r>
            </a:p>
          </p:txBody>
        </p:sp>
        <p:sp>
          <p:nvSpPr>
            <p:cNvPr id="43123" name="Text Box 114"/>
            <p:cNvSpPr txBox="1">
              <a:spLocks noChangeArrowheads="1"/>
            </p:cNvSpPr>
            <p:nvPr/>
          </p:nvSpPr>
          <p:spPr bwMode="auto">
            <a:xfrm>
              <a:off x="5214" y="3348"/>
              <a:ext cx="196" cy="231"/>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4</a:t>
              </a:r>
            </a:p>
          </p:txBody>
        </p:sp>
        <p:sp>
          <p:nvSpPr>
            <p:cNvPr id="43124" name="Line 115"/>
            <p:cNvSpPr>
              <a:spLocks noChangeShapeType="1"/>
            </p:cNvSpPr>
            <p:nvPr/>
          </p:nvSpPr>
          <p:spPr bwMode="auto">
            <a:xfrm>
              <a:off x="5040" y="3600"/>
              <a:ext cx="144"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1600628" name="Text Box 116"/>
          <p:cNvSpPr txBox="1">
            <a:spLocks noChangeArrowheads="1"/>
          </p:cNvSpPr>
          <p:nvPr/>
        </p:nvSpPr>
        <p:spPr bwMode="auto">
          <a:xfrm>
            <a:off x="2426781" y="4464050"/>
            <a:ext cx="1385315"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01    Mem(4)</a:t>
            </a:r>
          </a:p>
        </p:txBody>
      </p:sp>
      <p:grpSp>
        <p:nvGrpSpPr>
          <p:cNvPr id="7" name="Group 117"/>
          <p:cNvGrpSpPr>
            <a:grpSpLocks/>
          </p:cNvGrpSpPr>
          <p:nvPr/>
        </p:nvGrpSpPr>
        <p:grpSpPr bwMode="auto">
          <a:xfrm>
            <a:off x="2066926" y="4159250"/>
            <a:ext cx="1933575" cy="641350"/>
            <a:chOff x="342" y="2428"/>
            <a:chExt cx="1218" cy="404"/>
          </a:xfrm>
        </p:grpSpPr>
        <p:sp>
          <p:nvSpPr>
            <p:cNvPr id="43117" name="Line 118"/>
            <p:cNvSpPr>
              <a:spLocks noChangeShapeType="1"/>
            </p:cNvSpPr>
            <p:nvPr/>
          </p:nvSpPr>
          <p:spPr bwMode="auto">
            <a:xfrm>
              <a:off x="528" y="2688"/>
              <a:ext cx="240"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18" name="Line 119"/>
            <p:cNvSpPr>
              <a:spLocks noChangeShapeType="1"/>
            </p:cNvSpPr>
            <p:nvPr/>
          </p:nvSpPr>
          <p:spPr bwMode="auto">
            <a:xfrm>
              <a:off x="1200" y="2688"/>
              <a:ext cx="144"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19" name="Text Box 120"/>
            <p:cNvSpPr txBox="1">
              <a:spLocks noChangeArrowheads="1"/>
            </p:cNvSpPr>
            <p:nvPr/>
          </p:nvSpPr>
          <p:spPr bwMode="auto">
            <a:xfrm>
              <a:off x="1364" y="2446"/>
              <a:ext cx="196" cy="231"/>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a:t>
              </a:r>
            </a:p>
          </p:txBody>
        </p:sp>
        <p:sp>
          <p:nvSpPr>
            <p:cNvPr id="43120" name="Text Box 121"/>
            <p:cNvSpPr txBox="1">
              <a:spLocks noChangeArrowheads="1"/>
            </p:cNvSpPr>
            <p:nvPr/>
          </p:nvSpPr>
          <p:spPr bwMode="auto">
            <a:xfrm>
              <a:off x="342" y="2428"/>
              <a:ext cx="264" cy="23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a:t>
              </a:r>
            </a:p>
          </p:txBody>
        </p:sp>
      </p:grpSp>
      <p:sp>
        <p:nvSpPr>
          <p:cNvPr id="1600634" name="Text Box 122"/>
          <p:cNvSpPr txBox="1">
            <a:spLocks noChangeArrowheads="1"/>
          </p:cNvSpPr>
          <p:nvPr/>
        </p:nvSpPr>
        <p:spPr bwMode="auto">
          <a:xfrm>
            <a:off x="6465381" y="4464050"/>
            <a:ext cx="1385315"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01    Mem(4)</a:t>
            </a:r>
          </a:p>
        </p:txBody>
      </p:sp>
      <p:grpSp>
        <p:nvGrpSpPr>
          <p:cNvPr id="8" name="Group 123"/>
          <p:cNvGrpSpPr>
            <a:grpSpLocks/>
          </p:cNvGrpSpPr>
          <p:nvPr/>
        </p:nvGrpSpPr>
        <p:grpSpPr bwMode="auto">
          <a:xfrm>
            <a:off x="6105525" y="4143375"/>
            <a:ext cx="1949450" cy="642938"/>
            <a:chOff x="2886" y="3291"/>
            <a:chExt cx="1228" cy="405"/>
          </a:xfrm>
        </p:grpSpPr>
        <p:sp>
          <p:nvSpPr>
            <p:cNvPr id="43113" name="Line 124"/>
            <p:cNvSpPr>
              <a:spLocks noChangeShapeType="1"/>
            </p:cNvSpPr>
            <p:nvPr/>
          </p:nvSpPr>
          <p:spPr bwMode="auto">
            <a:xfrm>
              <a:off x="3072" y="3552"/>
              <a:ext cx="240"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14" name="Line 125"/>
            <p:cNvSpPr>
              <a:spLocks noChangeShapeType="1"/>
            </p:cNvSpPr>
            <p:nvPr/>
          </p:nvSpPr>
          <p:spPr bwMode="auto">
            <a:xfrm>
              <a:off x="3744" y="3552"/>
              <a:ext cx="144"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15" name="Text Box 126"/>
            <p:cNvSpPr txBox="1">
              <a:spLocks noChangeArrowheads="1"/>
            </p:cNvSpPr>
            <p:nvPr/>
          </p:nvSpPr>
          <p:spPr bwMode="auto">
            <a:xfrm>
              <a:off x="3918" y="3291"/>
              <a:ext cx="196" cy="231"/>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a:t>
              </a:r>
            </a:p>
          </p:txBody>
        </p:sp>
        <p:sp>
          <p:nvSpPr>
            <p:cNvPr id="43116" name="Text Box 127"/>
            <p:cNvSpPr txBox="1">
              <a:spLocks noChangeArrowheads="1"/>
            </p:cNvSpPr>
            <p:nvPr/>
          </p:nvSpPr>
          <p:spPr bwMode="auto">
            <a:xfrm>
              <a:off x="2886" y="3292"/>
              <a:ext cx="264" cy="23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a:t>
              </a:r>
            </a:p>
          </p:txBody>
        </p:sp>
      </p:grpSp>
      <p:sp>
        <p:nvSpPr>
          <p:cNvPr id="43107" name="Text Box 128"/>
          <p:cNvSpPr txBox="1">
            <a:spLocks noChangeArrowheads="1"/>
          </p:cNvSpPr>
          <p:nvPr/>
        </p:nvSpPr>
        <p:spPr bwMode="auto">
          <a:xfrm>
            <a:off x="1981200" y="1752601"/>
            <a:ext cx="3429000" cy="646331"/>
          </a:xfrm>
          <a:prstGeom prst="rect">
            <a:avLst/>
          </a:prstGeom>
          <a:noFill/>
          <a:ln w="12700">
            <a:noFill/>
            <a:miter lim="800000"/>
            <a:headEnd/>
            <a:tailEnd/>
          </a:ln>
        </p:spPr>
        <p:txBody>
          <a:bodyPr>
            <a:prstTxWarp prst="textNoShape">
              <a:avLst/>
            </a:prstTxWarp>
            <a:spAutoFit/>
          </a:bodyPr>
          <a:lstStyle/>
          <a:p>
            <a:pPr algn="ctr"/>
            <a:r>
              <a:rPr lang="en-US" b="0" dirty="0">
                <a:solidFill>
                  <a:prstClr val="black"/>
                </a:solidFill>
                <a:latin typeface="Calibri" charset="0"/>
                <a:ea typeface="+mn-ea"/>
                <a:cs typeface="+mn-cs"/>
              </a:rPr>
              <a:t>Start with an empty cache - all blocks initially marked as not valid</a:t>
            </a:r>
          </a:p>
        </p:txBody>
      </p:sp>
      <p:sp>
        <p:nvSpPr>
          <p:cNvPr id="1600641" name="Rectangle 129"/>
          <p:cNvSpPr>
            <a:spLocks noChangeArrowheads="1"/>
          </p:cNvSpPr>
          <p:nvPr/>
        </p:nvSpPr>
        <p:spPr bwMode="auto">
          <a:xfrm>
            <a:off x="1828800" y="6045200"/>
            <a:ext cx="8153400" cy="654050"/>
          </a:xfrm>
          <a:prstGeom prst="rect">
            <a:avLst/>
          </a:prstGeom>
          <a:noFill/>
          <a:ln w="12700">
            <a:noFill/>
            <a:miter lim="800000"/>
            <a:headEnd/>
            <a:tailEnd/>
          </a:ln>
        </p:spPr>
        <p:txBody>
          <a:bodyPr lIns="63500" tIns="25400" rIns="63500" bIns="25400">
            <a:prstTxWarp prst="textNoShape">
              <a:avLst/>
            </a:prstTxWarp>
            <a:spAutoFit/>
          </a:bodyPr>
          <a:lstStyle/>
          <a:p>
            <a:pPr marL="287338" indent="-287338">
              <a:lnSpc>
                <a:spcPct val="80000"/>
              </a:lnSpc>
              <a:spcBef>
                <a:spcPct val="30000"/>
              </a:spcBef>
              <a:buSzPct val="100000"/>
              <a:buFont typeface="Arial" charset="0"/>
              <a:buChar char="•"/>
            </a:pPr>
            <a:r>
              <a:rPr lang="en-US" sz="2400" b="0" dirty="0">
                <a:solidFill>
                  <a:prstClr val="black"/>
                </a:solidFill>
                <a:latin typeface="Calibri" charset="0"/>
                <a:ea typeface="+mn-ea"/>
                <a:cs typeface="+mn-cs"/>
              </a:rPr>
              <a:t>Ping pong effect due to conflict misses - two memory locations that map into the same cache block.</a:t>
            </a:r>
          </a:p>
        </p:txBody>
      </p:sp>
      <p:sp>
        <p:nvSpPr>
          <p:cNvPr id="1600642" name="Rectangle 130"/>
          <p:cNvSpPr>
            <a:spLocks noChangeArrowheads="1"/>
          </p:cNvSpPr>
          <p:nvPr/>
        </p:nvSpPr>
        <p:spPr bwMode="auto">
          <a:xfrm>
            <a:off x="2057400" y="5748338"/>
            <a:ext cx="8153400" cy="355600"/>
          </a:xfrm>
          <a:prstGeom prst="rect">
            <a:avLst/>
          </a:prstGeom>
          <a:noFill/>
          <a:ln w="12700">
            <a:noFill/>
            <a:miter lim="800000"/>
            <a:headEnd/>
            <a:tailEnd/>
          </a:ln>
        </p:spPr>
        <p:txBody>
          <a:bodyPr lIns="63500" tIns="25400" rIns="63500" bIns="25400">
            <a:prstTxWarp prst="textNoShape">
              <a:avLst/>
            </a:prstTxWarp>
            <a:spAutoFit/>
          </a:bodyPr>
          <a:lstStyle/>
          <a:p>
            <a:pPr marL="741363" lvl="1" indent="-246063" algn="ctr">
              <a:spcBef>
                <a:spcPct val="30000"/>
              </a:spcBef>
              <a:buSzPct val="100000"/>
              <a:buFont typeface="Arial" charset="0"/>
              <a:buChar char="•"/>
            </a:pPr>
            <a:r>
              <a:rPr lang="en-US" sz="2000" b="0">
                <a:solidFill>
                  <a:prstClr val="black"/>
                </a:solidFill>
                <a:latin typeface="Calibri" charset="0"/>
                <a:ea typeface="+mn-ea"/>
                <a:cs typeface="+mn-cs"/>
              </a:rPr>
              <a:t>8 requests, 8 misses</a:t>
            </a:r>
          </a:p>
        </p:txBody>
      </p:sp>
      <p:sp>
        <p:nvSpPr>
          <p:cNvPr id="9" name="Slide Number Placeholder 3">
            <a:extLst>
              <a:ext uri="{FF2B5EF4-FFF2-40B4-BE49-F238E27FC236}">
                <a16:creationId xmlns:a16="http://schemas.microsoft.com/office/drawing/2014/main" id="{932811FC-07A5-2267-BCCD-00453498AA53}"/>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38</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005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005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05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005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0060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0059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006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60059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006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60059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7"/>
                                        </p:tgtEl>
                                        <p:attrNameLst>
                                          <p:attrName>style.visibility</p:attrName>
                                        </p:attrNameLst>
                                      </p:cBhvr>
                                      <p:to>
                                        <p:strVal val="visible"/>
                                      </p:to>
                                    </p:set>
                                  </p:childTnLst>
                                </p:cTn>
                              </p:par>
                            </p:childTnLst>
                          </p:cTn>
                        </p:par>
                        <p:par>
                          <p:cTn id="59" fill="hold">
                            <p:stCondLst>
                              <p:cond delay="500"/>
                            </p:stCondLst>
                            <p:childTnLst>
                              <p:par>
                                <p:cTn id="60" presetID="1" presetClass="entr" presetSubtype="0" fill="hold" grpId="0" nodeType="afterEffect">
                                  <p:stCondLst>
                                    <p:cond delay="0"/>
                                  </p:stCondLst>
                                  <p:childTnLst>
                                    <p:set>
                                      <p:cBhvr>
                                        <p:cTn id="61" dur="1" fill="hold">
                                          <p:stCondLst>
                                            <p:cond delay="0"/>
                                          </p:stCondLst>
                                        </p:cTn>
                                        <p:tgtEl>
                                          <p:spTgt spid="1600616"/>
                                        </p:tgtEl>
                                        <p:attrNameLst>
                                          <p:attrName>style.visibility</p:attrName>
                                        </p:attrNameLst>
                                      </p:cBhvr>
                                      <p:to>
                                        <p:strVal val="visible"/>
                                      </p:to>
                                    </p:se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499"/>
                                          </p:stCondLst>
                                        </p:cTn>
                                        <p:tgtEl>
                                          <p:spTgt spid="1600594"/>
                                        </p:tgtEl>
                                        <p:attrNameLst>
                                          <p:attrName>style.visibility</p:attrName>
                                        </p:attrNameLst>
                                      </p:cBhvr>
                                      <p:to>
                                        <p:strVal val="visible"/>
                                      </p:to>
                                    </p:set>
                                  </p:childTnLst>
                                </p:cTn>
                              </p:par>
                            </p:childTnLst>
                          </p:cTn>
                        </p:par>
                        <p:par>
                          <p:cTn id="65" fill="hold">
                            <p:stCondLst>
                              <p:cond delay="1000"/>
                            </p:stCondLst>
                            <p:childTnLst>
                              <p:par>
                                <p:cTn id="66" presetID="1" presetClass="entr" presetSubtype="0" fill="hold" nodeType="afterEffect">
                                  <p:stCondLst>
                                    <p:cond delay="0"/>
                                  </p:stCondLst>
                                  <p:childTnLst>
                                    <p:set>
                                      <p:cBhvr>
                                        <p:cTn id="67" dur="1" fill="hold">
                                          <p:stCondLst>
                                            <p:cond delay="499"/>
                                          </p:stCondLst>
                                        </p:cTn>
                                        <p:tgtEl>
                                          <p:spTgt spid="5"/>
                                        </p:tgtEl>
                                        <p:attrNameLst>
                                          <p:attrName>style.visibility</p:attrName>
                                        </p:attrNameLst>
                                      </p:cBhvr>
                                      <p:to>
                                        <p:strVal val="visible"/>
                                      </p:to>
                                    </p:set>
                                  </p:childTnLst>
                                </p:cTn>
                              </p:par>
                            </p:childTnLst>
                          </p:cTn>
                        </p:par>
                        <p:par>
                          <p:cTn id="68" fill="hold">
                            <p:stCondLst>
                              <p:cond delay="1500"/>
                            </p:stCondLst>
                            <p:childTnLst>
                              <p:par>
                                <p:cTn id="69" presetID="1" presetClass="entr" presetSubtype="0" fill="hold" grpId="0" nodeType="afterEffect">
                                  <p:stCondLst>
                                    <p:cond delay="0"/>
                                  </p:stCondLst>
                                  <p:childTnLst>
                                    <p:set>
                                      <p:cBhvr>
                                        <p:cTn id="70" dur="1" fill="hold">
                                          <p:stCondLst>
                                            <p:cond delay="0"/>
                                          </p:stCondLst>
                                        </p:cTn>
                                        <p:tgtEl>
                                          <p:spTgt spid="1600634"/>
                                        </p:tgtEl>
                                        <p:attrNameLst>
                                          <p:attrName>style.visibility</p:attrName>
                                        </p:attrNameLst>
                                      </p:cBhvr>
                                      <p:to>
                                        <p:strVal val="visible"/>
                                      </p:to>
                                    </p:set>
                                  </p:childTnLst>
                                </p:cTn>
                              </p:par>
                            </p:childTnLst>
                          </p:cTn>
                        </p:par>
                        <p:par>
                          <p:cTn id="71" fill="hold">
                            <p:stCondLst>
                              <p:cond delay="1500"/>
                            </p:stCondLst>
                            <p:childTnLst>
                              <p:par>
                                <p:cTn id="72" presetID="1" presetClass="entr" presetSubtype="0" fill="hold" grpId="0" nodeType="afterEffect">
                                  <p:stCondLst>
                                    <p:cond delay="0"/>
                                  </p:stCondLst>
                                  <p:childTnLst>
                                    <p:set>
                                      <p:cBhvr>
                                        <p:cTn id="73" dur="1" fill="hold">
                                          <p:stCondLst>
                                            <p:cond delay="499"/>
                                          </p:stCondLst>
                                        </p:cTn>
                                        <p:tgtEl>
                                          <p:spTgt spid="1600595"/>
                                        </p:tgtEl>
                                        <p:attrNameLst>
                                          <p:attrName>style.visibility</p:attrName>
                                        </p:attrNameLst>
                                      </p:cBhvr>
                                      <p:to>
                                        <p:strVal val="visible"/>
                                      </p:to>
                                    </p:set>
                                  </p:childTnLst>
                                </p:cTn>
                              </p:par>
                            </p:childTnLst>
                          </p:cTn>
                        </p:par>
                        <p:par>
                          <p:cTn id="74" fill="hold">
                            <p:stCondLst>
                              <p:cond delay="2000"/>
                            </p:stCondLst>
                            <p:childTnLst>
                              <p:par>
                                <p:cTn id="75" presetID="1" presetClass="entr" presetSubtype="0" fill="hold" nodeType="afterEffect">
                                  <p:stCondLst>
                                    <p:cond delay="0"/>
                                  </p:stCondLst>
                                  <p:childTnLst>
                                    <p:set>
                                      <p:cBhvr>
                                        <p:cTn id="76" dur="1" fill="hold">
                                          <p:stCondLst>
                                            <p:cond delay="499"/>
                                          </p:stCondLst>
                                        </p:cTn>
                                        <p:tgtEl>
                                          <p:spTgt spid="8"/>
                                        </p:tgtEl>
                                        <p:attrNameLst>
                                          <p:attrName>style.visibility</p:attrName>
                                        </p:attrNameLst>
                                      </p:cBhvr>
                                      <p:to>
                                        <p:strVal val="visible"/>
                                      </p:to>
                                    </p:set>
                                  </p:childTnLst>
                                </p:cTn>
                              </p:par>
                            </p:childTnLst>
                          </p:cTn>
                        </p:par>
                        <p:par>
                          <p:cTn id="77" fill="hold">
                            <p:stCondLst>
                              <p:cond delay="2500"/>
                            </p:stCondLst>
                            <p:childTnLst>
                              <p:par>
                                <p:cTn id="78" presetID="1" presetClass="entr" presetSubtype="0" fill="hold" grpId="0" nodeType="afterEffect">
                                  <p:stCondLst>
                                    <p:cond delay="0"/>
                                  </p:stCondLst>
                                  <p:childTnLst>
                                    <p:set>
                                      <p:cBhvr>
                                        <p:cTn id="79" dur="1" fill="hold">
                                          <p:stCondLst>
                                            <p:cond delay="0"/>
                                          </p:stCondLst>
                                        </p:cTn>
                                        <p:tgtEl>
                                          <p:spTgt spid="1600622"/>
                                        </p:tgtEl>
                                        <p:attrNameLst>
                                          <p:attrName>style.visibility</p:attrName>
                                        </p:attrNameLst>
                                      </p:cBhvr>
                                      <p:to>
                                        <p:strVal val="visible"/>
                                      </p:to>
                                    </p:set>
                                  </p:childTnLst>
                                </p:cTn>
                              </p:par>
                            </p:childTnLst>
                          </p:cTn>
                        </p:par>
                        <p:par>
                          <p:cTn id="80" fill="hold">
                            <p:stCondLst>
                              <p:cond delay="2500"/>
                            </p:stCondLst>
                            <p:childTnLst>
                              <p:par>
                                <p:cTn id="81" presetID="1" presetClass="entr" presetSubtype="0" fill="hold" grpId="0" nodeType="afterEffect">
                                  <p:stCondLst>
                                    <p:cond delay="0"/>
                                  </p:stCondLst>
                                  <p:childTnLst>
                                    <p:set>
                                      <p:cBhvr>
                                        <p:cTn id="82" dur="1" fill="hold">
                                          <p:stCondLst>
                                            <p:cond delay="499"/>
                                          </p:stCondLst>
                                        </p:cTn>
                                        <p:tgtEl>
                                          <p:spTgt spid="1600596"/>
                                        </p:tgtEl>
                                        <p:attrNameLst>
                                          <p:attrName>style.visibility</p:attrName>
                                        </p:attrNameLst>
                                      </p:cBhvr>
                                      <p:to>
                                        <p:strVal val="visible"/>
                                      </p:to>
                                    </p:set>
                                  </p:childTnLst>
                                </p:cTn>
                              </p:par>
                            </p:childTnLst>
                          </p:cTn>
                        </p:par>
                        <p:par>
                          <p:cTn id="83" fill="hold">
                            <p:stCondLst>
                              <p:cond delay="3000"/>
                            </p:stCondLst>
                            <p:childTnLst>
                              <p:par>
                                <p:cTn id="84" presetID="1" presetClass="entr" presetSubtype="0" fill="hold" nodeType="afterEffect">
                                  <p:stCondLst>
                                    <p:cond delay="0"/>
                                  </p:stCondLst>
                                  <p:childTnLst>
                                    <p:set>
                                      <p:cBhvr>
                                        <p:cTn id="85" dur="1" fill="hold">
                                          <p:stCondLst>
                                            <p:cond delay="499"/>
                                          </p:stCondLst>
                                        </p:cTn>
                                        <p:tgtEl>
                                          <p:spTgt spid="6"/>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1600642"/>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1600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0589" grpId="0" autoUpdateAnimBg="0"/>
      <p:bldP spid="1600590" grpId="0" autoUpdateAnimBg="0"/>
      <p:bldP spid="1600591" grpId="0" autoUpdateAnimBg="0"/>
      <p:bldP spid="1600592" grpId="0" autoUpdateAnimBg="0"/>
      <p:bldP spid="1600593" grpId="0" autoUpdateAnimBg="0"/>
      <p:bldP spid="1600594" grpId="0" autoUpdateAnimBg="0"/>
      <p:bldP spid="1600595" grpId="0" autoUpdateAnimBg="0"/>
      <p:bldP spid="1600596" grpId="0" autoUpdateAnimBg="0"/>
      <p:bldP spid="1600597" grpId="0" autoUpdateAnimBg="0"/>
      <p:bldP spid="1600598" grpId="0"/>
      <p:bldP spid="1600604" grpId="0"/>
      <p:bldP spid="1600610" grpId="0"/>
      <p:bldP spid="1600616" grpId="0"/>
      <p:bldP spid="1600622" grpId="0"/>
      <p:bldP spid="1600628" grpId="0"/>
      <p:bldP spid="1600634" grpId="0"/>
      <p:bldP spid="1600641" grpId="0"/>
      <p:bldP spid="160064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33400" y="173038"/>
            <a:ext cx="11353800" cy="1143000"/>
          </a:xfrm>
        </p:spPr>
        <p:txBody>
          <a:bodyPr>
            <a:normAutofit/>
          </a:bodyPr>
          <a:lstStyle/>
          <a:p>
            <a:pPr eaLnBrk="1" hangingPunct="1">
              <a:lnSpc>
                <a:spcPct val="85000"/>
              </a:lnSpc>
            </a:pPr>
            <a:r>
              <a:rPr lang="en-US" sz="3600" dirty="0"/>
              <a:t>Example: 4-Word 2-Way SA cache with</a:t>
            </a:r>
            <a:br>
              <a:rPr lang="en-US" sz="3600" dirty="0"/>
            </a:br>
            <a:r>
              <a:rPr lang="en-US" sz="3600" dirty="0"/>
              <a:t>same  memory reference sequence</a:t>
            </a:r>
          </a:p>
        </p:txBody>
      </p:sp>
      <p:sp>
        <p:nvSpPr>
          <p:cNvPr id="49155" name="Rectangle 3"/>
          <p:cNvSpPr>
            <a:spLocks noChangeArrowheads="1"/>
          </p:cNvSpPr>
          <p:nvPr/>
        </p:nvSpPr>
        <p:spPr bwMode="auto">
          <a:xfrm>
            <a:off x="2819400" y="3078163"/>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9156" name="Line 4"/>
          <p:cNvSpPr>
            <a:spLocks noChangeShapeType="1"/>
          </p:cNvSpPr>
          <p:nvPr/>
        </p:nvSpPr>
        <p:spPr bwMode="auto">
          <a:xfrm>
            <a:off x="2819400" y="36877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57" name="Line 5"/>
          <p:cNvSpPr>
            <a:spLocks noChangeShapeType="1"/>
          </p:cNvSpPr>
          <p:nvPr/>
        </p:nvSpPr>
        <p:spPr bwMode="auto">
          <a:xfrm>
            <a:off x="2819400" y="33829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58" name="Line 6"/>
          <p:cNvSpPr>
            <a:spLocks noChangeShapeType="1"/>
          </p:cNvSpPr>
          <p:nvPr/>
        </p:nvSpPr>
        <p:spPr bwMode="auto">
          <a:xfrm>
            <a:off x="2819400" y="39925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59" name="Rectangle 7"/>
          <p:cNvSpPr>
            <a:spLocks noChangeArrowheads="1"/>
          </p:cNvSpPr>
          <p:nvPr/>
        </p:nvSpPr>
        <p:spPr bwMode="auto">
          <a:xfrm>
            <a:off x="4800600" y="3078163"/>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9160" name="Line 8"/>
          <p:cNvSpPr>
            <a:spLocks noChangeShapeType="1"/>
          </p:cNvSpPr>
          <p:nvPr/>
        </p:nvSpPr>
        <p:spPr bwMode="auto">
          <a:xfrm>
            <a:off x="4800600" y="36877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61" name="Line 9"/>
          <p:cNvSpPr>
            <a:spLocks noChangeShapeType="1"/>
          </p:cNvSpPr>
          <p:nvPr/>
        </p:nvSpPr>
        <p:spPr bwMode="auto">
          <a:xfrm>
            <a:off x="4800600" y="33829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62" name="Line 10"/>
          <p:cNvSpPr>
            <a:spLocks noChangeShapeType="1"/>
          </p:cNvSpPr>
          <p:nvPr/>
        </p:nvSpPr>
        <p:spPr bwMode="auto">
          <a:xfrm>
            <a:off x="4800600" y="39925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63" name="Rectangle 11"/>
          <p:cNvSpPr>
            <a:spLocks noChangeArrowheads="1"/>
          </p:cNvSpPr>
          <p:nvPr/>
        </p:nvSpPr>
        <p:spPr bwMode="auto">
          <a:xfrm>
            <a:off x="6858000" y="3078163"/>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9164" name="Line 12"/>
          <p:cNvSpPr>
            <a:spLocks noChangeShapeType="1"/>
          </p:cNvSpPr>
          <p:nvPr/>
        </p:nvSpPr>
        <p:spPr bwMode="auto">
          <a:xfrm>
            <a:off x="6858000" y="36877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65" name="Line 13"/>
          <p:cNvSpPr>
            <a:spLocks noChangeShapeType="1"/>
          </p:cNvSpPr>
          <p:nvPr/>
        </p:nvSpPr>
        <p:spPr bwMode="auto">
          <a:xfrm>
            <a:off x="6858000" y="33829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66" name="Line 14"/>
          <p:cNvSpPr>
            <a:spLocks noChangeShapeType="1"/>
          </p:cNvSpPr>
          <p:nvPr/>
        </p:nvSpPr>
        <p:spPr bwMode="auto">
          <a:xfrm>
            <a:off x="6858000" y="39925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67" name="Rectangle 15"/>
          <p:cNvSpPr>
            <a:spLocks noChangeArrowheads="1"/>
          </p:cNvSpPr>
          <p:nvPr/>
        </p:nvSpPr>
        <p:spPr bwMode="auto">
          <a:xfrm>
            <a:off x="8915400" y="3078163"/>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9168" name="Line 16"/>
          <p:cNvSpPr>
            <a:spLocks noChangeShapeType="1"/>
          </p:cNvSpPr>
          <p:nvPr/>
        </p:nvSpPr>
        <p:spPr bwMode="auto">
          <a:xfrm>
            <a:off x="8915400" y="36877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69" name="Line 17"/>
          <p:cNvSpPr>
            <a:spLocks noChangeShapeType="1"/>
          </p:cNvSpPr>
          <p:nvPr/>
        </p:nvSpPr>
        <p:spPr bwMode="auto">
          <a:xfrm>
            <a:off x="8915400" y="33829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70" name="Line 18"/>
          <p:cNvSpPr>
            <a:spLocks noChangeShapeType="1"/>
          </p:cNvSpPr>
          <p:nvPr/>
        </p:nvSpPr>
        <p:spPr bwMode="auto">
          <a:xfrm>
            <a:off x="8915400" y="39925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71" name="Text Box 35"/>
          <p:cNvSpPr txBox="1">
            <a:spLocks noChangeArrowheads="1"/>
          </p:cNvSpPr>
          <p:nvPr/>
        </p:nvSpPr>
        <p:spPr bwMode="auto">
          <a:xfrm>
            <a:off x="2879725" y="2657476"/>
            <a:ext cx="311150" cy="366713"/>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0</a:t>
            </a:r>
          </a:p>
        </p:txBody>
      </p:sp>
      <p:sp>
        <p:nvSpPr>
          <p:cNvPr id="49172" name="Text Box 36"/>
          <p:cNvSpPr txBox="1">
            <a:spLocks noChangeArrowheads="1"/>
          </p:cNvSpPr>
          <p:nvPr/>
        </p:nvSpPr>
        <p:spPr bwMode="auto">
          <a:xfrm>
            <a:off x="4784725" y="2657476"/>
            <a:ext cx="311150" cy="366713"/>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4</a:t>
            </a:r>
          </a:p>
        </p:txBody>
      </p:sp>
      <p:sp>
        <p:nvSpPr>
          <p:cNvPr id="49173" name="Text Box 37"/>
          <p:cNvSpPr txBox="1">
            <a:spLocks noChangeArrowheads="1"/>
          </p:cNvSpPr>
          <p:nvPr/>
        </p:nvSpPr>
        <p:spPr bwMode="auto">
          <a:xfrm>
            <a:off x="6765925" y="2657476"/>
            <a:ext cx="311150" cy="366713"/>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0</a:t>
            </a:r>
          </a:p>
        </p:txBody>
      </p:sp>
      <p:sp>
        <p:nvSpPr>
          <p:cNvPr id="49174" name="Text Box 38"/>
          <p:cNvSpPr txBox="1">
            <a:spLocks noChangeArrowheads="1"/>
          </p:cNvSpPr>
          <p:nvPr/>
        </p:nvSpPr>
        <p:spPr bwMode="auto">
          <a:xfrm>
            <a:off x="8899525" y="2657476"/>
            <a:ext cx="311150" cy="366713"/>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4</a:t>
            </a:r>
          </a:p>
        </p:txBody>
      </p:sp>
      <p:sp>
        <p:nvSpPr>
          <p:cNvPr id="49175" name="Rectangle 43"/>
          <p:cNvSpPr>
            <a:spLocks noChangeArrowheads="1"/>
          </p:cNvSpPr>
          <p:nvPr/>
        </p:nvSpPr>
        <p:spPr bwMode="auto">
          <a:xfrm>
            <a:off x="2286000" y="3078163"/>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9176" name="Line 44"/>
          <p:cNvSpPr>
            <a:spLocks noChangeShapeType="1"/>
          </p:cNvSpPr>
          <p:nvPr/>
        </p:nvSpPr>
        <p:spPr bwMode="auto">
          <a:xfrm>
            <a:off x="2286000" y="36877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77" name="Line 45"/>
          <p:cNvSpPr>
            <a:spLocks noChangeShapeType="1"/>
          </p:cNvSpPr>
          <p:nvPr/>
        </p:nvSpPr>
        <p:spPr bwMode="auto">
          <a:xfrm>
            <a:off x="2286000" y="33829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78" name="Line 46"/>
          <p:cNvSpPr>
            <a:spLocks noChangeShapeType="1"/>
          </p:cNvSpPr>
          <p:nvPr/>
        </p:nvSpPr>
        <p:spPr bwMode="auto">
          <a:xfrm>
            <a:off x="2286000" y="39925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79" name="Rectangle 47"/>
          <p:cNvSpPr>
            <a:spLocks noChangeArrowheads="1"/>
          </p:cNvSpPr>
          <p:nvPr/>
        </p:nvSpPr>
        <p:spPr bwMode="auto">
          <a:xfrm>
            <a:off x="4267200" y="3078163"/>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9180" name="Line 48"/>
          <p:cNvSpPr>
            <a:spLocks noChangeShapeType="1"/>
          </p:cNvSpPr>
          <p:nvPr/>
        </p:nvSpPr>
        <p:spPr bwMode="auto">
          <a:xfrm>
            <a:off x="4267200" y="36877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81" name="Line 49"/>
          <p:cNvSpPr>
            <a:spLocks noChangeShapeType="1"/>
          </p:cNvSpPr>
          <p:nvPr/>
        </p:nvSpPr>
        <p:spPr bwMode="auto">
          <a:xfrm>
            <a:off x="4267200" y="33829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82" name="Line 50"/>
          <p:cNvSpPr>
            <a:spLocks noChangeShapeType="1"/>
          </p:cNvSpPr>
          <p:nvPr/>
        </p:nvSpPr>
        <p:spPr bwMode="auto">
          <a:xfrm>
            <a:off x="4267200" y="39925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83" name="Rectangle 51"/>
          <p:cNvSpPr>
            <a:spLocks noChangeArrowheads="1"/>
          </p:cNvSpPr>
          <p:nvPr/>
        </p:nvSpPr>
        <p:spPr bwMode="auto">
          <a:xfrm>
            <a:off x="6324600" y="3078163"/>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9184" name="Line 52"/>
          <p:cNvSpPr>
            <a:spLocks noChangeShapeType="1"/>
          </p:cNvSpPr>
          <p:nvPr/>
        </p:nvSpPr>
        <p:spPr bwMode="auto">
          <a:xfrm>
            <a:off x="6324600" y="36877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85" name="Line 53"/>
          <p:cNvSpPr>
            <a:spLocks noChangeShapeType="1"/>
          </p:cNvSpPr>
          <p:nvPr/>
        </p:nvSpPr>
        <p:spPr bwMode="auto">
          <a:xfrm>
            <a:off x="6324600" y="33829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86" name="Line 54"/>
          <p:cNvSpPr>
            <a:spLocks noChangeShapeType="1"/>
          </p:cNvSpPr>
          <p:nvPr/>
        </p:nvSpPr>
        <p:spPr bwMode="auto">
          <a:xfrm>
            <a:off x="6324600" y="39925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87" name="Rectangle 55"/>
          <p:cNvSpPr>
            <a:spLocks noChangeArrowheads="1"/>
          </p:cNvSpPr>
          <p:nvPr/>
        </p:nvSpPr>
        <p:spPr bwMode="auto">
          <a:xfrm>
            <a:off x="8382000" y="3078163"/>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9188" name="Line 56"/>
          <p:cNvSpPr>
            <a:spLocks noChangeShapeType="1"/>
          </p:cNvSpPr>
          <p:nvPr/>
        </p:nvSpPr>
        <p:spPr bwMode="auto">
          <a:xfrm>
            <a:off x="8382000" y="36877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89" name="Line 57"/>
          <p:cNvSpPr>
            <a:spLocks noChangeShapeType="1"/>
          </p:cNvSpPr>
          <p:nvPr/>
        </p:nvSpPr>
        <p:spPr bwMode="auto">
          <a:xfrm>
            <a:off x="8382000" y="33829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90" name="Line 58"/>
          <p:cNvSpPr>
            <a:spLocks noChangeShapeType="1"/>
          </p:cNvSpPr>
          <p:nvPr/>
        </p:nvSpPr>
        <p:spPr bwMode="auto">
          <a:xfrm>
            <a:off x="8382000" y="39925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1683532" name="Text Box 76"/>
          <p:cNvSpPr txBox="1">
            <a:spLocks noChangeArrowheads="1"/>
          </p:cNvSpPr>
          <p:nvPr/>
        </p:nvSpPr>
        <p:spPr bwMode="auto">
          <a:xfrm>
            <a:off x="3150502" y="2620963"/>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83533" name="Text Box 77"/>
          <p:cNvSpPr txBox="1">
            <a:spLocks noChangeArrowheads="1"/>
          </p:cNvSpPr>
          <p:nvPr/>
        </p:nvSpPr>
        <p:spPr bwMode="auto">
          <a:xfrm>
            <a:off x="5055502" y="2620963"/>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83534" name="Text Box 78"/>
          <p:cNvSpPr txBox="1">
            <a:spLocks noChangeArrowheads="1"/>
          </p:cNvSpPr>
          <p:nvPr/>
        </p:nvSpPr>
        <p:spPr bwMode="auto">
          <a:xfrm>
            <a:off x="7004956" y="2620963"/>
            <a:ext cx="436338"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hit</a:t>
            </a:r>
          </a:p>
        </p:txBody>
      </p:sp>
      <p:sp>
        <p:nvSpPr>
          <p:cNvPr id="1683535" name="Text Box 79"/>
          <p:cNvSpPr txBox="1">
            <a:spLocks noChangeArrowheads="1"/>
          </p:cNvSpPr>
          <p:nvPr/>
        </p:nvSpPr>
        <p:spPr bwMode="auto">
          <a:xfrm>
            <a:off x="9138556" y="2620963"/>
            <a:ext cx="436338"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hit</a:t>
            </a:r>
          </a:p>
        </p:txBody>
      </p:sp>
      <p:sp>
        <p:nvSpPr>
          <p:cNvPr id="1683540" name="Text Box 84"/>
          <p:cNvSpPr txBox="1">
            <a:spLocks noChangeArrowheads="1"/>
          </p:cNvSpPr>
          <p:nvPr/>
        </p:nvSpPr>
        <p:spPr bwMode="auto">
          <a:xfrm>
            <a:off x="2338108" y="3032125"/>
            <a:ext cx="1502334"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000    Mem(0)</a:t>
            </a:r>
          </a:p>
        </p:txBody>
      </p:sp>
      <p:sp>
        <p:nvSpPr>
          <p:cNvPr id="1683541" name="Text Box 85"/>
          <p:cNvSpPr txBox="1">
            <a:spLocks noChangeArrowheads="1"/>
          </p:cNvSpPr>
          <p:nvPr/>
        </p:nvSpPr>
        <p:spPr bwMode="auto">
          <a:xfrm>
            <a:off x="4319308" y="3032125"/>
            <a:ext cx="1502334"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000    Mem(0)</a:t>
            </a:r>
          </a:p>
        </p:txBody>
      </p:sp>
      <p:sp>
        <p:nvSpPr>
          <p:cNvPr id="49198" name="Text Box 127"/>
          <p:cNvSpPr txBox="1">
            <a:spLocks noChangeArrowheads="1"/>
          </p:cNvSpPr>
          <p:nvPr/>
        </p:nvSpPr>
        <p:spPr bwMode="auto">
          <a:xfrm>
            <a:off x="1981200" y="1935164"/>
            <a:ext cx="3429000" cy="646331"/>
          </a:xfrm>
          <a:prstGeom prst="rect">
            <a:avLst/>
          </a:prstGeom>
          <a:noFill/>
          <a:ln w="12700">
            <a:noFill/>
            <a:miter lim="800000"/>
            <a:headEnd/>
            <a:tailEnd/>
          </a:ln>
        </p:spPr>
        <p:txBody>
          <a:bodyPr>
            <a:prstTxWarp prst="textNoShape">
              <a:avLst/>
            </a:prstTxWarp>
            <a:spAutoFit/>
          </a:bodyPr>
          <a:lstStyle/>
          <a:p>
            <a:pPr algn="ctr"/>
            <a:r>
              <a:rPr lang="en-US" b="0" dirty="0">
                <a:solidFill>
                  <a:prstClr val="black"/>
                </a:solidFill>
                <a:latin typeface="Calibri" charset="0"/>
                <a:ea typeface="+mn-ea"/>
                <a:cs typeface="+mn-cs"/>
              </a:rPr>
              <a:t>Start with an empty cache - all blocks initially marked as not valid</a:t>
            </a:r>
          </a:p>
        </p:txBody>
      </p:sp>
      <p:sp>
        <p:nvSpPr>
          <p:cNvPr id="49199" name="Line 128"/>
          <p:cNvSpPr>
            <a:spLocks noChangeShapeType="1"/>
          </p:cNvSpPr>
          <p:nvPr/>
        </p:nvSpPr>
        <p:spPr bwMode="auto">
          <a:xfrm>
            <a:off x="1981200" y="3687763"/>
            <a:ext cx="1828800" cy="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200" name="Line 129"/>
          <p:cNvSpPr>
            <a:spLocks noChangeShapeType="1"/>
          </p:cNvSpPr>
          <p:nvPr/>
        </p:nvSpPr>
        <p:spPr bwMode="auto">
          <a:xfrm>
            <a:off x="3962400" y="3687763"/>
            <a:ext cx="1828800" cy="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201" name="Line 130"/>
          <p:cNvSpPr>
            <a:spLocks noChangeShapeType="1"/>
          </p:cNvSpPr>
          <p:nvPr/>
        </p:nvSpPr>
        <p:spPr bwMode="auto">
          <a:xfrm>
            <a:off x="6019800" y="3687763"/>
            <a:ext cx="1828800" cy="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202" name="Line 131"/>
          <p:cNvSpPr>
            <a:spLocks noChangeShapeType="1"/>
          </p:cNvSpPr>
          <p:nvPr/>
        </p:nvSpPr>
        <p:spPr bwMode="auto">
          <a:xfrm>
            <a:off x="8077200" y="3687763"/>
            <a:ext cx="1828800" cy="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1683592" name="Text Box 136"/>
          <p:cNvSpPr txBox="1">
            <a:spLocks noChangeArrowheads="1"/>
          </p:cNvSpPr>
          <p:nvPr/>
        </p:nvSpPr>
        <p:spPr bwMode="auto">
          <a:xfrm>
            <a:off x="4319308" y="3357248"/>
            <a:ext cx="1502334" cy="369332"/>
          </a:xfrm>
          <a:prstGeom prst="rect">
            <a:avLst/>
          </a:prstGeom>
          <a:noFill/>
          <a:ln w="12700">
            <a:noFill/>
            <a:miter lim="800000"/>
            <a:headEnd/>
            <a:tailEnd/>
          </a:ln>
        </p:spPr>
        <p:txBody>
          <a:bodyPr wrap="none">
            <a:prstTxWarp prst="textNoShape">
              <a:avLst/>
            </a:prstTxWarp>
            <a:spAutoFit/>
          </a:bodyPr>
          <a:lstStyle/>
          <a:p>
            <a:pPr algn="ctr"/>
            <a:r>
              <a:rPr lang="en-US" b="0" dirty="0">
                <a:solidFill>
                  <a:prstClr val="black"/>
                </a:solidFill>
                <a:latin typeface="Calibri" charset="0"/>
                <a:ea typeface="+mn-ea"/>
                <a:cs typeface="+mn-cs"/>
              </a:rPr>
              <a:t>010    </a:t>
            </a:r>
            <a:r>
              <a:rPr lang="en-US" b="0" dirty="0" err="1">
                <a:solidFill>
                  <a:prstClr val="black"/>
                </a:solidFill>
                <a:latin typeface="Calibri" charset="0"/>
                <a:ea typeface="+mn-ea"/>
                <a:cs typeface="+mn-cs"/>
              </a:rPr>
              <a:t>Mem</a:t>
            </a:r>
            <a:r>
              <a:rPr lang="en-US" b="0" dirty="0">
                <a:solidFill>
                  <a:prstClr val="black"/>
                </a:solidFill>
                <a:latin typeface="Calibri" charset="0"/>
                <a:ea typeface="+mn-ea"/>
                <a:cs typeface="+mn-cs"/>
              </a:rPr>
              <a:t>(4)</a:t>
            </a:r>
          </a:p>
        </p:txBody>
      </p:sp>
      <p:sp>
        <p:nvSpPr>
          <p:cNvPr id="1683593" name="Text Box 137"/>
          <p:cNvSpPr txBox="1">
            <a:spLocks noChangeArrowheads="1"/>
          </p:cNvSpPr>
          <p:nvPr/>
        </p:nvSpPr>
        <p:spPr bwMode="auto">
          <a:xfrm>
            <a:off x="6361304" y="3366302"/>
            <a:ext cx="1502334" cy="369332"/>
          </a:xfrm>
          <a:prstGeom prst="rect">
            <a:avLst/>
          </a:prstGeom>
          <a:noFill/>
          <a:ln w="12700">
            <a:noFill/>
            <a:miter lim="800000"/>
            <a:headEnd/>
            <a:tailEnd/>
          </a:ln>
        </p:spPr>
        <p:txBody>
          <a:bodyPr wrap="none">
            <a:prstTxWarp prst="textNoShape">
              <a:avLst/>
            </a:prstTxWarp>
            <a:spAutoFit/>
          </a:bodyPr>
          <a:lstStyle/>
          <a:p>
            <a:pPr algn="ctr"/>
            <a:r>
              <a:rPr lang="en-US" b="0" dirty="0">
                <a:solidFill>
                  <a:prstClr val="black"/>
                </a:solidFill>
                <a:latin typeface="Calibri" charset="0"/>
                <a:ea typeface="+mn-ea"/>
                <a:cs typeface="+mn-cs"/>
              </a:rPr>
              <a:t>010    </a:t>
            </a:r>
            <a:r>
              <a:rPr lang="en-US" b="0" dirty="0" err="1">
                <a:solidFill>
                  <a:prstClr val="black"/>
                </a:solidFill>
                <a:latin typeface="Calibri" charset="0"/>
                <a:ea typeface="+mn-ea"/>
                <a:cs typeface="+mn-cs"/>
              </a:rPr>
              <a:t>Mem</a:t>
            </a:r>
            <a:r>
              <a:rPr lang="en-US" b="0" dirty="0">
                <a:solidFill>
                  <a:prstClr val="black"/>
                </a:solidFill>
                <a:latin typeface="Calibri" charset="0"/>
                <a:ea typeface="+mn-ea"/>
                <a:cs typeface="+mn-cs"/>
              </a:rPr>
              <a:t>(4)</a:t>
            </a:r>
          </a:p>
        </p:txBody>
      </p:sp>
      <p:sp>
        <p:nvSpPr>
          <p:cNvPr id="1683594" name="Text Box 138"/>
          <p:cNvSpPr txBox="1">
            <a:spLocks noChangeArrowheads="1"/>
          </p:cNvSpPr>
          <p:nvPr/>
        </p:nvSpPr>
        <p:spPr bwMode="auto">
          <a:xfrm>
            <a:off x="6370358" y="3032125"/>
            <a:ext cx="1502334"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000    Mem(0)</a:t>
            </a:r>
          </a:p>
        </p:txBody>
      </p:sp>
      <p:sp>
        <p:nvSpPr>
          <p:cNvPr id="1683595" name="Text Box 139"/>
          <p:cNvSpPr txBox="1">
            <a:spLocks noChangeArrowheads="1"/>
          </p:cNvSpPr>
          <p:nvPr/>
        </p:nvSpPr>
        <p:spPr bwMode="auto">
          <a:xfrm>
            <a:off x="8427758" y="3046413"/>
            <a:ext cx="1502334"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000    Mem(0)</a:t>
            </a:r>
          </a:p>
        </p:txBody>
      </p:sp>
      <p:sp>
        <p:nvSpPr>
          <p:cNvPr id="1683596" name="Text Box 140"/>
          <p:cNvSpPr txBox="1">
            <a:spLocks noChangeArrowheads="1"/>
          </p:cNvSpPr>
          <p:nvPr/>
        </p:nvSpPr>
        <p:spPr bwMode="auto">
          <a:xfrm>
            <a:off x="8425054" y="3375356"/>
            <a:ext cx="1502334" cy="369332"/>
          </a:xfrm>
          <a:prstGeom prst="rect">
            <a:avLst/>
          </a:prstGeom>
          <a:noFill/>
          <a:ln w="12700">
            <a:noFill/>
            <a:miter lim="800000"/>
            <a:headEnd/>
            <a:tailEnd/>
          </a:ln>
        </p:spPr>
        <p:txBody>
          <a:bodyPr wrap="none">
            <a:prstTxWarp prst="textNoShape">
              <a:avLst/>
            </a:prstTxWarp>
            <a:spAutoFit/>
          </a:bodyPr>
          <a:lstStyle/>
          <a:p>
            <a:pPr algn="ctr"/>
            <a:r>
              <a:rPr lang="en-US" b="0" dirty="0">
                <a:solidFill>
                  <a:prstClr val="black"/>
                </a:solidFill>
                <a:latin typeface="Calibri" charset="0"/>
                <a:ea typeface="+mn-ea"/>
                <a:cs typeface="+mn-cs"/>
              </a:rPr>
              <a:t>010    </a:t>
            </a:r>
            <a:r>
              <a:rPr lang="en-US" b="0" dirty="0" err="1">
                <a:solidFill>
                  <a:prstClr val="black"/>
                </a:solidFill>
                <a:latin typeface="Calibri" charset="0"/>
                <a:ea typeface="+mn-ea"/>
                <a:cs typeface="+mn-cs"/>
              </a:rPr>
              <a:t>Mem</a:t>
            </a:r>
            <a:r>
              <a:rPr lang="en-US" b="0" dirty="0">
                <a:solidFill>
                  <a:prstClr val="black"/>
                </a:solidFill>
                <a:latin typeface="Calibri" charset="0"/>
                <a:ea typeface="+mn-ea"/>
                <a:cs typeface="+mn-cs"/>
              </a:rPr>
              <a:t>(4)</a:t>
            </a:r>
          </a:p>
        </p:txBody>
      </p:sp>
      <p:sp>
        <p:nvSpPr>
          <p:cNvPr id="1683605" name="Rectangle 149"/>
          <p:cNvSpPr>
            <a:spLocks noChangeArrowheads="1"/>
          </p:cNvSpPr>
          <p:nvPr/>
        </p:nvSpPr>
        <p:spPr bwMode="auto">
          <a:xfrm>
            <a:off x="1905000" y="5067301"/>
            <a:ext cx="8153400" cy="1159292"/>
          </a:xfrm>
          <a:prstGeom prst="rect">
            <a:avLst/>
          </a:prstGeom>
          <a:noFill/>
          <a:ln w="12700">
            <a:noFill/>
            <a:miter lim="800000"/>
            <a:headEnd/>
            <a:tailEnd/>
          </a:ln>
        </p:spPr>
        <p:txBody>
          <a:bodyPr lIns="63500" tIns="25400" rIns="63500" bIns="25400">
            <a:prstTxWarp prst="textNoShape">
              <a:avLst/>
            </a:prstTxWarp>
            <a:spAutoFit/>
          </a:bodyPr>
          <a:lstStyle/>
          <a:p>
            <a:pPr marL="287338" indent="-287338">
              <a:spcBef>
                <a:spcPct val="30000"/>
              </a:spcBef>
              <a:buSzPct val="100000"/>
              <a:buFont typeface="Arial" charset="0"/>
              <a:buChar char="•"/>
            </a:pPr>
            <a:r>
              <a:rPr lang="en-US" sz="2400" b="0" dirty="0">
                <a:solidFill>
                  <a:prstClr val="black"/>
                </a:solidFill>
                <a:latin typeface="Calibri" charset="0"/>
                <a:ea typeface="+mn-ea"/>
                <a:cs typeface="+mn-cs"/>
              </a:rPr>
              <a:t>Avoids the conflict misses due to </a:t>
            </a:r>
            <a:r>
              <a:rPr lang="en-US" sz="2400" b="0" dirty="0">
                <a:solidFill>
                  <a:prstClr val="black"/>
                </a:solidFill>
                <a:latin typeface="Calibri" charset="0"/>
              </a:rPr>
              <a:t>ping pong effect in a DM cache</a:t>
            </a:r>
            <a:r>
              <a:rPr lang="en-US" sz="2400" b="0" dirty="0">
                <a:solidFill>
                  <a:prstClr val="black"/>
                </a:solidFill>
                <a:latin typeface="Calibri" charset="0"/>
                <a:ea typeface="+mn-ea"/>
                <a:cs typeface="+mn-cs"/>
              </a:rPr>
              <a:t>, since now two memory locations  (0 and 4) that map into the same cache set can co-exist!</a:t>
            </a:r>
          </a:p>
        </p:txBody>
      </p:sp>
      <p:sp>
        <p:nvSpPr>
          <p:cNvPr id="1683606" name="Rectangle 150"/>
          <p:cNvSpPr>
            <a:spLocks noChangeArrowheads="1"/>
          </p:cNvSpPr>
          <p:nvPr/>
        </p:nvSpPr>
        <p:spPr bwMode="auto">
          <a:xfrm>
            <a:off x="2057400" y="4678363"/>
            <a:ext cx="8153400" cy="355600"/>
          </a:xfrm>
          <a:prstGeom prst="rect">
            <a:avLst/>
          </a:prstGeom>
          <a:noFill/>
          <a:ln w="12700">
            <a:noFill/>
            <a:miter lim="800000"/>
            <a:headEnd/>
            <a:tailEnd/>
          </a:ln>
        </p:spPr>
        <p:txBody>
          <a:bodyPr lIns="63500" tIns="25400" rIns="63500" bIns="25400">
            <a:prstTxWarp prst="textNoShape">
              <a:avLst/>
            </a:prstTxWarp>
            <a:spAutoFit/>
          </a:bodyPr>
          <a:lstStyle/>
          <a:p>
            <a:pPr marL="741363" lvl="1" indent="-246063" algn="ctr">
              <a:spcBef>
                <a:spcPct val="30000"/>
              </a:spcBef>
              <a:buSzPct val="100000"/>
              <a:buFont typeface="Arial" charset="0"/>
              <a:buChar char="•"/>
            </a:pPr>
            <a:r>
              <a:rPr lang="en-US" sz="2000" b="0">
                <a:solidFill>
                  <a:prstClr val="black"/>
                </a:solidFill>
                <a:latin typeface="Calibri" charset="0"/>
                <a:ea typeface="+mn-ea"/>
                <a:cs typeface="+mn-cs"/>
              </a:rPr>
              <a:t>8 requests, 2 misses</a:t>
            </a:r>
          </a:p>
        </p:txBody>
      </p:sp>
      <p:sp>
        <p:nvSpPr>
          <p:cNvPr id="65" name="Rectangle 75"/>
          <p:cNvSpPr txBox="1">
            <a:spLocks noChangeArrowheads="1"/>
          </p:cNvSpPr>
          <p:nvPr/>
        </p:nvSpPr>
        <p:spPr>
          <a:xfrm>
            <a:off x="2057400" y="1536700"/>
            <a:ext cx="8153400" cy="812800"/>
          </a:xfrm>
          <a:prstGeom prst="rect">
            <a:avLst/>
          </a:prstGeom>
        </p:spPr>
        <p:txBody>
          <a:bodyPr vert="horz" lIns="91440" tIns="45720" rIns="91440" bIns="45720" rtlCol="0">
            <a:normAutofit fontScale="77500" lnSpcReduction="20000"/>
          </a:bodyPr>
          <a:lstStyle/>
          <a:p>
            <a:pPr marL="342900" indent="-342900" defTabSz="457200" eaLnBrk="1" fontAlgn="auto" hangingPunct="1">
              <a:spcBef>
                <a:spcPct val="20000"/>
              </a:spcBef>
              <a:spcAft>
                <a:spcPts val="0"/>
              </a:spcAft>
              <a:buFont typeface="Arial"/>
              <a:buChar char="•"/>
              <a:defRPr/>
            </a:pPr>
            <a:r>
              <a:rPr lang="en-US" sz="3200" b="0" dirty="0">
                <a:solidFill>
                  <a:prstClr val="black"/>
                </a:solidFill>
                <a:latin typeface="Helvetica (Body)"/>
                <a:ea typeface="+mn-ea"/>
                <a:cs typeface="+mn-cs"/>
              </a:rPr>
              <a:t>Consider the sequence of memory accesses</a:t>
            </a:r>
          </a:p>
          <a:p>
            <a:pPr marL="742950" lvl="1" indent="-285750" algn="ctr" defTabSz="457200" eaLnBrk="1" fontAlgn="auto" hangingPunct="1">
              <a:spcBef>
                <a:spcPct val="20000"/>
              </a:spcBef>
              <a:spcAft>
                <a:spcPts val="0"/>
              </a:spcAft>
              <a:defRPr/>
            </a:pPr>
            <a:r>
              <a:rPr lang="en-US" sz="2800" b="0" dirty="0">
                <a:solidFill>
                  <a:prstClr val="black"/>
                </a:solidFill>
                <a:latin typeface="Helvetica (Body)"/>
                <a:ea typeface="+mn-ea"/>
                <a:cs typeface="+mn-cs"/>
              </a:rPr>
              <a:t>              				0(0000)   4(0100)   0   4   0   4   0   4</a:t>
            </a:r>
          </a:p>
        </p:txBody>
      </p:sp>
      <p:sp>
        <p:nvSpPr>
          <p:cNvPr id="2" name="Slide Number Placeholder 3">
            <a:extLst>
              <a:ext uri="{FF2B5EF4-FFF2-40B4-BE49-F238E27FC236}">
                <a16:creationId xmlns:a16="http://schemas.microsoft.com/office/drawing/2014/main" id="{3D5139FF-1781-44C0-F9AB-9F9C45463B3F}"/>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39</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835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835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835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835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835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835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8359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6835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8359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8359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835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8360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83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3532" grpId="0" autoUpdateAnimBg="0"/>
      <p:bldP spid="1683533" grpId="0" autoUpdateAnimBg="0"/>
      <p:bldP spid="1683534" grpId="0" autoUpdateAnimBg="0"/>
      <p:bldP spid="1683535" grpId="0"/>
      <p:bldP spid="1683540" grpId="0" autoUpdateAnimBg="0"/>
      <p:bldP spid="1683541" grpId="0"/>
      <p:bldP spid="1683592" grpId="0"/>
      <p:bldP spid="1683593" grpId="0"/>
      <p:bldP spid="1683594" grpId="0"/>
      <p:bldP spid="1683595" grpId="0"/>
      <p:bldP spid="1683596" grpId="0"/>
      <p:bldP spid="1683605" grpId="0"/>
      <p:bldP spid="168360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5755446" cy="1143000"/>
          </a:xfrm>
        </p:spPr>
        <p:txBody>
          <a:bodyPr/>
          <a:lstStyle/>
          <a:p>
            <a:r>
              <a:rPr lang="en-US" dirty="0"/>
              <a:t>Library Analogy</a:t>
            </a:r>
          </a:p>
        </p:txBody>
      </p:sp>
      <p:sp>
        <p:nvSpPr>
          <p:cNvPr id="3" name="Content Placeholder 2"/>
          <p:cNvSpPr>
            <a:spLocks noGrp="1"/>
          </p:cNvSpPr>
          <p:nvPr>
            <p:ph idx="1"/>
          </p:nvPr>
        </p:nvSpPr>
        <p:spPr>
          <a:xfrm>
            <a:off x="228601" y="1511301"/>
            <a:ext cx="5755446" cy="4614863"/>
          </a:xfrm>
        </p:spPr>
        <p:txBody>
          <a:bodyPr>
            <a:normAutofit fontScale="77500" lnSpcReduction="20000"/>
          </a:bodyPr>
          <a:lstStyle/>
          <a:p>
            <a:r>
              <a:rPr lang="en-US" dirty="0"/>
              <a:t>Writing a report on a specific topic.</a:t>
            </a:r>
          </a:p>
          <a:p>
            <a:r>
              <a:rPr lang="en-US" dirty="0"/>
              <a:t>While at library, check out books and keep them on desk.</a:t>
            </a:r>
          </a:p>
          <a:p>
            <a:r>
              <a:rPr lang="en-US" dirty="0"/>
              <a:t>If need more, check them out and bring to desk.</a:t>
            </a:r>
          </a:p>
          <a:p>
            <a:pPr lvl="1"/>
            <a:r>
              <a:rPr lang="en-US" dirty="0"/>
              <a:t>But don’t return earlier books since might need them</a:t>
            </a:r>
          </a:p>
          <a:p>
            <a:pPr lvl="1"/>
            <a:r>
              <a:rPr lang="en-US" dirty="0"/>
              <a:t>Limited space on desk; Which books to keep?</a:t>
            </a:r>
          </a:p>
          <a:p>
            <a:r>
              <a:rPr lang="en-US" dirty="0"/>
              <a:t>You hope this collection of ~10 books on desk enough to write report, despite 10 being only 0.00001% of books in the library</a:t>
            </a:r>
          </a:p>
        </p:txBody>
      </p:sp>
      <p:sp>
        <p:nvSpPr>
          <p:cNvPr id="6" name="Slide Number Placeholder 5"/>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4</a:t>
            </a:fld>
            <a:endParaRPr lang="en-US" b="0">
              <a:solidFill>
                <a:prstClr val="black">
                  <a:tint val="75000"/>
                </a:prstClr>
              </a:solidFill>
              <a:latin typeface="Times New Roman" pitchFamily="18" charset="0"/>
              <a:ea typeface="+mn-ea"/>
              <a:cs typeface="+mn-cs"/>
            </a:endParaRPr>
          </a:p>
        </p:txBody>
      </p:sp>
      <p:pic>
        <p:nvPicPr>
          <p:cNvPr id="5122" name="Picture 2"/>
          <p:cNvPicPr>
            <a:picLocks noChangeAspect="1" noChangeArrowheads="1"/>
          </p:cNvPicPr>
          <p:nvPr/>
        </p:nvPicPr>
        <p:blipFill>
          <a:blip r:embed="rId2" cstate="print"/>
          <a:srcRect/>
          <a:stretch>
            <a:fillRect/>
          </a:stretch>
        </p:blipFill>
        <p:spPr bwMode="auto">
          <a:xfrm>
            <a:off x="5984047" y="0"/>
            <a:ext cx="6207953" cy="6858000"/>
          </a:xfrm>
          <a:prstGeom prst="rect">
            <a:avLst/>
          </a:prstGeom>
          <a:noFill/>
          <a:ln w="9525">
            <a:noFill/>
            <a:miter lim="800000"/>
            <a:headEnd/>
            <a:tailEnd/>
          </a:ln>
        </p:spPr>
      </p:pic>
      <p:sp>
        <p:nvSpPr>
          <p:cNvPr id="4" name="Slide Number Placeholder 3">
            <a:extLst>
              <a:ext uri="{FF2B5EF4-FFF2-40B4-BE49-F238E27FC236}">
                <a16:creationId xmlns:a16="http://schemas.microsoft.com/office/drawing/2014/main" id="{C3A68E9C-A71F-B05A-FE73-F37D18D8D06C}"/>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4</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9ED8F4-CB94-2835-803F-463F728FF40B}"/>
            </a:ext>
          </a:extLst>
        </p:cNvPr>
        <p:cNvGrpSpPr/>
        <p:nvPr/>
      </p:nvGrpSpPr>
      <p:grpSpPr>
        <a:xfrm>
          <a:off x="0" y="0"/>
          <a:ext cx="0" cy="0"/>
          <a:chOff x="0" y="0"/>
          <a:chExt cx="0" cy="0"/>
        </a:xfrm>
      </p:grpSpPr>
      <p:sp>
        <p:nvSpPr>
          <p:cNvPr id="95" name="Rectangle 91">
            <a:extLst>
              <a:ext uri="{FF2B5EF4-FFF2-40B4-BE49-F238E27FC236}">
                <a16:creationId xmlns:a16="http://schemas.microsoft.com/office/drawing/2014/main" id="{21507EAD-0862-828D-7E1C-ED46781D8ED0}"/>
              </a:ext>
            </a:extLst>
          </p:cNvPr>
          <p:cNvSpPr txBox="1">
            <a:spLocks noChangeArrowheads="1"/>
          </p:cNvSpPr>
          <p:nvPr/>
        </p:nvSpPr>
        <p:spPr>
          <a:xfrm>
            <a:off x="1749425" y="705413"/>
            <a:ext cx="8918574" cy="1513407"/>
          </a:xfrm>
          <a:prstGeom prst="rect">
            <a:avLst/>
          </a:prstGeom>
        </p:spPr>
        <p:txBody>
          <a:bodyPr vert="horz" lIns="91440" tIns="45720" rIns="91440" bIns="45720" rtlCol="0">
            <a:normAutofit fontScale="55000" lnSpcReduction="20000"/>
          </a:bodyPr>
          <a:lstStyle>
            <a:defPPr>
              <a:defRPr lang="en-US"/>
            </a:defPPr>
            <a:lvl1pPr marL="342900" indent="-342900" defTabSz="457200" eaLnBrk="1" fontAlgn="auto" hangingPunct="1">
              <a:spcBef>
                <a:spcPct val="20000"/>
              </a:spcBef>
              <a:spcAft>
                <a:spcPts val="0"/>
              </a:spcAft>
              <a:buFont typeface="Arial"/>
              <a:buChar char="•"/>
              <a:defRPr sz="3200" b="0">
                <a:solidFill>
                  <a:prstClr val="black"/>
                </a:solidFill>
                <a:latin typeface="Helvetica (Body)"/>
                <a:ea typeface="+mn-ea"/>
                <a:cs typeface="+mn-cs"/>
              </a:defRPr>
            </a:lvl1pPr>
            <a:lvl2pPr marL="742950" lvl="1" indent="-285750" algn="ctr" defTabSz="457200" eaLnBrk="1" fontAlgn="auto" hangingPunct="1">
              <a:spcBef>
                <a:spcPct val="20000"/>
              </a:spcBef>
              <a:spcAft>
                <a:spcPts val="0"/>
              </a:spcAft>
              <a:defRPr sz="2800" b="0">
                <a:solidFill>
                  <a:prstClr val="black"/>
                </a:solidFill>
                <a:latin typeface="Helvetica (Body)"/>
                <a:ea typeface="+mn-ea"/>
                <a:cs typeface="+mn-cs"/>
              </a:defRPr>
            </a:lvl2pPr>
            <a:lvl3pPr marL="1377950" indent="-468313" algn="l" rtl="0" eaLnBrk="0" fontAlgn="base" hangingPunct="0">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r>
              <a:rPr lang="en-US" dirty="0"/>
              <a:t>32-bit address space. Tag: 20 bits; Index: 8 bits; Offset: 4 bits</a:t>
            </a:r>
          </a:p>
          <a:p>
            <a:r>
              <a:rPr lang="en-US" dirty="0"/>
              <a:t>Index 8 bits </a:t>
            </a:r>
            <a:r>
              <a:rPr lang="en-US" dirty="0">
                <a:sym typeface="Wingdings" pitchFamily="2" charset="2"/>
              </a:rPr>
              <a:t> </a:t>
            </a:r>
            <a:r>
              <a:rPr lang="en-US" dirty="0"/>
              <a:t>2^8=256 cache blocks</a:t>
            </a:r>
          </a:p>
          <a:p>
            <a:r>
              <a:rPr lang="en-US" dirty="0"/>
              <a:t>Tag 20 bits </a:t>
            </a:r>
            <a:r>
              <a:rPr lang="en-US" dirty="0">
                <a:sym typeface="Wingdings" pitchFamily="2" charset="2"/>
              </a:rPr>
              <a:t> </a:t>
            </a:r>
            <a:r>
              <a:rPr lang="en-US" dirty="0"/>
              <a:t>2^20=1 million memory addresses mapped to each cache index</a:t>
            </a:r>
          </a:p>
          <a:p>
            <a:r>
              <a:rPr lang="en-US" dirty="0"/>
              <a:t>Offset 4 bits </a:t>
            </a:r>
            <a:r>
              <a:rPr lang="en-US" dirty="0">
                <a:sym typeface="Wingdings" pitchFamily="2" charset="2"/>
              </a:rPr>
              <a:t> </a:t>
            </a:r>
            <a:r>
              <a:rPr lang="en-US" dirty="0"/>
              <a:t>2^4=16 Bytes (4 words) /block</a:t>
            </a:r>
          </a:p>
          <a:p>
            <a:r>
              <a:rPr lang="en-US" dirty="0"/>
              <a:t>Cache size = 256 blocks * 16 Bytes/block = 4K Bytes (1K words) </a:t>
            </a:r>
          </a:p>
        </p:txBody>
      </p:sp>
      <p:sp>
        <p:nvSpPr>
          <p:cNvPr id="96" name="Rectangle 2">
            <a:extLst>
              <a:ext uri="{FF2B5EF4-FFF2-40B4-BE49-F238E27FC236}">
                <a16:creationId xmlns:a16="http://schemas.microsoft.com/office/drawing/2014/main" id="{BCAE60A9-9537-3547-DA17-79CDB4C9C6D4}"/>
              </a:ext>
            </a:extLst>
          </p:cNvPr>
          <p:cNvSpPr>
            <a:spLocks noChangeArrowheads="1"/>
          </p:cNvSpPr>
          <p:nvPr/>
        </p:nvSpPr>
        <p:spPr bwMode="auto">
          <a:xfrm>
            <a:off x="1749425" y="312739"/>
            <a:ext cx="3168650" cy="477837"/>
          </a:xfrm>
          <a:prstGeom prst="rect">
            <a:avLst/>
          </a:prstGeom>
          <a:noFill/>
          <a:ln w="12700">
            <a:noFill/>
            <a:miter lim="800000"/>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nvGrpSpPr>
          <p:cNvPr id="97" name="Group 4">
            <a:extLst>
              <a:ext uri="{FF2B5EF4-FFF2-40B4-BE49-F238E27FC236}">
                <a16:creationId xmlns:a16="http://schemas.microsoft.com/office/drawing/2014/main" id="{481FD760-B237-B654-48D1-373DDD2C4492}"/>
              </a:ext>
            </a:extLst>
          </p:cNvPr>
          <p:cNvGrpSpPr>
            <a:grpSpLocks/>
          </p:cNvGrpSpPr>
          <p:nvPr/>
        </p:nvGrpSpPr>
        <p:grpSpPr bwMode="auto">
          <a:xfrm>
            <a:off x="2438400" y="2645830"/>
            <a:ext cx="3760788" cy="1828800"/>
            <a:chOff x="576" y="1248"/>
            <a:chExt cx="2369" cy="1152"/>
          </a:xfrm>
        </p:grpSpPr>
        <p:grpSp>
          <p:nvGrpSpPr>
            <p:cNvPr id="98" name="Group 5">
              <a:extLst>
                <a:ext uri="{FF2B5EF4-FFF2-40B4-BE49-F238E27FC236}">
                  <a16:creationId xmlns:a16="http://schemas.microsoft.com/office/drawing/2014/main" id="{23037432-C0F0-847B-D694-CC9CEABDB39E}"/>
                </a:ext>
              </a:extLst>
            </p:cNvPr>
            <p:cNvGrpSpPr>
              <a:grpSpLocks/>
            </p:cNvGrpSpPr>
            <p:nvPr/>
          </p:nvGrpSpPr>
          <p:grpSpPr bwMode="auto">
            <a:xfrm>
              <a:off x="576" y="1248"/>
              <a:ext cx="2369" cy="1152"/>
              <a:chOff x="576" y="1248"/>
              <a:chExt cx="2369" cy="1152"/>
            </a:xfrm>
          </p:grpSpPr>
          <p:sp>
            <p:nvSpPr>
              <p:cNvPr id="100" name="Line 6">
                <a:extLst>
                  <a:ext uri="{FF2B5EF4-FFF2-40B4-BE49-F238E27FC236}">
                    <a16:creationId xmlns:a16="http://schemas.microsoft.com/office/drawing/2014/main" id="{5165829E-2039-BE99-555C-D4A777B44A6D}"/>
                  </a:ext>
                </a:extLst>
              </p:cNvPr>
              <p:cNvSpPr>
                <a:spLocks noChangeShapeType="1"/>
              </p:cNvSpPr>
              <p:nvPr/>
            </p:nvSpPr>
            <p:spPr bwMode="auto">
              <a:xfrm>
                <a:off x="2640" y="1344"/>
                <a:ext cx="148" cy="57"/>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1" name="Text Box 7">
                <a:extLst>
                  <a:ext uri="{FF2B5EF4-FFF2-40B4-BE49-F238E27FC236}">
                    <a16:creationId xmlns:a16="http://schemas.microsoft.com/office/drawing/2014/main" id="{45F8EF55-D05F-8E11-6D5B-B4AE586FB5B2}"/>
                  </a:ext>
                </a:extLst>
              </p:cNvPr>
              <p:cNvSpPr txBox="1">
                <a:spLocks noChangeArrowheads="1"/>
              </p:cNvSpPr>
              <p:nvPr/>
            </p:nvSpPr>
            <p:spPr bwMode="auto">
              <a:xfrm>
                <a:off x="2757" y="1296"/>
                <a:ext cx="188"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8</a:t>
                </a:r>
              </a:p>
            </p:txBody>
          </p:sp>
          <p:sp>
            <p:nvSpPr>
              <p:cNvPr id="102" name="Text Box 8">
                <a:extLst>
                  <a:ext uri="{FF2B5EF4-FFF2-40B4-BE49-F238E27FC236}">
                    <a16:creationId xmlns:a16="http://schemas.microsoft.com/office/drawing/2014/main" id="{093B7BF7-5441-691B-4B01-AF12A406E5F8}"/>
                  </a:ext>
                </a:extLst>
              </p:cNvPr>
              <p:cNvSpPr txBox="1">
                <a:spLocks noChangeArrowheads="1"/>
              </p:cNvSpPr>
              <p:nvPr/>
            </p:nvSpPr>
            <p:spPr bwMode="auto">
              <a:xfrm>
                <a:off x="2208" y="1423"/>
                <a:ext cx="402"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Index</a:t>
                </a:r>
              </a:p>
            </p:txBody>
          </p:sp>
          <p:sp>
            <p:nvSpPr>
              <p:cNvPr id="103" name="Line 9">
                <a:extLst>
                  <a:ext uri="{FF2B5EF4-FFF2-40B4-BE49-F238E27FC236}">
                    <a16:creationId xmlns:a16="http://schemas.microsoft.com/office/drawing/2014/main" id="{21E41064-F247-AB7F-3189-F6EC0C2CDFB5}"/>
                  </a:ext>
                </a:extLst>
              </p:cNvPr>
              <p:cNvSpPr>
                <a:spLocks noChangeShapeType="1"/>
              </p:cNvSpPr>
              <p:nvPr/>
            </p:nvSpPr>
            <p:spPr bwMode="auto">
              <a:xfrm>
                <a:off x="2736" y="1248"/>
                <a:ext cx="0" cy="384"/>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4" name="Line 10">
                <a:extLst>
                  <a:ext uri="{FF2B5EF4-FFF2-40B4-BE49-F238E27FC236}">
                    <a16:creationId xmlns:a16="http://schemas.microsoft.com/office/drawing/2014/main" id="{2200FE8C-7F18-AB0B-D8A7-CCE0D67AF20F}"/>
                  </a:ext>
                </a:extLst>
              </p:cNvPr>
              <p:cNvSpPr>
                <a:spLocks noChangeShapeType="1"/>
              </p:cNvSpPr>
              <p:nvPr/>
            </p:nvSpPr>
            <p:spPr bwMode="auto">
              <a:xfrm>
                <a:off x="576" y="1632"/>
                <a:ext cx="2160" cy="0"/>
              </a:xfrm>
              <a:prstGeom prst="line">
                <a:avLst/>
              </a:prstGeom>
              <a:noFill/>
              <a:ln w="381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5" name="Line 11">
                <a:extLst>
                  <a:ext uri="{FF2B5EF4-FFF2-40B4-BE49-F238E27FC236}">
                    <a16:creationId xmlns:a16="http://schemas.microsoft.com/office/drawing/2014/main" id="{CF5FD093-8B67-2173-002B-4AD59F4F025C}"/>
                  </a:ext>
                </a:extLst>
              </p:cNvPr>
              <p:cNvSpPr>
                <a:spLocks noChangeShapeType="1"/>
              </p:cNvSpPr>
              <p:nvPr/>
            </p:nvSpPr>
            <p:spPr bwMode="auto">
              <a:xfrm>
                <a:off x="576" y="1632"/>
                <a:ext cx="0" cy="768"/>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sp>
          <p:nvSpPr>
            <p:cNvPr id="99" name="Line 12">
              <a:extLst>
                <a:ext uri="{FF2B5EF4-FFF2-40B4-BE49-F238E27FC236}">
                  <a16:creationId xmlns:a16="http://schemas.microsoft.com/office/drawing/2014/main" id="{F658CEB1-2A64-8438-B1EC-04CB729DE08A}"/>
                </a:ext>
              </a:extLst>
            </p:cNvPr>
            <p:cNvSpPr>
              <a:spLocks noChangeShapeType="1"/>
            </p:cNvSpPr>
            <p:nvPr/>
          </p:nvSpPr>
          <p:spPr bwMode="auto">
            <a:xfrm>
              <a:off x="576" y="2400"/>
              <a:ext cx="384" cy="0"/>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06" name="Group 13">
            <a:extLst>
              <a:ext uri="{FF2B5EF4-FFF2-40B4-BE49-F238E27FC236}">
                <a16:creationId xmlns:a16="http://schemas.microsoft.com/office/drawing/2014/main" id="{925A415B-E014-85B3-C872-FAC795A0ED6A}"/>
              </a:ext>
            </a:extLst>
          </p:cNvPr>
          <p:cNvGrpSpPr>
            <a:grpSpLocks/>
          </p:cNvGrpSpPr>
          <p:nvPr/>
        </p:nvGrpSpPr>
        <p:grpSpPr bwMode="auto">
          <a:xfrm>
            <a:off x="2438400" y="3331630"/>
            <a:ext cx="7391400" cy="2211388"/>
            <a:chOff x="576" y="1680"/>
            <a:chExt cx="4656" cy="1393"/>
          </a:xfrm>
        </p:grpSpPr>
        <p:sp>
          <p:nvSpPr>
            <p:cNvPr id="107" name="Freeform 14">
              <a:extLst>
                <a:ext uri="{FF2B5EF4-FFF2-40B4-BE49-F238E27FC236}">
                  <a16:creationId xmlns:a16="http://schemas.microsoft.com/office/drawing/2014/main" id="{4357369E-E5EA-BB73-7C93-AA063767FF5F}"/>
                </a:ext>
              </a:extLst>
            </p:cNvPr>
            <p:cNvSpPr>
              <a:spLocks/>
            </p:cNvSpPr>
            <p:nvPr/>
          </p:nvSpPr>
          <p:spPr bwMode="auto">
            <a:xfrm>
              <a:off x="960" y="2352"/>
              <a:ext cx="4260"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8" name="Freeform 15">
              <a:extLst>
                <a:ext uri="{FF2B5EF4-FFF2-40B4-BE49-F238E27FC236}">
                  <a16:creationId xmlns:a16="http://schemas.microsoft.com/office/drawing/2014/main" id="{4B04EA9E-5FA3-97DF-8E81-13D1AF02FF78}"/>
                </a:ext>
              </a:extLst>
            </p:cNvPr>
            <p:cNvSpPr>
              <a:spLocks/>
            </p:cNvSpPr>
            <p:nvPr/>
          </p:nvSpPr>
          <p:spPr bwMode="auto">
            <a:xfrm>
              <a:off x="960" y="2352"/>
              <a:ext cx="4272"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9" name="Line 16">
              <a:extLst>
                <a:ext uri="{FF2B5EF4-FFF2-40B4-BE49-F238E27FC236}">
                  <a16:creationId xmlns:a16="http://schemas.microsoft.com/office/drawing/2014/main" id="{602B3061-68FE-9C90-B8E0-510ED0188FA0}"/>
                </a:ext>
              </a:extLst>
            </p:cNvPr>
            <p:cNvSpPr>
              <a:spLocks noChangeShapeType="1"/>
            </p:cNvSpPr>
            <p:nvPr/>
          </p:nvSpPr>
          <p:spPr bwMode="auto">
            <a:xfrm flipH="1">
              <a:off x="960" y="2011"/>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0" name="Line 17">
              <a:extLst>
                <a:ext uri="{FF2B5EF4-FFF2-40B4-BE49-F238E27FC236}">
                  <a16:creationId xmlns:a16="http://schemas.microsoft.com/office/drawing/2014/main" id="{E0C2CDB3-6CEE-1B18-E9BD-D20A2F7F8FFF}"/>
                </a:ext>
              </a:extLst>
            </p:cNvPr>
            <p:cNvSpPr>
              <a:spLocks noChangeShapeType="1"/>
            </p:cNvSpPr>
            <p:nvPr/>
          </p:nvSpPr>
          <p:spPr bwMode="auto">
            <a:xfrm flipH="1">
              <a:off x="960" y="2121"/>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1" name="Line 18">
              <a:extLst>
                <a:ext uri="{FF2B5EF4-FFF2-40B4-BE49-F238E27FC236}">
                  <a16:creationId xmlns:a16="http://schemas.microsoft.com/office/drawing/2014/main" id="{8DFD99EF-C4A8-392A-341F-5E5B9C7E579C}"/>
                </a:ext>
              </a:extLst>
            </p:cNvPr>
            <p:cNvSpPr>
              <a:spLocks noChangeShapeType="1"/>
            </p:cNvSpPr>
            <p:nvPr/>
          </p:nvSpPr>
          <p:spPr bwMode="auto">
            <a:xfrm flipH="1">
              <a:off x="960" y="2230"/>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2" name="Line 19">
              <a:extLst>
                <a:ext uri="{FF2B5EF4-FFF2-40B4-BE49-F238E27FC236}">
                  <a16:creationId xmlns:a16="http://schemas.microsoft.com/office/drawing/2014/main" id="{C195C45F-FBEC-2E44-96ED-2066204810A6}"/>
                </a:ext>
              </a:extLst>
            </p:cNvPr>
            <p:cNvSpPr>
              <a:spLocks noChangeShapeType="1"/>
            </p:cNvSpPr>
            <p:nvPr/>
          </p:nvSpPr>
          <p:spPr bwMode="auto">
            <a:xfrm flipH="1">
              <a:off x="960" y="2559"/>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3" name="Line 20">
              <a:extLst>
                <a:ext uri="{FF2B5EF4-FFF2-40B4-BE49-F238E27FC236}">
                  <a16:creationId xmlns:a16="http://schemas.microsoft.com/office/drawing/2014/main" id="{2CB02FA9-5FA5-E360-4E12-D8DE424892AC}"/>
                </a:ext>
              </a:extLst>
            </p:cNvPr>
            <p:cNvSpPr>
              <a:spLocks noChangeShapeType="1"/>
            </p:cNvSpPr>
            <p:nvPr/>
          </p:nvSpPr>
          <p:spPr bwMode="auto">
            <a:xfrm flipH="1">
              <a:off x="960" y="2669"/>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4" name="Line 21">
              <a:extLst>
                <a:ext uri="{FF2B5EF4-FFF2-40B4-BE49-F238E27FC236}">
                  <a16:creationId xmlns:a16="http://schemas.microsoft.com/office/drawing/2014/main" id="{5E44F115-10A5-21C6-B2C2-1ABBB288090D}"/>
                </a:ext>
              </a:extLst>
            </p:cNvPr>
            <p:cNvSpPr>
              <a:spLocks noChangeShapeType="1"/>
            </p:cNvSpPr>
            <p:nvPr/>
          </p:nvSpPr>
          <p:spPr bwMode="auto">
            <a:xfrm flipH="1">
              <a:off x="960" y="2779"/>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5" name="Line 22">
              <a:extLst>
                <a:ext uri="{FF2B5EF4-FFF2-40B4-BE49-F238E27FC236}">
                  <a16:creationId xmlns:a16="http://schemas.microsoft.com/office/drawing/2014/main" id="{21D6A83B-4812-F63D-98AF-EBC1D102D201}"/>
                </a:ext>
              </a:extLst>
            </p:cNvPr>
            <p:cNvSpPr>
              <a:spLocks noChangeShapeType="1"/>
            </p:cNvSpPr>
            <p:nvPr/>
          </p:nvSpPr>
          <p:spPr bwMode="auto">
            <a:xfrm flipH="1">
              <a:off x="960" y="2889"/>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6" name="Text Box 23">
              <a:extLst>
                <a:ext uri="{FF2B5EF4-FFF2-40B4-BE49-F238E27FC236}">
                  <a16:creationId xmlns:a16="http://schemas.microsoft.com/office/drawing/2014/main" id="{CEE53219-FCCD-F53A-632C-A8064DE265E0}"/>
                </a:ext>
              </a:extLst>
            </p:cNvPr>
            <p:cNvSpPr txBox="1">
              <a:spLocks noChangeArrowheads="1"/>
            </p:cNvSpPr>
            <p:nvPr/>
          </p:nvSpPr>
          <p:spPr bwMode="auto">
            <a:xfrm>
              <a:off x="3216" y="1680"/>
              <a:ext cx="706" cy="194"/>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ＭＳ Ｐゴシック" charset="0"/>
                  <a:cs typeface="+mn-cs"/>
                </a:rPr>
                <a:t>Data (words)</a:t>
              </a:r>
            </a:p>
          </p:txBody>
        </p:sp>
        <p:sp>
          <p:nvSpPr>
            <p:cNvPr id="117" name="Text Box 24">
              <a:extLst>
                <a:ext uri="{FF2B5EF4-FFF2-40B4-BE49-F238E27FC236}">
                  <a16:creationId xmlns:a16="http://schemas.microsoft.com/office/drawing/2014/main" id="{A536450B-CDD9-8954-EF71-58F008E2E7AE}"/>
                </a:ext>
              </a:extLst>
            </p:cNvPr>
            <p:cNvSpPr txBox="1">
              <a:spLocks noChangeArrowheads="1"/>
            </p:cNvSpPr>
            <p:nvPr/>
          </p:nvSpPr>
          <p:spPr bwMode="auto">
            <a:xfrm>
              <a:off x="576" y="1728"/>
              <a:ext cx="368" cy="194"/>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a:ea typeface="ＭＳ Ｐゴシック" charset="0"/>
                  <a:cs typeface="+mn-cs"/>
                </a:rPr>
                <a:t>Index</a:t>
              </a:r>
            </a:p>
          </p:txBody>
        </p:sp>
        <p:sp>
          <p:nvSpPr>
            <p:cNvPr id="118" name="Text Box 25">
              <a:extLst>
                <a:ext uri="{FF2B5EF4-FFF2-40B4-BE49-F238E27FC236}">
                  <a16:creationId xmlns:a16="http://schemas.microsoft.com/office/drawing/2014/main" id="{A7374D17-39C4-A8C6-FBCF-057396C478B8}"/>
                </a:ext>
              </a:extLst>
            </p:cNvPr>
            <p:cNvSpPr txBox="1">
              <a:spLocks noChangeArrowheads="1"/>
            </p:cNvSpPr>
            <p:nvPr/>
          </p:nvSpPr>
          <p:spPr bwMode="auto">
            <a:xfrm>
              <a:off x="1200" y="1728"/>
              <a:ext cx="271" cy="194"/>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a:ea typeface="ＭＳ Ｐゴシック" charset="0"/>
                  <a:cs typeface="+mn-cs"/>
                </a:rPr>
                <a:t>Tag</a:t>
              </a:r>
            </a:p>
          </p:txBody>
        </p:sp>
        <p:sp>
          <p:nvSpPr>
            <p:cNvPr id="119" name="Text Box 26">
              <a:extLst>
                <a:ext uri="{FF2B5EF4-FFF2-40B4-BE49-F238E27FC236}">
                  <a16:creationId xmlns:a16="http://schemas.microsoft.com/office/drawing/2014/main" id="{439EBB42-8CE6-5A03-EA37-ACC5B1296273}"/>
                </a:ext>
              </a:extLst>
            </p:cNvPr>
            <p:cNvSpPr txBox="1">
              <a:spLocks noChangeArrowheads="1"/>
            </p:cNvSpPr>
            <p:nvPr/>
          </p:nvSpPr>
          <p:spPr bwMode="auto">
            <a:xfrm>
              <a:off x="864" y="1728"/>
              <a:ext cx="341" cy="194"/>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ＭＳ Ｐゴシック" charset="0"/>
                  <a:cs typeface="+mn-cs"/>
                </a:rPr>
                <a:t>Valid</a:t>
              </a:r>
            </a:p>
          </p:txBody>
        </p:sp>
        <p:sp>
          <p:nvSpPr>
            <p:cNvPr id="120" name="Text Box 27">
              <a:extLst>
                <a:ext uri="{FF2B5EF4-FFF2-40B4-BE49-F238E27FC236}">
                  <a16:creationId xmlns:a16="http://schemas.microsoft.com/office/drawing/2014/main" id="{5E36EE9F-5063-1B04-D996-1EBAC0E3DC0B}"/>
                </a:ext>
              </a:extLst>
            </p:cNvPr>
            <p:cNvSpPr txBox="1">
              <a:spLocks noChangeArrowheads="1"/>
            </p:cNvSpPr>
            <p:nvPr/>
          </p:nvSpPr>
          <p:spPr bwMode="auto">
            <a:xfrm>
              <a:off x="677" y="1872"/>
              <a:ext cx="275" cy="1201"/>
            </a:xfrm>
            <a:prstGeom prst="rect">
              <a:avLst/>
            </a:prstGeom>
            <a:noFill/>
            <a:ln w="12700">
              <a:noFill/>
              <a:miter lim="800000"/>
              <a:headEnd/>
              <a:tailEnd/>
            </a:ln>
            <a:effectLst/>
          </p:spPr>
          <p:txBody>
            <a:bodyPr wrap="none">
              <a:spAutoFit/>
            </a:bodyPr>
            <a:lstStyle/>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0</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1</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2</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253</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254</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255</a:t>
              </a:r>
            </a:p>
          </p:txBody>
        </p:sp>
        <p:sp>
          <p:nvSpPr>
            <p:cNvPr id="121" name="Rectangle 28">
              <a:extLst>
                <a:ext uri="{FF2B5EF4-FFF2-40B4-BE49-F238E27FC236}">
                  <a16:creationId xmlns:a16="http://schemas.microsoft.com/office/drawing/2014/main" id="{13112508-644C-E8AB-6AAD-417ACE262983}"/>
                </a:ext>
              </a:extLst>
            </p:cNvPr>
            <p:cNvSpPr>
              <a:spLocks noChangeArrowheads="1"/>
            </p:cNvSpPr>
            <p:nvPr/>
          </p:nvSpPr>
          <p:spPr bwMode="auto">
            <a:xfrm>
              <a:off x="960" y="1920"/>
              <a:ext cx="4272" cy="1104"/>
            </a:xfrm>
            <a:prstGeom prst="rect">
              <a:avLst/>
            </a:prstGeom>
            <a:noFill/>
            <a:ln w="28575">
              <a:solidFill>
                <a:schemeClr val="tx1"/>
              </a:solidFill>
              <a:miter lim="800000"/>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2" name="Line 29">
              <a:extLst>
                <a:ext uri="{FF2B5EF4-FFF2-40B4-BE49-F238E27FC236}">
                  <a16:creationId xmlns:a16="http://schemas.microsoft.com/office/drawing/2014/main" id="{58CD1B83-BFC4-A4FC-50AC-58C46BB3C4AC}"/>
                </a:ext>
              </a:extLst>
            </p:cNvPr>
            <p:cNvSpPr>
              <a:spLocks noChangeShapeType="1"/>
            </p:cNvSpPr>
            <p:nvPr/>
          </p:nvSpPr>
          <p:spPr bwMode="auto">
            <a:xfrm>
              <a:off x="3408" y="1920"/>
              <a:ext cx="1" cy="110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3" name="Line 30">
              <a:extLst>
                <a:ext uri="{FF2B5EF4-FFF2-40B4-BE49-F238E27FC236}">
                  <a16:creationId xmlns:a16="http://schemas.microsoft.com/office/drawing/2014/main" id="{C3E1DCD1-F9E3-C31E-AC29-76F031520BE7}"/>
                </a:ext>
              </a:extLst>
            </p:cNvPr>
            <p:cNvSpPr>
              <a:spLocks noChangeShapeType="1"/>
            </p:cNvSpPr>
            <p:nvPr/>
          </p:nvSpPr>
          <p:spPr bwMode="auto">
            <a:xfrm>
              <a:off x="4320" y="1920"/>
              <a:ext cx="1" cy="110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4" name="Line 31">
              <a:extLst>
                <a:ext uri="{FF2B5EF4-FFF2-40B4-BE49-F238E27FC236}">
                  <a16:creationId xmlns:a16="http://schemas.microsoft.com/office/drawing/2014/main" id="{EDD7E0ED-177E-D219-2606-FD433F04B8FC}"/>
                </a:ext>
              </a:extLst>
            </p:cNvPr>
            <p:cNvSpPr>
              <a:spLocks noChangeShapeType="1"/>
            </p:cNvSpPr>
            <p:nvPr/>
          </p:nvSpPr>
          <p:spPr bwMode="auto">
            <a:xfrm>
              <a:off x="2496" y="1920"/>
              <a:ext cx="1" cy="110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5" name="Line 32">
              <a:extLst>
                <a:ext uri="{FF2B5EF4-FFF2-40B4-BE49-F238E27FC236}">
                  <a16:creationId xmlns:a16="http://schemas.microsoft.com/office/drawing/2014/main" id="{BF93DDAD-9A14-980F-C320-7C40C7180862}"/>
                </a:ext>
              </a:extLst>
            </p:cNvPr>
            <p:cNvSpPr>
              <a:spLocks noChangeShapeType="1"/>
            </p:cNvSpPr>
            <p:nvPr/>
          </p:nvSpPr>
          <p:spPr bwMode="auto">
            <a:xfrm>
              <a:off x="1584" y="1920"/>
              <a:ext cx="0" cy="1104"/>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6" name="Line 33">
              <a:extLst>
                <a:ext uri="{FF2B5EF4-FFF2-40B4-BE49-F238E27FC236}">
                  <a16:creationId xmlns:a16="http://schemas.microsoft.com/office/drawing/2014/main" id="{AB7F40A5-085A-E275-AD0F-AEEB2BBA79F2}"/>
                </a:ext>
              </a:extLst>
            </p:cNvPr>
            <p:cNvSpPr>
              <a:spLocks noChangeShapeType="1"/>
            </p:cNvSpPr>
            <p:nvPr/>
          </p:nvSpPr>
          <p:spPr bwMode="auto">
            <a:xfrm>
              <a:off x="1056" y="1920"/>
              <a:ext cx="1" cy="110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7" name="Line 34">
              <a:extLst>
                <a:ext uri="{FF2B5EF4-FFF2-40B4-BE49-F238E27FC236}">
                  <a16:creationId xmlns:a16="http://schemas.microsoft.com/office/drawing/2014/main" id="{D067AD84-0AEE-7717-B5E9-0E6F5615D2C3}"/>
                </a:ext>
              </a:extLst>
            </p:cNvPr>
            <p:cNvSpPr>
              <a:spLocks noChangeShapeType="1"/>
            </p:cNvSpPr>
            <p:nvPr/>
          </p:nvSpPr>
          <p:spPr bwMode="auto">
            <a:xfrm>
              <a:off x="1584" y="1824"/>
              <a:ext cx="3648" cy="0"/>
            </a:xfrm>
            <a:prstGeom prst="line">
              <a:avLst/>
            </a:prstGeom>
            <a:noFill/>
            <a:ln w="12700">
              <a:solidFill>
                <a:schemeClr val="tx1"/>
              </a:solidFill>
              <a:round/>
              <a:headEnd type="triangle" w="med" len="me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28" name="Group 35">
            <a:extLst>
              <a:ext uri="{FF2B5EF4-FFF2-40B4-BE49-F238E27FC236}">
                <a16:creationId xmlns:a16="http://schemas.microsoft.com/office/drawing/2014/main" id="{917262D6-60B8-0B86-BA36-EB86E4A0D179}"/>
              </a:ext>
            </a:extLst>
          </p:cNvPr>
          <p:cNvGrpSpPr>
            <a:grpSpLocks/>
          </p:cNvGrpSpPr>
          <p:nvPr/>
        </p:nvGrpSpPr>
        <p:grpSpPr bwMode="auto">
          <a:xfrm>
            <a:off x="4114800" y="2036231"/>
            <a:ext cx="3505200" cy="633413"/>
            <a:chOff x="1632" y="864"/>
            <a:chExt cx="2208" cy="399"/>
          </a:xfrm>
        </p:grpSpPr>
        <p:sp>
          <p:nvSpPr>
            <p:cNvPr id="129" name="Line 36">
              <a:extLst>
                <a:ext uri="{FF2B5EF4-FFF2-40B4-BE49-F238E27FC236}">
                  <a16:creationId xmlns:a16="http://schemas.microsoft.com/office/drawing/2014/main" id="{E65E5811-C510-9A8E-04FD-EAF5676303BC}"/>
                </a:ext>
              </a:extLst>
            </p:cNvPr>
            <p:cNvSpPr>
              <a:spLocks noChangeShapeType="1"/>
            </p:cNvSpPr>
            <p:nvPr/>
          </p:nvSpPr>
          <p:spPr bwMode="auto">
            <a:xfrm flipV="1">
              <a:off x="2528" y="1114"/>
              <a:ext cx="3" cy="149"/>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0" name="Line 37">
              <a:extLst>
                <a:ext uri="{FF2B5EF4-FFF2-40B4-BE49-F238E27FC236}">
                  <a16:creationId xmlns:a16="http://schemas.microsoft.com/office/drawing/2014/main" id="{0C7B75B6-CAA1-98F7-093D-6FCECD2050DB}"/>
                </a:ext>
              </a:extLst>
            </p:cNvPr>
            <p:cNvSpPr>
              <a:spLocks noChangeShapeType="1"/>
            </p:cNvSpPr>
            <p:nvPr/>
          </p:nvSpPr>
          <p:spPr bwMode="auto">
            <a:xfrm flipV="1">
              <a:off x="3072" y="1104"/>
              <a:ext cx="1" cy="145"/>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1" name="Freeform 38">
              <a:extLst>
                <a:ext uri="{FF2B5EF4-FFF2-40B4-BE49-F238E27FC236}">
                  <a16:creationId xmlns:a16="http://schemas.microsoft.com/office/drawing/2014/main" id="{C7321D2A-749D-0034-3EB1-92BA52493370}"/>
                </a:ext>
              </a:extLst>
            </p:cNvPr>
            <p:cNvSpPr>
              <a:spLocks/>
            </p:cNvSpPr>
            <p:nvPr/>
          </p:nvSpPr>
          <p:spPr bwMode="auto">
            <a:xfrm>
              <a:off x="1660" y="1112"/>
              <a:ext cx="1570" cy="151"/>
            </a:xfrm>
            <a:custGeom>
              <a:avLst/>
              <a:gdLst/>
              <a:ahLst/>
              <a:cxnLst>
                <a:cxn ang="0">
                  <a:pos x="0" y="149"/>
                </a:cxn>
                <a:cxn ang="0">
                  <a:pos x="3" y="0"/>
                </a:cxn>
                <a:cxn ang="0">
                  <a:pos x="1570" y="0"/>
                </a:cxn>
                <a:cxn ang="0">
                  <a:pos x="1570" y="151"/>
                </a:cxn>
                <a:cxn ang="0">
                  <a:pos x="3" y="151"/>
                </a:cxn>
                <a:cxn ang="0">
                  <a:pos x="3" y="151"/>
                </a:cxn>
              </a:cxnLst>
              <a:rect l="0" t="0" r="r" b="b"/>
              <a:pathLst>
                <a:path w="1570" h="151">
                  <a:moveTo>
                    <a:pt x="0" y="149"/>
                  </a:moveTo>
                  <a:lnTo>
                    <a:pt x="3" y="0"/>
                  </a:lnTo>
                  <a:lnTo>
                    <a:pt x="1570" y="0"/>
                  </a:lnTo>
                  <a:lnTo>
                    <a:pt x="1570" y="151"/>
                  </a:lnTo>
                  <a:lnTo>
                    <a:pt x="3" y="151"/>
                  </a:lnTo>
                  <a:lnTo>
                    <a:pt x="3" y="151"/>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2" name="Text Box 39">
              <a:extLst>
                <a:ext uri="{FF2B5EF4-FFF2-40B4-BE49-F238E27FC236}">
                  <a16:creationId xmlns:a16="http://schemas.microsoft.com/office/drawing/2014/main" id="{4334871A-C645-BE6B-5CB0-BD4040C82170}"/>
                </a:ext>
              </a:extLst>
            </p:cNvPr>
            <p:cNvSpPr txBox="1">
              <a:spLocks noChangeArrowheads="1"/>
            </p:cNvSpPr>
            <p:nvPr/>
          </p:nvSpPr>
          <p:spPr bwMode="auto">
            <a:xfrm>
              <a:off x="1632" y="960"/>
              <a:ext cx="1930" cy="154"/>
            </a:xfrm>
            <a:prstGeom prst="rect">
              <a:avLst/>
            </a:prstGeom>
            <a:noFill/>
            <a:ln w="12700">
              <a:noFill/>
              <a:miter lim="800000"/>
              <a:headEnd/>
              <a:tailEnd/>
            </a:ln>
            <a:effec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ＭＳ Ｐゴシック" charset="0"/>
                  <a:cs typeface="+mn-cs"/>
                </a:rPr>
                <a:t>31 30   . . .                 13 12  11    . . .    4  3  2  1  0</a:t>
              </a:r>
            </a:p>
          </p:txBody>
        </p:sp>
        <p:sp>
          <p:nvSpPr>
            <p:cNvPr id="133" name="Line 40">
              <a:extLst>
                <a:ext uri="{FF2B5EF4-FFF2-40B4-BE49-F238E27FC236}">
                  <a16:creationId xmlns:a16="http://schemas.microsoft.com/office/drawing/2014/main" id="{B0D0F180-D9D2-B565-0BF9-6FF5C5A0F848}"/>
                </a:ext>
              </a:extLst>
            </p:cNvPr>
            <p:cNvSpPr>
              <a:spLocks noChangeShapeType="1"/>
            </p:cNvSpPr>
            <p:nvPr/>
          </p:nvSpPr>
          <p:spPr bwMode="auto">
            <a:xfrm flipV="1">
              <a:off x="2928" y="1104"/>
              <a:ext cx="1" cy="145"/>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4" name="Text Box 41">
              <a:extLst>
                <a:ext uri="{FF2B5EF4-FFF2-40B4-BE49-F238E27FC236}">
                  <a16:creationId xmlns:a16="http://schemas.microsoft.com/office/drawing/2014/main" id="{D5636873-4265-7BCA-0228-8481DD5FB40A}"/>
                </a:ext>
              </a:extLst>
            </p:cNvPr>
            <p:cNvSpPr txBox="1">
              <a:spLocks noChangeArrowheads="1"/>
            </p:cNvSpPr>
            <p:nvPr/>
          </p:nvSpPr>
          <p:spPr bwMode="auto">
            <a:xfrm>
              <a:off x="3312" y="864"/>
              <a:ext cx="528" cy="366"/>
            </a:xfrm>
            <a:prstGeom prst="rect">
              <a:avLst/>
            </a:prstGeom>
            <a:noFill/>
            <a:ln w="12700">
              <a:noFill/>
              <a:miter lim="800000"/>
              <a:headEnd/>
              <a:tailEnd/>
            </a:ln>
            <a:effec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Byte offset</a:t>
              </a:r>
            </a:p>
          </p:txBody>
        </p:sp>
        <p:sp>
          <p:nvSpPr>
            <p:cNvPr id="135" name="Line 42">
              <a:extLst>
                <a:ext uri="{FF2B5EF4-FFF2-40B4-BE49-F238E27FC236}">
                  <a16:creationId xmlns:a16="http://schemas.microsoft.com/office/drawing/2014/main" id="{99690F83-B3B7-FBCD-1D76-75A3794DF203}"/>
                </a:ext>
              </a:extLst>
            </p:cNvPr>
            <p:cNvSpPr>
              <a:spLocks noChangeShapeType="1"/>
            </p:cNvSpPr>
            <p:nvPr/>
          </p:nvSpPr>
          <p:spPr bwMode="auto">
            <a:xfrm flipH="1">
              <a:off x="3168" y="1056"/>
              <a:ext cx="192" cy="144"/>
            </a:xfrm>
            <a:prstGeom prst="line">
              <a:avLst/>
            </a:prstGeom>
            <a:noFill/>
            <a:ln w="12700">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36" name="Group 43">
            <a:extLst>
              <a:ext uri="{FF2B5EF4-FFF2-40B4-BE49-F238E27FC236}">
                <a16:creationId xmlns:a16="http://schemas.microsoft.com/office/drawing/2014/main" id="{7474006A-CE53-2489-DF00-A04BE45EAC7F}"/>
              </a:ext>
            </a:extLst>
          </p:cNvPr>
          <p:cNvGrpSpPr>
            <a:grpSpLocks/>
          </p:cNvGrpSpPr>
          <p:nvPr/>
        </p:nvGrpSpPr>
        <p:grpSpPr bwMode="auto">
          <a:xfrm>
            <a:off x="3505200" y="4474630"/>
            <a:ext cx="604838" cy="1371600"/>
            <a:chOff x="1229" y="2400"/>
            <a:chExt cx="381" cy="864"/>
          </a:xfrm>
        </p:grpSpPr>
        <p:sp>
          <p:nvSpPr>
            <p:cNvPr id="137" name="Line 44">
              <a:extLst>
                <a:ext uri="{FF2B5EF4-FFF2-40B4-BE49-F238E27FC236}">
                  <a16:creationId xmlns:a16="http://schemas.microsoft.com/office/drawing/2014/main" id="{B9153E0E-0808-AF6B-2895-FD4A0F22C5FB}"/>
                </a:ext>
              </a:extLst>
            </p:cNvPr>
            <p:cNvSpPr>
              <a:spLocks noChangeShapeType="1"/>
            </p:cNvSpPr>
            <p:nvPr/>
          </p:nvSpPr>
          <p:spPr bwMode="auto">
            <a:xfrm>
              <a:off x="1229" y="3071"/>
              <a:ext cx="196" cy="54"/>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8" name="Text Box 45">
              <a:extLst>
                <a:ext uri="{FF2B5EF4-FFF2-40B4-BE49-F238E27FC236}">
                  <a16:creationId xmlns:a16="http://schemas.microsoft.com/office/drawing/2014/main" id="{202827B2-2ECB-A284-4D9F-E4FA8B9790BF}"/>
                </a:ext>
              </a:extLst>
            </p:cNvPr>
            <p:cNvSpPr txBox="1">
              <a:spLocks noChangeArrowheads="1"/>
            </p:cNvSpPr>
            <p:nvPr/>
          </p:nvSpPr>
          <p:spPr bwMode="auto">
            <a:xfrm>
              <a:off x="1362" y="2998"/>
              <a:ext cx="248"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20</a:t>
              </a:r>
            </a:p>
          </p:txBody>
        </p:sp>
        <p:sp>
          <p:nvSpPr>
            <p:cNvPr id="139" name="Line 46">
              <a:extLst>
                <a:ext uri="{FF2B5EF4-FFF2-40B4-BE49-F238E27FC236}">
                  <a16:creationId xmlns:a16="http://schemas.microsoft.com/office/drawing/2014/main" id="{D5621654-3695-2FCF-2A24-1DAA0DD3584C}"/>
                </a:ext>
              </a:extLst>
            </p:cNvPr>
            <p:cNvSpPr>
              <a:spLocks noChangeShapeType="1"/>
            </p:cNvSpPr>
            <p:nvPr/>
          </p:nvSpPr>
          <p:spPr bwMode="auto">
            <a:xfrm>
              <a:off x="1296" y="2400"/>
              <a:ext cx="0" cy="864"/>
            </a:xfrm>
            <a:prstGeom prst="line">
              <a:avLst/>
            </a:prstGeom>
            <a:noFill/>
            <a:ln w="28575">
              <a:solidFill>
                <a:schemeClr val="tx1"/>
              </a:solidFill>
              <a:round/>
              <a:headEnd type="oval" w="sm" len="sm"/>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40" name="Group 47">
            <a:extLst>
              <a:ext uri="{FF2B5EF4-FFF2-40B4-BE49-F238E27FC236}">
                <a16:creationId xmlns:a16="http://schemas.microsoft.com/office/drawing/2014/main" id="{BDFF09BB-41A9-63EC-85BC-70E0A77B9525}"/>
              </a:ext>
            </a:extLst>
          </p:cNvPr>
          <p:cNvGrpSpPr>
            <a:grpSpLocks/>
          </p:cNvGrpSpPr>
          <p:nvPr/>
        </p:nvGrpSpPr>
        <p:grpSpPr bwMode="auto">
          <a:xfrm>
            <a:off x="2286000" y="2645830"/>
            <a:ext cx="3052764" cy="3424238"/>
            <a:chOff x="480" y="1248"/>
            <a:chExt cx="1923" cy="2157"/>
          </a:xfrm>
        </p:grpSpPr>
        <p:grpSp>
          <p:nvGrpSpPr>
            <p:cNvPr id="141" name="Group 48">
              <a:extLst>
                <a:ext uri="{FF2B5EF4-FFF2-40B4-BE49-F238E27FC236}">
                  <a16:creationId xmlns:a16="http://schemas.microsoft.com/office/drawing/2014/main" id="{F6F8E570-BB5F-4175-3FC1-4F6505471A9A}"/>
                </a:ext>
              </a:extLst>
            </p:cNvPr>
            <p:cNvGrpSpPr>
              <a:grpSpLocks/>
            </p:cNvGrpSpPr>
            <p:nvPr/>
          </p:nvGrpSpPr>
          <p:grpSpPr bwMode="auto">
            <a:xfrm>
              <a:off x="480" y="1248"/>
              <a:ext cx="1923" cy="2064"/>
              <a:chOff x="432" y="1248"/>
              <a:chExt cx="1923" cy="2064"/>
            </a:xfrm>
          </p:grpSpPr>
          <p:sp>
            <p:nvSpPr>
              <p:cNvPr id="144" name="Line 49">
                <a:extLst>
                  <a:ext uri="{FF2B5EF4-FFF2-40B4-BE49-F238E27FC236}">
                    <a16:creationId xmlns:a16="http://schemas.microsoft.com/office/drawing/2014/main" id="{7E90C623-B405-1E18-B31B-1E638419971E}"/>
                  </a:ext>
                </a:extLst>
              </p:cNvPr>
              <p:cNvSpPr>
                <a:spLocks noChangeShapeType="1"/>
              </p:cNvSpPr>
              <p:nvPr/>
            </p:nvSpPr>
            <p:spPr bwMode="auto">
              <a:xfrm>
                <a:off x="2016" y="1344"/>
                <a:ext cx="145" cy="55"/>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45" name="Text Box 50">
                <a:extLst>
                  <a:ext uri="{FF2B5EF4-FFF2-40B4-BE49-F238E27FC236}">
                    <a16:creationId xmlns:a16="http://schemas.microsoft.com/office/drawing/2014/main" id="{B75C55F7-BCD2-9E7E-7DD1-1852D90904AB}"/>
                  </a:ext>
                </a:extLst>
              </p:cNvPr>
              <p:cNvSpPr txBox="1">
                <a:spLocks noChangeArrowheads="1"/>
              </p:cNvSpPr>
              <p:nvPr/>
            </p:nvSpPr>
            <p:spPr bwMode="auto">
              <a:xfrm>
                <a:off x="2107" y="1291"/>
                <a:ext cx="248"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20</a:t>
                </a:r>
              </a:p>
            </p:txBody>
          </p:sp>
          <p:sp>
            <p:nvSpPr>
              <p:cNvPr id="146" name="Text Box 51">
                <a:extLst>
                  <a:ext uri="{FF2B5EF4-FFF2-40B4-BE49-F238E27FC236}">
                    <a16:creationId xmlns:a16="http://schemas.microsoft.com/office/drawing/2014/main" id="{1FDECCD0-A45C-9255-965C-89192480942D}"/>
                  </a:ext>
                </a:extLst>
              </p:cNvPr>
              <p:cNvSpPr txBox="1">
                <a:spLocks noChangeArrowheads="1"/>
              </p:cNvSpPr>
              <p:nvPr/>
            </p:nvSpPr>
            <p:spPr bwMode="auto">
              <a:xfrm>
                <a:off x="1152" y="1279"/>
                <a:ext cx="291"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Tag</a:t>
                </a:r>
              </a:p>
            </p:txBody>
          </p:sp>
          <p:sp>
            <p:nvSpPr>
              <p:cNvPr id="147" name="Line 52">
                <a:extLst>
                  <a:ext uri="{FF2B5EF4-FFF2-40B4-BE49-F238E27FC236}">
                    <a16:creationId xmlns:a16="http://schemas.microsoft.com/office/drawing/2014/main" id="{92EC1CEC-D984-7E0F-0A05-C5892C08131D}"/>
                  </a:ext>
                </a:extLst>
              </p:cNvPr>
              <p:cNvSpPr>
                <a:spLocks noChangeShapeType="1"/>
              </p:cNvSpPr>
              <p:nvPr/>
            </p:nvSpPr>
            <p:spPr bwMode="auto">
              <a:xfrm>
                <a:off x="2112" y="1248"/>
                <a:ext cx="0" cy="24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48" name="Line 53">
                <a:extLst>
                  <a:ext uri="{FF2B5EF4-FFF2-40B4-BE49-F238E27FC236}">
                    <a16:creationId xmlns:a16="http://schemas.microsoft.com/office/drawing/2014/main" id="{399078CF-EAAB-7E20-1900-1AFF7E0ECCC9}"/>
                  </a:ext>
                </a:extLst>
              </p:cNvPr>
              <p:cNvSpPr>
                <a:spLocks noChangeShapeType="1"/>
              </p:cNvSpPr>
              <p:nvPr/>
            </p:nvSpPr>
            <p:spPr bwMode="auto">
              <a:xfrm>
                <a:off x="432" y="1488"/>
                <a:ext cx="1680" cy="0"/>
              </a:xfrm>
              <a:prstGeom prst="line">
                <a:avLst/>
              </a:prstGeom>
              <a:noFill/>
              <a:ln w="381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49" name="Line 54">
                <a:extLst>
                  <a:ext uri="{FF2B5EF4-FFF2-40B4-BE49-F238E27FC236}">
                    <a16:creationId xmlns:a16="http://schemas.microsoft.com/office/drawing/2014/main" id="{319B3C5C-E3A2-FC14-F94F-E834B141B8D0}"/>
                  </a:ext>
                </a:extLst>
              </p:cNvPr>
              <p:cNvSpPr>
                <a:spLocks noChangeShapeType="1"/>
              </p:cNvSpPr>
              <p:nvPr/>
            </p:nvSpPr>
            <p:spPr bwMode="auto">
              <a:xfrm>
                <a:off x="432" y="1488"/>
                <a:ext cx="0" cy="1824"/>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0" name="Line 55">
                <a:extLst>
                  <a:ext uri="{FF2B5EF4-FFF2-40B4-BE49-F238E27FC236}">
                    <a16:creationId xmlns:a16="http://schemas.microsoft.com/office/drawing/2014/main" id="{46B75C8E-40DE-C325-E6DF-3797AAFF8360}"/>
                  </a:ext>
                </a:extLst>
              </p:cNvPr>
              <p:cNvSpPr>
                <a:spLocks noChangeShapeType="1"/>
              </p:cNvSpPr>
              <p:nvPr/>
            </p:nvSpPr>
            <p:spPr bwMode="auto">
              <a:xfrm>
                <a:off x="432" y="3312"/>
                <a:ext cx="720" cy="0"/>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sp>
          <p:nvSpPr>
            <p:cNvPr id="142" name="Freeform 56">
              <a:extLst>
                <a:ext uri="{FF2B5EF4-FFF2-40B4-BE49-F238E27FC236}">
                  <a16:creationId xmlns:a16="http://schemas.microsoft.com/office/drawing/2014/main" id="{B9BC1BCA-D53F-E0BC-D2BB-358C55C10851}"/>
                </a:ext>
              </a:extLst>
            </p:cNvPr>
            <p:cNvSpPr>
              <a:spLocks/>
            </p:cNvSpPr>
            <p:nvPr/>
          </p:nvSpPr>
          <p:spPr bwMode="auto">
            <a:xfrm>
              <a:off x="1182" y="3240"/>
              <a:ext cx="249" cy="165"/>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43" name="Freeform 57">
              <a:extLst>
                <a:ext uri="{FF2B5EF4-FFF2-40B4-BE49-F238E27FC236}">
                  <a16:creationId xmlns:a16="http://schemas.microsoft.com/office/drawing/2014/main" id="{CDC06B93-36EC-5A4A-AEAB-6BC0D2FD9348}"/>
                </a:ext>
              </a:extLst>
            </p:cNvPr>
            <p:cNvSpPr>
              <a:spLocks noEditPoints="1"/>
            </p:cNvSpPr>
            <p:nvPr/>
          </p:nvSpPr>
          <p:spPr bwMode="auto">
            <a:xfrm>
              <a:off x="1270" y="3312"/>
              <a:ext cx="74" cy="25"/>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51" name="Group 58">
            <a:extLst>
              <a:ext uri="{FF2B5EF4-FFF2-40B4-BE49-F238E27FC236}">
                <a16:creationId xmlns:a16="http://schemas.microsoft.com/office/drawing/2014/main" id="{1D5940E8-2CCB-EEB5-EF78-1E1CD0C2D2A0}"/>
              </a:ext>
            </a:extLst>
          </p:cNvPr>
          <p:cNvGrpSpPr>
            <a:grpSpLocks/>
          </p:cNvGrpSpPr>
          <p:nvPr/>
        </p:nvGrpSpPr>
        <p:grpSpPr bwMode="auto">
          <a:xfrm>
            <a:off x="1828801" y="2188630"/>
            <a:ext cx="1770063" cy="4572000"/>
            <a:chOff x="192" y="960"/>
            <a:chExt cx="1115" cy="2880"/>
          </a:xfrm>
        </p:grpSpPr>
        <p:sp>
          <p:nvSpPr>
            <p:cNvPr id="152" name="Freeform 59">
              <a:extLst>
                <a:ext uri="{FF2B5EF4-FFF2-40B4-BE49-F238E27FC236}">
                  <a16:creationId xmlns:a16="http://schemas.microsoft.com/office/drawing/2014/main" id="{2EED9661-C54B-90F3-7862-6AA7C6335039}"/>
                </a:ext>
              </a:extLst>
            </p:cNvPr>
            <p:cNvSpPr>
              <a:spLocks/>
            </p:cNvSpPr>
            <p:nvPr/>
          </p:nvSpPr>
          <p:spPr bwMode="auto">
            <a:xfrm>
              <a:off x="912" y="3552"/>
              <a:ext cx="222" cy="17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3" name="Line 60">
              <a:extLst>
                <a:ext uri="{FF2B5EF4-FFF2-40B4-BE49-F238E27FC236}">
                  <a16:creationId xmlns:a16="http://schemas.microsoft.com/office/drawing/2014/main" id="{27DED3CB-D087-19E5-AC5B-816FA82C9FC2}"/>
                </a:ext>
              </a:extLst>
            </p:cNvPr>
            <p:cNvSpPr>
              <a:spLocks noChangeShapeType="1"/>
            </p:cNvSpPr>
            <p:nvPr/>
          </p:nvSpPr>
          <p:spPr bwMode="auto">
            <a:xfrm>
              <a:off x="1004" y="2391"/>
              <a:ext cx="4" cy="1161"/>
            </a:xfrm>
            <a:prstGeom prst="line">
              <a:avLst/>
            </a:prstGeom>
            <a:noFill/>
            <a:ln w="20701">
              <a:solidFill>
                <a:srgbClr val="000000"/>
              </a:solidFill>
              <a:round/>
              <a:headEnd type="oval" w="sm" len="sm"/>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4" name="Freeform 61">
              <a:extLst>
                <a:ext uri="{FF2B5EF4-FFF2-40B4-BE49-F238E27FC236}">
                  <a16:creationId xmlns:a16="http://schemas.microsoft.com/office/drawing/2014/main" id="{C148F692-51F7-E4B9-3C37-2A7CDC75EDC9}"/>
                </a:ext>
              </a:extLst>
            </p:cNvPr>
            <p:cNvSpPr>
              <a:spLocks/>
            </p:cNvSpPr>
            <p:nvPr/>
          </p:nvSpPr>
          <p:spPr bwMode="auto">
            <a:xfrm>
              <a:off x="1055" y="3405"/>
              <a:ext cx="252" cy="136"/>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5" name="Text Box 62">
              <a:extLst>
                <a:ext uri="{FF2B5EF4-FFF2-40B4-BE49-F238E27FC236}">
                  <a16:creationId xmlns:a16="http://schemas.microsoft.com/office/drawing/2014/main" id="{3F4F377F-117A-52A6-F519-D2994416410F}"/>
                </a:ext>
              </a:extLst>
            </p:cNvPr>
            <p:cNvSpPr txBox="1">
              <a:spLocks noChangeArrowheads="1"/>
            </p:cNvSpPr>
            <p:nvPr/>
          </p:nvSpPr>
          <p:spPr bwMode="auto">
            <a:xfrm>
              <a:off x="192" y="960"/>
              <a:ext cx="272" cy="212"/>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Hit</a:t>
              </a:r>
            </a:p>
          </p:txBody>
        </p:sp>
        <p:sp>
          <p:nvSpPr>
            <p:cNvPr id="156" name="Line 63">
              <a:extLst>
                <a:ext uri="{FF2B5EF4-FFF2-40B4-BE49-F238E27FC236}">
                  <a16:creationId xmlns:a16="http://schemas.microsoft.com/office/drawing/2014/main" id="{D8E8DDD2-27AC-882B-41F4-FD4447F1A219}"/>
                </a:ext>
              </a:extLst>
            </p:cNvPr>
            <p:cNvSpPr>
              <a:spLocks noChangeShapeType="1"/>
            </p:cNvSpPr>
            <p:nvPr/>
          </p:nvSpPr>
          <p:spPr bwMode="auto">
            <a:xfrm>
              <a:off x="1008" y="3744"/>
              <a:ext cx="0" cy="96"/>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7" name="Line 64">
              <a:extLst>
                <a:ext uri="{FF2B5EF4-FFF2-40B4-BE49-F238E27FC236}">
                  <a16:creationId xmlns:a16="http://schemas.microsoft.com/office/drawing/2014/main" id="{38903C47-0CC8-596B-7F5D-2418056F8DB1}"/>
                </a:ext>
              </a:extLst>
            </p:cNvPr>
            <p:cNvSpPr>
              <a:spLocks noChangeShapeType="1"/>
            </p:cNvSpPr>
            <p:nvPr/>
          </p:nvSpPr>
          <p:spPr bwMode="auto">
            <a:xfrm flipH="1">
              <a:off x="288" y="3840"/>
              <a:ext cx="720" cy="0"/>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8" name="Line 65">
              <a:extLst>
                <a:ext uri="{FF2B5EF4-FFF2-40B4-BE49-F238E27FC236}">
                  <a16:creationId xmlns:a16="http://schemas.microsoft.com/office/drawing/2014/main" id="{3F349E88-ACEF-0B19-4CD5-FE58AEB8240D}"/>
                </a:ext>
              </a:extLst>
            </p:cNvPr>
            <p:cNvSpPr>
              <a:spLocks noChangeShapeType="1"/>
            </p:cNvSpPr>
            <p:nvPr/>
          </p:nvSpPr>
          <p:spPr bwMode="auto">
            <a:xfrm flipV="1">
              <a:off x="288" y="1200"/>
              <a:ext cx="0" cy="2640"/>
            </a:xfrm>
            <a:prstGeom prst="line">
              <a:avLst/>
            </a:prstGeom>
            <a:noFill/>
            <a:ln w="12700">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59" name="Group 66">
            <a:extLst>
              <a:ext uri="{FF2B5EF4-FFF2-40B4-BE49-F238E27FC236}">
                <a16:creationId xmlns:a16="http://schemas.microsoft.com/office/drawing/2014/main" id="{25034D54-D01C-D6A1-719A-2442E1D149F5}"/>
              </a:ext>
            </a:extLst>
          </p:cNvPr>
          <p:cNvGrpSpPr>
            <a:grpSpLocks/>
          </p:cNvGrpSpPr>
          <p:nvPr/>
        </p:nvGrpSpPr>
        <p:grpSpPr bwMode="auto">
          <a:xfrm>
            <a:off x="4648200" y="2188630"/>
            <a:ext cx="5753100" cy="4757738"/>
            <a:chOff x="1968" y="960"/>
            <a:chExt cx="3624" cy="2997"/>
          </a:xfrm>
        </p:grpSpPr>
        <p:sp>
          <p:nvSpPr>
            <p:cNvPr id="160" name="Line 67">
              <a:extLst>
                <a:ext uri="{FF2B5EF4-FFF2-40B4-BE49-F238E27FC236}">
                  <a16:creationId xmlns:a16="http://schemas.microsoft.com/office/drawing/2014/main" id="{B7593FB1-CC43-E6D4-6527-9BC6200520A2}"/>
                </a:ext>
              </a:extLst>
            </p:cNvPr>
            <p:cNvSpPr>
              <a:spLocks noChangeShapeType="1"/>
            </p:cNvSpPr>
            <p:nvPr/>
          </p:nvSpPr>
          <p:spPr bwMode="auto">
            <a:xfrm>
              <a:off x="3888" y="3696"/>
              <a:ext cx="144" cy="9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1" name="Text Box 68">
              <a:extLst>
                <a:ext uri="{FF2B5EF4-FFF2-40B4-BE49-F238E27FC236}">
                  <a16:creationId xmlns:a16="http://schemas.microsoft.com/office/drawing/2014/main" id="{9E9272EE-276E-5CE1-3B99-40F8C88C1985}"/>
                </a:ext>
              </a:extLst>
            </p:cNvPr>
            <p:cNvSpPr txBox="1">
              <a:spLocks noChangeArrowheads="1"/>
            </p:cNvSpPr>
            <p:nvPr/>
          </p:nvSpPr>
          <p:spPr bwMode="auto">
            <a:xfrm>
              <a:off x="5232" y="960"/>
              <a:ext cx="360"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Data</a:t>
              </a:r>
            </a:p>
          </p:txBody>
        </p:sp>
        <p:sp>
          <p:nvSpPr>
            <p:cNvPr id="162" name="Text Box 69">
              <a:extLst>
                <a:ext uri="{FF2B5EF4-FFF2-40B4-BE49-F238E27FC236}">
                  <a16:creationId xmlns:a16="http://schemas.microsoft.com/office/drawing/2014/main" id="{62D22582-10CF-E76B-4965-4AD361822A0F}"/>
                </a:ext>
              </a:extLst>
            </p:cNvPr>
            <p:cNvSpPr txBox="1">
              <a:spLocks noChangeArrowheads="1"/>
            </p:cNvSpPr>
            <p:nvPr/>
          </p:nvSpPr>
          <p:spPr bwMode="auto">
            <a:xfrm>
              <a:off x="3984" y="3744"/>
              <a:ext cx="248"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32</a:t>
              </a:r>
            </a:p>
          </p:txBody>
        </p:sp>
        <p:sp>
          <p:nvSpPr>
            <p:cNvPr id="163" name="Text Box 70">
              <a:extLst>
                <a:ext uri="{FF2B5EF4-FFF2-40B4-BE49-F238E27FC236}">
                  <a16:creationId xmlns:a16="http://schemas.microsoft.com/office/drawing/2014/main" id="{D590F704-8E90-2F7A-877D-F9D419CC6E81}"/>
                </a:ext>
              </a:extLst>
            </p:cNvPr>
            <p:cNvSpPr txBox="1">
              <a:spLocks noChangeArrowheads="1"/>
            </p:cNvSpPr>
            <p:nvPr/>
          </p:nvSpPr>
          <p:spPr bwMode="auto">
            <a:xfrm>
              <a:off x="3984" y="1248"/>
              <a:ext cx="1008" cy="212"/>
            </a:xfrm>
            <a:prstGeom prst="rect">
              <a:avLst/>
            </a:prstGeom>
            <a:noFill/>
            <a:ln w="12700">
              <a:noFill/>
              <a:miter lim="800000"/>
              <a:headEnd/>
              <a:tailEnd/>
            </a:ln>
            <a:effec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Block offset</a:t>
              </a:r>
            </a:p>
          </p:txBody>
        </p:sp>
        <p:sp>
          <p:nvSpPr>
            <p:cNvPr id="164" name="Line 71">
              <a:extLst>
                <a:ext uri="{FF2B5EF4-FFF2-40B4-BE49-F238E27FC236}">
                  <a16:creationId xmlns:a16="http://schemas.microsoft.com/office/drawing/2014/main" id="{71D94B16-8BD0-0348-8723-4E9D6B3FBDE5}"/>
                </a:ext>
              </a:extLst>
            </p:cNvPr>
            <p:cNvSpPr>
              <a:spLocks noChangeShapeType="1"/>
            </p:cNvSpPr>
            <p:nvPr/>
          </p:nvSpPr>
          <p:spPr bwMode="auto">
            <a:xfrm>
              <a:off x="5424" y="1200"/>
              <a:ext cx="0" cy="2544"/>
            </a:xfrm>
            <a:prstGeom prst="line">
              <a:avLst/>
            </a:prstGeom>
            <a:noFill/>
            <a:ln w="28575">
              <a:solidFill>
                <a:schemeClr val="tx1"/>
              </a:solidFill>
              <a:round/>
              <a:headEnd type="triangle" w="med" len="me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5" name="AutoShape 72">
              <a:extLst>
                <a:ext uri="{FF2B5EF4-FFF2-40B4-BE49-F238E27FC236}">
                  <a16:creationId xmlns:a16="http://schemas.microsoft.com/office/drawing/2014/main" id="{FEC004F7-FD8D-055B-5FB1-7F3C2A94BEAC}"/>
                </a:ext>
              </a:extLst>
            </p:cNvPr>
            <p:cNvSpPr>
              <a:spLocks noChangeArrowheads="1"/>
            </p:cNvSpPr>
            <p:nvPr/>
          </p:nvSpPr>
          <p:spPr bwMode="auto">
            <a:xfrm>
              <a:off x="2832" y="3456"/>
              <a:ext cx="1008"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6" name="Line 73">
              <a:extLst>
                <a:ext uri="{FF2B5EF4-FFF2-40B4-BE49-F238E27FC236}">
                  <a16:creationId xmlns:a16="http://schemas.microsoft.com/office/drawing/2014/main" id="{8CEFBF85-5DCA-5923-2F1C-34642987B62F}"/>
                </a:ext>
              </a:extLst>
            </p:cNvPr>
            <p:cNvSpPr>
              <a:spLocks noChangeShapeType="1"/>
            </p:cNvSpPr>
            <p:nvPr/>
          </p:nvSpPr>
          <p:spPr bwMode="auto">
            <a:xfrm>
              <a:off x="1968" y="2400"/>
              <a:ext cx="0" cy="864"/>
            </a:xfrm>
            <a:prstGeom prst="line">
              <a:avLst/>
            </a:prstGeom>
            <a:noFill/>
            <a:ln w="28575">
              <a:solidFill>
                <a:schemeClr val="tx1"/>
              </a:solidFill>
              <a:round/>
              <a:headEnd type="oval" w="sm" len="sm"/>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7" name="Line 74">
              <a:extLst>
                <a:ext uri="{FF2B5EF4-FFF2-40B4-BE49-F238E27FC236}">
                  <a16:creationId xmlns:a16="http://schemas.microsoft.com/office/drawing/2014/main" id="{00DCE5CE-2946-0AF4-D9FB-33DC3521B733}"/>
                </a:ext>
              </a:extLst>
            </p:cNvPr>
            <p:cNvSpPr>
              <a:spLocks noChangeShapeType="1"/>
            </p:cNvSpPr>
            <p:nvPr/>
          </p:nvSpPr>
          <p:spPr bwMode="auto">
            <a:xfrm>
              <a:off x="2928" y="2400"/>
              <a:ext cx="0" cy="768"/>
            </a:xfrm>
            <a:prstGeom prst="line">
              <a:avLst/>
            </a:prstGeom>
            <a:noFill/>
            <a:ln w="28575">
              <a:solidFill>
                <a:schemeClr val="tx1"/>
              </a:solidFill>
              <a:round/>
              <a:headEnd type="oval" w="sm" len="sm"/>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8" name="Line 75">
              <a:extLst>
                <a:ext uri="{FF2B5EF4-FFF2-40B4-BE49-F238E27FC236}">
                  <a16:creationId xmlns:a16="http://schemas.microsoft.com/office/drawing/2014/main" id="{BDC8CC94-F712-1F50-BB92-99D494D90516}"/>
                </a:ext>
              </a:extLst>
            </p:cNvPr>
            <p:cNvSpPr>
              <a:spLocks noChangeShapeType="1"/>
            </p:cNvSpPr>
            <p:nvPr/>
          </p:nvSpPr>
          <p:spPr bwMode="auto">
            <a:xfrm>
              <a:off x="3840" y="2400"/>
              <a:ext cx="0" cy="768"/>
            </a:xfrm>
            <a:prstGeom prst="line">
              <a:avLst/>
            </a:prstGeom>
            <a:noFill/>
            <a:ln w="28575">
              <a:solidFill>
                <a:schemeClr val="tx1"/>
              </a:solidFill>
              <a:round/>
              <a:headEnd type="oval" w="sm" len="sm"/>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9" name="Line 76">
              <a:extLst>
                <a:ext uri="{FF2B5EF4-FFF2-40B4-BE49-F238E27FC236}">
                  <a16:creationId xmlns:a16="http://schemas.microsoft.com/office/drawing/2014/main" id="{78E805C8-7ED1-9219-9D5A-70F44A5A468A}"/>
                </a:ext>
              </a:extLst>
            </p:cNvPr>
            <p:cNvSpPr>
              <a:spLocks noChangeShapeType="1"/>
            </p:cNvSpPr>
            <p:nvPr/>
          </p:nvSpPr>
          <p:spPr bwMode="auto">
            <a:xfrm>
              <a:off x="4752" y="2400"/>
              <a:ext cx="0" cy="864"/>
            </a:xfrm>
            <a:prstGeom prst="line">
              <a:avLst/>
            </a:prstGeom>
            <a:noFill/>
            <a:ln w="28575">
              <a:solidFill>
                <a:schemeClr val="tx1"/>
              </a:solidFill>
              <a:round/>
              <a:headEnd type="oval" w="sm" len="sm"/>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0" name="Line 77">
              <a:extLst>
                <a:ext uri="{FF2B5EF4-FFF2-40B4-BE49-F238E27FC236}">
                  <a16:creationId xmlns:a16="http://schemas.microsoft.com/office/drawing/2014/main" id="{ABB38BF1-B1AE-7447-5428-0A8B8FE1403D}"/>
                </a:ext>
              </a:extLst>
            </p:cNvPr>
            <p:cNvSpPr>
              <a:spLocks noChangeShapeType="1"/>
            </p:cNvSpPr>
            <p:nvPr/>
          </p:nvSpPr>
          <p:spPr bwMode="auto">
            <a:xfrm>
              <a:off x="1968" y="3264"/>
              <a:ext cx="1056"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1" name="Line 78">
              <a:extLst>
                <a:ext uri="{FF2B5EF4-FFF2-40B4-BE49-F238E27FC236}">
                  <a16:creationId xmlns:a16="http://schemas.microsoft.com/office/drawing/2014/main" id="{25DB1BA9-B3AA-5960-129A-396EEEEAAEED}"/>
                </a:ext>
              </a:extLst>
            </p:cNvPr>
            <p:cNvSpPr>
              <a:spLocks noChangeShapeType="1"/>
            </p:cNvSpPr>
            <p:nvPr/>
          </p:nvSpPr>
          <p:spPr bwMode="auto">
            <a:xfrm>
              <a:off x="3744" y="3264"/>
              <a:ext cx="1008"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2" name="Line 79">
              <a:extLst>
                <a:ext uri="{FF2B5EF4-FFF2-40B4-BE49-F238E27FC236}">
                  <a16:creationId xmlns:a16="http://schemas.microsoft.com/office/drawing/2014/main" id="{38FB9FAA-D0A4-05F1-9D0D-49EF9F629582}"/>
                </a:ext>
              </a:extLst>
            </p:cNvPr>
            <p:cNvSpPr>
              <a:spLocks noChangeShapeType="1"/>
            </p:cNvSpPr>
            <p:nvPr/>
          </p:nvSpPr>
          <p:spPr bwMode="auto">
            <a:xfrm>
              <a:off x="3504" y="3168"/>
              <a:ext cx="336"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3" name="Line 80">
              <a:extLst>
                <a:ext uri="{FF2B5EF4-FFF2-40B4-BE49-F238E27FC236}">
                  <a16:creationId xmlns:a16="http://schemas.microsoft.com/office/drawing/2014/main" id="{CDE24B19-6957-D9D8-CCF6-692656BD3AF5}"/>
                </a:ext>
              </a:extLst>
            </p:cNvPr>
            <p:cNvSpPr>
              <a:spLocks noChangeShapeType="1"/>
            </p:cNvSpPr>
            <p:nvPr/>
          </p:nvSpPr>
          <p:spPr bwMode="auto">
            <a:xfrm>
              <a:off x="2928" y="3168"/>
              <a:ext cx="336"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4" name="Line 81">
              <a:extLst>
                <a:ext uri="{FF2B5EF4-FFF2-40B4-BE49-F238E27FC236}">
                  <a16:creationId xmlns:a16="http://schemas.microsoft.com/office/drawing/2014/main" id="{A314449B-D2AB-1920-709E-778500C8B7B7}"/>
                </a:ext>
              </a:extLst>
            </p:cNvPr>
            <p:cNvSpPr>
              <a:spLocks noChangeShapeType="1"/>
            </p:cNvSpPr>
            <p:nvPr/>
          </p:nvSpPr>
          <p:spPr bwMode="auto">
            <a:xfrm>
              <a:off x="3264" y="3168"/>
              <a:ext cx="0" cy="288"/>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5" name="Line 82">
              <a:extLst>
                <a:ext uri="{FF2B5EF4-FFF2-40B4-BE49-F238E27FC236}">
                  <a16:creationId xmlns:a16="http://schemas.microsoft.com/office/drawing/2014/main" id="{72C45FE1-D327-9E87-364D-0EBF5B5EFB77}"/>
                </a:ext>
              </a:extLst>
            </p:cNvPr>
            <p:cNvSpPr>
              <a:spLocks noChangeShapeType="1"/>
            </p:cNvSpPr>
            <p:nvPr/>
          </p:nvSpPr>
          <p:spPr bwMode="auto">
            <a:xfrm>
              <a:off x="3504" y="3168"/>
              <a:ext cx="0" cy="288"/>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6" name="Line 83">
              <a:extLst>
                <a:ext uri="{FF2B5EF4-FFF2-40B4-BE49-F238E27FC236}">
                  <a16:creationId xmlns:a16="http://schemas.microsoft.com/office/drawing/2014/main" id="{2108534B-B101-E231-7CDA-CC86339EADB3}"/>
                </a:ext>
              </a:extLst>
            </p:cNvPr>
            <p:cNvSpPr>
              <a:spLocks noChangeShapeType="1"/>
            </p:cNvSpPr>
            <p:nvPr/>
          </p:nvSpPr>
          <p:spPr bwMode="auto">
            <a:xfrm>
              <a:off x="3744" y="3264"/>
              <a:ext cx="0" cy="192"/>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7" name="Line 84">
              <a:extLst>
                <a:ext uri="{FF2B5EF4-FFF2-40B4-BE49-F238E27FC236}">
                  <a16:creationId xmlns:a16="http://schemas.microsoft.com/office/drawing/2014/main" id="{578264D0-900D-98AC-B111-576C4F571681}"/>
                </a:ext>
              </a:extLst>
            </p:cNvPr>
            <p:cNvSpPr>
              <a:spLocks noChangeShapeType="1"/>
            </p:cNvSpPr>
            <p:nvPr/>
          </p:nvSpPr>
          <p:spPr bwMode="auto">
            <a:xfrm>
              <a:off x="3024" y="3264"/>
              <a:ext cx="0" cy="192"/>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8" name="Line 85">
              <a:extLst>
                <a:ext uri="{FF2B5EF4-FFF2-40B4-BE49-F238E27FC236}">
                  <a16:creationId xmlns:a16="http://schemas.microsoft.com/office/drawing/2014/main" id="{63BB742D-C234-73FC-B502-D2F96E598081}"/>
                </a:ext>
              </a:extLst>
            </p:cNvPr>
            <p:cNvSpPr>
              <a:spLocks noChangeShapeType="1"/>
            </p:cNvSpPr>
            <p:nvPr/>
          </p:nvSpPr>
          <p:spPr bwMode="auto">
            <a:xfrm>
              <a:off x="3024" y="1248"/>
              <a:ext cx="0" cy="192"/>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9" name="Line 86">
              <a:extLst>
                <a:ext uri="{FF2B5EF4-FFF2-40B4-BE49-F238E27FC236}">
                  <a16:creationId xmlns:a16="http://schemas.microsoft.com/office/drawing/2014/main" id="{4F6FEE85-3D31-AC76-792D-C46450623BC6}"/>
                </a:ext>
              </a:extLst>
            </p:cNvPr>
            <p:cNvSpPr>
              <a:spLocks noChangeShapeType="1"/>
            </p:cNvSpPr>
            <p:nvPr/>
          </p:nvSpPr>
          <p:spPr bwMode="auto">
            <a:xfrm>
              <a:off x="3024" y="1440"/>
              <a:ext cx="2304" cy="0"/>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80" name="Line 87">
              <a:extLst>
                <a:ext uri="{FF2B5EF4-FFF2-40B4-BE49-F238E27FC236}">
                  <a16:creationId xmlns:a16="http://schemas.microsoft.com/office/drawing/2014/main" id="{38E23D7C-DB36-E18F-762E-FF7D1C6244A8}"/>
                </a:ext>
              </a:extLst>
            </p:cNvPr>
            <p:cNvSpPr>
              <a:spLocks noChangeShapeType="1"/>
            </p:cNvSpPr>
            <p:nvPr/>
          </p:nvSpPr>
          <p:spPr bwMode="auto">
            <a:xfrm>
              <a:off x="5328" y="1440"/>
              <a:ext cx="0" cy="2112"/>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81" name="Line 88">
              <a:extLst>
                <a:ext uri="{FF2B5EF4-FFF2-40B4-BE49-F238E27FC236}">
                  <a16:creationId xmlns:a16="http://schemas.microsoft.com/office/drawing/2014/main" id="{41B77938-C283-6436-D1A0-BF30DEACE3DC}"/>
                </a:ext>
              </a:extLst>
            </p:cNvPr>
            <p:cNvSpPr>
              <a:spLocks noChangeShapeType="1"/>
            </p:cNvSpPr>
            <p:nvPr/>
          </p:nvSpPr>
          <p:spPr bwMode="auto">
            <a:xfrm flipH="1">
              <a:off x="3696" y="3552"/>
              <a:ext cx="1632" cy="0"/>
            </a:xfrm>
            <a:prstGeom prst="line">
              <a:avLst/>
            </a:prstGeom>
            <a:noFill/>
            <a:ln w="12700">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82" name="Line 89">
              <a:extLst>
                <a:ext uri="{FF2B5EF4-FFF2-40B4-BE49-F238E27FC236}">
                  <a16:creationId xmlns:a16="http://schemas.microsoft.com/office/drawing/2014/main" id="{1873F036-ADC9-6727-3592-8D3E4CC49190}"/>
                </a:ext>
              </a:extLst>
            </p:cNvPr>
            <p:cNvSpPr>
              <a:spLocks noChangeShapeType="1"/>
            </p:cNvSpPr>
            <p:nvPr/>
          </p:nvSpPr>
          <p:spPr bwMode="auto">
            <a:xfrm>
              <a:off x="3360" y="3600"/>
              <a:ext cx="0" cy="144"/>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83" name="Line 90">
              <a:extLst>
                <a:ext uri="{FF2B5EF4-FFF2-40B4-BE49-F238E27FC236}">
                  <a16:creationId xmlns:a16="http://schemas.microsoft.com/office/drawing/2014/main" id="{41BFC1E2-AE6F-8977-ED57-ECC2260615B4}"/>
                </a:ext>
              </a:extLst>
            </p:cNvPr>
            <p:cNvSpPr>
              <a:spLocks noChangeShapeType="1"/>
            </p:cNvSpPr>
            <p:nvPr/>
          </p:nvSpPr>
          <p:spPr bwMode="auto">
            <a:xfrm>
              <a:off x="3360" y="3744"/>
              <a:ext cx="2064"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sp>
        <p:nvSpPr>
          <p:cNvPr id="184" name="TextBox 183">
            <a:extLst>
              <a:ext uri="{FF2B5EF4-FFF2-40B4-BE49-F238E27FC236}">
                <a16:creationId xmlns:a16="http://schemas.microsoft.com/office/drawing/2014/main" id="{ADB0311F-7264-DD8F-D44A-4CF5476F3830}"/>
              </a:ext>
            </a:extLst>
          </p:cNvPr>
          <p:cNvSpPr txBox="1"/>
          <p:nvPr/>
        </p:nvSpPr>
        <p:spPr>
          <a:xfrm>
            <a:off x="2891074" y="6242742"/>
            <a:ext cx="94156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rPr>
              <a:t>and</a:t>
            </a:r>
          </a:p>
        </p:txBody>
      </p:sp>
      <p:sp>
        <p:nvSpPr>
          <p:cNvPr id="185" name="Rectangle 3">
            <a:extLst>
              <a:ext uri="{FF2B5EF4-FFF2-40B4-BE49-F238E27FC236}">
                <a16:creationId xmlns:a16="http://schemas.microsoft.com/office/drawing/2014/main" id="{156A2D33-8C96-EA05-186F-4EEC3AC9AE4B}"/>
              </a:ext>
            </a:extLst>
          </p:cNvPr>
          <p:cNvSpPr>
            <a:spLocks noGrp="1" noChangeArrowheads="1"/>
          </p:cNvSpPr>
          <p:nvPr>
            <p:ph type="title"/>
          </p:nvPr>
        </p:nvSpPr>
        <p:spPr>
          <a:xfrm>
            <a:off x="685800" y="-215692"/>
            <a:ext cx="10972800" cy="1143000"/>
          </a:xfrm>
          <a:noFill/>
          <a:ln/>
        </p:spPr>
        <p:txBody>
          <a:bodyPr vert="horz" lIns="90488" tIns="44450" rIns="90488" bIns="44450" rtlCol="0" anchor="ctr">
            <a:normAutofit/>
          </a:bodyPr>
          <a:lstStyle/>
          <a:p>
            <a:r>
              <a:rPr lang="en-US" dirty="0"/>
              <a:t>Recall: DM cache: Example 3</a:t>
            </a:r>
          </a:p>
        </p:txBody>
      </p:sp>
      <p:sp>
        <p:nvSpPr>
          <p:cNvPr id="3" name="Slide Number Placeholder 3">
            <a:extLst>
              <a:ext uri="{FF2B5EF4-FFF2-40B4-BE49-F238E27FC236}">
                <a16:creationId xmlns:a16="http://schemas.microsoft.com/office/drawing/2014/main" id="{098CD2F4-21F7-F743-234A-87761DA35568}"/>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40</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3758176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1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1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5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499"/>
                                          </p:stCondLst>
                                        </p:cTn>
                                        <p:tgtEl>
                                          <p:spTgt spid="1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0D60D3-1163-5798-BFD9-22ADF0BE7216}"/>
            </a:ext>
          </a:extLst>
        </p:cNvPr>
        <p:cNvGrpSpPr/>
        <p:nvPr/>
      </p:nvGrpSpPr>
      <p:grpSpPr>
        <a:xfrm>
          <a:off x="0" y="0"/>
          <a:ext cx="0" cy="0"/>
          <a:chOff x="0" y="0"/>
          <a:chExt cx="0" cy="0"/>
        </a:xfrm>
      </p:grpSpPr>
      <p:sp>
        <p:nvSpPr>
          <p:cNvPr id="95" name="Rectangle 91">
            <a:extLst>
              <a:ext uri="{FF2B5EF4-FFF2-40B4-BE49-F238E27FC236}">
                <a16:creationId xmlns:a16="http://schemas.microsoft.com/office/drawing/2014/main" id="{2C6BDAE1-0012-45EF-8105-E3ACA0D0FD0A}"/>
              </a:ext>
            </a:extLst>
          </p:cNvPr>
          <p:cNvSpPr txBox="1">
            <a:spLocks noChangeArrowheads="1"/>
          </p:cNvSpPr>
          <p:nvPr/>
        </p:nvSpPr>
        <p:spPr>
          <a:xfrm>
            <a:off x="8383589" y="855762"/>
            <a:ext cx="3762374" cy="5602919"/>
          </a:xfrm>
          <a:prstGeom prst="rect">
            <a:avLst/>
          </a:prstGeom>
        </p:spPr>
        <p:txBody>
          <a:bodyPr vert="horz" lIns="91440" tIns="45720" rIns="91440" bIns="45720" rtlCol="0">
            <a:normAutofit fontScale="77500" lnSpcReduction="20000"/>
          </a:bodyPr>
          <a:lstStyle>
            <a:defPPr>
              <a:defRPr lang="en-US"/>
            </a:defPPr>
            <a:lvl1pPr marL="342900" indent="-342900" defTabSz="457200" eaLnBrk="1" fontAlgn="auto" hangingPunct="1">
              <a:spcBef>
                <a:spcPct val="20000"/>
              </a:spcBef>
              <a:spcAft>
                <a:spcPts val="0"/>
              </a:spcAft>
              <a:buFont typeface="Arial"/>
              <a:buChar char="•"/>
              <a:defRPr sz="3200" b="0">
                <a:solidFill>
                  <a:prstClr val="black"/>
                </a:solidFill>
                <a:latin typeface="Helvetica (Body)"/>
                <a:ea typeface="+mn-ea"/>
                <a:cs typeface="+mn-cs"/>
              </a:defRPr>
            </a:lvl1pPr>
            <a:lvl2pPr marL="742950" lvl="1" indent="-285750" algn="ctr" defTabSz="457200" eaLnBrk="1" fontAlgn="auto" hangingPunct="1">
              <a:spcBef>
                <a:spcPct val="20000"/>
              </a:spcBef>
              <a:spcAft>
                <a:spcPts val="0"/>
              </a:spcAft>
              <a:defRPr sz="2800" b="0">
                <a:solidFill>
                  <a:prstClr val="black"/>
                </a:solidFill>
                <a:latin typeface="Helvetica (Body)"/>
                <a:ea typeface="+mn-ea"/>
                <a:cs typeface="+mn-cs"/>
              </a:defRPr>
            </a:lvl2pPr>
            <a:lvl3pPr marL="1377950" indent="-468313" algn="l" rtl="0" eaLnBrk="0" fontAlgn="base" hangingPunct="0">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r>
              <a:rPr lang="en-US" dirty="0"/>
              <a:t>32-bit address space. Tag: 22 bits; Index: 6 bits; Offset: 4 bits</a:t>
            </a:r>
          </a:p>
          <a:p>
            <a:r>
              <a:rPr lang="en-US" dirty="0"/>
              <a:t>Index 6 bits </a:t>
            </a:r>
            <a:r>
              <a:rPr lang="en-US" dirty="0">
                <a:sym typeface="Wingdings" pitchFamily="2" charset="2"/>
              </a:rPr>
              <a:t> </a:t>
            </a:r>
            <a:r>
              <a:rPr lang="en-US" dirty="0"/>
              <a:t>2^6=64 cache sets, 4 blocks per set</a:t>
            </a:r>
          </a:p>
          <a:p>
            <a:r>
              <a:rPr lang="en-US" dirty="0"/>
              <a:t>Tag 22 bits </a:t>
            </a:r>
            <a:r>
              <a:rPr lang="en-US" dirty="0">
                <a:sym typeface="Wingdings" pitchFamily="2" charset="2"/>
              </a:rPr>
              <a:t> </a:t>
            </a:r>
            <a:r>
              <a:rPr lang="en-US" dirty="0"/>
              <a:t>2^22=4 million memory addresses mapped to each cache set</a:t>
            </a:r>
          </a:p>
          <a:p>
            <a:r>
              <a:rPr lang="en-US" dirty="0"/>
              <a:t>Offset 4 bits </a:t>
            </a:r>
            <a:r>
              <a:rPr lang="en-US" dirty="0">
                <a:sym typeface="Wingdings" pitchFamily="2" charset="2"/>
              </a:rPr>
              <a:t> </a:t>
            </a:r>
            <a:r>
              <a:rPr lang="en-US" dirty="0"/>
              <a:t>2^4=16 Bytes (4 words) /block</a:t>
            </a:r>
          </a:p>
          <a:p>
            <a:r>
              <a:rPr lang="en-US" dirty="0"/>
              <a:t>Cache size = 256 blocks * 16 Bytes/block = 4K Bytes (1K words)</a:t>
            </a:r>
          </a:p>
        </p:txBody>
      </p:sp>
      <p:sp>
        <p:nvSpPr>
          <p:cNvPr id="96" name="Rectangle 2">
            <a:extLst>
              <a:ext uri="{FF2B5EF4-FFF2-40B4-BE49-F238E27FC236}">
                <a16:creationId xmlns:a16="http://schemas.microsoft.com/office/drawing/2014/main" id="{656CD211-BB79-2EF8-1A27-84B9A08A728E}"/>
              </a:ext>
            </a:extLst>
          </p:cNvPr>
          <p:cNvSpPr>
            <a:spLocks noChangeArrowheads="1"/>
          </p:cNvSpPr>
          <p:nvPr/>
        </p:nvSpPr>
        <p:spPr bwMode="auto">
          <a:xfrm>
            <a:off x="1749425" y="312739"/>
            <a:ext cx="3168650" cy="477837"/>
          </a:xfrm>
          <a:prstGeom prst="rect">
            <a:avLst/>
          </a:prstGeom>
          <a:noFill/>
          <a:ln w="12700">
            <a:noFill/>
            <a:miter lim="800000"/>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85" name="Rectangle 3">
            <a:extLst>
              <a:ext uri="{FF2B5EF4-FFF2-40B4-BE49-F238E27FC236}">
                <a16:creationId xmlns:a16="http://schemas.microsoft.com/office/drawing/2014/main" id="{C18567C4-B7F0-7941-98C2-2196DDFB626C}"/>
              </a:ext>
            </a:extLst>
          </p:cNvPr>
          <p:cNvSpPr>
            <a:spLocks noGrp="1" noChangeArrowheads="1"/>
          </p:cNvSpPr>
          <p:nvPr>
            <p:ph type="title"/>
          </p:nvPr>
        </p:nvSpPr>
        <p:spPr>
          <a:xfrm>
            <a:off x="685800" y="-215692"/>
            <a:ext cx="10972800" cy="1143000"/>
          </a:xfrm>
          <a:noFill/>
          <a:ln/>
        </p:spPr>
        <p:txBody>
          <a:bodyPr vert="horz" lIns="90488" tIns="44450" rIns="90488" bIns="44450" rtlCol="0" anchor="ctr">
            <a:normAutofit/>
          </a:bodyPr>
          <a:lstStyle/>
          <a:p>
            <a:r>
              <a:rPr lang="en-US" dirty="0"/>
              <a:t>SA cache: Example 2</a:t>
            </a:r>
          </a:p>
        </p:txBody>
      </p:sp>
      <p:grpSp>
        <p:nvGrpSpPr>
          <p:cNvPr id="12" name="Group 249"/>
          <p:cNvGrpSpPr>
            <a:grpSpLocks/>
          </p:cNvGrpSpPr>
          <p:nvPr/>
        </p:nvGrpSpPr>
        <p:grpSpPr bwMode="auto">
          <a:xfrm>
            <a:off x="3042541" y="957264"/>
            <a:ext cx="2835275" cy="498475"/>
            <a:chOff x="2072" y="896"/>
            <a:chExt cx="1786" cy="314"/>
          </a:xfrm>
        </p:grpSpPr>
        <p:sp>
          <p:nvSpPr>
            <p:cNvPr id="53429" name="Line 44"/>
            <p:cNvSpPr>
              <a:spLocks noChangeShapeType="1"/>
            </p:cNvSpPr>
            <p:nvPr/>
          </p:nvSpPr>
          <p:spPr bwMode="auto">
            <a:xfrm flipV="1">
              <a:off x="3224" y="1061"/>
              <a:ext cx="3" cy="149"/>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30" name="Line 45"/>
            <p:cNvSpPr>
              <a:spLocks noChangeShapeType="1"/>
            </p:cNvSpPr>
            <p:nvPr/>
          </p:nvSpPr>
          <p:spPr bwMode="auto">
            <a:xfrm flipV="1">
              <a:off x="3570" y="1051"/>
              <a:ext cx="1" cy="145"/>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31" name="Freeform 46"/>
            <p:cNvSpPr>
              <a:spLocks/>
            </p:cNvSpPr>
            <p:nvPr/>
          </p:nvSpPr>
          <p:spPr bwMode="auto">
            <a:xfrm>
              <a:off x="2158" y="1059"/>
              <a:ext cx="1570" cy="151"/>
            </a:xfrm>
            <a:custGeom>
              <a:avLst/>
              <a:gdLst>
                <a:gd name="T0" fmla="*/ 0 w 1570"/>
                <a:gd name="T1" fmla="*/ 149 h 151"/>
                <a:gd name="T2" fmla="*/ 3 w 1570"/>
                <a:gd name="T3" fmla="*/ 0 h 151"/>
                <a:gd name="T4" fmla="*/ 1570 w 1570"/>
                <a:gd name="T5" fmla="*/ 0 h 151"/>
                <a:gd name="T6" fmla="*/ 1570 w 1570"/>
                <a:gd name="T7" fmla="*/ 151 h 151"/>
                <a:gd name="T8" fmla="*/ 3 w 1570"/>
                <a:gd name="T9" fmla="*/ 151 h 151"/>
                <a:gd name="T10" fmla="*/ 3 w 1570"/>
                <a:gd name="T11" fmla="*/ 151 h 151"/>
                <a:gd name="T12" fmla="*/ 0 60000 65536"/>
                <a:gd name="T13" fmla="*/ 0 60000 65536"/>
                <a:gd name="T14" fmla="*/ 0 60000 65536"/>
                <a:gd name="T15" fmla="*/ 0 60000 65536"/>
                <a:gd name="T16" fmla="*/ 0 60000 65536"/>
                <a:gd name="T17" fmla="*/ 0 60000 65536"/>
                <a:gd name="T18" fmla="*/ 0 w 1570"/>
                <a:gd name="T19" fmla="*/ 0 h 151"/>
                <a:gd name="T20" fmla="*/ 1570 w 1570"/>
                <a:gd name="T21" fmla="*/ 151 h 151"/>
              </a:gdLst>
              <a:ahLst/>
              <a:cxnLst>
                <a:cxn ang="T12">
                  <a:pos x="T0" y="T1"/>
                </a:cxn>
                <a:cxn ang="T13">
                  <a:pos x="T2" y="T3"/>
                </a:cxn>
                <a:cxn ang="T14">
                  <a:pos x="T4" y="T5"/>
                </a:cxn>
                <a:cxn ang="T15">
                  <a:pos x="T6" y="T7"/>
                </a:cxn>
                <a:cxn ang="T16">
                  <a:pos x="T8" y="T9"/>
                </a:cxn>
                <a:cxn ang="T17">
                  <a:pos x="T10" y="T11"/>
                </a:cxn>
              </a:cxnLst>
              <a:rect l="T18" t="T19" r="T20" b="T21"/>
              <a:pathLst>
                <a:path w="1570" h="151">
                  <a:moveTo>
                    <a:pt x="0" y="149"/>
                  </a:moveTo>
                  <a:lnTo>
                    <a:pt x="3" y="0"/>
                  </a:lnTo>
                  <a:lnTo>
                    <a:pt x="1570" y="0"/>
                  </a:lnTo>
                  <a:lnTo>
                    <a:pt x="1570" y="151"/>
                  </a:lnTo>
                  <a:lnTo>
                    <a:pt x="3" y="151"/>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432" name="Text Box 47"/>
            <p:cNvSpPr txBox="1">
              <a:spLocks noChangeArrowheads="1"/>
            </p:cNvSpPr>
            <p:nvPr/>
          </p:nvSpPr>
          <p:spPr bwMode="auto">
            <a:xfrm>
              <a:off x="2072" y="896"/>
              <a:ext cx="1786" cy="154"/>
            </a:xfrm>
            <a:prstGeom prst="rect">
              <a:avLst/>
            </a:prstGeom>
            <a:noFill/>
            <a:ln w="12700">
              <a:noFill/>
              <a:miter lim="800000"/>
              <a:headEnd/>
              <a:tailEnd/>
            </a:ln>
          </p:spPr>
          <p:txBody>
            <a:bodyPr>
              <a:prstTxWarp prst="textNoShape">
                <a:avLst/>
              </a:prstTxWarp>
              <a:spAutoFit/>
            </a:bodyPr>
            <a:lstStyle/>
            <a:p>
              <a:pPr algn="ctr"/>
              <a:r>
                <a:rPr lang="en-US" sz="1000" b="0">
                  <a:solidFill>
                    <a:prstClr val="black"/>
                  </a:solidFill>
                  <a:latin typeface="Calibri" charset="0"/>
                  <a:ea typeface="+mn-ea"/>
                  <a:cs typeface="+mn-cs"/>
                </a:rPr>
                <a:t>31 30       . . .                13 12  11     . . .           2  1  0</a:t>
              </a:r>
            </a:p>
          </p:txBody>
        </p:sp>
      </p:grpSp>
      <p:sp>
        <p:nvSpPr>
          <p:cNvPr id="53253" name="Text Box 48"/>
          <p:cNvSpPr txBox="1">
            <a:spLocks noChangeArrowheads="1"/>
          </p:cNvSpPr>
          <p:nvPr/>
        </p:nvSpPr>
        <p:spPr bwMode="auto">
          <a:xfrm>
            <a:off x="5849241" y="881063"/>
            <a:ext cx="1419225" cy="336550"/>
          </a:xfrm>
          <a:prstGeom prst="rect">
            <a:avLst/>
          </a:prstGeom>
          <a:noFill/>
          <a:ln w="12700">
            <a:noFill/>
            <a:miter lim="800000"/>
            <a:headEnd/>
            <a:tailEnd/>
          </a:ln>
        </p:spPr>
        <p:txBody>
          <a:bodyPr>
            <a:prstTxWarp prst="textNoShape">
              <a:avLst/>
            </a:prstTxWarp>
            <a:spAutoFit/>
          </a:bodyPr>
          <a:lstStyle/>
          <a:p>
            <a:pPr algn="ctr"/>
            <a:r>
              <a:rPr lang="en-US" sz="1600" b="0">
                <a:solidFill>
                  <a:prstClr val="black"/>
                </a:solidFill>
                <a:latin typeface="Calibri" charset="0"/>
                <a:ea typeface="+mn-ea"/>
                <a:cs typeface="+mn-cs"/>
              </a:rPr>
              <a:t>Byte offset</a:t>
            </a:r>
          </a:p>
        </p:txBody>
      </p:sp>
      <p:sp>
        <p:nvSpPr>
          <p:cNvPr id="53254" name="Line 49"/>
          <p:cNvSpPr>
            <a:spLocks noChangeShapeType="1"/>
          </p:cNvSpPr>
          <p:nvPr/>
        </p:nvSpPr>
        <p:spPr bwMode="auto">
          <a:xfrm flipH="1">
            <a:off x="5573015" y="1033463"/>
            <a:ext cx="304800" cy="304800"/>
          </a:xfrm>
          <a:prstGeom prst="line">
            <a:avLst/>
          </a:prstGeom>
          <a:noFill/>
          <a:ln w="12700">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nvGrpSpPr>
          <p:cNvPr id="13" name="Group 162"/>
          <p:cNvGrpSpPr>
            <a:grpSpLocks/>
          </p:cNvGrpSpPr>
          <p:nvPr/>
        </p:nvGrpSpPr>
        <p:grpSpPr bwMode="auto">
          <a:xfrm>
            <a:off x="6296915" y="2098676"/>
            <a:ext cx="1990725" cy="2138362"/>
            <a:chOff x="4170" y="1632"/>
            <a:chExt cx="1254" cy="1347"/>
          </a:xfrm>
        </p:grpSpPr>
        <p:sp>
          <p:nvSpPr>
            <p:cNvPr id="53411" name="Freeform 62"/>
            <p:cNvSpPr>
              <a:spLocks/>
            </p:cNvSpPr>
            <p:nvPr/>
          </p:nvSpPr>
          <p:spPr bwMode="auto">
            <a:xfrm>
              <a:off x="4405" y="1829"/>
              <a:ext cx="1019" cy="1103"/>
            </a:xfrm>
            <a:custGeom>
              <a:avLst/>
              <a:gdLst>
                <a:gd name="T0" fmla="*/ 66 w 1608"/>
                <a:gd name="T1" fmla="*/ 1101 h 1103"/>
                <a:gd name="T2" fmla="*/ 66 w 1608"/>
                <a:gd name="T3" fmla="*/ 0 h 1103"/>
                <a:gd name="T4" fmla="*/ 0 w 1608"/>
                <a:gd name="T5" fmla="*/ 0 h 1103"/>
                <a:gd name="T6" fmla="*/ 0 w 1608"/>
                <a:gd name="T7" fmla="*/ 1103 h 1103"/>
                <a:gd name="T8" fmla="*/ 66 w 1608"/>
                <a:gd name="T9" fmla="*/ 1103 h 1103"/>
                <a:gd name="T10" fmla="*/ 66 w 1608"/>
                <a:gd name="T11" fmla="*/ 1103 h 1103"/>
                <a:gd name="T12" fmla="*/ 0 60000 65536"/>
                <a:gd name="T13" fmla="*/ 0 60000 65536"/>
                <a:gd name="T14" fmla="*/ 0 60000 65536"/>
                <a:gd name="T15" fmla="*/ 0 60000 65536"/>
                <a:gd name="T16" fmla="*/ 0 60000 65536"/>
                <a:gd name="T17" fmla="*/ 0 60000 65536"/>
                <a:gd name="T18" fmla="*/ 0 w 1608"/>
                <a:gd name="T19" fmla="*/ 0 h 1103"/>
                <a:gd name="T20" fmla="*/ 1608 w 1608"/>
                <a:gd name="T21" fmla="*/ 1103 h 1103"/>
              </a:gdLst>
              <a:ahLst/>
              <a:cxnLst>
                <a:cxn ang="T12">
                  <a:pos x="T0" y="T1"/>
                </a:cxn>
                <a:cxn ang="T13">
                  <a:pos x="T2" y="T3"/>
                </a:cxn>
                <a:cxn ang="T14">
                  <a:pos x="T4" y="T5"/>
                </a:cxn>
                <a:cxn ang="T15">
                  <a:pos x="T6" y="T7"/>
                </a:cxn>
                <a:cxn ang="T16">
                  <a:pos x="T8" y="T9"/>
                </a:cxn>
                <a:cxn ang="T17">
                  <a:pos x="T10" y="T11"/>
                </a:cxn>
              </a:cxnLst>
              <a:rect l="T18" t="T19" r="T20" b="T21"/>
              <a:pathLst>
                <a:path w="1608" h="1103">
                  <a:moveTo>
                    <a:pt x="1608" y="1101"/>
                  </a:moveTo>
                  <a:lnTo>
                    <a:pt x="1608" y="0"/>
                  </a:lnTo>
                  <a:lnTo>
                    <a:pt x="0" y="0"/>
                  </a:lnTo>
                  <a:lnTo>
                    <a:pt x="0" y="1103"/>
                  </a:lnTo>
                  <a:lnTo>
                    <a:pt x="1608" y="1103"/>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grpSp>
          <p:nvGrpSpPr>
            <p:cNvPr id="14" name="Group 63"/>
            <p:cNvGrpSpPr>
              <a:grpSpLocks/>
            </p:cNvGrpSpPr>
            <p:nvPr/>
          </p:nvGrpSpPr>
          <p:grpSpPr bwMode="auto">
            <a:xfrm>
              <a:off x="4405" y="1925"/>
              <a:ext cx="1019" cy="894"/>
              <a:chOff x="2208" y="1920"/>
              <a:chExt cx="2130" cy="894"/>
            </a:xfrm>
          </p:grpSpPr>
          <p:sp>
            <p:nvSpPr>
              <p:cNvPr id="53419" name="Freeform 64"/>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420" name="Freeform 65"/>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421" name="Line 66"/>
              <p:cNvSpPr>
                <a:spLocks noChangeShapeType="1"/>
              </p:cNvSpPr>
              <p:nvPr/>
            </p:nvSpPr>
            <p:spPr bwMode="auto">
              <a:xfrm flipH="1">
                <a:off x="2208" y="1920"/>
                <a:ext cx="2130" cy="2"/>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22" name="Line 67"/>
              <p:cNvSpPr>
                <a:spLocks noChangeShapeType="1"/>
              </p:cNvSpPr>
              <p:nvPr/>
            </p:nvSpPr>
            <p:spPr bwMode="auto">
              <a:xfrm flipH="1">
                <a:off x="2208" y="2044"/>
                <a:ext cx="2130" cy="2"/>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23" name="Line 68"/>
              <p:cNvSpPr>
                <a:spLocks noChangeShapeType="1"/>
              </p:cNvSpPr>
              <p:nvPr/>
            </p:nvSpPr>
            <p:spPr bwMode="auto">
              <a:xfrm flipH="1">
                <a:off x="2208" y="2154"/>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24" name="Line 69"/>
              <p:cNvSpPr>
                <a:spLocks noChangeShapeType="1"/>
              </p:cNvSpPr>
              <p:nvPr/>
            </p:nvSpPr>
            <p:spPr bwMode="auto">
              <a:xfrm flipH="1">
                <a:off x="2208" y="237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25" name="Line 70"/>
              <p:cNvSpPr>
                <a:spLocks noChangeShapeType="1"/>
              </p:cNvSpPr>
              <p:nvPr/>
            </p:nvSpPr>
            <p:spPr bwMode="auto">
              <a:xfrm flipH="1">
                <a:off x="2208" y="248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26" name="Line 71"/>
              <p:cNvSpPr>
                <a:spLocks noChangeShapeType="1"/>
              </p:cNvSpPr>
              <p:nvPr/>
            </p:nvSpPr>
            <p:spPr bwMode="auto">
              <a:xfrm flipH="1">
                <a:off x="2208" y="259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27" name="Line 72"/>
              <p:cNvSpPr>
                <a:spLocks noChangeShapeType="1"/>
              </p:cNvSpPr>
              <p:nvPr/>
            </p:nvSpPr>
            <p:spPr bwMode="auto">
              <a:xfrm flipH="1">
                <a:off x="2208" y="270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28" name="Line 73"/>
              <p:cNvSpPr>
                <a:spLocks noChangeShapeType="1"/>
              </p:cNvSpPr>
              <p:nvPr/>
            </p:nvSpPr>
            <p:spPr bwMode="auto">
              <a:xfrm flipH="1">
                <a:off x="2208" y="281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53413" name="Line 74"/>
            <p:cNvSpPr>
              <a:spLocks noChangeShapeType="1"/>
            </p:cNvSpPr>
            <p:nvPr/>
          </p:nvSpPr>
          <p:spPr bwMode="auto">
            <a:xfrm>
              <a:off x="4480" y="1835"/>
              <a:ext cx="4" cy="1100"/>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14" name="Line 75"/>
            <p:cNvSpPr>
              <a:spLocks noChangeShapeType="1"/>
            </p:cNvSpPr>
            <p:nvPr/>
          </p:nvSpPr>
          <p:spPr bwMode="auto">
            <a:xfrm>
              <a:off x="4876" y="1824"/>
              <a:ext cx="1" cy="1106"/>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15" name="Text Box 76"/>
            <p:cNvSpPr txBox="1">
              <a:spLocks noChangeArrowheads="1"/>
            </p:cNvSpPr>
            <p:nvPr/>
          </p:nvSpPr>
          <p:spPr bwMode="auto">
            <a:xfrm>
              <a:off x="5003" y="1637"/>
              <a:ext cx="33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Data</a:t>
              </a:r>
            </a:p>
          </p:txBody>
        </p:sp>
        <p:sp>
          <p:nvSpPr>
            <p:cNvPr id="53416" name="Text Box 78"/>
            <p:cNvSpPr txBox="1">
              <a:spLocks noChangeArrowheads="1"/>
            </p:cNvSpPr>
            <p:nvPr/>
          </p:nvSpPr>
          <p:spPr bwMode="auto">
            <a:xfrm>
              <a:off x="4530" y="1632"/>
              <a:ext cx="27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Tag</a:t>
              </a:r>
            </a:p>
          </p:txBody>
        </p:sp>
        <p:sp>
          <p:nvSpPr>
            <p:cNvPr id="53417" name="Text Box 79"/>
            <p:cNvSpPr txBox="1">
              <a:spLocks noChangeArrowheads="1"/>
            </p:cNvSpPr>
            <p:nvPr/>
          </p:nvSpPr>
          <p:spPr bwMode="auto">
            <a:xfrm>
              <a:off x="4373" y="1632"/>
              <a:ext cx="18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V</a:t>
              </a:r>
            </a:p>
          </p:txBody>
        </p:sp>
        <p:sp>
          <p:nvSpPr>
            <p:cNvPr id="53418" name="Text Box 80"/>
            <p:cNvSpPr txBox="1">
              <a:spLocks noChangeArrowheads="1"/>
            </p:cNvSpPr>
            <p:nvPr/>
          </p:nvSpPr>
          <p:spPr bwMode="auto">
            <a:xfrm>
              <a:off x="4170" y="1776"/>
              <a:ext cx="260" cy="1203"/>
            </a:xfrm>
            <a:prstGeom prst="rect">
              <a:avLst/>
            </a:prstGeom>
            <a:noFill/>
            <a:ln w="12700">
              <a:noFill/>
              <a:miter lim="800000"/>
              <a:headEnd/>
              <a:tailEnd/>
            </a:ln>
          </p:spPr>
          <p:txBody>
            <a:bodyPr wrap="none">
              <a:prstTxWarp prst="textNoShape">
                <a:avLst/>
              </a:prstTxWarp>
              <a:spAutoFit/>
            </a:bodyPr>
            <a:lstStyle/>
            <a:p>
              <a:pPr algn="r">
                <a:lnSpc>
                  <a:spcPct val="110000"/>
                </a:lnSpc>
              </a:pPr>
              <a:r>
                <a:rPr lang="en-US" sz="1200" b="0" dirty="0">
                  <a:solidFill>
                    <a:prstClr val="black"/>
                  </a:solidFill>
                  <a:latin typeface="Calibri" charset="0"/>
                  <a:ea typeface="+mn-ea"/>
                  <a:cs typeface="+mn-cs"/>
                </a:rPr>
                <a:t>0</a:t>
              </a:r>
            </a:p>
            <a:p>
              <a:pPr algn="r">
                <a:lnSpc>
                  <a:spcPct val="110000"/>
                </a:lnSpc>
              </a:pPr>
              <a:r>
                <a:rPr lang="en-US" sz="1200" b="0" dirty="0">
                  <a:solidFill>
                    <a:prstClr val="black"/>
                  </a:solidFill>
                  <a:latin typeface="Calibri" charset="0"/>
                  <a:ea typeface="+mn-ea"/>
                  <a:cs typeface="+mn-cs"/>
                </a:rPr>
                <a:t>1</a:t>
              </a:r>
            </a:p>
            <a:p>
              <a:pPr algn="r">
                <a:lnSpc>
                  <a:spcPct val="110000"/>
                </a:lnSpc>
              </a:pPr>
              <a:r>
                <a:rPr lang="en-US" sz="1200" b="0" dirty="0">
                  <a:solidFill>
                    <a:prstClr val="black"/>
                  </a:solidFill>
                  <a:latin typeface="Calibri" charset="0"/>
                  <a:ea typeface="+mn-ea"/>
                  <a:cs typeface="+mn-cs"/>
                </a:rPr>
                <a:t>2</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  62</a:t>
              </a:r>
            </a:p>
            <a:p>
              <a:pPr algn="r">
                <a:lnSpc>
                  <a:spcPct val="110000"/>
                </a:lnSpc>
              </a:pPr>
              <a:r>
                <a:rPr lang="en-US" sz="1200" b="0" dirty="0">
                  <a:solidFill>
                    <a:prstClr val="black"/>
                  </a:solidFill>
                  <a:latin typeface="Calibri" charset="0"/>
                  <a:ea typeface="+mn-ea"/>
                  <a:cs typeface="+mn-cs"/>
                </a:rPr>
                <a:t> 63</a:t>
              </a:r>
            </a:p>
            <a:p>
              <a:pPr algn="r">
                <a:lnSpc>
                  <a:spcPct val="110000"/>
                </a:lnSpc>
              </a:pPr>
              <a:r>
                <a:rPr lang="en-US" sz="1200" b="0" dirty="0">
                  <a:solidFill>
                    <a:prstClr val="black"/>
                  </a:solidFill>
                  <a:latin typeface="Calibri" charset="0"/>
                  <a:ea typeface="+mn-ea"/>
                  <a:cs typeface="+mn-cs"/>
                </a:rPr>
                <a:t> 64</a:t>
              </a:r>
            </a:p>
          </p:txBody>
        </p:sp>
      </p:grpSp>
      <p:grpSp>
        <p:nvGrpSpPr>
          <p:cNvPr id="15" name="Group 163"/>
          <p:cNvGrpSpPr>
            <a:grpSpLocks/>
          </p:cNvGrpSpPr>
          <p:nvPr/>
        </p:nvGrpSpPr>
        <p:grpSpPr bwMode="auto">
          <a:xfrm>
            <a:off x="4315715" y="2098676"/>
            <a:ext cx="1990725" cy="2138362"/>
            <a:chOff x="4170" y="1632"/>
            <a:chExt cx="1254" cy="1347"/>
          </a:xfrm>
        </p:grpSpPr>
        <p:sp>
          <p:nvSpPr>
            <p:cNvPr id="53393" name="Freeform 164"/>
            <p:cNvSpPr>
              <a:spLocks/>
            </p:cNvSpPr>
            <p:nvPr/>
          </p:nvSpPr>
          <p:spPr bwMode="auto">
            <a:xfrm>
              <a:off x="4405" y="1829"/>
              <a:ext cx="1019" cy="1103"/>
            </a:xfrm>
            <a:custGeom>
              <a:avLst/>
              <a:gdLst>
                <a:gd name="T0" fmla="*/ 66 w 1608"/>
                <a:gd name="T1" fmla="*/ 1101 h 1103"/>
                <a:gd name="T2" fmla="*/ 66 w 1608"/>
                <a:gd name="T3" fmla="*/ 0 h 1103"/>
                <a:gd name="T4" fmla="*/ 0 w 1608"/>
                <a:gd name="T5" fmla="*/ 0 h 1103"/>
                <a:gd name="T6" fmla="*/ 0 w 1608"/>
                <a:gd name="T7" fmla="*/ 1103 h 1103"/>
                <a:gd name="T8" fmla="*/ 66 w 1608"/>
                <a:gd name="T9" fmla="*/ 1103 h 1103"/>
                <a:gd name="T10" fmla="*/ 66 w 1608"/>
                <a:gd name="T11" fmla="*/ 1103 h 1103"/>
                <a:gd name="T12" fmla="*/ 0 60000 65536"/>
                <a:gd name="T13" fmla="*/ 0 60000 65536"/>
                <a:gd name="T14" fmla="*/ 0 60000 65536"/>
                <a:gd name="T15" fmla="*/ 0 60000 65536"/>
                <a:gd name="T16" fmla="*/ 0 60000 65536"/>
                <a:gd name="T17" fmla="*/ 0 60000 65536"/>
                <a:gd name="T18" fmla="*/ 0 w 1608"/>
                <a:gd name="T19" fmla="*/ 0 h 1103"/>
                <a:gd name="T20" fmla="*/ 1608 w 1608"/>
                <a:gd name="T21" fmla="*/ 1103 h 1103"/>
              </a:gdLst>
              <a:ahLst/>
              <a:cxnLst>
                <a:cxn ang="T12">
                  <a:pos x="T0" y="T1"/>
                </a:cxn>
                <a:cxn ang="T13">
                  <a:pos x="T2" y="T3"/>
                </a:cxn>
                <a:cxn ang="T14">
                  <a:pos x="T4" y="T5"/>
                </a:cxn>
                <a:cxn ang="T15">
                  <a:pos x="T6" y="T7"/>
                </a:cxn>
                <a:cxn ang="T16">
                  <a:pos x="T8" y="T9"/>
                </a:cxn>
                <a:cxn ang="T17">
                  <a:pos x="T10" y="T11"/>
                </a:cxn>
              </a:cxnLst>
              <a:rect l="T18" t="T19" r="T20" b="T21"/>
              <a:pathLst>
                <a:path w="1608" h="1103">
                  <a:moveTo>
                    <a:pt x="1608" y="1101"/>
                  </a:moveTo>
                  <a:lnTo>
                    <a:pt x="1608" y="0"/>
                  </a:lnTo>
                  <a:lnTo>
                    <a:pt x="0" y="0"/>
                  </a:lnTo>
                  <a:lnTo>
                    <a:pt x="0" y="1103"/>
                  </a:lnTo>
                  <a:lnTo>
                    <a:pt x="1608" y="1103"/>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grpSp>
          <p:nvGrpSpPr>
            <p:cNvPr id="16" name="Group 165"/>
            <p:cNvGrpSpPr>
              <a:grpSpLocks/>
            </p:cNvGrpSpPr>
            <p:nvPr/>
          </p:nvGrpSpPr>
          <p:grpSpPr bwMode="auto">
            <a:xfrm>
              <a:off x="4405" y="1925"/>
              <a:ext cx="1019" cy="894"/>
              <a:chOff x="2208" y="1920"/>
              <a:chExt cx="2130" cy="894"/>
            </a:xfrm>
          </p:grpSpPr>
          <p:sp>
            <p:nvSpPr>
              <p:cNvPr id="53401" name="Freeform 166"/>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402" name="Freeform 167"/>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403" name="Line 168"/>
              <p:cNvSpPr>
                <a:spLocks noChangeShapeType="1"/>
              </p:cNvSpPr>
              <p:nvPr/>
            </p:nvSpPr>
            <p:spPr bwMode="auto">
              <a:xfrm flipH="1">
                <a:off x="2208" y="1920"/>
                <a:ext cx="2130" cy="2"/>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04" name="Line 169"/>
              <p:cNvSpPr>
                <a:spLocks noChangeShapeType="1"/>
              </p:cNvSpPr>
              <p:nvPr/>
            </p:nvSpPr>
            <p:spPr bwMode="auto">
              <a:xfrm flipH="1">
                <a:off x="2208" y="2044"/>
                <a:ext cx="2130" cy="2"/>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05" name="Line 170"/>
              <p:cNvSpPr>
                <a:spLocks noChangeShapeType="1"/>
              </p:cNvSpPr>
              <p:nvPr/>
            </p:nvSpPr>
            <p:spPr bwMode="auto">
              <a:xfrm flipH="1">
                <a:off x="2208" y="2154"/>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06" name="Line 171"/>
              <p:cNvSpPr>
                <a:spLocks noChangeShapeType="1"/>
              </p:cNvSpPr>
              <p:nvPr/>
            </p:nvSpPr>
            <p:spPr bwMode="auto">
              <a:xfrm flipH="1">
                <a:off x="2208" y="237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07" name="Line 172"/>
              <p:cNvSpPr>
                <a:spLocks noChangeShapeType="1"/>
              </p:cNvSpPr>
              <p:nvPr/>
            </p:nvSpPr>
            <p:spPr bwMode="auto">
              <a:xfrm flipH="1">
                <a:off x="2208" y="248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08" name="Line 173"/>
              <p:cNvSpPr>
                <a:spLocks noChangeShapeType="1"/>
              </p:cNvSpPr>
              <p:nvPr/>
            </p:nvSpPr>
            <p:spPr bwMode="auto">
              <a:xfrm flipH="1">
                <a:off x="2208" y="259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09" name="Line 174"/>
              <p:cNvSpPr>
                <a:spLocks noChangeShapeType="1"/>
              </p:cNvSpPr>
              <p:nvPr/>
            </p:nvSpPr>
            <p:spPr bwMode="auto">
              <a:xfrm flipH="1">
                <a:off x="2208" y="270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10" name="Line 175"/>
              <p:cNvSpPr>
                <a:spLocks noChangeShapeType="1"/>
              </p:cNvSpPr>
              <p:nvPr/>
            </p:nvSpPr>
            <p:spPr bwMode="auto">
              <a:xfrm flipH="1">
                <a:off x="2208" y="281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53395" name="Line 176"/>
            <p:cNvSpPr>
              <a:spLocks noChangeShapeType="1"/>
            </p:cNvSpPr>
            <p:nvPr/>
          </p:nvSpPr>
          <p:spPr bwMode="auto">
            <a:xfrm>
              <a:off x="4480" y="1835"/>
              <a:ext cx="4" cy="1100"/>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96" name="Line 177"/>
            <p:cNvSpPr>
              <a:spLocks noChangeShapeType="1"/>
            </p:cNvSpPr>
            <p:nvPr/>
          </p:nvSpPr>
          <p:spPr bwMode="auto">
            <a:xfrm>
              <a:off x="4876" y="1824"/>
              <a:ext cx="1" cy="1106"/>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97" name="Text Box 178"/>
            <p:cNvSpPr txBox="1">
              <a:spLocks noChangeArrowheads="1"/>
            </p:cNvSpPr>
            <p:nvPr/>
          </p:nvSpPr>
          <p:spPr bwMode="auto">
            <a:xfrm>
              <a:off x="5003" y="1637"/>
              <a:ext cx="33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Data</a:t>
              </a:r>
            </a:p>
          </p:txBody>
        </p:sp>
        <p:sp>
          <p:nvSpPr>
            <p:cNvPr id="53398" name="Text Box 179"/>
            <p:cNvSpPr txBox="1">
              <a:spLocks noChangeArrowheads="1"/>
            </p:cNvSpPr>
            <p:nvPr/>
          </p:nvSpPr>
          <p:spPr bwMode="auto">
            <a:xfrm>
              <a:off x="4530" y="1632"/>
              <a:ext cx="27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Tag</a:t>
              </a:r>
            </a:p>
          </p:txBody>
        </p:sp>
        <p:sp>
          <p:nvSpPr>
            <p:cNvPr id="53399" name="Text Box 180"/>
            <p:cNvSpPr txBox="1">
              <a:spLocks noChangeArrowheads="1"/>
            </p:cNvSpPr>
            <p:nvPr/>
          </p:nvSpPr>
          <p:spPr bwMode="auto">
            <a:xfrm>
              <a:off x="4373" y="1632"/>
              <a:ext cx="18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V</a:t>
              </a:r>
            </a:p>
          </p:txBody>
        </p:sp>
        <p:sp>
          <p:nvSpPr>
            <p:cNvPr id="53400" name="Text Box 181"/>
            <p:cNvSpPr txBox="1">
              <a:spLocks noChangeArrowheads="1"/>
            </p:cNvSpPr>
            <p:nvPr/>
          </p:nvSpPr>
          <p:spPr bwMode="auto">
            <a:xfrm>
              <a:off x="4170" y="1776"/>
              <a:ext cx="260" cy="1203"/>
            </a:xfrm>
            <a:prstGeom prst="rect">
              <a:avLst/>
            </a:prstGeom>
            <a:noFill/>
            <a:ln w="12700">
              <a:noFill/>
              <a:miter lim="800000"/>
              <a:headEnd/>
              <a:tailEnd/>
            </a:ln>
          </p:spPr>
          <p:txBody>
            <a:bodyPr wrap="none">
              <a:prstTxWarp prst="textNoShape">
                <a:avLst/>
              </a:prstTxWarp>
              <a:spAutoFit/>
            </a:bodyPr>
            <a:lstStyle/>
            <a:p>
              <a:pPr algn="r">
                <a:lnSpc>
                  <a:spcPct val="110000"/>
                </a:lnSpc>
              </a:pPr>
              <a:r>
                <a:rPr lang="en-US" sz="1200" b="0" dirty="0">
                  <a:solidFill>
                    <a:prstClr val="black"/>
                  </a:solidFill>
                  <a:latin typeface="Calibri" charset="0"/>
                  <a:ea typeface="+mn-ea"/>
                  <a:cs typeface="+mn-cs"/>
                </a:rPr>
                <a:t>0</a:t>
              </a:r>
            </a:p>
            <a:p>
              <a:pPr algn="r">
                <a:lnSpc>
                  <a:spcPct val="110000"/>
                </a:lnSpc>
              </a:pPr>
              <a:r>
                <a:rPr lang="en-US" sz="1200" b="0" dirty="0">
                  <a:solidFill>
                    <a:prstClr val="black"/>
                  </a:solidFill>
                  <a:latin typeface="Calibri" charset="0"/>
                  <a:ea typeface="+mn-ea"/>
                  <a:cs typeface="+mn-cs"/>
                </a:rPr>
                <a:t>1</a:t>
              </a:r>
            </a:p>
            <a:p>
              <a:pPr algn="r">
                <a:lnSpc>
                  <a:spcPct val="110000"/>
                </a:lnSpc>
              </a:pPr>
              <a:r>
                <a:rPr lang="en-US" sz="1200" b="0" dirty="0">
                  <a:solidFill>
                    <a:prstClr val="black"/>
                  </a:solidFill>
                  <a:latin typeface="Calibri" charset="0"/>
                  <a:ea typeface="+mn-ea"/>
                  <a:cs typeface="+mn-cs"/>
                </a:rPr>
                <a:t>2</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  62</a:t>
              </a:r>
            </a:p>
            <a:p>
              <a:pPr algn="r">
                <a:lnSpc>
                  <a:spcPct val="110000"/>
                </a:lnSpc>
              </a:pPr>
              <a:r>
                <a:rPr lang="en-US" sz="1200" b="0" dirty="0">
                  <a:solidFill>
                    <a:prstClr val="black"/>
                  </a:solidFill>
                  <a:latin typeface="Calibri" charset="0"/>
                  <a:ea typeface="+mn-ea"/>
                  <a:cs typeface="+mn-cs"/>
                </a:rPr>
                <a:t> 63</a:t>
              </a:r>
            </a:p>
            <a:p>
              <a:pPr algn="r">
                <a:lnSpc>
                  <a:spcPct val="110000"/>
                </a:lnSpc>
              </a:pPr>
              <a:r>
                <a:rPr lang="en-US" sz="1200" b="0" dirty="0">
                  <a:solidFill>
                    <a:prstClr val="black"/>
                  </a:solidFill>
                  <a:latin typeface="Calibri" charset="0"/>
                  <a:ea typeface="+mn-ea"/>
                  <a:cs typeface="+mn-cs"/>
                </a:rPr>
                <a:t> 64</a:t>
              </a:r>
            </a:p>
          </p:txBody>
        </p:sp>
      </p:grpSp>
      <p:grpSp>
        <p:nvGrpSpPr>
          <p:cNvPr id="17" name="Group 182"/>
          <p:cNvGrpSpPr>
            <a:grpSpLocks/>
          </p:cNvGrpSpPr>
          <p:nvPr/>
        </p:nvGrpSpPr>
        <p:grpSpPr bwMode="auto">
          <a:xfrm>
            <a:off x="2334515" y="2098676"/>
            <a:ext cx="1990725" cy="2138362"/>
            <a:chOff x="4170" y="1632"/>
            <a:chExt cx="1254" cy="1347"/>
          </a:xfrm>
        </p:grpSpPr>
        <p:sp>
          <p:nvSpPr>
            <p:cNvPr id="53375" name="Freeform 183"/>
            <p:cNvSpPr>
              <a:spLocks/>
            </p:cNvSpPr>
            <p:nvPr/>
          </p:nvSpPr>
          <p:spPr bwMode="auto">
            <a:xfrm>
              <a:off x="4405" y="1829"/>
              <a:ext cx="1019" cy="1103"/>
            </a:xfrm>
            <a:custGeom>
              <a:avLst/>
              <a:gdLst>
                <a:gd name="T0" fmla="*/ 66 w 1608"/>
                <a:gd name="T1" fmla="*/ 1101 h 1103"/>
                <a:gd name="T2" fmla="*/ 66 w 1608"/>
                <a:gd name="T3" fmla="*/ 0 h 1103"/>
                <a:gd name="T4" fmla="*/ 0 w 1608"/>
                <a:gd name="T5" fmla="*/ 0 h 1103"/>
                <a:gd name="T6" fmla="*/ 0 w 1608"/>
                <a:gd name="T7" fmla="*/ 1103 h 1103"/>
                <a:gd name="T8" fmla="*/ 66 w 1608"/>
                <a:gd name="T9" fmla="*/ 1103 h 1103"/>
                <a:gd name="T10" fmla="*/ 66 w 1608"/>
                <a:gd name="T11" fmla="*/ 1103 h 1103"/>
                <a:gd name="T12" fmla="*/ 0 60000 65536"/>
                <a:gd name="T13" fmla="*/ 0 60000 65536"/>
                <a:gd name="T14" fmla="*/ 0 60000 65536"/>
                <a:gd name="T15" fmla="*/ 0 60000 65536"/>
                <a:gd name="T16" fmla="*/ 0 60000 65536"/>
                <a:gd name="T17" fmla="*/ 0 60000 65536"/>
                <a:gd name="T18" fmla="*/ 0 w 1608"/>
                <a:gd name="T19" fmla="*/ 0 h 1103"/>
                <a:gd name="T20" fmla="*/ 1608 w 1608"/>
                <a:gd name="T21" fmla="*/ 1103 h 1103"/>
              </a:gdLst>
              <a:ahLst/>
              <a:cxnLst>
                <a:cxn ang="T12">
                  <a:pos x="T0" y="T1"/>
                </a:cxn>
                <a:cxn ang="T13">
                  <a:pos x="T2" y="T3"/>
                </a:cxn>
                <a:cxn ang="T14">
                  <a:pos x="T4" y="T5"/>
                </a:cxn>
                <a:cxn ang="T15">
                  <a:pos x="T6" y="T7"/>
                </a:cxn>
                <a:cxn ang="T16">
                  <a:pos x="T8" y="T9"/>
                </a:cxn>
                <a:cxn ang="T17">
                  <a:pos x="T10" y="T11"/>
                </a:cxn>
              </a:cxnLst>
              <a:rect l="T18" t="T19" r="T20" b="T21"/>
              <a:pathLst>
                <a:path w="1608" h="1103">
                  <a:moveTo>
                    <a:pt x="1608" y="1101"/>
                  </a:moveTo>
                  <a:lnTo>
                    <a:pt x="1608" y="0"/>
                  </a:lnTo>
                  <a:lnTo>
                    <a:pt x="0" y="0"/>
                  </a:lnTo>
                  <a:lnTo>
                    <a:pt x="0" y="1103"/>
                  </a:lnTo>
                  <a:lnTo>
                    <a:pt x="1608" y="1103"/>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grpSp>
          <p:nvGrpSpPr>
            <p:cNvPr id="18" name="Group 184"/>
            <p:cNvGrpSpPr>
              <a:grpSpLocks/>
            </p:cNvGrpSpPr>
            <p:nvPr/>
          </p:nvGrpSpPr>
          <p:grpSpPr bwMode="auto">
            <a:xfrm>
              <a:off x="4405" y="1925"/>
              <a:ext cx="1019" cy="894"/>
              <a:chOff x="2208" y="1920"/>
              <a:chExt cx="2130" cy="894"/>
            </a:xfrm>
          </p:grpSpPr>
          <p:sp>
            <p:nvSpPr>
              <p:cNvPr id="53383" name="Freeform 185"/>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84" name="Freeform 186"/>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85" name="Line 187"/>
              <p:cNvSpPr>
                <a:spLocks noChangeShapeType="1"/>
              </p:cNvSpPr>
              <p:nvPr/>
            </p:nvSpPr>
            <p:spPr bwMode="auto">
              <a:xfrm flipH="1">
                <a:off x="2208" y="1920"/>
                <a:ext cx="2130" cy="2"/>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86" name="Line 188"/>
              <p:cNvSpPr>
                <a:spLocks noChangeShapeType="1"/>
              </p:cNvSpPr>
              <p:nvPr/>
            </p:nvSpPr>
            <p:spPr bwMode="auto">
              <a:xfrm flipH="1">
                <a:off x="2208" y="2044"/>
                <a:ext cx="2130" cy="2"/>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87" name="Line 189"/>
              <p:cNvSpPr>
                <a:spLocks noChangeShapeType="1"/>
              </p:cNvSpPr>
              <p:nvPr/>
            </p:nvSpPr>
            <p:spPr bwMode="auto">
              <a:xfrm flipH="1">
                <a:off x="2208" y="2154"/>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88" name="Line 190"/>
              <p:cNvSpPr>
                <a:spLocks noChangeShapeType="1"/>
              </p:cNvSpPr>
              <p:nvPr/>
            </p:nvSpPr>
            <p:spPr bwMode="auto">
              <a:xfrm flipH="1">
                <a:off x="2208" y="237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89" name="Line 191"/>
              <p:cNvSpPr>
                <a:spLocks noChangeShapeType="1"/>
              </p:cNvSpPr>
              <p:nvPr/>
            </p:nvSpPr>
            <p:spPr bwMode="auto">
              <a:xfrm flipH="1">
                <a:off x="2208" y="248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90" name="Line 192"/>
              <p:cNvSpPr>
                <a:spLocks noChangeShapeType="1"/>
              </p:cNvSpPr>
              <p:nvPr/>
            </p:nvSpPr>
            <p:spPr bwMode="auto">
              <a:xfrm flipH="1">
                <a:off x="2208" y="259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91" name="Line 193"/>
              <p:cNvSpPr>
                <a:spLocks noChangeShapeType="1"/>
              </p:cNvSpPr>
              <p:nvPr/>
            </p:nvSpPr>
            <p:spPr bwMode="auto">
              <a:xfrm flipH="1">
                <a:off x="2208" y="270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92" name="Line 194"/>
              <p:cNvSpPr>
                <a:spLocks noChangeShapeType="1"/>
              </p:cNvSpPr>
              <p:nvPr/>
            </p:nvSpPr>
            <p:spPr bwMode="auto">
              <a:xfrm flipH="1">
                <a:off x="2208" y="281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53377" name="Line 195"/>
            <p:cNvSpPr>
              <a:spLocks noChangeShapeType="1"/>
            </p:cNvSpPr>
            <p:nvPr/>
          </p:nvSpPr>
          <p:spPr bwMode="auto">
            <a:xfrm>
              <a:off x="4480" y="1835"/>
              <a:ext cx="4" cy="1100"/>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78" name="Line 196"/>
            <p:cNvSpPr>
              <a:spLocks noChangeShapeType="1"/>
            </p:cNvSpPr>
            <p:nvPr/>
          </p:nvSpPr>
          <p:spPr bwMode="auto">
            <a:xfrm>
              <a:off x="4876" y="1824"/>
              <a:ext cx="1" cy="1106"/>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79" name="Text Box 197"/>
            <p:cNvSpPr txBox="1">
              <a:spLocks noChangeArrowheads="1"/>
            </p:cNvSpPr>
            <p:nvPr/>
          </p:nvSpPr>
          <p:spPr bwMode="auto">
            <a:xfrm>
              <a:off x="5003" y="1637"/>
              <a:ext cx="33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Data</a:t>
              </a:r>
            </a:p>
          </p:txBody>
        </p:sp>
        <p:sp>
          <p:nvSpPr>
            <p:cNvPr id="53380" name="Text Box 198"/>
            <p:cNvSpPr txBox="1">
              <a:spLocks noChangeArrowheads="1"/>
            </p:cNvSpPr>
            <p:nvPr/>
          </p:nvSpPr>
          <p:spPr bwMode="auto">
            <a:xfrm>
              <a:off x="4530" y="1632"/>
              <a:ext cx="27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Tag</a:t>
              </a:r>
            </a:p>
          </p:txBody>
        </p:sp>
        <p:sp>
          <p:nvSpPr>
            <p:cNvPr id="53381" name="Text Box 199"/>
            <p:cNvSpPr txBox="1">
              <a:spLocks noChangeArrowheads="1"/>
            </p:cNvSpPr>
            <p:nvPr/>
          </p:nvSpPr>
          <p:spPr bwMode="auto">
            <a:xfrm>
              <a:off x="4373" y="1632"/>
              <a:ext cx="18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V</a:t>
              </a:r>
            </a:p>
          </p:txBody>
        </p:sp>
        <p:sp>
          <p:nvSpPr>
            <p:cNvPr id="53382" name="Text Box 200"/>
            <p:cNvSpPr txBox="1">
              <a:spLocks noChangeArrowheads="1"/>
            </p:cNvSpPr>
            <p:nvPr/>
          </p:nvSpPr>
          <p:spPr bwMode="auto">
            <a:xfrm>
              <a:off x="4170" y="1776"/>
              <a:ext cx="260" cy="1203"/>
            </a:xfrm>
            <a:prstGeom prst="rect">
              <a:avLst/>
            </a:prstGeom>
            <a:noFill/>
            <a:ln w="12700">
              <a:noFill/>
              <a:miter lim="800000"/>
              <a:headEnd/>
              <a:tailEnd/>
            </a:ln>
          </p:spPr>
          <p:txBody>
            <a:bodyPr wrap="none">
              <a:prstTxWarp prst="textNoShape">
                <a:avLst/>
              </a:prstTxWarp>
              <a:spAutoFit/>
            </a:bodyPr>
            <a:lstStyle/>
            <a:p>
              <a:pPr algn="r">
                <a:lnSpc>
                  <a:spcPct val="110000"/>
                </a:lnSpc>
              </a:pPr>
              <a:r>
                <a:rPr lang="en-US" sz="1200" b="0" dirty="0">
                  <a:solidFill>
                    <a:prstClr val="black"/>
                  </a:solidFill>
                  <a:latin typeface="Calibri" charset="0"/>
                  <a:ea typeface="+mn-ea"/>
                  <a:cs typeface="+mn-cs"/>
                </a:rPr>
                <a:t>0</a:t>
              </a:r>
            </a:p>
            <a:p>
              <a:pPr algn="r">
                <a:lnSpc>
                  <a:spcPct val="110000"/>
                </a:lnSpc>
              </a:pPr>
              <a:r>
                <a:rPr lang="en-US" sz="1200" b="0" dirty="0">
                  <a:solidFill>
                    <a:prstClr val="black"/>
                  </a:solidFill>
                  <a:latin typeface="Calibri" charset="0"/>
                  <a:ea typeface="+mn-ea"/>
                  <a:cs typeface="+mn-cs"/>
                </a:rPr>
                <a:t>1</a:t>
              </a:r>
            </a:p>
            <a:p>
              <a:pPr algn="r">
                <a:lnSpc>
                  <a:spcPct val="110000"/>
                </a:lnSpc>
              </a:pPr>
              <a:r>
                <a:rPr lang="en-US" sz="1200" b="0" dirty="0">
                  <a:solidFill>
                    <a:prstClr val="black"/>
                  </a:solidFill>
                  <a:latin typeface="Calibri" charset="0"/>
                  <a:ea typeface="+mn-ea"/>
                  <a:cs typeface="+mn-cs"/>
                </a:rPr>
                <a:t>2</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  62</a:t>
              </a:r>
            </a:p>
            <a:p>
              <a:pPr algn="r">
                <a:lnSpc>
                  <a:spcPct val="110000"/>
                </a:lnSpc>
              </a:pPr>
              <a:r>
                <a:rPr lang="en-US" sz="1200" b="0" dirty="0">
                  <a:solidFill>
                    <a:prstClr val="black"/>
                  </a:solidFill>
                  <a:latin typeface="Calibri" charset="0"/>
                  <a:ea typeface="+mn-ea"/>
                  <a:cs typeface="+mn-cs"/>
                </a:rPr>
                <a:t> 63</a:t>
              </a:r>
            </a:p>
            <a:p>
              <a:pPr algn="r">
                <a:lnSpc>
                  <a:spcPct val="110000"/>
                </a:lnSpc>
              </a:pPr>
              <a:r>
                <a:rPr lang="en-US" sz="1200" b="0" dirty="0">
                  <a:solidFill>
                    <a:prstClr val="black"/>
                  </a:solidFill>
                  <a:latin typeface="Calibri" charset="0"/>
                  <a:ea typeface="+mn-ea"/>
                  <a:cs typeface="+mn-cs"/>
                </a:rPr>
                <a:t> 64</a:t>
              </a:r>
            </a:p>
          </p:txBody>
        </p:sp>
      </p:grpSp>
      <p:grpSp>
        <p:nvGrpSpPr>
          <p:cNvPr id="19" name="Group 258"/>
          <p:cNvGrpSpPr>
            <a:grpSpLocks/>
          </p:cNvGrpSpPr>
          <p:nvPr/>
        </p:nvGrpSpPr>
        <p:grpSpPr bwMode="auto">
          <a:xfrm>
            <a:off x="83440" y="2098676"/>
            <a:ext cx="2260600" cy="2138362"/>
            <a:chOff x="208" y="1632"/>
            <a:chExt cx="1424" cy="1347"/>
          </a:xfrm>
        </p:grpSpPr>
        <p:sp>
          <p:nvSpPr>
            <p:cNvPr id="53355" name="Text Box 77"/>
            <p:cNvSpPr txBox="1">
              <a:spLocks noChangeArrowheads="1"/>
            </p:cNvSpPr>
            <p:nvPr/>
          </p:nvSpPr>
          <p:spPr bwMode="auto">
            <a:xfrm>
              <a:off x="208" y="1632"/>
              <a:ext cx="419"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  Index</a:t>
              </a:r>
            </a:p>
          </p:txBody>
        </p:sp>
        <p:grpSp>
          <p:nvGrpSpPr>
            <p:cNvPr id="20" name="Group 201"/>
            <p:cNvGrpSpPr>
              <a:grpSpLocks/>
            </p:cNvGrpSpPr>
            <p:nvPr/>
          </p:nvGrpSpPr>
          <p:grpSpPr bwMode="auto">
            <a:xfrm>
              <a:off x="401" y="1632"/>
              <a:ext cx="1231" cy="1347"/>
              <a:chOff x="4193" y="1632"/>
              <a:chExt cx="1231" cy="1347"/>
            </a:xfrm>
          </p:grpSpPr>
          <p:sp>
            <p:nvSpPr>
              <p:cNvPr id="53357" name="Freeform 202"/>
              <p:cNvSpPr>
                <a:spLocks/>
              </p:cNvSpPr>
              <p:nvPr/>
            </p:nvSpPr>
            <p:spPr bwMode="auto">
              <a:xfrm>
                <a:off x="4405" y="1829"/>
                <a:ext cx="1019" cy="1103"/>
              </a:xfrm>
              <a:custGeom>
                <a:avLst/>
                <a:gdLst>
                  <a:gd name="T0" fmla="*/ 66 w 1608"/>
                  <a:gd name="T1" fmla="*/ 1101 h 1103"/>
                  <a:gd name="T2" fmla="*/ 66 w 1608"/>
                  <a:gd name="T3" fmla="*/ 0 h 1103"/>
                  <a:gd name="T4" fmla="*/ 0 w 1608"/>
                  <a:gd name="T5" fmla="*/ 0 h 1103"/>
                  <a:gd name="T6" fmla="*/ 0 w 1608"/>
                  <a:gd name="T7" fmla="*/ 1103 h 1103"/>
                  <a:gd name="T8" fmla="*/ 66 w 1608"/>
                  <a:gd name="T9" fmla="*/ 1103 h 1103"/>
                  <a:gd name="T10" fmla="*/ 66 w 1608"/>
                  <a:gd name="T11" fmla="*/ 1103 h 1103"/>
                  <a:gd name="T12" fmla="*/ 0 60000 65536"/>
                  <a:gd name="T13" fmla="*/ 0 60000 65536"/>
                  <a:gd name="T14" fmla="*/ 0 60000 65536"/>
                  <a:gd name="T15" fmla="*/ 0 60000 65536"/>
                  <a:gd name="T16" fmla="*/ 0 60000 65536"/>
                  <a:gd name="T17" fmla="*/ 0 60000 65536"/>
                  <a:gd name="T18" fmla="*/ 0 w 1608"/>
                  <a:gd name="T19" fmla="*/ 0 h 1103"/>
                  <a:gd name="T20" fmla="*/ 1608 w 1608"/>
                  <a:gd name="T21" fmla="*/ 1103 h 1103"/>
                </a:gdLst>
                <a:ahLst/>
                <a:cxnLst>
                  <a:cxn ang="T12">
                    <a:pos x="T0" y="T1"/>
                  </a:cxn>
                  <a:cxn ang="T13">
                    <a:pos x="T2" y="T3"/>
                  </a:cxn>
                  <a:cxn ang="T14">
                    <a:pos x="T4" y="T5"/>
                  </a:cxn>
                  <a:cxn ang="T15">
                    <a:pos x="T6" y="T7"/>
                  </a:cxn>
                  <a:cxn ang="T16">
                    <a:pos x="T8" y="T9"/>
                  </a:cxn>
                  <a:cxn ang="T17">
                    <a:pos x="T10" y="T11"/>
                  </a:cxn>
                </a:cxnLst>
                <a:rect l="T18" t="T19" r="T20" b="T21"/>
                <a:pathLst>
                  <a:path w="1608" h="1103">
                    <a:moveTo>
                      <a:pt x="1608" y="1101"/>
                    </a:moveTo>
                    <a:lnTo>
                      <a:pt x="1608" y="0"/>
                    </a:lnTo>
                    <a:lnTo>
                      <a:pt x="0" y="0"/>
                    </a:lnTo>
                    <a:lnTo>
                      <a:pt x="0" y="1103"/>
                    </a:lnTo>
                    <a:lnTo>
                      <a:pt x="1608" y="1103"/>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grpSp>
            <p:nvGrpSpPr>
              <p:cNvPr id="21" name="Group 203"/>
              <p:cNvGrpSpPr>
                <a:grpSpLocks/>
              </p:cNvGrpSpPr>
              <p:nvPr/>
            </p:nvGrpSpPr>
            <p:grpSpPr bwMode="auto">
              <a:xfrm>
                <a:off x="4405" y="1925"/>
                <a:ext cx="1019" cy="894"/>
                <a:chOff x="2208" y="1920"/>
                <a:chExt cx="2130" cy="894"/>
              </a:xfrm>
            </p:grpSpPr>
            <p:sp>
              <p:nvSpPr>
                <p:cNvPr id="53365" name="Freeform 204"/>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66" name="Freeform 205"/>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67" name="Line 206"/>
                <p:cNvSpPr>
                  <a:spLocks noChangeShapeType="1"/>
                </p:cNvSpPr>
                <p:nvPr/>
              </p:nvSpPr>
              <p:spPr bwMode="auto">
                <a:xfrm flipH="1">
                  <a:off x="2208" y="1920"/>
                  <a:ext cx="2130" cy="2"/>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68" name="Line 207"/>
                <p:cNvSpPr>
                  <a:spLocks noChangeShapeType="1"/>
                </p:cNvSpPr>
                <p:nvPr/>
              </p:nvSpPr>
              <p:spPr bwMode="auto">
                <a:xfrm flipH="1">
                  <a:off x="2208" y="2044"/>
                  <a:ext cx="2130" cy="2"/>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69" name="Line 208"/>
                <p:cNvSpPr>
                  <a:spLocks noChangeShapeType="1"/>
                </p:cNvSpPr>
                <p:nvPr/>
              </p:nvSpPr>
              <p:spPr bwMode="auto">
                <a:xfrm flipH="1">
                  <a:off x="2208" y="2154"/>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70" name="Line 209"/>
                <p:cNvSpPr>
                  <a:spLocks noChangeShapeType="1"/>
                </p:cNvSpPr>
                <p:nvPr/>
              </p:nvSpPr>
              <p:spPr bwMode="auto">
                <a:xfrm flipH="1">
                  <a:off x="2208" y="237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71" name="Line 210"/>
                <p:cNvSpPr>
                  <a:spLocks noChangeShapeType="1"/>
                </p:cNvSpPr>
                <p:nvPr/>
              </p:nvSpPr>
              <p:spPr bwMode="auto">
                <a:xfrm flipH="1">
                  <a:off x="2208" y="248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72" name="Line 211"/>
                <p:cNvSpPr>
                  <a:spLocks noChangeShapeType="1"/>
                </p:cNvSpPr>
                <p:nvPr/>
              </p:nvSpPr>
              <p:spPr bwMode="auto">
                <a:xfrm flipH="1">
                  <a:off x="2208" y="259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73" name="Line 212"/>
                <p:cNvSpPr>
                  <a:spLocks noChangeShapeType="1"/>
                </p:cNvSpPr>
                <p:nvPr/>
              </p:nvSpPr>
              <p:spPr bwMode="auto">
                <a:xfrm flipH="1">
                  <a:off x="2208" y="270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74" name="Line 213"/>
                <p:cNvSpPr>
                  <a:spLocks noChangeShapeType="1"/>
                </p:cNvSpPr>
                <p:nvPr/>
              </p:nvSpPr>
              <p:spPr bwMode="auto">
                <a:xfrm flipH="1">
                  <a:off x="2208" y="281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53359" name="Line 214"/>
              <p:cNvSpPr>
                <a:spLocks noChangeShapeType="1"/>
              </p:cNvSpPr>
              <p:nvPr/>
            </p:nvSpPr>
            <p:spPr bwMode="auto">
              <a:xfrm>
                <a:off x="4480" y="1835"/>
                <a:ext cx="4" cy="1100"/>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60" name="Line 215"/>
              <p:cNvSpPr>
                <a:spLocks noChangeShapeType="1"/>
              </p:cNvSpPr>
              <p:nvPr/>
            </p:nvSpPr>
            <p:spPr bwMode="auto">
              <a:xfrm>
                <a:off x="4876" y="1824"/>
                <a:ext cx="1" cy="1106"/>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61" name="Text Box 216"/>
              <p:cNvSpPr txBox="1">
                <a:spLocks noChangeArrowheads="1"/>
              </p:cNvSpPr>
              <p:nvPr/>
            </p:nvSpPr>
            <p:spPr bwMode="auto">
              <a:xfrm>
                <a:off x="5003" y="1637"/>
                <a:ext cx="33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Data</a:t>
                </a:r>
              </a:p>
            </p:txBody>
          </p:sp>
          <p:sp>
            <p:nvSpPr>
              <p:cNvPr id="53362" name="Text Box 217"/>
              <p:cNvSpPr txBox="1">
                <a:spLocks noChangeArrowheads="1"/>
              </p:cNvSpPr>
              <p:nvPr/>
            </p:nvSpPr>
            <p:spPr bwMode="auto">
              <a:xfrm>
                <a:off x="4530" y="1632"/>
                <a:ext cx="27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Tag</a:t>
                </a:r>
              </a:p>
            </p:txBody>
          </p:sp>
          <p:sp>
            <p:nvSpPr>
              <p:cNvPr id="53363" name="Text Box 218"/>
              <p:cNvSpPr txBox="1">
                <a:spLocks noChangeArrowheads="1"/>
              </p:cNvSpPr>
              <p:nvPr/>
            </p:nvSpPr>
            <p:spPr bwMode="auto">
              <a:xfrm>
                <a:off x="4373" y="1632"/>
                <a:ext cx="18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V</a:t>
                </a:r>
              </a:p>
            </p:txBody>
          </p:sp>
          <p:sp>
            <p:nvSpPr>
              <p:cNvPr id="53364" name="Text Box 219"/>
              <p:cNvSpPr txBox="1">
                <a:spLocks noChangeArrowheads="1"/>
              </p:cNvSpPr>
              <p:nvPr/>
            </p:nvSpPr>
            <p:spPr bwMode="auto">
              <a:xfrm>
                <a:off x="4193" y="1776"/>
                <a:ext cx="237" cy="1203"/>
              </a:xfrm>
              <a:prstGeom prst="rect">
                <a:avLst/>
              </a:prstGeom>
              <a:noFill/>
              <a:ln w="12700">
                <a:noFill/>
                <a:miter lim="800000"/>
                <a:headEnd/>
                <a:tailEnd/>
              </a:ln>
            </p:spPr>
            <p:txBody>
              <a:bodyPr wrap="none">
                <a:prstTxWarp prst="textNoShape">
                  <a:avLst/>
                </a:prstTxWarp>
                <a:spAutoFit/>
              </a:bodyPr>
              <a:lstStyle/>
              <a:p>
                <a:pPr algn="r">
                  <a:lnSpc>
                    <a:spcPct val="110000"/>
                  </a:lnSpc>
                </a:pPr>
                <a:r>
                  <a:rPr lang="en-US" sz="1200" b="0" dirty="0">
                    <a:solidFill>
                      <a:prstClr val="black"/>
                    </a:solidFill>
                    <a:latin typeface="Calibri" charset="0"/>
                    <a:ea typeface="+mn-ea"/>
                    <a:cs typeface="+mn-cs"/>
                  </a:rPr>
                  <a:t>0</a:t>
                </a:r>
              </a:p>
              <a:p>
                <a:pPr algn="r">
                  <a:lnSpc>
                    <a:spcPct val="110000"/>
                  </a:lnSpc>
                </a:pPr>
                <a:r>
                  <a:rPr lang="en-US" sz="1200" b="0" dirty="0">
                    <a:solidFill>
                      <a:prstClr val="black"/>
                    </a:solidFill>
                    <a:latin typeface="Calibri" charset="0"/>
                    <a:ea typeface="+mn-ea"/>
                    <a:cs typeface="+mn-cs"/>
                  </a:rPr>
                  <a:t>1</a:t>
                </a:r>
              </a:p>
              <a:p>
                <a:pPr algn="r">
                  <a:lnSpc>
                    <a:spcPct val="110000"/>
                  </a:lnSpc>
                </a:pPr>
                <a:r>
                  <a:rPr lang="en-US" sz="1200" b="0" dirty="0">
                    <a:solidFill>
                      <a:prstClr val="black"/>
                    </a:solidFill>
                    <a:latin typeface="Calibri" charset="0"/>
                    <a:ea typeface="+mn-ea"/>
                    <a:cs typeface="+mn-cs"/>
                  </a:rPr>
                  <a:t>2</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 62</a:t>
                </a:r>
              </a:p>
              <a:p>
                <a:pPr algn="r">
                  <a:lnSpc>
                    <a:spcPct val="110000"/>
                  </a:lnSpc>
                </a:pPr>
                <a:r>
                  <a:rPr lang="en-US" sz="1200" b="0" dirty="0">
                    <a:solidFill>
                      <a:prstClr val="black"/>
                    </a:solidFill>
                    <a:latin typeface="Calibri" charset="0"/>
                    <a:ea typeface="+mn-ea"/>
                    <a:cs typeface="+mn-cs"/>
                  </a:rPr>
                  <a:t> 63</a:t>
                </a:r>
              </a:p>
              <a:p>
                <a:pPr algn="r">
                  <a:lnSpc>
                    <a:spcPct val="110000"/>
                  </a:lnSpc>
                </a:pPr>
                <a:r>
                  <a:rPr lang="en-US" sz="1200" b="0" dirty="0">
                    <a:solidFill>
                      <a:prstClr val="black"/>
                    </a:solidFill>
                    <a:latin typeface="Calibri" charset="0"/>
                    <a:ea typeface="+mn-ea"/>
                    <a:cs typeface="+mn-cs"/>
                  </a:rPr>
                  <a:t> 64</a:t>
                </a:r>
              </a:p>
            </p:txBody>
          </p:sp>
        </p:grpSp>
      </p:grpSp>
      <p:grpSp>
        <p:nvGrpSpPr>
          <p:cNvPr id="22" name="Group 250"/>
          <p:cNvGrpSpPr>
            <a:grpSpLocks/>
          </p:cNvGrpSpPr>
          <p:nvPr/>
        </p:nvGrpSpPr>
        <p:grpSpPr bwMode="auto">
          <a:xfrm>
            <a:off x="286641" y="1439863"/>
            <a:ext cx="5122863" cy="1752600"/>
            <a:chOff x="384" y="1200"/>
            <a:chExt cx="3227" cy="1104"/>
          </a:xfrm>
        </p:grpSpPr>
        <p:sp>
          <p:nvSpPr>
            <p:cNvPr id="53348" name="Line 20"/>
            <p:cNvSpPr>
              <a:spLocks noChangeShapeType="1"/>
            </p:cNvSpPr>
            <p:nvPr/>
          </p:nvSpPr>
          <p:spPr bwMode="auto">
            <a:xfrm>
              <a:off x="3355" y="1291"/>
              <a:ext cx="148" cy="57"/>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49" name="Text Box 22"/>
            <p:cNvSpPr txBox="1">
              <a:spLocks noChangeArrowheads="1"/>
            </p:cNvSpPr>
            <p:nvPr/>
          </p:nvSpPr>
          <p:spPr bwMode="auto">
            <a:xfrm>
              <a:off x="3433" y="1248"/>
              <a:ext cx="178" cy="192"/>
            </a:xfrm>
            <a:prstGeom prst="rect">
              <a:avLst/>
            </a:prstGeom>
            <a:noFill/>
            <a:ln w="12700">
              <a:noFill/>
              <a:miter lim="800000"/>
              <a:headEnd/>
              <a:tailEnd/>
            </a:ln>
          </p:spPr>
          <p:txBody>
            <a:bodyPr wrap="none">
              <a:prstTxWarp prst="textNoShape">
                <a:avLst/>
              </a:prstTxWarp>
              <a:spAutoFit/>
            </a:bodyPr>
            <a:lstStyle/>
            <a:p>
              <a:pPr algn="ctr"/>
              <a:r>
                <a:rPr lang="en-US" sz="1400" b="0" dirty="0">
                  <a:solidFill>
                    <a:prstClr val="black"/>
                  </a:solidFill>
                  <a:latin typeface="Calibri" charset="0"/>
                  <a:ea typeface="+mn-ea"/>
                  <a:cs typeface="+mn-cs"/>
                </a:rPr>
                <a:t>6</a:t>
              </a:r>
            </a:p>
          </p:txBody>
        </p:sp>
        <p:sp>
          <p:nvSpPr>
            <p:cNvPr id="53350" name="Text Box 23"/>
            <p:cNvSpPr txBox="1">
              <a:spLocks noChangeArrowheads="1"/>
            </p:cNvSpPr>
            <p:nvPr/>
          </p:nvSpPr>
          <p:spPr bwMode="auto">
            <a:xfrm>
              <a:off x="2767" y="1370"/>
              <a:ext cx="402" cy="213"/>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Index</a:t>
              </a:r>
            </a:p>
          </p:txBody>
        </p:sp>
        <p:sp>
          <p:nvSpPr>
            <p:cNvPr id="53351" name="Line 244"/>
            <p:cNvSpPr>
              <a:spLocks noChangeShapeType="1"/>
            </p:cNvSpPr>
            <p:nvPr/>
          </p:nvSpPr>
          <p:spPr bwMode="auto">
            <a:xfrm>
              <a:off x="3433" y="1200"/>
              <a:ext cx="0" cy="384"/>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52" name="Line 245"/>
            <p:cNvSpPr>
              <a:spLocks noChangeShapeType="1"/>
            </p:cNvSpPr>
            <p:nvPr/>
          </p:nvSpPr>
          <p:spPr bwMode="auto">
            <a:xfrm>
              <a:off x="384" y="1584"/>
              <a:ext cx="3049" cy="3"/>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53" name="Line 246"/>
            <p:cNvSpPr>
              <a:spLocks noChangeShapeType="1"/>
            </p:cNvSpPr>
            <p:nvPr/>
          </p:nvSpPr>
          <p:spPr bwMode="auto">
            <a:xfrm>
              <a:off x="384" y="1584"/>
              <a:ext cx="0" cy="72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54" name="Line 247"/>
            <p:cNvSpPr>
              <a:spLocks noChangeShapeType="1"/>
            </p:cNvSpPr>
            <p:nvPr/>
          </p:nvSpPr>
          <p:spPr bwMode="auto">
            <a:xfrm>
              <a:off x="384" y="2304"/>
              <a:ext cx="240" cy="0"/>
            </a:xfrm>
            <a:prstGeom prst="line">
              <a:avLst/>
            </a:prstGeom>
            <a:noFill/>
            <a:ln w="28575">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grpSp>
        <p:nvGrpSpPr>
          <p:cNvPr id="23" name="Group 284"/>
          <p:cNvGrpSpPr>
            <a:grpSpLocks/>
          </p:cNvGrpSpPr>
          <p:nvPr/>
        </p:nvGrpSpPr>
        <p:grpSpPr bwMode="auto">
          <a:xfrm>
            <a:off x="134240" y="1439863"/>
            <a:ext cx="7194550" cy="3657600"/>
            <a:chOff x="240" y="1056"/>
            <a:chExt cx="4532" cy="2304"/>
          </a:xfrm>
        </p:grpSpPr>
        <p:sp>
          <p:nvSpPr>
            <p:cNvPr id="53309" name="Text Box 14"/>
            <p:cNvSpPr txBox="1">
              <a:spLocks noChangeArrowheads="1"/>
            </p:cNvSpPr>
            <p:nvPr/>
          </p:nvSpPr>
          <p:spPr bwMode="auto">
            <a:xfrm>
              <a:off x="2592" y="1056"/>
              <a:ext cx="240" cy="192"/>
            </a:xfrm>
            <a:prstGeom prst="rect">
              <a:avLst/>
            </a:prstGeom>
            <a:noFill/>
            <a:ln w="12700">
              <a:noFill/>
              <a:miter lim="800000"/>
              <a:headEnd/>
              <a:tailEnd/>
            </a:ln>
          </p:spPr>
          <p:txBody>
            <a:bodyPr wrap="none">
              <a:prstTxWarp prst="textNoShape">
                <a:avLst/>
              </a:prstTxWarp>
              <a:spAutoFit/>
            </a:bodyPr>
            <a:lstStyle/>
            <a:p>
              <a:pPr algn="ctr"/>
              <a:r>
                <a:rPr lang="en-US" sz="1400" b="0" dirty="0">
                  <a:solidFill>
                    <a:prstClr val="black"/>
                  </a:solidFill>
                  <a:latin typeface="Calibri" charset="0"/>
                  <a:ea typeface="+mn-ea"/>
                  <a:cs typeface="+mn-cs"/>
                </a:rPr>
                <a:t>22</a:t>
              </a:r>
            </a:p>
          </p:txBody>
        </p:sp>
        <p:sp>
          <p:nvSpPr>
            <p:cNvPr id="53310" name="Line 16"/>
            <p:cNvSpPr>
              <a:spLocks noChangeShapeType="1"/>
            </p:cNvSpPr>
            <p:nvPr/>
          </p:nvSpPr>
          <p:spPr bwMode="auto">
            <a:xfrm>
              <a:off x="2544" y="1152"/>
              <a:ext cx="145" cy="55"/>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11" name="Text Box 18"/>
            <p:cNvSpPr txBox="1">
              <a:spLocks noChangeArrowheads="1"/>
            </p:cNvSpPr>
            <p:nvPr/>
          </p:nvSpPr>
          <p:spPr bwMode="auto">
            <a:xfrm>
              <a:off x="1318" y="1056"/>
              <a:ext cx="291" cy="213"/>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Tag</a:t>
              </a:r>
            </a:p>
          </p:txBody>
        </p:sp>
        <p:grpSp>
          <p:nvGrpSpPr>
            <p:cNvPr id="24" name="Group 259"/>
            <p:cNvGrpSpPr>
              <a:grpSpLocks/>
            </p:cNvGrpSpPr>
            <p:nvPr/>
          </p:nvGrpSpPr>
          <p:grpSpPr bwMode="auto">
            <a:xfrm>
              <a:off x="240" y="1056"/>
              <a:ext cx="4532" cy="2304"/>
              <a:chOff x="240" y="1200"/>
              <a:chExt cx="4532" cy="2304"/>
            </a:xfrm>
          </p:grpSpPr>
          <p:grpSp>
            <p:nvGrpSpPr>
              <p:cNvPr id="25" name="Group 222"/>
              <p:cNvGrpSpPr>
                <a:grpSpLocks/>
              </p:cNvGrpSpPr>
              <p:nvPr/>
            </p:nvGrpSpPr>
            <p:grpSpPr bwMode="auto">
              <a:xfrm>
                <a:off x="624" y="2304"/>
                <a:ext cx="404" cy="1200"/>
                <a:chOff x="624" y="2304"/>
                <a:chExt cx="404" cy="1200"/>
              </a:xfrm>
            </p:grpSpPr>
            <p:sp>
              <p:nvSpPr>
                <p:cNvPr id="53342" name="Freeform 5"/>
                <p:cNvSpPr>
                  <a:spLocks/>
                </p:cNvSpPr>
                <p:nvPr/>
              </p:nvSpPr>
              <p:spPr bwMode="auto">
                <a:xfrm>
                  <a:off x="624" y="3342"/>
                  <a:ext cx="158" cy="162"/>
                </a:xfrm>
                <a:custGeom>
                  <a:avLst/>
                  <a:gdLst>
                    <a:gd name="T0" fmla="*/ 0 w 222"/>
                    <a:gd name="T1" fmla="*/ 66 h 172"/>
                    <a:gd name="T2" fmla="*/ 1 w 222"/>
                    <a:gd name="T3" fmla="*/ 74 h 172"/>
                    <a:gd name="T4" fmla="*/ 1 w 222"/>
                    <a:gd name="T5" fmla="*/ 83 h 172"/>
                    <a:gd name="T6" fmla="*/ 1 w 222"/>
                    <a:gd name="T7" fmla="*/ 88 h 172"/>
                    <a:gd name="T8" fmla="*/ 2 w 222"/>
                    <a:gd name="T9" fmla="*/ 94 h 172"/>
                    <a:gd name="T10" fmla="*/ 3 w 222"/>
                    <a:gd name="T11" fmla="*/ 100 h 172"/>
                    <a:gd name="T12" fmla="*/ 4 w 222"/>
                    <a:gd name="T13" fmla="*/ 104 h 172"/>
                    <a:gd name="T14" fmla="*/ 6 w 222"/>
                    <a:gd name="T15" fmla="*/ 108 h 172"/>
                    <a:gd name="T16" fmla="*/ 7 w 222"/>
                    <a:gd name="T17" fmla="*/ 111 h 172"/>
                    <a:gd name="T18" fmla="*/ 9 w 222"/>
                    <a:gd name="T19" fmla="*/ 114 h 172"/>
                    <a:gd name="T20" fmla="*/ 10 w 222"/>
                    <a:gd name="T21" fmla="*/ 114 h 172"/>
                    <a:gd name="T22" fmla="*/ 11 w 222"/>
                    <a:gd name="T23" fmla="*/ 114 h 172"/>
                    <a:gd name="T24" fmla="*/ 14 w 222"/>
                    <a:gd name="T25" fmla="*/ 111 h 172"/>
                    <a:gd name="T26" fmla="*/ 15 w 222"/>
                    <a:gd name="T27" fmla="*/ 108 h 172"/>
                    <a:gd name="T28" fmla="*/ 16 w 222"/>
                    <a:gd name="T29" fmla="*/ 104 h 172"/>
                    <a:gd name="T30" fmla="*/ 17 w 222"/>
                    <a:gd name="T31" fmla="*/ 100 h 172"/>
                    <a:gd name="T32" fmla="*/ 19 w 222"/>
                    <a:gd name="T33" fmla="*/ 94 h 172"/>
                    <a:gd name="T34" fmla="*/ 19 w 222"/>
                    <a:gd name="T35" fmla="*/ 88 h 172"/>
                    <a:gd name="T36" fmla="*/ 20 w 222"/>
                    <a:gd name="T37" fmla="*/ 83 h 172"/>
                    <a:gd name="T38" fmla="*/ 21 w 222"/>
                    <a:gd name="T39" fmla="*/ 74 h 172"/>
                    <a:gd name="T40" fmla="*/ 21 w 222"/>
                    <a:gd name="T41" fmla="*/ 69 h 172"/>
                    <a:gd name="T42" fmla="*/ 21 w 222"/>
                    <a:gd name="T43" fmla="*/ 0 h 172"/>
                    <a:gd name="T44" fmla="*/ 1 w 222"/>
                    <a:gd name="T45" fmla="*/ 0 h 172"/>
                    <a:gd name="T46" fmla="*/ 1 w 222"/>
                    <a:gd name="T47" fmla="*/ 69 h 172"/>
                    <a:gd name="T48" fmla="*/ 1 w 222"/>
                    <a:gd name="T49" fmla="*/ 69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2"/>
                    <a:gd name="T76" fmla="*/ 0 h 172"/>
                    <a:gd name="T77" fmla="*/ 222 w 22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43" name="Line 6"/>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44" name="Freeform 7"/>
                <p:cNvSpPr>
                  <a:spLocks/>
                </p:cNvSpPr>
                <p:nvPr/>
              </p:nvSpPr>
              <p:spPr bwMode="auto">
                <a:xfrm>
                  <a:off x="739" y="3218"/>
                  <a:ext cx="180" cy="113"/>
                </a:xfrm>
                <a:custGeom>
                  <a:avLst/>
                  <a:gdLst>
                    <a:gd name="T0" fmla="*/ 24 w 252"/>
                    <a:gd name="T1" fmla="*/ 0 h 136"/>
                    <a:gd name="T2" fmla="*/ 24 w 252"/>
                    <a:gd name="T3" fmla="*/ 18 h 136"/>
                    <a:gd name="T4" fmla="*/ 0 w 252"/>
                    <a:gd name="T5" fmla="*/ 18 h 136"/>
                    <a:gd name="T6" fmla="*/ 0 w 252"/>
                    <a:gd name="T7" fmla="*/ 37 h 136"/>
                    <a:gd name="T8" fmla="*/ 0 60000 65536"/>
                    <a:gd name="T9" fmla="*/ 0 60000 65536"/>
                    <a:gd name="T10" fmla="*/ 0 60000 65536"/>
                    <a:gd name="T11" fmla="*/ 0 60000 65536"/>
                    <a:gd name="T12" fmla="*/ 0 w 252"/>
                    <a:gd name="T13" fmla="*/ 0 h 136"/>
                    <a:gd name="T14" fmla="*/ 252 w 252"/>
                    <a:gd name="T15" fmla="*/ 136 h 136"/>
                  </a:gdLst>
                  <a:ahLst/>
                  <a:cxnLst>
                    <a:cxn ang="T8">
                      <a:pos x="T0" y="T1"/>
                    </a:cxn>
                    <a:cxn ang="T9">
                      <a:pos x="T2" y="T3"/>
                    </a:cxn>
                    <a:cxn ang="T10">
                      <a:pos x="T4" y="T5"/>
                    </a:cxn>
                    <a:cxn ang="T11">
                      <a:pos x="T6" y="T7"/>
                    </a:cxn>
                  </a:cxnLst>
                  <a:rect l="T12" t="T13" r="T14" b="T15"/>
                  <a:pathLst>
                    <a:path w="252" h="136">
                      <a:moveTo>
                        <a:pt x="248" y="0"/>
                      </a:moveTo>
                      <a:lnTo>
                        <a:pt x="252" y="68"/>
                      </a:lnTo>
                      <a:lnTo>
                        <a:pt x="0" y="68"/>
                      </a:lnTo>
                      <a:lnTo>
                        <a:pt x="0" y="136"/>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45" name="Freeform 11"/>
                <p:cNvSpPr>
                  <a:spLocks/>
                </p:cNvSpPr>
                <p:nvPr/>
              </p:nvSpPr>
              <p:spPr bwMode="auto">
                <a:xfrm>
                  <a:off x="808" y="3069"/>
                  <a:ext cx="220" cy="149"/>
                </a:xfrm>
                <a:custGeom>
                  <a:avLst/>
                  <a:gdLst>
                    <a:gd name="T0" fmla="*/ 52 w 249"/>
                    <a:gd name="T1" fmla="*/ 79 h 165"/>
                    <a:gd name="T2" fmla="*/ 61 w 249"/>
                    <a:gd name="T3" fmla="*/ 79 h 165"/>
                    <a:gd name="T4" fmla="*/ 70 w 249"/>
                    <a:gd name="T5" fmla="*/ 79 h 165"/>
                    <a:gd name="T6" fmla="*/ 76 w 249"/>
                    <a:gd name="T7" fmla="*/ 76 h 165"/>
                    <a:gd name="T8" fmla="*/ 84 w 249"/>
                    <a:gd name="T9" fmla="*/ 71 h 165"/>
                    <a:gd name="T10" fmla="*/ 91 w 249"/>
                    <a:gd name="T11" fmla="*/ 69 h 165"/>
                    <a:gd name="T12" fmla="*/ 95 w 249"/>
                    <a:gd name="T13" fmla="*/ 64 h 165"/>
                    <a:gd name="T14" fmla="*/ 99 w 249"/>
                    <a:gd name="T15" fmla="*/ 58 h 165"/>
                    <a:gd name="T16" fmla="*/ 104 w 249"/>
                    <a:gd name="T17" fmla="*/ 52 h 165"/>
                    <a:gd name="T18" fmla="*/ 104 w 249"/>
                    <a:gd name="T19" fmla="*/ 46 h 165"/>
                    <a:gd name="T20" fmla="*/ 104 w 249"/>
                    <a:gd name="T21" fmla="*/ 40 h 165"/>
                    <a:gd name="T22" fmla="*/ 104 w 249"/>
                    <a:gd name="T23" fmla="*/ 33 h 165"/>
                    <a:gd name="T24" fmla="*/ 104 w 249"/>
                    <a:gd name="T25" fmla="*/ 28 h 165"/>
                    <a:gd name="T26" fmla="*/ 99 w 249"/>
                    <a:gd name="T27" fmla="*/ 22 h 165"/>
                    <a:gd name="T28" fmla="*/ 95 w 249"/>
                    <a:gd name="T29" fmla="*/ 17 h 165"/>
                    <a:gd name="T30" fmla="*/ 91 w 249"/>
                    <a:gd name="T31" fmla="*/ 12 h 165"/>
                    <a:gd name="T32" fmla="*/ 84 w 249"/>
                    <a:gd name="T33" fmla="*/ 8 h 165"/>
                    <a:gd name="T34" fmla="*/ 76 w 249"/>
                    <a:gd name="T35" fmla="*/ 5 h 165"/>
                    <a:gd name="T36" fmla="*/ 70 w 249"/>
                    <a:gd name="T37" fmla="*/ 4 h 165"/>
                    <a:gd name="T38" fmla="*/ 61 w 249"/>
                    <a:gd name="T39" fmla="*/ 2 h 165"/>
                    <a:gd name="T40" fmla="*/ 52 w 249"/>
                    <a:gd name="T41" fmla="*/ 0 h 165"/>
                    <a:gd name="T42" fmla="*/ 44 w 249"/>
                    <a:gd name="T43" fmla="*/ 2 h 165"/>
                    <a:gd name="T44" fmla="*/ 37 w 249"/>
                    <a:gd name="T45" fmla="*/ 4 h 165"/>
                    <a:gd name="T46" fmla="*/ 29 w 249"/>
                    <a:gd name="T47" fmla="*/ 5 h 165"/>
                    <a:gd name="T48" fmla="*/ 21 w 249"/>
                    <a:gd name="T49" fmla="*/ 8 h 165"/>
                    <a:gd name="T50" fmla="*/ 16 w 249"/>
                    <a:gd name="T51" fmla="*/ 12 h 165"/>
                    <a:gd name="T52" fmla="*/ 10 w 249"/>
                    <a:gd name="T53" fmla="*/ 17 h 165"/>
                    <a:gd name="T54" fmla="*/ 6 w 249"/>
                    <a:gd name="T55" fmla="*/ 22 h 165"/>
                    <a:gd name="T56" fmla="*/ 4 w 249"/>
                    <a:gd name="T57" fmla="*/ 28 h 165"/>
                    <a:gd name="T58" fmla="*/ 4 w 249"/>
                    <a:gd name="T59" fmla="*/ 33 h 165"/>
                    <a:gd name="T60" fmla="*/ 0 w 249"/>
                    <a:gd name="T61" fmla="*/ 40 h 165"/>
                    <a:gd name="T62" fmla="*/ 4 w 249"/>
                    <a:gd name="T63" fmla="*/ 46 h 165"/>
                    <a:gd name="T64" fmla="*/ 4 w 249"/>
                    <a:gd name="T65" fmla="*/ 52 h 165"/>
                    <a:gd name="T66" fmla="*/ 6 w 249"/>
                    <a:gd name="T67" fmla="*/ 58 h 165"/>
                    <a:gd name="T68" fmla="*/ 10 w 249"/>
                    <a:gd name="T69" fmla="*/ 64 h 165"/>
                    <a:gd name="T70" fmla="*/ 16 w 249"/>
                    <a:gd name="T71" fmla="*/ 69 h 165"/>
                    <a:gd name="T72" fmla="*/ 21 w 249"/>
                    <a:gd name="T73" fmla="*/ 71 h 165"/>
                    <a:gd name="T74" fmla="*/ 29 w 249"/>
                    <a:gd name="T75" fmla="*/ 76 h 165"/>
                    <a:gd name="T76" fmla="*/ 37 w 249"/>
                    <a:gd name="T77" fmla="*/ 79 h 165"/>
                    <a:gd name="T78" fmla="*/ 44 w 249"/>
                    <a:gd name="T79" fmla="*/ 79 h 165"/>
                    <a:gd name="T80" fmla="*/ 52 w 249"/>
                    <a:gd name="T81" fmla="*/ 80 h 165"/>
                    <a:gd name="T82" fmla="*/ 52 w 249"/>
                    <a:gd name="T83" fmla="*/ 80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9"/>
                    <a:gd name="T127" fmla="*/ 0 h 165"/>
                    <a:gd name="T128" fmla="*/ 249 w 249"/>
                    <a:gd name="T129" fmla="*/ 165 h 1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46" name="Freeform 12"/>
                <p:cNvSpPr>
                  <a:spLocks noEditPoints="1"/>
                </p:cNvSpPr>
                <p:nvPr/>
              </p:nvSpPr>
              <p:spPr bwMode="auto">
                <a:xfrm>
                  <a:off x="886" y="3134"/>
                  <a:ext cx="65" cy="22"/>
                </a:xfrm>
                <a:custGeom>
                  <a:avLst/>
                  <a:gdLst>
                    <a:gd name="T0" fmla="*/ 0 w 74"/>
                    <a:gd name="T1" fmla="*/ 0 h 25"/>
                    <a:gd name="T2" fmla="*/ 30 w 74"/>
                    <a:gd name="T3" fmla="*/ 0 h 25"/>
                    <a:gd name="T4" fmla="*/ 30 w 74"/>
                    <a:gd name="T5" fmla="*/ 4 h 25"/>
                    <a:gd name="T6" fmla="*/ 3 w 74"/>
                    <a:gd name="T7" fmla="*/ 4 h 25"/>
                    <a:gd name="T8" fmla="*/ 3 w 74"/>
                    <a:gd name="T9" fmla="*/ 0 h 25"/>
                    <a:gd name="T10" fmla="*/ 3 w 74"/>
                    <a:gd name="T11" fmla="*/ 0 h 25"/>
                    <a:gd name="T12" fmla="*/ 0 w 74"/>
                    <a:gd name="T13" fmla="*/ 0 h 25"/>
                    <a:gd name="T14" fmla="*/ 3 w 74"/>
                    <a:gd name="T15" fmla="*/ 8 h 25"/>
                    <a:gd name="T16" fmla="*/ 30 w 74"/>
                    <a:gd name="T17" fmla="*/ 8 h 25"/>
                    <a:gd name="T18" fmla="*/ 30 w 74"/>
                    <a:gd name="T19" fmla="*/ 10 h 25"/>
                    <a:gd name="T20" fmla="*/ 3 w 74"/>
                    <a:gd name="T21" fmla="*/ 10 h 25"/>
                    <a:gd name="T22" fmla="*/ 3 w 74"/>
                    <a:gd name="T23" fmla="*/ 8 h 25"/>
                    <a:gd name="T24" fmla="*/ 3 w 74"/>
                    <a:gd name="T25" fmla="*/ 8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25"/>
                    <a:gd name="T41" fmla="*/ 74 w 74"/>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w="9525">
                  <a:no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47" name="Line 52"/>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grpSp>
            <p:nvGrpSpPr>
              <p:cNvPr id="26" name="Group 223"/>
              <p:cNvGrpSpPr>
                <a:grpSpLocks/>
              </p:cNvGrpSpPr>
              <p:nvPr/>
            </p:nvGrpSpPr>
            <p:grpSpPr bwMode="auto">
              <a:xfrm>
                <a:off x="1872" y="2304"/>
                <a:ext cx="404" cy="1200"/>
                <a:chOff x="624" y="2304"/>
                <a:chExt cx="404" cy="1200"/>
              </a:xfrm>
            </p:grpSpPr>
            <p:sp>
              <p:nvSpPr>
                <p:cNvPr id="53336" name="Freeform 224"/>
                <p:cNvSpPr>
                  <a:spLocks/>
                </p:cNvSpPr>
                <p:nvPr/>
              </p:nvSpPr>
              <p:spPr bwMode="auto">
                <a:xfrm>
                  <a:off x="624" y="3342"/>
                  <a:ext cx="158" cy="162"/>
                </a:xfrm>
                <a:custGeom>
                  <a:avLst/>
                  <a:gdLst>
                    <a:gd name="T0" fmla="*/ 0 w 222"/>
                    <a:gd name="T1" fmla="*/ 66 h 172"/>
                    <a:gd name="T2" fmla="*/ 1 w 222"/>
                    <a:gd name="T3" fmla="*/ 74 h 172"/>
                    <a:gd name="T4" fmla="*/ 1 w 222"/>
                    <a:gd name="T5" fmla="*/ 83 h 172"/>
                    <a:gd name="T6" fmla="*/ 1 w 222"/>
                    <a:gd name="T7" fmla="*/ 88 h 172"/>
                    <a:gd name="T8" fmla="*/ 2 w 222"/>
                    <a:gd name="T9" fmla="*/ 94 h 172"/>
                    <a:gd name="T10" fmla="*/ 3 w 222"/>
                    <a:gd name="T11" fmla="*/ 100 h 172"/>
                    <a:gd name="T12" fmla="*/ 4 w 222"/>
                    <a:gd name="T13" fmla="*/ 104 h 172"/>
                    <a:gd name="T14" fmla="*/ 6 w 222"/>
                    <a:gd name="T15" fmla="*/ 108 h 172"/>
                    <a:gd name="T16" fmla="*/ 7 w 222"/>
                    <a:gd name="T17" fmla="*/ 111 h 172"/>
                    <a:gd name="T18" fmla="*/ 9 w 222"/>
                    <a:gd name="T19" fmla="*/ 114 h 172"/>
                    <a:gd name="T20" fmla="*/ 10 w 222"/>
                    <a:gd name="T21" fmla="*/ 114 h 172"/>
                    <a:gd name="T22" fmla="*/ 11 w 222"/>
                    <a:gd name="T23" fmla="*/ 114 h 172"/>
                    <a:gd name="T24" fmla="*/ 14 w 222"/>
                    <a:gd name="T25" fmla="*/ 111 h 172"/>
                    <a:gd name="T26" fmla="*/ 15 w 222"/>
                    <a:gd name="T27" fmla="*/ 108 h 172"/>
                    <a:gd name="T28" fmla="*/ 16 w 222"/>
                    <a:gd name="T29" fmla="*/ 104 h 172"/>
                    <a:gd name="T30" fmla="*/ 17 w 222"/>
                    <a:gd name="T31" fmla="*/ 100 h 172"/>
                    <a:gd name="T32" fmla="*/ 19 w 222"/>
                    <a:gd name="T33" fmla="*/ 94 h 172"/>
                    <a:gd name="T34" fmla="*/ 19 w 222"/>
                    <a:gd name="T35" fmla="*/ 88 h 172"/>
                    <a:gd name="T36" fmla="*/ 20 w 222"/>
                    <a:gd name="T37" fmla="*/ 83 h 172"/>
                    <a:gd name="T38" fmla="*/ 21 w 222"/>
                    <a:gd name="T39" fmla="*/ 74 h 172"/>
                    <a:gd name="T40" fmla="*/ 21 w 222"/>
                    <a:gd name="T41" fmla="*/ 69 h 172"/>
                    <a:gd name="T42" fmla="*/ 21 w 222"/>
                    <a:gd name="T43" fmla="*/ 0 h 172"/>
                    <a:gd name="T44" fmla="*/ 1 w 222"/>
                    <a:gd name="T45" fmla="*/ 0 h 172"/>
                    <a:gd name="T46" fmla="*/ 1 w 222"/>
                    <a:gd name="T47" fmla="*/ 69 h 172"/>
                    <a:gd name="T48" fmla="*/ 1 w 222"/>
                    <a:gd name="T49" fmla="*/ 69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2"/>
                    <a:gd name="T76" fmla="*/ 0 h 172"/>
                    <a:gd name="T77" fmla="*/ 222 w 22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37" name="Line 225"/>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38" name="Freeform 226"/>
                <p:cNvSpPr>
                  <a:spLocks/>
                </p:cNvSpPr>
                <p:nvPr/>
              </p:nvSpPr>
              <p:spPr bwMode="auto">
                <a:xfrm>
                  <a:off x="739" y="3218"/>
                  <a:ext cx="180" cy="113"/>
                </a:xfrm>
                <a:custGeom>
                  <a:avLst/>
                  <a:gdLst>
                    <a:gd name="T0" fmla="*/ 24 w 252"/>
                    <a:gd name="T1" fmla="*/ 0 h 136"/>
                    <a:gd name="T2" fmla="*/ 24 w 252"/>
                    <a:gd name="T3" fmla="*/ 18 h 136"/>
                    <a:gd name="T4" fmla="*/ 0 w 252"/>
                    <a:gd name="T5" fmla="*/ 18 h 136"/>
                    <a:gd name="T6" fmla="*/ 0 w 252"/>
                    <a:gd name="T7" fmla="*/ 37 h 136"/>
                    <a:gd name="T8" fmla="*/ 0 60000 65536"/>
                    <a:gd name="T9" fmla="*/ 0 60000 65536"/>
                    <a:gd name="T10" fmla="*/ 0 60000 65536"/>
                    <a:gd name="T11" fmla="*/ 0 60000 65536"/>
                    <a:gd name="T12" fmla="*/ 0 w 252"/>
                    <a:gd name="T13" fmla="*/ 0 h 136"/>
                    <a:gd name="T14" fmla="*/ 252 w 252"/>
                    <a:gd name="T15" fmla="*/ 136 h 136"/>
                  </a:gdLst>
                  <a:ahLst/>
                  <a:cxnLst>
                    <a:cxn ang="T8">
                      <a:pos x="T0" y="T1"/>
                    </a:cxn>
                    <a:cxn ang="T9">
                      <a:pos x="T2" y="T3"/>
                    </a:cxn>
                    <a:cxn ang="T10">
                      <a:pos x="T4" y="T5"/>
                    </a:cxn>
                    <a:cxn ang="T11">
                      <a:pos x="T6" y="T7"/>
                    </a:cxn>
                  </a:cxnLst>
                  <a:rect l="T12" t="T13" r="T14" b="T15"/>
                  <a:pathLst>
                    <a:path w="252" h="136">
                      <a:moveTo>
                        <a:pt x="248" y="0"/>
                      </a:moveTo>
                      <a:lnTo>
                        <a:pt x="252" y="68"/>
                      </a:lnTo>
                      <a:lnTo>
                        <a:pt x="0" y="68"/>
                      </a:lnTo>
                      <a:lnTo>
                        <a:pt x="0" y="136"/>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39" name="Freeform 227"/>
                <p:cNvSpPr>
                  <a:spLocks/>
                </p:cNvSpPr>
                <p:nvPr/>
              </p:nvSpPr>
              <p:spPr bwMode="auto">
                <a:xfrm>
                  <a:off x="808" y="3069"/>
                  <a:ext cx="220" cy="149"/>
                </a:xfrm>
                <a:custGeom>
                  <a:avLst/>
                  <a:gdLst>
                    <a:gd name="T0" fmla="*/ 52 w 249"/>
                    <a:gd name="T1" fmla="*/ 79 h 165"/>
                    <a:gd name="T2" fmla="*/ 61 w 249"/>
                    <a:gd name="T3" fmla="*/ 79 h 165"/>
                    <a:gd name="T4" fmla="*/ 70 w 249"/>
                    <a:gd name="T5" fmla="*/ 79 h 165"/>
                    <a:gd name="T6" fmla="*/ 76 w 249"/>
                    <a:gd name="T7" fmla="*/ 76 h 165"/>
                    <a:gd name="T8" fmla="*/ 84 w 249"/>
                    <a:gd name="T9" fmla="*/ 71 h 165"/>
                    <a:gd name="T10" fmla="*/ 91 w 249"/>
                    <a:gd name="T11" fmla="*/ 69 h 165"/>
                    <a:gd name="T12" fmla="*/ 95 w 249"/>
                    <a:gd name="T13" fmla="*/ 64 h 165"/>
                    <a:gd name="T14" fmla="*/ 99 w 249"/>
                    <a:gd name="T15" fmla="*/ 58 h 165"/>
                    <a:gd name="T16" fmla="*/ 104 w 249"/>
                    <a:gd name="T17" fmla="*/ 52 h 165"/>
                    <a:gd name="T18" fmla="*/ 104 w 249"/>
                    <a:gd name="T19" fmla="*/ 46 h 165"/>
                    <a:gd name="T20" fmla="*/ 104 w 249"/>
                    <a:gd name="T21" fmla="*/ 40 h 165"/>
                    <a:gd name="T22" fmla="*/ 104 w 249"/>
                    <a:gd name="T23" fmla="*/ 33 h 165"/>
                    <a:gd name="T24" fmla="*/ 104 w 249"/>
                    <a:gd name="T25" fmla="*/ 28 h 165"/>
                    <a:gd name="T26" fmla="*/ 99 w 249"/>
                    <a:gd name="T27" fmla="*/ 22 h 165"/>
                    <a:gd name="T28" fmla="*/ 95 w 249"/>
                    <a:gd name="T29" fmla="*/ 17 h 165"/>
                    <a:gd name="T30" fmla="*/ 91 w 249"/>
                    <a:gd name="T31" fmla="*/ 12 h 165"/>
                    <a:gd name="T32" fmla="*/ 84 w 249"/>
                    <a:gd name="T33" fmla="*/ 8 h 165"/>
                    <a:gd name="T34" fmla="*/ 76 w 249"/>
                    <a:gd name="T35" fmla="*/ 5 h 165"/>
                    <a:gd name="T36" fmla="*/ 70 w 249"/>
                    <a:gd name="T37" fmla="*/ 4 h 165"/>
                    <a:gd name="T38" fmla="*/ 61 w 249"/>
                    <a:gd name="T39" fmla="*/ 2 h 165"/>
                    <a:gd name="T40" fmla="*/ 52 w 249"/>
                    <a:gd name="T41" fmla="*/ 0 h 165"/>
                    <a:gd name="T42" fmla="*/ 44 w 249"/>
                    <a:gd name="T43" fmla="*/ 2 h 165"/>
                    <a:gd name="T44" fmla="*/ 37 w 249"/>
                    <a:gd name="T45" fmla="*/ 4 h 165"/>
                    <a:gd name="T46" fmla="*/ 29 w 249"/>
                    <a:gd name="T47" fmla="*/ 5 h 165"/>
                    <a:gd name="T48" fmla="*/ 21 w 249"/>
                    <a:gd name="T49" fmla="*/ 8 h 165"/>
                    <a:gd name="T50" fmla="*/ 16 w 249"/>
                    <a:gd name="T51" fmla="*/ 12 h 165"/>
                    <a:gd name="T52" fmla="*/ 10 w 249"/>
                    <a:gd name="T53" fmla="*/ 17 h 165"/>
                    <a:gd name="T54" fmla="*/ 6 w 249"/>
                    <a:gd name="T55" fmla="*/ 22 h 165"/>
                    <a:gd name="T56" fmla="*/ 4 w 249"/>
                    <a:gd name="T57" fmla="*/ 28 h 165"/>
                    <a:gd name="T58" fmla="*/ 4 w 249"/>
                    <a:gd name="T59" fmla="*/ 33 h 165"/>
                    <a:gd name="T60" fmla="*/ 0 w 249"/>
                    <a:gd name="T61" fmla="*/ 40 h 165"/>
                    <a:gd name="T62" fmla="*/ 4 w 249"/>
                    <a:gd name="T63" fmla="*/ 46 h 165"/>
                    <a:gd name="T64" fmla="*/ 4 w 249"/>
                    <a:gd name="T65" fmla="*/ 52 h 165"/>
                    <a:gd name="T66" fmla="*/ 6 w 249"/>
                    <a:gd name="T67" fmla="*/ 58 h 165"/>
                    <a:gd name="T68" fmla="*/ 10 w 249"/>
                    <a:gd name="T69" fmla="*/ 64 h 165"/>
                    <a:gd name="T70" fmla="*/ 16 w 249"/>
                    <a:gd name="T71" fmla="*/ 69 h 165"/>
                    <a:gd name="T72" fmla="*/ 21 w 249"/>
                    <a:gd name="T73" fmla="*/ 71 h 165"/>
                    <a:gd name="T74" fmla="*/ 29 w 249"/>
                    <a:gd name="T75" fmla="*/ 76 h 165"/>
                    <a:gd name="T76" fmla="*/ 37 w 249"/>
                    <a:gd name="T77" fmla="*/ 79 h 165"/>
                    <a:gd name="T78" fmla="*/ 44 w 249"/>
                    <a:gd name="T79" fmla="*/ 79 h 165"/>
                    <a:gd name="T80" fmla="*/ 52 w 249"/>
                    <a:gd name="T81" fmla="*/ 80 h 165"/>
                    <a:gd name="T82" fmla="*/ 52 w 249"/>
                    <a:gd name="T83" fmla="*/ 80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9"/>
                    <a:gd name="T127" fmla="*/ 0 h 165"/>
                    <a:gd name="T128" fmla="*/ 249 w 249"/>
                    <a:gd name="T129" fmla="*/ 165 h 1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40" name="Freeform 228"/>
                <p:cNvSpPr>
                  <a:spLocks noEditPoints="1"/>
                </p:cNvSpPr>
                <p:nvPr/>
              </p:nvSpPr>
              <p:spPr bwMode="auto">
                <a:xfrm>
                  <a:off x="886" y="3134"/>
                  <a:ext cx="65" cy="22"/>
                </a:xfrm>
                <a:custGeom>
                  <a:avLst/>
                  <a:gdLst>
                    <a:gd name="T0" fmla="*/ 0 w 74"/>
                    <a:gd name="T1" fmla="*/ 0 h 25"/>
                    <a:gd name="T2" fmla="*/ 30 w 74"/>
                    <a:gd name="T3" fmla="*/ 0 h 25"/>
                    <a:gd name="T4" fmla="*/ 30 w 74"/>
                    <a:gd name="T5" fmla="*/ 4 h 25"/>
                    <a:gd name="T6" fmla="*/ 3 w 74"/>
                    <a:gd name="T7" fmla="*/ 4 h 25"/>
                    <a:gd name="T8" fmla="*/ 3 w 74"/>
                    <a:gd name="T9" fmla="*/ 0 h 25"/>
                    <a:gd name="T10" fmla="*/ 3 w 74"/>
                    <a:gd name="T11" fmla="*/ 0 h 25"/>
                    <a:gd name="T12" fmla="*/ 0 w 74"/>
                    <a:gd name="T13" fmla="*/ 0 h 25"/>
                    <a:gd name="T14" fmla="*/ 3 w 74"/>
                    <a:gd name="T15" fmla="*/ 8 h 25"/>
                    <a:gd name="T16" fmla="*/ 30 w 74"/>
                    <a:gd name="T17" fmla="*/ 8 h 25"/>
                    <a:gd name="T18" fmla="*/ 30 w 74"/>
                    <a:gd name="T19" fmla="*/ 10 h 25"/>
                    <a:gd name="T20" fmla="*/ 3 w 74"/>
                    <a:gd name="T21" fmla="*/ 10 h 25"/>
                    <a:gd name="T22" fmla="*/ 3 w 74"/>
                    <a:gd name="T23" fmla="*/ 8 h 25"/>
                    <a:gd name="T24" fmla="*/ 3 w 74"/>
                    <a:gd name="T25" fmla="*/ 8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25"/>
                    <a:gd name="T41" fmla="*/ 74 w 74"/>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w="9525">
                  <a:no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41" name="Line 229"/>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grpSp>
            <p:nvGrpSpPr>
              <p:cNvPr id="27" name="Group 230"/>
              <p:cNvGrpSpPr>
                <a:grpSpLocks/>
              </p:cNvGrpSpPr>
              <p:nvPr/>
            </p:nvGrpSpPr>
            <p:grpSpPr bwMode="auto">
              <a:xfrm>
                <a:off x="3120" y="2304"/>
                <a:ext cx="404" cy="1200"/>
                <a:chOff x="624" y="2304"/>
                <a:chExt cx="404" cy="1200"/>
              </a:xfrm>
            </p:grpSpPr>
            <p:sp>
              <p:nvSpPr>
                <p:cNvPr id="53330" name="Freeform 231"/>
                <p:cNvSpPr>
                  <a:spLocks/>
                </p:cNvSpPr>
                <p:nvPr/>
              </p:nvSpPr>
              <p:spPr bwMode="auto">
                <a:xfrm>
                  <a:off x="624" y="3342"/>
                  <a:ext cx="158" cy="162"/>
                </a:xfrm>
                <a:custGeom>
                  <a:avLst/>
                  <a:gdLst>
                    <a:gd name="T0" fmla="*/ 0 w 222"/>
                    <a:gd name="T1" fmla="*/ 66 h 172"/>
                    <a:gd name="T2" fmla="*/ 1 w 222"/>
                    <a:gd name="T3" fmla="*/ 74 h 172"/>
                    <a:gd name="T4" fmla="*/ 1 w 222"/>
                    <a:gd name="T5" fmla="*/ 83 h 172"/>
                    <a:gd name="T6" fmla="*/ 1 w 222"/>
                    <a:gd name="T7" fmla="*/ 88 h 172"/>
                    <a:gd name="T8" fmla="*/ 2 w 222"/>
                    <a:gd name="T9" fmla="*/ 94 h 172"/>
                    <a:gd name="T10" fmla="*/ 3 w 222"/>
                    <a:gd name="T11" fmla="*/ 100 h 172"/>
                    <a:gd name="T12" fmla="*/ 4 w 222"/>
                    <a:gd name="T13" fmla="*/ 104 h 172"/>
                    <a:gd name="T14" fmla="*/ 6 w 222"/>
                    <a:gd name="T15" fmla="*/ 108 h 172"/>
                    <a:gd name="T16" fmla="*/ 7 w 222"/>
                    <a:gd name="T17" fmla="*/ 111 h 172"/>
                    <a:gd name="T18" fmla="*/ 9 w 222"/>
                    <a:gd name="T19" fmla="*/ 114 h 172"/>
                    <a:gd name="T20" fmla="*/ 10 w 222"/>
                    <a:gd name="T21" fmla="*/ 114 h 172"/>
                    <a:gd name="T22" fmla="*/ 11 w 222"/>
                    <a:gd name="T23" fmla="*/ 114 h 172"/>
                    <a:gd name="T24" fmla="*/ 14 w 222"/>
                    <a:gd name="T25" fmla="*/ 111 h 172"/>
                    <a:gd name="T26" fmla="*/ 15 w 222"/>
                    <a:gd name="T27" fmla="*/ 108 h 172"/>
                    <a:gd name="T28" fmla="*/ 16 w 222"/>
                    <a:gd name="T29" fmla="*/ 104 h 172"/>
                    <a:gd name="T30" fmla="*/ 17 w 222"/>
                    <a:gd name="T31" fmla="*/ 100 h 172"/>
                    <a:gd name="T32" fmla="*/ 19 w 222"/>
                    <a:gd name="T33" fmla="*/ 94 h 172"/>
                    <a:gd name="T34" fmla="*/ 19 w 222"/>
                    <a:gd name="T35" fmla="*/ 88 h 172"/>
                    <a:gd name="T36" fmla="*/ 20 w 222"/>
                    <a:gd name="T37" fmla="*/ 83 h 172"/>
                    <a:gd name="T38" fmla="*/ 21 w 222"/>
                    <a:gd name="T39" fmla="*/ 74 h 172"/>
                    <a:gd name="T40" fmla="*/ 21 w 222"/>
                    <a:gd name="T41" fmla="*/ 69 h 172"/>
                    <a:gd name="T42" fmla="*/ 21 w 222"/>
                    <a:gd name="T43" fmla="*/ 0 h 172"/>
                    <a:gd name="T44" fmla="*/ 1 w 222"/>
                    <a:gd name="T45" fmla="*/ 0 h 172"/>
                    <a:gd name="T46" fmla="*/ 1 w 222"/>
                    <a:gd name="T47" fmla="*/ 69 h 172"/>
                    <a:gd name="T48" fmla="*/ 1 w 222"/>
                    <a:gd name="T49" fmla="*/ 69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2"/>
                    <a:gd name="T76" fmla="*/ 0 h 172"/>
                    <a:gd name="T77" fmla="*/ 222 w 22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31" name="Line 232"/>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32" name="Freeform 233"/>
                <p:cNvSpPr>
                  <a:spLocks/>
                </p:cNvSpPr>
                <p:nvPr/>
              </p:nvSpPr>
              <p:spPr bwMode="auto">
                <a:xfrm>
                  <a:off x="739" y="3218"/>
                  <a:ext cx="180" cy="113"/>
                </a:xfrm>
                <a:custGeom>
                  <a:avLst/>
                  <a:gdLst>
                    <a:gd name="T0" fmla="*/ 24 w 252"/>
                    <a:gd name="T1" fmla="*/ 0 h 136"/>
                    <a:gd name="T2" fmla="*/ 24 w 252"/>
                    <a:gd name="T3" fmla="*/ 18 h 136"/>
                    <a:gd name="T4" fmla="*/ 0 w 252"/>
                    <a:gd name="T5" fmla="*/ 18 h 136"/>
                    <a:gd name="T6" fmla="*/ 0 w 252"/>
                    <a:gd name="T7" fmla="*/ 37 h 136"/>
                    <a:gd name="T8" fmla="*/ 0 60000 65536"/>
                    <a:gd name="T9" fmla="*/ 0 60000 65536"/>
                    <a:gd name="T10" fmla="*/ 0 60000 65536"/>
                    <a:gd name="T11" fmla="*/ 0 60000 65536"/>
                    <a:gd name="T12" fmla="*/ 0 w 252"/>
                    <a:gd name="T13" fmla="*/ 0 h 136"/>
                    <a:gd name="T14" fmla="*/ 252 w 252"/>
                    <a:gd name="T15" fmla="*/ 136 h 136"/>
                  </a:gdLst>
                  <a:ahLst/>
                  <a:cxnLst>
                    <a:cxn ang="T8">
                      <a:pos x="T0" y="T1"/>
                    </a:cxn>
                    <a:cxn ang="T9">
                      <a:pos x="T2" y="T3"/>
                    </a:cxn>
                    <a:cxn ang="T10">
                      <a:pos x="T4" y="T5"/>
                    </a:cxn>
                    <a:cxn ang="T11">
                      <a:pos x="T6" y="T7"/>
                    </a:cxn>
                  </a:cxnLst>
                  <a:rect l="T12" t="T13" r="T14" b="T15"/>
                  <a:pathLst>
                    <a:path w="252" h="136">
                      <a:moveTo>
                        <a:pt x="248" y="0"/>
                      </a:moveTo>
                      <a:lnTo>
                        <a:pt x="252" y="68"/>
                      </a:lnTo>
                      <a:lnTo>
                        <a:pt x="0" y="68"/>
                      </a:lnTo>
                      <a:lnTo>
                        <a:pt x="0" y="136"/>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33" name="Freeform 234"/>
                <p:cNvSpPr>
                  <a:spLocks/>
                </p:cNvSpPr>
                <p:nvPr/>
              </p:nvSpPr>
              <p:spPr bwMode="auto">
                <a:xfrm>
                  <a:off x="808" y="3069"/>
                  <a:ext cx="220" cy="149"/>
                </a:xfrm>
                <a:custGeom>
                  <a:avLst/>
                  <a:gdLst>
                    <a:gd name="T0" fmla="*/ 52 w 249"/>
                    <a:gd name="T1" fmla="*/ 79 h 165"/>
                    <a:gd name="T2" fmla="*/ 61 w 249"/>
                    <a:gd name="T3" fmla="*/ 79 h 165"/>
                    <a:gd name="T4" fmla="*/ 70 w 249"/>
                    <a:gd name="T5" fmla="*/ 79 h 165"/>
                    <a:gd name="T6" fmla="*/ 76 w 249"/>
                    <a:gd name="T7" fmla="*/ 76 h 165"/>
                    <a:gd name="T8" fmla="*/ 84 w 249"/>
                    <a:gd name="T9" fmla="*/ 71 h 165"/>
                    <a:gd name="T10" fmla="*/ 91 w 249"/>
                    <a:gd name="T11" fmla="*/ 69 h 165"/>
                    <a:gd name="T12" fmla="*/ 95 w 249"/>
                    <a:gd name="T13" fmla="*/ 64 h 165"/>
                    <a:gd name="T14" fmla="*/ 99 w 249"/>
                    <a:gd name="T15" fmla="*/ 58 h 165"/>
                    <a:gd name="T16" fmla="*/ 104 w 249"/>
                    <a:gd name="T17" fmla="*/ 52 h 165"/>
                    <a:gd name="T18" fmla="*/ 104 w 249"/>
                    <a:gd name="T19" fmla="*/ 46 h 165"/>
                    <a:gd name="T20" fmla="*/ 104 w 249"/>
                    <a:gd name="T21" fmla="*/ 40 h 165"/>
                    <a:gd name="T22" fmla="*/ 104 w 249"/>
                    <a:gd name="T23" fmla="*/ 33 h 165"/>
                    <a:gd name="T24" fmla="*/ 104 w 249"/>
                    <a:gd name="T25" fmla="*/ 28 h 165"/>
                    <a:gd name="T26" fmla="*/ 99 w 249"/>
                    <a:gd name="T27" fmla="*/ 22 h 165"/>
                    <a:gd name="T28" fmla="*/ 95 w 249"/>
                    <a:gd name="T29" fmla="*/ 17 h 165"/>
                    <a:gd name="T30" fmla="*/ 91 w 249"/>
                    <a:gd name="T31" fmla="*/ 12 h 165"/>
                    <a:gd name="T32" fmla="*/ 84 w 249"/>
                    <a:gd name="T33" fmla="*/ 8 h 165"/>
                    <a:gd name="T34" fmla="*/ 76 w 249"/>
                    <a:gd name="T35" fmla="*/ 5 h 165"/>
                    <a:gd name="T36" fmla="*/ 70 w 249"/>
                    <a:gd name="T37" fmla="*/ 4 h 165"/>
                    <a:gd name="T38" fmla="*/ 61 w 249"/>
                    <a:gd name="T39" fmla="*/ 2 h 165"/>
                    <a:gd name="T40" fmla="*/ 52 w 249"/>
                    <a:gd name="T41" fmla="*/ 0 h 165"/>
                    <a:gd name="T42" fmla="*/ 44 w 249"/>
                    <a:gd name="T43" fmla="*/ 2 h 165"/>
                    <a:gd name="T44" fmla="*/ 37 w 249"/>
                    <a:gd name="T45" fmla="*/ 4 h 165"/>
                    <a:gd name="T46" fmla="*/ 29 w 249"/>
                    <a:gd name="T47" fmla="*/ 5 h 165"/>
                    <a:gd name="T48" fmla="*/ 21 w 249"/>
                    <a:gd name="T49" fmla="*/ 8 h 165"/>
                    <a:gd name="T50" fmla="*/ 16 w 249"/>
                    <a:gd name="T51" fmla="*/ 12 h 165"/>
                    <a:gd name="T52" fmla="*/ 10 w 249"/>
                    <a:gd name="T53" fmla="*/ 17 h 165"/>
                    <a:gd name="T54" fmla="*/ 6 w 249"/>
                    <a:gd name="T55" fmla="*/ 22 h 165"/>
                    <a:gd name="T56" fmla="*/ 4 w 249"/>
                    <a:gd name="T57" fmla="*/ 28 h 165"/>
                    <a:gd name="T58" fmla="*/ 4 w 249"/>
                    <a:gd name="T59" fmla="*/ 33 h 165"/>
                    <a:gd name="T60" fmla="*/ 0 w 249"/>
                    <a:gd name="T61" fmla="*/ 40 h 165"/>
                    <a:gd name="T62" fmla="*/ 4 w 249"/>
                    <a:gd name="T63" fmla="*/ 46 h 165"/>
                    <a:gd name="T64" fmla="*/ 4 w 249"/>
                    <a:gd name="T65" fmla="*/ 52 h 165"/>
                    <a:gd name="T66" fmla="*/ 6 w 249"/>
                    <a:gd name="T67" fmla="*/ 58 h 165"/>
                    <a:gd name="T68" fmla="*/ 10 w 249"/>
                    <a:gd name="T69" fmla="*/ 64 h 165"/>
                    <a:gd name="T70" fmla="*/ 16 w 249"/>
                    <a:gd name="T71" fmla="*/ 69 h 165"/>
                    <a:gd name="T72" fmla="*/ 21 w 249"/>
                    <a:gd name="T73" fmla="*/ 71 h 165"/>
                    <a:gd name="T74" fmla="*/ 29 w 249"/>
                    <a:gd name="T75" fmla="*/ 76 h 165"/>
                    <a:gd name="T76" fmla="*/ 37 w 249"/>
                    <a:gd name="T77" fmla="*/ 79 h 165"/>
                    <a:gd name="T78" fmla="*/ 44 w 249"/>
                    <a:gd name="T79" fmla="*/ 79 h 165"/>
                    <a:gd name="T80" fmla="*/ 52 w 249"/>
                    <a:gd name="T81" fmla="*/ 80 h 165"/>
                    <a:gd name="T82" fmla="*/ 52 w 249"/>
                    <a:gd name="T83" fmla="*/ 80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9"/>
                    <a:gd name="T127" fmla="*/ 0 h 165"/>
                    <a:gd name="T128" fmla="*/ 249 w 249"/>
                    <a:gd name="T129" fmla="*/ 165 h 1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34" name="Freeform 235"/>
                <p:cNvSpPr>
                  <a:spLocks noEditPoints="1"/>
                </p:cNvSpPr>
                <p:nvPr/>
              </p:nvSpPr>
              <p:spPr bwMode="auto">
                <a:xfrm>
                  <a:off x="886" y="3134"/>
                  <a:ext cx="65" cy="22"/>
                </a:xfrm>
                <a:custGeom>
                  <a:avLst/>
                  <a:gdLst>
                    <a:gd name="T0" fmla="*/ 0 w 74"/>
                    <a:gd name="T1" fmla="*/ 0 h 25"/>
                    <a:gd name="T2" fmla="*/ 30 w 74"/>
                    <a:gd name="T3" fmla="*/ 0 h 25"/>
                    <a:gd name="T4" fmla="*/ 30 w 74"/>
                    <a:gd name="T5" fmla="*/ 4 h 25"/>
                    <a:gd name="T6" fmla="*/ 3 w 74"/>
                    <a:gd name="T7" fmla="*/ 4 h 25"/>
                    <a:gd name="T8" fmla="*/ 3 w 74"/>
                    <a:gd name="T9" fmla="*/ 0 h 25"/>
                    <a:gd name="T10" fmla="*/ 3 w 74"/>
                    <a:gd name="T11" fmla="*/ 0 h 25"/>
                    <a:gd name="T12" fmla="*/ 0 w 74"/>
                    <a:gd name="T13" fmla="*/ 0 h 25"/>
                    <a:gd name="T14" fmla="*/ 3 w 74"/>
                    <a:gd name="T15" fmla="*/ 8 h 25"/>
                    <a:gd name="T16" fmla="*/ 30 w 74"/>
                    <a:gd name="T17" fmla="*/ 8 h 25"/>
                    <a:gd name="T18" fmla="*/ 30 w 74"/>
                    <a:gd name="T19" fmla="*/ 10 h 25"/>
                    <a:gd name="T20" fmla="*/ 3 w 74"/>
                    <a:gd name="T21" fmla="*/ 10 h 25"/>
                    <a:gd name="T22" fmla="*/ 3 w 74"/>
                    <a:gd name="T23" fmla="*/ 8 h 25"/>
                    <a:gd name="T24" fmla="*/ 3 w 74"/>
                    <a:gd name="T25" fmla="*/ 8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25"/>
                    <a:gd name="T41" fmla="*/ 74 w 74"/>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w="9525">
                  <a:no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35" name="Line 236"/>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grpSp>
            <p:nvGrpSpPr>
              <p:cNvPr id="28" name="Group 237"/>
              <p:cNvGrpSpPr>
                <a:grpSpLocks/>
              </p:cNvGrpSpPr>
              <p:nvPr/>
            </p:nvGrpSpPr>
            <p:grpSpPr bwMode="auto">
              <a:xfrm>
                <a:off x="4368" y="2304"/>
                <a:ext cx="404" cy="1200"/>
                <a:chOff x="624" y="2304"/>
                <a:chExt cx="404" cy="1200"/>
              </a:xfrm>
            </p:grpSpPr>
            <p:sp>
              <p:nvSpPr>
                <p:cNvPr id="53324" name="Freeform 238"/>
                <p:cNvSpPr>
                  <a:spLocks/>
                </p:cNvSpPr>
                <p:nvPr/>
              </p:nvSpPr>
              <p:spPr bwMode="auto">
                <a:xfrm>
                  <a:off x="624" y="3342"/>
                  <a:ext cx="158" cy="162"/>
                </a:xfrm>
                <a:custGeom>
                  <a:avLst/>
                  <a:gdLst>
                    <a:gd name="T0" fmla="*/ 0 w 222"/>
                    <a:gd name="T1" fmla="*/ 66 h 172"/>
                    <a:gd name="T2" fmla="*/ 1 w 222"/>
                    <a:gd name="T3" fmla="*/ 74 h 172"/>
                    <a:gd name="T4" fmla="*/ 1 w 222"/>
                    <a:gd name="T5" fmla="*/ 83 h 172"/>
                    <a:gd name="T6" fmla="*/ 1 w 222"/>
                    <a:gd name="T7" fmla="*/ 88 h 172"/>
                    <a:gd name="T8" fmla="*/ 2 w 222"/>
                    <a:gd name="T9" fmla="*/ 94 h 172"/>
                    <a:gd name="T10" fmla="*/ 3 w 222"/>
                    <a:gd name="T11" fmla="*/ 100 h 172"/>
                    <a:gd name="T12" fmla="*/ 4 w 222"/>
                    <a:gd name="T13" fmla="*/ 104 h 172"/>
                    <a:gd name="T14" fmla="*/ 6 w 222"/>
                    <a:gd name="T15" fmla="*/ 108 h 172"/>
                    <a:gd name="T16" fmla="*/ 7 w 222"/>
                    <a:gd name="T17" fmla="*/ 111 h 172"/>
                    <a:gd name="T18" fmla="*/ 9 w 222"/>
                    <a:gd name="T19" fmla="*/ 114 h 172"/>
                    <a:gd name="T20" fmla="*/ 10 w 222"/>
                    <a:gd name="T21" fmla="*/ 114 h 172"/>
                    <a:gd name="T22" fmla="*/ 11 w 222"/>
                    <a:gd name="T23" fmla="*/ 114 h 172"/>
                    <a:gd name="T24" fmla="*/ 14 w 222"/>
                    <a:gd name="T25" fmla="*/ 111 h 172"/>
                    <a:gd name="T26" fmla="*/ 15 w 222"/>
                    <a:gd name="T27" fmla="*/ 108 h 172"/>
                    <a:gd name="T28" fmla="*/ 16 w 222"/>
                    <a:gd name="T29" fmla="*/ 104 h 172"/>
                    <a:gd name="T30" fmla="*/ 17 w 222"/>
                    <a:gd name="T31" fmla="*/ 100 h 172"/>
                    <a:gd name="T32" fmla="*/ 19 w 222"/>
                    <a:gd name="T33" fmla="*/ 94 h 172"/>
                    <a:gd name="T34" fmla="*/ 19 w 222"/>
                    <a:gd name="T35" fmla="*/ 88 h 172"/>
                    <a:gd name="T36" fmla="*/ 20 w 222"/>
                    <a:gd name="T37" fmla="*/ 83 h 172"/>
                    <a:gd name="T38" fmla="*/ 21 w 222"/>
                    <a:gd name="T39" fmla="*/ 74 h 172"/>
                    <a:gd name="T40" fmla="*/ 21 w 222"/>
                    <a:gd name="T41" fmla="*/ 69 h 172"/>
                    <a:gd name="T42" fmla="*/ 21 w 222"/>
                    <a:gd name="T43" fmla="*/ 0 h 172"/>
                    <a:gd name="T44" fmla="*/ 1 w 222"/>
                    <a:gd name="T45" fmla="*/ 0 h 172"/>
                    <a:gd name="T46" fmla="*/ 1 w 222"/>
                    <a:gd name="T47" fmla="*/ 69 h 172"/>
                    <a:gd name="T48" fmla="*/ 1 w 222"/>
                    <a:gd name="T49" fmla="*/ 69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2"/>
                    <a:gd name="T76" fmla="*/ 0 h 172"/>
                    <a:gd name="T77" fmla="*/ 222 w 22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25" name="Line 239"/>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26" name="Freeform 240"/>
                <p:cNvSpPr>
                  <a:spLocks/>
                </p:cNvSpPr>
                <p:nvPr/>
              </p:nvSpPr>
              <p:spPr bwMode="auto">
                <a:xfrm>
                  <a:off x="739" y="3218"/>
                  <a:ext cx="180" cy="113"/>
                </a:xfrm>
                <a:custGeom>
                  <a:avLst/>
                  <a:gdLst>
                    <a:gd name="T0" fmla="*/ 24 w 252"/>
                    <a:gd name="T1" fmla="*/ 0 h 136"/>
                    <a:gd name="T2" fmla="*/ 24 w 252"/>
                    <a:gd name="T3" fmla="*/ 18 h 136"/>
                    <a:gd name="T4" fmla="*/ 0 w 252"/>
                    <a:gd name="T5" fmla="*/ 18 h 136"/>
                    <a:gd name="T6" fmla="*/ 0 w 252"/>
                    <a:gd name="T7" fmla="*/ 37 h 136"/>
                    <a:gd name="T8" fmla="*/ 0 60000 65536"/>
                    <a:gd name="T9" fmla="*/ 0 60000 65536"/>
                    <a:gd name="T10" fmla="*/ 0 60000 65536"/>
                    <a:gd name="T11" fmla="*/ 0 60000 65536"/>
                    <a:gd name="T12" fmla="*/ 0 w 252"/>
                    <a:gd name="T13" fmla="*/ 0 h 136"/>
                    <a:gd name="T14" fmla="*/ 252 w 252"/>
                    <a:gd name="T15" fmla="*/ 136 h 136"/>
                  </a:gdLst>
                  <a:ahLst/>
                  <a:cxnLst>
                    <a:cxn ang="T8">
                      <a:pos x="T0" y="T1"/>
                    </a:cxn>
                    <a:cxn ang="T9">
                      <a:pos x="T2" y="T3"/>
                    </a:cxn>
                    <a:cxn ang="T10">
                      <a:pos x="T4" y="T5"/>
                    </a:cxn>
                    <a:cxn ang="T11">
                      <a:pos x="T6" y="T7"/>
                    </a:cxn>
                  </a:cxnLst>
                  <a:rect l="T12" t="T13" r="T14" b="T15"/>
                  <a:pathLst>
                    <a:path w="252" h="136">
                      <a:moveTo>
                        <a:pt x="248" y="0"/>
                      </a:moveTo>
                      <a:lnTo>
                        <a:pt x="252" y="68"/>
                      </a:lnTo>
                      <a:lnTo>
                        <a:pt x="0" y="68"/>
                      </a:lnTo>
                      <a:lnTo>
                        <a:pt x="0" y="136"/>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27" name="Freeform 241"/>
                <p:cNvSpPr>
                  <a:spLocks/>
                </p:cNvSpPr>
                <p:nvPr/>
              </p:nvSpPr>
              <p:spPr bwMode="auto">
                <a:xfrm>
                  <a:off x="808" y="3069"/>
                  <a:ext cx="220" cy="149"/>
                </a:xfrm>
                <a:custGeom>
                  <a:avLst/>
                  <a:gdLst>
                    <a:gd name="T0" fmla="*/ 52 w 249"/>
                    <a:gd name="T1" fmla="*/ 79 h 165"/>
                    <a:gd name="T2" fmla="*/ 61 w 249"/>
                    <a:gd name="T3" fmla="*/ 79 h 165"/>
                    <a:gd name="T4" fmla="*/ 70 w 249"/>
                    <a:gd name="T5" fmla="*/ 79 h 165"/>
                    <a:gd name="T6" fmla="*/ 76 w 249"/>
                    <a:gd name="T7" fmla="*/ 76 h 165"/>
                    <a:gd name="T8" fmla="*/ 84 w 249"/>
                    <a:gd name="T9" fmla="*/ 71 h 165"/>
                    <a:gd name="T10" fmla="*/ 91 w 249"/>
                    <a:gd name="T11" fmla="*/ 69 h 165"/>
                    <a:gd name="T12" fmla="*/ 95 w 249"/>
                    <a:gd name="T13" fmla="*/ 64 h 165"/>
                    <a:gd name="T14" fmla="*/ 99 w 249"/>
                    <a:gd name="T15" fmla="*/ 58 h 165"/>
                    <a:gd name="T16" fmla="*/ 104 w 249"/>
                    <a:gd name="T17" fmla="*/ 52 h 165"/>
                    <a:gd name="T18" fmla="*/ 104 w 249"/>
                    <a:gd name="T19" fmla="*/ 46 h 165"/>
                    <a:gd name="T20" fmla="*/ 104 w 249"/>
                    <a:gd name="T21" fmla="*/ 40 h 165"/>
                    <a:gd name="T22" fmla="*/ 104 w 249"/>
                    <a:gd name="T23" fmla="*/ 33 h 165"/>
                    <a:gd name="T24" fmla="*/ 104 w 249"/>
                    <a:gd name="T25" fmla="*/ 28 h 165"/>
                    <a:gd name="T26" fmla="*/ 99 w 249"/>
                    <a:gd name="T27" fmla="*/ 22 h 165"/>
                    <a:gd name="T28" fmla="*/ 95 w 249"/>
                    <a:gd name="T29" fmla="*/ 17 h 165"/>
                    <a:gd name="T30" fmla="*/ 91 w 249"/>
                    <a:gd name="T31" fmla="*/ 12 h 165"/>
                    <a:gd name="T32" fmla="*/ 84 w 249"/>
                    <a:gd name="T33" fmla="*/ 8 h 165"/>
                    <a:gd name="T34" fmla="*/ 76 w 249"/>
                    <a:gd name="T35" fmla="*/ 5 h 165"/>
                    <a:gd name="T36" fmla="*/ 70 w 249"/>
                    <a:gd name="T37" fmla="*/ 4 h 165"/>
                    <a:gd name="T38" fmla="*/ 61 w 249"/>
                    <a:gd name="T39" fmla="*/ 2 h 165"/>
                    <a:gd name="T40" fmla="*/ 52 w 249"/>
                    <a:gd name="T41" fmla="*/ 0 h 165"/>
                    <a:gd name="T42" fmla="*/ 44 w 249"/>
                    <a:gd name="T43" fmla="*/ 2 h 165"/>
                    <a:gd name="T44" fmla="*/ 37 w 249"/>
                    <a:gd name="T45" fmla="*/ 4 h 165"/>
                    <a:gd name="T46" fmla="*/ 29 w 249"/>
                    <a:gd name="T47" fmla="*/ 5 h 165"/>
                    <a:gd name="T48" fmla="*/ 21 w 249"/>
                    <a:gd name="T49" fmla="*/ 8 h 165"/>
                    <a:gd name="T50" fmla="*/ 16 w 249"/>
                    <a:gd name="T51" fmla="*/ 12 h 165"/>
                    <a:gd name="T52" fmla="*/ 10 w 249"/>
                    <a:gd name="T53" fmla="*/ 17 h 165"/>
                    <a:gd name="T54" fmla="*/ 6 w 249"/>
                    <a:gd name="T55" fmla="*/ 22 h 165"/>
                    <a:gd name="T56" fmla="*/ 4 w 249"/>
                    <a:gd name="T57" fmla="*/ 28 h 165"/>
                    <a:gd name="T58" fmla="*/ 4 w 249"/>
                    <a:gd name="T59" fmla="*/ 33 h 165"/>
                    <a:gd name="T60" fmla="*/ 0 w 249"/>
                    <a:gd name="T61" fmla="*/ 40 h 165"/>
                    <a:gd name="T62" fmla="*/ 4 w 249"/>
                    <a:gd name="T63" fmla="*/ 46 h 165"/>
                    <a:gd name="T64" fmla="*/ 4 w 249"/>
                    <a:gd name="T65" fmla="*/ 52 h 165"/>
                    <a:gd name="T66" fmla="*/ 6 w 249"/>
                    <a:gd name="T67" fmla="*/ 58 h 165"/>
                    <a:gd name="T68" fmla="*/ 10 w 249"/>
                    <a:gd name="T69" fmla="*/ 64 h 165"/>
                    <a:gd name="T70" fmla="*/ 16 w 249"/>
                    <a:gd name="T71" fmla="*/ 69 h 165"/>
                    <a:gd name="T72" fmla="*/ 21 w 249"/>
                    <a:gd name="T73" fmla="*/ 71 h 165"/>
                    <a:gd name="T74" fmla="*/ 29 w 249"/>
                    <a:gd name="T75" fmla="*/ 76 h 165"/>
                    <a:gd name="T76" fmla="*/ 37 w 249"/>
                    <a:gd name="T77" fmla="*/ 79 h 165"/>
                    <a:gd name="T78" fmla="*/ 44 w 249"/>
                    <a:gd name="T79" fmla="*/ 79 h 165"/>
                    <a:gd name="T80" fmla="*/ 52 w 249"/>
                    <a:gd name="T81" fmla="*/ 80 h 165"/>
                    <a:gd name="T82" fmla="*/ 52 w 249"/>
                    <a:gd name="T83" fmla="*/ 80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9"/>
                    <a:gd name="T127" fmla="*/ 0 h 165"/>
                    <a:gd name="T128" fmla="*/ 249 w 249"/>
                    <a:gd name="T129" fmla="*/ 165 h 1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28" name="Freeform 242"/>
                <p:cNvSpPr>
                  <a:spLocks noEditPoints="1"/>
                </p:cNvSpPr>
                <p:nvPr/>
              </p:nvSpPr>
              <p:spPr bwMode="auto">
                <a:xfrm>
                  <a:off x="886" y="3134"/>
                  <a:ext cx="65" cy="22"/>
                </a:xfrm>
                <a:custGeom>
                  <a:avLst/>
                  <a:gdLst>
                    <a:gd name="T0" fmla="*/ 0 w 74"/>
                    <a:gd name="T1" fmla="*/ 0 h 25"/>
                    <a:gd name="T2" fmla="*/ 30 w 74"/>
                    <a:gd name="T3" fmla="*/ 0 h 25"/>
                    <a:gd name="T4" fmla="*/ 30 w 74"/>
                    <a:gd name="T5" fmla="*/ 4 h 25"/>
                    <a:gd name="T6" fmla="*/ 3 w 74"/>
                    <a:gd name="T7" fmla="*/ 4 h 25"/>
                    <a:gd name="T8" fmla="*/ 3 w 74"/>
                    <a:gd name="T9" fmla="*/ 0 h 25"/>
                    <a:gd name="T10" fmla="*/ 3 w 74"/>
                    <a:gd name="T11" fmla="*/ 0 h 25"/>
                    <a:gd name="T12" fmla="*/ 0 w 74"/>
                    <a:gd name="T13" fmla="*/ 0 h 25"/>
                    <a:gd name="T14" fmla="*/ 3 w 74"/>
                    <a:gd name="T15" fmla="*/ 8 h 25"/>
                    <a:gd name="T16" fmla="*/ 30 w 74"/>
                    <a:gd name="T17" fmla="*/ 8 h 25"/>
                    <a:gd name="T18" fmla="*/ 30 w 74"/>
                    <a:gd name="T19" fmla="*/ 10 h 25"/>
                    <a:gd name="T20" fmla="*/ 3 w 74"/>
                    <a:gd name="T21" fmla="*/ 10 h 25"/>
                    <a:gd name="T22" fmla="*/ 3 w 74"/>
                    <a:gd name="T23" fmla="*/ 8 h 25"/>
                    <a:gd name="T24" fmla="*/ 3 w 74"/>
                    <a:gd name="T25" fmla="*/ 8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25"/>
                    <a:gd name="T41" fmla="*/ 74 w 74"/>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w="9525">
                  <a:no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29" name="Line 243"/>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53317" name="Line 251"/>
              <p:cNvSpPr>
                <a:spLocks noChangeShapeType="1"/>
              </p:cNvSpPr>
              <p:nvPr/>
            </p:nvSpPr>
            <p:spPr bwMode="auto">
              <a:xfrm>
                <a:off x="2592" y="1200"/>
                <a:ext cx="0" cy="192"/>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18" name="Line 252"/>
              <p:cNvSpPr>
                <a:spLocks noChangeShapeType="1"/>
              </p:cNvSpPr>
              <p:nvPr/>
            </p:nvSpPr>
            <p:spPr bwMode="auto">
              <a:xfrm>
                <a:off x="240" y="1392"/>
                <a:ext cx="2352" cy="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19" name="Line 253"/>
              <p:cNvSpPr>
                <a:spLocks noChangeShapeType="1"/>
              </p:cNvSpPr>
              <p:nvPr/>
            </p:nvSpPr>
            <p:spPr bwMode="auto">
              <a:xfrm>
                <a:off x="240" y="1392"/>
                <a:ext cx="0" cy="1728"/>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20" name="Line 254"/>
              <p:cNvSpPr>
                <a:spLocks noChangeShapeType="1"/>
              </p:cNvSpPr>
              <p:nvPr/>
            </p:nvSpPr>
            <p:spPr bwMode="auto">
              <a:xfrm>
                <a:off x="240" y="3120"/>
                <a:ext cx="576" cy="0"/>
              </a:xfrm>
              <a:prstGeom prst="line">
                <a:avLst/>
              </a:prstGeom>
              <a:noFill/>
              <a:ln w="28575">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21" name="Line 255"/>
              <p:cNvSpPr>
                <a:spLocks noChangeShapeType="1"/>
              </p:cNvSpPr>
              <p:nvPr/>
            </p:nvSpPr>
            <p:spPr bwMode="auto">
              <a:xfrm>
                <a:off x="1008" y="3120"/>
                <a:ext cx="1056" cy="0"/>
              </a:xfrm>
              <a:prstGeom prst="line">
                <a:avLst/>
              </a:prstGeom>
              <a:noFill/>
              <a:ln w="28575">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22" name="Line 256"/>
              <p:cNvSpPr>
                <a:spLocks noChangeShapeType="1"/>
              </p:cNvSpPr>
              <p:nvPr/>
            </p:nvSpPr>
            <p:spPr bwMode="auto">
              <a:xfrm>
                <a:off x="2256" y="3120"/>
                <a:ext cx="1056" cy="0"/>
              </a:xfrm>
              <a:prstGeom prst="line">
                <a:avLst/>
              </a:prstGeom>
              <a:noFill/>
              <a:ln w="28575">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23" name="Line 257"/>
              <p:cNvSpPr>
                <a:spLocks noChangeShapeType="1"/>
              </p:cNvSpPr>
              <p:nvPr/>
            </p:nvSpPr>
            <p:spPr bwMode="auto">
              <a:xfrm>
                <a:off x="3504" y="3120"/>
                <a:ext cx="1056" cy="0"/>
              </a:xfrm>
              <a:prstGeom prst="line">
                <a:avLst/>
              </a:prstGeom>
              <a:noFill/>
              <a:ln w="28575">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grpSp>
      <p:grpSp>
        <p:nvGrpSpPr>
          <p:cNvPr id="29" name="Group 300"/>
          <p:cNvGrpSpPr>
            <a:grpSpLocks/>
          </p:cNvGrpSpPr>
          <p:nvPr/>
        </p:nvGrpSpPr>
        <p:grpSpPr bwMode="auto">
          <a:xfrm>
            <a:off x="896241" y="3167064"/>
            <a:ext cx="7459663" cy="3394041"/>
            <a:chOff x="720" y="2017"/>
            <a:chExt cx="4699" cy="2185"/>
          </a:xfrm>
        </p:grpSpPr>
        <p:sp>
          <p:nvSpPr>
            <p:cNvPr id="53269" name="Line 263"/>
            <p:cNvSpPr>
              <a:spLocks noChangeShapeType="1"/>
            </p:cNvSpPr>
            <p:nvPr/>
          </p:nvSpPr>
          <p:spPr bwMode="auto">
            <a:xfrm>
              <a:off x="5136" y="2017"/>
              <a:ext cx="0" cy="1583"/>
            </a:xfrm>
            <a:prstGeom prst="line">
              <a:avLst/>
            </a:prstGeom>
            <a:noFill/>
            <a:ln w="38100">
              <a:solidFill>
                <a:srgbClr val="000000"/>
              </a:solidFill>
              <a:round/>
              <a:headEnd type="oval" w="sm" len="sm"/>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70" name="Line 265"/>
            <p:cNvSpPr>
              <a:spLocks noChangeShapeType="1"/>
            </p:cNvSpPr>
            <p:nvPr/>
          </p:nvSpPr>
          <p:spPr bwMode="auto">
            <a:xfrm>
              <a:off x="3840" y="2017"/>
              <a:ext cx="0" cy="1679"/>
            </a:xfrm>
            <a:prstGeom prst="line">
              <a:avLst/>
            </a:prstGeom>
            <a:noFill/>
            <a:ln w="38100">
              <a:solidFill>
                <a:srgbClr val="000000"/>
              </a:solidFill>
              <a:round/>
              <a:headEnd type="oval" w="sm" len="sm"/>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71" name="Line 266"/>
            <p:cNvSpPr>
              <a:spLocks noChangeShapeType="1"/>
            </p:cNvSpPr>
            <p:nvPr/>
          </p:nvSpPr>
          <p:spPr bwMode="auto">
            <a:xfrm>
              <a:off x="2592" y="2017"/>
              <a:ext cx="0" cy="1295"/>
            </a:xfrm>
            <a:prstGeom prst="line">
              <a:avLst/>
            </a:prstGeom>
            <a:noFill/>
            <a:ln w="38100">
              <a:solidFill>
                <a:srgbClr val="000000"/>
              </a:solidFill>
              <a:round/>
              <a:headEnd type="oval" w="sm" len="sm"/>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72" name="Line 267"/>
            <p:cNvSpPr>
              <a:spLocks noChangeShapeType="1"/>
            </p:cNvSpPr>
            <p:nvPr/>
          </p:nvSpPr>
          <p:spPr bwMode="auto">
            <a:xfrm>
              <a:off x="1344" y="2017"/>
              <a:ext cx="0" cy="1391"/>
            </a:xfrm>
            <a:prstGeom prst="line">
              <a:avLst/>
            </a:prstGeom>
            <a:noFill/>
            <a:ln w="38100">
              <a:solidFill>
                <a:srgbClr val="000000"/>
              </a:solidFill>
              <a:round/>
              <a:headEnd type="oval" w="sm" len="sm"/>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nvGrpSpPr>
            <p:cNvPr id="30" name="Group 299"/>
            <p:cNvGrpSpPr>
              <a:grpSpLocks/>
            </p:cNvGrpSpPr>
            <p:nvPr/>
          </p:nvGrpSpPr>
          <p:grpSpPr bwMode="auto">
            <a:xfrm>
              <a:off x="720" y="3229"/>
              <a:ext cx="4699" cy="973"/>
              <a:chOff x="720" y="3229"/>
              <a:chExt cx="4699" cy="973"/>
            </a:xfrm>
          </p:grpSpPr>
          <p:sp>
            <p:nvSpPr>
              <p:cNvPr id="53274" name="Text Box 9"/>
              <p:cNvSpPr txBox="1">
                <a:spLocks noChangeArrowheads="1"/>
              </p:cNvSpPr>
              <p:nvPr/>
            </p:nvSpPr>
            <p:spPr bwMode="auto">
              <a:xfrm>
                <a:off x="2064" y="3984"/>
                <a:ext cx="272" cy="217"/>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Hit</a:t>
                </a:r>
              </a:p>
            </p:txBody>
          </p:sp>
          <p:sp>
            <p:nvSpPr>
              <p:cNvPr id="53275" name="Line 56"/>
              <p:cNvSpPr>
                <a:spLocks noChangeShapeType="1"/>
              </p:cNvSpPr>
              <p:nvPr/>
            </p:nvSpPr>
            <p:spPr bwMode="auto">
              <a:xfrm>
                <a:off x="5040" y="3325"/>
                <a:ext cx="192" cy="57"/>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76" name="Text Box 57"/>
              <p:cNvSpPr txBox="1">
                <a:spLocks noChangeArrowheads="1"/>
              </p:cNvSpPr>
              <p:nvPr/>
            </p:nvSpPr>
            <p:spPr bwMode="auto">
              <a:xfrm>
                <a:off x="3469" y="3984"/>
                <a:ext cx="360" cy="218"/>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Data</a:t>
                </a:r>
              </a:p>
            </p:txBody>
          </p:sp>
          <p:sp>
            <p:nvSpPr>
              <p:cNvPr id="53277" name="Text Box 58"/>
              <p:cNvSpPr txBox="1">
                <a:spLocks noChangeArrowheads="1"/>
              </p:cNvSpPr>
              <p:nvPr/>
            </p:nvSpPr>
            <p:spPr bwMode="auto">
              <a:xfrm>
                <a:off x="5188" y="3229"/>
                <a:ext cx="231" cy="198"/>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32</a:t>
                </a:r>
              </a:p>
            </p:txBody>
          </p:sp>
          <p:sp>
            <p:nvSpPr>
              <p:cNvPr id="53278" name="AutoShape 260"/>
              <p:cNvSpPr>
                <a:spLocks noChangeArrowheads="1"/>
              </p:cNvSpPr>
              <p:nvPr/>
            </p:nvSpPr>
            <p:spPr bwMode="auto">
              <a:xfrm rot="-5400000">
                <a:off x="1872" y="3648"/>
                <a:ext cx="288" cy="384"/>
              </a:xfrm>
              <a:prstGeom prst="moon">
                <a:avLst>
                  <a:gd name="adj" fmla="val 81944"/>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53279" name="AutoShape 261"/>
              <p:cNvSpPr>
                <a:spLocks noChangeArrowheads="1"/>
              </p:cNvSpPr>
              <p:nvPr/>
            </p:nvSpPr>
            <p:spPr bwMode="auto">
              <a:xfrm>
                <a:off x="3120" y="3709"/>
                <a:ext cx="1104" cy="1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53280" name="Text Box 262"/>
              <p:cNvSpPr txBox="1">
                <a:spLocks noChangeArrowheads="1"/>
              </p:cNvSpPr>
              <p:nvPr/>
            </p:nvSpPr>
            <p:spPr bwMode="auto">
              <a:xfrm>
                <a:off x="3338" y="3709"/>
                <a:ext cx="639" cy="218"/>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4x1 select</a:t>
                </a:r>
              </a:p>
            </p:txBody>
          </p:sp>
          <p:sp>
            <p:nvSpPr>
              <p:cNvPr id="53281" name="Line 264"/>
              <p:cNvSpPr>
                <a:spLocks noChangeShapeType="1"/>
              </p:cNvSpPr>
              <p:nvPr/>
            </p:nvSpPr>
            <p:spPr bwMode="auto">
              <a:xfrm>
                <a:off x="4080" y="3613"/>
                <a:ext cx="1056" cy="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82" name="Line 268"/>
              <p:cNvSpPr>
                <a:spLocks noChangeShapeType="1"/>
              </p:cNvSpPr>
              <p:nvPr/>
            </p:nvSpPr>
            <p:spPr bwMode="auto">
              <a:xfrm>
                <a:off x="720" y="3277"/>
                <a:ext cx="0" cy="192"/>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83" name="Line 269"/>
              <p:cNvSpPr>
                <a:spLocks noChangeShapeType="1"/>
              </p:cNvSpPr>
              <p:nvPr/>
            </p:nvSpPr>
            <p:spPr bwMode="auto">
              <a:xfrm>
                <a:off x="1968" y="3277"/>
                <a:ext cx="0" cy="467"/>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84" name="Line 270"/>
              <p:cNvSpPr>
                <a:spLocks noChangeShapeType="1"/>
              </p:cNvSpPr>
              <p:nvPr/>
            </p:nvSpPr>
            <p:spPr bwMode="auto">
              <a:xfrm>
                <a:off x="3216" y="3277"/>
                <a:ext cx="0" cy="96"/>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85" name="Line 271"/>
              <p:cNvSpPr>
                <a:spLocks noChangeShapeType="1"/>
              </p:cNvSpPr>
              <p:nvPr/>
            </p:nvSpPr>
            <p:spPr bwMode="auto">
              <a:xfrm>
                <a:off x="4464" y="3277"/>
                <a:ext cx="0" cy="192"/>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86" name="Line 272"/>
              <p:cNvSpPr>
                <a:spLocks noChangeShapeType="1"/>
              </p:cNvSpPr>
              <p:nvPr/>
            </p:nvSpPr>
            <p:spPr bwMode="auto">
              <a:xfrm>
                <a:off x="720" y="3469"/>
                <a:ext cx="1152" cy="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87" name="Line 273"/>
              <p:cNvSpPr>
                <a:spLocks noChangeShapeType="1"/>
              </p:cNvSpPr>
              <p:nvPr/>
            </p:nvSpPr>
            <p:spPr bwMode="auto">
              <a:xfrm>
                <a:off x="1872" y="3469"/>
                <a:ext cx="0" cy="227"/>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88" name="Line 274"/>
              <p:cNvSpPr>
                <a:spLocks noChangeShapeType="1"/>
              </p:cNvSpPr>
              <p:nvPr/>
            </p:nvSpPr>
            <p:spPr bwMode="auto">
              <a:xfrm>
                <a:off x="2160" y="3469"/>
                <a:ext cx="0" cy="227"/>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89" name="Line 275"/>
              <p:cNvSpPr>
                <a:spLocks noChangeShapeType="1"/>
              </p:cNvSpPr>
              <p:nvPr/>
            </p:nvSpPr>
            <p:spPr bwMode="auto">
              <a:xfrm>
                <a:off x="2064" y="3373"/>
                <a:ext cx="0" cy="371"/>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0" name="Line 276"/>
              <p:cNvSpPr>
                <a:spLocks noChangeShapeType="1"/>
              </p:cNvSpPr>
              <p:nvPr/>
            </p:nvSpPr>
            <p:spPr bwMode="auto">
              <a:xfrm>
                <a:off x="2064" y="3373"/>
                <a:ext cx="1152" cy="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1" name="Line 277"/>
              <p:cNvSpPr>
                <a:spLocks noChangeShapeType="1"/>
              </p:cNvSpPr>
              <p:nvPr/>
            </p:nvSpPr>
            <p:spPr bwMode="auto">
              <a:xfrm>
                <a:off x="2160" y="3469"/>
                <a:ext cx="2304" cy="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2" name="Line 278"/>
              <p:cNvSpPr>
                <a:spLocks noChangeShapeType="1"/>
              </p:cNvSpPr>
              <p:nvPr/>
            </p:nvSpPr>
            <p:spPr bwMode="auto">
              <a:xfrm>
                <a:off x="4080" y="3613"/>
                <a:ext cx="0" cy="96"/>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3" name="Line 279"/>
              <p:cNvSpPr>
                <a:spLocks noChangeShapeType="1"/>
              </p:cNvSpPr>
              <p:nvPr/>
            </p:nvSpPr>
            <p:spPr bwMode="auto">
              <a:xfrm>
                <a:off x="3600" y="3325"/>
                <a:ext cx="0" cy="384"/>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4" name="Line 280"/>
              <p:cNvSpPr>
                <a:spLocks noChangeShapeType="1"/>
              </p:cNvSpPr>
              <p:nvPr/>
            </p:nvSpPr>
            <p:spPr bwMode="auto">
              <a:xfrm>
                <a:off x="3312" y="3421"/>
                <a:ext cx="0" cy="288"/>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5" name="Line 281"/>
              <p:cNvSpPr>
                <a:spLocks noChangeShapeType="1"/>
              </p:cNvSpPr>
              <p:nvPr/>
            </p:nvSpPr>
            <p:spPr bwMode="auto">
              <a:xfrm>
                <a:off x="2592" y="3325"/>
                <a:ext cx="1008" cy="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6" name="Line 282"/>
              <p:cNvSpPr>
                <a:spLocks noChangeShapeType="1"/>
              </p:cNvSpPr>
              <p:nvPr/>
            </p:nvSpPr>
            <p:spPr bwMode="auto">
              <a:xfrm>
                <a:off x="1344" y="3421"/>
                <a:ext cx="1968" cy="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7" name="Line 283"/>
              <p:cNvSpPr>
                <a:spLocks noChangeShapeType="1"/>
              </p:cNvSpPr>
              <p:nvPr/>
            </p:nvSpPr>
            <p:spPr bwMode="auto">
              <a:xfrm>
                <a:off x="3648" y="3901"/>
                <a:ext cx="0" cy="144"/>
              </a:xfrm>
              <a:prstGeom prst="line">
                <a:avLst/>
              </a:prstGeom>
              <a:noFill/>
              <a:ln w="28575">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8" name="Line 285"/>
              <p:cNvSpPr>
                <a:spLocks noChangeShapeType="1"/>
              </p:cNvSpPr>
              <p:nvPr/>
            </p:nvSpPr>
            <p:spPr bwMode="auto">
              <a:xfrm>
                <a:off x="2016" y="3984"/>
                <a:ext cx="0" cy="204"/>
              </a:xfrm>
              <a:prstGeom prst="line">
                <a:avLst/>
              </a:prstGeom>
              <a:noFill/>
              <a:ln w="12700">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9" name="Line 287"/>
              <p:cNvSpPr>
                <a:spLocks noChangeShapeType="1"/>
              </p:cNvSpPr>
              <p:nvPr/>
            </p:nvSpPr>
            <p:spPr bwMode="auto">
              <a:xfrm>
                <a:off x="3024" y="3741"/>
                <a:ext cx="144" cy="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00" name="Line 290"/>
              <p:cNvSpPr>
                <a:spLocks noChangeShapeType="1"/>
              </p:cNvSpPr>
              <p:nvPr/>
            </p:nvSpPr>
            <p:spPr bwMode="auto">
              <a:xfrm>
                <a:off x="3024" y="3453"/>
                <a:ext cx="0" cy="288"/>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01" name="Line 291"/>
              <p:cNvSpPr>
                <a:spLocks noChangeShapeType="1"/>
              </p:cNvSpPr>
              <p:nvPr/>
            </p:nvSpPr>
            <p:spPr bwMode="auto">
              <a:xfrm>
                <a:off x="2928" y="3789"/>
                <a:ext cx="288" cy="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02" name="Line 292"/>
              <p:cNvSpPr>
                <a:spLocks noChangeShapeType="1"/>
              </p:cNvSpPr>
              <p:nvPr/>
            </p:nvSpPr>
            <p:spPr bwMode="auto">
              <a:xfrm>
                <a:off x="2928" y="3357"/>
                <a:ext cx="0" cy="432"/>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03" name="Line 293"/>
              <p:cNvSpPr>
                <a:spLocks noChangeShapeType="1"/>
              </p:cNvSpPr>
              <p:nvPr/>
            </p:nvSpPr>
            <p:spPr bwMode="auto">
              <a:xfrm flipV="1">
                <a:off x="2448" y="3837"/>
                <a:ext cx="864" cy="3"/>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04" name="Line 294"/>
              <p:cNvSpPr>
                <a:spLocks noChangeShapeType="1"/>
              </p:cNvSpPr>
              <p:nvPr/>
            </p:nvSpPr>
            <p:spPr bwMode="auto">
              <a:xfrm flipV="1">
                <a:off x="2352" y="3885"/>
                <a:ext cx="1008" cy="3"/>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05" name="Line 295"/>
              <p:cNvSpPr>
                <a:spLocks noChangeShapeType="1"/>
              </p:cNvSpPr>
              <p:nvPr/>
            </p:nvSpPr>
            <p:spPr bwMode="auto">
              <a:xfrm>
                <a:off x="1872" y="3648"/>
                <a:ext cx="480" cy="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06" name="Line 296"/>
              <p:cNvSpPr>
                <a:spLocks noChangeShapeType="1"/>
              </p:cNvSpPr>
              <p:nvPr/>
            </p:nvSpPr>
            <p:spPr bwMode="auto">
              <a:xfrm>
                <a:off x="1968" y="3600"/>
                <a:ext cx="480" cy="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07" name="Line 297"/>
              <p:cNvSpPr>
                <a:spLocks noChangeShapeType="1"/>
              </p:cNvSpPr>
              <p:nvPr/>
            </p:nvSpPr>
            <p:spPr bwMode="auto">
              <a:xfrm>
                <a:off x="2352" y="3648"/>
                <a:ext cx="0" cy="24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08" name="Line 298"/>
              <p:cNvSpPr>
                <a:spLocks noChangeShapeType="1"/>
              </p:cNvSpPr>
              <p:nvPr/>
            </p:nvSpPr>
            <p:spPr bwMode="auto">
              <a:xfrm>
                <a:off x="2448" y="3600"/>
                <a:ext cx="0" cy="24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grpSp>
      <p:sp>
        <p:nvSpPr>
          <p:cNvPr id="53262" name="TextBox 177"/>
          <p:cNvSpPr txBox="1">
            <a:spLocks noChangeArrowheads="1"/>
          </p:cNvSpPr>
          <p:nvPr/>
        </p:nvSpPr>
        <p:spPr bwMode="auto">
          <a:xfrm>
            <a:off x="1086973" y="2557463"/>
            <a:ext cx="825034" cy="400110"/>
          </a:xfrm>
          <a:prstGeom prst="rect">
            <a:avLst/>
          </a:prstGeom>
          <a:noFill/>
          <a:ln w="9525">
            <a:noFill/>
            <a:miter lim="800000"/>
            <a:headEnd/>
            <a:tailEnd/>
          </a:ln>
        </p:spPr>
        <p:txBody>
          <a:bodyPr wrap="none">
            <a:prstTxWarp prst="textNoShape">
              <a:avLst/>
            </a:prstTxWarp>
            <a:spAutoFit/>
          </a:bodyPr>
          <a:lstStyle/>
          <a:p>
            <a:pPr algn="ctr"/>
            <a:r>
              <a:rPr lang="en-US" sz="2000" b="0">
                <a:solidFill>
                  <a:prstClr val="black"/>
                </a:solidFill>
                <a:latin typeface="Calibri" charset="0"/>
                <a:ea typeface="+mn-ea"/>
                <a:cs typeface="+mn-cs"/>
              </a:rPr>
              <a:t>Way 0</a:t>
            </a:r>
          </a:p>
        </p:txBody>
      </p:sp>
      <p:sp>
        <p:nvSpPr>
          <p:cNvPr id="53263" name="TextBox 178"/>
          <p:cNvSpPr txBox="1">
            <a:spLocks noChangeArrowheads="1"/>
          </p:cNvSpPr>
          <p:nvPr/>
        </p:nvSpPr>
        <p:spPr bwMode="auto">
          <a:xfrm>
            <a:off x="3144373" y="2557463"/>
            <a:ext cx="825034" cy="400110"/>
          </a:xfrm>
          <a:prstGeom prst="rect">
            <a:avLst/>
          </a:prstGeom>
          <a:noFill/>
          <a:ln w="9525">
            <a:noFill/>
            <a:miter lim="800000"/>
            <a:headEnd/>
            <a:tailEnd/>
          </a:ln>
        </p:spPr>
        <p:txBody>
          <a:bodyPr wrap="none">
            <a:prstTxWarp prst="textNoShape">
              <a:avLst/>
            </a:prstTxWarp>
            <a:spAutoFit/>
          </a:bodyPr>
          <a:lstStyle/>
          <a:p>
            <a:pPr algn="ctr"/>
            <a:r>
              <a:rPr lang="en-US" sz="2000" b="0">
                <a:solidFill>
                  <a:prstClr val="black"/>
                </a:solidFill>
                <a:latin typeface="Calibri" charset="0"/>
                <a:ea typeface="+mn-ea"/>
                <a:cs typeface="+mn-cs"/>
              </a:rPr>
              <a:t>Way 1</a:t>
            </a:r>
          </a:p>
        </p:txBody>
      </p:sp>
      <p:sp>
        <p:nvSpPr>
          <p:cNvPr id="53264" name="TextBox 179"/>
          <p:cNvSpPr txBox="1">
            <a:spLocks noChangeArrowheads="1"/>
          </p:cNvSpPr>
          <p:nvPr/>
        </p:nvSpPr>
        <p:spPr bwMode="auto">
          <a:xfrm>
            <a:off x="5125573" y="2557463"/>
            <a:ext cx="825034" cy="400110"/>
          </a:xfrm>
          <a:prstGeom prst="rect">
            <a:avLst/>
          </a:prstGeom>
          <a:noFill/>
          <a:ln w="9525">
            <a:noFill/>
            <a:miter lim="800000"/>
            <a:headEnd/>
            <a:tailEnd/>
          </a:ln>
        </p:spPr>
        <p:txBody>
          <a:bodyPr wrap="none">
            <a:prstTxWarp prst="textNoShape">
              <a:avLst/>
            </a:prstTxWarp>
            <a:spAutoFit/>
          </a:bodyPr>
          <a:lstStyle/>
          <a:p>
            <a:pPr algn="ctr"/>
            <a:r>
              <a:rPr lang="en-US" sz="2000" b="0">
                <a:solidFill>
                  <a:prstClr val="black"/>
                </a:solidFill>
                <a:latin typeface="Calibri" charset="0"/>
                <a:ea typeface="+mn-ea"/>
                <a:cs typeface="+mn-cs"/>
              </a:rPr>
              <a:t>Way 2</a:t>
            </a:r>
          </a:p>
        </p:txBody>
      </p:sp>
      <p:sp>
        <p:nvSpPr>
          <p:cNvPr id="53265" name="TextBox 180"/>
          <p:cNvSpPr txBox="1">
            <a:spLocks noChangeArrowheads="1"/>
          </p:cNvSpPr>
          <p:nvPr/>
        </p:nvSpPr>
        <p:spPr bwMode="auto">
          <a:xfrm>
            <a:off x="7106773" y="2557463"/>
            <a:ext cx="825034" cy="400110"/>
          </a:xfrm>
          <a:prstGeom prst="rect">
            <a:avLst/>
          </a:prstGeom>
          <a:noFill/>
          <a:ln w="9525">
            <a:noFill/>
            <a:miter lim="800000"/>
            <a:headEnd/>
            <a:tailEnd/>
          </a:ln>
        </p:spPr>
        <p:txBody>
          <a:bodyPr wrap="none">
            <a:prstTxWarp prst="textNoShape">
              <a:avLst/>
            </a:prstTxWarp>
            <a:spAutoFit/>
          </a:bodyPr>
          <a:lstStyle/>
          <a:p>
            <a:pPr algn="ctr"/>
            <a:r>
              <a:rPr lang="en-US" sz="2000" b="0">
                <a:solidFill>
                  <a:prstClr val="black"/>
                </a:solidFill>
                <a:latin typeface="Calibri" charset="0"/>
                <a:ea typeface="+mn-ea"/>
                <a:cs typeface="+mn-cs"/>
              </a:rPr>
              <a:t>Way 3</a:t>
            </a:r>
          </a:p>
        </p:txBody>
      </p:sp>
      <p:sp>
        <p:nvSpPr>
          <p:cNvPr id="189" name="Slide Number Placeholder 5"/>
          <p:cNvSpPr>
            <a:spLocks noGrp="1"/>
          </p:cNvSpPr>
          <p:nvPr>
            <p:ph type="sldNum" sz="quarter" idx="10"/>
          </p:nvPr>
        </p:nvSpPr>
        <p:spPr>
          <a:xfrm>
            <a:off x="6306440" y="6043614"/>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41</a:t>
            </a:fld>
            <a:endParaRPr lang="en-US" b="0" dirty="0">
              <a:solidFill>
                <a:prstClr val="black">
                  <a:tint val="75000"/>
                </a:prstClr>
              </a:solidFill>
              <a:latin typeface="Times New Roman" pitchFamily="18" charset="0"/>
              <a:ea typeface="+mn-ea"/>
              <a:cs typeface="+mn-cs"/>
            </a:endParaRPr>
          </a:p>
        </p:txBody>
      </p:sp>
      <p:sp>
        <p:nvSpPr>
          <p:cNvPr id="3" name="Slide Number Placeholder 3">
            <a:extLst>
              <a:ext uri="{FF2B5EF4-FFF2-40B4-BE49-F238E27FC236}">
                <a16:creationId xmlns:a16="http://schemas.microsoft.com/office/drawing/2014/main" id="{F9DCA81F-98B5-18A2-B5C6-E8DC8363D114}"/>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41</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120099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Explanations</a:t>
            </a:r>
          </a:p>
        </p:txBody>
      </p:sp>
      <p:sp>
        <p:nvSpPr>
          <p:cNvPr id="3" name="Content Placeholder 2"/>
          <p:cNvSpPr>
            <a:spLocks noGrp="1"/>
          </p:cNvSpPr>
          <p:nvPr>
            <p:ph idx="1"/>
          </p:nvPr>
        </p:nvSpPr>
        <p:spPr>
          <a:xfrm>
            <a:off x="457200" y="1600200"/>
            <a:ext cx="11125200" cy="4749800"/>
          </a:xfrm>
        </p:spPr>
        <p:txBody>
          <a:bodyPr>
            <a:normAutofit fontScale="92500" lnSpcReduction="10000"/>
          </a:bodyPr>
          <a:lstStyle/>
          <a:p>
            <a:pPr>
              <a:spcBef>
                <a:spcPct val="0"/>
              </a:spcBef>
            </a:pPr>
            <a:r>
              <a:rPr lang="en-US" sz="3000" dirty="0"/>
              <a:t>This is called a 4-way set associative cache because there are 4 cache blocks for each cache index. </a:t>
            </a:r>
          </a:p>
          <a:p>
            <a:pPr lvl="1">
              <a:spcBef>
                <a:spcPct val="0"/>
              </a:spcBef>
            </a:pPr>
            <a:r>
              <a:rPr lang="en-US" sz="2600" dirty="0"/>
              <a:t>The cache index selects a set from the cache. </a:t>
            </a:r>
          </a:p>
          <a:p>
            <a:pPr lvl="1">
              <a:spcBef>
                <a:spcPct val="0"/>
              </a:spcBef>
            </a:pPr>
            <a:r>
              <a:rPr lang="en-US" sz="2600" dirty="0"/>
              <a:t>The 4 tags in the set are compared in parallel with the upper 4 bits (Tag) of the memory address.</a:t>
            </a:r>
          </a:p>
          <a:p>
            <a:pPr lvl="1">
              <a:spcBef>
                <a:spcPct val="0"/>
              </a:spcBef>
            </a:pPr>
            <a:r>
              <a:rPr lang="en-US" sz="2600" dirty="0"/>
              <a:t>If no tags match the memory address tag, we have a cache miss.</a:t>
            </a:r>
          </a:p>
          <a:p>
            <a:pPr lvl="1">
              <a:spcBef>
                <a:spcPct val="0"/>
              </a:spcBef>
            </a:pPr>
            <a:r>
              <a:rPr lang="en-US" sz="2600" dirty="0"/>
              <a:t>Otherwise, we have a cache hit and we will select the data from the way where the tag match occurs.</a:t>
            </a:r>
          </a:p>
          <a:p>
            <a:pPr eaLnBrk="1" hangingPunct="1">
              <a:lnSpc>
                <a:spcPct val="85000"/>
              </a:lnSpc>
              <a:spcBef>
                <a:spcPct val="0"/>
              </a:spcBef>
            </a:pPr>
            <a:r>
              <a:rPr lang="en-US" sz="3000" dirty="0"/>
              <a:t>SA cache</a:t>
            </a:r>
          </a:p>
          <a:p>
            <a:pPr lvl="1">
              <a:lnSpc>
                <a:spcPct val="85000"/>
              </a:lnSpc>
              <a:spcBef>
                <a:spcPct val="0"/>
              </a:spcBef>
            </a:pPr>
            <a:r>
              <a:rPr lang="en-US" sz="2600" dirty="0"/>
              <a:t>Pro: </a:t>
            </a:r>
            <a:r>
              <a:rPr lang="en-US" sz="2600" dirty="0">
                <a:sym typeface="Wingdings" pitchFamily="2" charset="2"/>
              </a:rPr>
              <a:t>miss rate is lower.</a:t>
            </a:r>
            <a:endParaRPr lang="en-US" sz="2600" dirty="0"/>
          </a:p>
          <a:p>
            <a:pPr lvl="1">
              <a:lnSpc>
                <a:spcPct val="85000"/>
              </a:lnSpc>
              <a:spcBef>
                <a:spcPct val="0"/>
              </a:spcBef>
            </a:pPr>
            <a:r>
              <a:rPr lang="en-US" sz="2600" dirty="0"/>
              <a:t>Con: </a:t>
            </a:r>
            <a:r>
              <a:rPr lang="en-US" sz="2600" dirty="0">
                <a:sym typeface="Wingdings" pitchFamily="2" charset="2"/>
              </a:rPr>
              <a:t>hit time is larger. </a:t>
            </a:r>
            <a:r>
              <a:rPr lang="en-US" sz="2600" dirty="0"/>
              <a:t>A N-way SA cache needs N parallel comparators for tag comparisons followed by a multiplexer instead of just one comparator for DM cache, and it is slower than DM cache due to this extra multiplexer delay.</a:t>
            </a:r>
            <a:endParaRPr lang="en-US" sz="2600" dirty="0">
              <a:sym typeface="Wingdings" pitchFamily="2" charset="2"/>
            </a:endParaRPr>
          </a:p>
        </p:txBody>
      </p:sp>
      <p:sp>
        <p:nvSpPr>
          <p:cNvPr id="4" name="Slide Number Placeholder 3"/>
          <p:cNvSpPr>
            <a:spLocks noGrp="1"/>
          </p:cNvSpPr>
          <p:nvPr>
            <p:ph type="sldNum" sz="quarter" idx="10"/>
          </p:nvPr>
        </p:nvSpPr>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42</a:t>
            </a:fld>
            <a:endParaRPr lang="en-US" altLang="zh-CN" b="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26015-81D6-463C-4CBA-86E975F63B0A}"/>
              </a:ext>
            </a:extLst>
          </p:cNvPr>
          <p:cNvSpPr>
            <a:spLocks noGrp="1"/>
          </p:cNvSpPr>
          <p:nvPr>
            <p:ph type="title"/>
          </p:nvPr>
        </p:nvSpPr>
        <p:spPr/>
        <p:txBody>
          <a:bodyPr>
            <a:normAutofit fontScale="90000"/>
          </a:bodyPr>
          <a:lstStyle/>
          <a:p>
            <a:r>
              <a:rPr lang="en-GB" dirty="0"/>
              <a:t>YouTube: How Cache Works Inside a CPU</a:t>
            </a:r>
            <a:endParaRPr lang="en-SE" dirty="0"/>
          </a:p>
        </p:txBody>
      </p:sp>
      <p:sp>
        <p:nvSpPr>
          <p:cNvPr id="3" name="Content Placeholder 2">
            <a:extLst>
              <a:ext uri="{FF2B5EF4-FFF2-40B4-BE49-F238E27FC236}">
                <a16:creationId xmlns:a16="http://schemas.microsoft.com/office/drawing/2014/main" id="{BD2347BB-09EA-B3FD-1E1E-2E0052719982}"/>
              </a:ext>
            </a:extLst>
          </p:cNvPr>
          <p:cNvSpPr>
            <a:spLocks noGrp="1"/>
          </p:cNvSpPr>
          <p:nvPr>
            <p:ph idx="1"/>
          </p:nvPr>
        </p:nvSpPr>
        <p:spPr/>
        <p:txBody>
          <a:bodyPr/>
          <a:lstStyle/>
          <a:p>
            <a:endParaRPr lang="en-SE" dirty="0"/>
          </a:p>
        </p:txBody>
      </p:sp>
      <p:sp>
        <p:nvSpPr>
          <p:cNvPr id="4" name="Slide Number Placeholder 3">
            <a:extLst>
              <a:ext uri="{FF2B5EF4-FFF2-40B4-BE49-F238E27FC236}">
                <a16:creationId xmlns:a16="http://schemas.microsoft.com/office/drawing/2014/main" id="{13B3D77D-EF98-8046-196A-0C6675CCAEBF}"/>
              </a:ext>
            </a:extLst>
          </p:cNvPr>
          <p:cNvSpPr>
            <a:spLocks noGrp="1"/>
          </p:cNvSpPr>
          <p:nvPr>
            <p:ph type="sldNum" sz="quarter" idx="10"/>
          </p:nvPr>
        </p:nvSpPr>
        <p:spPr/>
        <p:txBody>
          <a:bodyPr/>
          <a:lstStyle/>
          <a:p>
            <a:pPr>
              <a:defRPr/>
            </a:pPr>
            <a:fld id="{79ACD604-DE96-4BF4-B014-6BD05026CF1E}" type="slidenum">
              <a:rPr lang="en-US" altLang="zh-CN" smtClean="0"/>
              <a:pPr>
                <a:defRPr/>
              </a:pPr>
              <a:t>43</a:t>
            </a:fld>
            <a:endParaRPr lang="en-US" altLang="zh-CN" dirty="0"/>
          </a:p>
        </p:txBody>
      </p:sp>
      <p:sp>
        <p:nvSpPr>
          <p:cNvPr id="6" name="TextBox 5">
            <a:extLst>
              <a:ext uri="{FF2B5EF4-FFF2-40B4-BE49-F238E27FC236}">
                <a16:creationId xmlns:a16="http://schemas.microsoft.com/office/drawing/2014/main" id="{B5DB8957-340A-645A-F595-FB0A75961202}"/>
              </a:ext>
            </a:extLst>
          </p:cNvPr>
          <p:cNvSpPr txBox="1"/>
          <p:nvPr/>
        </p:nvSpPr>
        <p:spPr>
          <a:xfrm>
            <a:off x="2590800" y="5991226"/>
            <a:ext cx="6858000" cy="738664"/>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b="0" dirty="0"/>
              <a:t>How Cache Works Inside a CPU</a:t>
            </a:r>
          </a:p>
          <a:p>
            <a:r>
              <a:rPr lang="en-GB" sz="1400" b="0" dirty="0">
                <a:hlinkClick r:id="rId2"/>
              </a:rPr>
              <a:t>https://www.youtube.com/watch?v=zF4VMombo7U&amp;list=PL38NNHQLqJqYnNrTenxBvGJSPCkV9EOWk&amp;index=1</a:t>
            </a:r>
            <a:r>
              <a:rPr lang="en-GB" sz="1400" b="0" dirty="0"/>
              <a:t> </a:t>
            </a:r>
          </a:p>
        </p:txBody>
      </p:sp>
      <p:pic>
        <p:nvPicPr>
          <p:cNvPr id="8" name="Picture 7">
            <a:extLst>
              <a:ext uri="{FF2B5EF4-FFF2-40B4-BE49-F238E27FC236}">
                <a16:creationId xmlns:a16="http://schemas.microsoft.com/office/drawing/2014/main" id="{C30D474C-1A4C-7B83-4E27-669E6673B3E3}"/>
              </a:ext>
            </a:extLst>
          </p:cNvPr>
          <p:cNvPicPr>
            <a:picLocks noChangeAspect="1"/>
          </p:cNvPicPr>
          <p:nvPr/>
        </p:nvPicPr>
        <p:blipFill>
          <a:blip r:embed="rId3"/>
          <a:stretch>
            <a:fillRect/>
          </a:stretch>
        </p:blipFill>
        <p:spPr>
          <a:xfrm>
            <a:off x="838200" y="1600199"/>
            <a:ext cx="10641628" cy="4297363"/>
          </a:xfrm>
          <a:prstGeom prst="rect">
            <a:avLst/>
          </a:prstGeom>
        </p:spPr>
      </p:pic>
      <p:sp>
        <p:nvSpPr>
          <p:cNvPr id="9" name="TextBox 8">
            <a:extLst>
              <a:ext uri="{FF2B5EF4-FFF2-40B4-BE49-F238E27FC236}">
                <a16:creationId xmlns:a16="http://schemas.microsoft.com/office/drawing/2014/main" id="{BC61E4EE-9461-A15B-9D69-7400174FF917}"/>
              </a:ext>
            </a:extLst>
          </p:cNvPr>
          <p:cNvSpPr txBox="1"/>
          <p:nvPr/>
        </p:nvSpPr>
        <p:spPr>
          <a:xfrm>
            <a:off x="1447800" y="4343400"/>
            <a:ext cx="1425390" cy="400110"/>
          </a:xfrm>
          <a:prstGeom prst="rect">
            <a:avLst/>
          </a:prstGeom>
          <a:noFill/>
        </p:spPr>
        <p:txBody>
          <a:bodyPr wrap="none" rtlCol="0">
            <a:spAutoFit/>
          </a:bodyPr>
          <a:lstStyle/>
          <a:p>
            <a:r>
              <a:rPr lang="en-GB" sz="2000" b="0" dirty="0">
                <a:solidFill>
                  <a:schemeClr val="bg1"/>
                </a:solidFill>
                <a:latin typeface="Helvetica (Body)"/>
                <a:ea typeface="+mn-ea"/>
                <a:cs typeface="+mn-cs"/>
              </a:rPr>
              <a:t>DM Cache</a:t>
            </a:r>
            <a:endParaRPr lang="en-SE" sz="2000" b="0" dirty="0">
              <a:solidFill>
                <a:schemeClr val="bg1"/>
              </a:solidFill>
              <a:latin typeface="Helvetica (Body)"/>
              <a:ea typeface="+mn-ea"/>
              <a:cs typeface="+mn-cs"/>
            </a:endParaRPr>
          </a:p>
        </p:txBody>
      </p:sp>
      <p:sp>
        <p:nvSpPr>
          <p:cNvPr id="12" name="TextBox 11">
            <a:extLst>
              <a:ext uri="{FF2B5EF4-FFF2-40B4-BE49-F238E27FC236}">
                <a16:creationId xmlns:a16="http://schemas.microsoft.com/office/drawing/2014/main" id="{E4553424-0174-5DAB-2615-16D6C30AAB78}"/>
              </a:ext>
            </a:extLst>
          </p:cNvPr>
          <p:cNvSpPr txBox="1"/>
          <p:nvPr/>
        </p:nvSpPr>
        <p:spPr>
          <a:xfrm>
            <a:off x="2286000" y="3714688"/>
            <a:ext cx="1425390" cy="400110"/>
          </a:xfrm>
          <a:prstGeom prst="rect">
            <a:avLst/>
          </a:prstGeom>
          <a:noFill/>
        </p:spPr>
        <p:txBody>
          <a:bodyPr wrap="none" rtlCol="0">
            <a:spAutoFit/>
          </a:bodyPr>
          <a:lstStyle/>
          <a:p>
            <a:r>
              <a:rPr lang="en-GB" sz="2000" b="0" dirty="0">
                <a:solidFill>
                  <a:schemeClr val="bg1"/>
                </a:solidFill>
                <a:latin typeface="Helvetica (Body)"/>
                <a:ea typeface="+mn-ea"/>
                <a:cs typeface="+mn-cs"/>
              </a:rPr>
              <a:t>DM Cache</a:t>
            </a:r>
            <a:endParaRPr lang="en-SE" sz="2000" b="0" dirty="0">
              <a:solidFill>
                <a:schemeClr val="bg1"/>
              </a:solidFill>
              <a:latin typeface="Helvetica (Body)"/>
              <a:ea typeface="+mn-ea"/>
              <a:cs typeface="+mn-cs"/>
            </a:endParaRPr>
          </a:p>
        </p:txBody>
      </p:sp>
      <p:sp>
        <p:nvSpPr>
          <p:cNvPr id="13" name="TextBox 12">
            <a:extLst>
              <a:ext uri="{FF2B5EF4-FFF2-40B4-BE49-F238E27FC236}">
                <a16:creationId xmlns:a16="http://schemas.microsoft.com/office/drawing/2014/main" id="{00A91BC6-7B9B-37E5-36CA-FD2E6AA89219}"/>
              </a:ext>
            </a:extLst>
          </p:cNvPr>
          <p:cNvSpPr txBox="1"/>
          <p:nvPr/>
        </p:nvSpPr>
        <p:spPr>
          <a:xfrm>
            <a:off x="10054438" y="3714688"/>
            <a:ext cx="1326261" cy="400110"/>
          </a:xfrm>
          <a:prstGeom prst="rect">
            <a:avLst/>
          </a:prstGeom>
          <a:noFill/>
        </p:spPr>
        <p:txBody>
          <a:bodyPr wrap="none" rtlCol="0">
            <a:spAutoFit/>
          </a:bodyPr>
          <a:lstStyle/>
          <a:p>
            <a:r>
              <a:rPr lang="en-GB" sz="2000" b="0" dirty="0">
                <a:solidFill>
                  <a:schemeClr val="bg1"/>
                </a:solidFill>
                <a:latin typeface="Helvetica (Body)"/>
                <a:ea typeface="+mn-ea"/>
                <a:cs typeface="+mn-cs"/>
              </a:rPr>
              <a:t>SA Cache</a:t>
            </a:r>
            <a:endParaRPr lang="en-SE" sz="2000" b="0" dirty="0">
              <a:solidFill>
                <a:schemeClr val="bg1"/>
              </a:solidFill>
              <a:latin typeface="Helvetica (Body)"/>
              <a:ea typeface="+mn-ea"/>
              <a:cs typeface="+mn-cs"/>
            </a:endParaRPr>
          </a:p>
        </p:txBody>
      </p:sp>
      <p:sp>
        <p:nvSpPr>
          <p:cNvPr id="14" name="TextBox 13">
            <a:extLst>
              <a:ext uri="{FF2B5EF4-FFF2-40B4-BE49-F238E27FC236}">
                <a16:creationId xmlns:a16="http://schemas.microsoft.com/office/drawing/2014/main" id="{702D8478-5F01-0978-7023-ED23DFB5BBB6}"/>
              </a:ext>
            </a:extLst>
          </p:cNvPr>
          <p:cNvSpPr txBox="1"/>
          <p:nvPr/>
        </p:nvSpPr>
        <p:spPr>
          <a:xfrm>
            <a:off x="10142265" y="5146644"/>
            <a:ext cx="1297663" cy="400110"/>
          </a:xfrm>
          <a:prstGeom prst="rect">
            <a:avLst/>
          </a:prstGeom>
          <a:noFill/>
        </p:spPr>
        <p:txBody>
          <a:bodyPr wrap="none" rtlCol="0">
            <a:spAutoFit/>
          </a:bodyPr>
          <a:lstStyle/>
          <a:p>
            <a:r>
              <a:rPr lang="en-GB" sz="2000" b="0" dirty="0">
                <a:solidFill>
                  <a:schemeClr val="bg1"/>
                </a:solidFill>
                <a:latin typeface="Helvetica (Body)"/>
                <a:ea typeface="+mn-ea"/>
                <a:cs typeface="+mn-cs"/>
              </a:rPr>
              <a:t>FA Cache</a:t>
            </a:r>
            <a:endParaRPr lang="en-SE" sz="2000" b="0" dirty="0">
              <a:solidFill>
                <a:schemeClr val="bg1"/>
              </a:solidFill>
              <a:latin typeface="Helvetica (Body)"/>
              <a:ea typeface="+mn-ea"/>
              <a:cs typeface="+mn-cs"/>
            </a:endParaRPr>
          </a:p>
        </p:txBody>
      </p:sp>
    </p:spTree>
    <p:extLst>
      <p:ext uri="{BB962C8B-B14F-4D97-AF65-F5344CB8AC3E}">
        <p14:creationId xmlns:p14="http://schemas.microsoft.com/office/powerpoint/2010/main" val="15612861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4" descr="f05-30-P374493"/>
          <p:cNvPicPr>
            <a:picLocks noChangeAspect="1" noChangeArrowheads="1"/>
          </p:cNvPicPr>
          <p:nvPr/>
        </p:nvPicPr>
        <p:blipFill>
          <a:blip r:embed="rId3" cstate="print"/>
          <a:srcRect/>
          <a:stretch>
            <a:fillRect/>
          </a:stretch>
        </p:blipFill>
        <p:spPr bwMode="auto">
          <a:xfrm>
            <a:off x="5867400" y="1828800"/>
            <a:ext cx="5653088" cy="3910271"/>
          </a:xfrm>
          <a:prstGeom prst="rect">
            <a:avLst/>
          </a:prstGeom>
          <a:noFill/>
          <a:ln w="9525">
            <a:noFill/>
            <a:miter lim="800000"/>
            <a:headEnd/>
            <a:tailEnd/>
          </a:ln>
        </p:spPr>
      </p:pic>
      <p:sp>
        <p:nvSpPr>
          <p:cNvPr id="1702914" name="Rectangle 2"/>
          <p:cNvSpPr>
            <a:spLocks noGrp="1" noChangeArrowheads="1"/>
          </p:cNvSpPr>
          <p:nvPr>
            <p:ph type="title"/>
          </p:nvPr>
        </p:nvSpPr>
        <p:spPr>
          <a:xfrm>
            <a:off x="1981200" y="136524"/>
            <a:ext cx="8229600" cy="1143001"/>
          </a:xfrm>
        </p:spPr>
        <p:txBody>
          <a:bodyPr rtlCol="0">
            <a:normAutofit/>
          </a:bodyPr>
          <a:lstStyle/>
          <a:p>
            <a:pPr>
              <a:defRPr/>
            </a:pPr>
            <a:r>
              <a:rPr lang="en-US" altLang="zh-CN" dirty="0">
                <a:ea typeface="宋体" charset="-122"/>
              </a:rPr>
              <a:t>Miss rate vs. Associativity</a:t>
            </a:r>
            <a:endParaRPr lang="en-US" dirty="0">
              <a:ea typeface="+mj-ea"/>
              <a:cs typeface="+mj-cs"/>
            </a:endParaRPr>
          </a:p>
        </p:txBody>
      </p:sp>
      <p:sp>
        <p:nvSpPr>
          <p:cNvPr id="1702915" name="Rectangle 3"/>
          <p:cNvSpPr>
            <a:spLocks noGrp="1" noChangeArrowheads="1"/>
          </p:cNvSpPr>
          <p:nvPr>
            <p:ph idx="1"/>
          </p:nvPr>
        </p:nvSpPr>
        <p:spPr>
          <a:xfrm>
            <a:off x="381000" y="1422400"/>
            <a:ext cx="5486400" cy="5207000"/>
          </a:xfrm>
        </p:spPr>
        <p:txBody>
          <a:bodyPr>
            <a:normAutofit/>
          </a:bodyPr>
          <a:lstStyle/>
          <a:p>
            <a:pPr eaLnBrk="1" hangingPunct="1"/>
            <a:r>
              <a:rPr lang="en-US" sz="2400" dirty="0"/>
              <a:t>Choice of DM or SA depends on the tradeoff between hit time and miss rate.</a:t>
            </a:r>
          </a:p>
          <a:p>
            <a:pPr eaLnBrk="1" hangingPunct="1"/>
            <a:r>
              <a:rPr lang="en-GB" sz="2400" dirty="0"/>
              <a:t>As cache size increases, relative improvement from associativity increases only slightly; since the overall miss rate of a larger cache is lower, the opportunity for reducing the miss rate decreases and the absolute improvement in miss rate from associativity shrinks significantly.</a:t>
            </a:r>
          </a:p>
          <a:p>
            <a:pPr eaLnBrk="1" hangingPunct="1"/>
            <a:endParaRPr lang="en-US" sz="2400" dirty="0"/>
          </a:p>
        </p:txBody>
      </p:sp>
      <p:sp>
        <p:nvSpPr>
          <p:cNvPr id="1702944" name="Rectangle 32"/>
          <p:cNvSpPr>
            <a:spLocks noChangeArrowheads="1"/>
          </p:cNvSpPr>
          <p:nvPr/>
        </p:nvSpPr>
        <p:spPr bwMode="auto">
          <a:xfrm>
            <a:off x="5435600" y="5554919"/>
            <a:ext cx="6375400" cy="790575"/>
          </a:xfrm>
          <a:prstGeom prst="rect">
            <a:avLst/>
          </a:prstGeom>
          <a:solidFill>
            <a:schemeClr val="bg1"/>
          </a:solidFill>
          <a:ln w="12700">
            <a:noFill/>
            <a:miter lim="800000"/>
            <a:headEnd/>
            <a:tailEnd/>
          </a:ln>
        </p:spPr>
        <p:txBody>
          <a:bodyPr wrap="square" lIns="63500" tIns="25400" rIns="63500" bIns="25400">
            <a:prstTxWarp prst="textNoShape">
              <a:avLst/>
            </a:prstTxWarp>
            <a:spAutoFit/>
          </a:bodyPr>
          <a:lstStyle/>
          <a:p>
            <a:pPr algn="ctr">
              <a:spcBef>
                <a:spcPct val="30000"/>
              </a:spcBef>
              <a:buSzPct val="100000"/>
            </a:pPr>
            <a:r>
              <a:rPr lang="en-US" sz="2400" b="0" dirty="0">
                <a:solidFill>
                  <a:prstClr val="black"/>
                </a:solidFill>
                <a:latin typeface="Calibri" charset="0"/>
                <a:ea typeface="+mn-ea"/>
                <a:cs typeface="+mn-cs"/>
              </a:rPr>
              <a:t>Largest gains are in going from DM to 2-way SA </a:t>
            </a:r>
            <a:br>
              <a:rPr lang="en-US" sz="2400" b="0" dirty="0">
                <a:solidFill>
                  <a:prstClr val="black"/>
                </a:solidFill>
                <a:latin typeface="Calibri" charset="0"/>
                <a:ea typeface="+mn-ea"/>
                <a:cs typeface="+mn-cs"/>
              </a:rPr>
            </a:br>
            <a:r>
              <a:rPr lang="en-US" sz="2400" b="0" dirty="0">
                <a:solidFill>
                  <a:prstClr val="black"/>
                </a:solidFill>
                <a:latin typeface="Calibri" charset="0"/>
                <a:ea typeface="+mn-ea"/>
                <a:cs typeface="+mn-cs"/>
              </a:rPr>
              <a:t>(20%+ reduction in miss rate)</a:t>
            </a:r>
          </a:p>
        </p:txBody>
      </p:sp>
      <p:sp>
        <p:nvSpPr>
          <p:cNvPr id="9" name="Slide Number Placeholder 7"/>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44</a:t>
            </a:fld>
            <a:endParaRPr lang="en-US" b="0" dirty="0">
              <a:solidFill>
                <a:prstClr val="black">
                  <a:tint val="75000"/>
                </a:prstClr>
              </a:solidFill>
              <a:latin typeface="Times New Roman" pitchFamily="18" charset="0"/>
              <a:ea typeface="+mn-ea"/>
              <a:cs typeface="+mn-cs"/>
            </a:endParaRPr>
          </a:p>
        </p:txBody>
      </p:sp>
      <p:sp>
        <p:nvSpPr>
          <p:cNvPr id="2" name="Slide Number Placeholder 3">
            <a:extLst>
              <a:ext uri="{FF2B5EF4-FFF2-40B4-BE49-F238E27FC236}">
                <a16:creationId xmlns:a16="http://schemas.microsoft.com/office/drawing/2014/main" id="{EA6AF5CE-90E8-B0E0-1FB2-A6BF753D242A}"/>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44</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029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294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p:txBody>
          <a:bodyPr>
            <a:normAutofit fontScale="90000"/>
          </a:bodyPr>
          <a:lstStyle/>
          <a:p>
            <a:pPr eaLnBrk="1" hangingPunct="1"/>
            <a:r>
              <a:rPr lang="en-US" altLang="zh-CN" dirty="0">
                <a:ea typeface="宋体" charset="-122"/>
              </a:rPr>
              <a:t>Miss rate vs. cache block size and cache size</a:t>
            </a:r>
          </a:p>
        </p:txBody>
      </p:sp>
      <p:sp>
        <p:nvSpPr>
          <p:cNvPr id="61445" name="Rectangle 3"/>
          <p:cNvSpPr>
            <a:spLocks noGrp="1" noChangeArrowheads="1"/>
          </p:cNvSpPr>
          <p:nvPr>
            <p:ph type="body" idx="1"/>
          </p:nvPr>
        </p:nvSpPr>
        <p:spPr>
          <a:xfrm>
            <a:off x="29241" y="1587500"/>
            <a:ext cx="5380959" cy="5041900"/>
          </a:xfrm>
        </p:spPr>
        <p:txBody>
          <a:bodyPr>
            <a:normAutofit fontScale="85000" lnSpcReduction="10000"/>
          </a:bodyPr>
          <a:lstStyle/>
          <a:p>
            <a:pPr eaLnBrk="1" hangingPunct="1">
              <a:lnSpc>
                <a:spcPct val="90000"/>
              </a:lnSpc>
            </a:pPr>
            <a:r>
              <a:rPr lang="en-US" altLang="zh-CN" sz="2400" dirty="0">
                <a:ea typeface="宋体" charset="-122"/>
              </a:rPr>
              <a:t>Miss rate always decreases with increasing cache size (for any associativity)</a:t>
            </a:r>
          </a:p>
          <a:p>
            <a:pPr eaLnBrk="1" hangingPunct="1">
              <a:lnSpc>
                <a:spcPct val="90000"/>
              </a:lnSpc>
            </a:pPr>
            <a:r>
              <a:rPr lang="en-US" altLang="zh-CN" sz="2400" dirty="0">
                <a:ea typeface="宋体" charset="-122"/>
              </a:rPr>
              <a:t>As cache block size increases from a single byte, the miss rate will decrease at first.</a:t>
            </a:r>
          </a:p>
          <a:p>
            <a:pPr lvl="1" eaLnBrk="1" hangingPunct="1">
              <a:lnSpc>
                <a:spcPct val="90000"/>
              </a:lnSpc>
            </a:pPr>
            <a:r>
              <a:rPr lang="en-US" altLang="zh-CN" sz="2000" dirty="0">
                <a:ea typeface="宋体" charset="-122"/>
              </a:rPr>
              <a:t>It is likely that bytes near a needed byte will be accessed at about the same time.</a:t>
            </a:r>
          </a:p>
          <a:p>
            <a:pPr lvl="1" eaLnBrk="1" hangingPunct="1">
              <a:lnSpc>
                <a:spcPct val="90000"/>
              </a:lnSpc>
            </a:pPr>
            <a:r>
              <a:rPr lang="en-US" altLang="zh-CN" sz="2000" dirty="0">
                <a:ea typeface="宋体" charset="-122"/>
              </a:rPr>
              <a:t>But as cache block size increases the number of lines decreases.</a:t>
            </a:r>
          </a:p>
          <a:p>
            <a:pPr eaLnBrk="1" hangingPunct="1">
              <a:lnSpc>
                <a:spcPct val="90000"/>
              </a:lnSpc>
            </a:pPr>
            <a:r>
              <a:rPr lang="en-GB" altLang="zh-CN" sz="2400" dirty="0">
                <a:ea typeface="宋体" charset="-122"/>
              </a:rPr>
              <a:t>Miss rate goes up if cache block size becomes a significant fraction of the cache size because the number of blocks that can be held in the same size cache is smaller (increasing capacity misses)</a:t>
            </a:r>
          </a:p>
          <a:p>
            <a:pPr lvl="1" eaLnBrk="1" hangingPunct="1">
              <a:lnSpc>
                <a:spcPct val="90000"/>
              </a:lnSpc>
            </a:pPr>
            <a:r>
              <a:rPr lang="en-US" altLang="zh-CN" sz="2000" dirty="0">
                <a:ea typeface="宋体" charset="-122"/>
              </a:rPr>
              <a:t>Useful cache blocks may be kicked out prematurely.</a:t>
            </a:r>
          </a:p>
          <a:p>
            <a:pPr eaLnBrk="1" hangingPunct="1">
              <a:lnSpc>
                <a:spcPct val="90000"/>
              </a:lnSpc>
            </a:pPr>
            <a:r>
              <a:rPr lang="en-US" altLang="zh-CN" sz="2400" dirty="0">
                <a:ea typeface="宋体" charset="-122"/>
              </a:rPr>
              <a:t>Performance depends on the application workload, associativity, and replacement algorithm.</a:t>
            </a:r>
          </a:p>
        </p:txBody>
      </p:sp>
      <p:graphicFrame>
        <p:nvGraphicFramePr>
          <p:cNvPr id="5" name="Object 3"/>
          <p:cNvGraphicFramePr>
            <a:graphicFrameLocks noChangeAspect="1"/>
          </p:cNvGraphicFramePr>
          <p:nvPr/>
        </p:nvGraphicFramePr>
        <p:xfrm>
          <a:off x="5257800" y="2487452"/>
          <a:ext cx="6904958" cy="3797461"/>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3">
            <a:extLst>
              <a:ext uri="{FF2B5EF4-FFF2-40B4-BE49-F238E27FC236}">
                <a16:creationId xmlns:a16="http://schemas.microsoft.com/office/drawing/2014/main" id="{A8CF87F3-D553-9AC6-B647-A4AF74AEE48D}"/>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45</a:t>
            </a:fld>
            <a:endParaRPr lang="en-US" altLang="zh-CN" b="0"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28817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graphicEl>
                                              <a:chart seriesIdx="0" categoryIdx="-4" bldStep="series"/>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
                                            <p:graphicEl>
                                              <a:chart seriesIdx="2"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
                                            <p:graphicEl>
                                              <a:chart seriesIdx="3"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animBg="0"/>
        </p:bldSub>
      </p:bldGraphic>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D0851-D2BA-B9FC-BC36-08AAFFE1A5C6}"/>
              </a:ext>
            </a:extLst>
          </p:cNvPr>
          <p:cNvSpPr>
            <a:spLocks noGrp="1"/>
          </p:cNvSpPr>
          <p:nvPr>
            <p:ph type="title"/>
          </p:nvPr>
        </p:nvSpPr>
        <p:spPr/>
        <p:txBody>
          <a:bodyPr>
            <a:normAutofit fontScale="90000"/>
          </a:bodyPr>
          <a:lstStyle/>
          <a:p>
            <a:r>
              <a:rPr lang="en-GB" dirty="0"/>
              <a:t>Caching Policy: Write-Back + Write-Allocate</a:t>
            </a:r>
            <a:endParaRPr lang="en-SE" dirty="0"/>
          </a:p>
        </p:txBody>
      </p:sp>
      <p:sp>
        <p:nvSpPr>
          <p:cNvPr id="3" name="Content Placeholder 2">
            <a:extLst>
              <a:ext uri="{FF2B5EF4-FFF2-40B4-BE49-F238E27FC236}">
                <a16:creationId xmlns:a16="http://schemas.microsoft.com/office/drawing/2014/main" id="{9BC466C1-EDBE-4EB8-5191-FF5A61A2CB19}"/>
              </a:ext>
            </a:extLst>
          </p:cNvPr>
          <p:cNvSpPr>
            <a:spLocks noGrp="1"/>
          </p:cNvSpPr>
          <p:nvPr>
            <p:ph idx="1"/>
          </p:nvPr>
        </p:nvSpPr>
        <p:spPr>
          <a:xfrm>
            <a:off x="609600" y="1511301"/>
            <a:ext cx="10972800" cy="5072061"/>
          </a:xfrm>
        </p:spPr>
        <p:txBody>
          <a:bodyPr>
            <a:normAutofit fontScale="77500" lnSpcReduction="20000"/>
          </a:bodyPr>
          <a:lstStyle/>
          <a:p>
            <a:r>
              <a:rPr lang="en-GB" dirty="0"/>
              <a:t>Write-Back: Data is written to the cache first and marked as "dirty“. Main memory is updated only when a dirty cache block is evicted. This reduces the number of writes to slower main memory, improving performance.</a:t>
            </a:r>
          </a:p>
          <a:p>
            <a:r>
              <a:rPr lang="en-GB" dirty="0"/>
              <a:t>Write-Allocate: On a write miss (when the data is not in the cache), a cache block is allocated, and the data is written to the cache. This makes future writes or reads to the same location faster.</a:t>
            </a:r>
          </a:p>
          <a:p>
            <a:r>
              <a:rPr lang="en-GB" dirty="0"/>
              <a:t>Example: CPU writes to memory address A, which is not in the cache:</a:t>
            </a:r>
          </a:p>
          <a:p>
            <a:pPr lvl="1"/>
            <a:r>
              <a:rPr lang="en-GB" dirty="0"/>
              <a:t>A write miss occurs. The write-allocate policy loads the memory block containing A into the cache. The CPU writes data to the cache block and marks it as "dirty“. Later, when the dirty cache block containing A is evicted, the updated data is written back to main memory.</a:t>
            </a:r>
          </a:p>
          <a:p>
            <a:r>
              <a:rPr lang="en-GB" dirty="0"/>
              <a:t>Benefit: This approach minimizes memory writes and improves performance for workloads with frequent writes to the same location, which are mostly absorbed by the cache and do not go to main memory.</a:t>
            </a:r>
            <a:endParaRPr lang="en-SE" dirty="0"/>
          </a:p>
        </p:txBody>
      </p:sp>
      <p:sp>
        <p:nvSpPr>
          <p:cNvPr id="7" name="Slide Number Placeholder 3">
            <a:extLst>
              <a:ext uri="{FF2B5EF4-FFF2-40B4-BE49-F238E27FC236}">
                <a16:creationId xmlns:a16="http://schemas.microsoft.com/office/drawing/2014/main" id="{437A43A1-EA81-4C0E-AEA6-5A8D313C7EFF}"/>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46</a:t>
            </a:fld>
            <a:endParaRPr lang="en-US" altLang="zh-CN" b="0"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22779196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D40B-1EF1-58D9-7455-851898265E38}"/>
              </a:ext>
            </a:extLst>
          </p:cNvPr>
          <p:cNvSpPr>
            <a:spLocks noGrp="1"/>
          </p:cNvSpPr>
          <p:nvPr>
            <p:ph type="title"/>
          </p:nvPr>
        </p:nvSpPr>
        <p:spPr/>
        <p:txBody>
          <a:bodyPr>
            <a:normAutofit fontScale="90000"/>
          </a:bodyPr>
          <a:lstStyle/>
          <a:p>
            <a:r>
              <a:rPr lang="en-GB" dirty="0"/>
              <a:t>Caching Policy: Write-Through + No-Write-Allocate</a:t>
            </a:r>
            <a:endParaRPr lang="en-SE" dirty="0"/>
          </a:p>
        </p:txBody>
      </p:sp>
      <p:sp>
        <p:nvSpPr>
          <p:cNvPr id="3" name="Content Placeholder 2">
            <a:extLst>
              <a:ext uri="{FF2B5EF4-FFF2-40B4-BE49-F238E27FC236}">
                <a16:creationId xmlns:a16="http://schemas.microsoft.com/office/drawing/2014/main" id="{E06CD57A-3D9C-E3F3-15E0-3CC30949A7C1}"/>
              </a:ext>
            </a:extLst>
          </p:cNvPr>
          <p:cNvSpPr>
            <a:spLocks noGrp="1"/>
          </p:cNvSpPr>
          <p:nvPr>
            <p:ph idx="1"/>
          </p:nvPr>
        </p:nvSpPr>
        <p:spPr>
          <a:xfrm>
            <a:off x="609600" y="1511301"/>
            <a:ext cx="10972800" cy="4852987"/>
          </a:xfrm>
        </p:spPr>
        <p:txBody>
          <a:bodyPr>
            <a:normAutofit fontScale="85000" lnSpcReduction="20000"/>
          </a:bodyPr>
          <a:lstStyle/>
          <a:p>
            <a:r>
              <a:rPr lang="en-GB" dirty="0"/>
              <a:t>Write-Through: Data is written simultaneously to both the cache (if present) and main memory. This ensures that main memory always has the most up-to-date data.</a:t>
            </a:r>
          </a:p>
          <a:p>
            <a:r>
              <a:rPr lang="en-GB" dirty="0"/>
              <a:t>No-Write-Allocate: On a write miss, no cache block is allocated. Instead, data is written directly to main memory without involving the cache.</a:t>
            </a:r>
          </a:p>
          <a:p>
            <a:r>
              <a:rPr lang="en-GB" dirty="0"/>
              <a:t>Example: CPU writes to memory address A, which is not in the cache:</a:t>
            </a:r>
          </a:p>
          <a:p>
            <a:pPr lvl="1"/>
            <a:r>
              <a:rPr lang="en-GB" dirty="0"/>
              <a:t>A write miss occurs. The no-write-allocate policy skips loading A into the cache. The CPU writes directly to main memory, bypassing the cache.</a:t>
            </a:r>
          </a:p>
          <a:p>
            <a:r>
              <a:rPr lang="en-GB" dirty="0"/>
              <a:t>Benefit: This approach avoids polluting the cache with data that may not be reused, which can be advantageous for workloads with infrequent writes or streaming data.</a:t>
            </a:r>
            <a:endParaRPr lang="en-SE" dirty="0"/>
          </a:p>
        </p:txBody>
      </p:sp>
      <p:sp>
        <p:nvSpPr>
          <p:cNvPr id="7" name="Slide Number Placeholder 3">
            <a:extLst>
              <a:ext uri="{FF2B5EF4-FFF2-40B4-BE49-F238E27FC236}">
                <a16:creationId xmlns:a16="http://schemas.microsoft.com/office/drawing/2014/main" id="{FABFFAFD-36B3-AB13-2281-4E9F398C0BB8}"/>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47</a:t>
            </a:fld>
            <a:endParaRPr lang="en-US" altLang="zh-CN" b="0"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21239245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DFD3-4E58-885C-913F-BE86A4B59643}"/>
              </a:ext>
            </a:extLst>
          </p:cNvPr>
          <p:cNvSpPr>
            <a:spLocks noGrp="1"/>
          </p:cNvSpPr>
          <p:nvPr>
            <p:ph type="title"/>
          </p:nvPr>
        </p:nvSpPr>
        <p:spPr/>
        <p:txBody>
          <a:bodyPr/>
          <a:lstStyle/>
          <a:p>
            <a:r>
              <a:rPr lang="en-GB" dirty="0"/>
              <a:t>Caching Policy </a:t>
            </a:r>
            <a:r>
              <a:rPr lang="en-GB" dirty="0" err="1"/>
              <a:t>Tradeoffs</a:t>
            </a:r>
            <a:endParaRPr lang="en-SE" dirty="0"/>
          </a:p>
        </p:txBody>
      </p:sp>
      <p:graphicFrame>
        <p:nvGraphicFramePr>
          <p:cNvPr id="7" name="Content Placeholder 6">
            <a:extLst>
              <a:ext uri="{FF2B5EF4-FFF2-40B4-BE49-F238E27FC236}">
                <a16:creationId xmlns:a16="http://schemas.microsoft.com/office/drawing/2014/main" id="{C06CEC8C-6E7D-FC95-09A7-AE26FCC14697}"/>
              </a:ext>
            </a:extLst>
          </p:cNvPr>
          <p:cNvGraphicFramePr>
            <a:graphicFrameLocks noGrp="1"/>
          </p:cNvGraphicFramePr>
          <p:nvPr>
            <p:ph idx="1"/>
            <p:extLst>
              <p:ext uri="{D42A27DB-BD31-4B8C-83A1-F6EECF244321}">
                <p14:modId xmlns:p14="http://schemas.microsoft.com/office/powerpoint/2010/main" val="1726982957"/>
              </p:ext>
            </p:extLst>
          </p:nvPr>
        </p:nvGraphicFramePr>
        <p:xfrm>
          <a:off x="914400" y="3141346"/>
          <a:ext cx="10363200" cy="2834640"/>
        </p:xfrm>
        <a:graphic>
          <a:graphicData uri="http://schemas.openxmlformats.org/drawingml/2006/table">
            <a:tbl>
              <a:tblPr/>
              <a:tblGrid>
                <a:gridCol w="2590800">
                  <a:extLst>
                    <a:ext uri="{9D8B030D-6E8A-4147-A177-3AD203B41FA5}">
                      <a16:colId xmlns:a16="http://schemas.microsoft.com/office/drawing/2014/main" val="3374813779"/>
                    </a:ext>
                  </a:extLst>
                </a:gridCol>
                <a:gridCol w="2590800">
                  <a:extLst>
                    <a:ext uri="{9D8B030D-6E8A-4147-A177-3AD203B41FA5}">
                      <a16:colId xmlns:a16="http://schemas.microsoft.com/office/drawing/2014/main" val="1592840738"/>
                    </a:ext>
                  </a:extLst>
                </a:gridCol>
                <a:gridCol w="2590800">
                  <a:extLst>
                    <a:ext uri="{9D8B030D-6E8A-4147-A177-3AD203B41FA5}">
                      <a16:colId xmlns:a16="http://schemas.microsoft.com/office/drawing/2014/main" val="1525536670"/>
                    </a:ext>
                  </a:extLst>
                </a:gridCol>
                <a:gridCol w="2590800">
                  <a:extLst>
                    <a:ext uri="{9D8B030D-6E8A-4147-A177-3AD203B41FA5}">
                      <a16:colId xmlns:a16="http://schemas.microsoft.com/office/drawing/2014/main" val="2697383604"/>
                    </a:ext>
                  </a:extLst>
                </a:gridCol>
              </a:tblGrid>
              <a:tr h="0">
                <a:tc>
                  <a:txBody>
                    <a:bodyPr/>
                    <a:lstStyle/>
                    <a:p>
                      <a:pPr fontAlgn="t" latinLnBrk="0"/>
                      <a:r>
                        <a:rPr lang="en-GB" sz="2400" b="0" dirty="0">
                          <a:effectLst/>
                        </a:rPr>
                        <a:t>Policy</a:t>
                      </a:r>
                    </a:p>
                  </a:txBody>
                  <a:tcP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00E021"/>
                      </a:solidFill>
                      <a:prstDash val="solid"/>
                      <a:round/>
                      <a:headEnd type="none" w="med" len="med"/>
                      <a:tailEnd type="none" w="med" len="med"/>
                    </a:lnB>
                    <a:solidFill>
                      <a:schemeClr val="bg1">
                        <a:lumMod val="85000"/>
                      </a:schemeClr>
                    </a:solidFill>
                  </a:tcPr>
                </a:tc>
                <a:tc>
                  <a:txBody>
                    <a:bodyPr/>
                    <a:lstStyle/>
                    <a:p>
                      <a:pPr fontAlgn="t" latinLnBrk="0"/>
                      <a:r>
                        <a:rPr lang="en-GB" sz="2400" b="0">
                          <a:effectLst/>
                        </a:rPr>
                        <a:t>Cache Behavior on Write Miss</a:t>
                      </a:r>
                    </a:p>
                  </a:txBody>
                  <a:tcP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00E721"/>
                      </a:solidFill>
                      <a:prstDash val="solid"/>
                      <a:round/>
                      <a:headEnd type="none" w="med" len="med"/>
                      <a:tailEnd type="none" w="med" len="med"/>
                    </a:lnB>
                    <a:solidFill>
                      <a:schemeClr val="bg1">
                        <a:lumMod val="85000"/>
                      </a:schemeClr>
                    </a:solidFill>
                  </a:tcPr>
                </a:tc>
                <a:tc>
                  <a:txBody>
                    <a:bodyPr/>
                    <a:lstStyle/>
                    <a:p>
                      <a:pPr fontAlgn="t" latinLnBrk="0"/>
                      <a:r>
                        <a:rPr lang="en-GB" sz="2400" b="0" dirty="0">
                          <a:effectLst/>
                        </a:rPr>
                        <a:t>Memory Update Timing</a:t>
                      </a:r>
                    </a:p>
                  </a:txBody>
                  <a:tcP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00E321"/>
                      </a:solidFill>
                      <a:prstDash val="solid"/>
                      <a:round/>
                      <a:headEnd type="none" w="med" len="med"/>
                      <a:tailEnd type="none" w="med" len="med"/>
                    </a:lnB>
                    <a:solidFill>
                      <a:schemeClr val="bg1">
                        <a:lumMod val="85000"/>
                      </a:schemeClr>
                    </a:solidFill>
                  </a:tcPr>
                </a:tc>
                <a:tc>
                  <a:txBody>
                    <a:bodyPr/>
                    <a:lstStyle/>
                    <a:p>
                      <a:pPr fontAlgn="t" latinLnBrk="0"/>
                      <a:r>
                        <a:rPr lang="en-GB" sz="2400" b="0" dirty="0">
                          <a:effectLst/>
                        </a:rPr>
                        <a:t>Best For</a:t>
                      </a:r>
                    </a:p>
                  </a:txBody>
                  <a:tcP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00EC2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83887243"/>
                  </a:ext>
                </a:extLst>
              </a:tr>
              <a:tr h="0">
                <a:tc>
                  <a:txBody>
                    <a:bodyPr/>
                    <a:lstStyle/>
                    <a:p>
                      <a:pPr fontAlgn="base" latinLnBrk="0"/>
                      <a:r>
                        <a:rPr lang="en-GB" sz="2400" dirty="0">
                          <a:effectLst/>
                        </a:rPr>
                        <a:t>Write-Back + Write-Allocate</a:t>
                      </a:r>
                    </a:p>
                  </a:txBody>
                  <a:tcPr anchor="ctr">
                    <a:lnL w="7620" cap="flat" cmpd="sng" algn="ctr">
                      <a:solidFill>
                        <a:srgbClr val="00E021"/>
                      </a:solidFill>
                      <a:prstDash val="solid"/>
                      <a:round/>
                      <a:headEnd type="none" w="med" len="med"/>
                      <a:tailEnd type="none" w="med" len="med"/>
                    </a:lnL>
                    <a:lnR w="7620" cap="flat" cmpd="sng" algn="ctr">
                      <a:solidFill>
                        <a:srgbClr val="00E721"/>
                      </a:solidFill>
                      <a:prstDash val="solid"/>
                      <a:round/>
                      <a:headEnd type="none" w="med" len="med"/>
                      <a:tailEnd type="none" w="med" len="med"/>
                    </a:lnR>
                    <a:lnT w="7620" cap="flat" cmpd="sng" algn="ctr">
                      <a:solidFill>
                        <a:srgbClr val="00E021"/>
                      </a:solidFill>
                      <a:prstDash val="solid"/>
                      <a:round/>
                      <a:headEnd type="none" w="med" len="med"/>
                      <a:tailEnd type="none" w="med" len="med"/>
                    </a:lnT>
                    <a:lnB w="7620" cap="flat" cmpd="sng" algn="ctr">
                      <a:solidFill>
                        <a:srgbClr val="00E921"/>
                      </a:solidFill>
                      <a:prstDash val="solid"/>
                      <a:round/>
                      <a:headEnd type="none" w="med" len="med"/>
                      <a:tailEnd type="none" w="med" len="med"/>
                    </a:lnB>
                    <a:noFill/>
                  </a:tcPr>
                </a:tc>
                <a:tc>
                  <a:txBody>
                    <a:bodyPr/>
                    <a:lstStyle/>
                    <a:p>
                      <a:pPr fontAlgn="base" latinLnBrk="0"/>
                      <a:r>
                        <a:rPr lang="en-GB" sz="2400" dirty="0">
                          <a:effectLst/>
                        </a:rPr>
                        <a:t>Allocates block; writes to cache</a:t>
                      </a:r>
                    </a:p>
                  </a:txBody>
                  <a:tcPr anchor="ctr">
                    <a:lnL w="7620" cap="flat" cmpd="sng" algn="ctr">
                      <a:solidFill>
                        <a:srgbClr val="00E721"/>
                      </a:solidFill>
                      <a:prstDash val="solid"/>
                      <a:round/>
                      <a:headEnd type="none" w="med" len="med"/>
                      <a:tailEnd type="none" w="med" len="med"/>
                    </a:lnL>
                    <a:lnR w="7620" cap="flat" cmpd="sng" algn="ctr">
                      <a:solidFill>
                        <a:srgbClr val="00E321"/>
                      </a:solidFill>
                      <a:prstDash val="solid"/>
                      <a:round/>
                      <a:headEnd type="none" w="med" len="med"/>
                      <a:tailEnd type="none" w="med" len="med"/>
                    </a:lnR>
                    <a:lnT w="7620" cap="flat" cmpd="sng" algn="ctr">
                      <a:solidFill>
                        <a:srgbClr val="00E721"/>
                      </a:solidFill>
                      <a:prstDash val="solid"/>
                      <a:round/>
                      <a:headEnd type="none" w="med" len="med"/>
                      <a:tailEnd type="none" w="med" len="med"/>
                    </a:lnT>
                    <a:lnB w="7620" cap="flat" cmpd="sng" algn="ctr">
                      <a:solidFill>
                        <a:srgbClr val="80DC21"/>
                      </a:solidFill>
                      <a:prstDash val="solid"/>
                      <a:round/>
                      <a:headEnd type="none" w="med" len="med"/>
                      <a:tailEnd type="none" w="med" len="med"/>
                    </a:lnB>
                    <a:noFill/>
                  </a:tcPr>
                </a:tc>
                <a:tc>
                  <a:txBody>
                    <a:bodyPr/>
                    <a:lstStyle/>
                    <a:p>
                      <a:pPr fontAlgn="base" latinLnBrk="0"/>
                      <a:r>
                        <a:rPr lang="en-GB" sz="2400" dirty="0">
                          <a:effectLst/>
                        </a:rPr>
                        <a:t>On eviction</a:t>
                      </a:r>
                    </a:p>
                  </a:txBody>
                  <a:tcPr anchor="ctr">
                    <a:lnL w="7620" cap="flat" cmpd="sng" algn="ctr">
                      <a:solidFill>
                        <a:srgbClr val="00E321"/>
                      </a:solidFill>
                      <a:prstDash val="solid"/>
                      <a:round/>
                      <a:headEnd type="none" w="med" len="med"/>
                      <a:tailEnd type="none" w="med" len="med"/>
                    </a:lnL>
                    <a:lnR w="7620" cap="flat" cmpd="sng" algn="ctr">
                      <a:solidFill>
                        <a:srgbClr val="00EC21"/>
                      </a:solidFill>
                      <a:prstDash val="solid"/>
                      <a:round/>
                      <a:headEnd type="none" w="med" len="med"/>
                      <a:tailEnd type="none" w="med" len="med"/>
                    </a:lnR>
                    <a:lnT w="7620" cap="flat" cmpd="sng" algn="ctr">
                      <a:solidFill>
                        <a:srgbClr val="00E321"/>
                      </a:solidFill>
                      <a:prstDash val="solid"/>
                      <a:round/>
                      <a:headEnd type="none" w="med" len="med"/>
                      <a:tailEnd type="none" w="med" len="med"/>
                    </a:lnT>
                    <a:lnB w="7620" cap="flat" cmpd="sng" algn="ctr">
                      <a:solidFill>
                        <a:srgbClr val="80EC21"/>
                      </a:solidFill>
                      <a:prstDash val="solid"/>
                      <a:round/>
                      <a:headEnd type="none" w="med" len="med"/>
                      <a:tailEnd type="none" w="med" len="med"/>
                    </a:lnB>
                    <a:noFill/>
                  </a:tcPr>
                </a:tc>
                <a:tc>
                  <a:txBody>
                    <a:bodyPr/>
                    <a:lstStyle/>
                    <a:p>
                      <a:pPr fontAlgn="base" latinLnBrk="0"/>
                      <a:r>
                        <a:rPr lang="en-GB" sz="2400" dirty="0">
                          <a:effectLst/>
                        </a:rPr>
                        <a:t>Write-intensive workloads</a:t>
                      </a:r>
                    </a:p>
                  </a:txBody>
                  <a:tcPr anchor="ctr">
                    <a:lnL w="7620" cap="flat" cmpd="sng" algn="ctr">
                      <a:solidFill>
                        <a:srgbClr val="00EC21"/>
                      </a:solidFill>
                      <a:prstDash val="solid"/>
                      <a:round/>
                      <a:headEnd type="none" w="med" len="med"/>
                      <a:tailEnd type="none" w="med" len="med"/>
                    </a:lnL>
                    <a:lnR w="7620" cap="flat" cmpd="sng" algn="ctr">
                      <a:solidFill>
                        <a:srgbClr val="00EC21"/>
                      </a:solidFill>
                      <a:prstDash val="solid"/>
                      <a:round/>
                      <a:headEnd type="none" w="med" len="med"/>
                      <a:tailEnd type="none" w="med" len="med"/>
                    </a:lnR>
                    <a:lnT w="7620" cap="flat" cmpd="sng" algn="ctr">
                      <a:solidFill>
                        <a:srgbClr val="00EC21"/>
                      </a:solidFill>
                      <a:prstDash val="solid"/>
                      <a:round/>
                      <a:headEnd type="none" w="med" len="med"/>
                      <a:tailEnd type="none" w="med" len="med"/>
                    </a:lnT>
                    <a:lnB w="7620" cap="flat" cmpd="sng" algn="ctr">
                      <a:solidFill>
                        <a:srgbClr val="00E821"/>
                      </a:solidFill>
                      <a:prstDash val="solid"/>
                      <a:round/>
                      <a:headEnd type="none" w="med" len="med"/>
                      <a:tailEnd type="none" w="med" len="med"/>
                    </a:lnB>
                    <a:noFill/>
                  </a:tcPr>
                </a:tc>
                <a:extLst>
                  <a:ext uri="{0D108BD9-81ED-4DB2-BD59-A6C34878D82A}">
                    <a16:rowId xmlns:a16="http://schemas.microsoft.com/office/drawing/2014/main" val="944693844"/>
                  </a:ext>
                </a:extLst>
              </a:tr>
              <a:tr h="0">
                <a:tc>
                  <a:txBody>
                    <a:bodyPr/>
                    <a:lstStyle/>
                    <a:p>
                      <a:pPr fontAlgn="base" latinLnBrk="0"/>
                      <a:r>
                        <a:rPr lang="en-GB" sz="2400">
                          <a:effectLst/>
                        </a:rPr>
                        <a:t>Write-Through + No-Write-Allocate</a:t>
                      </a:r>
                    </a:p>
                  </a:txBody>
                  <a:tcPr anchor="ctr">
                    <a:lnL w="7620" cap="flat" cmpd="sng" algn="ctr">
                      <a:solidFill>
                        <a:srgbClr val="00E921"/>
                      </a:solidFill>
                      <a:prstDash val="solid"/>
                      <a:round/>
                      <a:headEnd type="none" w="med" len="med"/>
                      <a:tailEnd type="none" w="med" len="med"/>
                    </a:lnL>
                    <a:lnR w="7620" cap="flat" cmpd="sng" algn="ctr">
                      <a:solidFill>
                        <a:srgbClr val="80DC21"/>
                      </a:solidFill>
                      <a:prstDash val="solid"/>
                      <a:round/>
                      <a:headEnd type="none" w="med" len="med"/>
                      <a:tailEnd type="none" w="med" len="med"/>
                    </a:lnR>
                    <a:lnT w="7620" cap="flat" cmpd="sng" algn="ctr">
                      <a:solidFill>
                        <a:srgbClr val="00E921"/>
                      </a:solidFill>
                      <a:prstDash val="solid"/>
                      <a:round/>
                      <a:headEnd type="none" w="med" len="med"/>
                      <a:tailEnd type="none" w="med" len="med"/>
                    </a:lnT>
                    <a:lnB w="7620" cap="flat" cmpd="sng" algn="ctr">
                      <a:solidFill>
                        <a:srgbClr val="00E921"/>
                      </a:solidFill>
                      <a:prstDash val="solid"/>
                      <a:round/>
                      <a:headEnd type="none" w="med" len="med"/>
                      <a:tailEnd type="none" w="med" len="med"/>
                    </a:lnB>
                    <a:noFill/>
                  </a:tcPr>
                </a:tc>
                <a:tc>
                  <a:txBody>
                    <a:bodyPr/>
                    <a:lstStyle/>
                    <a:p>
                      <a:pPr fontAlgn="base" latinLnBrk="0"/>
                      <a:r>
                        <a:rPr lang="en-GB" sz="2400">
                          <a:effectLst/>
                        </a:rPr>
                        <a:t>Writes directly to memory; no allocation</a:t>
                      </a:r>
                    </a:p>
                  </a:txBody>
                  <a:tcPr anchor="ctr">
                    <a:lnL w="7620" cap="flat" cmpd="sng" algn="ctr">
                      <a:solidFill>
                        <a:srgbClr val="80DC21"/>
                      </a:solidFill>
                      <a:prstDash val="solid"/>
                      <a:round/>
                      <a:headEnd type="none" w="med" len="med"/>
                      <a:tailEnd type="none" w="med" len="med"/>
                    </a:lnL>
                    <a:lnR w="7620" cap="flat" cmpd="sng" algn="ctr">
                      <a:solidFill>
                        <a:srgbClr val="80EC21"/>
                      </a:solidFill>
                      <a:prstDash val="solid"/>
                      <a:round/>
                      <a:headEnd type="none" w="med" len="med"/>
                      <a:tailEnd type="none" w="med" len="med"/>
                    </a:lnR>
                    <a:lnT w="7620" cap="flat" cmpd="sng" algn="ctr">
                      <a:solidFill>
                        <a:srgbClr val="80DC21"/>
                      </a:solidFill>
                      <a:prstDash val="solid"/>
                      <a:round/>
                      <a:headEnd type="none" w="med" len="med"/>
                      <a:tailEnd type="none" w="med" len="med"/>
                    </a:lnT>
                    <a:lnB w="7620" cap="flat" cmpd="sng" algn="ctr">
                      <a:solidFill>
                        <a:srgbClr val="80DC21"/>
                      </a:solidFill>
                      <a:prstDash val="solid"/>
                      <a:round/>
                      <a:headEnd type="none" w="med" len="med"/>
                      <a:tailEnd type="none" w="med" len="med"/>
                    </a:lnB>
                    <a:noFill/>
                  </a:tcPr>
                </a:tc>
                <a:tc>
                  <a:txBody>
                    <a:bodyPr/>
                    <a:lstStyle/>
                    <a:p>
                      <a:pPr fontAlgn="base" latinLnBrk="0"/>
                      <a:r>
                        <a:rPr lang="en-GB" sz="2400">
                          <a:effectLst/>
                        </a:rPr>
                        <a:t>Immediate</a:t>
                      </a:r>
                    </a:p>
                  </a:txBody>
                  <a:tcPr anchor="ctr">
                    <a:lnL w="7620" cap="flat" cmpd="sng" algn="ctr">
                      <a:solidFill>
                        <a:srgbClr val="80EC21"/>
                      </a:solidFill>
                      <a:prstDash val="solid"/>
                      <a:round/>
                      <a:headEnd type="none" w="med" len="med"/>
                      <a:tailEnd type="none" w="med" len="med"/>
                    </a:lnL>
                    <a:lnR w="7620" cap="flat" cmpd="sng" algn="ctr">
                      <a:solidFill>
                        <a:srgbClr val="00E821"/>
                      </a:solidFill>
                      <a:prstDash val="solid"/>
                      <a:round/>
                      <a:headEnd type="none" w="med" len="med"/>
                      <a:tailEnd type="none" w="med" len="med"/>
                    </a:lnR>
                    <a:lnT w="7620" cap="flat" cmpd="sng" algn="ctr">
                      <a:solidFill>
                        <a:srgbClr val="80EC21"/>
                      </a:solidFill>
                      <a:prstDash val="solid"/>
                      <a:round/>
                      <a:headEnd type="none" w="med" len="med"/>
                      <a:tailEnd type="none" w="med" len="med"/>
                    </a:lnT>
                    <a:lnB w="7620" cap="flat" cmpd="sng" algn="ctr">
                      <a:solidFill>
                        <a:srgbClr val="80EC21"/>
                      </a:solidFill>
                      <a:prstDash val="solid"/>
                      <a:round/>
                      <a:headEnd type="none" w="med" len="med"/>
                      <a:tailEnd type="none" w="med" len="med"/>
                    </a:lnB>
                    <a:noFill/>
                  </a:tcPr>
                </a:tc>
                <a:tc>
                  <a:txBody>
                    <a:bodyPr/>
                    <a:lstStyle/>
                    <a:p>
                      <a:pPr fontAlgn="base" latinLnBrk="0"/>
                      <a:r>
                        <a:rPr lang="en-GB" sz="2400" dirty="0">
                          <a:effectLst/>
                        </a:rPr>
                        <a:t>Read-heavy or streaming workloads</a:t>
                      </a:r>
                    </a:p>
                  </a:txBody>
                  <a:tcPr anchor="ctr">
                    <a:lnL w="7620" cap="flat" cmpd="sng" algn="ctr">
                      <a:solidFill>
                        <a:srgbClr val="00E821"/>
                      </a:solidFill>
                      <a:prstDash val="solid"/>
                      <a:round/>
                      <a:headEnd type="none" w="med" len="med"/>
                      <a:tailEnd type="none" w="med" len="med"/>
                    </a:lnL>
                    <a:lnR w="7620" cap="flat" cmpd="sng" algn="ctr">
                      <a:solidFill>
                        <a:srgbClr val="00E821"/>
                      </a:solidFill>
                      <a:prstDash val="solid"/>
                      <a:round/>
                      <a:headEnd type="none" w="med" len="med"/>
                      <a:tailEnd type="none" w="med" len="med"/>
                    </a:lnR>
                    <a:lnT w="7620" cap="flat" cmpd="sng" algn="ctr">
                      <a:solidFill>
                        <a:srgbClr val="00E821"/>
                      </a:solidFill>
                      <a:prstDash val="solid"/>
                      <a:round/>
                      <a:headEnd type="none" w="med" len="med"/>
                      <a:tailEnd type="none" w="med" len="med"/>
                    </a:lnT>
                    <a:lnB w="7620" cap="flat" cmpd="sng" algn="ctr">
                      <a:solidFill>
                        <a:srgbClr val="00E821"/>
                      </a:solidFill>
                      <a:prstDash val="solid"/>
                      <a:round/>
                      <a:headEnd type="none" w="med" len="med"/>
                      <a:tailEnd type="none" w="med" len="med"/>
                    </a:lnB>
                    <a:noFill/>
                  </a:tcPr>
                </a:tc>
                <a:extLst>
                  <a:ext uri="{0D108BD9-81ED-4DB2-BD59-A6C34878D82A}">
                    <a16:rowId xmlns:a16="http://schemas.microsoft.com/office/drawing/2014/main" val="4250756411"/>
                  </a:ext>
                </a:extLst>
              </a:tr>
            </a:tbl>
          </a:graphicData>
        </a:graphic>
      </p:graphicFrame>
      <p:sp>
        <p:nvSpPr>
          <p:cNvPr id="6" name="TextBox 5">
            <a:extLst>
              <a:ext uri="{FF2B5EF4-FFF2-40B4-BE49-F238E27FC236}">
                <a16:creationId xmlns:a16="http://schemas.microsoft.com/office/drawing/2014/main" id="{BD44F13A-8E1C-3146-E642-E065A104E951}"/>
              </a:ext>
            </a:extLst>
          </p:cNvPr>
          <p:cNvSpPr txBox="1"/>
          <p:nvPr/>
        </p:nvSpPr>
        <p:spPr>
          <a:xfrm>
            <a:off x="304800" y="6019800"/>
            <a:ext cx="5029200" cy="738664"/>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b="0" dirty="0"/>
              <a:t>CPU Cache Write Policies Explained</a:t>
            </a:r>
          </a:p>
          <a:p>
            <a:r>
              <a:rPr lang="en-GB" sz="1400" b="0" dirty="0">
                <a:hlinkClick r:id="rId3"/>
              </a:rPr>
              <a:t>https://www.youtube.com/watch?v=wfVy85Dqiyc&amp;list=PL38NNHQLqJqYnNrTenxBvGJSPCkV9EOWk&amp;index=3</a:t>
            </a:r>
            <a:r>
              <a:rPr lang="en-GB" sz="1400" b="0" dirty="0"/>
              <a:t> </a:t>
            </a:r>
          </a:p>
        </p:txBody>
      </p:sp>
      <p:sp>
        <p:nvSpPr>
          <p:cNvPr id="8" name="Content Placeholder 2">
            <a:extLst>
              <a:ext uri="{FF2B5EF4-FFF2-40B4-BE49-F238E27FC236}">
                <a16:creationId xmlns:a16="http://schemas.microsoft.com/office/drawing/2014/main" id="{7ECE776D-27B9-2052-F6A1-8729C697A1FE}"/>
              </a:ext>
            </a:extLst>
          </p:cNvPr>
          <p:cNvSpPr txBox="1">
            <a:spLocks/>
          </p:cNvSpPr>
          <p:nvPr/>
        </p:nvSpPr>
        <p:spPr>
          <a:xfrm>
            <a:off x="609600" y="1417638"/>
            <a:ext cx="10972800" cy="1993899"/>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baseline="0">
                <a:solidFill>
                  <a:schemeClr val="tx1"/>
                </a:solidFill>
                <a:latin typeface="Helvetica (Body)"/>
                <a:ea typeface="+mn-ea"/>
                <a:cs typeface="+mn-cs"/>
              </a:defRPr>
            </a:lvl1pPr>
            <a:lvl2pPr marL="742950" indent="-285750" algn="l" defTabSz="457200" rtl="0" eaLnBrk="1" latinLnBrk="0" hangingPunct="1">
              <a:spcBef>
                <a:spcPct val="20000"/>
              </a:spcBef>
              <a:buFont typeface="Arial"/>
              <a:buChar char="–"/>
              <a:defRPr sz="2800" kern="1200" baseline="0">
                <a:solidFill>
                  <a:schemeClr val="tx1"/>
                </a:solidFill>
                <a:latin typeface="Helvetica (Body)"/>
                <a:ea typeface="+mn-ea"/>
                <a:cs typeface="+mn-cs"/>
              </a:defRPr>
            </a:lvl2pPr>
            <a:lvl3pPr marL="1143000" indent="-228600" algn="l" defTabSz="457200" rtl="0" eaLnBrk="1" latinLnBrk="0" hangingPunct="1">
              <a:spcBef>
                <a:spcPct val="20000"/>
              </a:spcBef>
              <a:buFont typeface="Arial"/>
              <a:buChar char="•"/>
              <a:defRPr sz="2400" kern="1200" baseline="0">
                <a:solidFill>
                  <a:schemeClr val="tx1"/>
                </a:solidFill>
                <a:latin typeface="Helvetica (Body)"/>
                <a:ea typeface="+mn-ea"/>
                <a:cs typeface="+mn-cs"/>
              </a:defRPr>
            </a:lvl3pPr>
            <a:lvl4pPr marL="1600200" indent="-228600" algn="l" defTabSz="457200" rtl="0" eaLnBrk="1" latinLnBrk="0" hangingPunct="1">
              <a:spcBef>
                <a:spcPct val="20000"/>
              </a:spcBef>
              <a:buFont typeface="Arial"/>
              <a:buChar char="–"/>
              <a:defRPr sz="2000" kern="1200" baseline="0">
                <a:solidFill>
                  <a:schemeClr val="tx1"/>
                </a:solidFill>
                <a:latin typeface="Helvetica (Body)"/>
                <a:ea typeface="+mn-ea"/>
                <a:cs typeface="+mn-cs"/>
              </a:defRPr>
            </a:lvl4pPr>
            <a:lvl5pPr marL="2057400" indent="-228600" algn="l" defTabSz="457200" rtl="0" eaLnBrk="1" latinLnBrk="0" hangingPunct="1">
              <a:spcBef>
                <a:spcPct val="20000"/>
              </a:spcBef>
              <a:buFont typeface="Arial"/>
              <a:buChar char="»"/>
              <a:defRPr sz="2000" kern="1200" baseline="0">
                <a:solidFill>
                  <a:schemeClr val="tx1"/>
                </a:solidFill>
                <a:latin typeface="Helvetica (Body)"/>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GB" b="0" dirty="0"/>
              <a:t>Performance vs Consistency:</a:t>
            </a:r>
          </a:p>
          <a:p>
            <a:pPr lvl="1" fontAlgn="auto">
              <a:spcAft>
                <a:spcPts val="0"/>
              </a:spcAft>
            </a:pPr>
            <a:r>
              <a:rPr lang="en-GB" b="0" dirty="0"/>
              <a:t>Write-back improves performance but risks losing data if the system crashes before eviction.</a:t>
            </a:r>
          </a:p>
          <a:p>
            <a:pPr lvl="1" fontAlgn="auto">
              <a:spcAft>
                <a:spcPts val="0"/>
              </a:spcAft>
            </a:pPr>
            <a:r>
              <a:rPr lang="en-GB" b="0" dirty="0"/>
              <a:t>Write-through ensures consistency but incurs higher latency due to immediate writes.</a:t>
            </a:r>
          </a:p>
          <a:p>
            <a:pPr fontAlgn="auto">
              <a:spcAft>
                <a:spcPts val="0"/>
              </a:spcAft>
            </a:pPr>
            <a:r>
              <a:rPr lang="en-GB" b="0" dirty="0"/>
              <a:t>Cache Utilization:</a:t>
            </a:r>
          </a:p>
          <a:p>
            <a:pPr lvl="1" fontAlgn="auto">
              <a:spcAft>
                <a:spcPts val="0"/>
              </a:spcAft>
            </a:pPr>
            <a:r>
              <a:rPr lang="en-GB" b="0" dirty="0"/>
              <a:t>Write-allocate optimizes for future accesses but may evict useful blocks.</a:t>
            </a:r>
          </a:p>
          <a:p>
            <a:pPr lvl="1" fontAlgn="auto">
              <a:spcAft>
                <a:spcPts val="0"/>
              </a:spcAft>
            </a:pPr>
            <a:r>
              <a:rPr lang="en-GB" b="0" dirty="0"/>
              <a:t>No-write-allocate avoids unnecessary evictions but doesn’t benefit from caching for future writes.</a:t>
            </a:r>
            <a:endParaRPr lang="en-SE" b="0" dirty="0"/>
          </a:p>
        </p:txBody>
      </p:sp>
      <p:sp>
        <p:nvSpPr>
          <p:cNvPr id="9" name="TextBox 8">
            <a:extLst>
              <a:ext uri="{FF2B5EF4-FFF2-40B4-BE49-F238E27FC236}">
                <a16:creationId xmlns:a16="http://schemas.microsoft.com/office/drawing/2014/main" id="{BC3478D6-4E1E-AF90-8C6C-BCB20CE311E0}"/>
              </a:ext>
            </a:extLst>
          </p:cNvPr>
          <p:cNvSpPr txBox="1"/>
          <p:nvPr/>
        </p:nvSpPr>
        <p:spPr>
          <a:xfrm>
            <a:off x="5638800" y="6019800"/>
            <a:ext cx="5029200" cy="738664"/>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b="0" dirty="0"/>
              <a:t>Cache Hierarchy: How Modern CPU Caches Are Organized</a:t>
            </a:r>
          </a:p>
          <a:p>
            <a:r>
              <a:rPr lang="en-GB" sz="1400" b="0" dirty="0">
                <a:hlinkClick r:id="rId4"/>
              </a:rPr>
              <a:t>https://www.youtube.com/watch?v=7yrK_9PderQ&amp;list=PL38NNHQLqJqYnNrTenxBvGJSPCkV9EOWk&amp;index=4</a:t>
            </a:r>
            <a:r>
              <a:rPr lang="en-GB" sz="1400" b="0" dirty="0"/>
              <a:t> </a:t>
            </a:r>
          </a:p>
        </p:txBody>
      </p:sp>
      <p:sp>
        <p:nvSpPr>
          <p:cNvPr id="10" name="Slide Number Placeholder 3">
            <a:extLst>
              <a:ext uri="{FF2B5EF4-FFF2-40B4-BE49-F238E27FC236}">
                <a16:creationId xmlns:a16="http://schemas.microsoft.com/office/drawing/2014/main" id="{B08B780E-2B89-350B-FE51-667DC8D078D0}"/>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48</a:t>
            </a:fld>
            <a:endParaRPr lang="en-US" altLang="zh-CN" b="0"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18932869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4"/>
          <p:cNvSpPr>
            <a:spLocks noGrp="1" noChangeArrowheads="1"/>
          </p:cNvSpPr>
          <p:nvPr>
            <p:ph type="title"/>
          </p:nvPr>
        </p:nvSpPr>
        <p:spPr/>
        <p:txBody>
          <a:bodyPr>
            <a:normAutofit/>
          </a:bodyPr>
          <a:lstStyle/>
          <a:p>
            <a:r>
              <a:rPr lang="en-US" dirty="0"/>
              <a:t>Cache Block Replacement Policy</a:t>
            </a:r>
          </a:p>
        </p:txBody>
      </p:sp>
      <p:sp>
        <p:nvSpPr>
          <p:cNvPr id="1093647" name="Rectangle 15"/>
          <p:cNvSpPr>
            <a:spLocks noGrp="1" noChangeArrowheads="1"/>
          </p:cNvSpPr>
          <p:nvPr>
            <p:ph type="body" idx="1"/>
          </p:nvPr>
        </p:nvSpPr>
        <p:spPr>
          <a:xfrm>
            <a:off x="990600" y="1625601"/>
            <a:ext cx="10210800" cy="4957761"/>
          </a:xfrm>
        </p:spPr>
        <p:txBody>
          <a:bodyPr>
            <a:normAutofit lnSpcReduction="10000"/>
          </a:bodyPr>
          <a:lstStyle/>
          <a:p>
            <a:pPr>
              <a:defRPr/>
            </a:pPr>
            <a:r>
              <a:rPr lang="en-US" dirty="0"/>
              <a:t>If a cache block in a SA or FA cache needs to be replaced due to a cache miss, typical replacement policy is Least Recently Used </a:t>
            </a:r>
          </a:p>
          <a:p>
            <a:pPr lvl="1">
              <a:defRPr/>
            </a:pPr>
            <a:r>
              <a:rPr lang="en-US" dirty="0"/>
              <a:t>Hardware keeps track of access history</a:t>
            </a:r>
          </a:p>
          <a:p>
            <a:pPr lvl="1">
              <a:defRPr/>
            </a:pPr>
            <a:r>
              <a:rPr lang="en-US" dirty="0"/>
              <a:t>Replace the block that has not been used for the longest time, since it is less likely to be reused due to temporal locality</a:t>
            </a:r>
          </a:p>
          <a:p>
            <a:pPr>
              <a:defRPr/>
            </a:pPr>
            <a:r>
              <a:rPr lang="en-US" dirty="0"/>
              <a:t>For DM cache, each memory block is mapped to a unique cache slot, hence no need for replacement policy</a:t>
            </a:r>
          </a:p>
          <a:p>
            <a:pPr>
              <a:defRPr/>
            </a:pPr>
            <a:endParaRPr lang="en-US" dirty="0"/>
          </a:p>
        </p:txBody>
      </p:sp>
      <p:sp>
        <p:nvSpPr>
          <p:cNvPr id="2" name="Slide Number Placeholder 3">
            <a:extLst>
              <a:ext uri="{FF2B5EF4-FFF2-40B4-BE49-F238E27FC236}">
                <a16:creationId xmlns:a16="http://schemas.microsoft.com/office/drawing/2014/main" id="{52C563E7-1D18-1E12-250D-EDC4A4416972}"/>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49</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201897892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426" name="Rectangle 2"/>
          <p:cNvSpPr>
            <a:spLocks noGrp="1" noChangeArrowheads="1"/>
          </p:cNvSpPr>
          <p:nvPr>
            <p:ph type="title"/>
          </p:nvPr>
        </p:nvSpPr>
        <p:spPr/>
        <p:txBody>
          <a:bodyPr>
            <a:normAutofit/>
          </a:bodyPr>
          <a:lstStyle/>
          <a:p>
            <a:r>
              <a:rPr lang="en-US" dirty="0"/>
              <a:t>Locality</a:t>
            </a:r>
          </a:p>
        </p:txBody>
      </p:sp>
      <p:sp>
        <p:nvSpPr>
          <p:cNvPr id="1511427" name="Rectangle 3"/>
          <p:cNvSpPr>
            <a:spLocks noGrp="1" noChangeArrowheads="1"/>
          </p:cNvSpPr>
          <p:nvPr>
            <p:ph type="body" idx="1"/>
          </p:nvPr>
        </p:nvSpPr>
        <p:spPr/>
        <p:txBody>
          <a:bodyPr>
            <a:normAutofit/>
          </a:bodyPr>
          <a:lstStyle/>
          <a:p>
            <a:r>
              <a:rPr lang="en-US" i="1" dirty="0">
                <a:solidFill>
                  <a:srgbClr val="0000FF"/>
                </a:solidFill>
              </a:rPr>
              <a:t>Principle of Locality</a:t>
            </a:r>
            <a:r>
              <a:rPr lang="en-US" dirty="0"/>
              <a:t>: Programs access small portion of address space at any instant of time</a:t>
            </a:r>
          </a:p>
          <a:p>
            <a:r>
              <a:rPr lang="en-US" i="1" dirty="0">
                <a:solidFill>
                  <a:srgbClr val="0000FF"/>
                </a:solidFill>
              </a:rPr>
              <a:t>Temporal Locality </a:t>
            </a:r>
            <a:r>
              <a:rPr lang="en-US" dirty="0"/>
              <a:t>(locality in time)</a:t>
            </a:r>
          </a:p>
          <a:p>
            <a:pPr lvl="1"/>
            <a:r>
              <a:rPr lang="en-US" dirty="0"/>
              <a:t>If a memory location is referenced then it will tend to be referenced again soon</a:t>
            </a:r>
          </a:p>
          <a:p>
            <a:r>
              <a:rPr lang="en-US" i="1" dirty="0">
                <a:solidFill>
                  <a:srgbClr val="0000FF"/>
                </a:solidFill>
              </a:rPr>
              <a:t>Spatial Locality</a:t>
            </a:r>
            <a:r>
              <a:rPr lang="en-US" dirty="0">
                <a:solidFill>
                  <a:srgbClr val="0000FF"/>
                </a:solidFill>
              </a:rPr>
              <a:t> </a:t>
            </a:r>
            <a:r>
              <a:rPr lang="en-US" dirty="0"/>
              <a:t>(locality in space)</a:t>
            </a:r>
          </a:p>
          <a:p>
            <a:pPr lvl="1"/>
            <a:r>
              <a:rPr lang="en-US" dirty="0"/>
              <a:t>If a memory location is referenced, the locations with nearby addresses will tend to be referenced soon</a:t>
            </a:r>
          </a:p>
        </p:txBody>
      </p:sp>
      <p:sp>
        <p:nvSpPr>
          <p:cNvPr id="7" name="Slide Number Placeholder 6"/>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5</a:t>
            </a:fld>
            <a:endParaRPr lang="en-US" b="0">
              <a:solidFill>
                <a:prstClr val="black">
                  <a:tint val="75000"/>
                </a:prstClr>
              </a:solidFill>
              <a:latin typeface="Times New Roman" pitchFamily="18" charset="0"/>
              <a:ea typeface="+mn-ea"/>
              <a:cs typeface="+mn-cs"/>
            </a:endParaRPr>
          </a:p>
        </p:txBody>
      </p:sp>
      <p:sp>
        <p:nvSpPr>
          <p:cNvPr id="2" name="Slide Number Placeholder 3">
            <a:extLst>
              <a:ext uri="{FF2B5EF4-FFF2-40B4-BE49-F238E27FC236}">
                <a16:creationId xmlns:a16="http://schemas.microsoft.com/office/drawing/2014/main" id="{12522F2E-2BD1-A0BE-2675-E3846E8623F5}"/>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5</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1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14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14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14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114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1427" grpId="0" build="p" bldLvl="2"/>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4786" name="Rectangle 2"/>
          <p:cNvSpPr>
            <a:spLocks noGrp="1" noChangeArrowheads="1"/>
          </p:cNvSpPr>
          <p:nvPr>
            <p:ph type="title"/>
          </p:nvPr>
        </p:nvSpPr>
        <p:spPr>
          <a:noFill/>
          <a:ln/>
        </p:spPr>
        <p:txBody>
          <a:bodyPr wrap="none">
            <a:normAutofit/>
          </a:bodyPr>
          <a:lstStyle/>
          <a:p>
            <a:r>
              <a:rPr lang="en-US" sz="4000" dirty="0">
                <a:solidFill>
                  <a:schemeClr val="tx1"/>
                </a:solidFill>
                <a:latin typeface="Arial Rounded MT Bold" pitchFamily="34" charset="0"/>
              </a:rPr>
              <a:t>The Cache Design Space</a:t>
            </a:r>
          </a:p>
        </p:txBody>
      </p:sp>
      <p:sp>
        <p:nvSpPr>
          <p:cNvPr id="1654787" name="Rectangle 3"/>
          <p:cNvSpPr>
            <a:spLocks noGrp="1" noChangeArrowheads="1"/>
          </p:cNvSpPr>
          <p:nvPr>
            <p:ph type="body" idx="4294967295"/>
          </p:nvPr>
        </p:nvSpPr>
        <p:spPr>
          <a:xfrm>
            <a:off x="312345" y="1380594"/>
            <a:ext cx="8356016" cy="5254625"/>
          </a:xfrm>
          <a:noFill/>
          <a:ln/>
        </p:spPr>
        <p:txBody>
          <a:bodyPr>
            <a:normAutofit fontScale="92500" lnSpcReduction="10000"/>
          </a:bodyPr>
          <a:lstStyle/>
          <a:p>
            <a:r>
              <a:rPr lang="en-US" dirty="0"/>
              <a:t>Several interacting dimensions</a:t>
            </a:r>
          </a:p>
          <a:p>
            <a:pPr lvl="1"/>
            <a:r>
              <a:rPr lang="en-US" dirty="0"/>
              <a:t>Cache size</a:t>
            </a:r>
          </a:p>
          <a:p>
            <a:pPr lvl="1"/>
            <a:r>
              <a:rPr lang="en-US" dirty="0"/>
              <a:t>Block size</a:t>
            </a:r>
          </a:p>
          <a:p>
            <a:pPr lvl="1"/>
            <a:r>
              <a:rPr lang="en-US" dirty="0" err="1"/>
              <a:t>Associativity</a:t>
            </a:r>
            <a:endParaRPr lang="en-US" dirty="0"/>
          </a:p>
          <a:p>
            <a:pPr lvl="1"/>
            <a:r>
              <a:rPr lang="en-US" dirty="0"/>
              <a:t>Write-through vs. write-back</a:t>
            </a:r>
          </a:p>
          <a:p>
            <a:pPr lvl="1"/>
            <a:r>
              <a:rPr lang="en-US" dirty="0"/>
              <a:t>Write-allocate </a:t>
            </a:r>
            <a:r>
              <a:rPr lang="en-US" dirty="0" err="1"/>
              <a:t>vs</a:t>
            </a:r>
            <a:r>
              <a:rPr lang="en-US" dirty="0"/>
              <a:t> write-no-allocate</a:t>
            </a:r>
          </a:p>
          <a:p>
            <a:pPr lvl="1"/>
            <a:r>
              <a:rPr lang="en-US" dirty="0"/>
              <a:t>Replacement policy (for SA and FA caches)</a:t>
            </a:r>
          </a:p>
          <a:p>
            <a:r>
              <a:rPr lang="en-US" dirty="0"/>
              <a:t>Optimal choice is a compromise</a:t>
            </a:r>
          </a:p>
          <a:p>
            <a:pPr lvl="1"/>
            <a:r>
              <a:rPr lang="en-US" dirty="0"/>
              <a:t>Depends on access characteristics</a:t>
            </a:r>
          </a:p>
          <a:p>
            <a:pPr lvl="2"/>
            <a:r>
              <a:rPr lang="en-US" dirty="0"/>
              <a:t>Workload</a:t>
            </a:r>
          </a:p>
          <a:p>
            <a:pPr lvl="2"/>
            <a:r>
              <a:rPr lang="en-US" dirty="0"/>
              <a:t>Use (I-cache, D-cache)</a:t>
            </a:r>
          </a:p>
          <a:p>
            <a:pPr lvl="1"/>
            <a:r>
              <a:rPr lang="en-US" dirty="0"/>
              <a:t>Depends on technology / cost</a:t>
            </a:r>
          </a:p>
        </p:txBody>
      </p:sp>
      <p:sp>
        <p:nvSpPr>
          <p:cNvPr id="1654788" name="Line 4"/>
          <p:cNvSpPr>
            <a:spLocks noChangeShapeType="1"/>
          </p:cNvSpPr>
          <p:nvPr/>
        </p:nvSpPr>
        <p:spPr bwMode="auto">
          <a:xfrm flipV="1">
            <a:off x="9426868" y="1813976"/>
            <a:ext cx="0" cy="1308100"/>
          </a:xfrm>
          <a:prstGeom prst="line">
            <a:avLst/>
          </a:prstGeom>
          <a:noFill/>
          <a:ln w="12700">
            <a:solidFill>
              <a:schemeClr val="tx1"/>
            </a:solidFill>
            <a:round/>
            <a:headEnd/>
            <a:tailEnd type="triangle" w="med" len="me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654789" name="Line 5"/>
          <p:cNvSpPr>
            <a:spLocks noChangeShapeType="1"/>
          </p:cNvSpPr>
          <p:nvPr/>
        </p:nvSpPr>
        <p:spPr bwMode="auto">
          <a:xfrm flipV="1">
            <a:off x="9433218" y="2575976"/>
            <a:ext cx="1282700" cy="546100"/>
          </a:xfrm>
          <a:prstGeom prst="line">
            <a:avLst/>
          </a:prstGeom>
          <a:noFill/>
          <a:ln w="12700">
            <a:solidFill>
              <a:schemeClr val="tx1"/>
            </a:solidFill>
            <a:round/>
            <a:headEnd/>
            <a:tailEnd type="triangle" w="med" len="me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654790" name="Line 6"/>
          <p:cNvSpPr>
            <a:spLocks noChangeShapeType="1"/>
          </p:cNvSpPr>
          <p:nvPr/>
        </p:nvSpPr>
        <p:spPr bwMode="auto">
          <a:xfrm>
            <a:off x="9433218" y="3122076"/>
            <a:ext cx="749300" cy="520700"/>
          </a:xfrm>
          <a:prstGeom prst="line">
            <a:avLst/>
          </a:prstGeom>
          <a:noFill/>
          <a:ln w="12700">
            <a:solidFill>
              <a:schemeClr val="tx1"/>
            </a:solidFill>
            <a:round/>
            <a:headEnd/>
            <a:tailEnd type="triangle" w="med" len="me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654791" name="Rectangle 7"/>
          <p:cNvSpPr>
            <a:spLocks noChangeArrowheads="1"/>
          </p:cNvSpPr>
          <p:nvPr/>
        </p:nvSpPr>
        <p:spPr bwMode="auto">
          <a:xfrm>
            <a:off x="10221427" y="2201327"/>
            <a:ext cx="1441101" cy="335989"/>
          </a:xfrm>
          <a:prstGeom prst="rect">
            <a:avLst/>
          </a:prstGeom>
          <a:noFill/>
          <a:ln w="12700">
            <a:noFill/>
            <a:miter lim="800000"/>
            <a:headEnd/>
            <a:tailEnd/>
          </a:ln>
          <a:effectLst/>
        </p:spPr>
        <p:txBody>
          <a:bodyPr wrap="none" lIns="90488" tIns="44450" rIns="90488" bIns="44450">
            <a:spAutoFit/>
          </a:bodyPr>
          <a:lstStyle/>
          <a:p>
            <a:pPr algn="ctr"/>
            <a:r>
              <a:rPr lang="en-US" sz="1600" dirty="0">
                <a:solidFill>
                  <a:prstClr val="black"/>
                </a:solidFill>
                <a:latin typeface="Times New Roman" pitchFamily="18" charset="0"/>
                <a:ea typeface="+mn-ea"/>
                <a:cs typeface="+mn-cs"/>
              </a:rPr>
              <a:t>(Associativity)</a:t>
            </a:r>
          </a:p>
        </p:txBody>
      </p:sp>
      <p:sp>
        <p:nvSpPr>
          <p:cNvPr id="1654792" name="Rectangle 8"/>
          <p:cNvSpPr>
            <a:spLocks noChangeArrowheads="1"/>
          </p:cNvSpPr>
          <p:nvPr/>
        </p:nvSpPr>
        <p:spPr bwMode="auto">
          <a:xfrm>
            <a:off x="9014187" y="1439327"/>
            <a:ext cx="1134927" cy="335989"/>
          </a:xfrm>
          <a:prstGeom prst="rect">
            <a:avLst/>
          </a:prstGeom>
          <a:noFill/>
          <a:ln w="12700">
            <a:noFill/>
            <a:miter lim="800000"/>
            <a:headEnd/>
            <a:tailEnd/>
          </a:ln>
          <a:effectLst/>
        </p:spPr>
        <p:txBody>
          <a:bodyPr wrap="none" lIns="90488" tIns="44450" rIns="90488" bIns="44450">
            <a:spAutoFit/>
          </a:bodyPr>
          <a:lstStyle/>
          <a:p>
            <a:pPr algn="ctr"/>
            <a:r>
              <a:rPr lang="en-US" sz="1600">
                <a:solidFill>
                  <a:prstClr val="black"/>
                </a:solidFill>
                <a:latin typeface="Times New Roman" pitchFamily="18" charset="0"/>
                <a:ea typeface="+mn-ea"/>
                <a:cs typeface="+mn-cs"/>
              </a:rPr>
              <a:t>Cache Size</a:t>
            </a:r>
          </a:p>
        </p:txBody>
      </p:sp>
      <p:sp>
        <p:nvSpPr>
          <p:cNvPr id="1654793" name="Rectangle 9"/>
          <p:cNvSpPr>
            <a:spLocks noChangeArrowheads="1"/>
          </p:cNvSpPr>
          <p:nvPr/>
        </p:nvSpPr>
        <p:spPr bwMode="auto">
          <a:xfrm>
            <a:off x="9923248" y="3649127"/>
            <a:ext cx="1090043" cy="335989"/>
          </a:xfrm>
          <a:prstGeom prst="rect">
            <a:avLst/>
          </a:prstGeom>
          <a:noFill/>
          <a:ln w="12700">
            <a:noFill/>
            <a:miter lim="800000"/>
            <a:headEnd/>
            <a:tailEnd/>
          </a:ln>
          <a:effectLst/>
        </p:spPr>
        <p:txBody>
          <a:bodyPr wrap="none" lIns="90488" tIns="44450" rIns="90488" bIns="44450">
            <a:spAutoFit/>
          </a:bodyPr>
          <a:lstStyle/>
          <a:p>
            <a:pPr algn="ctr"/>
            <a:r>
              <a:rPr lang="en-US" sz="1600">
                <a:solidFill>
                  <a:prstClr val="black"/>
                </a:solidFill>
                <a:latin typeface="Times New Roman" pitchFamily="18" charset="0"/>
                <a:ea typeface="+mn-ea"/>
                <a:cs typeface="+mn-cs"/>
              </a:rPr>
              <a:t>Block Size</a:t>
            </a:r>
          </a:p>
        </p:txBody>
      </p:sp>
      <p:sp>
        <p:nvSpPr>
          <p:cNvPr id="1654794" name="Line 10"/>
          <p:cNvSpPr>
            <a:spLocks noChangeShapeType="1"/>
          </p:cNvSpPr>
          <p:nvPr/>
        </p:nvSpPr>
        <p:spPr bwMode="auto">
          <a:xfrm flipV="1">
            <a:off x="9286107" y="4647138"/>
            <a:ext cx="0" cy="1155700"/>
          </a:xfrm>
          <a:prstGeom prst="line">
            <a:avLst/>
          </a:prstGeom>
          <a:noFill/>
          <a:ln w="12700">
            <a:solidFill>
              <a:schemeClr val="tx1"/>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654795" name="Rectangle 11"/>
          <p:cNvSpPr>
            <a:spLocks noChangeArrowheads="1"/>
          </p:cNvSpPr>
          <p:nvPr/>
        </p:nvSpPr>
        <p:spPr bwMode="auto">
          <a:xfrm>
            <a:off x="8752499" y="4653489"/>
            <a:ext cx="535404" cy="335989"/>
          </a:xfrm>
          <a:prstGeom prst="rect">
            <a:avLst/>
          </a:prstGeom>
          <a:noFill/>
          <a:ln w="12700">
            <a:noFill/>
            <a:miter lim="800000"/>
            <a:headEnd/>
            <a:tailEnd/>
          </a:ln>
          <a:effectLst/>
        </p:spPr>
        <p:txBody>
          <a:bodyPr wrap="none" lIns="90488" tIns="44450" rIns="90488" bIns="44450">
            <a:spAutoFit/>
          </a:bodyPr>
          <a:lstStyle/>
          <a:p>
            <a:pPr algn="ctr"/>
            <a:r>
              <a:rPr lang="en-US" sz="1600">
                <a:solidFill>
                  <a:prstClr val="black"/>
                </a:solidFill>
                <a:latin typeface="Times New Roman" pitchFamily="18" charset="0"/>
                <a:ea typeface="+mn-ea"/>
                <a:cs typeface="+mn-cs"/>
              </a:rPr>
              <a:t>Bad</a:t>
            </a:r>
          </a:p>
        </p:txBody>
      </p:sp>
      <p:sp>
        <p:nvSpPr>
          <p:cNvPr id="1654796" name="Rectangle 12"/>
          <p:cNvSpPr>
            <a:spLocks noChangeArrowheads="1"/>
          </p:cNvSpPr>
          <p:nvPr/>
        </p:nvSpPr>
        <p:spPr bwMode="auto">
          <a:xfrm>
            <a:off x="8610600" y="5491689"/>
            <a:ext cx="662041" cy="335989"/>
          </a:xfrm>
          <a:prstGeom prst="rect">
            <a:avLst/>
          </a:prstGeom>
          <a:noFill/>
          <a:ln w="12700">
            <a:noFill/>
            <a:miter lim="800000"/>
            <a:headEnd/>
            <a:tailEnd/>
          </a:ln>
          <a:effectLst/>
        </p:spPr>
        <p:txBody>
          <a:bodyPr wrap="none" lIns="90488" tIns="44450" rIns="90488" bIns="44450">
            <a:spAutoFit/>
          </a:bodyPr>
          <a:lstStyle/>
          <a:p>
            <a:pPr algn="ctr"/>
            <a:r>
              <a:rPr lang="en-US" sz="1600">
                <a:solidFill>
                  <a:prstClr val="black"/>
                </a:solidFill>
                <a:latin typeface="Times New Roman" pitchFamily="18" charset="0"/>
                <a:ea typeface="+mn-ea"/>
                <a:cs typeface="+mn-cs"/>
              </a:rPr>
              <a:t>Good</a:t>
            </a:r>
          </a:p>
        </p:txBody>
      </p:sp>
      <p:sp>
        <p:nvSpPr>
          <p:cNvPr id="1654797" name="Line 13"/>
          <p:cNvSpPr>
            <a:spLocks noChangeShapeType="1"/>
          </p:cNvSpPr>
          <p:nvPr/>
        </p:nvSpPr>
        <p:spPr bwMode="auto">
          <a:xfrm>
            <a:off x="9292457" y="5796488"/>
            <a:ext cx="1816100" cy="0"/>
          </a:xfrm>
          <a:prstGeom prst="line">
            <a:avLst/>
          </a:prstGeom>
          <a:noFill/>
          <a:ln w="12700">
            <a:solidFill>
              <a:schemeClr val="tx1"/>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654798" name="Rectangle 14"/>
          <p:cNvSpPr>
            <a:spLocks noChangeArrowheads="1"/>
          </p:cNvSpPr>
          <p:nvPr/>
        </p:nvSpPr>
        <p:spPr bwMode="auto">
          <a:xfrm>
            <a:off x="9307953" y="5872689"/>
            <a:ext cx="570670" cy="335989"/>
          </a:xfrm>
          <a:prstGeom prst="rect">
            <a:avLst/>
          </a:prstGeom>
          <a:noFill/>
          <a:ln w="12700">
            <a:noFill/>
            <a:miter lim="800000"/>
            <a:headEnd/>
            <a:tailEnd/>
          </a:ln>
          <a:effectLst/>
        </p:spPr>
        <p:txBody>
          <a:bodyPr wrap="none" lIns="90488" tIns="44450" rIns="90488" bIns="44450">
            <a:spAutoFit/>
          </a:bodyPr>
          <a:lstStyle/>
          <a:p>
            <a:pPr algn="ctr"/>
            <a:r>
              <a:rPr lang="en-US" sz="1600">
                <a:solidFill>
                  <a:prstClr val="black"/>
                </a:solidFill>
                <a:latin typeface="Times New Roman" pitchFamily="18" charset="0"/>
                <a:ea typeface="+mn-ea"/>
                <a:cs typeface="+mn-cs"/>
              </a:rPr>
              <a:t>Less</a:t>
            </a:r>
          </a:p>
        </p:txBody>
      </p:sp>
      <p:sp>
        <p:nvSpPr>
          <p:cNvPr id="1654799" name="Rectangle 15"/>
          <p:cNvSpPr>
            <a:spLocks noChangeArrowheads="1"/>
          </p:cNvSpPr>
          <p:nvPr/>
        </p:nvSpPr>
        <p:spPr bwMode="auto">
          <a:xfrm>
            <a:off x="10872020" y="5872689"/>
            <a:ext cx="666750" cy="333375"/>
          </a:xfrm>
          <a:prstGeom prst="rect">
            <a:avLst/>
          </a:prstGeom>
          <a:noFill/>
          <a:ln w="12700">
            <a:noFill/>
            <a:miter lim="800000"/>
            <a:headEnd/>
            <a:tailEnd/>
          </a:ln>
          <a:effectLst/>
        </p:spPr>
        <p:txBody>
          <a:bodyPr wrap="none" lIns="90488" tIns="44450" rIns="90488" bIns="44450">
            <a:spAutoFit/>
          </a:bodyPr>
          <a:lstStyle/>
          <a:p>
            <a:pPr algn="ctr"/>
            <a:r>
              <a:rPr lang="en-US" sz="1600">
                <a:solidFill>
                  <a:prstClr val="black"/>
                </a:solidFill>
                <a:latin typeface="Times New Roman" pitchFamily="18" charset="0"/>
                <a:ea typeface="+mn-ea"/>
                <a:cs typeface="+mn-cs"/>
              </a:rPr>
              <a:t>More</a:t>
            </a:r>
          </a:p>
        </p:txBody>
      </p:sp>
      <p:sp>
        <p:nvSpPr>
          <p:cNvPr id="1654800" name="Arc 16"/>
          <p:cNvSpPr>
            <a:spLocks/>
          </p:cNvSpPr>
          <p:nvPr/>
        </p:nvSpPr>
        <p:spPr bwMode="auto">
          <a:xfrm>
            <a:off x="9446445" y="4729688"/>
            <a:ext cx="1593850" cy="98425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654801" name="Arc 17"/>
          <p:cNvSpPr>
            <a:spLocks/>
          </p:cNvSpPr>
          <p:nvPr/>
        </p:nvSpPr>
        <p:spPr bwMode="auto">
          <a:xfrm>
            <a:off x="9590907" y="4805888"/>
            <a:ext cx="1365250" cy="90805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654802" name="Rectangle 18"/>
          <p:cNvSpPr>
            <a:spLocks noChangeArrowheads="1"/>
          </p:cNvSpPr>
          <p:nvPr/>
        </p:nvSpPr>
        <p:spPr bwMode="auto">
          <a:xfrm>
            <a:off x="9295638" y="5439301"/>
            <a:ext cx="852477" cy="305212"/>
          </a:xfrm>
          <a:prstGeom prst="rect">
            <a:avLst/>
          </a:prstGeom>
          <a:noFill/>
          <a:ln w="12700">
            <a:noFill/>
            <a:miter lim="800000"/>
            <a:headEnd/>
            <a:tailEnd/>
          </a:ln>
          <a:effectLst/>
        </p:spPr>
        <p:txBody>
          <a:bodyPr wrap="none" lIns="90488" tIns="44450" rIns="90488" bIns="44450">
            <a:spAutoFit/>
          </a:bodyPr>
          <a:lstStyle/>
          <a:p>
            <a:pPr algn="ctr"/>
            <a:r>
              <a:rPr lang="en-US" sz="1400">
                <a:solidFill>
                  <a:prstClr val="black"/>
                </a:solidFill>
                <a:latin typeface="Times New Roman" pitchFamily="18" charset="0"/>
                <a:ea typeface="+mn-ea"/>
                <a:cs typeface="+mn-cs"/>
              </a:rPr>
              <a:t>Factor A</a:t>
            </a:r>
          </a:p>
        </p:txBody>
      </p:sp>
      <p:sp>
        <p:nvSpPr>
          <p:cNvPr id="1654803" name="Rectangle 19"/>
          <p:cNvSpPr>
            <a:spLocks noChangeArrowheads="1"/>
          </p:cNvSpPr>
          <p:nvPr/>
        </p:nvSpPr>
        <p:spPr bwMode="auto">
          <a:xfrm>
            <a:off x="10743309" y="5439301"/>
            <a:ext cx="852734" cy="305212"/>
          </a:xfrm>
          <a:prstGeom prst="rect">
            <a:avLst/>
          </a:prstGeom>
          <a:noFill/>
          <a:ln w="12700">
            <a:noFill/>
            <a:miter lim="800000"/>
            <a:headEnd/>
            <a:tailEnd/>
          </a:ln>
          <a:effectLst/>
        </p:spPr>
        <p:txBody>
          <a:bodyPr wrap="none" lIns="90488" tIns="44450" rIns="90488" bIns="44450">
            <a:spAutoFit/>
          </a:bodyPr>
          <a:lstStyle/>
          <a:p>
            <a:pPr algn="ctr"/>
            <a:r>
              <a:rPr lang="en-US" sz="1400">
                <a:solidFill>
                  <a:prstClr val="black"/>
                </a:solidFill>
                <a:latin typeface="Times New Roman" pitchFamily="18" charset="0"/>
                <a:ea typeface="+mn-ea"/>
                <a:cs typeface="+mn-cs"/>
              </a:rPr>
              <a:t>Factor B</a:t>
            </a:r>
          </a:p>
        </p:txBody>
      </p:sp>
      <p:grpSp>
        <p:nvGrpSpPr>
          <p:cNvPr id="2" name="Group 20"/>
          <p:cNvGrpSpPr>
            <a:grpSpLocks/>
          </p:cNvGrpSpPr>
          <p:nvPr/>
        </p:nvGrpSpPr>
        <p:grpSpPr bwMode="auto">
          <a:xfrm>
            <a:off x="9528995" y="4653488"/>
            <a:ext cx="1420812" cy="749300"/>
            <a:chOff x="3945" y="2736"/>
            <a:chExt cx="895" cy="472"/>
          </a:xfrm>
        </p:grpSpPr>
        <p:sp>
          <p:nvSpPr>
            <p:cNvPr id="1654805" name="Arc 21"/>
            <p:cNvSpPr>
              <a:spLocks/>
            </p:cNvSpPr>
            <p:nvPr/>
          </p:nvSpPr>
          <p:spPr bwMode="auto">
            <a:xfrm>
              <a:off x="3945" y="2736"/>
              <a:ext cx="448" cy="47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accent1"/>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654806" name="Arc 22"/>
            <p:cNvSpPr>
              <a:spLocks/>
            </p:cNvSpPr>
            <p:nvPr/>
          </p:nvSpPr>
          <p:spPr bwMode="auto">
            <a:xfrm>
              <a:off x="4392" y="2736"/>
              <a:ext cx="448" cy="47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accent1"/>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grpSp>
      <p:sp>
        <p:nvSpPr>
          <p:cNvPr id="3" name="Slide Number Placeholder 3">
            <a:extLst>
              <a:ext uri="{FF2B5EF4-FFF2-40B4-BE49-F238E27FC236}">
                <a16:creationId xmlns:a16="http://schemas.microsoft.com/office/drawing/2014/main" id="{03CCC267-BCA7-7D3B-9BC8-8E48235CF479}"/>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50</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0690" name="Rectangle 2"/>
          <p:cNvSpPr>
            <a:spLocks noGrp="1" noChangeArrowheads="1"/>
          </p:cNvSpPr>
          <p:nvPr>
            <p:ph type="title"/>
          </p:nvPr>
        </p:nvSpPr>
        <p:spPr>
          <a:xfrm>
            <a:off x="990600" y="274638"/>
            <a:ext cx="9982200" cy="1143000"/>
          </a:xfrm>
        </p:spPr>
        <p:txBody>
          <a:bodyPr>
            <a:normAutofit fontScale="90000"/>
          </a:bodyPr>
          <a:lstStyle/>
          <a:p>
            <a:r>
              <a:rPr lang="en-US" dirty="0"/>
              <a:t>Improving Cache Performance: Summary</a:t>
            </a:r>
          </a:p>
        </p:txBody>
      </p:sp>
      <p:sp>
        <p:nvSpPr>
          <p:cNvPr id="1650691" name="Rectangle 3"/>
          <p:cNvSpPr>
            <a:spLocks noGrp="1" noChangeArrowheads="1"/>
          </p:cNvSpPr>
          <p:nvPr>
            <p:ph type="body" idx="1"/>
          </p:nvPr>
        </p:nvSpPr>
        <p:spPr>
          <a:xfrm>
            <a:off x="1066800" y="1600200"/>
            <a:ext cx="10515600" cy="5003800"/>
          </a:xfrm>
        </p:spPr>
        <p:txBody>
          <a:bodyPr>
            <a:normAutofit fontScale="92500" lnSpcReduction="10000"/>
          </a:bodyPr>
          <a:lstStyle/>
          <a:p>
            <a:pPr>
              <a:buNone/>
            </a:pPr>
            <a:r>
              <a:rPr lang="en-US" dirty="0"/>
              <a:t>1. Reduce hit time</a:t>
            </a:r>
          </a:p>
          <a:p>
            <a:pPr lvl="1"/>
            <a:r>
              <a:rPr lang="en-US" dirty="0"/>
              <a:t>Smaller cache</a:t>
            </a:r>
          </a:p>
          <a:p>
            <a:pPr lvl="1"/>
            <a:r>
              <a:rPr lang="en-US" dirty="0"/>
              <a:t>1 word blocks (no multiplexor/selector to pick word)</a:t>
            </a:r>
          </a:p>
          <a:p>
            <a:pPr>
              <a:buNone/>
            </a:pPr>
            <a:r>
              <a:rPr lang="en-US" dirty="0"/>
              <a:t>2. Reduce miss rate</a:t>
            </a:r>
          </a:p>
          <a:p>
            <a:pPr lvl="1"/>
            <a:r>
              <a:rPr lang="en-US" dirty="0"/>
              <a:t>Bigger cache size</a:t>
            </a:r>
          </a:p>
          <a:p>
            <a:pPr lvl="1"/>
            <a:r>
              <a:rPr lang="en-US" dirty="0"/>
              <a:t>Larger blocks (16 to 64 bytes typical)</a:t>
            </a:r>
          </a:p>
          <a:p>
            <a:pPr lvl="1"/>
            <a:r>
              <a:rPr lang="en-US" dirty="0"/>
              <a:t>More flexible placement by increasing associativity</a:t>
            </a:r>
          </a:p>
          <a:p>
            <a:pPr>
              <a:buNone/>
            </a:pPr>
            <a:r>
              <a:rPr lang="en-US" dirty="0"/>
              <a:t>3. Reduce miss penalty</a:t>
            </a:r>
          </a:p>
          <a:p>
            <a:pPr lvl="1"/>
            <a:r>
              <a:rPr lang="en-US" dirty="0"/>
              <a:t>Smaller blocks</a:t>
            </a:r>
          </a:p>
          <a:p>
            <a:pPr lvl="1"/>
            <a:r>
              <a:rPr lang="en-US" dirty="0"/>
              <a:t>Use multiple cache levels </a:t>
            </a:r>
          </a:p>
          <a:p>
            <a:pPr lvl="1"/>
            <a:r>
              <a:rPr lang="en-US" dirty="0"/>
              <a:t>Write-back instead of write-through</a:t>
            </a:r>
          </a:p>
        </p:txBody>
      </p:sp>
      <p:sp>
        <p:nvSpPr>
          <p:cNvPr id="2" name="Slide Number Placeholder 3">
            <a:extLst>
              <a:ext uri="{FF2B5EF4-FFF2-40B4-BE49-F238E27FC236}">
                <a16:creationId xmlns:a16="http://schemas.microsoft.com/office/drawing/2014/main" id="{D832425E-B34F-C831-A27A-B9D7DA04970B}"/>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51</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506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06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06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06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06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506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5069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506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069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5069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5069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0691"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6" name="Picture 4" descr="f05-39-P374493"/>
          <p:cNvPicPr>
            <a:picLocks noChangeAspect="1" noChangeArrowheads="1"/>
          </p:cNvPicPr>
          <p:nvPr/>
        </p:nvPicPr>
        <p:blipFill>
          <a:blip r:embed="rId3" cstate="print"/>
          <a:srcRect/>
          <a:stretch>
            <a:fillRect/>
          </a:stretch>
        </p:blipFill>
        <p:spPr bwMode="auto">
          <a:xfrm>
            <a:off x="4910270" y="838200"/>
            <a:ext cx="7205530" cy="5677680"/>
          </a:xfrm>
          <a:prstGeom prst="rect">
            <a:avLst/>
          </a:prstGeom>
          <a:noFill/>
          <a:ln w="9525">
            <a:noFill/>
            <a:miter lim="800000"/>
            <a:headEnd/>
            <a:tailEnd/>
          </a:ln>
        </p:spPr>
      </p:pic>
      <p:sp>
        <p:nvSpPr>
          <p:cNvPr id="5" name="Rectangle 3"/>
          <p:cNvSpPr txBox="1">
            <a:spLocks noChangeArrowheads="1"/>
          </p:cNvSpPr>
          <p:nvPr/>
        </p:nvSpPr>
        <p:spPr>
          <a:xfrm>
            <a:off x="76200" y="1371600"/>
            <a:ext cx="5105400" cy="4991880"/>
          </a:xfrm>
          <a:prstGeom prst="rect">
            <a:avLst/>
          </a:prstGeom>
          <a:noFill/>
          <a:ln/>
        </p:spPr>
        <p:txBody>
          <a:bodyPr vert="horz" lIns="91440" tIns="45720" rIns="91440" bIns="45720" rtlCol="0">
            <a:normAutofit/>
          </a:bodyPr>
          <a:lstStyle/>
          <a:p>
            <a:pPr marL="342900" indent="-342900" defTabSz="457200" eaLnBrk="1" fontAlgn="auto" hangingPunct="1">
              <a:spcBef>
                <a:spcPct val="20000"/>
              </a:spcBef>
              <a:spcAft>
                <a:spcPts val="0"/>
              </a:spcAft>
              <a:buFont typeface="Arial"/>
              <a:buChar char="•"/>
              <a:defRPr/>
            </a:pPr>
            <a:r>
              <a:rPr lang="en-US" sz="3200" b="0" dirty="0">
                <a:solidFill>
                  <a:prstClr val="black"/>
                </a:solidFill>
                <a:latin typeface="Calibri"/>
                <a:ea typeface="+mn-ea"/>
                <a:cs typeface="+mn-cs"/>
              </a:rPr>
              <a:t>L1</a:t>
            </a:r>
            <a:r>
              <a:rPr lang="en-US" sz="3200" b="0" dirty="0">
                <a:solidFill>
                  <a:prstClr val="black"/>
                </a:solidFill>
                <a:latin typeface="Calibri"/>
                <a:ea typeface="+mn-ea"/>
                <a:cs typeface="+mn-cs"/>
                <a:sym typeface="Wingdings" pitchFamily="2" charset="2"/>
              </a:rPr>
              <a:t>L2L3</a:t>
            </a:r>
          </a:p>
          <a:p>
            <a:pPr marL="800100" lvl="1" indent="-342900" defTabSz="457200" eaLnBrk="1" fontAlgn="auto" hangingPunct="1">
              <a:spcBef>
                <a:spcPct val="20000"/>
              </a:spcBef>
              <a:spcAft>
                <a:spcPts val="0"/>
              </a:spcAft>
              <a:buFont typeface="Arial"/>
              <a:buChar char="•"/>
            </a:pPr>
            <a:r>
              <a:rPr lang="en-US" sz="3200" b="0" dirty="0">
                <a:solidFill>
                  <a:prstClr val="black"/>
                </a:solidFill>
                <a:latin typeface="Calibri"/>
                <a:ea typeface="+mn-ea"/>
                <a:cs typeface="+mn-cs"/>
                <a:sym typeface="Wingdings" pitchFamily="2" charset="2"/>
              </a:rPr>
              <a:t>Size increasing</a:t>
            </a:r>
          </a:p>
          <a:p>
            <a:pPr marL="800100" lvl="1" indent="-342900" defTabSz="457200" eaLnBrk="1" fontAlgn="auto" hangingPunct="1">
              <a:spcBef>
                <a:spcPct val="20000"/>
              </a:spcBef>
              <a:spcAft>
                <a:spcPts val="0"/>
              </a:spcAft>
              <a:buFont typeface="Arial"/>
              <a:buChar char="•"/>
            </a:pPr>
            <a:r>
              <a:rPr lang="en-US" sz="3200" b="0" dirty="0" err="1">
                <a:solidFill>
                  <a:prstClr val="black"/>
                </a:solidFill>
                <a:latin typeface="Calibri"/>
                <a:ea typeface="+mn-ea"/>
                <a:cs typeface="+mn-cs"/>
                <a:sym typeface="Wingdings" pitchFamily="2" charset="2"/>
              </a:rPr>
              <a:t>Associativity</a:t>
            </a:r>
            <a:r>
              <a:rPr lang="en-US" sz="3200" b="0" dirty="0">
                <a:solidFill>
                  <a:prstClr val="black"/>
                </a:solidFill>
                <a:latin typeface="Calibri"/>
                <a:ea typeface="+mn-ea"/>
                <a:cs typeface="+mn-cs"/>
                <a:sym typeface="Wingdings" pitchFamily="2" charset="2"/>
              </a:rPr>
              <a:t> increasing </a:t>
            </a:r>
          </a:p>
          <a:p>
            <a:pPr marL="800100" lvl="1" indent="-342900" defTabSz="457200" eaLnBrk="1" fontAlgn="auto" hangingPunct="1">
              <a:spcBef>
                <a:spcPct val="20000"/>
              </a:spcBef>
              <a:spcAft>
                <a:spcPts val="0"/>
              </a:spcAft>
              <a:buFont typeface="Arial"/>
              <a:buChar char="•"/>
            </a:pPr>
            <a:r>
              <a:rPr lang="en-US" sz="3200" b="0" dirty="0">
                <a:solidFill>
                  <a:prstClr val="black"/>
                </a:solidFill>
                <a:latin typeface="Calibri"/>
                <a:ea typeface="+mn-ea"/>
                <a:cs typeface="+mn-cs"/>
                <a:sym typeface="Wingdings" pitchFamily="2" charset="2"/>
              </a:rPr>
              <a:t>Both cause hit time to increase, and miss rate to decrease </a:t>
            </a:r>
            <a:endParaRPr lang="en-US" sz="3200" b="0" dirty="0">
              <a:solidFill>
                <a:prstClr val="black"/>
              </a:solidFill>
              <a:latin typeface="Calibri"/>
              <a:ea typeface="+mn-ea"/>
              <a:cs typeface="+mn-cs"/>
            </a:endParaRPr>
          </a:p>
        </p:txBody>
      </p:sp>
      <p:sp>
        <p:nvSpPr>
          <p:cNvPr id="2" name="Rectangle 2">
            <a:extLst>
              <a:ext uri="{FF2B5EF4-FFF2-40B4-BE49-F238E27FC236}">
                <a16:creationId xmlns:a16="http://schemas.microsoft.com/office/drawing/2014/main" id="{DCBA891E-29E3-6F5D-C96E-0B365D3879E0}"/>
              </a:ext>
            </a:extLst>
          </p:cNvPr>
          <p:cNvSpPr txBox="1">
            <a:spLocks noChangeArrowheads="1"/>
          </p:cNvSpPr>
          <p:nvPr/>
        </p:nvSpPr>
        <p:spPr>
          <a:xfrm>
            <a:off x="609600" y="228600"/>
            <a:ext cx="10972800" cy="1143000"/>
          </a:xfrm>
          <a:prstGeom prst="rect">
            <a:avLst/>
          </a:prstGeom>
          <a:noFill/>
          <a:ln/>
        </p:spPr>
        <p:txBody>
          <a:bodyPr wrap="none">
            <a:norm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fontAlgn="auto">
              <a:spcAft>
                <a:spcPts val="0"/>
              </a:spcAft>
            </a:pPr>
            <a:r>
              <a:rPr lang="en-US" sz="4000" b="0" dirty="0">
                <a:solidFill>
                  <a:schemeClr val="tx1"/>
                </a:solidFill>
                <a:latin typeface="Arial Rounded MT Bold" pitchFamily="34" charset="0"/>
              </a:rPr>
              <a:t>Intel Nehalem and AMD Opteron</a:t>
            </a:r>
          </a:p>
        </p:txBody>
      </p:sp>
      <p:sp>
        <p:nvSpPr>
          <p:cNvPr id="3" name="Slide Number Placeholder 3">
            <a:extLst>
              <a:ext uri="{FF2B5EF4-FFF2-40B4-BE49-F238E27FC236}">
                <a16:creationId xmlns:a16="http://schemas.microsoft.com/office/drawing/2014/main" id="{3AD64A3E-0204-FA25-D360-D7883D182984}"/>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52</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Keeping Multiple Caches Coherent</a:t>
            </a:r>
          </a:p>
        </p:txBody>
      </p:sp>
      <p:sp>
        <p:nvSpPr>
          <p:cNvPr id="3" name="Content Placeholder 2"/>
          <p:cNvSpPr>
            <a:spLocks noGrp="1"/>
          </p:cNvSpPr>
          <p:nvPr>
            <p:ph idx="1"/>
          </p:nvPr>
        </p:nvSpPr>
        <p:spPr>
          <a:xfrm>
            <a:off x="914400" y="1600201"/>
            <a:ext cx="10134600" cy="4783667"/>
          </a:xfrm>
        </p:spPr>
        <p:txBody>
          <a:bodyPr>
            <a:normAutofit/>
          </a:bodyPr>
          <a:lstStyle/>
          <a:p>
            <a:r>
              <a:rPr lang="en-US" dirty="0"/>
              <a:t>HW architect’s job is to keep cache values coherent across multiple cores with shared memory.</a:t>
            </a:r>
          </a:p>
          <a:p>
            <a:r>
              <a:rPr lang="en-US" dirty="0"/>
              <a:t>One approach: When any processor has cache miss or writes, notify other processors via bus or  interconnection network</a:t>
            </a:r>
          </a:p>
          <a:p>
            <a:pPr lvl="1"/>
            <a:r>
              <a:rPr lang="en-US" dirty="0"/>
              <a:t>If only reading, many processors can have copies </a:t>
            </a:r>
          </a:p>
          <a:p>
            <a:pPr lvl="1"/>
            <a:r>
              <a:rPr lang="en-US" dirty="0"/>
              <a:t>If a processor writes, invalidate all other copies, and write through to memory</a:t>
            </a:r>
          </a:p>
        </p:txBody>
      </p:sp>
      <p:sp>
        <p:nvSpPr>
          <p:cNvPr id="7" name="Slide Number Placeholder 7"/>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53</a:t>
            </a:fld>
            <a:endParaRPr lang="en-US" b="0" dirty="0">
              <a:solidFill>
                <a:prstClr val="black">
                  <a:tint val="75000"/>
                </a:prstClr>
              </a:solidFill>
              <a:latin typeface="Times New Roman" pitchFamily="18" charset="0"/>
              <a:ea typeface="+mn-ea"/>
              <a:cs typeface="+mn-cs"/>
            </a:endParaRPr>
          </a:p>
        </p:txBody>
      </p:sp>
      <p:sp>
        <p:nvSpPr>
          <p:cNvPr id="4" name="Slide Number Placeholder 3">
            <a:extLst>
              <a:ext uri="{FF2B5EF4-FFF2-40B4-BE49-F238E27FC236}">
                <a16:creationId xmlns:a16="http://schemas.microsoft.com/office/drawing/2014/main" id="{79F44233-D5C2-AD69-9B2F-45B512234181}"/>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53</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Memory and Caches</a:t>
            </a:r>
          </a:p>
        </p:txBody>
      </p:sp>
      <p:sp>
        <p:nvSpPr>
          <p:cNvPr id="3" name="Content Placeholder 2"/>
          <p:cNvSpPr>
            <a:spLocks noGrp="1"/>
          </p:cNvSpPr>
          <p:nvPr>
            <p:ph idx="1"/>
          </p:nvPr>
        </p:nvSpPr>
        <p:spPr>
          <a:xfrm>
            <a:off x="1981200" y="1397001"/>
            <a:ext cx="8229600" cy="2209800"/>
          </a:xfrm>
        </p:spPr>
        <p:txBody>
          <a:bodyPr/>
          <a:lstStyle/>
          <a:p>
            <a:r>
              <a:rPr lang="en-US" dirty="0"/>
              <a:t>What if? </a:t>
            </a:r>
          </a:p>
          <a:p>
            <a:pPr lvl="1"/>
            <a:r>
              <a:rPr lang="en-US" dirty="0"/>
              <a:t>Processors 1 and 2 read Memory[1000] (value  20)</a:t>
            </a:r>
          </a:p>
        </p:txBody>
      </p:sp>
      <p:grpSp>
        <p:nvGrpSpPr>
          <p:cNvPr id="83" name="Group 63"/>
          <p:cNvGrpSpPr/>
          <p:nvPr/>
        </p:nvGrpSpPr>
        <p:grpSpPr>
          <a:xfrm>
            <a:off x="3115731" y="3733800"/>
            <a:ext cx="5333998" cy="2538829"/>
            <a:chOff x="1524000" y="1066800"/>
            <a:chExt cx="5638800" cy="3077368"/>
          </a:xfrm>
        </p:grpSpPr>
        <p:sp>
          <p:nvSpPr>
            <p:cNvPr id="93" name="Rectangle 5"/>
            <p:cNvSpPr>
              <a:spLocks noChangeArrowheads="1"/>
            </p:cNvSpPr>
            <p:nvPr/>
          </p:nvSpPr>
          <p:spPr bwMode="auto">
            <a:xfrm>
              <a:off x="1524000" y="1066800"/>
              <a:ext cx="1295400" cy="6096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94" name="Text Box 6"/>
            <p:cNvSpPr txBox="1">
              <a:spLocks noChangeArrowheads="1"/>
            </p:cNvSpPr>
            <p:nvPr/>
          </p:nvSpPr>
          <p:spPr bwMode="auto">
            <a:xfrm>
              <a:off x="1954568" y="1203325"/>
              <a:ext cx="435853"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P0</a:t>
              </a:r>
            </a:p>
          </p:txBody>
        </p:sp>
        <p:sp>
          <p:nvSpPr>
            <p:cNvPr id="95" name="Rectangle 7"/>
            <p:cNvSpPr>
              <a:spLocks noChangeArrowheads="1"/>
            </p:cNvSpPr>
            <p:nvPr/>
          </p:nvSpPr>
          <p:spPr bwMode="auto">
            <a:xfrm>
              <a:off x="3200400" y="1066800"/>
              <a:ext cx="1295400" cy="6096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96" name="Rectangle 8"/>
            <p:cNvSpPr>
              <a:spLocks noChangeArrowheads="1"/>
            </p:cNvSpPr>
            <p:nvPr/>
          </p:nvSpPr>
          <p:spPr bwMode="auto">
            <a:xfrm>
              <a:off x="5867400" y="1066800"/>
              <a:ext cx="1295400" cy="6096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97" name="Text Box 9"/>
            <p:cNvSpPr txBox="1">
              <a:spLocks noChangeArrowheads="1"/>
            </p:cNvSpPr>
            <p:nvPr/>
          </p:nvSpPr>
          <p:spPr bwMode="auto">
            <a:xfrm>
              <a:off x="3646843" y="1219200"/>
              <a:ext cx="435853"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P1</a:t>
              </a:r>
            </a:p>
          </p:txBody>
        </p:sp>
        <p:sp>
          <p:nvSpPr>
            <p:cNvPr id="98" name="Text Box 10"/>
            <p:cNvSpPr txBox="1">
              <a:spLocks noChangeArrowheads="1"/>
            </p:cNvSpPr>
            <p:nvPr/>
          </p:nvSpPr>
          <p:spPr bwMode="auto">
            <a:xfrm>
              <a:off x="6313843" y="1219200"/>
              <a:ext cx="435853"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P2</a:t>
              </a:r>
            </a:p>
          </p:txBody>
        </p:sp>
        <p:sp>
          <p:nvSpPr>
            <p:cNvPr id="99" name="Rectangle 11"/>
            <p:cNvSpPr>
              <a:spLocks noChangeArrowheads="1"/>
            </p:cNvSpPr>
            <p:nvPr/>
          </p:nvSpPr>
          <p:spPr bwMode="auto">
            <a:xfrm>
              <a:off x="1524000" y="1981200"/>
              <a:ext cx="12954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00" name="Rectangle 12"/>
            <p:cNvSpPr>
              <a:spLocks noChangeArrowheads="1"/>
            </p:cNvSpPr>
            <p:nvPr/>
          </p:nvSpPr>
          <p:spPr bwMode="auto">
            <a:xfrm>
              <a:off x="3200400" y="1981200"/>
              <a:ext cx="12954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01" name="Rectangle 13"/>
            <p:cNvSpPr>
              <a:spLocks noChangeArrowheads="1"/>
            </p:cNvSpPr>
            <p:nvPr/>
          </p:nvSpPr>
          <p:spPr bwMode="auto">
            <a:xfrm>
              <a:off x="5867400" y="1981200"/>
              <a:ext cx="12954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02" name="Text Box 14"/>
            <p:cNvSpPr txBox="1">
              <a:spLocks noChangeArrowheads="1"/>
            </p:cNvSpPr>
            <p:nvPr/>
          </p:nvSpPr>
          <p:spPr bwMode="auto">
            <a:xfrm>
              <a:off x="1762143" y="2057400"/>
              <a:ext cx="773077"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Cache</a:t>
              </a:r>
            </a:p>
          </p:txBody>
        </p:sp>
        <p:sp>
          <p:nvSpPr>
            <p:cNvPr id="103" name="Text Box 15"/>
            <p:cNvSpPr txBox="1">
              <a:spLocks noChangeArrowheads="1"/>
            </p:cNvSpPr>
            <p:nvPr/>
          </p:nvSpPr>
          <p:spPr bwMode="auto">
            <a:xfrm>
              <a:off x="3438542" y="2057400"/>
              <a:ext cx="773077"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Cache</a:t>
              </a:r>
            </a:p>
          </p:txBody>
        </p:sp>
        <p:sp>
          <p:nvSpPr>
            <p:cNvPr id="104" name="Text Box 16"/>
            <p:cNvSpPr txBox="1">
              <a:spLocks noChangeArrowheads="1"/>
            </p:cNvSpPr>
            <p:nvPr/>
          </p:nvSpPr>
          <p:spPr bwMode="auto">
            <a:xfrm>
              <a:off x="6181743" y="2057400"/>
              <a:ext cx="773077"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Cache</a:t>
              </a:r>
            </a:p>
          </p:txBody>
        </p:sp>
        <p:sp>
          <p:nvSpPr>
            <p:cNvPr id="105" name="Rectangle 17"/>
            <p:cNvSpPr>
              <a:spLocks noChangeArrowheads="1"/>
            </p:cNvSpPr>
            <p:nvPr/>
          </p:nvSpPr>
          <p:spPr bwMode="auto">
            <a:xfrm>
              <a:off x="1524000" y="2895600"/>
              <a:ext cx="5638800" cy="304800"/>
            </a:xfrm>
            <a:prstGeom prst="rect">
              <a:avLst/>
            </a:prstGeom>
            <a:noFill/>
            <a:ln w="12700">
              <a:solidFill>
                <a:schemeClr val="accent2"/>
              </a:solidFill>
              <a:miter lim="800000"/>
              <a:headEnd/>
              <a:tailEnd/>
            </a:ln>
            <a:effectLst/>
          </p:spPr>
          <p:txBody>
            <a:bodyPr wrap="none" anchor="ctr"/>
            <a:lstStyle/>
            <a:p>
              <a:pPr algn="ctr"/>
              <a:r>
                <a:rPr lang="en-US" sz="1600" dirty="0">
                  <a:solidFill>
                    <a:prstClr val="black"/>
                  </a:solidFill>
                  <a:latin typeface="Times New Roman" pitchFamily="18" charset="0"/>
                  <a:ea typeface="+mn-ea"/>
                  <a:cs typeface="+mn-cs"/>
                </a:rPr>
                <a:t>Interconnection Network</a:t>
              </a:r>
            </a:p>
          </p:txBody>
        </p:sp>
        <p:sp>
          <p:nvSpPr>
            <p:cNvPr id="106" name="Rectangle 18"/>
            <p:cNvSpPr>
              <a:spLocks noChangeArrowheads="1"/>
            </p:cNvSpPr>
            <p:nvPr/>
          </p:nvSpPr>
          <p:spPr bwMode="auto">
            <a:xfrm>
              <a:off x="2590800" y="3581400"/>
              <a:ext cx="19050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07" name="Text Box 19"/>
            <p:cNvSpPr txBox="1">
              <a:spLocks noChangeArrowheads="1"/>
            </p:cNvSpPr>
            <p:nvPr/>
          </p:nvSpPr>
          <p:spPr bwMode="auto">
            <a:xfrm>
              <a:off x="3033965" y="3657600"/>
              <a:ext cx="991682"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Memory</a:t>
              </a:r>
            </a:p>
          </p:txBody>
        </p:sp>
        <p:sp>
          <p:nvSpPr>
            <p:cNvPr id="108" name="Rectangle 20"/>
            <p:cNvSpPr>
              <a:spLocks noChangeArrowheads="1"/>
            </p:cNvSpPr>
            <p:nvPr/>
          </p:nvSpPr>
          <p:spPr bwMode="auto">
            <a:xfrm>
              <a:off x="5105400" y="3581400"/>
              <a:ext cx="13716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09" name="Text Box 21"/>
            <p:cNvSpPr txBox="1">
              <a:spLocks noChangeArrowheads="1"/>
            </p:cNvSpPr>
            <p:nvPr/>
          </p:nvSpPr>
          <p:spPr bwMode="auto">
            <a:xfrm>
              <a:off x="5535993" y="3733800"/>
              <a:ext cx="510414"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I/O</a:t>
              </a:r>
            </a:p>
          </p:txBody>
        </p:sp>
        <p:sp>
          <p:nvSpPr>
            <p:cNvPr id="110" name="Line 22"/>
            <p:cNvSpPr>
              <a:spLocks noChangeShapeType="1"/>
            </p:cNvSpPr>
            <p:nvPr/>
          </p:nvSpPr>
          <p:spPr bwMode="auto">
            <a:xfrm>
              <a:off x="2133600" y="1676400"/>
              <a:ext cx="0" cy="3048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11" name="Line 23"/>
            <p:cNvSpPr>
              <a:spLocks noChangeShapeType="1"/>
            </p:cNvSpPr>
            <p:nvPr/>
          </p:nvSpPr>
          <p:spPr bwMode="auto">
            <a:xfrm>
              <a:off x="3810000" y="1676400"/>
              <a:ext cx="0" cy="3048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12" name="Line 24"/>
            <p:cNvSpPr>
              <a:spLocks noChangeShapeType="1"/>
            </p:cNvSpPr>
            <p:nvPr/>
          </p:nvSpPr>
          <p:spPr bwMode="auto">
            <a:xfrm>
              <a:off x="6477000" y="1676400"/>
              <a:ext cx="0" cy="3048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13" name="Line 25"/>
            <p:cNvSpPr>
              <a:spLocks noChangeShapeType="1"/>
            </p:cNvSpPr>
            <p:nvPr/>
          </p:nvSpPr>
          <p:spPr bwMode="auto">
            <a:xfrm>
              <a:off x="6477000" y="25146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14" name="Line 26"/>
            <p:cNvSpPr>
              <a:spLocks noChangeShapeType="1"/>
            </p:cNvSpPr>
            <p:nvPr/>
          </p:nvSpPr>
          <p:spPr bwMode="auto">
            <a:xfrm>
              <a:off x="3810000" y="25146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15" name="Line 27"/>
            <p:cNvSpPr>
              <a:spLocks noChangeShapeType="1"/>
            </p:cNvSpPr>
            <p:nvPr/>
          </p:nvSpPr>
          <p:spPr bwMode="auto">
            <a:xfrm>
              <a:off x="2133600" y="25146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16" name="Line 28"/>
            <p:cNvSpPr>
              <a:spLocks noChangeShapeType="1"/>
            </p:cNvSpPr>
            <p:nvPr/>
          </p:nvSpPr>
          <p:spPr bwMode="auto">
            <a:xfrm>
              <a:off x="3505200" y="32004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17" name="Line 29"/>
            <p:cNvSpPr>
              <a:spLocks noChangeShapeType="1"/>
            </p:cNvSpPr>
            <p:nvPr/>
          </p:nvSpPr>
          <p:spPr bwMode="auto">
            <a:xfrm>
              <a:off x="5791200" y="32004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grpSp>
      <p:sp>
        <p:nvSpPr>
          <p:cNvPr id="85" name="TextBox 84"/>
          <p:cNvSpPr txBox="1"/>
          <p:nvPr/>
        </p:nvSpPr>
        <p:spPr>
          <a:xfrm>
            <a:off x="5367867" y="5808133"/>
            <a:ext cx="444653" cy="400110"/>
          </a:xfrm>
          <a:prstGeom prst="rect">
            <a:avLst/>
          </a:prstGeom>
          <a:noFill/>
        </p:spPr>
        <p:txBody>
          <a:bodyPr wrap="none" rtlCol="0">
            <a:spAutoFit/>
          </a:bodyPr>
          <a:lstStyle/>
          <a:p>
            <a:pPr algn="ctr"/>
            <a:r>
              <a:rPr lang="en-US" sz="2000" dirty="0">
                <a:solidFill>
                  <a:srgbClr val="3366FF"/>
                </a:solidFill>
                <a:latin typeface="Times New Roman" pitchFamily="18" charset="0"/>
                <a:ea typeface="+mn-ea"/>
                <a:cs typeface="+mn-cs"/>
              </a:rPr>
              <a:t>20</a:t>
            </a:r>
          </a:p>
        </p:txBody>
      </p:sp>
      <p:sp>
        <p:nvSpPr>
          <p:cNvPr id="118" name="TextBox 117"/>
          <p:cNvSpPr txBox="1"/>
          <p:nvPr/>
        </p:nvSpPr>
        <p:spPr>
          <a:xfrm>
            <a:off x="4859868" y="4504267"/>
            <a:ext cx="1022611" cy="400110"/>
          </a:xfrm>
          <a:prstGeom prst="rect">
            <a:avLst/>
          </a:prstGeom>
          <a:solidFill>
            <a:srgbClr val="FFFFFF"/>
          </a:solidFill>
        </p:spPr>
        <p:txBody>
          <a:bodyPr wrap="none" rtlCol="0">
            <a:spAutoFit/>
          </a:bodyPr>
          <a:lstStyle/>
          <a:p>
            <a:pPr algn="ctr"/>
            <a:r>
              <a:rPr lang="en-US" sz="2000" b="0" dirty="0">
                <a:solidFill>
                  <a:srgbClr val="3366FF"/>
                </a:solidFill>
                <a:latin typeface="Times New Roman" pitchFamily="18" charset="0"/>
                <a:ea typeface="+mn-ea"/>
                <a:cs typeface="+mn-cs"/>
              </a:rPr>
              <a:t>1000 </a:t>
            </a:r>
            <a:r>
              <a:rPr lang="en-US" sz="2000" dirty="0">
                <a:solidFill>
                  <a:srgbClr val="3366FF"/>
                </a:solidFill>
                <a:latin typeface="Times New Roman" pitchFamily="18" charset="0"/>
                <a:ea typeface="+mn-ea"/>
                <a:cs typeface="+mn-cs"/>
              </a:rPr>
              <a:t>20</a:t>
            </a:r>
          </a:p>
        </p:txBody>
      </p:sp>
      <p:sp>
        <p:nvSpPr>
          <p:cNvPr id="119" name="TextBox 118"/>
          <p:cNvSpPr txBox="1"/>
          <p:nvPr/>
        </p:nvSpPr>
        <p:spPr>
          <a:xfrm>
            <a:off x="7366001" y="4521200"/>
            <a:ext cx="1022611" cy="400110"/>
          </a:xfrm>
          <a:prstGeom prst="rect">
            <a:avLst/>
          </a:prstGeom>
          <a:solidFill>
            <a:srgbClr val="FFFFFF"/>
          </a:solidFill>
        </p:spPr>
        <p:txBody>
          <a:bodyPr wrap="none" rtlCol="0">
            <a:spAutoFit/>
          </a:bodyPr>
          <a:lstStyle/>
          <a:p>
            <a:pPr algn="ctr"/>
            <a:r>
              <a:rPr lang="en-US" sz="2000" b="0" dirty="0">
                <a:solidFill>
                  <a:srgbClr val="3366FF"/>
                </a:solidFill>
                <a:latin typeface="Times New Roman" pitchFamily="18" charset="0"/>
                <a:ea typeface="+mn-ea"/>
                <a:cs typeface="+mn-cs"/>
              </a:rPr>
              <a:t>1000 </a:t>
            </a:r>
            <a:r>
              <a:rPr lang="en-US" sz="2000" dirty="0">
                <a:solidFill>
                  <a:srgbClr val="3366FF"/>
                </a:solidFill>
                <a:latin typeface="Times New Roman" pitchFamily="18" charset="0"/>
                <a:ea typeface="+mn-ea"/>
                <a:cs typeface="+mn-cs"/>
              </a:rPr>
              <a:t>20</a:t>
            </a:r>
          </a:p>
        </p:txBody>
      </p:sp>
      <p:sp>
        <p:nvSpPr>
          <p:cNvPr id="37" name="Slide Number Placeholder 7"/>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54</a:t>
            </a:fld>
            <a:endParaRPr lang="en-US" b="0" dirty="0">
              <a:solidFill>
                <a:prstClr val="black">
                  <a:tint val="75000"/>
                </a:prstClr>
              </a:solidFill>
              <a:latin typeface="Times New Roman" pitchFamily="18" charset="0"/>
              <a:ea typeface="+mn-ea"/>
              <a:cs typeface="+mn-cs"/>
            </a:endParaRPr>
          </a:p>
        </p:txBody>
      </p:sp>
      <p:sp>
        <p:nvSpPr>
          <p:cNvPr id="4" name="Slide Number Placeholder 3">
            <a:extLst>
              <a:ext uri="{FF2B5EF4-FFF2-40B4-BE49-F238E27FC236}">
                <a16:creationId xmlns:a16="http://schemas.microsoft.com/office/drawing/2014/main" id="{987711C9-F4BE-07C8-F15D-838429DC30EB}"/>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54</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1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Memory and Caches</a:t>
            </a:r>
          </a:p>
        </p:txBody>
      </p:sp>
      <p:sp>
        <p:nvSpPr>
          <p:cNvPr id="3" name="Content Placeholder 2"/>
          <p:cNvSpPr>
            <a:spLocks noGrp="1"/>
          </p:cNvSpPr>
          <p:nvPr>
            <p:ph idx="1"/>
          </p:nvPr>
        </p:nvSpPr>
        <p:spPr>
          <a:xfrm>
            <a:off x="1981200" y="1397001"/>
            <a:ext cx="8229600" cy="2209800"/>
          </a:xfrm>
        </p:spPr>
        <p:txBody>
          <a:bodyPr/>
          <a:lstStyle/>
          <a:p>
            <a:r>
              <a:rPr lang="en-US" dirty="0"/>
              <a:t>What if? </a:t>
            </a:r>
          </a:p>
          <a:p>
            <a:pPr lvl="1"/>
            <a:r>
              <a:rPr lang="en-US" dirty="0"/>
              <a:t>Processors 1 and 2 read Memory[1000]</a:t>
            </a:r>
          </a:p>
          <a:p>
            <a:pPr lvl="1"/>
            <a:r>
              <a:rPr lang="en-US" dirty="0"/>
              <a:t>Processor 0 writes Memory[1000] with 40</a:t>
            </a:r>
          </a:p>
        </p:txBody>
      </p:sp>
      <p:grpSp>
        <p:nvGrpSpPr>
          <p:cNvPr id="7" name="Group 63"/>
          <p:cNvGrpSpPr/>
          <p:nvPr/>
        </p:nvGrpSpPr>
        <p:grpSpPr>
          <a:xfrm>
            <a:off x="3115731" y="3733800"/>
            <a:ext cx="5334000" cy="2538829"/>
            <a:chOff x="1524000" y="1066800"/>
            <a:chExt cx="5638800" cy="3077368"/>
          </a:xfrm>
        </p:grpSpPr>
        <p:sp>
          <p:nvSpPr>
            <p:cNvPr id="8" name="Rectangle 5"/>
            <p:cNvSpPr>
              <a:spLocks noChangeArrowheads="1"/>
            </p:cNvSpPr>
            <p:nvPr/>
          </p:nvSpPr>
          <p:spPr bwMode="auto">
            <a:xfrm>
              <a:off x="1524000" y="1066800"/>
              <a:ext cx="1295400" cy="6096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0" name="Rectangle 7"/>
            <p:cNvSpPr>
              <a:spLocks noChangeArrowheads="1"/>
            </p:cNvSpPr>
            <p:nvPr/>
          </p:nvSpPr>
          <p:spPr bwMode="auto">
            <a:xfrm>
              <a:off x="3200400" y="1066800"/>
              <a:ext cx="1295400" cy="6096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1" name="Rectangle 8"/>
            <p:cNvSpPr>
              <a:spLocks noChangeArrowheads="1"/>
            </p:cNvSpPr>
            <p:nvPr/>
          </p:nvSpPr>
          <p:spPr bwMode="auto">
            <a:xfrm>
              <a:off x="5867400" y="1066800"/>
              <a:ext cx="1295400" cy="6096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4" name="Rectangle 11"/>
            <p:cNvSpPr>
              <a:spLocks noChangeArrowheads="1"/>
            </p:cNvSpPr>
            <p:nvPr/>
          </p:nvSpPr>
          <p:spPr bwMode="auto">
            <a:xfrm>
              <a:off x="1524000" y="1981200"/>
              <a:ext cx="12954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5" name="Rectangle 12"/>
            <p:cNvSpPr>
              <a:spLocks noChangeArrowheads="1"/>
            </p:cNvSpPr>
            <p:nvPr/>
          </p:nvSpPr>
          <p:spPr bwMode="auto">
            <a:xfrm>
              <a:off x="3200400" y="1981200"/>
              <a:ext cx="12954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6" name="Rectangle 13"/>
            <p:cNvSpPr>
              <a:spLocks noChangeArrowheads="1"/>
            </p:cNvSpPr>
            <p:nvPr/>
          </p:nvSpPr>
          <p:spPr bwMode="auto">
            <a:xfrm>
              <a:off x="5867400" y="1981200"/>
              <a:ext cx="12954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7" name="Text Box 14"/>
            <p:cNvSpPr txBox="1">
              <a:spLocks noChangeArrowheads="1"/>
            </p:cNvSpPr>
            <p:nvPr/>
          </p:nvSpPr>
          <p:spPr bwMode="auto">
            <a:xfrm>
              <a:off x="1762143" y="2057400"/>
              <a:ext cx="773077"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Cache</a:t>
              </a:r>
            </a:p>
          </p:txBody>
        </p:sp>
        <p:sp>
          <p:nvSpPr>
            <p:cNvPr id="18" name="Text Box 15"/>
            <p:cNvSpPr txBox="1">
              <a:spLocks noChangeArrowheads="1"/>
            </p:cNvSpPr>
            <p:nvPr/>
          </p:nvSpPr>
          <p:spPr bwMode="auto">
            <a:xfrm>
              <a:off x="3438543" y="2057400"/>
              <a:ext cx="773077"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Cache</a:t>
              </a:r>
            </a:p>
          </p:txBody>
        </p:sp>
        <p:sp>
          <p:nvSpPr>
            <p:cNvPr id="19" name="Text Box 16"/>
            <p:cNvSpPr txBox="1">
              <a:spLocks noChangeArrowheads="1"/>
            </p:cNvSpPr>
            <p:nvPr/>
          </p:nvSpPr>
          <p:spPr bwMode="auto">
            <a:xfrm>
              <a:off x="6181743" y="2057400"/>
              <a:ext cx="773077"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Cache</a:t>
              </a:r>
            </a:p>
          </p:txBody>
        </p:sp>
        <p:sp>
          <p:nvSpPr>
            <p:cNvPr id="20" name="Rectangle 17"/>
            <p:cNvSpPr>
              <a:spLocks noChangeArrowheads="1"/>
            </p:cNvSpPr>
            <p:nvPr/>
          </p:nvSpPr>
          <p:spPr bwMode="auto">
            <a:xfrm>
              <a:off x="1524000" y="2895600"/>
              <a:ext cx="5638800" cy="304800"/>
            </a:xfrm>
            <a:prstGeom prst="rect">
              <a:avLst/>
            </a:prstGeom>
            <a:noFill/>
            <a:ln w="12700">
              <a:solidFill>
                <a:schemeClr val="accent2"/>
              </a:solidFill>
              <a:miter lim="800000"/>
              <a:headEnd/>
              <a:tailEnd/>
            </a:ln>
            <a:effectLst/>
          </p:spPr>
          <p:txBody>
            <a:bodyPr wrap="none" anchor="ctr"/>
            <a:lstStyle/>
            <a:p>
              <a:pPr algn="ctr"/>
              <a:r>
                <a:rPr lang="en-US" sz="1600" dirty="0">
                  <a:solidFill>
                    <a:prstClr val="black"/>
                  </a:solidFill>
                  <a:latin typeface="Times New Roman" pitchFamily="18" charset="0"/>
                  <a:ea typeface="+mn-ea"/>
                  <a:cs typeface="+mn-cs"/>
                </a:rPr>
                <a:t>Interconnection Network</a:t>
              </a:r>
            </a:p>
          </p:txBody>
        </p:sp>
        <p:sp>
          <p:nvSpPr>
            <p:cNvPr id="21" name="Rectangle 18"/>
            <p:cNvSpPr>
              <a:spLocks noChangeArrowheads="1"/>
            </p:cNvSpPr>
            <p:nvPr/>
          </p:nvSpPr>
          <p:spPr bwMode="auto">
            <a:xfrm>
              <a:off x="2590800" y="3581400"/>
              <a:ext cx="19050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22" name="Text Box 19"/>
            <p:cNvSpPr txBox="1">
              <a:spLocks noChangeArrowheads="1"/>
            </p:cNvSpPr>
            <p:nvPr/>
          </p:nvSpPr>
          <p:spPr bwMode="auto">
            <a:xfrm>
              <a:off x="3033967" y="3657600"/>
              <a:ext cx="991681"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Memory</a:t>
              </a:r>
            </a:p>
          </p:txBody>
        </p:sp>
        <p:sp>
          <p:nvSpPr>
            <p:cNvPr id="23" name="Rectangle 20"/>
            <p:cNvSpPr>
              <a:spLocks noChangeArrowheads="1"/>
            </p:cNvSpPr>
            <p:nvPr/>
          </p:nvSpPr>
          <p:spPr bwMode="auto">
            <a:xfrm>
              <a:off x="5105400" y="3581400"/>
              <a:ext cx="13716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24" name="Text Box 21"/>
            <p:cNvSpPr txBox="1">
              <a:spLocks noChangeArrowheads="1"/>
            </p:cNvSpPr>
            <p:nvPr/>
          </p:nvSpPr>
          <p:spPr bwMode="auto">
            <a:xfrm>
              <a:off x="5535992" y="3733800"/>
              <a:ext cx="510414"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I/O</a:t>
              </a:r>
            </a:p>
          </p:txBody>
        </p:sp>
        <p:sp>
          <p:nvSpPr>
            <p:cNvPr id="25" name="Line 22"/>
            <p:cNvSpPr>
              <a:spLocks noChangeShapeType="1"/>
            </p:cNvSpPr>
            <p:nvPr/>
          </p:nvSpPr>
          <p:spPr bwMode="auto">
            <a:xfrm>
              <a:off x="2133600" y="1676400"/>
              <a:ext cx="0" cy="3048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26" name="Line 23"/>
            <p:cNvSpPr>
              <a:spLocks noChangeShapeType="1"/>
            </p:cNvSpPr>
            <p:nvPr/>
          </p:nvSpPr>
          <p:spPr bwMode="auto">
            <a:xfrm>
              <a:off x="3810000" y="1676400"/>
              <a:ext cx="0" cy="3048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27" name="Line 24"/>
            <p:cNvSpPr>
              <a:spLocks noChangeShapeType="1"/>
            </p:cNvSpPr>
            <p:nvPr/>
          </p:nvSpPr>
          <p:spPr bwMode="auto">
            <a:xfrm>
              <a:off x="6477000" y="1676400"/>
              <a:ext cx="0" cy="3048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28" name="Line 25"/>
            <p:cNvSpPr>
              <a:spLocks noChangeShapeType="1"/>
            </p:cNvSpPr>
            <p:nvPr/>
          </p:nvSpPr>
          <p:spPr bwMode="auto">
            <a:xfrm>
              <a:off x="6477000" y="25146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29" name="Line 26"/>
            <p:cNvSpPr>
              <a:spLocks noChangeShapeType="1"/>
            </p:cNvSpPr>
            <p:nvPr/>
          </p:nvSpPr>
          <p:spPr bwMode="auto">
            <a:xfrm>
              <a:off x="3810000" y="25146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30" name="Line 27"/>
            <p:cNvSpPr>
              <a:spLocks noChangeShapeType="1"/>
            </p:cNvSpPr>
            <p:nvPr/>
          </p:nvSpPr>
          <p:spPr bwMode="auto">
            <a:xfrm>
              <a:off x="2133600" y="25146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31" name="Line 28"/>
            <p:cNvSpPr>
              <a:spLocks noChangeShapeType="1"/>
            </p:cNvSpPr>
            <p:nvPr/>
          </p:nvSpPr>
          <p:spPr bwMode="auto">
            <a:xfrm>
              <a:off x="3505200" y="32004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32" name="Line 29"/>
            <p:cNvSpPr>
              <a:spLocks noChangeShapeType="1"/>
            </p:cNvSpPr>
            <p:nvPr/>
          </p:nvSpPr>
          <p:spPr bwMode="auto">
            <a:xfrm>
              <a:off x="5791200" y="32004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grpSp>
      <p:sp>
        <p:nvSpPr>
          <p:cNvPr id="37" name="TextBox 36"/>
          <p:cNvSpPr txBox="1"/>
          <p:nvPr/>
        </p:nvSpPr>
        <p:spPr>
          <a:xfrm>
            <a:off x="4859868" y="4504267"/>
            <a:ext cx="1022611" cy="400110"/>
          </a:xfrm>
          <a:prstGeom prst="rect">
            <a:avLst/>
          </a:prstGeom>
          <a:solidFill>
            <a:srgbClr val="FFFFFF"/>
          </a:solidFill>
        </p:spPr>
        <p:txBody>
          <a:bodyPr wrap="none" rtlCol="0">
            <a:spAutoFit/>
          </a:bodyPr>
          <a:lstStyle/>
          <a:p>
            <a:pPr algn="ctr"/>
            <a:r>
              <a:rPr lang="en-US" sz="2000" b="0" dirty="0">
                <a:solidFill>
                  <a:srgbClr val="3366FF"/>
                </a:solidFill>
                <a:latin typeface="Times New Roman" pitchFamily="18" charset="0"/>
                <a:ea typeface="+mn-ea"/>
                <a:cs typeface="+mn-cs"/>
              </a:rPr>
              <a:t>1000 </a:t>
            </a:r>
            <a:r>
              <a:rPr lang="en-US" sz="2000" dirty="0">
                <a:solidFill>
                  <a:srgbClr val="3366FF"/>
                </a:solidFill>
                <a:latin typeface="Times New Roman" pitchFamily="18" charset="0"/>
                <a:ea typeface="+mn-ea"/>
                <a:cs typeface="+mn-cs"/>
              </a:rPr>
              <a:t>20</a:t>
            </a:r>
          </a:p>
        </p:txBody>
      </p:sp>
      <p:sp>
        <p:nvSpPr>
          <p:cNvPr id="38" name="TextBox 37"/>
          <p:cNvSpPr txBox="1"/>
          <p:nvPr/>
        </p:nvSpPr>
        <p:spPr>
          <a:xfrm>
            <a:off x="7366001" y="4521200"/>
            <a:ext cx="1022611" cy="400110"/>
          </a:xfrm>
          <a:prstGeom prst="rect">
            <a:avLst/>
          </a:prstGeom>
          <a:solidFill>
            <a:srgbClr val="FFFFFF"/>
          </a:solidFill>
        </p:spPr>
        <p:txBody>
          <a:bodyPr wrap="none" rtlCol="0">
            <a:spAutoFit/>
          </a:bodyPr>
          <a:lstStyle/>
          <a:p>
            <a:pPr algn="ctr"/>
            <a:r>
              <a:rPr lang="en-US" sz="2000" b="0" dirty="0">
                <a:solidFill>
                  <a:srgbClr val="3366FF"/>
                </a:solidFill>
                <a:latin typeface="Times New Roman" pitchFamily="18" charset="0"/>
                <a:ea typeface="+mn-ea"/>
                <a:cs typeface="+mn-cs"/>
              </a:rPr>
              <a:t>1000 </a:t>
            </a:r>
            <a:r>
              <a:rPr lang="en-US" sz="2000" dirty="0">
                <a:solidFill>
                  <a:srgbClr val="3366FF"/>
                </a:solidFill>
                <a:latin typeface="Times New Roman" pitchFamily="18" charset="0"/>
                <a:ea typeface="+mn-ea"/>
                <a:cs typeface="+mn-cs"/>
              </a:rPr>
              <a:t>20</a:t>
            </a:r>
          </a:p>
        </p:txBody>
      </p:sp>
      <p:sp>
        <p:nvSpPr>
          <p:cNvPr id="39" name="TextBox 38"/>
          <p:cNvSpPr txBox="1"/>
          <p:nvPr/>
        </p:nvSpPr>
        <p:spPr>
          <a:xfrm>
            <a:off x="8619067" y="3674533"/>
            <a:ext cx="3420532" cy="1200329"/>
          </a:xfrm>
          <a:prstGeom prst="rect">
            <a:avLst/>
          </a:prstGeom>
          <a:noFill/>
        </p:spPr>
        <p:txBody>
          <a:bodyPr wrap="square" rtlCol="0">
            <a:spAutoFit/>
          </a:bodyPr>
          <a:lstStyle/>
          <a:p>
            <a:pPr algn="ctr"/>
            <a:r>
              <a:rPr lang="en-US" sz="2400" b="0" dirty="0">
                <a:solidFill>
                  <a:prstClr val="black"/>
                </a:solidFill>
                <a:latin typeface="Times New Roman" pitchFamily="18" charset="0"/>
                <a:ea typeface="+mn-ea"/>
                <a:cs typeface="+mn-cs"/>
              </a:rPr>
              <a:t>Processor 0</a:t>
            </a:r>
          </a:p>
          <a:p>
            <a:pPr algn="ctr"/>
            <a:r>
              <a:rPr lang="en-US" sz="2400" b="0" i="1" dirty="0">
                <a:solidFill>
                  <a:srgbClr val="FF0000"/>
                </a:solidFill>
                <a:latin typeface="Times New Roman" pitchFamily="18" charset="0"/>
                <a:ea typeface="+mn-ea"/>
                <a:cs typeface="+mn-cs"/>
              </a:rPr>
              <a:t>write-invalidates</a:t>
            </a:r>
          </a:p>
          <a:p>
            <a:pPr algn="ctr"/>
            <a:r>
              <a:rPr lang="en-US" sz="2400" b="0" dirty="0">
                <a:solidFill>
                  <a:prstClr val="black"/>
                </a:solidFill>
                <a:latin typeface="Times New Roman" pitchFamily="18" charset="0"/>
                <a:ea typeface="+mn-ea"/>
                <a:cs typeface="+mn-cs"/>
              </a:rPr>
              <a:t>other copies</a:t>
            </a:r>
          </a:p>
        </p:txBody>
      </p:sp>
      <p:sp>
        <p:nvSpPr>
          <p:cNvPr id="40" name="TextBox 39"/>
          <p:cNvSpPr txBox="1"/>
          <p:nvPr/>
        </p:nvSpPr>
        <p:spPr>
          <a:xfrm>
            <a:off x="2286000" y="3860800"/>
            <a:ext cx="704640" cy="400110"/>
          </a:xfrm>
          <a:prstGeom prst="rect">
            <a:avLst/>
          </a:prstGeom>
          <a:solidFill>
            <a:srgbClr val="FFFFFF"/>
          </a:solidFill>
        </p:spPr>
        <p:txBody>
          <a:bodyPr wrap="none" rtlCol="0">
            <a:spAutoFit/>
          </a:bodyPr>
          <a:lstStyle/>
          <a:p>
            <a:pPr algn="ctr"/>
            <a:r>
              <a:rPr lang="en-US" sz="2000" b="0" dirty="0">
                <a:solidFill>
                  <a:srgbClr val="3366FF"/>
                </a:solidFill>
                <a:latin typeface="Times New Roman" pitchFamily="18" charset="0"/>
                <a:ea typeface="+mn-ea"/>
                <a:cs typeface="+mn-cs"/>
              </a:rPr>
              <a:t>1000</a:t>
            </a:r>
          </a:p>
        </p:txBody>
      </p:sp>
      <p:sp>
        <p:nvSpPr>
          <p:cNvPr id="42" name="TextBox 41"/>
          <p:cNvSpPr txBox="1"/>
          <p:nvPr/>
        </p:nvSpPr>
        <p:spPr>
          <a:xfrm>
            <a:off x="3318935" y="4504266"/>
            <a:ext cx="941283" cy="369332"/>
          </a:xfrm>
          <a:prstGeom prst="rect">
            <a:avLst/>
          </a:prstGeom>
          <a:solidFill>
            <a:srgbClr val="FFFFFF"/>
          </a:solidFill>
        </p:spPr>
        <p:txBody>
          <a:bodyPr wrap="none" rtlCol="0">
            <a:spAutoFit/>
          </a:bodyPr>
          <a:lstStyle/>
          <a:p>
            <a:pPr algn="ctr"/>
            <a:r>
              <a:rPr lang="en-US" b="0" dirty="0">
                <a:solidFill>
                  <a:srgbClr val="3366FF"/>
                </a:solidFill>
                <a:latin typeface="Times New Roman" pitchFamily="18" charset="0"/>
                <a:ea typeface="+mn-ea"/>
                <a:cs typeface="+mn-cs"/>
              </a:rPr>
              <a:t>1000 </a:t>
            </a:r>
            <a:r>
              <a:rPr lang="en-US" dirty="0">
                <a:solidFill>
                  <a:srgbClr val="3366FF"/>
                </a:solidFill>
                <a:latin typeface="Times New Roman" pitchFamily="18" charset="0"/>
                <a:ea typeface="+mn-ea"/>
                <a:cs typeface="+mn-cs"/>
              </a:rPr>
              <a:t>40</a:t>
            </a:r>
          </a:p>
        </p:txBody>
      </p:sp>
      <p:sp>
        <p:nvSpPr>
          <p:cNvPr id="45" name="TextBox 44"/>
          <p:cNvSpPr txBox="1"/>
          <p:nvPr/>
        </p:nvSpPr>
        <p:spPr>
          <a:xfrm>
            <a:off x="4504268" y="5825067"/>
            <a:ext cx="1022611" cy="400110"/>
          </a:xfrm>
          <a:prstGeom prst="rect">
            <a:avLst/>
          </a:prstGeom>
          <a:solidFill>
            <a:srgbClr val="FFFFFF"/>
          </a:solidFill>
        </p:spPr>
        <p:txBody>
          <a:bodyPr wrap="none" rtlCol="0">
            <a:spAutoFit/>
          </a:bodyPr>
          <a:lstStyle/>
          <a:p>
            <a:pPr algn="ctr"/>
            <a:r>
              <a:rPr lang="en-US" sz="2000" b="0" dirty="0">
                <a:solidFill>
                  <a:srgbClr val="3366FF"/>
                </a:solidFill>
                <a:latin typeface="Times New Roman" pitchFamily="18" charset="0"/>
                <a:ea typeface="+mn-ea"/>
                <a:cs typeface="+mn-cs"/>
              </a:rPr>
              <a:t>1000 </a:t>
            </a:r>
            <a:r>
              <a:rPr lang="en-US" sz="2000" dirty="0">
                <a:solidFill>
                  <a:srgbClr val="3366FF"/>
                </a:solidFill>
                <a:latin typeface="Times New Roman" pitchFamily="18" charset="0"/>
                <a:ea typeface="+mn-ea"/>
                <a:cs typeface="+mn-cs"/>
              </a:rPr>
              <a:t>40</a:t>
            </a:r>
          </a:p>
        </p:txBody>
      </p:sp>
      <p:sp>
        <p:nvSpPr>
          <p:cNvPr id="46" name="Slide Number Placeholder 7"/>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55</a:t>
            </a:fld>
            <a:endParaRPr lang="en-US" b="0" dirty="0">
              <a:solidFill>
                <a:prstClr val="black">
                  <a:tint val="75000"/>
                </a:prstClr>
              </a:solidFill>
              <a:latin typeface="Times New Roman" pitchFamily="18" charset="0"/>
              <a:ea typeface="+mn-ea"/>
              <a:cs typeface="+mn-cs"/>
            </a:endParaRPr>
          </a:p>
        </p:txBody>
      </p:sp>
      <p:sp>
        <p:nvSpPr>
          <p:cNvPr id="4" name="Text Box 6">
            <a:extLst>
              <a:ext uri="{FF2B5EF4-FFF2-40B4-BE49-F238E27FC236}">
                <a16:creationId xmlns:a16="http://schemas.microsoft.com/office/drawing/2014/main" id="{6C08C4A8-D1C9-2C45-AD81-0858BCE534F5}"/>
              </a:ext>
            </a:extLst>
          </p:cNvPr>
          <p:cNvSpPr txBox="1">
            <a:spLocks noChangeArrowheads="1"/>
          </p:cNvSpPr>
          <p:nvPr/>
        </p:nvSpPr>
        <p:spPr bwMode="auto">
          <a:xfrm>
            <a:off x="3523025" y="3846433"/>
            <a:ext cx="412293" cy="338554"/>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P0</a:t>
            </a:r>
          </a:p>
        </p:txBody>
      </p:sp>
      <p:sp>
        <p:nvSpPr>
          <p:cNvPr id="5" name="Text Box 9">
            <a:extLst>
              <a:ext uri="{FF2B5EF4-FFF2-40B4-BE49-F238E27FC236}">
                <a16:creationId xmlns:a16="http://schemas.microsoft.com/office/drawing/2014/main" id="{6D09BB5D-351B-6A6A-08D7-714A8DC73222}"/>
              </a:ext>
            </a:extLst>
          </p:cNvPr>
          <p:cNvSpPr txBox="1">
            <a:spLocks noChangeArrowheads="1"/>
          </p:cNvSpPr>
          <p:nvPr/>
        </p:nvSpPr>
        <p:spPr bwMode="auto">
          <a:xfrm>
            <a:off x="5123825" y="3859530"/>
            <a:ext cx="412293" cy="338554"/>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P1</a:t>
            </a:r>
          </a:p>
        </p:txBody>
      </p:sp>
      <p:sp>
        <p:nvSpPr>
          <p:cNvPr id="6" name="Text Box 10">
            <a:extLst>
              <a:ext uri="{FF2B5EF4-FFF2-40B4-BE49-F238E27FC236}">
                <a16:creationId xmlns:a16="http://schemas.microsoft.com/office/drawing/2014/main" id="{06DC1FFA-5EB8-BF2E-8DCA-AA718BF61484}"/>
              </a:ext>
            </a:extLst>
          </p:cNvPr>
          <p:cNvSpPr txBox="1">
            <a:spLocks noChangeArrowheads="1"/>
          </p:cNvSpPr>
          <p:nvPr/>
        </p:nvSpPr>
        <p:spPr bwMode="auto">
          <a:xfrm>
            <a:off x="7646662" y="3859530"/>
            <a:ext cx="412293" cy="338554"/>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P2</a:t>
            </a:r>
          </a:p>
        </p:txBody>
      </p:sp>
      <p:sp>
        <p:nvSpPr>
          <p:cNvPr id="9" name="Slide Number Placeholder 3">
            <a:extLst>
              <a:ext uri="{FF2B5EF4-FFF2-40B4-BE49-F238E27FC236}">
                <a16:creationId xmlns:a16="http://schemas.microsoft.com/office/drawing/2014/main" id="{E5273BE5-3A02-E6F8-2711-DA203FF7FC7D}"/>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55</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209 0.02523 C 0.02326 0.05556 0.04861 0.08611 0.05902 0.09931 " pathEditMode="relative" ptsTypes="aA">
                                      <p:cBhvr>
                                        <p:cTn id="6" dur="2000" fill="hold"/>
                                        <p:tgtEl>
                                          <p:spTgt spid="40">
                                            <p:txEl>
                                              <p:pRg st="0" end="0"/>
                                            </p:txEl>
                                          </p:spTgt>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05903 0.0993 C 0.07222 0.09421 0.08576 0.08935 0.09166 0.10671 C 0.09757 0.12407 0.07778 0.18866 0.09427 0.20301 C 0.11076 0.21736 0.15035 0.20509 0.19045 0.19305 " pathEditMode="relative" rAng="0" ptsTypes="aaaA">
                                      <p:cBhvr>
                                        <p:cTn id="10" dur="2000" fill="hold"/>
                                        <p:tgtEl>
                                          <p:spTgt spid="40">
                                            <p:txEl>
                                              <p:pRg st="0" end="0"/>
                                            </p:txEl>
                                          </p:spTgt>
                                        </p:tgtEl>
                                        <p:attrNameLst>
                                          <p:attrName>ppt_x</p:attrName>
                                          <p:attrName>ppt_y</p:attrName>
                                        </p:attrNameLst>
                                      </p:cBhvr>
                                      <p:rCtr x="6600" y="540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40">
                                            <p:txEl>
                                              <p:pRg st="0" end="0"/>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40">
                                            <p:bg/>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p:bldP spid="40" grpId="0" build="allAtOnce" animBg="1"/>
      <p:bldP spid="42" grpId="0" animBg="1"/>
      <p:bldP spid="4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False Sharing</a:t>
            </a:r>
          </a:p>
        </p:txBody>
      </p:sp>
      <p:sp>
        <p:nvSpPr>
          <p:cNvPr id="3" name="Content Placeholder 2"/>
          <p:cNvSpPr>
            <a:spLocks noGrp="1"/>
          </p:cNvSpPr>
          <p:nvPr>
            <p:ph idx="1"/>
          </p:nvPr>
        </p:nvSpPr>
        <p:spPr/>
        <p:txBody>
          <a:bodyPr>
            <a:normAutofit/>
          </a:bodyPr>
          <a:lstStyle/>
          <a:p>
            <a:r>
              <a:rPr lang="en-US" dirty="0"/>
              <a:t>Suppose block size is 32 bytes</a:t>
            </a:r>
          </a:p>
          <a:p>
            <a:r>
              <a:rPr lang="en-US" dirty="0"/>
              <a:t>Suppose Processor 0 reading and writing variable X, Processor 1 reading and writing variable Y</a:t>
            </a:r>
          </a:p>
          <a:p>
            <a:r>
              <a:rPr lang="en-US" dirty="0"/>
              <a:t>Suppose X is at address 4000,  Y in 4012</a:t>
            </a:r>
          </a:p>
          <a:p>
            <a:pPr lvl="1"/>
            <a:r>
              <a:rPr lang="en-US" dirty="0"/>
              <a:t>Two variables are in the same cache block, even though they have different addresses</a:t>
            </a:r>
          </a:p>
          <a:p>
            <a:r>
              <a:rPr lang="en-US" dirty="0"/>
              <a:t>Effect called </a:t>
            </a:r>
            <a:r>
              <a:rPr lang="en-US" i="1" dirty="0">
                <a:solidFill>
                  <a:srgbClr val="FF0000"/>
                </a:solidFill>
              </a:rPr>
              <a:t>false sharing </a:t>
            </a:r>
          </a:p>
          <a:p>
            <a:endParaRPr lang="en-US" dirty="0"/>
          </a:p>
        </p:txBody>
      </p:sp>
      <p:sp>
        <p:nvSpPr>
          <p:cNvPr id="8" name="Slide Number Placeholder 7"/>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56</a:t>
            </a:fld>
            <a:endParaRPr lang="en-US" b="0" dirty="0">
              <a:solidFill>
                <a:prstClr val="black">
                  <a:tint val="75000"/>
                </a:prstClr>
              </a:solidFill>
              <a:latin typeface="Times New Roman" pitchFamily="18" charset="0"/>
              <a:ea typeface="+mn-ea"/>
              <a:cs typeface="+mn-cs"/>
            </a:endParaRPr>
          </a:p>
        </p:txBody>
      </p:sp>
      <p:sp>
        <p:nvSpPr>
          <p:cNvPr id="4" name="Slide Number Placeholder 3">
            <a:extLst>
              <a:ext uri="{FF2B5EF4-FFF2-40B4-BE49-F238E27FC236}">
                <a16:creationId xmlns:a16="http://schemas.microsoft.com/office/drawing/2014/main" id="{622623B2-ED6E-12DD-89DA-C7F8B7C925A8}"/>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56</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Grp="1" noChangeArrowheads="1"/>
          </p:cNvSpPr>
          <p:nvPr>
            <p:ph type="title"/>
          </p:nvPr>
        </p:nvSpPr>
        <p:spPr>
          <a:xfrm>
            <a:off x="2959671" y="304801"/>
            <a:ext cx="6080575" cy="728405"/>
          </a:xfrm>
          <a:noFill/>
          <a:ln/>
        </p:spPr>
        <p:txBody>
          <a:bodyPr vert="horz" wrap="none" lIns="63500" tIns="25400" rIns="63500" bIns="25400" rtlCol="0" anchor="t">
            <a:spAutoFit/>
          </a:bodyPr>
          <a:lstStyle/>
          <a:p>
            <a:r>
              <a:rPr lang="en-US" altLang="zh-CN" dirty="0">
                <a:ea typeface="宋体" charset="-122"/>
              </a:rPr>
              <a:t>Summary #1/2: Cache</a:t>
            </a:r>
          </a:p>
        </p:txBody>
      </p:sp>
      <p:sp>
        <p:nvSpPr>
          <p:cNvPr id="758787" name="Rectangle 3"/>
          <p:cNvSpPr>
            <a:spLocks noGrp="1" noChangeArrowheads="1"/>
          </p:cNvSpPr>
          <p:nvPr>
            <p:ph type="body" idx="1"/>
          </p:nvPr>
        </p:nvSpPr>
        <p:spPr>
          <a:xfrm>
            <a:off x="914400" y="1494971"/>
            <a:ext cx="10363200" cy="4852610"/>
          </a:xfrm>
          <a:noFill/>
          <a:ln/>
        </p:spPr>
        <p:txBody>
          <a:bodyPr vert="horz" wrap="square" lIns="63500" tIns="25400" rIns="63500" bIns="25400" rtlCol="0">
            <a:spAutoFit/>
          </a:bodyPr>
          <a:lstStyle/>
          <a:p>
            <a:pPr>
              <a:lnSpc>
                <a:spcPct val="80000"/>
              </a:lnSpc>
              <a:spcBef>
                <a:spcPct val="20000"/>
              </a:spcBef>
            </a:pPr>
            <a:r>
              <a:rPr lang="en-US" altLang="zh-CN" dirty="0">
                <a:ea typeface="宋体" charset="-122"/>
              </a:rPr>
              <a:t>Principle of Locality:</a:t>
            </a:r>
          </a:p>
          <a:p>
            <a:pPr lvl="1">
              <a:lnSpc>
                <a:spcPct val="80000"/>
              </a:lnSpc>
              <a:spcBef>
                <a:spcPct val="20000"/>
              </a:spcBef>
            </a:pPr>
            <a:r>
              <a:rPr lang="en-US" altLang="zh-CN" dirty="0">
                <a:ea typeface="宋体" charset="-122"/>
              </a:rPr>
              <a:t>Program likely to access a relatively small portion of the address space at any instant of time.</a:t>
            </a:r>
          </a:p>
          <a:p>
            <a:pPr lvl="2">
              <a:lnSpc>
                <a:spcPct val="80000"/>
              </a:lnSpc>
              <a:spcBef>
                <a:spcPct val="20000"/>
              </a:spcBef>
            </a:pPr>
            <a:r>
              <a:rPr lang="en-US" altLang="zh-CN" dirty="0">
                <a:solidFill>
                  <a:schemeClr val="hlink"/>
                </a:solidFill>
                <a:ea typeface="宋体" charset="-122"/>
              </a:rPr>
              <a:t>Temporal Locality</a:t>
            </a:r>
            <a:r>
              <a:rPr lang="en-US" altLang="zh-CN" dirty="0">
                <a:ea typeface="宋体" charset="-122"/>
              </a:rPr>
              <a:t>: Locality in Time</a:t>
            </a:r>
          </a:p>
          <a:p>
            <a:pPr lvl="2">
              <a:lnSpc>
                <a:spcPct val="80000"/>
              </a:lnSpc>
              <a:spcBef>
                <a:spcPct val="20000"/>
              </a:spcBef>
            </a:pPr>
            <a:r>
              <a:rPr lang="en-US" altLang="zh-CN" dirty="0">
                <a:solidFill>
                  <a:schemeClr val="hlink"/>
                </a:solidFill>
                <a:ea typeface="宋体" charset="-122"/>
              </a:rPr>
              <a:t>Spatial Locality</a:t>
            </a:r>
            <a:r>
              <a:rPr lang="en-US" altLang="zh-CN" dirty="0">
                <a:ea typeface="宋体" charset="-122"/>
              </a:rPr>
              <a:t>: Locality in Space</a:t>
            </a:r>
          </a:p>
          <a:p>
            <a:pPr>
              <a:lnSpc>
                <a:spcPct val="80000"/>
              </a:lnSpc>
              <a:spcBef>
                <a:spcPct val="20000"/>
              </a:spcBef>
            </a:pPr>
            <a:r>
              <a:rPr lang="en-US" altLang="zh-CN" dirty="0">
                <a:ea typeface="宋体" charset="-122"/>
              </a:rPr>
              <a:t>Three Major Categories of Cache Misses:</a:t>
            </a:r>
          </a:p>
          <a:p>
            <a:pPr lvl="1">
              <a:lnSpc>
                <a:spcPct val="80000"/>
              </a:lnSpc>
              <a:spcBef>
                <a:spcPct val="20000"/>
              </a:spcBef>
            </a:pPr>
            <a:r>
              <a:rPr lang="en-US" altLang="zh-CN" dirty="0">
                <a:solidFill>
                  <a:schemeClr val="hlink"/>
                </a:solidFill>
                <a:ea typeface="宋体" charset="-122"/>
              </a:rPr>
              <a:t>Compulsory misses</a:t>
            </a:r>
            <a:r>
              <a:rPr lang="en-US" altLang="zh-CN" dirty="0">
                <a:ea typeface="宋体" charset="-122"/>
              </a:rPr>
              <a:t>: </a:t>
            </a:r>
          </a:p>
          <a:p>
            <a:pPr lvl="2">
              <a:lnSpc>
                <a:spcPct val="80000"/>
              </a:lnSpc>
            </a:pPr>
            <a:r>
              <a:rPr lang="en-US" altLang="zh-CN" dirty="0">
                <a:ea typeface="宋体" charset="-122"/>
              </a:rPr>
              <a:t>e.g., cold start misses.</a:t>
            </a:r>
          </a:p>
          <a:p>
            <a:pPr lvl="1">
              <a:lnSpc>
                <a:spcPct val="80000"/>
              </a:lnSpc>
              <a:spcBef>
                <a:spcPct val="20000"/>
              </a:spcBef>
            </a:pPr>
            <a:r>
              <a:rPr lang="en-US" altLang="zh-CN" dirty="0">
                <a:solidFill>
                  <a:schemeClr val="hlink"/>
                </a:solidFill>
                <a:ea typeface="宋体" charset="-122"/>
              </a:rPr>
              <a:t>Capacity misses</a:t>
            </a:r>
            <a:r>
              <a:rPr lang="en-US" altLang="zh-CN" dirty="0">
                <a:ea typeface="宋体" charset="-122"/>
              </a:rPr>
              <a:t>: </a:t>
            </a:r>
          </a:p>
          <a:p>
            <a:pPr lvl="2">
              <a:lnSpc>
                <a:spcPct val="80000"/>
              </a:lnSpc>
            </a:pPr>
            <a:r>
              <a:rPr lang="en-US" altLang="zh-CN" dirty="0">
                <a:ea typeface="宋体" charset="-122"/>
              </a:rPr>
              <a:t>Can be reduced by increasing cache size</a:t>
            </a:r>
          </a:p>
          <a:p>
            <a:pPr lvl="1">
              <a:lnSpc>
                <a:spcPct val="80000"/>
              </a:lnSpc>
              <a:spcBef>
                <a:spcPct val="20000"/>
              </a:spcBef>
            </a:pPr>
            <a:r>
              <a:rPr lang="en-US" altLang="zh-CN" dirty="0">
                <a:solidFill>
                  <a:schemeClr val="hlink"/>
                </a:solidFill>
                <a:ea typeface="宋体" charset="-122"/>
              </a:rPr>
              <a:t>Conflict misses</a:t>
            </a:r>
          </a:p>
          <a:p>
            <a:pPr lvl="2">
              <a:lnSpc>
                <a:spcPct val="80000"/>
              </a:lnSpc>
            </a:pPr>
            <a:r>
              <a:rPr lang="en-US" altLang="zh-CN" dirty="0">
                <a:ea typeface="宋体" charset="-122"/>
              </a:rPr>
              <a:t>Can be reduced by increasing cache size and/or associativity</a:t>
            </a:r>
          </a:p>
        </p:txBody>
      </p:sp>
      <p:sp>
        <p:nvSpPr>
          <p:cNvPr id="4" name="Slide Number Placeholder 7"/>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57</a:t>
            </a:fld>
            <a:endParaRPr lang="en-US" b="0" dirty="0">
              <a:solidFill>
                <a:prstClr val="black">
                  <a:tint val="75000"/>
                </a:prstClr>
              </a:solidFill>
              <a:latin typeface="Times New Roman" pitchFamily="18" charset="0"/>
              <a:ea typeface="+mn-ea"/>
              <a:cs typeface="+mn-cs"/>
            </a:endParaRPr>
          </a:p>
        </p:txBody>
      </p:sp>
      <p:sp>
        <p:nvSpPr>
          <p:cNvPr id="2" name="Slide Number Placeholder 3">
            <a:extLst>
              <a:ext uri="{FF2B5EF4-FFF2-40B4-BE49-F238E27FC236}">
                <a16:creationId xmlns:a16="http://schemas.microsoft.com/office/drawing/2014/main" id="{26C6A3E8-6D60-4184-0A62-2CBC3AB48706}"/>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57</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charset="-122"/>
              </a:rPr>
              <a:t>Summary #2/2: Cache</a:t>
            </a:r>
            <a:endParaRPr lang="zh-CN" altLang="en-US" dirty="0"/>
          </a:p>
        </p:txBody>
      </p:sp>
      <p:sp>
        <p:nvSpPr>
          <p:cNvPr id="3" name="内容占位符 2"/>
          <p:cNvSpPr>
            <a:spLocks noGrp="1"/>
          </p:cNvSpPr>
          <p:nvPr>
            <p:ph idx="1"/>
          </p:nvPr>
        </p:nvSpPr>
        <p:spPr/>
        <p:txBody>
          <a:bodyPr>
            <a:normAutofit fontScale="92500" lnSpcReduction="20000"/>
          </a:bodyPr>
          <a:lstStyle/>
          <a:p>
            <a:pPr>
              <a:lnSpc>
                <a:spcPct val="80000"/>
              </a:lnSpc>
            </a:pPr>
            <a:r>
              <a:rPr lang="en-US" altLang="zh-CN" dirty="0">
                <a:ea typeface="宋体" charset="-122"/>
              </a:rPr>
              <a:t>Cache organizations:</a:t>
            </a:r>
          </a:p>
          <a:p>
            <a:pPr lvl="1">
              <a:lnSpc>
                <a:spcPct val="80000"/>
              </a:lnSpc>
            </a:pPr>
            <a:r>
              <a:rPr lang="en-US" altLang="zh-CN" dirty="0">
                <a:ea typeface="宋体" charset="-122"/>
              </a:rPr>
              <a:t>Direct Mapped (DM): single block per set</a:t>
            </a:r>
          </a:p>
          <a:p>
            <a:pPr lvl="1">
              <a:lnSpc>
                <a:spcPct val="80000"/>
              </a:lnSpc>
            </a:pPr>
            <a:r>
              <a:rPr lang="en-US" altLang="zh-CN" dirty="0">
                <a:ea typeface="宋体" charset="-122"/>
              </a:rPr>
              <a:t>Set Associative (SA): more than one block per set</a:t>
            </a:r>
          </a:p>
          <a:p>
            <a:pPr lvl="1">
              <a:lnSpc>
                <a:spcPct val="80000"/>
              </a:lnSpc>
            </a:pPr>
            <a:r>
              <a:rPr lang="en-US" altLang="zh-CN" dirty="0">
                <a:ea typeface="宋体" charset="-122"/>
              </a:rPr>
              <a:t>Fully Associative (FA): all blocks in one set</a:t>
            </a:r>
          </a:p>
          <a:p>
            <a:pPr>
              <a:lnSpc>
                <a:spcPct val="80000"/>
              </a:lnSpc>
            </a:pPr>
            <a:r>
              <a:rPr lang="en-US" altLang="zh-CN" dirty="0">
                <a:ea typeface="宋体" charset="-122"/>
              </a:rPr>
              <a:t>Set associativity - reduce cache miss rate</a:t>
            </a:r>
          </a:p>
          <a:p>
            <a:pPr lvl="1">
              <a:lnSpc>
                <a:spcPct val="80000"/>
              </a:lnSpc>
            </a:pPr>
            <a:r>
              <a:rPr lang="en-US" altLang="zh-CN" dirty="0">
                <a:ea typeface="宋体" charset="-122"/>
              </a:rPr>
              <a:t>Memory block maps into more than 1 cache block</a:t>
            </a:r>
          </a:p>
          <a:p>
            <a:pPr lvl="1">
              <a:lnSpc>
                <a:spcPct val="80000"/>
              </a:lnSpc>
            </a:pPr>
            <a:r>
              <a:rPr lang="en-US" altLang="zh-CN" dirty="0">
                <a:ea typeface="宋体" charset="-122"/>
              </a:rPr>
              <a:t>N-way: N possible locations in a cache set to hold a memory block</a:t>
            </a:r>
          </a:p>
          <a:p>
            <a:pPr>
              <a:lnSpc>
                <a:spcPct val="80000"/>
              </a:lnSpc>
            </a:pPr>
            <a:r>
              <a:rPr lang="en-US" altLang="zh-CN" dirty="0">
                <a:ea typeface="宋体" charset="-122"/>
              </a:rPr>
              <a:t>Lots of cache parameters!</a:t>
            </a:r>
          </a:p>
          <a:p>
            <a:pPr lvl="1">
              <a:lnSpc>
                <a:spcPct val="80000"/>
              </a:lnSpc>
            </a:pPr>
            <a:r>
              <a:rPr lang="en-US" altLang="zh-CN" dirty="0">
                <a:ea typeface="宋体" charset="-122"/>
              </a:rPr>
              <a:t>Block size, cache size, associativity, write-back vs. write-through, write-allocate, etc.</a:t>
            </a:r>
          </a:p>
          <a:p>
            <a:pPr>
              <a:lnSpc>
                <a:spcPct val="80000"/>
              </a:lnSpc>
            </a:pPr>
            <a:r>
              <a:rPr lang="en-US" altLang="zh-CN" dirty="0">
                <a:ea typeface="宋体" charset="-122"/>
              </a:rPr>
              <a:t>Multi-level caches - reduce cache miss penalty</a:t>
            </a:r>
          </a:p>
          <a:p>
            <a:pPr lvl="1">
              <a:lnSpc>
                <a:spcPct val="80000"/>
              </a:lnSpc>
            </a:pPr>
            <a:r>
              <a:rPr lang="en-US" altLang="zh-CN" dirty="0">
                <a:ea typeface="宋体" charset="-122"/>
              </a:rPr>
              <a:t>Optimize first level to be fast</a:t>
            </a:r>
          </a:p>
          <a:p>
            <a:pPr lvl="1">
              <a:lnSpc>
                <a:spcPct val="80000"/>
              </a:lnSpc>
            </a:pPr>
            <a:r>
              <a:rPr lang="en-US" altLang="zh-CN">
                <a:ea typeface="宋体" charset="-122"/>
              </a:rPr>
              <a:t>Optimize 2nd and 3rd levels to minimize the memory access penalty</a:t>
            </a:r>
            <a:endParaRPr lang="en-US" altLang="zh-CN" dirty="0">
              <a:ea typeface="宋体" charset="-122"/>
            </a:endParaRPr>
          </a:p>
          <a:p>
            <a:pPr>
              <a:lnSpc>
                <a:spcPct val="80000"/>
              </a:lnSpc>
            </a:pPr>
            <a:endParaRPr lang="en-US" altLang="zh-CN" dirty="0">
              <a:ea typeface="宋体" charset="-122"/>
            </a:endParaRPr>
          </a:p>
          <a:p>
            <a:endParaRPr lang="zh-CN" altLang="en-US" dirty="0"/>
          </a:p>
        </p:txBody>
      </p:sp>
      <p:sp>
        <p:nvSpPr>
          <p:cNvPr id="4" name="灯片编号占位符 3"/>
          <p:cNvSpPr>
            <a:spLocks noGrp="1"/>
          </p:cNvSpPr>
          <p:nvPr>
            <p:ph type="sldNum" sz="quarter" idx="10"/>
          </p:nvPr>
        </p:nvSpPr>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58</a:t>
            </a:fld>
            <a:endParaRPr lang="en-US" altLang="zh-CN" b="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a:xfrm>
            <a:off x="601884" y="1425354"/>
            <a:ext cx="10972800" cy="5346699"/>
          </a:xfrm>
        </p:spPr>
        <p:txBody>
          <a:bodyPr>
            <a:normAutofit fontScale="62500" lnSpcReduction="20000"/>
          </a:bodyPr>
          <a:lstStyle/>
          <a:p>
            <a:r>
              <a:rPr lang="en-US" dirty="0"/>
              <a:t>Q: Consider 32-bit address space; a </a:t>
            </a:r>
            <a:r>
              <a:rPr lang="en-US" dirty="0">
                <a:solidFill>
                  <a:srgbClr val="FF0000"/>
                </a:solidFill>
              </a:rPr>
              <a:t>DM cache </a:t>
            </a:r>
            <a:r>
              <a:rPr lang="en-US" dirty="0"/>
              <a:t>with size 32 KB; each cache block is 8 words. What is the TIO breakdown?</a:t>
            </a:r>
          </a:p>
          <a:p>
            <a:r>
              <a:rPr lang="en-US" dirty="0"/>
              <a:t>ANS: T=17, I=10, O=5</a:t>
            </a:r>
          </a:p>
          <a:p>
            <a:pPr lvl="1"/>
            <a:r>
              <a:rPr lang="en-GB" dirty="0"/>
              <a:t>8-word per block =&gt; 32 bytes / block =&gt; O = 5</a:t>
            </a:r>
          </a:p>
          <a:p>
            <a:pPr lvl="1"/>
            <a:r>
              <a:rPr lang="en-GB" dirty="0"/>
              <a:t>32 KB / (32 bytes / block) = 2^10 blocks total =&gt; I = 10</a:t>
            </a:r>
          </a:p>
          <a:p>
            <a:pPr lvl="1"/>
            <a:r>
              <a:rPr lang="en-GB" dirty="0"/>
              <a:t>T = 32 – 10 – 5 = 17</a:t>
            </a:r>
            <a:endParaRPr lang="en-US" dirty="0"/>
          </a:p>
          <a:p>
            <a:r>
              <a:rPr lang="en-US" dirty="0"/>
              <a:t>Q: Consider 32-bit address space; a </a:t>
            </a:r>
            <a:r>
              <a:rPr lang="en-US" dirty="0">
                <a:solidFill>
                  <a:srgbClr val="FF0000"/>
                </a:solidFill>
              </a:rPr>
              <a:t>4-way SA cache </a:t>
            </a:r>
            <a:r>
              <a:rPr lang="en-US" dirty="0"/>
              <a:t>with size 32 KB; each cache block is 8 words. What is the TIO breakdown?</a:t>
            </a:r>
          </a:p>
          <a:p>
            <a:r>
              <a:rPr lang="en-GB" dirty="0"/>
              <a:t>ANS: </a:t>
            </a:r>
            <a:r>
              <a:rPr lang="en-US" dirty="0"/>
              <a:t>T=19, I=8, O=5 (</a:t>
            </a:r>
            <a:r>
              <a:rPr lang="en-GB" dirty="0"/>
              <a:t>Tag 19b, Index 8b, Offset 5b)</a:t>
            </a:r>
          </a:p>
          <a:p>
            <a:pPr lvl="1"/>
            <a:r>
              <a:rPr lang="en-GB" dirty="0"/>
              <a:t>8-word per block =&gt; 32 bytes / block =&gt; O = 5</a:t>
            </a:r>
          </a:p>
          <a:p>
            <a:pPr lvl="1"/>
            <a:r>
              <a:rPr lang="en-GB" dirty="0"/>
              <a:t>32 KB / (32 bytes / block) = 2^10 blocks total</a:t>
            </a:r>
          </a:p>
          <a:p>
            <a:pPr lvl="1"/>
            <a:r>
              <a:rPr lang="en-GB" dirty="0"/>
              <a:t>2^10 blocks / (4 blocks / set) = 2^8 sets total =&gt; I = 8</a:t>
            </a:r>
          </a:p>
          <a:p>
            <a:pPr lvl="1"/>
            <a:r>
              <a:rPr lang="en-GB" dirty="0"/>
              <a:t>T = 32 – 8 – 5 = 19</a:t>
            </a:r>
          </a:p>
          <a:p>
            <a:r>
              <a:rPr lang="en-US" dirty="0"/>
              <a:t>Q: Consider 32-bit address space; an </a:t>
            </a:r>
            <a:r>
              <a:rPr lang="en-US" dirty="0">
                <a:solidFill>
                  <a:srgbClr val="FF0000"/>
                </a:solidFill>
              </a:rPr>
              <a:t>FA cache </a:t>
            </a:r>
            <a:r>
              <a:rPr lang="en-US" dirty="0"/>
              <a:t>with size 32 KB; each cache block is 8 words. What is the TIO breakdown?</a:t>
            </a:r>
          </a:p>
          <a:p>
            <a:pPr lvl="1"/>
            <a:r>
              <a:rPr lang="en-US" dirty="0"/>
              <a:t>ANS: T=27, I=0, O=5</a:t>
            </a:r>
          </a:p>
          <a:p>
            <a:pPr lvl="1"/>
            <a:r>
              <a:rPr lang="en-GB" dirty="0"/>
              <a:t>8-word per block =&gt; 32 bytes / block =&gt; O = 5</a:t>
            </a:r>
          </a:p>
          <a:p>
            <a:pPr lvl="1"/>
            <a:r>
              <a:rPr lang="en-GB" dirty="0"/>
              <a:t>FA cache =&gt; I = 0</a:t>
            </a:r>
          </a:p>
          <a:p>
            <a:pPr lvl="1"/>
            <a:r>
              <a:rPr lang="en-GB" dirty="0"/>
              <a:t>T = 32 – 0 – 5 = 27</a:t>
            </a:r>
          </a:p>
          <a:p>
            <a:endParaRPr lang="en-US" dirty="0"/>
          </a:p>
          <a:p>
            <a:endParaRPr lang="en-US" dirty="0"/>
          </a:p>
        </p:txBody>
      </p:sp>
      <p:sp>
        <p:nvSpPr>
          <p:cNvPr id="4" name="Slide Number Placeholder 3">
            <a:extLst>
              <a:ext uri="{FF2B5EF4-FFF2-40B4-BE49-F238E27FC236}">
                <a16:creationId xmlns:a16="http://schemas.microsoft.com/office/drawing/2014/main" id="{E278471C-825B-55F5-94FC-098A54A511E9}"/>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59</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897643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Locality Exist?</a:t>
            </a:r>
          </a:p>
        </p:txBody>
      </p:sp>
      <p:sp>
        <p:nvSpPr>
          <p:cNvPr id="3" name="Content Placeholder 2"/>
          <p:cNvSpPr>
            <a:spLocks noGrp="1"/>
          </p:cNvSpPr>
          <p:nvPr>
            <p:ph idx="1"/>
          </p:nvPr>
        </p:nvSpPr>
        <p:spPr/>
        <p:txBody>
          <a:bodyPr/>
          <a:lstStyle/>
          <a:p>
            <a:pPr>
              <a:lnSpc>
                <a:spcPct val="80000"/>
              </a:lnSpc>
            </a:pPr>
            <a:r>
              <a:rPr lang="en-US" dirty="0"/>
              <a:t>Instruction accesses spend a lot of time on the same page (since accesses mostly sequential, loop body tends to be small)</a:t>
            </a:r>
          </a:p>
          <a:p>
            <a:pPr>
              <a:lnSpc>
                <a:spcPct val="80000"/>
              </a:lnSpc>
            </a:pPr>
            <a:r>
              <a:rPr lang="en-US" dirty="0"/>
              <a:t>Data accesses have less locality, but still some, depending on application…</a:t>
            </a:r>
          </a:p>
          <a:p>
            <a:pPr>
              <a:lnSpc>
                <a:spcPct val="80000"/>
              </a:lnSpc>
            </a:pPr>
            <a:r>
              <a:rPr lang="en-US" dirty="0"/>
              <a:t>Stack accesses </a:t>
            </a:r>
            <a:r>
              <a:rPr lang="en-GB" dirty="0"/>
              <a:t>(push, pop…) </a:t>
            </a:r>
            <a:r>
              <a:rPr lang="en-US" dirty="0"/>
              <a:t>have definite locality of reference</a:t>
            </a:r>
          </a:p>
          <a:p>
            <a:pPr>
              <a:lnSpc>
                <a:spcPct val="80000"/>
              </a:lnSpc>
            </a:pPr>
            <a:endParaRPr lang="en-US" dirty="0"/>
          </a:p>
          <a:p>
            <a:endParaRPr lang="en-US" dirty="0"/>
          </a:p>
        </p:txBody>
      </p:sp>
      <p:sp>
        <p:nvSpPr>
          <p:cNvPr id="4" name="Slide Number Placeholder 3"/>
          <p:cNvSpPr>
            <a:spLocks noGrp="1"/>
          </p:cNvSpPr>
          <p:nvPr>
            <p:ph type="sldNum" sz="quarter" idx="10"/>
          </p:nvPr>
        </p:nvSpPr>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6</a:t>
            </a:fld>
            <a:endParaRPr lang="en-US" altLang="zh-CN" b="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a:t>
            </a:r>
            <a:r>
              <a:rPr lang="en-US" dirty="0" err="1"/>
              <a:t>con’t</a:t>
            </a:r>
            <a:endParaRPr lang="en-US" dirty="0"/>
          </a:p>
        </p:txBody>
      </p:sp>
      <p:sp>
        <p:nvSpPr>
          <p:cNvPr id="3" name="Content Placeholder 2"/>
          <p:cNvSpPr>
            <a:spLocks noGrp="1"/>
          </p:cNvSpPr>
          <p:nvPr>
            <p:ph idx="1"/>
          </p:nvPr>
        </p:nvSpPr>
        <p:spPr>
          <a:xfrm>
            <a:off x="609600" y="1511301"/>
            <a:ext cx="10972800" cy="5310187"/>
          </a:xfrm>
        </p:spPr>
        <p:txBody>
          <a:bodyPr>
            <a:normAutofit fontScale="62500" lnSpcReduction="20000"/>
          </a:bodyPr>
          <a:lstStyle/>
          <a:p>
            <a:r>
              <a:rPr lang="en-US" dirty="0"/>
              <a:t>Q: Consider 32-bit address space; a </a:t>
            </a:r>
            <a:r>
              <a:rPr lang="en-US" dirty="0">
                <a:solidFill>
                  <a:srgbClr val="FF0000"/>
                </a:solidFill>
              </a:rPr>
              <a:t>DM cache </a:t>
            </a:r>
            <a:r>
              <a:rPr lang="en-US" dirty="0"/>
              <a:t>with size 16 KB; each cache block is 4 words. What is the TIO breakdown?</a:t>
            </a:r>
          </a:p>
          <a:p>
            <a:r>
              <a:rPr lang="en-US" dirty="0"/>
              <a:t>ANS: T=18, I=10, O=4</a:t>
            </a:r>
          </a:p>
          <a:p>
            <a:pPr lvl="1"/>
            <a:r>
              <a:rPr lang="en-GB" dirty="0"/>
              <a:t>4-word per block =&gt; 16 bytes / block =&gt; O = 4</a:t>
            </a:r>
          </a:p>
          <a:p>
            <a:pPr lvl="1"/>
            <a:r>
              <a:rPr lang="en-GB" dirty="0"/>
              <a:t>16 KB / (16 bytes / block) = 2^10 blocks total =&gt; I = 10</a:t>
            </a:r>
          </a:p>
          <a:p>
            <a:pPr lvl="1"/>
            <a:r>
              <a:rPr lang="en-GB" dirty="0"/>
              <a:t>T = 32 – 10 – 4 = 18</a:t>
            </a:r>
          </a:p>
          <a:p>
            <a:r>
              <a:rPr lang="en-US" dirty="0"/>
              <a:t>Q: Consider 32-bit address space; a </a:t>
            </a:r>
            <a:r>
              <a:rPr lang="en-US" dirty="0">
                <a:solidFill>
                  <a:srgbClr val="FF0000"/>
                </a:solidFill>
              </a:rPr>
              <a:t>2-way SA cache </a:t>
            </a:r>
            <a:r>
              <a:rPr lang="en-US" dirty="0"/>
              <a:t>with size 16KB; each cache block is 4 words. What is the TIO breakdown?</a:t>
            </a:r>
          </a:p>
          <a:p>
            <a:r>
              <a:rPr lang="en-US" dirty="0"/>
              <a:t>ANS: T=19, I=9, O=4</a:t>
            </a:r>
          </a:p>
          <a:p>
            <a:pPr lvl="1"/>
            <a:r>
              <a:rPr lang="en-GB" dirty="0"/>
              <a:t>4-word per block =&gt; 16 bytes / block =&gt; O = 4</a:t>
            </a:r>
          </a:p>
          <a:p>
            <a:pPr lvl="1"/>
            <a:r>
              <a:rPr lang="en-GB" dirty="0"/>
              <a:t>16 KB / (16 bytes / block) = 2^10 blocks total</a:t>
            </a:r>
          </a:p>
          <a:p>
            <a:pPr lvl="1"/>
            <a:r>
              <a:rPr lang="en-GB" dirty="0"/>
              <a:t>2^10 blocks / (2 blocks / set) = 2^9 sets total =&gt; I = 9</a:t>
            </a:r>
          </a:p>
          <a:p>
            <a:pPr lvl="1"/>
            <a:r>
              <a:rPr lang="en-GB" dirty="0"/>
              <a:t>T = 32 – 9 – 4 = 19</a:t>
            </a:r>
          </a:p>
          <a:p>
            <a:r>
              <a:rPr lang="en-US" dirty="0"/>
              <a:t>Q: Consider 32-bit address space; an </a:t>
            </a:r>
            <a:r>
              <a:rPr lang="en-US" dirty="0">
                <a:solidFill>
                  <a:srgbClr val="FF0000"/>
                </a:solidFill>
              </a:rPr>
              <a:t>FA cache </a:t>
            </a:r>
            <a:r>
              <a:rPr lang="en-US" dirty="0"/>
              <a:t>with size 16KB; each cache block is 4 words. What is the TIO breakdown?</a:t>
            </a:r>
          </a:p>
          <a:p>
            <a:pPr lvl="1"/>
            <a:r>
              <a:rPr lang="en-US" dirty="0"/>
              <a:t>ANS: T=27, I=0, O=5</a:t>
            </a:r>
          </a:p>
          <a:p>
            <a:pPr lvl="1"/>
            <a:r>
              <a:rPr lang="en-GB" dirty="0"/>
              <a:t>4-word per block =&gt; 16 bytes / block =&gt; O = 4</a:t>
            </a:r>
          </a:p>
          <a:p>
            <a:pPr lvl="1"/>
            <a:r>
              <a:rPr lang="en-GB" dirty="0"/>
              <a:t>FA cache =&gt; I = 0</a:t>
            </a:r>
          </a:p>
          <a:p>
            <a:pPr lvl="1"/>
            <a:r>
              <a:rPr lang="en-GB" dirty="0"/>
              <a:t>T = 32 – 0 – 4 = 28</a:t>
            </a:r>
            <a:endParaRPr lang="en-US" dirty="0"/>
          </a:p>
          <a:p>
            <a:endParaRPr lang="en-GB"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60</a:t>
            </a:fld>
            <a:endParaRPr lang="en-US" altLang="zh-CN" b="0">
              <a:solidFill>
                <a:prstClr val="black"/>
              </a:solidFill>
              <a:latin typeface="Times New Roman"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a:t>
            </a:r>
            <a:r>
              <a:rPr lang="en-US" dirty="0" err="1"/>
              <a:t>con’t</a:t>
            </a:r>
            <a:endParaRPr lang="en-US" dirty="0"/>
          </a:p>
        </p:txBody>
      </p:sp>
      <p:sp>
        <p:nvSpPr>
          <p:cNvPr id="3" name="Content Placeholder 2"/>
          <p:cNvSpPr>
            <a:spLocks noGrp="1"/>
          </p:cNvSpPr>
          <p:nvPr>
            <p:ph idx="1"/>
          </p:nvPr>
        </p:nvSpPr>
        <p:spPr/>
        <p:txBody>
          <a:bodyPr/>
          <a:lstStyle/>
          <a:p>
            <a:r>
              <a:rPr lang="en-US" dirty="0"/>
              <a:t>Q: How many 32-bit integers can be stored in a DM cache with 15 tag bits, 15 index bits, and 2 offset bits? </a:t>
            </a:r>
          </a:p>
          <a:p>
            <a:r>
              <a:rPr lang="en-US" dirty="0"/>
              <a:t>A: Each cache block is 2^2=4 Bytes and can store one 32-bit integer. The cache has a total number of 2^15=32K blocks, hence it can store 32K integers. (The tag bits are irrelevant here since it is related to memory size, not cache size)</a:t>
            </a:r>
            <a:endParaRPr lang="en-US" baseline="30000" dirty="0"/>
          </a:p>
        </p:txBody>
      </p:sp>
      <p:sp>
        <p:nvSpPr>
          <p:cNvPr id="4" name="Slide Number Placeholder 3"/>
          <p:cNvSpPr>
            <a:spLocks noGrp="1"/>
          </p:cNvSpPr>
          <p:nvPr>
            <p:ph type="sldNum" sz="quarter" idx="10"/>
          </p:nvPr>
        </p:nvSpPr>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61</a:t>
            </a:fld>
            <a:endParaRPr lang="en-US" altLang="zh-CN" b="0">
              <a:solidFill>
                <a:prstClr val="black"/>
              </a:solidFill>
              <a:latin typeface="Times New Roman"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D047A-EE68-5B76-8BBD-6D588E0660C4}"/>
              </a:ext>
            </a:extLst>
          </p:cNvPr>
          <p:cNvSpPr>
            <a:spLocks noGrp="1"/>
          </p:cNvSpPr>
          <p:nvPr>
            <p:ph type="title"/>
          </p:nvPr>
        </p:nvSpPr>
        <p:spPr/>
        <p:txBody>
          <a:bodyPr/>
          <a:lstStyle/>
          <a:p>
            <a:r>
              <a:rPr lang="en-US" dirty="0"/>
              <a:t>Quiz </a:t>
            </a:r>
            <a:r>
              <a:rPr lang="en-US" dirty="0" err="1"/>
              <a:t>con’t</a:t>
            </a:r>
            <a:endParaRPr lang="en-SE" dirty="0"/>
          </a:p>
        </p:txBody>
      </p:sp>
      <p:sp>
        <p:nvSpPr>
          <p:cNvPr id="3" name="Content Placeholder 2">
            <a:extLst>
              <a:ext uri="{FF2B5EF4-FFF2-40B4-BE49-F238E27FC236}">
                <a16:creationId xmlns:a16="http://schemas.microsoft.com/office/drawing/2014/main" id="{86942D27-9669-47FF-53E2-F1A26E354108}"/>
              </a:ext>
            </a:extLst>
          </p:cNvPr>
          <p:cNvSpPr>
            <a:spLocks noGrp="1"/>
          </p:cNvSpPr>
          <p:nvPr>
            <p:ph idx="1"/>
          </p:nvPr>
        </p:nvSpPr>
        <p:spPr/>
        <p:txBody>
          <a:bodyPr>
            <a:normAutofit fontScale="92500"/>
          </a:bodyPr>
          <a:lstStyle/>
          <a:p>
            <a:r>
              <a:rPr lang="en-GB" dirty="0"/>
              <a:t>For a given cache size, a larger block size can cause a lower hit rate than a smaller one.</a:t>
            </a:r>
          </a:p>
          <a:p>
            <a:pPr lvl="1"/>
            <a:r>
              <a:rPr lang="en-GB" dirty="0"/>
              <a:t>True. A large block size leads to fewer cache blocks.</a:t>
            </a:r>
          </a:p>
          <a:p>
            <a:r>
              <a:rPr lang="en-GB" dirty="0"/>
              <a:t>If you know your computer’s cache size, you can often make your code run faster.</a:t>
            </a:r>
          </a:p>
          <a:p>
            <a:pPr lvl="1"/>
            <a:r>
              <a:rPr lang="en-GB" dirty="0"/>
              <a:t>True. By tuning your code to be cache-aware.</a:t>
            </a:r>
          </a:p>
          <a:p>
            <a:r>
              <a:rPr lang="en-GB" dirty="0"/>
              <a:t>Memory hierarchies take advantage of spatial locality by keeping the most recent data items closer to the processor.</a:t>
            </a:r>
          </a:p>
          <a:p>
            <a:pPr lvl="1"/>
            <a:r>
              <a:rPr lang="en-GB" dirty="0"/>
              <a:t>False. This is called temporal locality.</a:t>
            </a:r>
          </a:p>
          <a:p>
            <a:endParaRPr lang="en-SE" dirty="0"/>
          </a:p>
        </p:txBody>
      </p:sp>
      <p:sp>
        <p:nvSpPr>
          <p:cNvPr id="4" name="Slide Number Placeholder 3">
            <a:extLst>
              <a:ext uri="{FF2B5EF4-FFF2-40B4-BE49-F238E27FC236}">
                <a16:creationId xmlns:a16="http://schemas.microsoft.com/office/drawing/2014/main" id="{AA7B3019-F940-41DF-A68F-7BFB54B08AD4}"/>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62</a:t>
            </a:fld>
            <a:endParaRPr lang="en-US" altLang="zh-CN" b="0"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600219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hardware exploit principle of locality?</a:t>
            </a:r>
          </a:p>
        </p:txBody>
      </p:sp>
      <p:sp>
        <p:nvSpPr>
          <p:cNvPr id="3" name="Content Placeholder 2"/>
          <p:cNvSpPr>
            <a:spLocks noGrp="1"/>
          </p:cNvSpPr>
          <p:nvPr>
            <p:ph idx="1"/>
          </p:nvPr>
        </p:nvSpPr>
        <p:spPr/>
        <p:txBody>
          <a:bodyPr>
            <a:normAutofit lnSpcReduction="10000"/>
          </a:bodyPr>
          <a:lstStyle/>
          <a:p>
            <a:r>
              <a:rPr lang="en-US" dirty="0"/>
              <a:t>Offer a hierarchy of memories where </a:t>
            </a:r>
          </a:p>
          <a:p>
            <a:pPr lvl="1"/>
            <a:r>
              <a:rPr lang="en-US" dirty="0"/>
              <a:t>closest to processor is fastest </a:t>
            </a:r>
            <a:br>
              <a:rPr lang="en-US" dirty="0"/>
            </a:br>
            <a:r>
              <a:rPr lang="en-US" dirty="0"/>
              <a:t>(and most expensive per bit so smallest)</a:t>
            </a:r>
          </a:p>
          <a:p>
            <a:pPr lvl="1"/>
            <a:r>
              <a:rPr lang="en-US" dirty="0"/>
              <a:t>furthest from processor is largest </a:t>
            </a:r>
            <a:br>
              <a:rPr lang="en-US" dirty="0"/>
            </a:br>
            <a:r>
              <a:rPr lang="en-US" dirty="0"/>
              <a:t>(and least expensive per bit so slowest)</a:t>
            </a:r>
          </a:p>
          <a:p>
            <a:r>
              <a:rPr lang="en-US" dirty="0"/>
              <a:t>Goal is to create illusion of memory almost as fast as fastest memory and almost as large as biggest memory of the hierarchy</a:t>
            </a:r>
          </a:p>
          <a:p>
            <a:pPr lvl="1"/>
            <a:r>
              <a:rPr lang="en-US" dirty="0"/>
              <a:t>Processor and memory speed mismatch leads to the addition of </a:t>
            </a:r>
            <a:r>
              <a:rPr lang="en-US" i="1" dirty="0">
                <a:solidFill>
                  <a:srgbClr val="0000FF"/>
                </a:solidFill>
              </a:rPr>
              <a:t>cache</a:t>
            </a:r>
          </a:p>
        </p:txBody>
      </p:sp>
      <p:sp>
        <p:nvSpPr>
          <p:cNvPr id="4" name="Slide Number Placeholder 3">
            <a:extLst>
              <a:ext uri="{FF2B5EF4-FFF2-40B4-BE49-F238E27FC236}">
                <a16:creationId xmlns:a16="http://schemas.microsoft.com/office/drawing/2014/main" id="{EAFB5958-9EC8-C4C3-EF79-929F909F8BF7}"/>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7</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a:t>
            </a:r>
            <a:r>
              <a:rPr lang="en-US" altLang="zh-CN" dirty="0"/>
              <a:t>ory</a:t>
            </a:r>
            <a:r>
              <a:rPr lang="en-US" dirty="0"/>
              <a:t> Hierarchy</a:t>
            </a:r>
          </a:p>
        </p:txBody>
      </p:sp>
      <p:sp>
        <p:nvSpPr>
          <p:cNvPr id="3" name="Content Placeholder 2"/>
          <p:cNvSpPr>
            <a:spLocks noGrp="1"/>
          </p:cNvSpPr>
          <p:nvPr>
            <p:ph idx="1"/>
          </p:nvPr>
        </p:nvSpPr>
        <p:spPr>
          <a:xfrm>
            <a:off x="74386" y="1417639"/>
            <a:ext cx="5734503" cy="5668962"/>
          </a:xfrm>
        </p:spPr>
        <p:txBody>
          <a:bodyPr>
            <a:normAutofit fontScale="92500" lnSpcReduction="10000"/>
          </a:bodyPr>
          <a:lstStyle/>
          <a:p>
            <a:r>
              <a:rPr lang="en-US" sz="1800" dirty="0"/>
              <a:t>Wanted: size of the largest memory available, speed of the fastest memory available</a:t>
            </a:r>
          </a:p>
          <a:p>
            <a:r>
              <a:rPr lang="en-US" sz="1800" dirty="0"/>
              <a:t>Approach: Memory Hierarchy</a:t>
            </a:r>
          </a:p>
          <a:p>
            <a:pPr lvl="1"/>
            <a:r>
              <a:rPr lang="en-US" sz="1600" dirty="0"/>
              <a:t>Successively higher levels contain “most used” data from next lower level</a:t>
            </a:r>
          </a:p>
          <a:p>
            <a:pPr lvl="1"/>
            <a:r>
              <a:rPr lang="en-US" sz="1600" dirty="0"/>
              <a:t>Exploit temporal &amp; spatial locality to </a:t>
            </a:r>
            <a:r>
              <a:rPr lang="en-GB" sz="1600" dirty="0"/>
              <a:t>present programmer with as much memory as is available in the cheapest technology at the speed offered by the fastest technology</a:t>
            </a:r>
            <a:endParaRPr lang="en-US" sz="1600" dirty="0"/>
          </a:p>
          <a:p>
            <a:pPr marL="342900" indent="-342900" defTabSz="457200" eaLnBrk="1" hangingPunct="1">
              <a:buFont typeface="Arial"/>
              <a:buChar char="•"/>
            </a:pPr>
            <a:r>
              <a:rPr lang="en-US" altLang="zh-CN" sz="1800" kern="1200" dirty="0">
                <a:latin typeface="Helvetica (Body)"/>
              </a:rPr>
              <a:t>As we go down the </a:t>
            </a:r>
            <a:r>
              <a:rPr lang="en-US" altLang="zh-CN" sz="1800" dirty="0"/>
              <a:t>memory h</a:t>
            </a:r>
            <a:r>
              <a:rPr lang="en-US" altLang="zh-CN" sz="1800" kern="1200" dirty="0">
                <a:latin typeface="Helvetica (Body)"/>
              </a:rPr>
              <a:t>ierarchy</a:t>
            </a:r>
          </a:p>
          <a:p>
            <a:pPr marL="742950" lvl="1" indent="-285750" defTabSz="457200" eaLnBrk="1" hangingPunct="1">
              <a:buFont typeface="Arial"/>
              <a:buChar char="–"/>
            </a:pPr>
            <a:r>
              <a:rPr lang="en-US" altLang="zh-CN" sz="1800" kern="1200" dirty="0">
                <a:latin typeface="Helvetica (Body)"/>
                <a:ea typeface="+mn-ea"/>
                <a:cs typeface="+mn-cs"/>
              </a:rPr>
              <a:t>Decreasing cost per bit, Increasing capacity</a:t>
            </a:r>
          </a:p>
          <a:p>
            <a:pPr marL="742950" lvl="1" indent="-285750" defTabSz="457200" eaLnBrk="1" hangingPunct="1">
              <a:buFont typeface="Arial"/>
              <a:buChar char="–"/>
            </a:pPr>
            <a:r>
              <a:rPr lang="en-US" altLang="zh-CN" sz="1800" kern="1200" dirty="0">
                <a:latin typeface="Helvetica (Body)"/>
                <a:ea typeface="+mn-ea"/>
                <a:cs typeface="+mn-cs"/>
              </a:rPr>
              <a:t>Increasing access time, Decreasing frequency of access</a:t>
            </a:r>
          </a:p>
          <a:p>
            <a:pPr marL="304800" indent="-285750" defTabSz="457200" eaLnBrk="1" hangingPunct="1">
              <a:buFont typeface="Arial"/>
              <a:buChar char="–"/>
            </a:pPr>
            <a:r>
              <a:rPr lang="en-US" altLang="zh-CN" sz="1800" kern="1200" dirty="0">
                <a:latin typeface="Helvetica (Body)"/>
              </a:rPr>
              <a:t>The fastest memory is usually volatile (loses information when the power is off). Examples: register, cache, main memory. </a:t>
            </a:r>
            <a:r>
              <a:rPr lang="en-GB" altLang="zh-CN" sz="1800" kern="1200" dirty="0">
                <a:latin typeface="Helvetica (Body)"/>
              </a:rPr>
              <a:t>Referred to as primary memory. </a:t>
            </a:r>
          </a:p>
          <a:p>
            <a:pPr marL="304800" indent="-285750" defTabSz="457200" eaLnBrk="1" hangingPunct="1">
              <a:buFont typeface="Arial"/>
              <a:buChar char="–"/>
            </a:pPr>
            <a:r>
              <a:rPr lang="en-US" altLang="zh-CN" sz="1800" kern="1200" dirty="0">
                <a:latin typeface="Helvetica (Body)"/>
              </a:rPr>
              <a:t>Non-volatile memory (continues to store information when the power is off) is usually slower. Examples: flash memory, internal and external hard drives, SSD, tape, etc. </a:t>
            </a:r>
            <a:r>
              <a:rPr lang="en-GB" altLang="zh-CN" sz="1800" kern="1200" dirty="0">
                <a:latin typeface="Helvetica (Body)"/>
              </a:rPr>
              <a:t>Referred to as secondary or auxiliary memory. </a:t>
            </a:r>
            <a:endParaRPr lang="en-US" altLang="zh-CN" sz="2400" kern="1200" dirty="0">
              <a:latin typeface="Helvetica (Body)"/>
            </a:endParaRPr>
          </a:p>
          <a:p>
            <a:pPr indent="-285750">
              <a:buFont typeface="Arial"/>
              <a:buChar char="–"/>
            </a:pPr>
            <a:endParaRPr lang="en-US" sz="2000" i="1" dirty="0">
              <a:solidFill>
                <a:srgbClr val="000000"/>
              </a:solidFill>
            </a:endParaRPr>
          </a:p>
        </p:txBody>
      </p:sp>
      <p:sp>
        <p:nvSpPr>
          <p:cNvPr id="14" name="Rectangle 4">
            <a:extLst>
              <a:ext uri="{FF2B5EF4-FFF2-40B4-BE49-F238E27FC236}">
                <a16:creationId xmlns:a16="http://schemas.microsoft.com/office/drawing/2014/main" id="{D5D54C1E-6F80-8C3C-FA29-D6D417ADB504}"/>
              </a:ext>
            </a:extLst>
          </p:cNvPr>
          <p:cNvSpPr>
            <a:spLocks noChangeArrowheads="1"/>
          </p:cNvSpPr>
          <p:nvPr/>
        </p:nvSpPr>
        <p:spPr bwMode="auto">
          <a:xfrm>
            <a:off x="7980589" y="2720976"/>
            <a:ext cx="1401762" cy="449263"/>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registers</a:t>
            </a:r>
          </a:p>
        </p:txBody>
      </p:sp>
      <p:sp>
        <p:nvSpPr>
          <p:cNvPr id="15" name="Rectangle 5">
            <a:extLst>
              <a:ext uri="{FF2B5EF4-FFF2-40B4-BE49-F238E27FC236}">
                <a16:creationId xmlns:a16="http://schemas.microsoft.com/office/drawing/2014/main" id="{E5BE0692-0D31-0E9E-6438-9C1CD01E9BE9}"/>
              </a:ext>
            </a:extLst>
          </p:cNvPr>
          <p:cNvSpPr>
            <a:spLocks noChangeArrowheads="1"/>
          </p:cNvSpPr>
          <p:nvPr/>
        </p:nvSpPr>
        <p:spPr bwMode="auto">
          <a:xfrm>
            <a:off x="5656830" y="2739346"/>
            <a:ext cx="1181100" cy="449263"/>
          </a:xfrm>
          <a:prstGeom prst="rect">
            <a:avLst/>
          </a:prstGeom>
          <a:noFill/>
          <a:ln w="38100" algn="ctr">
            <a:no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1 nsec</a:t>
            </a:r>
          </a:p>
        </p:txBody>
      </p:sp>
      <p:sp>
        <p:nvSpPr>
          <p:cNvPr id="16" name="Text Box 6">
            <a:extLst>
              <a:ext uri="{FF2B5EF4-FFF2-40B4-BE49-F238E27FC236}">
                <a16:creationId xmlns:a16="http://schemas.microsoft.com/office/drawing/2014/main" id="{6D2C8BD6-5600-4829-E9FF-5F4BD2E8CBAB}"/>
              </a:ext>
            </a:extLst>
          </p:cNvPr>
          <p:cNvSpPr txBox="1">
            <a:spLocks noChangeArrowheads="1"/>
          </p:cNvSpPr>
          <p:nvPr/>
        </p:nvSpPr>
        <p:spPr bwMode="auto">
          <a:xfrm>
            <a:off x="10900001" y="2720976"/>
            <a:ext cx="1227138" cy="366713"/>
          </a:xfrm>
          <a:prstGeom prst="rect">
            <a:avLst/>
          </a:prstGeom>
          <a:noFill/>
          <a:ln w="38100" algn="ctr">
            <a:noFill/>
            <a:miter lim="800000"/>
            <a:headEnd/>
            <a:tailEnd/>
          </a:ln>
        </p:spPr>
        <p:txBody>
          <a:bodyPr>
            <a:spAutoFit/>
          </a:bodyPr>
          <a:lstStyle/>
          <a:p>
            <a:pPr algn="ctr">
              <a:spcBef>
                <a:spcPct val="50000"/>
              </a:spcBef>
            </a:pPr>
            <a:r>
              <a:rPr lang="en-US" altLang="zh-CN" b="0">
                <a:solidFill>
                  <a:srgbClr val="000000"/>
                </a:solidFill>
                <a:latin typeface="Times New Roman" pitchFamily="18" charset="0"/>
                <a:ea typeface="宋体" charset="-122"/>
                <a:cs typeface="+mn-cs"/>
              </a:rPr>
              <a:t>&lt; 1KB</a:t>
            </a:r>
          </a:p>
        </p:txBody>
      </p:sp>
      <p:sp>
        <p:nvSpPr>
          <p:cNvPr id="17" name="Rectangle 7">
            <a:extLst>
              <a:ext uri="{FF2B5EF4-FFF2-40B4-BE49-F238E27FC236}">
                <a16:creationId xmlns:a16="http://schemas.microsoft.com/office/drawing/2014/main" id="{CC7BB39C-9432-D1DD-C4C1-DD0C31EDEF09}"/>
              </a:ext>
            </a:extLst>
          </p:cNvPr>
          <p:cNvSpPr>
            <a:spLocks noChangeArrowheads="1"/>
          </p:cNvSpPr>
          <p:nvPr/>
        </p:nvSpPr>
        <p:spPr bwMode="auto">
          <a:xfrm>
            <a:off x="7501165" y="3170238"/>
            <a:ext cx="2378075" cy="404812"/>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Cache</a:t>
            </a:r>
          </a:p>
        </p:txBody>
      </p:sp>
      <p:sp>
        <p:nvSpPr>
          <p:cNvPr id="18" name="Rectangle 8">
            <a:extLst>
              <a:ext uri="{FF2B5EF4-FFF2-40B4-BE49-F238E27FC236}">
                <a16:creationId xmlns:a16="http://schemas.microsoft.com/office/drawing/2014/main" id="{2D02580D-FDE1-7B51-4D18-CB85B134C0F8}"/>
              </a:ext>
            </a:extLst>
          </p:cNvPr>
          <p:cNvSpPr>
            <a:spLocks noChangeArrowheads="1"/>
          </p:cNvSpPr>
          <p:nvPr/>
        </p:nvSpPr>
        <p:spPr bwMode="auto">
          <a:xfrm>
            <a:off x="5656830" y="3150508"/>
            <a:ext cx="1181100" cy="449262"/>
          </a:xfrm>
          <a:prstGeom prst="rect">
            <a:avLst/>
          </a:prstGeom>
          <a:noFill/>
          <a:ln w="38100" algn="ctr">
            <a:no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1.5 nsec</a:t>
            </a:r>
          </a:p>
        </p:txBody>
      </p:sp>
      <p:sp>
        <p:nvSpPr>
          <p:cNvPr id="19" name="Rectangle 9">
            <a:extLst>
              <a:ext uri="{FF2B5EF4-FFF2-40B4-BE49-F238E27FC236}">
                <a16:creationId xmlns:a16="http://schemas.microsoft.com/office/drawing/2014/main" id="{72A369B2-C521-19F1-E8FB-1C8E87C2C54D}"/>
              </a:ext>
            </a:extLst>
          </p:cNvPr>
          <p:cNvSpPr>
            <a:spLocks noChangeArrowheads="1"/>
          </p:cNvSpPr>
          <p:nvPr/>
        </p:nvSpPr>
        <p:spPr bwMode="auto">
          <a:xfrm>
            <a:off x="5656830" y="3599771"/>
            <a:ext cx="1181100" cy="449263"/>
          </a:xfrm>
          <a:prstGeom prst="rect">
            <a:avLst/>
          </a:prstGeom>
          <a:noFill/>
          <a:ln w="38100" algn="ctr">
            <a:no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6 nsec</a:t>
            </a:r>
          </a:p>
        </p:txBody>
      </p:sp>
      <p:sp>
        <p:nvSpPr>
          <p:cNvPr id="20" name="Rectangle 10">
            <a:extLst>
              <a:ext uri="{FF2B5EF4-FFF2-40B4-BE49-F238E27FC236}">
                <a16:creationId xmlns:a16="http://schemas.microsoft.com/office/drawing/2014/main" id="{2CE85A80-85FD-4850-0BD5-17AAF3E3EDBB}"/>
              </a:ext>
            </a:extLst>
          </p:cNvPr>
          <p:cNvSpPr>
            <a:spLocks noChangeArrowheads="1"/>
          </p:cNvSpPr>
          <p:nvPr/>
        </p:nvSpPr>
        <p:spPr bwMode="auto">
          <a:xfrm>
            <a:off x="10936514" y="3098801"/>
            <a:ext cx="1181100" cy="449263"/>
          </a:xfrm>
          <a:prstGeom prst="rect">
            <a:avLst/>
          </a:prstGeom>
          <a:noFill/>
          <a:ln w="38100" algn="ctr">
            <a:no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8 MByte</a:t>
            </a:r>
          </a:p>
        </p:txBody>
      </p:sp>
      <p:sp>
        <p:nvSpPr>
          <p:cNvPr id="21" name="Rectangle 11">
            <a:extLst>
              <a:ext uri="{FF2B5EF4-FFF2-40B4-BE49-F238E27FC236}">
                <a16:creationId xmlns:a16="http://schemas.microsoft.com/office/drawing/2014/main" id="{7EB59DC2-8AD3-4F94-A4FD-E8ACFAD72685}"/>
              </a:ext>
            </a:extLst>
          </p:cNvPr>
          <p:cNvSpPr>
            <a:spLocks noChangeArrowheads="1"/>
          </p:cNvSpPr>
          <p:nvPr/>
        </p:nvSpPr>
        <p:spPr bwMode="auto">
          <a:xfrm>
            <a:off x="7009040" y="3581400"/>
            <a:ext cx="3425825" cy="62230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Main Memory </a:t>
            </a:r>
          </a:p>
          <a:p>
            <a:pPr algn="ctr"/>
            <a:r>
              <a:rPr lang="en-US" altLang="zh-CN" b="0" dirty="0">
                <a:solidFill>
                  <a:srgbClr val="000000"/>
                </a:solidFill>
                <a:latin typeface="Times New Roman" pitchFamily="18" charset="0"/>
                <a:ea typeface="宋体" charset="-122"/>
                <a:cs typeface="+mn-cs"/>
              </a:rPr>
              <a:t>(RAM  volatile. ROM  non-volatile)</a:t>
            </a:r>
          </a:p>
        </p:txBody>
      </p:sp>
      <p:sp>
        <p:nvSpPr>
          <p:cNvPr id="22" name="Rectangle 12">
            <a:extLst>
              <a:ext uri="{FF2B5EF4-FFF2-40B4-BE49-F238E27FC236}">
                <a16:creationId xmlns:a16="http://schemas.microsoft.com/office/drawing/2014/main" id="{B064110B-EF77-87EE-027B-865F8A41A15C}"/>
              </a:ext>
            </a:extLst>
          </p:cNvPr>
          <p:cNvSpPr>
            <a:spLocks noChangeArrowheads="1"/>
          </p:cNvSpPr>
          <p:nvPr/>
        </p:nvSpPr>
        <p:spPr bwMode="auto">
          <a:xfrm>
            <a:off x="10946039" y="3581401"/>
            <a:ext cx="1181100" cy="449263"/>
          </a:xfrm>
          <a:prstGeom prst="rect">
            <a:avLst/>
          </a:prstGeom>
          <a:noFill/>
          <a:ln w="38100" algn="ctr">
            <a:no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10 GByte</a:t>
            </a:r>
          </a:p>
        </p:txBody>
      </p:sp>
      <p:sp>
        <p:nvSpPr>
          <p:cNvPr id="23" name="Rectangle 13">
            <a:extLst>
              <a:ext uri="{FF2B5EF4-FFF2-40B4-BE49-F238E27FC236}">
                <a16:creationId xmlns:a16="http://schemas.microsoft.com/office/drawing/2014/main" id="{43CB66FA-26B0-CA99-D2B3-F8D1D8E54EC3}"/>
              </a:ext>
            </a:extLst>
          </p:cNvPr>
          <p:cNvSpPr>
            <a:spLocks noChangeArrowheads="1"/>
          </p:cNvSpPr>
          <p:nvPr/>
        </p:nvSpPr>
        <p:spPr bwMode="auto">
          <a:xfrm>
            <a:off x="6540727" y="4737101"/>
            <a:ext cx="4359275" cy="4603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DISK</a:t>
            </a:r>
          </a:p>
        </p:txBody>
      </p:sp>
      <p:sp>
        <p:nvSpPr>
          <p:cNvPr id="24" name="Rectangle 14">
            <a:extLst>
              <a:ext uri="{FF2B5EF4-FFF2-40B4-BE49-F238E27FC236}">
                <a16:creationId xmlns:a16="http://schemas.microsoft.com/office/drawing/2014/main" id="{6DAE1EAF-47FD-9DD5-E5AB-1BE722197FFC}"/>
              </a:ext>
            </a:extLst>
          </p:cNvPr>
          <p:cNvSpPr>
            <a:spLocks noChangeArrowheads="1"/>
          </p:cNvSpPr>
          <p:nvPr/>
        </p:nvSpPr>
        <p:spPr bwMode="auto">
          <a:xfrm>
            <a:off x="11000014" y="4737101"/>
            <a:ext cx="1181100" cy="449263"/>
          </a:xfrm>
          <a:prstGeom prst="rect">
            <a:avLst/>
          </a:prstGeom>
          <a:noFill/>
          <a:ln w="38100" algn="ctr">
            <a:no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3000 GByte</a:t>
            </a:r>
          </a:p>
        </p:txBody>
      </p:sp>
      <p:sp>
        <p:nvSpPr>
          <p:cNvPr id="25" name="Rectangle 15">
            <a:extLst>
              <a:ext uri="{FF2B5EF4-FFF2-40B4-BE49-F238E27FC236}">
                <a16:creationId xmlns:a16="http://schemas.microsoft.com/office/drawing/2014/main" id="{D396AA0A-670D-98FF-EEAF-25EDC526F3EB}"/>
              </a:ext>
            </a:extLst>
          </p:cNvPr>
          <p:cNvSpPr>
            <a:spLocks noChangeArrowheads="1"/>
          </p:cNvSpPr>
          <p:nvPr/>
        </p:nvSpPr>
        <p:spPr bwMode="auto">
          <a:xfrm>
            <a:off x="5510780" y="4755471"/>
            <a:ext cx="1181100" cy="449263"/>
          </a:xfrm>
          <a:prstGeom prst="rect">
            <a:avLst/>
          </a:prstGeom>
          <a:noFill/>
          <a:ln w="38100" algn="ctr">
            <a:no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5 msec</a:t>
            </a:r>
          </a:p>
        </p:txBody>
      </p:sp>
      <p:sp>
        <p:nvSpPr>
          <p:cNvPr id="26" name="Rectangle 7">
            <a:extLst>
              <a:ext uri="{FF2B5EF4-FFF2-40B4-BE49-F238E27FC236}">
                <a16:creationId xmlns:a16="http://schemas.microsoft.com/office/drawing/2014/main" id="{D831F759-E0FF-15BB-FDDD-99C8E117B24B}"/>
              </a:ext>
            </a:extLst>
          </p:cNvPr>
          <p:cNvSpPr>
            <a:spLocks noChangeArrowheads="1"/>
          </p:cNvSpPr>
          <p:nvPr/>
        </p:nvSpPr>
        <p:spPr bwMode="auto">
          <a:xfrm>
            <a:off x="6720115" y="4205288"/>
            <a:ext cx="3913187" cy="531812"/>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Flash Memory (non-volatile, rewritable)</a:t>
            </a:r>
          </a:p>
        </p:txBody>
      </p:sp>
      <p:sp>
        <p:nvSpPr>
          <p:cNvPr id="27" name="Rectangle 13">
            <a:extLst>
              <a:ext uri="{FF2B5EF4-FFF2-40B4-BE49-F238E27FC236}">
                <a16:creationId xmlns:a16="http://schemas.microsoft.com/office/drawing/2014/main" id="{853F8576-5784-AF9E-A279-98F035F60698}"/>
              </a:ext>
            </a:extLst>
          </p:cNvPr>
          <p:cNvSpPr>
            <a:spLocks noChangeArrowheads="1"/>
          </p:cNvSpPr>
          <p:nvPr/>
        </p:nvSpPr>
        <p:spPr bwMode="auto">
          <a:xfrm>
            <a:off x="6075589" y="5197476"/>
            <a:ext cx="5226050" cy="4603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CD, DVD, USB memory stick</a:t>
            </a:r>
          </a:p>
        </p:txBody>
      </p:sp>
      <p:sp>
        <p:nvSpPr>
          <p:cNvPr id="4" name="Slide Number Placeholder 3">
            <a:extLst>
              <a:ext uri="{FF2B5EF4-FFF2-40B4-BE49-F238E27FC236}">
                <a16:creationId xmlns:a16="http://schemas.microsoft.com/office/drawing/2014/main" id="{2751CDA9-49C4-4047-BD13-670AF5AEA2CE}"/>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8</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54C8A-5321-DC82-3645-FDE10A89A63F}"/>
              </a:ext>
            </a:extLst>
          </p:cNvPr>
          <p:cNvSpPr>
            <a:spLocks noGrp="1"/>
          </p:cNvSpPr>
          <p:nvPr>
            <p:ph type="title"/>
          </p:nvPr>
        </p:nvSpPr>
        <p:spPr/>
        <p:txBody>
          <a:bodyPr/>
          <a:lstStyle/>
          <a:p>
            <a:r>
              <a:rPr lang="en-GB" dirty="0"/>
              <a:t>Typical Memory Hierarchy</a:t>
            </a:r>
            <a:endParaRPr lang="en-SE" dirty="0"/>
          </a:p>
        </p:txBody>
      </p:sp>
      <p:sp>
        <p:nvSpPr>
          <p:cNvPr id="4" name="Slide Number Placeholder 3">
            <a:extLst>
              <a:ext uri="{FF2B5EF4-FFF2-40B4-BE49-F238E27FC236}">
                <a16:creationId xmlns:a16="http://schemas.microsoft.com/office/drawing/2014/main" id="{3791B4F8-D527-2998-9CA6-686397292680}"/>
              </a:ext>
            </a:extLst>
          </p:cNvPr>
          <p:cNvSpPr>
            <a:spLocks noGrp="1"/>
          </p:cNvSpPr>
          <p:nvPr>
            <p:ph type="sldNum" sz="quarter" idx="10"/>
          </p:nvPr>
        </p:nvSpPr>
        <p:spPr/>
        <p:txBody>
          <a:bodyPr/>
          <a:lstStyle/>
          <a:p>
            <a:pPr>
              <a:defRPr/>
            </a:pPr>
            <a:fld id="{79ACD604-DE96-4BF4-B014-6BD05026CF1E}" type="slidenum">
              <a:rPr lang="en-US" altLang="zh-CN" smtClean="0"/>
              <a:pPr>
                <a:defRPr/>
              </a:pPr>
              <a:t>9</a:t>
            </a:fld>
            <a:endParaRPr lang="en-US" altLang="zh-CN" dirty="0"/>
          </a:p>
        </p:txBody>
      </p:sp>
      <p:sp>
        <p:nvSpPr>
          <p:cNvPr id="55" name="Rectangle 16">
            <a:extLst>
              <a:ext uri="{FF2B5EF4-FFF2-40B4-BE49-F238E27FC236}">
                <a16:creationId xmlns:a16="http://schemas.microsoft.com/office/drawing/2014/main" id="{91BBA1B8-4584-27D7-38CB-44C73D977621}"/>
              </a:ext>
            </a:extLst>
          </p:cNvPr>
          <p:cNvSpPr>
            <a:spLocks noChangeArrowheads="1"/>
          </p:cNvSpPr>
          <p:nvPr/>
        </p:nvSpPr>
        <p:spPr bwMode="auto">
          <a:xfrm>
            <a:off x="5049294" y="3803653"/>
            <a:ext cx="533400" cy="1487488"/>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L3 Cache</a:t>
            </a:r>
            <a:br>
              <a:rPr kumimoji="0" lang="en-US" sz="1600" b="0" i="0" u="none" strike="noStrike" kern="0" cap="none" spc="0" normalizeH="0" baseline="0" noProof="0" dirty="0">
                <a:ln>
                  <a:noFill/>
                </a:ln>
                <a:solidFill>
                  <a:srgbClr val="000000"/>
                </a:solidFill>
                <a:effectLst/>
                <a:uLnTx/>
                <a:uFillTx/>
                <a:latin typeface="Helvetica" charset="0"/>
                <a:cs typeface="Helvetica" charset="0"/>
              </a:rPr>
            </a:br>
            <a:r>
              <a:rPr kumimoji="0" lang="en-US" sz="1600" b="0" i="0" u="none" strike="noStrike" kern="0" cap="none" spc="0" normalizeH="0" baseline="0" noProof="0" dirty="0">
                <a:ln>
                  <a:noFill/>
                </a:ln>
                <a:solidFill>
                  <a:srgbClr val="000000"/>
                </a:solidFill>
                <a:effectLst/>
                <a:uLnTx/>
                <a:uFillTx/>
                <a:latin typeface="Helvetica" charset="0"/>
                <a:cs typeface="Helvetica" charset="0"/>
              </a:rPr>
              <a:t>(shared)</a:t>
            </a:r>
          </a:p>
        </p:txBody>
      </p:sp>
      <p:sp>
        <p:nvSpPr>
          <p:cNvPr id="56" name="Rectangle 14">
            <a:extLst>
              <a:ext uri="{FF2B5EF4-FFF2-40B4-BE49-F238E27FC236}">
                <a16:creationId xmlns:a16="http://schemas.microsoft.com/office/drawing/2014/main" id="{9CC3A805-67E3-DC9D-A59B-4D0EFF0590DF}"/>
              </a:ext>
            </a:extLst>
          </p:cNvPr>
          <p:cNvSpPr>
            <a:spLocks noChangeArrowheads="1"/>
          </p:cNvSpPr>
          <p:nvPr/>
        </p:nvSpPr>
        <p:spPr bwMode="auto">
          <a:xfrm>
            <a:off x="2927635" y="4282285"/>
            <a:ext cx="355600" cy="1008857"/>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Registers</a:t>
            </a:r>
          </a:p>
        </p:txBody>
      </p:sp>
      <p:sp>
        <p:nvSpPr>
          <p:cNvPr id="57" name="Rectangle 4">
            <a:extLst>
              <a:ext uri="{FF2B5EF4-FFF2-40B4-BE49-F238E27FC236}">
                <a16:creationId xmlns:a16="http://schemas.microsoft.com/office/drawing/2014/main" id="{9F0A232C-924D-9F08-CCF2-72576D14124E}"/>
              </a:ext>
            </a:extLst>
          </p:cNvPr>
          <p:cNvSpPr>
            <a:spLocks noChangeArrowheads="1"/>
          </p:cNvSpPr>
          <p:nvPr/>
        </p:nvSpPr>
        <p:spPr bwMode="auto">
          <a:xfrm>
            <a:off x="2847431" y="2619380"/>
            <a:ext cx="2019300" cy="1285875"/>
          </a:xfrm>
          <a:prstGeom prst="rect">
            <a:avLst/>
          </a:prstGeom>
          <a:noFill/>
          <a:ln w="254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58" name="Rectangle 6">
            <a:extLst>
              <a:ext uri="{FF2B5EF4-FFF2-40B4-BE49-F238E27FC236}">
                <a16:creationId xmlns:a16="http://schemas.microsoft.com/office/drawing/2014/main" id="{D7EA836D-1ECA-DEE3-6925-5164B1A4C3B4}"/>
              </a:ext>
            </a:extLst>
          </p:cNvPr>
          <p:cNvSpPr>
            <a:spLocks noChangeArrowheads="1"/>
          </p:cNvSpPr>
          <p:nvPr/>
        </p:nvSpPr>
        <p:spPr bwMode="auto">
          <a:xfrm>
            <a:off x="2847431" y="3992567"/>
            <a:ext cx="2019300" cy="1298575"/>
          </a:xfrm>
          <a:prstGeom prst="rect">
            <a:avLst/>
          </a:prstGeom>
          <a:noFill/>
          <a:ln w="254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59" name="Rectangle 8">
            <a:extLst>
              <a:ext uri="{FF2B5EF4-FFF2-40B4-BE49-F238E27FC236}">
                <a16:creationId xmlns:a16="http://schemas.microsoft.com/office/drawing/2014/main" id="{C5231BB0-C136-B458-5D1B-CA3232D7EB12}"/>
              </a:ext>
            </a:extLst>
          </p:cNvPr>
          <p:cNvSpPr>
            <a:spLocks noChangeArrowheads="1"/>
          </p:cNvSpPr>
          <p:nvPr/>
        </p:nvSpPr>
        <p:spPr bwMode="auto">
          <a:xfrm>
            <a:off x="8638631" y="2309816"/>
            <a:ext cx="1314450" cy="2998788"/>
          </a:xfrm>
          <a:prstGeom prst="rect">
            <a:avLst/>
          </a:prstGeom>
          <a:solidFill>
            <a:srgbClr val="C0D2FE"/>
          </a:solidFill>
          <a:ln w="2540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Helvetica" charset="0"/>
              </a:rPr>
              <a:t>Secondary</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 Storage </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(Disk)</a:t>
            </a:r>
          </a:p>
        </p:txBody>
      </p:sp>
      <p:sp>
        <p:nvSpPr>
          <p:cNvPr id="60" name="Rectangle 10">
            <a:extLst>
              <a:ext uri="{FF2B5EF4-FFF2-40B4-BE49-F238E27FC236}">
                <a16:creationId xmlns:a16="http://schemas.microsoft.com/office/drawing/2014/main" id="{70854250-8081-4469-2C23-6D5A20ECCAAE}"/>
              </a:ext>
            </a:extLst>
          </p:cNvPr>
          <p:cNvSpPr>
            <a:spLocks noChangeArrowheads="1"/>
          </p:cNvSpPr>
          <p:nvPr/>
        </p:nvSpPr>
        <p:spPr bwMode="auto">
          <a:xfrm>
            <a:off x="2695031" y="2206629"/>
            <a:ext cx="3043238" cy="3194050"/>
          </a:xfrm>
          <a:prstGeom prst="rect">
            <a:avLst/>
          </a:prstGeom>
          <a:noFill/>
          <a:ln w="254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61" name="Rectangle 11">
            <a:extLst>
              <a:ext uri="{FF2B5EF4-FFF2-40B4-BE49-F238E27FC236}">
                <a16:creationId xmlns:a16="http://schemas.microsoft.com/office/drawing/2014/main" id="{195885C2-EF8D-79FD-EB7B-153CAE39E8BC}"/>
              </a:ext>
            </a:extLst>
          </p:cNvPr>
          <p:cNvSpPr>
            <a:spLocks noChangeArrowheads="1"/>
          </p:cNvSpPr>
          <p:nvPr/>
        </p:nvSpPr>
        <p:spPr bwMode="auto">
          <a:xfrm>
            <a:off x="3384007" y="2225679"/>
            <a:ext cx="11858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Processor</a:t>
            </a:r>
          </a:p>
        </p:txBody>
      </p:sp>
      <p:sp>
        <p:nvSpPr>
          <p:cNvPr id="62" name="Line 12">
            <a:extLst>
              <a:ext uri="{FF2B5EF4-FFF2-40B4-BE49-F238E27FC236}">
                <a16:creationId xmlns:a16="http://schemas.microsoft.com/office/drawing/2014/main" id="{AC4CB065-EC38-3244-86E9-4B644BFF706C}"/>
              </a:ext>
            </a:extLst>
          </p:cNvPr>
          <p:cNvSpPr>
            <a:spLocks noChangeShapeType="1"/>
          </p:cNvSpPr>
          <p:nvPr/>
        </p:nvSpPr>
        <p:spPr bwMode="auto">
          <a:xfrm flipV="1">
            <a:off x="3855495" y="2309817"/>
            <a:ext cx="4783137" cy="1971675"/>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3" name="Rectangle 18">
            <a:extLst>
              <a:ext uri="{FF2B5EF4-FFF2-40B4-BE49-F238E27FC236}">
                <a16:creationId xmlns:a16="http://schemas.microsoft.com/office/drawing/2014/main" id="{A8CDC017-0EEA-CD6A-1920-71AE51BA44C8}"/>
              </a:ext>
            </a:extLst>
          </p:cNvPr>
          <p:cNvSpPr>
            <a:spLocks noChangeArrowheads="1"/>
          </p:cNvSpPr>
          <p:nvPr/>
        </p:nvSpPr>
        <p:spPr bwMode="auto">
          <a:xfrm>
            <a:off x="5966869" y="3411542"/>
            <a:ext cx="969962" cy="1897063"/>
          </a:xfrm>
          <a:prstGeom prst="rect">
            <a:avLst/>
          </a:prstGeom>
          <a:solidFill>
            <a:srgbClr val="C0D2FE"/>
          </a:solidFill>
          <a:ln w="254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Main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Memory</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(DRAM)</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Helvetica" charset="0"/>
            </a:endParaRPr>
          </a:p>
        </p:txBody>
      </p:sp>
      <p:sp>
        <p:nvSpPr>
          <p:cNvPr id="64" name="Rectangle 22">
            <a:extLst>
              <a:ext uri="{FF2B5EF4-FFF2-40B4-BE49-F238E27FC236}">
                <a16:creationId xmlns:a16="http://schemas.microsoft.com/office/drawing/2014/main" id="{5A187801-3BD6-751B-8780-B2F2259EF853}"/>
              </a:ext>
            </a:extLst>
          </p:cNvPr>
          <p:cNvSpPr>
            <a:spLocks noChangeArrowheads="1"/>
          </p:cNvSpPr>
          <p:nvPr/>
        </p:nvSpPr>
        <p:spPr bwMode="auto">
          <a:xfrm>
            <a:off x="3572920" y="6046793"/>
            <a:ext cx="296857"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a:t>
            </a:r>
          </a:p>
        </p:txBody>
      </p:sp>
      <p:sp>
        <p:nvSpPr>
          <p:cNvPr id="65" name="Rectangle 23">
            <a:extLst>
              <a:ext uri="{FF2B5EF4-FFF2-40B4-BE49-F238E27FC236}">
                <a16:creationId xmlns:a16="http://schemas.microsoft.com/office/drawing/2014/main" id="{55FA366F-C381-355F-C1AB-0D4AE272CF0A}"/>
              </a:ext>
            </a:extLst>
          </p:cNvPr>
          <p:cNvSpPr>
            <a:spLocks noChangeArrowheads="1"/>
          </p:cNvSpPr>
          <p:nvPr/>
        </p:nvSpPr>
        <p:spPr bwMode="auto">
          <a:xfrm>
            <a:off x="8795794" y="5953129"/>
            <a:ext cx="13081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400">
                <a:solidFill>
                  <a:srgbClr val="000000"/>
                </a:solidFill>
                <a:latin typeface="Helvetica" charset="0"/>
              </a:rPr>
              <a:t>10,000,000 </a:t>
            </a:r>
          </a:p>
          <a:p>
            <a:r>
              <a:rPr lang="en-US" altLang="ko-KR" sz="1400">
                <a:solidFill>
                  <a:srgbClr val="000000"/>
                </a:solidFill>
                <a:latin typeface="Helvetica" charset="0"/>
              </a:rPr>
              <a:t>   (10 ms)</a:t>
            </a:r>
          </a:p>
        </p:txBody>
      </p:sp>
      <p:sp>
        <p:nvSpPr>
          <p:cNvPr id="66" name="Rectangle 24">
            <a:extLst>
              <a:ext uri="{FF2B5EF4-FFF2-40B4-BE49-F238E27FC236}">
                <a16:creationId xmlns:a16="http://schemas.microsoft.com/office/drawing/2014/main" id="{2388B89D-677B-B073-312B-87BA41598FC6}"/>
              </a:ext>
            </a:extLst>
          </p:cNvPr>
          <p:cNvSpPr>
            <a:spLocks noChangeArrowheads="1"/>
          </p:cNvSpPr>
          <p:nvPr/>
        </p:nvSpPr>
        <p:spPr bwMode="auto">
          <a:xfrm>
            <a:off x="1240880" y="6059493"/>
            <a:ext cx="1299936"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dirty="0">
                <a:solidFill>
                  <a:srgbClr val="000000"/>
                </a:solidFill>
                <a:latin typeface="Helvetica" charset="0"/>
              </a:rPr>
              <a:t>Speed (ns):</a:t>
            </a:r>
          </a:p>
        </p:txBody>
      </p:sp>
      <p:sp>
        <p:nvSpPr>
          <p:cNvPr id="67" name="Rectangle 25">
            <a:extLst>
              <a:ext uri="{FF2B5EF4-FFF2-40B4-BE49-F238E27FC236}">
                <a16:creationId xmlns:a16="http://schemas.microsoft.com/office/drawing/2014/main" id="{1A7F5F95-774A-3D29-38F3-B2F0330C12B2}"/>
              </a:ext>
            </a:extLst>
          </p:cNvPr>
          <p:cNvSpPr>
            <a:spLocks noChangeArrowheads="1"/>
          </p:cNvSpPr>
          <p:nvPr/>
        </p:nvSpPr>
        <p:spPr bwMode="auto">
          <a:xfrm>
            <a:off x="4996906" y="6038855"/>
            <a:ext cx="707526"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10-30</a:t>
            </a:r>
          </a:p>
        </p:txBody>
      </p:sp>
      <p:sp>
        <p:nvSpPr>
          <p:cNvPr id="68" name="Rectangle 26">
            <a:extLst>
              <a:ext uri="{FF2B5EF4-FFF2-40B4-BE49-F238E27FC236}">
                <a16:creationId xmlns:a16="http://schemas.microsoft.com/office/drawing/2014/main" id="{FFD5E403-A727-5C16-DD5C-D8AC06CADAEB}"/>
              </a:ext>
            </a:extLst>
          </p:cNvPr>
          <p:cNvSpPr>
            <a:spLocks noChangeArrowheads="1"/>
          </p:cNvSpPr>
          <p:nvPr/>
        </p:nvSpPr>
        <p:spPr bwMode="auto">
          <a:xfrm>
            <a:off x="6151020" y="6046793"/>
            <a:ext cx="561975"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600">
                <a:solidFill>
                  <a:srgbClr val="000000"/>
                </a:solidFill>
                <a:latin typeface="Helvetica" charset="0"/>
              </a:rPr>
              <a:t>100</a:t>
            </a:r>
          </a:p>
        </p:txBody>
      </p:sp>
      <p:sp>
        <p:nvSpPr>
          <p:cNvPr id="69" name="Rectangle 27">
            <a:extLst>
              <a:ext uri="{FF2B5EF4-FFF2-40B4-BE49-F238E27FC236}">
                <a16:creationId xmlns:a16="http://schemas.microsoft.com/office/drawing/2014/main" id="{8C5A6B52-B720-5A0F-D0C2-C3B851BBA1B8}"/>
              </a:ext>
            </a:extLst>
          </p:cNvPr>
          <p:cNvSpPr>
            <a:spLocks noChangeArrowheads="1"/>
          </p:cNvSpPr>
          <p:nvPr/>
        </p:nvSpPr>
        <p:spPr bwMode="auto">
          <a:xfrm>
            <a:off x="2745855" y="6412138"/>
            <a:ext cx="787376"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100Bs</a:t>
            </a:r>
          </a:p>
        </p:txBody>
      </p:sp>
      <p:sp>
        <p:nvSpPr>
          <p:cNvPr id="70" name="Rectangle 29">
            <a:extLst>
              <a:ext uri="{FF2B5EF4-FFF2-40B4-BE49-F238E27FC236}">
                <a16:creationId xmlns:a16="http://schemas.microsoft.com/office/drawing/2014/main" id="{8F430745-E1BE-3E23-0DB4-63E0DC4271FD}"/>
              </a:ext>
            </a:extLst>
          </p:cNvPr>
          <p:cNvSpPr>
            <a:spLocks noChangeArrowheads="1"/>
          </p:cNvSpPr>
          <p:nvPr/>
        </p:nvSpPr>
        <p:spPr bwMode="auto">
          <a:xfrm>
            <a:off x="1151324" y="6415650"/>
            <a:ext cx="1391307"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dirty="0">
                <a:solidFill>
                  <a:srgbClr val="000000"/>
                </a:solidFill>
                <a:latin typeface="Helvetica" charset="0"/>
              </a:rPr>
              <a:t>Size (bytes):</a:t>
            </a:r>
          </a:p>
        </p:txBody>
      </p:sp>
      <p:sp>
        <p:nvSpPr>
          <p:cNvPr id="71" name="Rectangle 30">
            <a:extLst>
              <a:ext uri="{FF2B5EF4-FFF2-40B4-BE49-F238E27FC236}">
                <a16:creationId xmlns:a16="http://schemas.microsoft.com/office/drawing/2014/main" id="{0BED533B-E125-871A-FBEC-F9948F29EAA2}"/>
              </a:ext>
            </a:extLst>
          </p:cNvPr>
          <p:cNvSpPr>
            <a:spLocks noChangeArrowheads="1"/>
          </p:cNvSpPr>
          <p:nvPr/>
        </p:nvSpPr>
        <p:spPr bwMode="auto">
          <a:xfrm>
            <a:off x="5150894" y="6391501"/>
            <a:ext cx="618760"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MBs</a:t>
            </a:r>
          </a:p>
        </p:txBody>
      </p:sp>
      <p:sp>
        <p:nvSpPr>
          <p:cNvPr id="72" name="Rectangle 31">
            <a:extLst>
              <a:ext uri="{FF2B5EF4-FFF2-40B4-BE49-F238E27FC236}">
                <a16:creationId xmlns:a16="http://schemas.microsoft.com/office/drawing/2014/main" id="{E0181F32-05BC-2970-FDB3-CCC554BA27AB}"/>
              </a:ext>
            </a:extLst>
          </p:cNvPr>
          <p:cNvSpPr>
            <a:spLocks noChangeArrowheads="1"/>
          </p:cNvSpPr>
          <p:nvPr/>
        </p:nvSpPr>
        <p:spPr bwMode="auto">
          <a:xfrm>
            <a:off x="6209757" y="6377213"/>
            <a:ext cx="752475"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r>
              <a:rPr lang="en-US" altLang="ko-KR" sz="1600">
                <a:solidFill>
                  <a:srgbClr val="000000"/>
                </a:solidFill>
                <a:latin typeface="Helvetica" charset="0"/>
              </a:rPr>
              <a:t>GBs</a:t>
            </a:r>
          </a:p>
        </p:txBody>
      </p:sp>
      <p:sp>
        <p:nvSpPr>
          <p:cNvPr id="73" name="Rectangle 36">
            <a:extLst>
              <a:ext uri="{FF2B5EF4-FFF2-40B4-BE49-F238E27FC236}">
                <a16:creationId xmlns:a16="http://schemas.microsoft.com/office/drawing/2014/main" id="{6D697AB0-BC3D-67BC-2C93-6E386F408AC4}"/>
              </a:ext>
            </a:extLst>
          </p:cNvPr>
          <p:cNvSpPr>
            <a:spLocks noChangeArrowheads="1"/>
          </p:cNvSpPr>
          <p:nvPr/>
        </p:nvSpPr>
        <p:spPr bwMode="auto">
          <a:xfrm>
            <a:off x="9019632" y="6335938"/>
            <a:ext cx="570369"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TBs</a:t>
            </a:r>
          </a:p>
        </p:txBody>
      </p:sp>
      <p:sp>
        <p:nvSpPr>
          <p:cNvPr id="74" name="Rectangle 14">
            <a:extLst>
              <a:ext uri="{FF2B5EF4-FFF2-40B4-BE49-F238E27FC236}">
                <a16:creationId xmlns:a16="http://schemas.microsoft.com/office/drawing/2014/main" id="{1ED17084-3069-E434-B337-A358F84D0499}"/>
              </a:ext>
            </a:extLst>
          </p:cNvPr>
          <p:cNvSpPr>
            <a:spLocks noChangeArrowheads="1"/>
          </p:cNvSpPr>
          <p:nvPr/>
        </p:nvSpPr>
        <p:spPr bwMode="auto">
          <a:xfrm>
            <a:off x="2927635" y="2916474"/>
            <a:ext cx="355600" cy="989285"/>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Registers</a:t>
            </a:r>
          </a:p>
        </p:txBody>
      </p:sp>
      <p:sp>
        <p:nvSpPr>
          <p:cNvPr id="75" name="Rectangle 14">
            <a:extLst>
              <a:ext uri="{FF2B5EF4-FFF2-40B4-BE49-F238E27FC236}">
                <a16:creationId xmlns:a16="http://schemas.microsoft.com/office/drawing/2014/main" id="{1A11E2A8-F985-F222-77C2-12CB89D19CED}"/>
              </a:ext>
            </a:extLst>
          </p:cNvPr>
          <p:cNvSpPr>
            <a:spLocks noChangeArrowheads="1"/>
          </p:cNvSpPr>
          <p:nvPr/>
        </p:nvSpPr>
        <p:spPr bwMode="auto">
          <a:xfrm>
            <a:off x="3557044" y="2916473"/>
            <a:ext cx="355600" cy="989285"/>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L1 Cache</a:t>
            </a:r>
          </a:p>
        </p:txBody>
      </p:sp>
      <p:sp>
        <p:nvSpPr>
          <p:cNvPr id="76" name="Rectangle 14">
            <a:extLst>
              <a:ext uri="{FF2B5EF4-FFF2-40B4-BE49-F238E27FC236}">
                <a16:creationId xmlns:a16="http://schemas.microsoft.com/office/drawing/2014/main" id="{7F738ED0-94F5-8E4A-E795-A10AB1EBD099}"/>
              </a:ext>
            </a:extLst>
          </p:cNvPr>
          <p:cNvSpPr>
            <a:spLocks noChangeArrowheads="1"/>
          </p:cNvSpPr>
          <p:nvPr/>
        </p:nvSpPr>
        <p:spPr bwMode="auto">
          <a:xfrm>
            <a:off x="3558631" y="4282285"/>
            <a:ext cx="355600" cy="1001479"/>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L1 Cache</a:t>
            </a:r>
          </a:p>
        </p:txBody>
      </p:sp>
      <p:sp>
        <p:nvSpPr>
          <p:cNvPr id="77" name="Rectangle 14">
            <a:extLst>
              <a:ext uri="{FF2B5EF4-FFF2-40B4-BE49-F238E27FC236}">
                <a16:creationId xmlns:a16="http://schemas.microsoft.com/office/drawing/2014/main" id="{8E725CBE-702E-352D-704B-D07A74D09621}"/>
              </a:ext>
            </a:extLst>
          </p:cNvPr>
          <p:cNvSpPr>
            <a:spLocks noChangeArrowheads="1"/>
          </p:cNvSpPr>
          <p:nvPr/>
        </p:nvSpPr>
        <p:spPr bwMode="auto">
          <a:xfrm>
            <a:off x="4239669" y="4115829"/>
            <a:ext cx="355600" cy="1175313"/>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L2 Cache</a:t>
            </a:r>
          </a:p>
        </p:txBody>
      </p:sp>
      <p:sp>
        <p:nvSpPr>
          <p:cNvPr id="78" name="Rectangle 14">
            <a:extLst>
              <a:ext uri="{FF2B5EF4-FFF2-40B4-BE49-F238E27FC236}">
                <a16:creationId xmlns:a16="http://schemas.microsoft.com/office/drawing/2014/main" id="{A57FFAEE-0EA7-53AC-F38E-7A4DB8D2C1FC}"/>
              </a:ext>
            </a:extLst>
          </p:cNvPr>
          <p:cNvSpPr>
            <a:spLocks noChangeArrowheads="1"/>
          </p:cNvSpPr>
          <p:nvPr/>
        </p:nvSpPr>
        <p:spPr bwMode="auto">
          <a:xfrm>
            <a:off x="4236494" y="2704541"/>
            <a:ext cx="355600" cy="1175313"/>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L2 Cache</a:t>
            </a:r>
          </a:p>
        </p:txBody>
      </p:sp>
      <p:sp>
        <p:nvSpPr>
          <p:cNvPr id="79" name="Rectangle 22">
            <a:extLst>
              <a:ext uri="{FF2B5EF4-FFF2-40B4-BE49-F238E27FC236}">
                <a16:creationId xmlns:a16="http://schemas.microsoft.com/office/drawing/2014/main" id="{47446CE2-67D4-864D-59EE-D6B5F0F1AC6B}"/>
              </a:ext>
            </a:extLst>
          </p:cNvPr>
          <p:cNvSpPr>
            <a:spLocks noChangeArrowheads="1"/>
          </p:cNvSpPr>
          <p:nvPr/>
        </p:nvSpPr>
        <p:spPr bwMode="auto">
          <a:xfrm>
            <a:off x="2976019" y="6046793"/>
            <a:ext cx="467978"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0.3</a:t>
            </a:r>
          </a:p>
        </p:txBody>
      </p:sp>
      <p:sp>
        <p:nvSpPr>
          <p:cNvPr id="80" name="Rectangle 22">
            <a:extLst>
              <a:ext uri="{FF2B5EF4-FFF2-40B4-BE49-F238E27FC236}">
                <a16:creationId xmlns:a16="http://schemas.microsoft.com/office/drawing/2014/main" id="{0D51D612-6FAF-B2BE-EC53-A76B4BB2872D}"/>
              </a:ext>
            </a:extLst>
          </p:cNvPr>
          <p:cNvSpPr>
            <a:spLocks noChangeArrowheads="1"/>
          </p:cNvSpPr>
          <p:nvPr/>
        </p:nvSpPr>
        <p:spPr bwMode="auto">
          <a:xfrm>
            <a:off x="4309520" y="6046793"/>
            <a:ext cx="296857"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3</a:t>
            </a:r>
          </a:p>
        </p:txBody>
      </p:sp>
      <p:sp>
        <p:nvSpPr>
          <p:cNvPr id="81" name="Rectangle 27">
            <a:extLst>
              <a:ext uri="{FF2B5EF4-FFF2-40B4-BE49-F238E27FC236}">
                <a16:creationId xmlns:a16="http://schemas.microsoft.com/office/drawing/2014/main" id="{5E1B2AD8-1557-051D-D4CB-DBF78505A62C}"/>
              </a:ext>
            </a:extLst>
          </p:cNvPr>
          <p:cNvSpPr>
            <a:spLocks noChangeArrowheads="1"/>
          </p:cNvSpPr>
          <p:nvPr/>
        </p:nvSpPr>
        <p:spPr bwMode="auto">
          <a:xfrm>
            <a:off x="3457031" y="6412138"/>
            <a:ext cx="787376"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10kBs</a:t>
            </a:r>
          </a:p>
        </p:txBody>
      </p:sp>
      <p:sp>
        <p:nvSpPr>
          <p:cNvPr id="82" name="Rectangle 27">
            <a:extLst>
              <a:ext uri="{FF2B5EF4-FFF2-40B4-BE49-F238E27FC236}">
                <a16:creationId xmlns:a16="http://schemas.microsoft.com/office/drawing/2014/main" id="{AF23F665-B6DB-65CD-A7D0-E5249D42535F}"/>
              </a:ext>
            </a:extLst>
          </p:cNvPr>
          <p:cNvSpPr>
            <a:spLocks noChangeArrowheads="1"/>
          </p:cNvSpPr>
          <p:nvPr/>
        </p:nvSpPr>
        <p:spPr bwMode="auto">
          <a:xfrm>
            <a:off x="4187281" y="6394676"/>
            <a:ext cx="901490"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100kBs</a:t>
            </a:r>
          </a:p>
        </p:txBody>
      </p:sp>
      <p:sp>
        <p:nvSpPr>
          <p:cNvPr id="83" name="Rectangle 8">
            <a:extLst>
              <a:ext uri="{FF2B5EF4-FFF2-40B4-BE49-F238E27FC236}">
                <a16:creationId xmlns:a16="http://schemas.microsoft.com/office/drawing/2014/main" id="{840FF1C4-F05B-1997-7613-6766C6B67DB8}"/>
              </a:ext>
            </a:extLst>
          </p:cNvPr>
          <p:cNvSpPr>
            <a:spLocks noChangeArrowheads="1"/>
          </p:cNvSpPr>
          <p:nvPr/>
        </p:nvSpPr>
        <p:spPr bwMode="auto">
          <a:xfrm>
            <a:off x="7190831" y="2908305"/>
            <a:ext cx="1143000" cy="2382837"/>
          </a:xfrm>
          <a:prstGeom prst="rect">
            <a:avLst/>
          </a:prstGeom>
          <a:solidFill>
            <a:srgbClr val="C0D2FE"/>
          </a:solidFill>
          <a:ln w="2540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Helvetica" charset="0"/>
              </a:rPr>
              <a:t>Secondary</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 Storage </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(SSD)</a:t>
            </a:r>
          </a:p>
        </p:txBody>
      </p:sp>
      <p:sp>
        <p:nvSpPr>
          <p:cNvPr id="84" name="Rectangle 26">
            <a:extLst>
              <a:ext uri="{FF2B5EF4-FFF2-40B4-BE49-F238E27FC236}">
                <a16:creationId xmlns:a16="http://schemas.microsoft.com/office/drawing/2014/main" id="{BACCB871-760E-E796-1082-13E63B9915E5}"/>
              </a:ext>
            </a:extLst>
          </p:cNvPr>
          <p:cNvSpPr>
            <a:spLocks noChangeArrowheads="1"/>
          </p:cNvSpPr>
          <p:nvPr/>
        </p:nvSpPr>
        <p:spPr bwMode="auto">
          <a:xfrm>
            <a:off x="7343231" y="5953129"/>
            <a:ext cx="10668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400">
                <a:solidFill>
                  <a:srgbClr val="000000"/>
                </a:solidFill>
                <a:latin typeface="Helvetica" charset="0"/>
              </a:rPr>
              <a:t>100,000</a:t>
            </a:r>
            <a:br>
              <a:rPr lang="en-US" altLang="ko-KR" sz="1400">
                <a:solidFill>
                  <a:srgbClr val="000000"/>
                </a:solidFill>
                <a:latin typeface="Helvetica" charset="0"/>
              </a:rPr>
            </a:br>
            <a:r>
              <a:rPr lang="en-US" altLang="ko-KR" sz="1400">
                <a:solidFill>
                  <a:srgbClr val="000000"/>
                </a:solidFill>
                <a:latin typeface="Helvetica" charset="0"/>
              </a:rPr>
              <a:t>(0.1 ms)</a:t>
            </a:r>
          </a:p>
        </p:txBody>
      </p:sp>
      <p:sp>
        <p:nvSpPr>
          <p:cNvPr id="85" name="Rectangle 31">
            <a:extLst>
              <a:ext uri="{FF2B5EF4-FFF2-40B4-BE49-F238E27FC236}">
                <a16:creationId xmlns:a16="http://schemas.microsoft.com/office/drawing/2014/main" id="{DB4E8BE9-8722-04C6-173B-273DE3E13C88}"/>
              </a:ext>
            </a:extLst>
          </p:cNvPr>
          <p:cNvSpPr>
            <a:spLocks noChangeArrowheads="1"/>
          </p:cNvSpPr>
          <p:nvPr/>
        </p:nvSpPr>
        <p:spPr bwMode="auto">
          <a:xfrm>
            <a:off x="7371807" y="6377213"/>
            <a:ext cx="962025"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600">
                <a:solidFill>
                  <a:srgbClr val="000000"/>
                </a:solidFill>
                <a:latin typeface="Helvetica" charset="0"/>
              </a:rPr>
              <a:t>100GBs</a:t>
            </a:r>
          </a:p>
        </p:txBody>
      </p:sp>
      <p:grpSp>
        <p:nvGrpSpPr>
          <p:cNvPr id="86" name="Group 85">
            <a:extLst>
              <a:ext uri="{FF2B5EF4-FFF2-40B4-BE49-F238E27FC236}">
                <a16:creationId xmlns:a16="http://schemas.microsoft.com/office/drawing/2014/main" id="{AF943504-1EF4-A9EA-1F47-53CF54F44E31}"/>
              </a:ext>
            </a:extLst>
          </p:cNvPr>
          <p:cNvGrpSpPr/>
          <p:nvPr/>
        </p:nvGrpSpPr>
        <p:grpSpPr>
          <a:xfrm>
            <a:off x="3513847" y="1417638"/>
            <a:ext cx="2381584" cy="5315932"/>
            <a:chOff x="975018" y="1116009"/>
            <a:chExt cx="3335587" cy="5315932"/>
          </a:xfrm>
        </p:grpSpPr>
        <p:sp>
          <p:nvSpPr>
            <p:cNvPr id="87" name="Rectangle 86">
              <a:extLst>
                <a:ext uri="{FF2B5EF4-FFF2-40B4-BE49-F238E27FC236}">
                  <a16:creationId xmlns:a16="http://schemas.microsoft.com/office/drawing/2014/main" id="{D5800AAF-5954-C677-67E8-DA0CDCF5C773}"/>
                </a:ext>
              </a:extLst>
            </p:cNvPr>
            <p:cNvSpPr/>
            <p:nvPr/>
          </p:nvSpPr>
          <p:spPr>
            <a:xfrm>
              <a:off x="975018" y="1116009"/>
              <a:ext cx="3335587"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omic Sans MS"/>
                <a:ea typeface="+mn-ea"/>
                <a:cs typeface="+mn-cs"/>
              </a:endParaRPr>
            </a:p>
          </p:txBody>
        </p:sp>
        <p:sp>
          <p:nvSpPr>
            <p:cNvPr id="88" name="TextBox 87">
              <a:extLst>
                <a:ext uri="{FF2B5EF4-FFF2-40B4-BE49-F238E27FC236}">
                  <a16:creationId xmlns:a16="http://schemas.microsoft.com/office/drawing/2014/main" id="{3B9C4DDD-E1D5-7236-79F6-9BBECE76047A}"/>
                </a:ext>
              </a:extLst>
            </p:cNvPr>
            <p:cNvSpPr txBox="1"/>
            <p:nvPr/>
          </p:nvSpPr>
          <p:spPr>
            <a:xfrm>
              <a:off x="1429062" y="1128852"/>
              <a:ext cx="2633982" cy="83099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Managed in </a:t>
              </a:r>
              <a:b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b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Hardware</a:t>
              </a:r>
            </a:p>
          </p:txBody>
        </p:sp>
      </p:grpSp>
      <p:grpSp>
        <p:nvGrpSpPr>
          <p:cNvPr id="89" name="Group 88">
            <a:extLst>
              <a:ext uri="{FF2B5EF4-FFF2-40B4-BE49-F238E27FC236}">
                <a16:creationId xmlns:a16="http://schemas.microsoft.com/office/drawing/2014/main" id="{7E51C482-0594-5430-7631-21BF5137B466}"/>
              </a:ext>
            </a:extLst>
          </p:cNvPr>
          <p:cNvGrpSpPr/>
          <p:nvPr/>
        </p:nvGrpSpPr>
        <p:grpSpPr>
          <a:xfrm>
            <a:off x="5943600" y="1417638"/>
            <a:ext cx="4430459" cy="5315932"/>
            <a:chOff x="4414838" y="1107059"/>
            <a:chExt cx="4230975" cy="5315932"/>
          </a:xfrm>
        </p:grpSpPr>
        <p:sp>
          <p:nvSpPr>
            <p:cNvPr id="90" name="Rectangle 89">
              <a:extLst>
                <a:ext uri="{FF2B5EF4-FFF2-40B4-BE49-F238E27FC236}">
                  <a16:creationId xmlns:a16="http://schemas.microsoft.com/office/drawing/2014/main" id="{A29A26AF-FE60-2B31-A7D7-104EDD1FF700}"/>
                </a:ext>
              </a:extLst>
            </p:cNvPr>
            <p:cNvSpPr/>
            <p:nvPr/>
          </p:nvSpPr>
          <p:spPr>
            <a:xfrm>
              <a:off x="4414838" y="1107059"/>
              <a:ext cx="4137025"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omic Sans MS"/>
                <a:ea typeface="+mn-ea"/>
                <a:cs typeface="+mn-cs"/>
              </a:endParaRPr>
            </a:p>
          </p:txBody>
        </p:sp>
        <p:sp>
          <p:nvSpPr>
            <p:cNvPr id="91" name="TextBox 90">
              <a:extLst>
                <a:ext uri="{FF2B5EF4-FFF2-40B4-BE49-F238E27FC236}">
                  <a16:creationId xmlns:a16="http://schemas.microsoft.com/office/drawing/2014/main" id="{FFB35FFA-7521-36A1-696A-6FBFA909D812}"/>
                </a:ext>
              </a:extLst>
            </p:cNvPr>
            <p:cNvSpPr txBox="1"/>
            <p:nvPr/>
          </p:nvSpPr>
          <p:spPr>
            <a:xfrm>
              <a:off x="4423486" y="1204767"/>
              <a:ext cx="4222327"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AE00"/>
                  </a:solidFill>
                  <a:effectLst/>
                  <a:uLnTx/>
                  <a:uFillTx/>
                  <a:latin typeface="Gill Sans" charset="0"/>
                  <a:ea typeface="Gill Sans" charset="0"/>
                  <a:cs typeface="Gill Sans" charset="0"/>
                </a:rPr>
                <a:t>Managed in Software - OS</a:t>
              </a:r>
            </a:p>
          </p:txBody>
        </p:sp>
      </p:grpSp>
      <p:sp>
        <p:nvSpPr>
          <p:cNvPr id="92" name="Rectangle 91">
            <a:extLst>
              <a:ext uri="{FF2B5EF4-FFF2-40B4-BE49-F238E27FC236}">
                <a16:creationId xmlns:a16="http://schemas.microsoft.com/office/drawing/2014/main" id="{94DDFBA0-34CD-64E2-35ED-D934E93421CA}"/>
              </a:ext>
            </a:extLst>
          </p:cNvPr>
          <p:cNvSpPr/>
          <p:nvPr/>
        </p:nvSpPr>
        <p:spPr>
          <a:xfrm>
            <a:off x="6404771" y="346501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3" name="Rectangle 92">
            <a:extLst>
              <a:ext uri="{FF2B5EF4-FFF2-40B4-BE49-F238E27FC236}">
                <a16:creationId xmlns:a16="http://schemas.microsoft.com/office/drawing/2014/main" id="{42FA5582-DFF2-39D1-06A2-A61BB0A52F7D}"/>
              </a:ext>
            </a:extLst>
          </p:cNvPr>
          <p:cNvSpPr/>
          <p:nvPr/>
        </p:nvSpPr>
        <p:spPr>
          <a:xfrm>
            <a:off x="8795795" y="2622438"/>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4" name="Rectangle 93">
            <a:extLst>
              <a:ext uri="{FF2B5EF4-FFF2-40B4-BE49-F238E27FC236}">
                <a16:creationId xmlns:a16="http://schemas.microsoft.com/office/drawing/2014/main" id="{798C2490-E5CD-32AA-182C-2916BF1F300A}"/>
              </a:ext>
            </a:extLst>
          </p:cNvPr>
          <p:cNvSpPr/>
          <p:nvPr/>
        </p:nvSpPr>
        <p:spPr>
          <a:xfrm>
            <a:off x="8985637" y="291647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5" name="Rectangle 94">
            <a:extLst>
              <a:ext uri="{FF2B5EF4-FFF2-40B4-BE49-F238E27FC236}">
                <a16:creationId xmlns:a16="http://schemas.microsoft.com/office/drawing/2014/main" id="{5716688E-A2B5-2B2A-90A0-9DB37BA3B400}"/>
              </a:ext>
            </a:extLst>
          </p:cNvPr>
          <p:cNvSpPr/>
          <p:nvPr/>
        </p:nvSpPr>
        <p:spPr>
          <a:xfrm>
            <a:off x="7839963" y="302205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6" name="Rectangle 95">
            <a:extLst>
              <a:ext uri="{FF2B5EF4-FFF2-40B4-BE49-F238E27FC236}">
                <a16:creationId xmlns:a16="http://schemas.microsoft.com/office/drawing/2014/main" id="{1505CD0D-F68E-8C43-A09F-5079FB1474AE}"/>
              </a:ext>
            </a:extLst>
          </p:cNvPr>
          <p:cNvSpPr/>
          <p:nvPr/>
        </p:nvSpPr>
        <p:spPr>
          <a:xfrm>
            <a:off x="2852779" y="2511429"/>
            <a:ext cx="528052" cy="392112"/>
          </a:xfrm>
          <a:prstGeom prst="rect">
            <a:avLst/>
          </a:prstGeom>
          <a:solidFill>
            <a:srgbClr val="FFFF00"/>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Gill Sans" charset="0"/>
                <a:ea typeface="Gill Sans" charset="0"/>
                <a:cs typeface="Gill Sans" charset="0"/>
              </a:rPr>
              <a:t>TLB</a:t>
            </a:r>
            <a:endPar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endParaRPr>
          </a:p>
        </p:txBody>
      </p:sp>
      <p:sp>
        <p:nvSpPr>
          <p:cNvPr id="97" name="Rectangle 96">
            <a:extLst>
              <a:ext uri="{FF2B5EF4-FFF2-40B4-BE49-F238E27FC236}">
                <a16:creationId xmlns:a16="http://schemas.microsoft.com/office/drawing/2014/main" id="{CFA8744B-A24A-44D7-FC4E-BAB95BE88D04}"/>
              </a:ext>
            </a:extLst>
          </p:cNvPr>
          <p:cNvSpPr/>
          <p:nvPr/>
        </p:nvSpPr>
        <p:spPr>
          <a:xfrm>
            <a:off x="2852779" y="3894141"/>
            <a:ext cx="528052" cy="392112"/>
          </a:xfrm>
          <a:prstGeom prst="rect">
            <a:avLst/>
          </a:prstGeom>
          <a:solidFill>
            <a:srgbClr val="FFFF00"/>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Gill Sans" charset="0"/>
                <a:ea typeface="Gill Sans" charset="0"/>
                <a:cs typeface="Gill Sans" charset="0"/>
              </a:rPr>
              <a:t>TLB</a:t>
            </a:r>
            <a:endPar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endParaRPr>
          </a:p>
        </p:txBody>
      </p:sp>
      <p:grpSp>
        <p:nvGrpSpPr>
          <p:cNvPr id="98" name="Group 97">
            <a:extLst>
              <a:ext uri="{FF2B5EF4-FFF2-40B4-BE49-F238E27FC236}">
                <a16:creationId xmlns:a16="http://schemas.microsoft.com/office/drawing/2014/main" id="{A90683BB-F70D-9BAC-84A2-44C0C1F65F6D}"/>
              </a:ext>
            </a:extLst>
          </p:cNvPr>
          <p:cNvGrpSpPr/>
          <p:nvPr/>
        </p:nvGrpSpPr>
        <p:grpSpPr>
          <a:xfrm>
            <a:off x="3142874" y="5407030"/>
            <a:ext cx="3399313" cy="675135"/>
            <a:chOff x="1590842" y="5330020"/>
            <a:chExt cx="3399313" cy="675135"/>
          </a:xfrm>
        </p:grpSpPr>
        <p:sp>
          <p:nvSpPr>
            <p:cNvPr id="99" name="Left-Right Arrow 8">
              <a:extLst>
                <a:ext uri="{FF2B5EF4-FFF2-40B4-BE49-F238E27FC236}">
                  <a16:creationId xmlns:a16="http://schemas.microsoft.com/office/drawing/2014/main" id="{C6299922-315F-CB06-74DB-56F7F78DCFD6}"/>
                </a:ext>
              </a:extLst>
            </p:cNvPr>
            <p:cNvSpPr/>
            <p:nvPr/>
          </p:nvSpPr>
          <p:spPr>
            <a:xfrm>
              <a:off x="1590842" y="5330020"/>
              <a:ext cx="3261897" cy="308780"/>
            </a:xfrm>
            <a:prstGeom prst="leftRightArrow">
              <a:avLst/>
            </a:prstGeom>
            <a:solidFill>
              <a:srgbClr val="953735"/>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Gill Sans Light"/>
                <a:ea typeface="+mn-ea"/>
                <a:cs typeface="Gill Sans Light"/>
              </a:endParaRPr>
            </a:p>
          </p:txBody>
        </p:sp>
        <p:sp>
          <p:nvSpPr>
            <p:cNvPr id="100" name="TextBox 99">
              <a:extLst>
                <a:ext uri="{FF2B5EF4-FFF2-40B4-BE49-F238E27FC236}">
                  <a16:creationId xmlns:a16="http://schemas.microsoft.com/office/drawing/2014/main" id="{2491C296-67A3-4C72-3617-2A97D8C8466F}"/>
                </a:ext>
              </a:extLst>
            </p:cNvPr>
            <p:cNvSpPr txBox="1"/>
            <p:nvPr/>
          </p:nvSpPr>
          <p:spPr>
            <a:xfrm>
              <a:off x="1722914" y="5543490"/>
              <a:ext cx="3267241"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Accessed in Hardware</a:t>
              </a:r>
            </a:p>
          </p:txBody>
        </p:sp>
      </p:grpSp>
      <p:grpSp>
        <p:nvGrpSpPr>
          <p:cNvPr id="101" name="Group 100">
            <a:extLst>
              <a:ext uri="{FF2B5EF4-FFF2-40B4-BE49-F238E27FC236}">
                <a16:creationId xmlns:a16="http://schemas.microsoft.com/office/drawing/2014/main" id="{8841EBC9-E5D9-1480-9483-D173A96CA166}"/>
              </a:ext>
            </a:extLst>
          </p:cNvPr>
          <p:cNvGrpSpPr/>
          <p:nvPr/>
        </p:nvGrpSpPr>
        <p:grpSpPr>
          <a:xfrm>
            <a:off x="2515289" y="1417638"/>
            <a:ext cx="927896" cy="5315932"/>
            <a:chOff x="963258" y="1116009"/>
            <a:chExt cx="927896" cy="5315932"/>
          </a:xfrm>
        </p:grpSpPr>
        <p:sp>
          <p:nvSpPr>
            <p:cNvPr id="102" name="Rectangle 101">
              <a:extLst>
                <a:ext uri="{FF2B5EF4-FFF2-40B4-BE49-F238E27FC236}">
                  <a16:creationId xmlns:a16="http://schemas.microsoft.com/office/drawing/2014/main" id="{CBC21526-0A49-8333-FD6A-90DB8AA210BA}"/>
                </a:ext>
              </a:extLst>
            </p:cNvPr>
            <p:cNvSpPr/>
            <p:nvPr/>
          </p:nvSpPr>
          <p:spPr>
            <a:xfrm>
              <a:off x="963258" y="1116009"/>
              <a:ext cx="927896"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Comic Sans MS"/>
                <a:ea typeface="+mn-ea"/>
                <a:cs typeface="+mn-cs"/>
              </a:endParaRPr>
            </a:p>
          </p:txBody>
        </p:sp>
        <p:sp>
          <p:nvSpPr>
            <p:cNvPr id="103" name="TextBox 102">
              <a:extLst>
                <a:ext uri="{FF2B5EF4-FFF2-40B4-BE49-F238E27FC236}">
                  <a16:creationId xmlns:a16="http://schemas.microsoft.com/office/drawing/2014/main" id="{0D704BEC-B773-CE08-3950-BC740BB4722F}"/>
                </a:ext>
              </a:extLst>
            </p:cNvPr>
            <p:cNvSpPr txBox="1"/>
            <p:nvPr/>
          </p:nvSpPr>
          <p:spPr>
            <a:xfrm>
              <a:off x="1338659" y="1347894"/>
              <a:ext cx="413941"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050"/>
                  </a:solidFill>
                  <a:effectLst/>
                  <a:uLnTx/>
                  <a:uFillTx/>
                  <a:latin typeface="Gill Sans" charset="0"/>
                  <a:ea typeface="Gill Sans" charset="0"/>
                  <a:cs typeface="Gill Sans" charset="0"/>
                </a:rPr>
                <a:t>?</a:t>
              </a:r>
              <a:endParaRPr kumimoji="0" lang="en-US" sz="2400" b="0" i="0" u="none" strike="noStrike" kern="0" cap="none" spc="0" normalizeH="0" baseline="0" noProof="0" dirty="0">
                <a:ln>
                  <a:noFill/>
                </a:ln>
                <a:solidFill>
                  <a:srgbClr val="00B050"/>
                </a:solidFill>
                <a:effectLst/>
                <a:uLnTx/>
                <a:uFillTx/>
                <a:latin typeface="Gill Sans" charset="0"/>
                <a:ea typeface="Gill Sans" charset="0"/>
                <a:cs typeface="Gill Sans" charset="0"/>
              </a:endParaRPr>
            </a:p>
          </p:txBody>
        </p:sp>
      </p:grpSp>
    </p:spTree>
    <p:extLst>
      <p:ext uri="{BB962C8B-B14F-4D97-AF65-F5344CB8AC3E}">
        <p14:creationId xmlns:p14="http://schemas.microsoft.com/office/powerpoint/2010/main" val="1606574833"/>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lecture">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Arial Rounded MT Bold"/>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Quadrant">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Arial Rounded MT Bold"/>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113728</TotalTime>
  <Pages>60</Pages>
  <Words>11809</Words>
  <Application>Microsoft Office PowerPoint</Application>
  <PresentationFormat>Widescreen</PresentationFormat>
  <Paragraphs>1497</Paragraphs>
  <Slides>62</Slides>
  <Notes>48</Notes>
  <HiddenSlides>0</HiddenSlides>
  <MMClips>0</MMClips>
  <ScaleCrop>false</ScaleCrop>
  <HeadingPairs>
    <vt:vector size="6" baseType="variant">
      <vt:variant>
        <vt:lpstr>Fonts Used</vt:lpstr>
      </vt:variant>
      <vt:variant>
        <vt:i4>16</vt:i4>
      </vt:variant>
      <vt:variant>
        <vt:lpstr>Theme</vt:lpstr>
      </vt:variant>
      <vt:variant>
        <vt:i4>4</vt:i4>
      </vt:variant>
      <vt:variant>
        <vt:lpstr>Slide Titles</vt:lpstr>
      </vt:variant>
      <vt:variant>
        <vt:i4>62</vt:i4>
      </vt:variant>
    </vt:vector>
  </HeadingPairs>
  <TitlesOfParts>
    <vt:vector size="82" baseType="lpstr">
      <vt:lpstr>Arial  </vt:lpstr>
      <vt:lpstr>Gill Sans</vt:lpstr>
      <vt:lpstr>Gill Sans Light</vt:lpstr>
      <vt:lpstr>Helvetica (Body)</vt:lpstr>
      <vt:lpstr>Monotype Sorts</vt:lpstr>
      <vt:lpstr>ＭＳ Ｐゴシック</vt:lpstr>
      <vt:lpstr>宋体</vt:lpstr>
      <vt:lpstr>Arial</vt:lpstr>
      <vt:lpstr>Arial Rounded MT Bold</vt:lpstr>
      <vt:lpstr>Calibri</vt:lpstr>
      <vt:lpstr>Comic Sans MS</vt:lpstr>
      <vt:lpstr>Consolas</vt:lpstr>
      <vt:lpstr>Helvetica</vt:lpstr>
      <vt:lpstr>Symbol</vt:lpstr>
      <vt:lpstr>Times New Roman</vt:lpstr>
      <vt:lpstr>Wingdings</vt:lpstr>
      <vt:lpstr>Office</vt:lpstr>
      <vt:lpstr>1_lecture</vt:lpstr>
      <vt:lpstr>Office Theme</vt:lpstr>
      <vt:lpstr>Quadrant</vt:lpstr>
      <vt:lpstr>CSC 112: Computer Operating Systems Lecture XX  Cache </vt:lpstr>
      <vt:lpstr>Agenda</vt:lpstr>
      <vt:lpstr>Storage in a Computer</vt:lpstr>
      <vt:lpstr>Library Analogy</vt:lpstr>
      <vt:lpstr>Locality</vt:lpstr>
      <vt:lpstr>Does Locality Exist?</vt:lpstr>
      <vt:lpstr>How does hardware exploit principle of locality?</vt:lpstr>
      <vt:lpstr>Memory Hierarchy</vt:lpstr>
      <vt:lpstr>Typical Memory Hierarchy</vt:lpstr>
      <vt:lpstr>Registers and Cache</vt:lpstr>
      <vt:lpstr>Cache Architectures</vt:lpstr>
      <vt:lpstr>Memory Hierarchy Technologies</vt:lpstr>
      <vt:lpstr>How is the Hierarchy Managed?</vt:lpstr>
      <vt:lpstr>Caching Hit &amp; Cache Miss</vt:lpstr>
      <vt:lpstr>Sources of Cache Misses:3Cs</vt:lpstr>
      <vt:lpstr>Average Memory Access Time (AMAT)</vt:lpstr>
      <vt:lpstr>Multiple Cache Levels</vt:lpstr>
      <vt:lpstr>AMAT for Multiple Levels of Caches</vt:lpstr>
      <vt:lpstr>Cache Design Considerations</vt:lpstr>
      <vt:lpstr>Cache Associativity</vt:lpstr>
      <vt:lpstr>Example: 8-Block cache with different organizations</vt:lpstr>
      <vt:lpstr>Tag, Index, Offset</vt:lpstr>
      <vt:lpstr>DM cache: Tag, Index, Offset</vt:lpstr>
      <vt:lpstr>DM cache: Example</vt:lpstr>
      <vt:lpstr>Word vs. Byte</vt:lpstr>
      <vt:lpstr>DM cache: Example 2</vt:lpstr>
      <vt:lpstr>DM cache: Example 3</vt:lpstr>
      <vt:lpstr>DM cache: Memory Access Example</vt:lpstr>
      <vt:lpstr>DM cache: larger block size helps take advantage of spatial locality </vt:lpstr>
      <vt:lpstr>Recall: DM cache: Example</vt:lpstr>
      <vt:lpstr>2-Way SA cache: Example </vt:lpstr>
      <vt:lpstr>PowerPoint Presentation</vt:lpstr>
      <vt:lpstr>PowerPoint Presentation</vt:lpstr>
      <vt:lpstr>Range of SA Caches</vt:lpstr>
      <vt:lpstr>Cache associativity example</vt:lpstr>
      <vt:lpstr>Recall Example: 8-Block cache with different organizations</vt:lpstr>
      <vt:lpstr>Cache associativity example con’t</vt:lpstr>
      <vt:lpstr>Example: 4-Word DM cache, worst-case memory reference sequence</vt:lpstr>
      <vt:lpstr>Example: 4-Word 2-Way SA cache with same  memory reference sequence</vt:lpstr>
      <vt:lpstr>Recall: DM cache: Example 3</vt:lpstr>
      <vt:lpstr>SA cache: Example 2</vt:lpstr>
      <vt:lpstr>Explanations</vt:lpstr>
      <vt:lpstr>YouTube: How Cache Works Inside a CPU</vt:lpstr>
      <vt:lpstr>Miss rate vs. Associativity</vt:lpstr>
      <vt:lpstr>Miss rate vs. cache block size and cache size</vt:lpstr>
      <vt:lpstr>Caching Policy: Write-Back + Write-Allocate</vt:lpstr>
      <vt:lpstr>Caching Policy: Write-Through + No-Write-Allocate</vt:lpstr>
      <vt:lpstr>Caching Policy Tradeoffs</vt:lpstr>
      <vt:lpstr>Cache Block Replacement Policy</vt:lpstr>
      <vt:lpstr>The Cache Design Space</vt:lpstr>
      <vt:lpstr>Improving Cache Performance: Summary</vt:lpstr>
      <vt:lpstr>PowerPoint Presentation</vt:lpstr>
      <vt:lpstr>Keeping Multiple Caches Coherent</vt:lpstr>
      <vt:lpstr>Shared Memory and Caches</vt:lpstr>
      <vt:lpstr>Shared Memory and Caches</vt:lpstr>
      <vt:lpstr>False Sharing</vt:lpstr>
      <vt:lpstr>Summary #1/2: Cache</vt:lpstr>
      <vt:lpstr>Summary #2/2: Cache</vt:lpstr>
      <vt:lpstr>Quiz</vt:lpstr>
      <vt:lpstr>Quiz con’t</vt:lpstr>
      <vt:lpstr>Quiz con’t</vt:lpstr>
      <vt:lpstr>Quiz con’t</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1275</cp:revision>
  <cp:lastPrinted>2022-04-26T21:30:49Z</cp:lastPrinted>
  <dcterms:created xsi:type="dcterms:W3CDTF">1995-08-12T11:37:26Z</dcterms:created>
  <dcterms:modified xsi:type="dcterms:W3CDTF">2025-02-04T22:09:35Z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