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1"/>
  </p:notesMasterIdLst>
  <p:handoutMasterIdLst>
    <p:handoutMasterId r:id="rId102"/>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912" r:id="rId57"/>
    <p:sldId id="1888" r:id="rId58"/>
    <p:sldId id="914" r:id="rId59"/>
    <p:sldId id="567" r:id="rId60"/>
    <p:sldId id="886" r:id="rId61"/>
    <p:sldId id="887" r:id="rId62"/>
    <p:sldId id="888" r:id="rId63"/>
    <p:sldId id="889" r:id="rId64"/>
    <p:sldId id="894" r:id="rId65"/>
    <p:sldId id="892" r:id="rId66"/>
    <p:sldId id="257" r:id="rId67"/>
    <p:sldId id="301" r:id="rId68"/>
    <p:sldId id="317" r:id="rId69"/>
    <p:sldId id="893" r:id="rId70"/>
    <p:sldId id="308" r:id="rId71"/>
    <p:sldId id="318" r:id="rId72"/>
    <p:sldId id="312" r:id="rId73"/>
    <p:sldId id="898" r:id="rId74"/>
    <p:sldId id="903" r:id="rId75"/>
    <p:sldId id="899" r:id="rId76"/>
    <p:sldId id="900" r:id="rId77"/>
    <p:sldId id="901" r:id="rId78"/>
    <p:sldId id="310" r:id="rId79"/>
    <p:sldId id="437" r:id="rId80"/>
    <p:sldId id="440" r:id="rId81"/>
    <p:sldId id="401" r:id="rId82"/>
    <p:sldId id="287" r:id="rId83"/>
    <p:sldId id="289" r:id="rId84"/>
    <p:sldId id="400" r:id="rId85"/>
    <p:sldId id="394" r:id="rId86"/>
    <p:sldId id="395" r:id="rId87"/>
    <p:sldId id="396" r:id="rId88"/>
    <p:sldId id="397" r:id="rId89"/>
    <p:sldId id="438" r:id="rId90"/>
    <p:sldId id="402" r:id="rId91"/>
    <p:sldId id="905" r:id="rId92"/>
    <p:sldId id="292" r:id="rId93"/>
    <p:sldId id="906" r:id="rId94"/>
    <p:sldId id="1893" r:id="rId95"/>
    <p:sldId id="1903" r:id="rId96"/>
    <p:sldId id="1897" r:id="rId97"/>
    <p:sldId id="1898" r:id="rId98"/>
    <p:sldId id="1904" r:id="rId99"/>
    <p:sldId id="1905" r:id="rId10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5033" autoAdjust="0"/>
  </p:normalViewPr>
  <p:slideViewPr>
    <p:cSldViewPr>
      <p:cViewPr>
        <p:scale>
          <a:sx n="75" d="100"/>
          <a:sy n="75" d="100"/>
        </p:scale>
        <p:origin x="634" y="12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12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56</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 any time t the slack (or laxity) of a job with deadline at D is equal D − t − x, where x is the remaining portion of the job.</a:t>
            </a:r>
            <a:endParaRPr lang="en-SE" dirty="0"/>
          </a:p>
        </p:txBody>
      </p:sp>
    </p:spTree>
    <p:extLst>
      <p:ext uri="{BB962C8B-B14F-4D97-AF65-F5344CB8AC3E}">
        <p14:creationId xmlns:p14="http://schemas.microsoft.com/office/powerpoint/2010/main" val="2106364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59</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64</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021067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65</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extLst>
      <p:ext uri="{BB962C8B-B14F-4D97-AF65-F5344CB8AC3E}">
        <p14:creationId xmlns:p14="http://schemas.microsoft.com/office/powerpoint/2010/main" val="3862468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6470189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1000+250+1250=2500</a:t>
            </a:r>
            <a:endParaRPr lang="en-SE" dirty="0"/>
          </a:p>
        </p:txBody>
      </p:sp>
    </p:spTree>
    <p:extLst>
      <p:ext uri="{BB962C8B-B14F-4D97-AF65-F5344CB8AC3E}">
        <p14:creationId xmlns:p14="http://schemas.microsoft.com/office/powerpoint/2010/main" val="387282488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69</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81103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74</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75</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76</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77</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78</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79</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80</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81</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82</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83</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84</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85</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86</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87</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88</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½+2/3+2/3=</a:t>
            </a:r>
          </a:p>
          <a:p>
            <a:pPr eaLnBrk="1" hangingPunct="1"/>
            <a:endParaRPr lang="en-US" altLang="zh-CN" dirty="0">
              <a:ea typeface="宋体" charset="-122"/>
            </a:endParaRPr>
          </a:p>
          <a:p>
            <a:pPr eaLnBrk="1" hangingPunct="1"/>
            <a:r>
              <a:rPr lang="en-US" altLang="zh-CN" dirty="0" err="1">
                <a:ea typeface="宋体" charset="-122"/>
              </a:rPr>
              <a:t>ot</a:t>
            </a:r>
            <a:r>
              <a:rPr lang="en-US" altLang="zh-CN" dirty="0">
                <a:ea typeface="宋体" charset="-122"/>
              </a:rPr>
              <a: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90</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4/6+7/12+4/12+10/24=</a:t>
            </a:r>
          </a:p>
          <a:p>
            <a:pPr eaLnBrk="1" hangingPunct="1"/>
            <a:endParaRPr lang="en-US" altLang="zh-CN" dirty="0">
              <a:ea typeface="宋体" charset="-122"/>
            </a:endParaRPr>
          </a:p>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91</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92</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dirty="0"/>
              <a:t>A critical instant does not always occur when a task arrives at the same time as all its higher-priority tasks.</a:t>
            </a:r>
            <a:endParaRPr lang="zh-CN"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93</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dirty="0"/>
              <a:t>A critical instant does not always occur when a task arrives at the same time as all its higher-priority tasks.</a:t>
            </a:r>
            <a:endParaRPr lang="zh-CN" altLang="zh-CN" dirty="0"/>
          </a:p>
        </p:txBody>
      </p:sp>
    </p:spTree>
    <p:extLst>
      <p:ext uri="{BB962C8B-B14F-4D97-AF65-F5344CB8AC3E}">
        <p14:creationId xmlns:p14="http://schemas.microsoft.com/office/powerpoint/2010/main" val="26119906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Recall that knowledge about the critical instant is a fundamental property in </a:t>
            </a:r>
          </a:p>
          <a:p>
            <a:r>
              <a:rPr lang="en-GB" dirty="0"/>
              <a:t>A critical instant does not always occur when a task arrives at the same time as all its higher-priority tasks.</a:t>
            </a:r>
          </a:p>
          <a:p>
            <a:endParaRPr lang="en-SE" dirty="0"/>
          </a:p>
        </p:txBody>
      </p:sp>
    </p:spTree>
    <p:extLst>
      <p:ext uri="{BB962C8B-B14F-4D97-AF65-F5344CB8AC3E}">
        <p14:creationId xmlns:p14="http://schemas.microsoft.com/office/powerpoint/2010/main" val="22524066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95</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critical instant </a:t>
            </a:r>
            <a:endParaRPr lang="en-SE" dirty="0"/>
          </a:p>
        </p:txBody>
      </p:sp>
    </p:spTree>
    <p:extLst>
      <p:ext uri="{BB962C8B-B14F-4D97-AF65-F5344CB8AC3E}">
        <p14:creationId xmlns:p14="http://schemas.microsoft.com/office/powerpoint/2010/main" val="1861087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42.png"/><Relationship Id="rId21" Type="http://schemas.openxmlformats.org/officeDocument/2006/relationships/image" Target="../media/image60.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16.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 Id="rId22"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7" Type="http://schemas.openxmlformats.org/officeDocument/2006/relationships/image" Target="../media/image68.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9.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7.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7.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7.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9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4.png"/><Relationship Id="rId7"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79.png"/></Relationships>
</file>

<file path=ppt/slides/_rels/slide52.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2.wmf"/><Relationship Id="rId4" Type="http://schemas.openxmlformats.org/officeDocument/2006/relationships/image" Target="../media/image111.wmf"/></Relationships>
</file>

<file path=ppt/slides/_rels/slide5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2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1020.png"/><Relationship Id="rId4" Type="http://schemas.openxmlformats.org/officeDocument/2006/relationships/image" Target="../media/image118.png"/></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7.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63.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30.png"/><Relationship Id="rId13" Type="http://schemas.openxmlformats.org/officeDocument/2006/relationships/image" Target="../media/image135.png"/><Relationship Id="rId3" Type="http://schemas.openxmlformats.org/officeDocument/2006/relationships/image" Target="../media/image125.png"/><Relationship Id="rId7" Type="http://schemas.openxmlformats.org/officeDocument/2006/relationships/image" Target="../media/image129.png"/><Relationship Id="rId12" Type="http://schemas.openxmlformats.org/officeDocument/2006/relationships/image" Target="../media/image13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28.png"/><Relationship Id="rId11" Type="http://schemas.openxmlformats.org/officeDocument/2006/relationships/image" Target="../media/image133.png"/><Relationship Id="rId5" Type="http://schemas.openxmlformats.org/officeDocument/2006/relationships/image" Target="../media/image127.png"/><Relationship Id="rId10" Type="http://schemas.openxmlformats.org/officeDocument/2006/relationships/image" Target="../media/image132.png"/><Relationship Id="rId4" Type="http://schemas.openxmlformats.org/officeDocument/2006/relationships/image" Target="../media/image126.png"/><Relationship Id="rId9" Type="http://schemas.openxmlformats.org/officeDocument/2006/relationships/image" Target="../media/image131.png"/><Relationship Id="rId14" Type="http://schemas.openxmlformats.org/officeDocument/2006/relationships/image" Target="../media/image136.png"/></Relationships>
</file>

<file path=ppt/slides/_rels/slide66.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000.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39.png"/><Relationship Id="rId11" Type="http://schemas.openxmlformats.org/officeDocument/2006/relationships/image" Target="../media/image144.png"/><Relationship Id="rId5" Type="http://schemas.openxmlformats.org/officeDocument/2006/relationships/image" Target="../media/image138.png"/><Relationship Id="rId10" Type="http://schemas.openxmlformats.org/officeDocument/2006/relationships/image" Target="../media/image143.png"/><Relationship Id="rId4" Type="http://schemas.openxmlformats.org/officeDocument/2006/relationships/image" Target="../media/image137.png"/><Relationship Id="rId9" Type="http://schemas.openxmlformats.org/officeDocument/2006/relationships/image" Target="../media/image142.png"/></Relationships>
</file>

<file path=ppt/slides/_rels/slide67.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73.xml.rels><?xml version="1.0" encoding="UTF-8" standalone="yes"?>
<Relationships xmlns="http://schemas.openxmlformats.org/package/2006/relationships"><Relationship Id="rId2" Type="http://schemas.openxmlformats.org/officeDocument/2006/relationships/image" Target="../media/image139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63.wmf"/></Relationships>
</file>

<file path=ppt/slides/_rels/slide91.x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166.wmf"/><Relationship Id="rId4" Type="http://schemas.openxmlformats.org/officeDocument/2006/relationships/image" Target="../media/image165.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480.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167.png"/></Relationships>
</file>

<file path=ppt/slides/_rels/slide94.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74.xml"/><Relationship Id="rId1" Type="http://schemas.openxmlformats.org/officeDocument/2006/relationships/slideLayout" Target="../slideLayouts/slideLayout2.xml"/><Relationship Id="rId5" Type="http://schemas.openxmlformats.org/officeDocument/2006/relationships/image" Target="../media/image169.wmf"/><Relationship Id="rId4" Type="http://schemas.openxmlformats.org/officeDocument/2006/relationships/image" Target="../media/image168.png"/></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72.png"/></Relationships>
</file>

<file path=ppt/slides/_rels/slide97.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176.png"/><Relationship Id="rId4" Type="http://schemas.openxmlformats.org/officeDocument/2006/relationships/image" Target="../media/image175.png"/></Relationships>
</file>

<file path=ppt/slides/_rels/slide99.xml.rels><?xml version="1.0" encoding="UTF-8" standalone="yes"?>
<Relationships xmlns="http://schemas.openxmlformats.org/package/2006/relationships"><Relationship Id="rId2" Type="http://schemas.openxmlformats.org/officeDocument/2006/relationships/image" Target="../media/image17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latin typeface="Gill Sans Light"/>
                    <a:cs typeface="Microsoft Sans Serif"/>
                  </a:rPr>
                  <a:t> if</a:t>
                </a:r>
                <a:r>
                  <a:rPr lang="en-GB" altLang="zh-CN" dirty="0">
                    <a:solidFill>
                      <a:schemeClr val="tx1"/>
                    </a:solidFill>
                    <a:latin typeface="Gill Sans Light"/>
                    <a:cs typeface="Microsoft Sans Serif"/>
                  </a:rPr>
                  <a:t>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10896600" cy="5715000"/>
          </a:xfrm>
        </p:spPr>
        <p:txBody>
          <a:bodyPr>
            <a:normAutofit/>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a:t>
            </a:r>
          </a:p>
          <a:p>
            <a:pPr lvl="2" eaLnBrk="1" hangingPunct="1"/>
            <a:r>
              <a:rPr lang="en-US" altLang="zh-CN" sz="2400" dirty="0">
                <a:ea typeface="宋体" pitchFamily="2" charset="-122"/>
              </a:rPr>
              <a:t>Each task is assigned a fixed priority; Runtime dispatch is priority-based</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mc:Choice xmlns:a14="http://schemas.microsoft.com/office/drawing/2010/main"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2121688568"/>
              </p:ext>
            </p:extLst>
          </p:nvPr>
        </p:nvGraphicFramePr>
        <p:xfrm>
          <a:off x="9100293" y="148000"/>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solidFill>
                      <a:srgbClr val="FF0000"/>
                    </a:solidFill>
                    <a:latin typeface="Gill Sans Light" charset="0"/>
                    <a:ea typeface="宋体" pitchFamily="2" charset="-122"/>
                  </a:rPr>
                  <a:t>Consider the synchronous taskset: all tasks are initially released at time 0 simultaneously, called the critical instant. </a:t>
                </a:r>
                <a:r>
                  <a:rPr lang="en-US" altLang="zh-CN" sz="2400" b="0" dirty="0">
                    <a:latin typeface="Gill Sans Light" charset="0"/>
                    <a:ea typeface="宋体" pitchFamily="2" charset="-122"/>
                  </a:rPr>
                  <a:t>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minimum fixed-point solution: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b="-1134"/>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30, 30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(1</m:t>
                    </m:r>
                    <m:r>
                      <a:rPr lang="en-GB" sz="2400" b="0" i="1" smtClean="0">
                        <a:latin typeface="Cambria Math" panose="02040503050406030204" pitchFamily="18" charset="0"/>
                        <a:cs typeface="Microsoft Sans Serif"/>
                      </a:rPr>
                      <m:t>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0.81</m:t>
                    </m:r>
                    <m:r>
                      <a:rPr lang="en-GB" altLang="zh-CN" sz="2400" b="0" i="1" dirty="0" smtClean="0">
                        <a:latin typeface="Cambria Math" panose="02040503050406030204" pitchFamily="18" charset="0"/>
                        <a:ea typeface="宋体" pitchFamily="2" charset="-122"/>
                      </a:rPr>
                      <m:t>&gt;0.78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T1’s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dirty="0">
                <a:ea typeface="宋体" pitchFamily="2" charset="-122"/>
              </a:rPr>
              <a:t>RM with D &lt; T</a:t>
            </a:r>
            <a:endParaRPr lang="zh-CN" altLang="en-US" dirty="0">
              <a:ea typeface="宋体" pitchFamily="2" charset="-122"/>
            </a:endParaRPr>
          </a:p>
        </p:txBody>
      </p:sp>
      <mc:AlternateContent xmlns:mc="http://schemas.openxmlformats.org/markup-compatibility/2006">
        <mc:Choice xmlns:a14="http://schemas.microsoft.com/office/drawing/2010/main"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GB" altLang="zh-CN" dirty="0"/>
                  <a:t>No Utilization Bound test for RM or DM, for taskset with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&lt;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GB" altLang="zh-CN" dirty="0"/>
                  <a:t>; need to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 </m:t>
                    </m:r>
                    <m:r>
                      <a:rPr lang="en-GB" altLang="zh-CN" sz="2400" b="0" i="1" dirty="0" smtClean="0">
                        <a:latin typeface="Cambria Math" panose="02040503050406030204" pitchFamily="18" charset="0"/>
                        <a:ea typeface="宋体" pitchFamily="2" charset="-122"/>
                      </a:rPr>
                      <m:t>2,</m:t>
                    </m:r>
                    <m:r>
                      <a:rPr lang="en-GB" altLang="zh-CN" sz="2400" b="0" i="1" dirty="0" smtClean="0">
                        <a:latin typeface="Cambria Math" panose="02040503050406030204" pitchFamily="18" charset="0"/>
                        <a:ea typeface="宋体" pitchFamily="2" charset="-122"/>
                      </a:rPr>
                      <m:t> </m:t>
                    </m:r>
                    <m:r>
                      <a:rPr lang="en-GB" altLang="zh-CN" sz="2400" b="0" i="1" dirty="0" smtClean="0">
                        <a:latin typeface="Cambria Math" panose="02040503050406030204" pitchFamily="18" charset="0"/>
                        <a:ea typeface="宋体" pitchFamily="2" charset="-122"/>
                      </a:rPr>
                      <m:t>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3"/>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5251" b="-457"/>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m:t>
                    </m:r>
                    <m:r>
                      <a:rPr lang="en-GB" b="0" i="1" smtClean="0">
                        <a:latin typeface="Cambria Math" panose="02040503050406030204" pitchFamily="18" charset="0"/>
                      </a:rPr>
                      <m:t>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the schedulable utilization bound for Fixed</a:t>
                </a:r>
                <a:r>
                  <a:rPr lang="en-GB" altLang="zh-CN" dirty="0"/>
                  <a:t>-Priority scheduling:</a:t>
                </a:r>
              </a:p>
              <a:p>
                <a:pPr eaLnBrk="1" hangingPunct="1"/>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=0.944&lt;1.0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for higher priority 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with D &lt; T</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1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Instead of Utilization Bound of 1, we use Density Bound of 1</a:t>
                </a: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altLang="zh-CN" b="0" i="1" smtClean="0">
                        <a:latin typeface="Cambria Math" panose="02040503050406030204" pitchFamily="18" charset="0"/>
                        <a:ea typeface="宋体" pitchFamily="2" charset="-122"/>
                      </a:rPr>
                      <m:t>𝛿</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1"/>
                <a:r>
                  <a:rPr lang="en-GB" altLang="zh-CN" dirty="0">
                    <a:ea typeface="宋体" pitchFamily="2" charset="-122"/>
                  </a:rPr>
                  <a:t>Process Demand Analysis can be used as necessary and sufficient condition (discussion omitted)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(1,2,1)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EDF.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However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m:t>
                        </m:r>
                        <m:r>
                          <a:rPr lang="en-GB" i="1" dirty="0" smtClean="0">
                            <a:latin typeface="Cambria Math" panose="02040503050406030204" pitchFamily="18" charset="0"/>
                          </a:rPr>
                          <m:t>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m:t>
                    </m:r>
                    <m:r>
                      <a:rPr lang="en-GB" i="1" dirty="0" smtClean="0">
                        <a:latin typeface="Cambria Math" panose="02040503050406030204" pitchFamily="18" charset="0"/>
                      </a:rPr>
                      <m:t>5, 5</m:t>
                    </m:r>
                    <m:r>
                      <a:rPr lang="en-GB" i="1" dirty="0" smtClean="0">
                        <a:latin typeface="Cambria Math" panose="02040503050406030204" pitchFamily="18" charset="0"/>
                      </a:rPr>
                      <m:t>)</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2"/>
                <a:stretch>
                  <a:fillRect l="-865" t="-3365" b="-240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3"/>
          <a:stretch>
            <a:fillRect/>
          </a:stretch>
        </p:blipFill>
        <p:spPr>
          <a:xfrm>
            <a:off x="2133600" y="4680763"/>
            <a:ext cx="8240275" cy="2019582"/>
          </a:xfrm>
          <a:prstGeom prst="rect">
            <a:avLst/>
          </a:prstGeom>
        </p:spPr>
      </p:pic>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latin typeface="Gill Sans Light" panose="020B0302020104020203"/>
                    <a:cs typeface="Gill Sans Light" panose="020B0302020104020203"/>
                  </a:rPr>
                  <a:t>LLF assigns priority to jobs dynamically based on their laxity (slack)</a:t>
                </a:r>
              </a:p>
              <a:p>
                <a:pPr lvl="1"/>
                <a:r>
                  <a:rPr lang="en-GB" dirty="0">
                    <a:latin typeface="Gill Sans Light" panose="020B0302020104020203"/>
                    <a:cs typeface="Gill Sans Light" panose="020B0302020104020203"/>
                  </a:rPr>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latin typeface="Gill Sans Light" panose="020B0302020104020203"/>
                    <a:cs typeface="Gill Sans Light" panose="020B0302020104020203"/>
                  </a:rPr>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latin typeface="Gill Sans Light" panose="020B0302020104020203"/>
                    <a:cs typeface="Gill Sans Light" panose="020B0302020104020203"/>
                  </a:rPr>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latin typeface="Gill Sans Light" panose="020B0302020104020203"/>
                    <a:cs typeface="Gill Sans Light" panose="020B0302020104020203"/>
                  </a:rPr>
                  <a:t>’s job at time </a:t>
                </a:r>
                <a14:m>
                  <m:oMath xmlns:m="http://schemas.openxmlformats.org/officeDocument/2006/math">
                    <m:r>
                      <a:rPr lang="en-GB" i="1" dirty="0" smtClean="0">
                        <a:latin typeface="Cambria Math" panose="02040503050406030204" pitchFamily="18" charset="0"/>
                      </a:rPr>
                      <m:t>𝑡</m:t>
                    </m:r>
                  </m:oMath>
                </a14:m>
                <a:r>
                  <a:rPr lang="en-GB" dirty="0">
                    <a:latin typeface="Gill Sans Light" panose="020B0302020104020203"/>
                    <a:cs typeface="Gill Sans Light" panose="020B0302020104020203"/>
                  </a:rPr>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a:t>
                </a:r>
                <a:r>
                  <a:rPr lang="en-GB" dirty="0">
                    <a:latin typeface="Gill Sans Light" panose="020B0302020104020203"/>
                    <a:cs typeface="Gill Sans Light" panose="020B0302020104020203"/>
                  </a:rPr>
                  <a:t>Job with the smallest laxity has the highest priority</a:t>
                </a:r>
              </a:p>
              <a:p>
                <a:pPr lvl="1"/>
                <a:r>
                  <a:rPr lang="en-GB" b="0" dirty="0">
                    <a:latin typeface="Gill Sans Light" panose="020B0302020104020203"/>
                    <a:cs typeface="Gill Sans Light" panose="020B0302020104020203"/>
                  </a:rPr>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latin typeface="Gill Sans Light" panose="020B0302020104020203"/>
                    <a:cs typeface="Gill Sans Light" panose="020B0302020104020203"/>
                  </a:rPr>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is decremented by 1</a:t>
                </a:r>
              </a:p>
              <a:p>
                <a:pPr lvl="1"/>
                <a:r>
                  <a:rPr lang="en-GB" dirty="0">
                    <a:latin typeface="Gill Sans Light" panose="020B0302020104020203"/>
                    <a:cs typeface="Gill Sans Light" panose="020B0302020104020203"/>
                  </a:rPr>
                  <a:t>If an active </a:t>
                </a:r>
                <a:r>
                  <a:rPr lang="en-GB" b="0" dirty="0">
                    <a:latin typeface="Gill Sans Light" panose="020B0302020104020203"/>
                    <a:cs typeface="Gill Sans Light" panose="020B0302020104020203"/>
                  </a:rPr>
                  <a:t>job does not run in the previous time slot, then its laxity is decremente</a:t>
                </a:r>
                <a:r>
                  <a:rPr lang="en-GB" dirty="0">
                    <a:latin typeface="Gill Sans Light" panose="020B0302020104020203"/>
                    <a:cs typeface="Gill Sans Light" panose="020B0302020104020203"/>
                  </a:rPr>
                  <a:t>d by 1, </a:t>
                </a:r>
                <a:r>
                  <a:rPr lang="en-GB" b="0" dirty="0">
                    <a:latin typeface="Gill Sans Light" panose="020B0302020104020203"/>
                    <a:cs typeface="Gill Sans Light" panose="020B0302020104020203"/>
                  </a:rPr>
                  <a:t>as </a:t>
                </a:r>
                <a14:m>
                  <m:oMath xmlns:m="http://schemas.openxmlformats.org/officeDocument/2006/math">
                    <m:r>
                      <a:rPr lang="en-GB" i="1" dirty="0">
                        <a:latin typeface="Cambria Math" panose="02040503050406030204" pitchFamily="18" charset="0"/>
                      </a:rPr>
                      <m:t>𝑡</m:t>
                    </m:r>
                  </m:oMath>
                </a14:m>
                <a:r>
                  <a:rPr lang="en-GB" b="0" dirty="0">
                    <a:latin typeface="Gill Sans Light" panose="020B0302020104020203"/>
                    <a:cs typeface="Gill Sans Light" panose="020B0302020104020203"/>
                  </a:rPr>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latin typeface="Gill Sans Light" panose="020B0302020104020203"/>
                    <a:cs typeface="Gill Sans Light" panose="020B0302020104020203"/>
                  </a:rPr>
                  <a:t> </a:t>
                </a:r>
                <a:r>
                  <a:rPr lang="en-GB" dirty="0">
                    <a:latin typeface="Gill Sans Light" panose="020B0302020104020203"/>
                    <a:cs typeface="Gill Sans Light" panose="020B0302020104020203"/>
                  </a:rPr>
                  <a:t>remains the same</a:t>
                </a:r>
              </a:p>
              <a:p>
                <a:pPr lvl="1"/>
                <a:r>
                  <a:rPr lang="en-GB" b="0" dirty="0">
                    <a:latin typeface="Gill Sans Light" panose="020B0302020104020203"/>
                    <a:cs typeface="Gill Sans Light" panose="020B0302020104020203"/>
                  </a:rPr>
                  <a:t>While an active job waits and does not run, its laxity decreases and its priority increases  </a:t>
                </a:r>
              </a:p>
              <a:p>
                <a:endParaRPr lang="en-GB" dirty="0">
                  <a:latin typeface="Gill Sans Light" panose="020B0302020104020203"/>
                  <a:cs typeface="Gill Sans Light" panose="020B0302020104020203"/>
                </a:endParaRPr>
              </a:p>
              <a:p>
                <a:endParaRPr lang="en-GB" dirty="0">
                  <a:latin typeface="Gill Sans Light" panose="020B0302020104020203"/>
                  <a:cs typeface="Gill Sans Light" panose="020B0302020104020203"/>
                </a:endParaRPr>
              </a:p>
              <a:p>
                <a:endParaRPr lang="en-GB" dirty="0">
                  <a:latin typeface="Gill Sans Light" panose="020B0302020104020203"/>
                  <a:cs typeface="Gill Sans Light" panose="020B0302020104020203"/>
                </a:endParaRPr>
              </a:p>
              <a:p>
                <a:r>
                  <a:rPr lang="en-GB" dirty="0">
                    <a:latin typeface="Gill Sans Light" panose="020B0302020104020203"/>
                    <a:cs typeface="Gill Sans Light" panose="020B0302020104020203"/>
                  </a:rPr>
                  <a:t>EDF and LLF are both optimal scheduling algorithms, i.e., they both have </a:t>
                </a:r>
                <a:r>
                  <a:rPr lang="en-US" altLang="zh-CN" dirty="0">
                    <a:latin typeface="Gill Sans Light" panose="020B0302020104020203"/>
                    <a:cs typeface="Gill Sans Light" panose="020B0302020104020203"/>
                  </a:rPr>
                  <a:t>schedulable utilization bound of </a:t>
                </a:r>
                <a:r>
                  <a:rPr lang="en-GB" altLang="zh-CN" dirty="0">
                    <a:latin typeface="Gill Sans Light" panose="020B0302020104020203"/>
                    <a:cs typeface="Gill Sans Light" panose="020B0302020104020203"/>
                  </a:rPr>
                  <a:t>1</a:t>
                </a:r>
                <a:endParaRPr lang="en-GB" dirty="0">
                  <a:latin typeface="Gill Sans Light" panose="020B0302020104020203"/>
                  <a:cs typeface="Gill Sans Light" panose="020B0302020104020203"/>
                </a:endParaRPr>
              </a:p>
              <a:p>
                <a:pPr lvl="1"/>
                <a:r>
                  <a:rPr lang="en-GB" dirty="0">
                    <a:latin typeface="Gill Sans Light" panose="020B0302020104020203"/>
                    <a:cs typeface="Gill Sans Light" panose="020B0302020104020203"/>
                  </a:rPr>
                  <a:t>LLF incurs frequent context switches, hence is less practical than EDF</a:t>
                </a:r>
              </a:p>
            </p:txBody>
          </p:sp>
        </mc:Choice>
        <mc:Fallback>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3"/>
                <a:stretch>
                  <a:fillRect l="-1038" t="-2745" r="-1038"/>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1676402" y="38640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1676402" y="3864017"/>
                <a:ext cx="1297612" cy="236571"/>
              </a:xfrm>
              <a:prstGeom prst="rect">
                <a:avLst/>
              </a:prstGeom>
              <a:blipFill>
                <a:blip r:embed="rId4"/>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914400" y="40386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2974014" y="39823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mc:Choice xmlns:a14="http://schemas.microsoft.com/office/drawing/2010/main"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3544407" y="36253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3544407" y="3625361"/>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14" name="Picture 13">
            <a:extLst>
              <a:ext uri="{FF2B5EF4-FFF2-40B4-BE49-F238E27FC236}">
                <a16:creationId xmlns:a16="http://schemas.microsoft.com/office/drawing/2014/main" id="{6D2F3EB4-83B8-429E-BDBF-F11FD94914E3}"/>
              </a:ext>
            </a:extLst>
          </p:cNvPr>
          <p:cNvPicPr>
            <a:picLocks noChangeAspect="1"/>
          </p:cNvPicPr>
          <p:nvPr/>
        </p:nvPicPr>
        <p:blipFill>
          <a:blip r:embed="rId7"/>
          <a:stretch>
            <a:fillRect/>
          </a:stretch>
        </p:blipFill>
        <p:spPr>
          <a:xfrm>
            <a:off x="5820409" y="3626915"/>
            <a:ext cx="5173981" cy="971533"/>
          </a:xfrm>
          <a:prstGeom prst="rect">
            <a:avLst/>
          </a:prstGeom>
        </p:spPr>
      </p:pic>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106046847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mutexes or binary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extLst>
      <p:ext uri="{BB962C8B-B14F-4D97-AF65-F5344CB8AC3E}">
        <p14:creationId xmlns:p14="http://schemas.microsoft.com/office/powerpoint/2010/main" val="231964657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extLst>
      <p:ext uri="{BB962C8B-B14F-4D97-AF65-F5344CB8AC3E}">
        <p14:creationId xmlns:p14="http://schemas.microsoft.com/office/powerpoint/2010/main" val="86043649"/>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mc:AlternateContent xmlns:mc="http://schemas.openxmlformats.org/markup-compatibility/2006">
        <mc:Choice xmlns:a14="http://schemas.microsoft.com/office/drawing/2010/main" Requires="a14">
          <p:sp>
            <p:nvSpPr>
              <p:cNvPr id="10243" name="Content Placeholder 2" descr="Rectangle: Click to edit Master text styles&#10;Second level&#10;Third level&#10;Fourth level&#10;Fifth level"/>
              <p:cNvSpPr>
                <a:spLocks noGrp="1"/>
              </p:cNvSpPr>
              <p:nvPr>
                <p:ph idx="1"/>
              </p:nvPr>
            </p:nvSpPr>
            <p:spPr>
              <a:xfrm>
                <a:off x="762000" y="914400"/>
                <a:ext cx="10210800" cy="3124200"/>
              </a:xfrm>
            </p:spPr>
            <p:txBody>
              <a:bodyPr>
                <a:normAutofit fontScale="92500" lnSpcReduction="20000"/>
              </a:bodyPr>
              <a:lstStyle/>
              <a:p>
                <a:pPr eaLnBrk="1" hangingPunct="1"/>
                <a:r>
                  <a:rPr lang="en-US" altLang="zh-CN" dirty="0">
                    <a:ea typeface="宋体" charset="-122"/>
                  </a:rPr>
                  <a:t>system utilization </a:t>
                </a:r>
                <a14:m>
                  <m:oMath xmlns:m="http://schemas.openxmlformats.org/officeDocument/2006/math">
                    <m:r>
                      <a:rPr lang="en-US" altLang="zh-CN" i="1" dirty="0" smtClean="0">
                        <a:latin typeface="Cambria Math" panose="02040503050406030204" pitchFamily="18" charset="0"/>
                        <a:ea typeface="宋体" charset="-122"/>
                      </a:rPr>
                      <m:t>𝑈</m:t>
                    </m:r>
                    <m:r>
                      <a:rPr lang="en-US" altLang="zh-CN" i="1" dirty="0" smtClean="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5</m:t>
                        </m:r>
                      </m:num>
                      <m:den>
                        <m:r>
                          <a:rPr lang="en-US" altLang="zh-CN" i="1" dirty="0">
                            <a:latin typeface="Cambria Math" panose="02040503050406030204" pitchFamily="18" charset="0"/>
                            <a:ea typeface="宋体" charset="-122"/>
                          </a:rPr>
                          <m:t>50</m:t>
                        </m:r>
                      </m:den>
                    </m:f>
                    <m:r>
                      <a:rPr lang="en-US" altLang="zh-CN" i="1" dirty="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250</m:t>
                        </m:r>
                      </m:num>
                      <m:den>
                        <m:r>
                          <a:rPr lang="en-US" altLang="zh-CN" i="1" dirty="0">
                            <a:latin typeface="Cambria Math" panose="02040503050406030204" pitchFamily="18" charset="0"/>
                            <a:ea typeface="宋体" charset="-122"/>
                          </a:rPr>
                          <m:t>500</m:t>
                        </m:r>
                      </m:den>
                    </m:f>
                    <m:r>
                      <a:rPr lang="en-US" altLang="zh-CN" i="1" dirty="0">
                        <a:latin typeface="Cambria Math" panose="02040503050406030204" pitchFamily="18" charset="0"/>
                        <a:ea typeface="宋体" charset="-122"/>
                      </a:rPr>
                      <m:t>+</m:t>
                    </m:r>
                    <m:f>
                      <m:fPr>
                        <m:ctrlPr>
                          <a:rPr lang="en-US" altLang="zh-CN" i="1" dirty="0">
                            <a:latin typeface="Cambria Math" panose="02040503050406030204" pitchFamily="18" charset="0"/>
                            <a:ea typeface="宋体" charset="-122"/>
                          </a:rPr>
                        </m:ctrlPr>
                      </m:fPr>
                      <m:num>
                        <m:r>
                          <a:rPr lang="en-US" altLang="zh-CN" i="1" dirty="0">
                            <a:latin typeface="Cambria Math" panose="02040503050406030204" pitchFamily="18" charset="0"/>
                            <a:ea typeface="宋体" charset="-122"/>
                          </a:rPr>
                          <m:t>1000</m:t>
                        </m:r>
                      </m:num>
                      <m:den>
                        <m:r>
                          <a:rPr lang="en-US" altLang="zh-CN" i="1" dirty="0">
                            <a:latin typeface="Cambria Math" panose="02040503050406030204" pitchFamily="18" charset="0"/>
                            <a:ea typeface="宋体" charset="-122"/>
                          </a:rPr>
                          <m:t>3000</m:t>
                        </m:r>
                      </m:den>
                    </m:f>
                    <m:r>
                      <a:rPr lang="en-US" altLang="zh-CN" i="1" dirty="0">
                        <a:latin typeface="Cambria Math" panose="02040503050406030204" pitchFamily="18" charset="0"/>
                        <a:ea typeface="宋体" charset="-122"/>
                      </a:rPr>
                      <m:t>=0.93</m:t>
                    </m:r>
                    <m:r>
                      <a:rPr lang="en-GB" altLang="zh-CN" b="0" i="1" dirty="0" smtClean="0">
                        <a:latin typeface="Cambria Math" panose="02040503050406030204" pitchFamily="18" charset="0"/>
                        <a:ea typeface="宋体" charset="-122"/>
                      </a:rPr>
                      <m:t>&gt;0.780</m:t>
                    </m:r>
                  </m:oMath>
                </a14:m>
                <a:endParaRPr lang="en-US" altLang="zh-CN" dirty="0">
                  <a:ea typeface="宋体" charset="-122"/>
                </a:endParaRPr>
              </a:p>
              <a:p>
                <a:pPr lvl="1" eaLnBrk="1" hangingPunct="1"/>
                <a:r>
                  <a:rPr lang="en-US" altLang="zh-CN" dirty="0">
                    <a:ea typeface="宋体" charset="-122"/>
                  </a:rPr>
                  <a:t>Since utilization exceeds the Utilization Bound of 0.780 of 3 tasks under RM scheduling, we cannot determine </a:t>
                </a:r>
                <a:r>
                  <a:rPr lang="en-US" altLang="zh-CN" dirty="0" err="1">
                    <a:ea typeface="宋体" charset="-122"/>
                  </a:rPr>
                  <a:t>schdulability</a:t>
                </a:r>
                <a:r>
                  <a:rPr lang="en-US" altLang="zh-CN" dirty="0">
                    <a:ea typeface="宋体" charset="-122"/>
                  </a:rPr>
                  <a:t> by the Utilization Bound test</a:t>
                </a:r>
              </a:p>
              <a:p>
                <a:pPr eaLnBrk="1" hangingPunct="1"/>
                <a:r>
                  <a:rPr lang="en-US" altLang="zh-CN" dirty="0">
                    <a:ea typeface="宋体" charset="-122"/>
                  </a:rPr>
                  <a:t>RTA shows that the taskset is schedulable by computing WCRT of each task (without shared resources):</a:t>
                </a:r>
              </a:p>
              <a:p>
                <a:pPr lvl="1" eaLnBrk="1" hangingPunct="1"/>
                <a14:m>
                  <m:oMath xmlns:m="http://schemas.openxmlformats.org/officeDocument/2006/math">
                    <m:r>
                      <a:rPr lang="en-US" altLang="zh-CN" i="1" dirty="0" smtClean="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𝐴</m:t>
                    </m:r>
                    <m:r>
                      <a:rPr lang="en-US" altLang="zh-CN" i="1" dirty="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+0=5+0=</m:t>
                    </m:r>
                    <m:r>
                      <a:rPr lang="en-US" altLang="zh-CN" i="1" dirty="0">
                        <a:latin typeface="Cambria Math" panose="02040503050406030204" pitchFamily="18" charset="0"/>
                        <a:ea typeface="宋体" charset="-122"/>
                      </a:rPr>
                      <m:t>5</m:t>
                    </m:r>
                  </m:oMath>
                </a14:m>
                <a:endParaRPr lang="en-GB" altLang="zh-CN" i="1" dirty="0">
                  <a:latin typeface="Cambria Math" panose="02040503050406030204" pitchFamily="18" charset="0"/>
                  <a:ea typeface="宋体" charset="-122"/>
                </a:endParaRPr>
              </a:p>
              <a:p>
                <a:pPr lvl="1" eaLnBrk="1" hangingPunct="1"/>
                <a14:m>
                  <m:oMath xmlns:m="http://schemas.openxmlformats.org/officeDocument/2006/math">
                    <m:r>
                      <a:rPr lang="en-US" altLang="zh-CN" i="1" dirty="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𝐵</m:t>
                    </m:r>
                    <m:r>
                      <a:rPr lang="en-US" altLang="zh-CN" i="1" dirty="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𝐵</m:t>
                        </m:r>
                      </m:sub>
                    </m:sSub>
                    <m:r>
                      <a:rPr lang="en-GB" altLang="zh-CN" b="0" i="1" dirty="0" smtClean="0">
                        <a:latin typeface="Cambria Math" panose="02040503050406030204" pitchFamily="18" charset="0"/>
                        <a:ea typeface="宋体" charset="-122"/>
                      </a:rPr>
                      <m:t>+</m:t>
                    </m:r>
                    <m:d>
                      <m:dPr>
                        <m:begChr m:val="⌈"/>
                        <m:endChr m:val="⌉"/>
                        <m:ctrlPr>
                          <a:rPr lang="en-GB" altLang="zh-CN" b="0" i="1" dirty="0" smtClean="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i="1" dirty="0">
                                    <a:latin typeface="Cambria Math" panose="02040503050406030204" pitchFamily="18" charset="0"/>
                                    <a:ea typeface="宋体" charset="-122"/>
                                  </a:rPr>
                                  <m:t>𝐵</m:t>
                                </m:r>
                              </m:sub>
                            </m:sSub>
                          </m:num>
                          <m:den>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𝑇</m:t>
                                </m:r>
                              </m:e>
                              <m:sub>
                                <m:r>
                                  <a:rPr lang="en-GB" altLang="zh-CN" b="0" i="1" dirty="0" smtClean="0">
                                    <a:latin typeface="Cambria Math" panose="02040503050406030204" pitchFamily="18" charset="0"/>
                                    <a:ea typeface="宋体" charset="-122"/>
                                  </a:rPr>
                                  <m:t>𝐴</m:t>
                                </m:r>
                              </m:sub>
                            </m:sSub>
                          </m:den>
                        </m:f>
                      </m:e>
                    </m:d>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=250+</m:t>
                    </m:r>
                    <m:d>
                      <m:dPr>
                        <m:begChr m:val="⌈"/>
                        <m:endChr m:val="⌉"/>
                        <m:ctrlPr>
                          <a:rPr lang="en-GB" altLang="zh-CN" b="0" i="1" dirty="0" smtClean="0">
                            <a:latin typeface="Cambria Math" panose="02040503050406030204" pitchFamily="18" charset="0"/>
                            <a:ea typeface="宋体" charset="-122"/>
                          </a:rPr>
                        </m:ctrlPr>
                      </m:dPr>
                      <m:e>
                        <m:f>
                          <m:fPr>
                            <m:ctrlPr>
                              <a:rPr lang="en-GB" altLang="zh-CN" b="0" i="1" dirty="0" smtClean="0">
                                <a:latin typeface="Cambria Math" panose="02040503050406030204" pitchFamily="18" charset="0"/>
                                <a:ea typeface="宋体" charset="-122"/>
                              </a:rPr>
                            </m:ctrlPr>
                          </m:fPr>
                          <m:num>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𝐵</m:t>
                                </m:r>
                              </m:sub>
                            </m:sSub>
                          </m:num>
                          <m:den>
                            <m:r>
                              <a:rPr lang="en-GB" altLang="zh-CN" b="0" i="1" dirty="0" smtClean="0">
                                <a:latin typeface="Cambria Math" panose="02040503050406030204" pitchFamily="18" charset="0"/>
                                <a:ea typeface="宋体" charset="-122"/>
                              </a:rPr>
                              <m:t>50</m:t>
                            </m:r>
                          </m:den>
                        </m:f>
                      </m:e>
                    </m:d>
                    <m:r>
                      <a:rPr lang="en-GB" altLang="zh-CN" b="0" i="1" dirty="0" smtClean="0">
                        <a:latin typeface="Cambria Math" panose="02040503050406030204" pitchFamily="18" charset="0"/>
                        <a:ea typeface="宋体" charset="-122"/>
                      </a:rPr>
                      <m:t>⋅5=</m:t>
                    </m:r>
                    <m:r>
                      <a:rPr lang="en-US" altLang="zh-CN" i="1" dirty="0">
                        <a:latin typeface="Cambria Math" panose="02040503050406030204" pitchFamily="18" charset="0"/>
                        <a:ea typeface="宋体" charset="-122"/>
                      </a:rPr>
                      <m:t>280</m:t>
                    </m:r>
                  </m:oMath>
                </a14:m>
                <a:endParaRPr lang="en-GB" altLang="zh-CN" i="1" dirty="0">
                  <a:latin typeface="Cambria Math" panose="02040503050406030204" pitchFamily="18" charset="0"/>
                  <a:ea typeface="宋体" charset="-122"/>
                </a:endParaRPr>
              </a:p>
              <a:p>
                <a:pPr lvl="1" eaLnBrk="1" hangingPunct="1"/>
                <a14:m>
                  <m:oMath xmlns:m="http://schemas.openxmlformats.org/officeDocument/2006/math">
                    <m:r>
                      <a:rPr lang="en-US" altLang="zh-CN" i="1" dirty="0">
                        <a:latin typeface="Cambria Math" panose="02040503050406030204" pitchFamily="18" charset="0"/>
                        <a:ea typeface="宋体" charset="-122"/>
                      </a:rPr>
                      <m:t>𝑅</m:t>
                    </m:r>
                    <m:r>
                      <a:rPr lang="en-US" altLang="zh-CN" i="1" baseline="-25000" dirty="0">
                        <a:latin typeface="Cambria Math" panose="02040503050406030204" pitchFamily="18" charset="0"/>
                        <a:ea typeface="宋体" charset="-122"/>
                      </a:rPr>
                      <m:t>𝐶</m:t>
                    </m:r>
                    <m:r>
                      <a:rPr lang="en-US"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𝐶</m:t>
                        </m:r>
                      </m:sub>
                    </m:sSub>
                    <m:r>
                      <a:rPr lang="en-GB" altLang="zh-CN" i="1" dirty="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𝑇</m:t>
                                </m:r>
                              </m:e>
                              <m:sub>
                                <m:r>
                                  <a:rPr lang="en-GB" altLang="zh-CN" i="1" dirty="0">
                                    <a:latin typeface="Cambria Math" panose="02040503050406030204" pitchFamily="18" charset="0"/>
                                    <a:ea typeface="宋体" charset="-122"/>
                                  </a:rPr>
                                  <m:t>𝐴</m:t>
                                </m:r>
                              </m:sub>
                            </m:sSub>
                          </m:den>
                        </m:f>
                      </m:e>
                    </m:d>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i="1" dirty="0">
                            <a:latin typeface="Cambria Math" panose="02040503050406030204" pitchFamily="18" charset="0"/>
                            <a:ea typeface="宋体" charset="-122"/>
                          </a:rPr>
                          <m:t>𝐴</m:t>
                        </m:r>
                      </m:sub>
                    </m:sSub>
                    <m:r>
                      <a:rPr lang="en-GB" altLang="zh-CN" b="0" i="1" dirty="0" smtClean="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i="1" dirty="0">
                                    <a:latin typeface="Cambria Math" panose="02040503050406030204" pitchFamily="18" charset="0"/>
                                    <a:ea typeface="宋体" charset="-122"/>
                                  </a:rPr>
                                  <m:t>𝐶</m:t>
                                </m:r>
                              </m:sub>
                            </m:sSub>
                          </m:num>
                          <m:den>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𝑇</m:t>
                                </m:r>
                              </m:e>
                              <m:sub>
                                <m:r>
                                  <a:rPr lang="en-GB" altLang="zh-CN" b="0" i="1" dirty="0" smtClean="0">
                                    <a:latin typeface="Cambria Math" panose="02040503050406030204" pitchFamily="18" charset="0"/>
                                    <a:ea typeface="宋体" charset="-122"/>
                                  </a:rPr>
                                  <m:t>𝐵</m:t>
                                </m:r>
                              </m:sub>
                            </m:sSub>
                          </m:den>
                        </m:f>
                      </m:e>
                    </m:d>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𝐶</m:t>
                        </m:r>
                      </m:e>
                      <m:sub>
                        <m:r>
                          <a:rPr lang="en-GB" altLang="zh-CN" b="0" i="1" dirty="0" smtClean="0">
                            <a:latin typeface="Cambria Math" panose="02040503050406030204" pitchFamily="18" charset="0"/>
                            <a:ea typeface="宋体" charset="-122"/>
                          </a:rPr>
                          <m:t>𝐵</m:t>
                        </m:r>
                      </m:sub>
                    </m:sSub>
                    <m:r>
                      <a:rPr lang="en-GB" altLang="zh-CN" b="0" i="1" dirty="0" smtClean="0">
                        <a:latin typeface="Cambria Math" panose="02040503050406030204" pitchFamily="18" charset="0"/>
                        <a:ea typeface="宋体" charset="-122"/>
                      </a:rPr>
                      <m:t>=1000+</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r>
                              <a:rPr lang="en-GB" altLang="zh-CN" i="1" dirty="0">
                                <a:latin typeface="Cambria Math" panose="02040503050406030204" pitchFamily="18" charset="0"/>
                                <a:ea typeface="宋体" charset="-122"/>
                              </a:rPr>
                              <m:t>50</m:t>
                            </m:r>
                          </m:den>
                        </m:f>
                      </m:e>
                    </m:d>
                    <m:r>
                      <a:rPr lang="en-GB" altLang="zh-CN" i="1" dirty="0">
                        <a:latin typeface="Cambria Math" panose="02040503050406030204" pitchFamily="18" charset="0"/>
                        <a:ea typeface="宋体" charset="-122"/>
                      </a:rPr>
                      <m:t>⋅5</m:t>
                    </m:r>
                    <m:r>
                      <a:rPr lang="en-GB" altLang="zh-CN" b="0" i="1" dirty="0" smtClean="0">
                        <a:latin typeface="Cambria Math" panose="02040503050406030204" pitchFamily="18" charset="0"/>
                        <a:ea typeface="宋体" charset="-122"/>
                      </a:rPr>
                      <m:t>+</m:t>
                    </m:r>
                    <m:d>
                      <m:dPr>
                        <m:begChr m:val="⌈"/>
                        <m:endChr m:val="⌉"/>
                        <m:ctrlPr>
                          <a:rPr lang="en-GB" altLang="zh-CN" i="1" dirty="0">
                            <a:latin typeface="Cambria Math" panose="02040503050406030204" pitchFamily="18" charset="0"/>
                            <a:ea typeface="宋体" charset="-122"/>
                          </a:rPr>
                        </m:ctrlPr>
                      </m:dPr>
                      <m:e>
                        <m:f>
                          <m:fPr>
                            <m:ctrlPr>
                              <a:rPr lang="en-GB" altLang="zh-CN" i="1" dirty="0">
                                <a:latin typeface="Cambria Math" panose="02040503050406030204" pitchFamily="18" charset="0"/>
                                <a:ea typeface="宋体" charset="-122"/>
                              </a:rPr>
                            </m:ctrlPr>
                          </m:fPr>
                          <m:num>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𝑅</m:t>
                                </m:r>
                              </m:e>
                              <m:sub>
                                <m:r>
                                  <a:rPr lang="en-GB" altLang="zh-CN" b="0" i="1" dirty="0" smtClean="0">
                                    <a:latin typeface="Cambria Math" panose="02040503050406030204" pitchFamily="18" charset="0"/>
                                    <a:ea typeface="宋体" charset="-122"/>
                                  </a:rPr>
                                  <m:t>𝐶</m:t>
                                </m:r>
                              </m:sub>
                            </m:sSub>
                          </m:num>
                          <m:den>
                            <m:r>
                              <a:rPr lang="en-GB" altLang="zh-CN" b="0" i="1" dirty="0" smtClean="0">
                                <a:latin typeface="Cambria Math" panose="02040503050406030204" pitchFamily="18" charset="0"/>
                                <a:ea typeface="宋体" charset="-122"/>
                              </a:rPr>
                              <m:t>500</m:t>
                            </m:r>
                          </m:den>
                        </m:f>
                      </m:e>
                    </m:d>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250=</m:t>
                    </m:r>
                    <m:r>
                      <a:rPr lang="en-US" altLang="zh-CN" i="1" dirty="0">
                        <a:latin typeface="Cambria Math" panose="02040503050406030204" pitchFamily="18" charset="0"/>
                        <a:ea typeface="宋体" charset="-122"/>
                      </a:rPr>
                      <m:t>2500</m:t>
                    </m:r>
                  </m:oMath>
                </a14:m>
                <a:endParaRPr lang="zh-CN" altLang="en-US" dirty="0">
                  <a:ea typeface="宋体" charset="-122"/>
                </a:endParaRPr>
              </a:p>
            </p:txBody>
          </p:sp>
        </mc:Choice>
        <mc:Fallback>
          <p:sp>
            <p:nvSpPr>
              <p:cNvPr id="1024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62000" y="914400"/>
                <a:ext cx="10210800" cy="3124200"/>
              </a:xfrm>
              <a:blipFill>
                <a:blip r:embed="rId3"/>
                <a:stretch>
                  <a:fillRect l="-955" t="-3119"/>
                </a:stretch>
              </a:blipFill>
            </p:spPr>
            <p:txBody>
              <a:bodyPr/>
              <a:lstStyle/>
              <a:p>
                <a:r>
                  <a:rPr lang="en-SE">
                    <a:noFill/>
                  </a:rPr>
                  <a:t> </a:t>
                </a:r>
              </a:p>
            </p:txBody>
          </p:sp>
        </mc:Fallback>
      </mc:AlternateContent>
      <p:graphicFrame>
        <p:nvGraphicFramePr>
          <p:cNvPr id="4" name="Group 36"/>
          <p:cNvGraphicFramePr>
            <a:graphicFrameLocks/>
          </p:cNvGraphicFramePr>
          <p:nvPr/>
        </p:nvGraphicFramePr>
        <p:xfrm>
          <a:off x="3811587" y="41148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3130735"/>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17957616"/>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extLst>
      <p:ext uri="{BB962C8B-B14F-4D97-AF65-F5344CB8AC3E}">
        <p14:creationId xmlns:p14="http://schemas.microsoft.com/office/powerpoint/2010/main" val="39187189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2056129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2165559630"/>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mc:Choice xmlns:a14="http://schemas.microsoft.com/office/drawing/2010/main"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a:t>
                </a:r>
                <a:endParaRPr lang="zh-CN" altLang="en-US" dirty="0">
                  <a:ea typeface="宋体" charset="-122"/>
                </a:endParaRPr>
              </a:p>
            </p:txBody>
          </p:sp>
        </mc:Choice>
        <mc:Fallback>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extLst>
      <p:ext uri="{BB962C8B-B14F-4D97-AF65-F5344CB8AC3E}">
        <p14:creationId xmlns:p14="http://schemas.microsoft.com/office/powerpoint/2010/main" val="2541632977"/>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lvl="1" eaLnBrk="1" hangingPunct="1"/>
                <a:r>
                  <a:rPr lang="en-GB" dirty="0"/>
                  <a:t>A taskset is schedulable under RM scheduling with blocking time if </a:t>
                </a:r>
              </a:p>
              <a:p>
                <a:pPr lvl="1"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lvl="1" indent="-285750" eaLnBrk="1" hangingPunct="1">
                  <a:buFontTx/>
                  <a:buChar char="•"/>
                </a:pPr>
                <a:r>
                  <a:rPr lang="en-GB" altLang="zh-CN" b="0" dirty="0">
                    <a:ea typeface="宋体" pitchFamily="2" charset="-122"/>
                  </a:rPr>
                  <a:t>WCRT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b="0" i="1" dirty="0" smtClean="0">
                            <a:latin typeface="Cambria Math" panose="02040503050406030204" pitchFamily="18" charset="0"/>
                            <a:ea typeface="宋体" pitchFamily="2" charset="-122"/>
                          </a:rPr>
                          <m:t>𝑅</m:t>
                        </m:r>
                      </m:e>
                      <m:sub>
                        <m:r>
                          <a:rPr lang="en-US" altLang="zh-CN" b="0" i="1" dirty="0"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computed by solving the following recursive equation:</a:t>
                </a:r>
              </a:p>
              <a:p>
                <a:pPr lvl="1" indent="-285750" eaLnBrk="1" hangingPunct="1">
                  <a:buFontTx/>
                  <a:buChar char="•"/>
                </a:pP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𝑗</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h𝑝</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𝑖</m:t>
                        </m:r>
                        <m:r>
                          <a:rPr lang="en-GB" altLang="zh-CN" b="0" i="1">
                            <a:latin typeface="Cambria Math" panose="02040503050406030204" pitchFamily="18" charset="0"/>
                            <a:ea typeface="宋体" pitchFamily="2" charset="-122"/>
                          </a:rPr>
                          <m:t>)</m:t>
                        </m:r>
                      </m:sub>
                      <m:sup/>
                      <m:e>
                        <m:d>
                          <m:dPr>
                            <m:begChr m:val="⌈"/>
                            <m:endChr m:val="⌉"/>
                            <m:ctrlPr>
                              <a:rPr lang="en-GB" altLang="zh-CN" b="0" i="1" smtClean="0">
                                <a:latin typeface="Cambria Math" panose="02040503050406030204" pitchFamily="18" charset="0"/>
                                <a:ea typeface="宋体" pitchFamily="2" charset="-122"/>
                              </a:rPr>
                            </m:ctrlPr>
                          </m:dPr>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num>
                              <m:den>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𝑗</m:t>
                                    </m:r>
                                  </m:sub>
                                </m:sSub>
                              </m:den>
                            </m:f>
                          </m:e>
                        </m:d>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𝑗</m:t>
                            </m:r>
                          </m:sub>
                        </m:sSub>
                      </m:e>
                    </m:nary>
                  </m:oMath>
                </a14:m>
                <a:endParaRPr lang="en-US" altLang="zh-CN" b="0" dirty="0">
                  <a:latin typeface="Gill Sans Light" charset="0"/>
                  <a:ea typeface="宋体" pitchFamily="2" charset="-122"/>
                </a:endParaRPr>
              </a:p>
              <a:p>
                <a:pPr lvl="1" indent="-285750" eaLnBrk="1" hangingPunct="1">
                  <a:buFontTx/>
                  <a:buChar char="•"/>
                </a:pPr>
                <a:r>
                  <a:rPr lang="en-US" altLang="zh-CN" dirty="0">
                    <a:ea typeface="宋体" pitchFamily="2" charset="-122"/>
                  </a:rPr>
                  <a:t>w</a:t>
                </a:r>
                <a:r>
                  <a:rPr lang="en-US" altLang="zh-CN" b="0" dirty="0">
                    <a:latin typeface="Gill Sans Light" charset="0"/>
                    <a:ea typeface="宋体" pitchFamily="2" charset="-122"/>
                  </a:rPr>
                  <a:t>here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the maximum blocking time experienced </a:t>
                </a:r>
                <a:r>
                  <a:rPr lang="en-US" altLang="zh-CN" b="0" dirty="0">
                    <a:ea typeface="宋体" pitchFamily="2" charset="-122"/>
                  </a:rPr>
                  <a:t>by </a:t>
                </a:r>
                <a:r>
                  <a:rPr lang="en-GB"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𝑖</m:t>
                        </m:r>
                      </m:sub>
                    </m:sSub>
                  </m:oMath>
                </a14:m>
                <a:r>
                  <a:rPr lang="en-US" altLang="zh-CN" b="0" dirty="0">
                    <a:ea typeface="宋体" pitchFamily="2" charset="-122"/>
                  </a:rPr>
                  <a:t> </a:t>
                </a:r>
                <a:r>
                  <a:rPr lang="en-US" altLang="zh-CN" b="0" dirty="0">
                    <a:latin typeface="Gill Sans Light" charset="0"/>
                    <a:ea typeface="宋体" pitchFamily="2" charset="-122"/>
                  </a:rPr>
                  <a:t>due to shared resources</a:t>
                </a: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2043718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mc:AlternateContent xmlns:mc="http://schemas.openxmlformats.org/markup-compatibility/2006">
        <mc:Choice xmlns:a14="http://schemas.microsoft.com/office/drawing/2010/main" Requires="a14">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 System utilization </a:t>
                </a:r>
                <a14:m>
                  <m:oMath xmlns:m="http://schemas.openxmlformats.org/officeDocument/2006/math">
                    <m:r>
                      <a:rPr lang="en-GB" altLang="zh-CN" b="0" i="1" smtClean="0">
                        <a:latin typeface="Cambria Math" panose="02040503050406030204" pitchFamily="18" charset="0"/>
                        <a:ea typeface="宋体" charset="-122"/>
                      </a:rPr>
                      <m:t>𝑈</m:t>
                    </m:r>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1</m:t>
                        </m:r>
                      </m:num>
                      <m:den>
                        <m:r>
                          <a:rPr lang="en-GB" altLang="zh-CN" b="0" i="1" smtClean="0">
                            <a:latin typeface="Cambria Math" panose="02040503050406030204" pitchFamily="18" charset="0"/>
                            <a:ea typeface="宋体" charset="-122"/>
                          </a:rPr>
                          <m:t>2</m:t>
                        </m:r>
                      </m:den>
                    </m:f>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2</m:t>
                        </m:r>
                      </m:num>
                      <m:den>
                        <m:r>
                          <a:rPr lang="en-GB" altLang="zh-CN" b="0" i="1" smtClean="0">
                            <a:latin typeface="Cambria Math" panose="02040503050406030204" pitchFamily="18" charset="0"/>
                            <a:ea typeface="宋体" charset="-122"/>
                          </a:rPr>
                          <m:t>3</m:t>
                        </m:r>
                      </m:den>
                    </m:f>
                    <m:r>
                      <a:rPr lang="en-GB" altLang="zh-CN" b="0" i="1" smtClean="0">
                        <a:latin typeface="Cambria Math" panose="02040503050406030204" pitchFamily="18" charset="0"/>
                        <a:ea typeface="宋体" charset="-122"/>
                      </a:rPr>
                      <m:t>+</m:t>
                    </m:r>
                    <m:f>
                      <m:fPr>
                        <m:ctrlPr>
                          <a:rPr lang="en-GB" altLang="zh-CN" b="0" i="1" smtClean="0">
                            <a:latin typeface="Cambria Math" panose="02040503050406030204" pitchFamily="18" charset="0"/>
                            <a:ea typeface="宋体" charset="-122"/>
                          </a:rPr>
                        </m:ctrlPr>
                      </m:fPr>
                      <m:num>
                        <m:r>
                          <a:rPr lang="en-GB" altLang="zh-CN" b="0" i="1" smtClean="0">
                            <a:latin typeface="Cambria Math" panose="02040503050406030204" pitchFamily="18" charset="0"/>
                            <a:ea typeface="宋体" charset="-122"/>
                          </a:rPr>
                          <m:t>2</m:t>
                        </m:r>
                      </m:num>
                      <m:den>
                        <m:r>
                          <a:rPr lang="en-GB" altLang="zh-CN" b="0" i="1" smtClean="0">
                            <a:latin typeface="Cambria Math" panose="02040503050406030204" pitchFamily="18" charset="0"/>
                            <a:ea typeface="宋体" charset="-122"/>
                          </a:rPr>
                          <m:t>3</m:t>
                        </m:r>
                      </m:den>
                    </m:f>
                    <m:r>
                      <a:rPr lang="en-GB" altLang="zh-CN" b="0" i="1" smtClean="0">
                        <a:latin typeface="Cambria Math" panose="02040503050406030204" pitchFamily="18" charset="0"/>
                        <a:ea typeface="宋体" charset="-122"/>
                      </a:rPr>
                      <m:t>=1.83</m:t>
                    </m:r>
                  </m:oMath>
                </a14:m>
                <a:endParaRPr lang="en-US" altLang="zh-CN" dirty="0">
                  <a:ea typeface="宋体" charset="-122"/>
                </a:endParaRPr>
              </a:p>
              <a:p>
                <a:pPr eaLnBrk="1" hangingPunct="1"/>
                <a:r>
                  <a:rPr lang="en-US" altLang="zh-CN" dirty="0">
                    <a:ea typeface="宋体" charset="-122"/>
                  </a:rPr>
                  <a:t>Global FP scheduling is schedulable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a:t>
                </a:r>
                <a:r>
                  <a:rPr lang="en-US" altLang="zh-CN" dirty="0" err="1">
                    <a:ea typeface="宋体" charset="-122"/>
                  </a:rPr>
                  <a:t>unschedulable</a:t>
                </a:r>
                <a:r>
                  <a:rPr lang="en-US" altLang="zh-CN" dirty="0">
                    <a:ea typeface="宋体" charset="-122"/>
                  </a:rPr>
                  <a:t>, since assigning any two tasks to the same processor will cause that processor’s utilization to exceed 1.</a:t>
                </a:r>
              </a:p>
            </p:txBody>
          </p:sp>
        </mc:Choice>
        <mc:Fallback>
          <p:sp>
            <p:nvSpPr>
              <p:cNvPr id="768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381000" y="838200"/>
                <a:ext cx="8539955" cy="2895600"/>
              </a:xfrm>
              <a:blipFill>
                <a:blip r:embed="rId3"/>
                <a:stretch>
                  <a:fillRect l="-1357" t="-4000" r="-1786"/>
                </a:stretch>
              </a:blipFill>
            </p:spPr>
            <p:txBody>
              <a:bodyPr/>
              <a:lstStyle/>
              <a:p>
                <a:r>
                  <a:rPr lang="en-SE">
                    <a:noFill/>
                  </a:rPr>
                  <a:t> </a:t>
                </a:r>
              </a:p>
            </p:txBody>
          </p:sp>
        </mc:Fallback>
      </mc:AlternateContent>
      <p:pic>
        <p:nvPicPr>
          <p:cNvPr id="76804" name="Picture 4"/>
          <p:cNvPicPr>
            <a:picLocks noChangeAspect="1" noChangeArrowheads="1"/>
          </p:cNvPicPr>
          <p:nvPr/>
        </p:nvPicPr>
        <p:blipFill>
          <a:blip r:embed="rId4"/>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3485136" cy="83099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800" b="0">
                <a:solidFill>
                  <a:schemeClr val="dk1"/>
                </a:solidFill>
                <a:latin typeface="Gill Sans Light"/>
                <a:ea typeface="宋体" charset="-122"/>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zh-CN" dirty="0"/>
              <a:t>A feasible execution trace 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mc:AlternateContent xmlns:mc="http://schemas.openxmlformats.org/markup-compatibility/2006">
        <mc:Choice xmlns:a14="http://schemas.microsoft.com/office/drawing/2010/main" Requires="a14">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0" y="661584"/>
                <a:ext cx="8712231" cy="935661"/>
              </a:xfrm>
            </p:spPr>
            <p:txBody>
              <a:bodyPr>
                <a:noAutofit/>
              </a:bodyPr>
              <a:lstStyle/>
              <a:p>
                <a:pPr eaLnBrk="1" hangingPunct="1"/>
                <a:r>
                  <a:rPr lang="en-US" altLang="zh-CN" sz="2000" kern="0" dirty="0">
                    <a:ea typeface="宋体" charset="-122"/>
                  </a:rPr>
                  <a:t>A taskset schedulable with partitioned scheduling, but not global scheduling. </a:t>
                </a:r>
                <a:r>
                  <a:rPr lang="en-US" altLang="zh-CN" sz="2000" dirty="0">
                    <a:ea typeface="宋体" charset="-122"/>
                  </a:rPr>
                  <a:t>System utilization </a:t>
                </a:r>
                <a14:m>
                  <m:oMath xmlns:m="http://schemas.openxmlformats.org/officeDocument/2006/math">
                    <m:r>
                      <a:rPr lang="en-GB" altLang="zh-CN" sz="2000" b="0" i="1" smtClean="0">
                        <a:latin typeface="Cambria Math" panose="02040503050406030204" pitchFamily="18" charset="0"/>
                        <a:ea typeface="宋体" charset="-122"/>
                      </a:rPr>
                      <m:t>𝑈</m:t>
                    </m:r>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4</m:t>
                        </m:r>
                      </m:num>
                      <m:den>
                        <m:r>
                          <a:rPr lang="en-GB" altLang="zh-CN" sz="2000" b="0" i="1" smtClean="0">
                            <a:latin typeface="Cambria Math" panose="02040503050406030204" pitchFamily="18" charset="0"/>
                            <a:ea typeface="宋体" charset="-122"/>
                          </a:rPr>
                          <m:t>6</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7</m:t>
                        </m:r>
                      </m:num>
                      <m:den>
                        <m:r>
                          <a:rPr lang="en-GB" altLang="zh-CN" sz="2000" b="0" i="1" smtClean="0">
                            <a:latin typeface="Cambria Math" panose="02040503050406030204" pitchFamily="18" charset="0"/>
                            <a:ea typeface="宋体" charset="-122"/>
                          </a:rPr>
                          <m:t>12</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4</m:t>
                        </m:r>
                      </m:num>
                      <m:den>
                        <m:r>
                          <a:rPr lang="en-GB" altLang="zh-CN" sz="2000" b="0" i="1" smtClean="0">
                            <a:latin typeface="Cambria Math" panose="02040503050406030204" pitchFamily="18" charset="0"/>
                            <a:ea typeface="宋体" charset="-122"/>
                          </a:rPr>
                          <m:t>12</m:t>
                        </m:r>
                      </m:den>
                    </m:f>
                    <m:r>
                      <a:rPr lang="en-GB" altLang="zh-CN" sz="2000" b="0" i="1" smtClean="0">
                        <a:latin typeface="Cambria Math" panose="02040503050406030204" pitchFamily="18" charset="0"/>
                        <a:ea typeface="宋体" charset="-122"/>
                      </a:rPr>
                      <m:t>+</m:t>
                    </m:r>
                    <m:f>
                      <m:fPr>
                        <m:ctrlPr>
                          <a:rPr lang="en-GB" altLang="zh-CN" sz="2000" b="0" i="1" smtClean="0">
                            <a:latin typeface="Cambria Math" panose="02040503050406030204" pitchFamily="18" charset="0"/>
                            <a:ea typeface="宋体" charset="-122"/>
                          </a:rPr>
                        </m:ctrlPr>
                      </m:fPr>
                      <m:num>
                        <m:r>
                          <a:rPr lang="en-GB" altLang="zh-CN" sz="2000" b="0" i="1" smtClean="0">
                            <a:latin typeface="Cambria Math" panose="02040503050406030204" pitchFamily="18" charset="0"/>
                            <a:ea typeface="宋体" charset="-122"/>
                          </a:rPr>
                          <m:t>10</m:t>
                        </m:r>
                      </m:num>
                      <m:den>
                        <m:r>
                          <a:rPr lang="en-GB" altLang="zh-CN" sz="2000" b="0" i="1" smtClean="0">
                            <a:latin typeface="Cambria Math" panose="02040503050406030204" pitchFamily="18" charset="0"/>
                            <a:ea typeface="宋体" charset="-122"/>
                          </a:rPr>
                          <m:t>24</m:t>
                        </m:r>
                      </m:den>
                    </m:f>
                    <m:r>
                      <a:rPr lang="en-GB" altLang="zh-CN" sz="2000" b="0" i="1" smtClean="0">
                        <a:latin typeface="Cambria Math" panose="02040503050406030204" pitchFamily="18" charset="0"/>
                        <a:ea typeface="宋体" charset="-122"/>
                      </a:rPr>
                      <m:t>=</m:t>
                    </m:r>
                    <m:r>
                      <a:rPr lang="en-GB" altLang="zh-CN" sz="2000" b="0" i="1" smtClean="0">
                        <a:latin typeface="Cambria Math" panose="02040503050406030204" pitchFamily="18" charset="0"/>
                        <a:ea typeface="宋体" charset="-122"/>
                      </a:rPr>
                      <m:t>2</m:t>
                    </m:r>
                    <m:r>
                      <a:rPr lang="en-GB" altLang="zh-CN" sz="2000" b="0" i="1" smtClean="0">
                        <a:latin typeface="Cambria Math" panose="02040503050406030204" pitchFamily="18" charset="0"/>
                        <a:ea typeface="宋体" charset="-122"/>
                      </a:rPr>
                      <m:t>.</m:t>
                    </m:r>
                    <m:r>
                      <a:rPr lang="en-GB" altLang="zh-CN" sz="2000" b="0" i="1" smtClean="0">
                        <a:latin typeface="Cambria Math" panose="02040503050406030204" pitchFamily="18" charset="0"/>
                        <a:ea typeface="宋体" charset="-122"/>
                      </a:rPr>
                      <m:t>0</m:t>
                    </m:r>
                  </m:oMath>
                </a14:m>
                <a:r>
                  <a:rPr lang="en-US" altLang="zh-CN" sz="2000" dirty="0">
                    <a:ea typeface="宋体" charset="-122"/>
                  </a:rPr>
                  <a:t>, hence the two processors must be fully utilized with no possible idle intervals</a:t>
                </a:r>
              </a:p>
            </p:txBody>
          </p:sp>
        </mc:Choice>
        <mc:Fallback>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Rot="1" noChangeAspect="1" noMove="1" noResize="1" noEditPoints="1" noAdjustHandles="1" noChangeArrowheads="1" noChangeShapeType="1" noTextEdit="1"/>
              </p:cNvSpPr>
              <p:nvPr>
                <p:ph type="body" idx="1"/>
              </p:nvPr>
            </p:nvSpPr>
            <p:spPr>
              <a:xfrm>
                <a:off x="0" y="661584"/>
                <a:ext cx="8712231" cy="935661"/>
              </a:xfrm>
              <a:blipFill>
                <a:blip r:embed="rId4"/>
                <a:stretch>
                  <a:fillRect l="-910" t="-9804" r="-840" b="-22222"/>
                </a:stretch>
              </a:blipFill>
            </p:spPr>
            <p:txBody>
              <a:bodyPr/>
              <a:lstStyle/>
              <a:p>
                <a:r>
                  <a:rPr lang="en-SE">
                    <a:noFill/>
                  </a:rPr>
                  <a:t> </a:t>
                </a:r>
              </a:p>
            </p:txBody>
          </p:sp>
        </mc:Fallback>
      </mc:AlternateContent>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27813" y="1611290"/>
            <a:ext cx="4313240" cy="50292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sz="2000" kern="0" dirty="0">
                <a:ea typeface="宋体" charset="-122"/>
              </a:rPr>
              <a:t>Partitioned FP scheduling with RM priority assignment (</a:t>
            </a:r>
            <a:r>
              <a:rPr lang="en-US" altLang="zh-CN" sz="2000" dirty="0">
                <a:ea typeface="宋体" charset="-122"/>
              </a:rPr>
              <a:t>p</a:t>
            </a:r>
            <a:r>
              <a:rPr lang="en-US" altLang="zh-CN" sz="2000" baseline="-25000" dirty="0">
                <a:ea typeface="宋体" charset="-122"/>
              </a:rPr>
              <a:t>1</a:t>
            </a:r>
            <a:r>
              <a:rPr lang="en-US" altLang="zh-CN" sz="2000" dirty="0">
                <a:ea typeface="宋体" charset="-122"/>
              </a:rPr>
              <a:t>&gt;p</a:t>
            </a:r>
            <a:r>
              <a:rPr lang="en-US" altLang="zh-CN" sz="2000" baseline="-25000" dirty="0">
                <a:ea typeface="宋体" charset="-122"/>
              </a:rPr>
              <a:t>2</a:t>
            </a:r>
            <a:r>
              <a:rPr lang="en-US" altLang="zh-CN" sz="2000" dirty="0">
                <a:ea typeface="宋体" charset="-122"/>
              </a:rPr>
              <a:t>&gt;p</a:t>
            </a:r>
            <a:r>
              <a:rPr lang="en-US" altLang="zh-CN" sz="2000" baseline="-25000" dirty="0">
                <a:ea typeface="宋体" charset="-122"/>
              </a:rPr>
              <a:t>3</a:t>
            </a:r>
            <a:r>
              <a:rPr lang="en-US" altLang="zh-CN" sz="2000" dirty="0">
                <a:ea typeface="宋体" charset="-122"/>
              </a:rPr>
              <a:t>&gt;p</a:t>
            </a:r>
            <a:r>
              <a:rPr lang="en-US" altLang="zh-CN" sz="2000" baseline="-25000" dirty="0">
                <a:ea typeface="宋体" charset="-122"/>
              </a:rPr>
              <a:t>4</a:t>
            </a:r>
            <a:r>
              <a:rPr lang="en-US" altLang="zh-CN" sz="2000" kern="0" dirty="0">
                <a:ea typeface="宋体" charset="-122"/>
              </a:rPr>
              <a:t>) is schedulable. T1, T3</a:t>
            </a:r>
            <a:r>
              <a:rPr lang="en-US" altLang="zh-CN" sz="2000" kern="0" baseline="-25000" dirty="0">
                <a:ea typeface="宋体" charset="-122"/>
              </a:rPr>
              <a:t> </a:t>
            </a:r>
            <a:r>
              <a:rPr lang="en-US" altLang="zh-CN" sz="2000" kern="0" dirty="0">
                <a:ea typeface="宋体" charset="-122"/>
              </a:rPr>
              <a:t>assigned to Processor 1; T2, T4 assigned to Processor 2. Both processors have utilization 1.0, and harmonic task periods</a:t>
            </a:r>
          </a:p>
          <a:p>
            <a:pPr eaLnBrk="1" hangingPunct="1"/>
            <a:r>
              <a:rPr lang="en-US" altLang="zh-CN" sz="2000" dirty="0">
                <a:ea typeface="宋体" charset="-122"/>
              </a:rPr>
              <a:t>Global FP scheduling with RM priority assignment p</a:t>
            </a:r>
            <a:r>
              <a:rPr lang="en-US" altLang="zh-CN" sz="2000" baseline="-25000" dirty="0">
                <a:ea typeface="宋体" charset="-122"/>
              </a:rPr>
              <a:t>1</a:t>
            </a:r>
            <a:r>
              <a:rPr lang="en-US" altLang="zh-CN" sz="2000" dirty="0">
                <a:ea typeface="宋体" charset="-122"/>
              </a:rPr>
              <a:t>&gt;p</a:t>
            </a:r>
            <a:r>
              <a:rPr lang="en-US" altLang="zh-CN" sz="2000" baseline="-25000" dirty="0">
                <a:ea typeface="宋体" charset="-122"/>
              </a:rPr>
              <a:t>2</a:t>
            </a:r>
            <a:r>
              <a:rPr lang="en-US" altLang="zh-CN" sz="2000" dirty="0">
                <a:ea typeface="宋体" charset="-122"/>
              </a:rPr>
              <a:t>&gt;p</a:t>
            </a:r>
            <a:r>
              <a:rPr lang="en-US" altLang="zh-CN" sz="2000" baseline="-25000" dirty="0">
                <a:ea typeface="宋体" charset="-122"/>
              </a:rPr>
              <a:t>3</a:t>
            </a:r>
            <a:r>
              <a:rPr lang="en-US" altLang="zh-CN" sz="2000" dirty="0">
                <a:ea typeface="宋体" charset="-122"/>
              </a:rPr>
              <a:t>&gt;p</a:t>
            </a:r>
            <a:r>
              <a:rPr lang="en-US" altLang="zh-CN" sz="2000" baseline="-25000" dirty="0">
                <a:ea typeface="宋体" charset="-122"/>
              </a:rPr>
              <a:t>4 </a:t>
            </a:r>
            <a:r>
              <a:rPr lang="en-US" altLang="zh-CN" sz="2000" dirty="0">
                <a:ea typeface="宋体" charset="-122"/>
              </a:rPr>
              <a:t>is </a:t>
            </a:r>
            <a:r>
              <a:rPr lang="en-US" altLang="zh-CN" sz="2000" dirty="0" err="1">
                <a:ea typeface="宋体" charset="-122"/>
              </a:rPr>
              <a:t>un</a:t>
            </a:r>
            <a:r>
              <a:rPr lang="en-US" altLang="zh-CN" sz="2000" kern="0" dirty="0" err="1">
                <a:ea typeface="宋体" charset="-122"/>
              </a:rPr>
              <a:t>schedulable</a:t>
            </a:r>
            <a:r>
              <a:rPr lang="en-US" altLang="zh-CN" sz="2000" kern="0" dirty="0">
                <a:ea typeface="宋体" charset="-122"/>
              </a:rPr>
              <a:t>. </a:t>
            </a:r>
            <a:r>
              <a:rPr lang="en-GB" altLang="zh-CN" sz="2000" kern="0" dirty="0">
                <a:ea typeface="宋体" charset="-122"/>
              </a:rPr>
              <a:t>Compared to partitioned scheduling, the difference is at time 7, when T3 (with higher priority than T4) runs on Processor 2. This causes idle intervals on Processor 1 [10,12] and [22,24], since only one task T4 is ready during these time intervals</a:t>
            </a:r>
            <a:endParaRPr lang="en-US" altLang="zh-CN" sz="2000" kern="0" dirty="0">
              <a:ea typeface="宋体" charset="-122"/>
            </a:endParaRPr>
          </a:p>
          <a:p>
            <a:pPr eaLnBrk="1" hangingPunct="1"/>
            <a:endParaRPr lang="en-US" altLang="zh-CN" sz="2000" kern="0" dirty="0">
              <a:ea typeface="宋体" charset="-122"/>
            </a:endParaRPr>
          </a:p>
          <a:p>
            <a:pPr eaLnBrk="1" hangingPunct="1"/>
            <a:endParaRPr lang="en-US" altLang="zh-CN" sz="2000" kern="0" dirty="0">
              <a:ea typeface="宋体" charset="-122"/>
            </a:endParaRPr>
          </a:p>
          <a:p>
            <a:pPr eaLnBrk="1" hangingPunct="1"/>
            <a:endParaRPr lang="en-US" altLang="zh-CN" sz="2000" kern="0" dirty="0">
              <a:ea typeface="宋体" charset="-122"/>
            </a:endParaRPr>
          </a:p>
          <a:p>
            <a:pPr eaLnBrk="1" hangingPunct="1">
              <a:buFont typeface="Wingdings" pitchFamily="2" charset="2"/>
              <a:buNone/>
            </a:pPr>
            <a:endParaRPr lang="en-US" altLang="zh-CN" sz="2000"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5"/>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343057" y="3311987"/>
            <a:ext cx="2733093"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2400" b="0">
                <a:latin typeface="Gill Sans Light"/>
                <a:ea typeface="宋体" charset="-122"/>
              </a:defRPr>
            </a:lvl1pPr>
          </a:lstStyle>
          <a:p>
            <a:r>
              <a:rPr lang="en-US" altLang="zh-CN" sz="1800" dirty="0"/>
              <a:t>A feasible execution trace</a:t>
            </a:r>
          </a:p>
          <a:p>
            <a:r>
              <a:rPr lang="en-US" altLang="zh-CN" sz="1800" dirty="0"/>
              <a:t>under partitioned scheduling</a:t>
            </a: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2" name="TextBox 1">
            <a:extLst>
              <a:ext uri="{FF2B5EF4-FFF2-40B4-BE49-F238E27FC236}">
                <a16:creationId xmlns:a16="http://schemas.microsoft.com/office/drawing/2014/main" id="{FC732D1E-FFFD-4653-2030-F605A6493E2E}"/>
              </a:ext>
            </a:extLst>
          </p:cNvPr>
          <p:cNvSpPr txBox="1"/>
          <p:nvPr/>
        </p:nvSpPr>
        <p:spPr>
          <a:xfrm>
            <a:off x="7104324" y="5933498"/>
            <a:ext cx="3048000"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defPPr>
              <a:defRPr lang="en-US"/>
            </a:defPPr>
            <a:lvl1pPr>
              <a:defRPr sz="1800" b="0">
                <a:solidFill>
                  <a:schemeClr val="dk1"/>
                </a:solidFill>
                <a:latin typeface="Gill Sans Light"/>
                <a:ea typeface="宋体" charset="-122"/>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zh-CN" dirty="0"/>
              <a:t>An infeasible execution trace</a:t>
            </a:r>
          </a:p>
          <a:p>
            <a:r>
              <a:rPr lang="en-US" altLang="zh-CN" dirty="0"/>
              <a:t>under global scheduling</a:t>
            </a:r>
          </a:p>
        </p:txBody>
      </p:sp>
      <p:cxnSp>
        <p:nvCxnSpPr>
          <p:cNvPr id="11" name="Straight Arrow Connector 10">
            <a:extLst>
              <a:ext uri="{FF2B5EF4-FFF2-40B4-BE49-F238E27FC236}">
                <a16:creationId xmlns:a16="http://schemas.microsoft.com/office/drawing/2014/main" id="{E28E372A-64A7-3C29-4A07-F0EC7D322058}"/>
              </a:ext>
            </a:extLst>
          </p:cNvPr>
          <p:cNvCxnSpPr>
            <a:cxnSpLocks/>
          </p:cNvCxnSpPr>
          <p:nvPr/>
        </p:nvCxnSpPr>
        <p:spPr bwMode="auto">
          <a:xfrm>
            <a:off x="6914903" y="3958318"/>
            <a:ext cx="152257" cy="266497"/>
          </a:xfrm>
          <a:prstGeom prst="straightConnector1">
            <a:avLst/>
          </a:prstGeom>
          <a:solidFill>
            <a:schemeClr val="bg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6" name="TextBox 15">
            <a:extLst>
              <a:ext uri="{FF2B5EF4-FFF2-40B4-BE49-F238E27FC236}">
                <a16:creationId xmlns:a16="http://schemas.microsoft.com/office/drawing/2014/main" id="{91441947-9D45-BA59-A36B-62A976D5B8C3}"/>
              </a:ext>
            </a:extLst>
          </p:cNvPr>
          <p:cNvSpPr txBox="1"/>
          <p:nvPr/>
        </p:nvSpPr>
        <p:spPr>
          <a:xfrm>
            <a:off x="7038257" y="3956613"/>
            <a:ext cx="3048000" cy="338554"/>
          </a:xfrm>
          <a:prstGeom prst="rect">
            <a:avLst/>
          </a:prstGeom>
          <a:noFill/>
        </p:spPr>
        <p:txBody>
          <a:bodyPr wrap="square" rtlCol="0">
            <a:spAutoFit/>
          </a:bodyPr>
          <a:lstStyle>
            <a:defPPr>
              <a:defRPr lang="en-US"/>
            </a:defPPr>
            <a:lvl1pPr>
              <a:defRPr sz="2400" b="0">
                <a:latin typeface="Gill Sans Light"/>
                <a:ea typeface="宋体" charset="-122"/>
              </a:defRPr>
            </a:lvl1pPr>
          </a:lstStyle>
          <a:p>
            <a:r>
              <a:rPr lang="en-US" altLang="zh-CN" sz="1600" dirty="0">
                <a:latin typeface="Times New Roman" panose="02020603050405020304" pitchFamily="18" charset="0"/>
                <a:cs typeface="Times New Roman" panose="02020603050405020304" pitchFamily="18" charset="0"/>
              </a:rPr>
              <a:t>At time 7, T3 runs on Processor 2</a:t>
            </a:r>
          </a:p>
        </p:txBody>
      </p:sp>
      <p:cxnSp>
        <p:nvCxnSpPr>
          <p:cNvPr id="17" name="Straight Arrow Connector 16">
            <a:extLst>
              <a:ext uri="{FF2B5EF4-FFF2-40B4-BE49-F238E27FC236}">
                <a16:creationId xmlns:a16="http://schemas.microsoft.com/office/drawing/2014/main" id="{01586949-B4BB-130C-DDB2-955E0DD90496}"/>
              </a:ext>
            </a:extLst>
          </p:cNvPr>
          <p:cNvCxnSpPr>
            <a:cxnSpLocks/>
            <a:stCxn id="18" idx="2"/>
          </p:cNvCxnSpPr>
          <p:nvPr/>
        </p:nvCxnSpPr>
        <p:spPr bwMode="auto">
          <a:xfrm>
            <a:off x="7113083" y="1749323"/>
            <a:ext cx="191407" cy="171222"/>
          </a:xfrm>
          <a:prstGeom prst="straightConnector1">
            <a:avLst/>
          </a:prstGeom>
          <a:solidFill>
            <a:schemeClr val="bg1"/>
          </a:solidFill>
          <a:ln w="190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E97116F2-882A-A7E3-F88F-EA6C7B92DBCF}"/>
              </a:ext>
            </a:extLst>
          </p:cNvPr>
          <p:cNvSpPr txBox="1"/>
          <p:nvPr/>
        </p:nvSpPr>
        <p:spPr>
          <a:xfrm>
            <a:off x="5589083" y="1410769"/>
            <a:ext cx="3048000" cy="338554"/>
          </a:xfrm>
          <a:prstGeom prst="rect">
            <a:avLst/>
          </a:prstGeom>
          <a:noFill/>
        </p:spPr>
        <p:txBody>
          <a:bodyPr wrap="square" rtlCol="0">
            <a:spAutoFit/>
          </a:bodyPr>
          <a:lstStyle>
            <a:defPPr>
              <a:defRPr lang="en-US"/>
            </a:defPPr>
            <a:lvl1pPr>
              <a:defRPr sz="2400" b="0">
                <a:latin typeface="Gill Sans Light"/>
                <a:ea typeface="宋体" charset="-122"/>
              </a:defRPr>
            </a:lvl1pPr>
          </a:lstStyle>
          <a:p>
            <a:r>
              <a:rPr lang="en-US" altLang="zh-CN" sz="1600" dirty="0">
                <a:latin typeface="Times New Roman" panose="02020603050405020304" pitchFamily="18" charset="0"/>
                <a:cs typeface="Times New Roman" panose="02020603050405020304" pitchFamily="18" charset="0"/>
              </a:rPr>
              <a:t>At time 7, T4 runs on Processor 2</a:t>
            </a:r>
          </a:p>
        </p:txBody>
      </p:sp>
    </p:spTree>
    <p:extLst>
      <p:ext uri="{BB962C8B-B14F-4D97-AF65-F5344CB8AC3E}">
        <p14:creationId xmlns:p14="http://schemas.microsoft.com/office/powerpoint/2010/main" val="1668913461"/>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Hard-to-find worst-case</a:t>
            </a:r>
          </a:p>
          <a:p>
            <a:pPr lvl="1" eaLnBrk="1" hangingPunct="1"/>
            <a:r>
              <a:rPr lang="en-US" altLang="zh-CN" dirty="0">
                <a:ea typeface="宋体" charset="-122"/>
              </a:rPr>
              <a:t>The worst-case does not always occur when a task arrives at the same time as all its higher-priority tasks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E1AA-2EEC-2B58-60FB-CA4FB7BD4C6A}"/>
              </a:ext>
            </a:extLst>
          </p:cNvPr>
          <p:cNvSpPr>
            <a:spLocks noGrp="1"/>
          </p:cNvSpPr>
          <p:nvPr>
            <p:ph type="title"/>
          </p:nvPr>
        </p:nvSpPr>
        <p:spPr/>
        <p:txBody>
          <a:bodyPr/>
          <a:lstStyle/>
          <a:p>
            <a:r>
              <a:rPr lang="en-GB" dirty="0"/>
              <a:t>Hard-to-Find Worst-Case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608EF8-3B9D-5444-1428-F34E73E4660F}"/>
                  </a:ext>
                </a:extLst>
              </p:cNvPr>
              <p:cNvSpPr>
                <a:spLocks noGrp="1"/>
              </p:cNvSpPr>
              <p:nvPr>
                <p:ph idx="1"/>
              </p:nvPr>
            </p:nvSpPr>
            <p:spPr>
              <a:xfrm>
                <a:off x="812800" y="701040"/>
                <a:ext cx="10566400" cy="2182846"/>
              </a:xfrm>
            </p:spPr>
            <p:txBody>
              <a:bodyPr>
                <a:normAutofit fontScale="92500" lnSpcReduction="20000"/>
              </a:bodyPr>
              <a:lstStyle/>
              <a:p>
                <a:r>
                  <a:rPr lang="en-GB" dirty="0"/>
                  <a:t>For uniprocessor scheduling, the worst case occurs when </a:t>
                </a:r>
                <a:r>
                  <a:rPr lang="en-US" altLang="zh-CN" sz="2400" b="0" dirty="0">
                    <a:latin typeface="Gill Sans Light" charset="0"/>
                    <a:ea typeface="宋体" pitchFamily="2" charset="-122"/>
                  </a:rPr>
                  <a:t>all tasks are initially released at time 0 simultaneously, called the critical instant (Recall Slide </a:t>
                </a:r>
                <a:r>
                  <a:rPr lang="en-US" altLang="zh-CN" dirty="0">
                    <a:ea typeface="宋体" pitchFamily="2" charset="-122"/>
                    <a:hlinkClick r:id="rId3" action="ppaction://hlinksldjump"/>
                  </a:rPr>
                  <a:t>Response Time Analysis (RTA)</a:t>
                </a:r>
                <a:r>
                  <a:rPr lang="en-US" altLang="zh-CN" sz="2400" b="0" dirty="0">
                    <a:latin typeface="Gill Sans Light" charset="0"/>
                    <a:ea typeface="宋体" pitchFamily="2" charset="-122"/>
                  </a:rPr>
                  <a:t>). This is not true for multiprocessor scheduling.</a:t>
                </a:r>
                <a:endParaRPr lang="en-GB" dirty="0"/>
              </a:p>
              <a:p>
                <a:r>
                  <a:rPr lang="en-GB" dirty="0"/>
                  <a:t>The worst-case for a task does not always occur at time 0 when it arrives at the same time as all its higher-priority tasks.</a:t>
                </a:r>
                <a:endParaRPr lang="en-SE" dirty="0"/>
              </a:p>
              <a:p>
                <a:pPr lvl="1"/>
                <a:r>
                  <a:rPr lang="en-GB" dirty="0"/>
                  <a:t>Response time for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3</m:t>
                        </m:r>
                      </m:sub>
                    </m:sSub>
                  </m:oMath>
                </a14:m>
                <a:r>
                  <a:rPr lang="en-GB" dirty="0"/>
                  <a:t> is maximized for its 2</a:t>
                </a:r>
                <a:r>
                  <a:rPr lang="en-GB" baseline="30000" dirty="0"/>
                  <a:t>nd</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b="0" i="1" smtClean="0">
                            <a:latin typeface="Cambria Math" panose="02040503050406030204" pitchFamily="18" charset="0"/>
                          </a:rPr>
                          <m:t>,2</m:t>
                        </m:r>
                      </m:sub>
                    </m:sSub>
                  </m:oMath>
                </a14:m>
                <a:r>
                  <a:rPr lang="en-GB" dirty="0"/>
                  <a:t> (8-4=4), which does not arrive at the same time as its higher priority tasks; not for its 1</a:t>
                </a:r>
                <a:r>
                  <a:rPr lang="en-GB" baseline="30000" dirty="0"/>
                  <a:t>st</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b="0" i="1" smtClean="0">
                            <a:latin typeface="Cambria Math" panose="02040503050406030204" pitchFamily="18" charset="0"/>
                          </a:rPr>
                          <m:t>1</m:t>
                        </m:r>
                      </m:sub>
                    </m:sSub>
                  </m:oMath>
                </a14:m>
                <a:r>
                  <a:rPr lang="en-GB" dirty="0"/>
                  <a:t>(3-0=3), which arrives at the same time as its higher priority tasks</a:t>
                </a:r>
              </a:p>
              <a:p>
                <a:endParaRPr lang="en-SE" dirty="0"/>
              </a:p>
            </p:txBody>
          </p:sp>
        </mc:Choice>
        <mc:Fallback>
          <p:sp>
            <p:nvSpPr>
              <p:cNvPr id="3" name="Content Placeholder 2">
                <a:extLst>
                  <a:ext uri="{FF2B5EF4-FFF2-40B4-BE49-F238E27FC236}">
                    <a16:creationId xmlns:a16="http://schemas.microsoft.com/office/drawing/2014/main" id="{FA608EF8-3B9D-5444-1428-F34E73E4660F}"/>
                  </a:ext>
                </a:extLst>
              </p:cNvPr>
              <p:cNvSpPr>
                <a:spLocks noGrp="1" noRot="1" noChangeAspect="1" noMove="1" noResize="1" noEditPoints="1" noAdjustHandles="1" noChangeArrowheads="1" noChangeShapeType="1" noTextEdit="1"/>
              </p:cNvSpPr>
              <p:nvPr>
                <p:ph idx="1"/>
              </p:nvPr>
            </p:nvSpPr>
            <p:spPr>
              <a:xfrm>
                <a:off x="812800" y="701040"/>
                <a:ext cx="10566400" cy="2182846"/>
              </a:xfrm>
              <a:blipFill>
                <a:blip r:embed="rId4"/>
                <a:stretch>
                  <a:fillRect l="-865" t="-6983" r="-1096" b="-3073"/>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F1A3C33E-79D4-B767-4402-16C88293062E}"/>
              </a:ext>
            </a:extLst>
          </p:cNvPr>
          <p:cNvPicPr>
            <a:picLocks noChangeAspect="1" noChangeArrowheads="1"/>
          </p:cNvPicPr>
          <p:nvPr/>
        </p:nvPicPr>
        <p:blipFill>
          <a:blip r:embed="rId5"/>
          <a:srcRect/>
          <a:stretch>
            <a:fillRect/>
          </a:stretch>
        </p:blipFill>
        <p:spPr bwMode="auto">
          <a:xfrm>
            <a:off x="3276600" y="2743200"/>
            <a:ext cx="6630400" cy="3980180"/>
          </a:xfrm>
          <a:prstGeom prst="rect">
            <a:avLst/>
          </a:prstGeom>
          <a:noFill/>
          <a:ln w="9525">
            <a:noFill/>
            <a:miter lim="800000"/>
            <a:headEnd/>
            <a:tailEnd/>
          </a:ln>
        </p:spPr>
      </p:pic>
    </p:spTree>
    <p:extLst>
      <p:ext uri="{BB962C8B-B14F-4D97-AF65-F5344CB8AC3E}">
        <p14:creationId xmlns:p14="http://schemas.microsoft.com/office/powerpoint/2010/main" val="322903565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9DC5-1ACA-6277-821E-0ED4A4FF98CB}"/>
              </a:ext>
            </a:extLst>
          </p:cNvPr>
          <p:cNvSpPr>
            <a:spLocks noGrp="1"/>
          </p:cNvSpPr>
          <p:nvPr>
            <p:ph type="title"/>
          </p:nvPr>
        </p:nvSpPr>
        <p:spPr/>
        <p:txBody>
          <a:bodyPr/>
          <a:lstStyle/>
          <a:p>
            <a:r>
              <a:rPr lang="en-US" altLang="zh-CN" dirty="0"/>
              <a:t>Scheduling Anomaly Example 1</a:t>
            </a:r>
            <a:endParaRPr lang="en-SE" dirty="0"/>
          </a:p>
        </p:txBody>
      </p:sp>
      <p:graphicFrame>
        <p:nvGraphicFramePr>
          <p:cNvPr id="5" name="Group 36">
            <a:extLst>
              <a:ext uri="{FF2B5EF4-FFF2-40B4-BE49-F238E27FC236}">
                <a16:creationId xmlns:a16="http://schemas.microsoft.com/office/drawing/2014/main" id="{D755BC3E-D2C8-C0AE-E9D5-AEEA2307C048}"/>
              </a:ext>
            </a:extLst>
          </p:cNvPr>
          <p:cNvGraphicFramePr>
            <a:graphicFrameLocks/>
          </p:cNvGraphicFramePr>
          <p:nvPr/>
        </p:nvGraphicFramePr>
        <p:xfrm>
          <a:off x="4818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23062CFB-6A8E-4450-A2F0-7A961A9B2E83}"/>
              </a:ext>
            </a:extLst>
          </p:cNvPr>
          <p:cNvPicPr>
            <a:picLocks noChangeAspect="1"/>
          </p:cNvPicPr>
          <p:nvPr/>
        </p:nvPicPr>
        <p:blipFill>
          <a:blip r:embed="rId2"/>
          <a:stretch>
            <a:fillRect/>
          </a:stretch>
        </p:blipFill>
        <p:spPr>
          <a:xfrm>
            <a:off x="4419600" y="2971800"/>
            <a:ext cx="7239000" cy="1744929"/>
          </a:xfrm>
          <a:prstGeom prst="rect">
            <a:avLst/>
          </a:prstGeom>
        </p:spPr>
      </p:pic>
      <p:graphicFrame>
        <p:nvGraphicFramePr>
          <p:cNvPr id="10" name="Group 36">
            <a:extLst>
              <a:ext uri="{FF2B5EF4-FFF2-40B4-BE49-F238E27FC236}">
                <a16:creationId xmlns:a16="http://schemas.microsoft.com/office/drawing/2014/main" id="{D5E39D1E-31D2-BD3C-76C4-B30D52018454}"/>
              </a:ext>
            </a:extLst>
          </p:cNvPr>
          <p:cNvGraphicFramePr>
            <a:graphicFrameLocks/>
          </p:cNvGraphicFramePr>
          <p:nvPr/>
        </p:nvGraphicFramePr>
        <p:xfrm>
          <a:off x="41558" y="5092691"/>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5C147DF1-E252-B28B-BCC2-37EE24765E83}"/>
              </a:ext>
            </a:extLst>
          </p:cNvPr>
          <p:cNvSpPr txBox="1"/>
          <p:nvPr/>
        </p:nvSpPr>
        <p:spPr>
          <a:xfrm>
            <a:off x="4574674"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CD172E8F-AE17-AA65-FA30-904DF1ECC96C}"/>
              </a:ext>
            </a:extLst>
          </p:cNvPr>
          <p:cNvSpPr txBox="1"/>
          <p:nvPr/>
        </p:nvSpPr>
        <p:spPr>
          <a:xfrm>
            <a:off x="6889570" y="372861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50F8C273-3EFB-6D60-B8DB-3315DB17F836}"/>
              </a:ext>
            </a:extLst>
          </p:cNvPr>
          <p:cNvCxnSpPr>
            <a:cxnSpLocks/>
          </p:cNvCxnSpPr>
          <p:nvPr/>
        </p:nvCxnSpPr>
        <p:spPr bwMode="auto">
          <a:xfrm>
            <a:off x="4649724"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E02CC55A-F4AE-F9A1-E2F5-31F50E248FAB}"/>
              </a:ext>
            </a:extLst>
          </p:cNvPr>
          <p:cNvCxnSpPr>
            <a:cxnSpLocks/>
          </p:cNvCxnSpPr>
          <p:nvPr/>
        </p:nvCxnSpPr>
        <p:spPr bwMode="auto">
          <a:xfrm>
            <a:off x="6972300" y="4021366"/>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CE559E87-E7A4-D444-94F9-390E758715C5}"/>
              </a:ext>
            </a:extLst>
          </p:cNvPr>
          <p:cNvSpPr txBox="1"/>
          <p:nvPr/>
        </p:nvSpPr>
        <p:spPr>
          <a:xfrm>
            <a:off x="9791700" y="371581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28" name="Straight Arrow Connector 27">
            <a:extLst>
              <a:ext uri="{FF2B5EF4-FFF2-40B4-BE49-F238E27FC236}">
                <a16:creationId xmlns:a16="http://schemas.microsoft.com/office/drawing/2014/main" id="{9BF14B5E-B939-0AE6-F178-27D97CF9D259}"/>
              </a:ext>
            </a:extLst>
          </p:cNvPr>
          <p:cNvCxnSpPr>
            <a:cxnSpLocks/>
          </p:cNvCxnSpPr>
          <p:nvPr/>
        </p:nvCxnSpPr>
        <p:spPr bwMode="auto">
          <a:xfrm>
            <a:off x="9874430" y="400857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30" name="Picture 29">
            <a:extLst>
              <a:ext uri="{FF2B5EF4-FFF2-40B4-BE49-F238E27FC236}">
                <a16:creationId xmlns:a16="http://schemas.microsoft.com/office/drawing/2014/main" id="{46DACB6B-6EB2-D12A-A6AD-4A1FD0A10C63}"/>
              </a:ext>
            </a:extLst>
          </p:cNvPr>
          <p:cNvPicPr>
            <a:picLocks noChangeAspect="1"/>
          </p:cNvPicPr>
          <p:nvPr/>
        </p:nvPicPr>
        <p:blipFill>
          <a:blip r:embed="rId3"/>
          <a:stretch>
            <a:fillRect/>
          </a:stretch>
        </p:blipFill>
        <p:spPr>
          <a:xfrm>
            <a:off x="3720378" y="4871492"/>
            <a:ext cx="8381836" cy="1783519"/>
          </a:xfrm>
          <a:prstGeom prst="rect">
            <a:avLst/>
          </a:prstGeom>
        </p:spPr>
      </p:pic>
      <p:sp>
        <p:nvSpPr>
          <p:cNvPr id="31" name="TextBox 30">
            <a:extLst>
              <a:ext uri="{FF2B5EF4-FFF2-40B4-BE49-F238E27FC236}">
                <a16:creationId xmlns:a16="http://schemas.microsoft.com/office/drawing/2014/main" id="{486FCEC7-66EE-2F63-9B36-17538A0C85B1}"/>
              </a:ext>
            </a:extLst>
          </p:cNvPr>
          <p:cNvSpPr txBox="1"/>
          <p:nvPr/>
        </p:nvSpPr>
        <p:spPr>
          <a:xfrm>
            <a:off x="392726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2" name="Straight Arrow Connector 31">
            <a:extLst>
              <a:ext uri="{FF2B5EF4-FFF2-40B4-BE49-F238E27FC236}">
                <a16:creationId xmlns:a16="http://schemas.microsoft.com/office/drawing/2014/main" id="{2400023B-B887-AD53-107C-D80AF266F640}"/>
              </a:ext>
            </a:extLst>
          </p:cNvPr>
          <p:cNvCxnSpPr>
            <a:cxnSpLocks/>
          </p:cNvCxnSpPr>
          <p:nvPr/>
        </p:nvCxnSpPr>
        <p:spPr bwMode="auto">
          <a:xfrm flipV="1">
            <a:off x="400231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8CA59FD-5BDE-A600-92A7-074CA0FC1BE2}"/>
              </a:ext>
            </a:extLst>
          </p:cNvPr>
          <p:cNvSpPr txBox="1"/>
          <p:nvPr/>
        </p:nvSpPr>
        <p:spPr>
          <a:xfrm>
            <a:off x="629085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9" name="Straight Arrow Connector 38">
            <a:extLst>
              <a:ext uri="{FF2B5EF4-FFF2-40B4-BE49-F238E27FC236}">
                <a16:creationId xmlns:a16="http://schemas.microsoft.com/office/drawing/2014/main" id="{EE68FFDA-0161-AAB9-350E-05056DFE2CEA}"/>
              </a:ext>
            </a:extLst>
          </p:cNvPr>
          <p:cNvCxnSpPr>
            <a:cxnSpLocks/>
          </p:cNvCxnSpPr>
          <p:nvPr/>
        </p:nvCxnSpPr>
        <p:spPr bwMode="auto">
          <a:xfrm flipV="1">
            <a:off x="636590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8B8591-FB88-9ACA-B19C-B52723195B43}"/>
              </a:ext>
            </a:extLst>
          </p:cNvPr>
          <p:cNvSpPr txBox="1"/>
          <p:nvPr/>
        </p:nvSpPr>
        <p:spPr>
          <a:xfrm>
            <a:off x="8696839" y="564075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41" name="Straight Arrow Connector 40">
            <a:extLst>
              <a:ext uri="{FF2B5EF4-FFF2-40B4-BE49-F238E27FC236}">
                <a16:creationId xmlns:a16="http://schemas.microsoft.com/office/drawing/2014/main" id="{F43030C4-D4A5-3032-0B2C-9904589C9961}"/>
              </a:ext>
            </a:extLst>
          </p:cNvPr>
          <p:cNvCxnSpPr>
            <a:cxnSpLocks/>
          </p:cNvCxnSpPr>
          <p:nvPr/>
        </p:nvCxnSpPr>
        <p:spPr bwMode="auto">
          <a:xfrm flipV="1">
            <a:off x="8771889" y="5942568"/>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29FB9D62-669E-31BD-AEEA-3B615620519E}"/>
              </a:ext>
            </a:extLst>
          </p:cNvPr>
          <p:cNvSpPr txBox="1"/>
          <p:nvPr/>
        </p:nvSpPr>
        <p:spPr>
          <a:xfrm>
            <a:off x="11476499" y="4478171"/>
            <a:ext cx="364202"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12</a:t>
            </a:r>
            <a:endParaRPr lang="en-SE" sz="1400" b="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0654746-EC6A-1417-ABD6-0CCB1E6BB5EB}"/>
              </a:ext>
            </a:extLst>
          </p:cNvPr>
          <p:cNvSpPr txBox="1"/>
          <p:nvPr/>
        </p:nvSpPr>
        <p:spPr>
          <a:xfrm>
            <a:off x="11848830" y="6397823"/>
            <a:ext cx="364202" cy="307777"/>
          </a:xfrm>
          <a:prstGeom prst="rect">
            <a:avLst/>
          </a:prstGeom>
          <a:noFill/>
        </p:spPr>
        <p:txBody>
          <a:bodyPr wrap="square" rtlCol="0">
            <a:spAutoFit/>
          </a:bodyPr>
          <a:lstStyle/>
          <a:p>
            <a:r>
              <a:rPr lang="en-GB" sz="1400" b="0" dirty="0">
                <a:latin typeface="Times New Roman" panose="02020603050405020304" pitchFamily="18" charset="0"/>
                <a:cs typeface="Times New Roman" panose="02020603050405020304" pitchFamily="18" charset="0"/>
              </a:rPr>
              <a:t>14</a:t>
            </a:r>
            <a:endParaRPr lang="en-SE" sz="1400" b="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67531EE0-BAC7-3A66-F534-CCB024B60ADB}"/>
                  </a:ext>
                </a:extLst>
              </p:cNvPr>
              <p:cNvSpPr>
                <a:spLocks noGrp="1"/>
              </p:cNvSpPr>
              <p:nvPr>
                <p:ph idx="1"/>
              </p:nvPr>
            </p:nvSpPr>
            <p:spPr>
              <a:xfrm>
                <a:off x="304800" y="754549"/>
                <a:ext cx="11658600" cy="2417663"/>
              </a:xfrm>
            </p:spPr>
            <p:txBody>
              <a:bodyPr>
                <a:normAutofit fontScale="92500" lnSpcReduction="20000"/>
              </a:bodyPr>
              <a:lstStyle/>
              <a:p>
                <a:r>
                  <a:rPr lang="en-GB" dirty="0"/>
                  <a:t>Two processors and total </a:t>
                </a:r>
                <a:r>
                  <a:rPr lang="en-US" altLang="zh-CN" dirty="0"/>
                  <a:t>taskset </a:t>
                </a:r>
                <a:r>
                  <a:rPr lang="en-GB" dirty="0"/>
                  <a:t>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=1.83</m:t>
                    </m:r>
                  </m:oMath>
                </a14:m>
                <a:endParaRPr lang="en-GB" dirty="0"/>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=3</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b="0" i="1"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𝐼</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=8+</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=2+1+1=4 </m:t>
                    </m:r>
                  </m:oMath>
                </a14:m>
                <a:r>
                  <a:rPr lang="en-GB" dirty="0"/>
                  <a:t>is interference by higher priority tasks a and b. (</a:t>
                </a:r>
                <a:r>
                  <a:rPr lang="en-GB" dirty="0">
                    <a:solidFill>
                      <a:srgbClr val="FF0000"/>
                    </a:solidFill>
                  </a:rPr>
                  <a:t>Task c experiences inference when both processors are busy executing higher priority tasks a and b.</a:t>
                </a:r>
                <a:r>
                  <a:rPr lang="en-GB" dirty="0"/>
                  <a:t>) Task c is schedulable but saturated, as any increase in its WCET or interference would make it </a:t>
                </a:r>
                <a:r>
                  <a:rPr lang="en-GB" dirty="0" err="1"/>
                  <a:t>unschedulable</a:t>
                </a:r>
                <a:r>
                  <a:rPr lang="en-GB" dirty="0"/>
                  <a:t>.</a:t>
                </a:r>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m:t>
                    </m:r>
                    <m:r>
                      <a:rPr lang="en-GB" b="0" i="1" dirty="0" smtClean="0">
                        <a:latin typeface="Cambria Math" panose="02040503050406030204" pitchFamily="18" charset="0"/>
                      </a:rPr>
                      <m:t>4</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4&gt;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m:t>
                    </m:r>
                    <m:r>
                      <a:rPr lang="en-GB" b="0" i="1" dirty="0" smtClean="0">
                        <a:latin typeface="Cambria Math" panose="02040503050406030204" pitchFamily="18" charset="0"/>
                      </a:rPr>
                      <m:t>8</m:t>
                    </m:r>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 </m:t>
                    </m:r>
                  </m:oMath>
                </a14:m>
                <a:r>
                  <a:rPr lang="en-GB" dirty="0"/>
                  <a:t>where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𝐼</m:t>
                        </m:r>
                      </m:e>
                      <m:sub>
                        <m:r>
                          <a:rPr lang="en-GB" i="1" dirty="0" smtClean="0">
                            <a:latin typeface="Cambria Math" panose="02040503050406030204" pitchFamily="18" charset="0"/>
                          </a:rPr>
                          <m:t>𝑐</m:t>
                        </m:r>
                      </m:sub>
                    </m:sSub>
                    <m:r>
                      <a:rPr lang="en-GB" i="1" dirty="0" smtClean="0">
                        <a:latin typeface="Cambria Math" panose="02040503050406030204" pitchFamily="18" charset="0"/>
                      </a:rPr>
                      <m:t>=2+2+2=6</m:t>
                    </m:r>
                  </m:oMath>
                </a14:m>
                <a:r>
                  <a:rPr lang="en-GB" dirty="0"/>
                  <a:t>. This is because execution segments of tasks a and b on two processors are aligned in time, thus causing more interference to task c </a:t>
                </a:r>
              </a:p>
              <a:p>
                <a:endParaRPr lang="en-GB" dirty="0"/>
              </a:p>
              <a:p>
                <a:endParaRPr lang="en-SE" dirty="0"/>
              </a:p>
            </p:txBody>
          </p:sp>
        </mc:Choice>
        <mc:Fallback>
          <p:sp>
            <p:nvSpPr>
              <p:cNvPr id="47" name="Content Placeholder 2">
                <a:extLst>
                  <a:ext uri="{FF2B5EF4-FFF2-40B4-BE49-F238E27FC236}">
                    <a16:creationId xmlns:a16="http://schemas.microsoft.com/office/drawing/2014/main" id="{67531EE0-BAC7-3A66-F534-CCB024B60ADB}"/>
                  </a:ext>
                </a:extLst>
              </p:cNvPr>
              <p:cNvSpPr>
                <a:spLocks noGrp="1" noRot="1" noChangeAspect="1" noMove="1" noResize="1" noEditPoints="1" noAdjustHandles="1" noChangeArrowheads="1" noChangeShapeType="1" noTextEdit="1"/>
              </p:cNvSpPr>
              <p:nvPr>
                <p:ph idx="1"/>
              </p:nvPr>
            </p:nvSpPr>
            <p:spPr>
              <a:xfrm>
                <a:off x="304800" y="754549"/>
                <a:ext cx="11658600" cy="2417663"/>
              </a:xfrm>
              <a:blipFill>
                <a:blip r:embed="rId4"/>
                <a:stretch>
                  <a:fillRect l="-836" t="-6313" r="-732"/>
                </a:stretch>
              </a:blipFill>
            </p:spPr>
            <p:txBody>
              <a:bodyPr/>
              <a:lstStyle/>
              <a:p>
                <a:r>
                  <a:rPr lang="en-SE">
                    <a:noFill/>
                  </a:rPr>
                  <a:t> </a:t>
                </a:r>
              </a:p>
            </p:txBody>
          </p:sp>
        </mc:Fallback>
      </mc:AlternateContent>
      <p:sp>
        <p:nvSpPr>
          <p:cNvPr id="48" name="TextBox 47">
            <a:extLst>
              <a:ext uri="{FF2B5EF4-FFF2-40B4-BE49-F238E27FC236}">
                <a16:creationId xmlns:a16="http://schemas.microsoft.com/office/drawing/2014/main" id="{046C0CE1-6B1F-536A-E25E-4961EAB72AF2}"/>
              </a:ext>
            </a:extLst>
          </p:cNvPr>
          <p:cNvSpPr txBox="1"/>
          <p:nvPr/>
        </p:nvSpPr>
        <p:spPr>
          <a:xfrm>
            <a:off x="4495800" y="447817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E3C15E5-BE1A-685C-4140-1B001B659CFD}"/>
              </a:ext>
            </a:extLst>
          </p:cNvPr>
          <p:cNvSpPr txBox="1"/>
          <p:nvPr/>
        </p:nvSpPr>
        <p:spPr>
          <a:xfrm>
            <a:off x="3865099" y="639329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2509B756-E632-9C3F-6356-B81655A34237}"/>
              </a:ext>
            </a:extLst>
          </p:cNvPr>
          <p:cNvCxnSpPr>
            <a:cxnSpLocks/>
          </p:cNvCxnSpPr>
          <p:nvPr/>
        </p:nvCxnSpPr>
        <p:spPr bwMode="auto">
          <a:xfrm>
            <a:off x="11623040" y="3465610"/>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E1901B45-C8C1-D61C-4888-3BC0ECC19C18}"/>
              </a:ext>
            </a:extLst>
          </p:cNvPr>
          <p:cNvSpPr txBox="1"/>
          <p:nvPr/>
        </p:nvSpPr>
        <p:spPr>
          <a:xfrm>
            <a:off x="11253206" y="3000331"/>
            <a:ext cx="938794" cy="738664"/>
          </a:xfrm>
          <a:prstGeom prst="rect">
            <a:avLst/>
          </a:prstGeom>
          <a:solidFill>
            <a:schemeClr val="bg1"/>
          </a:solidFill>
        </p:spPr>
        <p:txBody>
          <a:bodyPr wrap="square" rtlCol="0">
            <a:spAutoFit/>
          </a:bodyPr>
          <a:lstStyle/>
          <a:p>
            <a:r>
              <a:rPr lang="en-GB" sz="1400" b="0" dirty="0">
                <a:latin typeface="Times New Roman" panose="02020603050405020304" pitchFamily="18" charset="0"/>
                <a:cs typeface="Times New Roman" panose="02020603050405020304" pitchFamily="18" charset="0"/>
              </a:rPr>
              <a:t>Task c deadline</a:t>
            </a:r>
          </a:p>
          <a:p>
            <a:r>
              <a:rPr lang="en-GB" sz="1400" b="0" dirty="0">
                <a:latin typeface="Times New Roman" panose="02020603050405020304" pitchFamily="18" charset="0"/>
                <a:cs typeface="Times New Roman" panose="02020603050405020304" pitchFamily="18" charset="0"/>
              </a:rPr>
              <a:t>at 12</a:t>
            </a:r>
            <a:endParaRPr lang="en-SE" sz="1400" b="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4EB370F1-2831-F527-BA67-D4F477E79A79}"/>
              </a:ext>
            </a:extLst>
          </p:cNvPr>
          <p:cNvCxnSpPr>
            <a:cxnSpLocks/>
          </p:cNvCxnSpPr>
          <p:nvPr/>
        </p:nvCxnSpPr>
        <p:spPr bwMode="auto">
          <a:xfrm>
            <a:off x="10841868" y="5467533"/>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2" name="TextBox 21">
            <a:extLst>
              <a:ext uri="{FF2B5EF4-FFF2-40B4-BE49-F238E27FC236}">
                <a16:creationId xmlns:a16="http://schemas.microsoft.com/office/drawing/2014/main" id="{E860A349-6925-D754-1EE0-83B05C66B9D2}"/>
              </a:ext>
            </a:extLst>
          </p:cNvPr>
          <p:cNvSpPr txBox="1"/>
          <p:nvPr/>
        </p:nvSpPr>
        <p:spPr>
          <a:xfrm>
            <a:off x="10407771" y="5124556"/>
            <a:ext cx="1460785" cy="584775"/>
          </a:xfrm>
          <a:prstGeom prst="rect">
            <a:avLst/>
          </a:prstGeom>
          <a:solidFill>
            <a:schemeClr val="bg1"/>
          </a:solidFill>
        </p:spPr>
        <p:txBody>
          <a:bodyPr wrap="none" rtlCol="0">
            <a:spAutoFit/>
          </a:bodyPr>
          <a:lstStyle/>
          <a:p>
            <a:r>
              <a:rPr lang="en-GB" sz="1600" b="0" dirty="0">
                <a:latin typeface="Times New Roman" panose="02020603050405020304" pitchFamily="18" charset="0"/>
                <a:cs typeface="Times New Roman" panose="02020603050405020304" pitchFamily="18" charset="0"/>
              </a:rPr>
              <a:t>Task c deadline</a:t>
            </a:r>
          </a:p>
          <a:p>
            <a:r>
              <a:rPr lang="en-GB" sz="1600" b="0" dirty="0">
                <a:latin typeface="Times New Roman" panose="02020603050405020304" pitchFamily="18" charset="0"/>
                <a:cs typeface="Times New Roman" panose="02020603050405020304" pitchFamily="18" charset="0"/>
              </a:rPr>
              <a:t>at 12</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91529"/>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07E59-71EE-AB6E-9299-587E40F86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B9778-23A7-187D-5F44-3EE94A282337}"/>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C688C500-FFCE-EABA-8EEF-0E3CDDAEDD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764074BE-6046-B56D-6927-91F2698E9388}"/>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F60531B-D2C9-01D7-1631-F30E39739BDD}"/>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60B0C6EB-C65A-5156-427E-D5755CA6BC04}"/>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084FE56B-80C1-1B50-F546-6468D6A46653}"/>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D1CD1FE7-6F5B-7C39-87AC-0424DE113E62}"/>
                  </a:ext>
                </a:extLst>
              </p:cNvPr>
              <p:cNvSpPr>
                <a:spLocks noGrp="1"/>
              </p:cNvSpPr>
              <p:nvPr>
                <p:ph idx="1"/>
              </p:nvPr>
            </p:nvSpPr>
            <p:spPr>
              <a:xfrm>
                <a:off x="609601" y="754549"/>
                <a:ext cx="11231100" cy="1960063"/>
              </a:xfrm>
            </p:spPr>
            <p:txBody>
              <a:bodyPr>
                <a:normAutofit fontScale="92500"/>
              </a:bodyPr>
              <a:lstStyle/>
              <a:p>
                <a:r>
                  <a:rPr lang="en-GB" dirty="0"/>
                  <a:t>Two processors and total task 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m:t>
                    </m:r>
                  </m:oMath>
                </a14:m>
                <a:endParaRPr lang="en-GB" dirty="0"/>
              </a:p>
              <a:p>
                <a:r>
                  <a:rPr lang="en-GB" dirty="0"/>
                  <a:t>With Task </a:t>
                </a:r>
                <a:r>
                  <a:rPr lang="en-US" altLang="zh-CN" dirty="0"/>
                  <a:t>c</a:t>
                </a:r>
                <a:r>
                  <a:rPr lang="en-GB" dirty="0"/>
                  <a:t>’s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10</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=10≤</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=10</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m:t>
                    </m:r>
                    <m:r>
                      <a:rPr lang="en-GB" b="0" i="1" dirty="0" smtClean="0">
                        <a:latin typeface="Cambria Math" panose="02040503050406030204" pitchFamily="18" charset="0"/>
                      </a:rPr>
                      <m:t>7</m:t>
                    </m:r>
                    <m:r>
                      <a:rPr lang="en-GB" i="1" dirty="0">
                        <a:latin typeface="Cambria Math" panose="02040503050406030204" pitchFamily="18" charset="0"/>
                      </a:rPr>
                      <m:t>+</m:t>
                    </m:r>
                    <m:r>
                      <a:rPr lang="en-GB" b="0" i="1" dirty="0" smtClean="0">
                        <a:latin typeface="Cambria Math" panose="02040503050406030204" pitchFamily="18" charset="0"/>
                      </a:rPr>
                      <m:t>3=10</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=2+1=3</m:t>
                    </m:r>
                  </m:oMath>
                </a14:m>
                <a:r>
                  <a:rPr lang="en-GB" dirty="0"/>
                  <a:t> is interference by higher priority tasks a and b. Its 1st job meets its deadline at time 10. This schedule repeats in future periods, hence task c is schedulable but saturated, as any increase in its WCET or interference would make it </a:t>
                </a:r>
                <a:r>
                  <a:rPr lang="en-GB" dirty="0" err="1"/>
                  <a:t>unschedulable</a:t>
                </a:r>
                <a:r>
                  <a:rPr lang="en-GB" dirty="0"/>
                  <a:t>.</a:t>
                </a:r>
              </a:p>
            </p:txBody>
          </p:sp>
        </mc:Choice>
        <mc:Fallback>
          <p:sp>
            <p:nvSpPr>
              <p:cNvPr id="47" name="Content Placeholder 2">
                <a:extLst>
                  <a:ext uri="{FF2B5EF4-FFF2-40B4-BE49-F238E27FC236}">
                    <a16:creationId xmlns:a16="http://schemas.microsoft.com/office/drawing/2014/main" id="{D1CD1FE7-6F5B-7C39-87AC-0424DE113E62}"/>
                  </a:ext>
                </a:extLst>
              </p:cNvPr>
              <p:cNvSpPr>
                <a:spLocks noGrp="1" noRot="1" noChangeAspect="1" noMove="1" noResize="1" noEditPoints="1" noAdjustHandles="1" noChangeArrowheads="1" noChangeShapeType="1" noTextEdit="1"/>
              </p:cNvSpPr>
              <p:nvPr>
                <p:ph idx="1"/>
              </p:nvPr>
            </p:nvSpPr>
            <p:spPr>
              <a:xfrm>
                <a:off x="609601" y="754549"/>
                <a:ext cx="11231100" cy="1960063"/>
              </a:xfrm>
              <a:blipFill>
                <a:blip r:embed="rId3"/>
                <a:stretch>
                  <a:fillRect l="-869" t="-5296"/>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93CCB0FE-8A4C-FA25-47BB-63F04E04538D}"/>
              </a:ext>
            </a:extLst>
          </p:cNvPr>
          <p:cNvGraphicFramePr>
            <a:graphicFrameLocks/>
          </p:cNvGraphicFramePr>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cxnSp>
        <p:nvCxnSpPr>
          <p:cNvPr id="5" name="Straight Arrow Connector 4">
            <a:extLst>
              <a:ext uri="{FF2B5EF4-FFF2-40B4-BE49-F238E27FC236}">
                <a16:creationId xmlns:a16="http://schemas.microsoft.com/office/drawing/2014/main" id="{0DF28FC0-71DB-44C9-A853-51B11CC18C00}"/>
              </a:ext>
            </a:extLst>
          </p:cNvPr>
          <p:cNvCxnSpPr>
            <a:cxnSpLocks/>
          </p:cNvCxnSpPr>
          <p:nvPr/>
        </p:nvCxnSpPr>
        <p:spPr bwMode="auto">
          <a:xfrm>
            <a:off x="11046828" y="2745242"/>
            <a:ext cx="0" cy="533400"/>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AEB2E42D-2B61-3EC6-19FA-49BE32B5C3DF}"/>
              </a:ext>
            </a:extLst>
          </p:cNvPr>
          <p:cNvSpPr txBox="1"/>
          <p:nvPr/>
        </p:nvSpPr>
        <p:spPr>
          <a:xfrm>
            <a:off x="10373802" y="2381945"/>
            <a:ext cx="1579268" cy="584775"/>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1</a:t>
            </a:r>
            <a:r>
              <a:rPr lang="en-GB" sz="1600" b="0" baseline="30000" dirty="0">
                <a:latin typeface="Times New Roman" panose="02020603050405020304" pitchFamily="18" charset="0"/>
                <a:cs typeface="Times New Roman" panose="02020603050405020304" pitchFamily="18" charset="0"/>
              </a:rPr>
              <a:t>st</a:t>
            </a:r>
            <a:r>
              <a:rPr lang="en-GB" sz="1600" b="0" dirty="0">
                <a:latin typeface="Times New Roman" panose="02020603050405020304" pitchFamily="18" charset="0"/>
                <a:cs typeface="Times New Roman" panose="02020603050405020304" pitchFamily="18" charset="0"/>
              </a:rPr>
              <a:t> job’s deadline at 10</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30141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39BE-E69A-DB0F-2926-434C23E70553}"/>
            </a:ext>
          </a:extLst>
        </p:cNvPr>
        <p:cNvGrpSpPr/>
        <p:nvPr/>
      </p:nvGrpSpPr>
      <p:grpSpPr>
        <a:xfrm>
          <a:off x="0" y="0"/>
          <a:ext cx="0" cy="0"/>
          <a:chOff x="0" y="0"/>
          <a:chExt cx="0" cy="0"/>
        </a:xfrm>
      </p:grpSpPr>
      <p:sp>
        <p:nvSpPr>
          <p:cNvPr id="42" name="TextBox 41">
            <a:extLst>
              <a:ext uri="{FF2B5EF4-FFF2-40B4-BE49-F238E27FC236}">
                <a16:creationId xmlns:a16="http://schemas.microsoft.com/office/drawing/2014/main" id="{C05AD08B-4EBA-B65A-1781-624665DE1A78}"/>
              </a:ext>
            </a:extLst>
          </p:cNvPr>
          <p:cNvSpPr txBox="1"/>
          <p:nvPr/>
        </p:nvSpPr>
        <p:spPr>
          <a:xfrm>
            <a:off x="2562844" y="6519446"/>
            <a:ext cx="2760886" cy="338554"/>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1</a:t>
            </a:r>
            <a:r>
              <a:rPr lang="en-GB" sz="1600" b="0" baseline="30000" dirty="0">
                <a:latin typeface="Times New Roman" panose="02020603050405020304" pitchFamily="18" charset="0"/>
                <a:cs typeface="Times New Roman" panose="02020603050405020304" pitchFamily="18" charset="0"/>
              </a:rPr>
              <a:t>st</a:t>
            </a:r>
            <a:r>
              <a:rPr lang="en-GB" sz="1600" b="0" dirty="0">
                <a:latin typeface="Times New Roman" panose="02020603050405020304" pitchFamily="18" charset="0"/>
                <a:cs typeface="Times New Roman" panose="02020603050405020304" pitchFamily="18" charset="0"/>
              </a:rPr>
              <a:t> job’s deadline at 11</a:t>
            </a:r>
            <a:endParaRPr lang="en-SE" sz="1600" b="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7E15CCE-2762-3406-7A49-B5239E6841AC}"/>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A1CD3E7B-4901-49FE-BB35-F3AF0180DDCA}"/>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4117B1F9-8AA0-E39A-2FC0-D6AE0D9BF54D}"/>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C2221B3-313A-2354-5B5C-C178BC774B96}"/>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B2935982-F586-1EC2-635C-9FCB47E4CA69}"/>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F8578832-3EB3-9DC9-9AE2-E1D0D3114B57}"/>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72268582-23D2-503B-C7C2-705D62201854}"/>
                  </a:ext>
                </a:extLst>
              </p:cNvPr>
              <p:cNvSpPr>
                <a:spLocks noGrp="1"/>
              </p:cNvSpPr>
              <p:nvPr>
                <p:ph idx="1"/>
              </p:nvPr>
            </p:nvSpPr>
            <p:spPr>
              <a:xfrm>
                <a:off x="609601" y="754549"/>
                <a:ext cx="11231100" cy="2260695"/>
              </a:xfrm>
            </p:spPr>
            <p:txBody>
              <a:bodyPr>
                <a:normAutofit fontScale="92500"/>
              </a:bodyPr>
              <a:lstStyle/>
              <a:p>
                <a:r>
                  <a:rPr lang="en-GB" dirty="0"/>
                  <a:t>With Task c’s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11</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2&gt;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0</m:t>
                    </m:r>
                    <m:r>
                      <a:rPr lang="en-GB" b="0" i="0" smtClean="0">
                        <a:latin typeface="Cambria Math" panose="02040503050406030204" pitchFamily="18" charset="0"/>
                      </a:rPr>
                      <m:t>.</m:t>
                    </m:r>
                  </m:oMath>
                </a14:m>
                <a:r>
                  <a:rPr lang="en-GB" dirty="0"/>
                  <a:t> Its 1</a:t>
                </a:r>
                <a:r>
                  <a:rPr lang="en-GB" baseline="30000" dirty="0"/>
                  <a:t>st</a:t>
                </a:r>
                <a:r>
                  <a:rPr lang="en-GB" dirty="0"/>
                  <a:t> job has response time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m:t>
                    </m:r>
                    <m:r>
                      <a:rPr lang="en-GB" i="1" dirty="0">
                        <a:latin typeface="Cambria Math" panose="02040503050406030204" pitchFamily="18" charset="0"/>
                      </a:rPr>
                      <m:t>7</m:t>
                    </m:r>
                    <m:r>
                      <a:rPr lang="en-GB" i="1" dirty="0">
                        <a:latin typeface="Cambria Math" panose="02040503050406030204" pitchFamily="18" charset="0"/>
                      </a:rPr>
                      <m:t>+</m:t>
                    </m:r>
                    <m:r>
                      <a:rPr lang="en-GB" b="0" i="1" dirty="0" smtClean="0">
                        <a:latin typeface="Cambria Math" panose="02040503050406030204" pitchFamily="18" charset="0"/>
                      </a:rPr>
                      <m:t>3=10≤</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𝐷</m:t>
                        </m:r>
                      </m:e>
                      <m:sub>
                        <m:r>
                          <a:rPr lang="en-GB" b="0" i="1" dirty="0" smtClean="0">
                            <a:latin typeface="Cambria Math" panose="02040503050406030204" pitchFamily="18" charset="0"/>
                          </a:rPr>
                          <m:t>𝑐</m:t>
                        </m:r>
                      </m:sub>
                    </m:sSub>
                    <m:r>
                      <a:rPr lang="en-GB" b="0" i="1" dirty="0" smtClean="0">
                        <a:latin typeface="Cambria Math" panose="02040503050406030204" pitchFamily="18" charset="0"/>
                      </a:rPr>
                      <m:t>=11</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=2+1=3</m:t>
                    </m:r>
                  </m:oMath>
                </a14:m>
                <a:r>
                  <a:rPr lang="en-GB" dirty="0"/>
                  <a:t>, but this is not task c’s WCRT. </a:t>
                </a:r>
              </a:p>
              <a:p>
                <a:r>
                  <a:rPr lang="en-GB" dirty="0"/>
                  <a:t>Its 2</a:t>
                </a:r>
                <a:r>
                  <a:rPr lang="en-GB" baseline="30000" dirty="0"/>
                  <a:t>nd</a:t>
                </a:r>
                <a:r>
                  <a:rPr lang="en-GB" dirty="0"/>
                  <a:t> job has response time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m:t>
                    </m:r>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=7+</m:t>
                    </m:r>
                    <m:r>
                      <a:rPr lang="en-GB" b="0" i="1" dirty="0" smtClean="0">
                        <a:latin typeface="Cambria Math" panose="02040503050406030204" pitchFamily="18" charset="0"/>
                      </a:rPr>
                      <m:t>5</m:t>
                    </m:r>
                    <m:r>
                      <a:rPr lang="en-GB" i="1" dirty="0">
                        <a:latin typeface="Cambria Math" panose="02040503050406030204" pitchFamily="18" charset="0"/>
                      </a:rPr>
                      <m:t>=</m:t>
                    </m:r>
                    <m:r>
                      <a:rPr lang="en-GB" b="0" i="1" dirty="0" smtClean="0">
                        <a:latin typeface="Cambria Math" panose="02040503050406030204" pitchFamily="18" charset="0"/>
                      </a:rPr>
                      <m:t>12&gt;</m:t>
                    </m:r>
                    <m:sSub>
                      <m:sSubPr>
                        <m:ctrlPr>
                          <a:rPr lang="en-GB" i="1" dirty="0">
                            <a:latin typeface="Cambria Math" panose="02040503050406030204" pitchFamily="18" charset="0"/>
                          </a:rPr>
                        </m:ctrlPr>
                      </m:sSubPr>
                      <m:e>
                        <m:r>
                          <a:rPr lang="en-GB" i="1" dirty="0">
                            <a:latin typeface="Cambria Math" panose="02040503050406030204" pitchFamily="18" charset="0"/>
                          </a:rPr>
                          <m:t>𝐷</m:t>
                        </m:r>
                      </m:e>
                      <m:sub>
                        <m:r>
                          <a:rPr lang="en-GB" i="1" dirty="0">
                            <a:latin typeface="Cambria Math" panose="02040503050406030204" pitchFamily="18" charset="0"/>
                          </a:rPr>
                          <m:t>𝑐</m:t>
                        </m:r>
                      </m:sub>
                    </m:sSub>
                    <m:r>
                      <a:rPr lang="en-GB" i="1" dirty="0">
                        <a:latin typeface="Cambria Math" panose="02040503050406030204" pitchFamily="18" charset="0"/>
                      </a:rPr>
                      <m:t>=11</m:t>
                    </m:r>
                  </m:oMath>
                </a14:m>
                <a:r>
                  <a:rPr lang="en-GB" dirty="0"/>
                  <a:t>, where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=1+2+2=5</m:t>
                    </m:r>
                  </m:oMath>
                </a14:m>
                <a:r>
                  <a:rPr lang="en-GB" dirty="0"/>
                  <a:t>. The 2</a:t>
                </a:r>
                <a:r>
                  <a:rPr lang="en-GB" baseline="30000" dirty="0"/>
                  <a:t>nd</a:t>
                </a:r>
                <a:r>
                  <a:rPr lang="en-GB" dirty="0"/>
                  <a:t> job finishes at time 11+12=23, and misses its deadline at time 22.</a:t>
                </a:r>
              </a:p>
              <a:p>
                <a:r>
                  <a:rPr lang="en-GB" dirty="0"/>
                  <a:t>Another example where the worst-case for task c does not occur at time 0 when it arrives at the same time as all its higher-priority tasks</a:t>
                </a:r>
                <a:endParaRPr lang="en-SE" dirty="0"/>
              </a:p>
            </p:txBody>
          </p:sp>
        </mc:Choice>
        <mc:Fallback>
          <p:sp>
            <p:nvSpPr>
              <p:cNvPr id="47" name="Content Placeholder 2">
                <a:extLst>
                  <a:ext uri="{FF2B5EF4-FFF2-40B4-BE49-F238E27FC236}">
                    <a16:creationId xmlns:a16="http://schemas.microsoft.com/office/drawing/2014/main" id="{72268582-23D2-503B-C7C2-705D62201854}"/>
                  </a:ext>
                </a:extLst>
              </p:cNvPr>
              <p:cNvSpPr>
                <a:spLocks noGrp="1" noRot="1" noChangeAspect="1" noMove="1" noResize="1" noEditPoints="1" noAdjustHandles="1" noChangeArrowheads="1" noChangeShapeType="1" noTextEdit="1"/>
              </p:cNvSpPr>
              <p:nvPr>
                <p:ph idx="1"/>
              </p:nvPr>
            </p:nvSpPr>
            <p:spPr>
              <a:xfrm>
                <a:off x="609601" y="754549"/>
                <a:ext cx="11231100" cy="2260695"/>
              </a:xfrm>
              <a:blipFill>
                <a:blip r:embed="rId4"/>
                <a:stretch>
                  <a:fillRect l="-869" t="-4582" r="-543"/>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83A8A214-7BC2-3710-E631-83E7CCC8C1B1}"/>
              </a:ext>
            </a:extLst>
          </p:cNvPr>
          <p:cNvGraphicFramePr>
            <a:graphicFrameLocks/>
          </p:cNvGraphicFramePr>
          <p:nvPr>
            <p:extLst>
              <p:ext uri="{D42A27DB-BD31-4B8C-83A1-F6EECF244321}">
                <p14:modId xmlns:p14="http://schemas.microsoft.com/office/powerpoint/2010/main" val="2037345990"/>
              </p:ext>
            </p:extLst>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11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0.64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6" name="TextBox 25">
            <a:extLst>
              <a:ext uri="{FF2B5EF4-FFF2-40B4-BE49-F238E27FC236}">
                <a16:creationId xmlns:a16="http://schemas.microsoft.com/office/drawing/2014/main" id="{0FA9FEF6-CC4E-693A-30CF-507630583AE2}"/>
              </a:ext>
            </a:extLst>
          </p:cNvPr>
          <p:cNvSpPr txBox="1"/>
          <p:nvPr/>
        </p:nvSpPr>
        <p:spPr>
          <a:xfrm>
            <a:off x="5049295" y="4452396"/>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grpSp>
        <p:nvGrpSpPr>
          <p:cNvPr id="27" name="组合 17">
            <a:extLst>
              <a:ext uri="{FF2B5EF4-FFF2-40B4-BE49-F238E27FC236}">
                <a16:creationId xmlns:a16="http://schemas.microsoft.com/office/drawing/2014/main" id="{E99C807C-E812-C697-05A2-4E2D5157A3F9}"/>
              </a:ext>
            </a:extLst>
          </p:cNvPr>
          <p:cNvGrpSpPr/>
          <p:nvPr/>
        </p:nvGrpSpPr>
        <p:grpSpPr>
          <a:xfrm>
            <a:off x="3028040" y="4716729"/>
            <a:ext cx="8193679" cy="1857751"/>
            <a:chOff x="228600" y="2895600"/>
            <a:chExt cx="9410316" cy="2133600"/>
          </a:xfrm>
        </p:grpSpPr>
        <p:pic>
          <p:nvPicPr>
            <p:cNvPr id="28" name="Picture 4">
              <a:extLst>
                <a:ext uri="{FF2B5EF4-FFF2-40B4-BE49-F238E27FC236}">
                  <a16:creationId xmlns:a16="http://schemas.microsoft.com/office/drawing/2014/main" id="{70C3F9B0-AB53-5296-9B1F-84B25F4A7FB5}"/>
                </a:ext>
              </a:extLst>
            </p:cNvPr>
            <p:cNvPicPr>
              <a:picLocks noChangeAspect="1" noChangeArrowheads="1"/>
            </p:cNvPicPr>
            <p:nvPr/>
          </p:nvPicPr>
          <p:blipFill>
            <a:blip r:embed="rId5"/>
            <a:srcRect/>
            <a:stretch>
              <a:fillRect/>
            </a:stretch>
          </p:blipFill>
          <p:spPr bwMode="auto">
            <a:xfrm>
              <a:off x="228600" y="2895600"/>
              <a:ext cx="5829902" cy="2105025"/>
            </a:xfrm>
            <a:prstGeom prst="rect">
              <a:avLst/>
            </a:prstGeom>
            <a:noFill/>
            <a:ln w="9525">
              <a:noFill/>
              <a:miter lim="800000"/>
              <a:headEnd/>
              <a:tailEnd/>
            </a:ln>
            <a:effectLst/>
          </p:spPr>
        </p:pic>
        <p:sp>
          <p:nvSpPr>
            <p:cNvPr id="29" name="矩形 6">
              <a:extLst>
                <a:ext uri="{FF2B5EF4-FFF2-40B4-BE49-F238E27FC236}">
                  <a16:creationId xmlns:a16="http://schemas.microsoft.com/office/drawing/2014/main" id="{80BCF52A-A207-71BE-06EB-C030D324166C}"/>
                </a:ext>
              </a:extLst>
            </p:cNvPr>
            <p:cNvSpPr/>
            <p:nvPr/>
          </p:nvSpPr>
          <p:spPr bwMode="auto">
            <a:xfrm>
              <a:off x="6019800" y="4267200"/>
              <a:ext cx="1371600"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0" name="TextBox 29">
              <a:extLst>
                <a:ext uri="{FF2B5EF4-FFF2-40B4-BE49-F238E27FC236}">
                  <a16:creationId xmlns:a16="http://schemas.microsoft.com/office/drawing/2014/main" id="{E334A5E7-DE83-8A65-940C-CA142487821C}"/>
                </a:ext>
              </a:extLst>
            </p:cNvPr>
            <p:cNvSpPr txBox="1"/>
            <p:nvPr/>
          </p:nvSpPr>
          <p:spPr>
            <a:xfrm>
              <a:off x="7201284" y="4721423"/>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20</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3" name="矩形 8">
              <a:extLst>
                <a:ext uri="{FF2B5EF4-FFF2-40B4-BE49-F238E27FC236}">
                  <a16:creationId xmlns:a16="http://schemas.microsoft.com/office/drawing/2014/main" id="{B262D414-F13F-6930-333D-6C0E746CDA7D}"/>
                </a:ext>
              </a:extLst>
            </p:cNvPr>
            <p:cNvSpPr/>
            <p:nvPr/>
          </p:nvSpPr>
          <p:spPr bwMode="auto">
            <a:xfrm>
              <a:off x="7391400" y="4267200"/>
              <a:ext cx="20574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b</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4" name="直接箭头连接符 10">
              <a:extLst>
                <a:ext uri="{FF2B5EF4-FFF2-40B4-BE49-F238E27FC236}">
                  <a16:creationId xmlns:a16="http://schemas.microsoft.com/office/drawing/2014/main" id="{92071638-7E64-E167-11D3-F506D759CE40}"/>
                </a:ext>
              </a:extLst>
            </p:cNvPr>
            <p:cNvCxnSpPr/>
            <p:nvPr/>
          </p:nvCxnSpPr>
          <p:spPr bwMode="auto">
            <a:xfrm rot="5400000" flipH="1" flipV="1">
              <a:off x="7086600" y="4343400"/>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5" name="矩形 11">
              <a:extLst>
                <a:ext uri="{FF2B5EF4-FFF2-40B4-BE49-F238E27FC236}">
                  <a16:creationId xmlns:a16="http://schemas.microsoft.com/office/drawing/2014/main" id="{F3BF165D-E48E-7B41-C261-13033E4348CF}"/>
                </a:ext>
              </a:extLst>
            </p:cNvPr>
            <p:cNvSpPr/>
            <p:nvPr/>
          </p:nvSpPr>
          <p:spPr bwMode="auto">
            <a:xfrm>
              <a:off x="7390607" y="3276600"/>
              <a:ext cx="13716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a</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6" name="直接箭头连接符 12">
              <a:extLst>
                <a:ext uri="{FF2B5EF4-FFF2-40B4-BE49-F238E27FC236}">
                  <a16:creationId xmlns:a16="http://schemas.microsoft.com/office/drawing/2014/main" id="{85CC2EFB-8108-6291-016A-79CFA9EA30AB}"/>
                </a:ext>
              </a:extLst>
            </p:cNvPr>
            <p:cNvCxnSpPr/>
            <p:nvPr/>
          </p:nvCxnSpPr>
          <p:spPr bwMode="auto">
            <a:xfrm rot="5400000" flipH="1" flipV="1">
              <a:off x="7085012" y="3352006"/>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7" name="矩形 13">
              <a:extLst>
                <a:ext uri="{FF2B5EF4-FFF2-40B4-BE49-F238E27FC236}">
                  <a16:creationId xmlns:a16="http://schemas.microsoft.com/office/drawing/2014/main" id="{DD273A76-2847-CF7B-DBDF-8C69C2196566}"/>
                </a:ext>
              </a:extLst>
            </p:cNvPr>
            <p:cNvSpPr/>
            <p:nvPr/>
          </p:nvSpPr>
          <p:spPr bwMode="auto">
            <a:xfrm>
              <a:off x="8762206" y="3276600"/>
              <a:ext cx="686594"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44" name="TextBox 43">
              <a:extLst>
                <a:ext uri="{FF2B5EF4-FFF2-40B4-BE49-F238E27FC236}">
                  <a16:creationId xmlns:a16="http://schemas.microsoft.com/office/drawing/2014/main" id="{0A828D31-33BA-02DF-8A53-5532856F470A}"/>
                </a:ext>
              </a:extLst>
            </p:cNvPr>
            <p:cNvSpPr txBox="1"/>
            <p:nvPr/>
          </p:nvSpPr>
          <p:spPr>
            <a:xfrm>
              <a:off x="9258684" y="4692848"/>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23</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45" name="直接连接符 16">
              <a:extLst>
                <a:ext uri="{FF2B5EF4-FFF2-40B4-BE49-F238E27FC236}">
                  <a16:creationId xmlns:a16="http://schemas.microsoft.com/office/drawing/2014/main" id="{C75ADB0B-13B5-BCC8-EF10-F597D1FB2BA0}"/>
                </a:ext>
              </a:extLst>
            </p:cNvPr>
            <p:cNvCxnSpPr/>
            <p:nvPr/>
          </p:nvCxnSpPr>
          <p:spPr bwMode="auto">
            <a:xfrm>
              <a:off x="6019800" y="3657600"/>
              <a:ext cx="1372395" cy="1588"/>
            </a:xfrm>
            <a:prstGeom prst="line">
              <a:avLst/>
            </a:prstGeom>
            <a:solidFill>
              <a:srgbClr val="ECD882"/>
            </a:solidFill>
            <a:ln w="9525" cap="flat" cmpd="sng" algn="ctr">
              <a:solidFill>
                <a:srgbClr val="000000"/>
              </a:solidFill>
              <a:prstDash val="solid"/>
              <a:round/>
              <a:headEnd type="none" w="med" len="med"/>
              <a:tailEnd type="none" w="med" len="med"/>
            </a:ln>
            <a:effectLst/>
          </p:spPr>
        </p:cxnSp>
      </p:grpSp>
      <p:sp>
        <p:nvSpPr>
          <p:cNvPr id="53" name="TextBox 52">
            <a:extLst>
              <a:ext uri="{FF2B5EF4-FFF2-40B4-BE49-F238E27FC236}">
                <a16:creationId xmlns:a16="http://schemas.microsoft.com/office/drawing/2014/main" id="{11F5EE8D-FF48-620A-244E-205FD704EF96}"/>
              </a:ext>
            </a:extLst>
          </p:cNvPr>
          <p:cNvSpPr txBox="1"/>
          <p:nvPr/>
        </p:nvSpPr>
        <p:spPr>
          <a:xfrm>
            <a:off x="4312981" y="553701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54" name="Straight Arrow Connector 53">
            <a:extLst>
              <a:ext uri="{FF2B5EF4-FFF2-40B4-BE49-F238E27FC236}">
                <a16:creationId xmlns:a16="http://schemas.microsoft.com/office/drawing/2014/main" id="{133B9A3C-6445-E6E8-E7BC-4A3FC924F00D}"/>
              </a:ext>
            </a:extLst>
          </p:cNvPr>
          <p:cNvCxnSpPr>
            <a:cxnSpLocks/>
          </p:cNvCxnSpPr>
          <p:nvPr/>
        </p:nvCxnSpPr>
        <p:spPr bwMode="auto">
          <a:xfrm>
            <a:off x="4439695" y="5814308"/>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5" name="TextBox 54">
            <a:extLst>
              <a:ext uri="{FF2B5EF4-FFF2-40B4-BE49-F238E27FC236}">
                <a16:creationId xmlns:a16="http://schemas.microsoft.com/office/drawing/2014/main" id="{E5ED584C-EBE6-953C-EC55-BDC450592D13}"/>
              </a:ext>
            </a:extLst>
          </p:cNvPr>
          <p:cNvSpPr txBox="1"/>
          <p:nvPr/>
        </p:nvSpPr>
        <p:spPr>
          <a:xfrm>
            <a:off x="6857519" y="550226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6" name="Straight Arrow Connector 55">
            <a:extLst>
              <a:ext uri="{FF2B5EF4-FFF2-40B4-BE49-F238E27FC236}">
                <a16:creationId xmlns:a16="http://schemas.microsoft.com/office/drawing/2014/main" id="{B7F617E6-CC6A-344D-EAA7-6358014166EE}"/>
              </a:ext>
            </a:extLst>
          </p:cNvPr>
          <p:cNvCxnSpPr>
            <a:cxnSpLocks/>
          </p:cNvCxnSpPr>
          <p:nvPr/>
        </p:nvCxnSpPr>
        <p:spPr bwMode="auto">
          <a:xfrm>
            <a:off x="6932569" y="581153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9D85205B-F996-BC6F-BA33-3CD0C2082931}"/>
              </a:ext>
            </a:extLst>
          </p:cNvPr>
          <p:cNvSpPr txBox="1"/>
          <p:nvPr/>
        </p:nvSpPr>
        <p:spPr>
          <a:xfrm>
            <a:off x="9209516" y="551290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8" name="Straight Arrow Connector 57">
            <a:extLst>
              <a:ext uri="{FF2B5EF4-FFF2-40B4-BE49-F238E27FC236}">
                <a16:creationId xmlns:a16="http://schemas.microsoft.com/office/drawing/2014/main" id="{BFC6B261-EDF8-9131-600E-CABACDAF43C8}"/>
              </a:ext>
            </a:extLst>
          </p:cNvPr>
          <p:cNvCxnSpPr>
            <a:cxnSpLocks/>
          </p:cNvCxnSpPr>
          <p:nvPr/>
        </p:nvCxnSpPr>
        <p:spPr bwMode="auto">
          <a:xfrm>
            <a:off x="9284566" y="582217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1CD5703E-3DBD-E743-79B4-F8017518CC41}"/>
              </a:ext>
            </a:extLst>
          </p:cNvPr>
          <p:cNvCxnSpPr>
            <a:cxnSpLocks/>
          </p:cNvCxnSpPr>
          <p:nvPr/>
        </p:nvCxnSpPr>
        <p:spPr bwMode="auto">
          <a:xfrm flipV="1">
            <a:off x="3810000" y="6242739"/>
            <a:ext cx="0" cy="331741"/>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9" name="Straight Arrow Connector 48">
            <a:extLst>
              <a:ext uri="{FF2B5EF4-FFF2-40B4-BE49-F238E27FC236}">
                <a16:creationId xmlns:a16="http://schemas.microsoft.com/office/drawing/2014/main" id="{7D214E18-BA85-3E55-57DB-C32F4A1B2004}"/>
              </a:ext>
            </a:extLst>
          </p:cNvPr>
          <p:cNvCxnSpPr>
            <a:cxnSpLocks/>
          </p:cNvCxnSpPr>
          <p:nvPr/>
        </p:nvCxnSpPr>
        <p:spPr bwMode="auto">
          <a:xfrm flipV="1">
            <a:off x="10425449" y="6221459"/>
            <a:ext cx="0" cy="331741"/>
          </a:xfrm>
          <a:prstGeom prst="straightConnector1">
            <a:avLst/>
          </a:prstGeom>
          <a:solidFill>
            <a:schemeClr val="bg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9" name="TextBox 58">
            <a:extLst>
              <a:ext uri="{FF2B5EF4-FFF2-40B4-BE49-F238E27FC236}">
                <a16:creationId xmlns:a16="http://schemas.microsoft.com/office/drawing/2014/main" id="{FDF83598-2611-B14D-71C2-58DDB5C91521}"/>
              </a:ext>
            </a:extLst>
          </p:cNvPr>
          <p:cNvSpPr txBox="1"/>
          <p:nvPr/>
        </p:nvSpPr>
        <p:spPr>
          <a:xfrm>
            <a:off x="8991601" y="6519446"/>
            <a:ext cx="2831766" cy="338554"/>
          </a:xfrm>
          <a:prstGeom prst="rect">
            <a:avLst/>
          </a:prstGeom>
          <a:solidFill>
            <a:schemeClr val="bg1"/>
          </a:solidFill>
        </p:spPr>
        <p:txBody>
          <a:bodyPr wrap="square" rtlCol="0">
            <a:spAutoFit/>
          </a:bodyPr>
          <a:lstStyle/>
          <a:p>
            <a:r>
              <a:rPr lang="en-GB" sz="1600" b="0" dirty="0">
                <a:latin typeface="Times New Roman" panose="02020603050405020304" pitchFamily="18" charset="0"/>
                <a:cs typeface="Times New Roman" panose="02020603050405020304" pitchFamily="18" charset="0"/>
              </a:rPr>
              <a:t>Task c’s 2</a:t>
            </a:r>
            <a:r>
              <a:rPr lang="en-GB" sz="1600" b="0" baseline="30000" dirty="0">
                <a:latin typeface="Times New Roman" panose="02020603050405020304" pitchFamily="18" charset="0"/>
                <a:cs typeface="Times New Roman" panose="02020603050405020304" pitchFamily="18" charset="0"/>
              </a:rPr>
              <a:t>nd</a:t>
            </a:r>
            <a:r>
              <a:rPr lang="en-GB" sz="1600" b="0" dirty="0">
                <a:latin typeface="Times New Roman" panose="02020603050405020304" pitchFamily="18" charset="0"/>
                <a:cs typeface="Times New Roman" panose="02020603050405020304" pitchFamily="18" charset="0"/>
              </a:rPr>
              <a:t> job’s deadline at 22</a:t>
            </a:r>
            <a:endParaRPr lang="en-SE" sz="16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870857"/>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1C8-0E5D-15E0-D53B-183D5E0DFC3A}"/>
              </a:ext>
            </a:extLst>
          </p:cNvPr>
          <p:cNvSpPr>
            <a:spLocks noGrp="1"/>
          </p:cNvSpPr>
          <p:nvPr>
            <p:ph type="title"/>
          </p:nvPr>
        </p:nvSpPr>
        <p:spPr/>
        <p:txBody>
          <a:bodyPr/>
          <a:lstStyle/>
          <a:p>
            <a:r>
              <a:rPr lang="en-US" altLang="zh-CN" dirty="0"/>
              <a:t>Scheduling Anomaly Example 3</a:t>
            </a:r>
            <a:endParaRPr lang="en-SE" dirty="0"/>
          </a:p>
        </p:txBody>
      </p:sp>
      <p:sp>
        <p:nvSpPr>
          <p:cNvPr id="3" name="Content Placeholder 2">
            <a:extLst>
              <a:ext uri="{FF2B5EF4-FFF2-40B4-BE49-F238E27FC236}">
                <a16:creationId xmlns:a16="http://schemas.microsoft.com/office/drawing/2014/main" id="{CBD2D678-A26A-A362-7A9B-EF12FC0A644B}"/>
              </a:ext>
            </a:extLst>
          </p:cNvPr>
          <p:cNvSpPr>
            <a:spLocks noGrp="1"/>
          </p:cNvSpPr>
          <p:nvPr>
            <p:ph idx="1"/>
          </p:nvPr>
        </p:nvSpPr>
        <p:spPr/>
        <p:txBody>
          <a:bodyPr/>
          <a:lstStyle/>
          <a:p>
            <a:r>
              <a:rPr lang="en-GB" dirty="0"/>
              <a:t>Doubling processor speed causes T1 to miss its deadline</a:t>
            </a:r>
          </a:p>
          <a:p>
            <a:pPr lvl="1"/>
            <a:r>
              <a:rPr lang="en-GB" dirty="0"/>
              <a:t>(Yellow part denotes a critical section shared by T1 and T2)</a:t>
            </a:r>
          </a:p>
          <a:p>
            <a:endParaRPr lang="en-SE" dirty="0"/>
          </a:p>
        </p:txBody>
      </p:sp>
      <p:pic>
        <p:nvPicPr>
          <p:cNvPr id="4" name="Picture 4">
            <a:extLst>
              <a:ext uri="{FF2B5EF4-FFF2-40B4-BE49-F238E27FC236}">
                <a16:creationId xmlns:a16="http://schemas.microsoft.com/office/drawing/2014/main" id="{D9A2C59D-10F6-1800-8140-24BF3D1F39EA}"/>
              </a:ext>
            </a:extLst>
          </p:cNvPr>
          <p:cNvPicPr>
            <a:picLocks noChangeAspect="1" noChangeArrowheads="1"/>
          </p:cNvPicPr>
          <p:nvPr/>
        </p:nvPicPr>
        <p:blipFill>
          <a:blip r:embed="rId2"/>
          <a:srcRect/>
          <a:stretch>
            <a:fillRect/>
          </a:stretch>
        </p:blipFill>
        <p:spPr bwMode="auto">
          <a:xfrm>
            <a:off x="2209800" y="1752600"/>
            <a:ext cx="8077200" cy="4615969"/>
          </a:xfrm>
          <a:prstGeom prst="rect">
            <a:avLst/>
          </a:prstGeom>
          <a:noFill/>
          <a:ln w="9525">
            <a:noFill/>
            <a:miter lim="800000"/>
            <a:headEnd/>
            <a:tailEnd/>
          </a:ln>
        </p:spPr>
      </p:pic>
    </p:spTree>
    <p:extLst>
      <p:ext uri="{BB962C8B-B14F-4D97-AF65-F5344CB8AC3E}">
        <p14:creationId xmlns:p14="http://schemas.microsoft.com/office/powerpoint/2010/main" val="3434858208"/>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99540</TotalTime>
  <Pages>60</Pages>
  <Words>11614</Words>
  <Application>Microsoft Office PowerPoint</Application>
  <PresentationFormat>Widescreen</PresentationFormat>
  <Paragraphs>2078</Paragraphs>
  <Slides>99</Slides>
  <Notes>76</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99</vt:i4>
      </vt:variant>
    </vt:vector>
  </HeadingPairs>
  <TitlesOfParts>
    <vt:vector size="117"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RM with D &lt; T</vt:lpstr>
      <vt:lpstr>RM vs. DM Example</vt:lpstr>
      <vt:lpstr>PowerPoint Presentation</vt:lpstr>
      <vt:lpstr>Earliest Deadline First (EDF)</vt:lpstr>
      <vt:lpstr>EDF Scheduling Example </vt:lpstr>
      <vt:lpstr>Schedulable Utilization Bound: RM vs. EDF</vt:lpstr>
      <vt:lpstr>RM vs. EDF Example</vt:lpstr>
      <vt:lpstr>RM vs. EDF: Robustness under Overload</vt:lpstr>
      <vt:lpstr>EDF Period Rescaling</vt:lpstr>
      <vt:lpstr>EDF with D &lt; T</vt:lpstr>
      <vt:lpstr>PowerPoint Presentation</vt:lpstr>
      <vt:lpstr>Least Laxity First (LLF)</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Hard-to-Find Worst-Case</vt:lpstr>
      <vt:lpstr>MP Scheduling Anomalies</vt:lpstr>
      <vt:lpstr>Scheduling Anomaly Example 1</vt:lpstr>
      <vt:lpstr>Scheduling Anomaly Example 2</vt:lpstr>
      <vt:lpstr>Scheduling Anomaly Example 2</vt:lpstr>
      <vt:lpstr>Scheduling Anomaly Example 3</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1116</cp:revision>
  <cp:lastPrinted>2022-03-15T20:14:46Z</cp:lastPrinted>
  <dcterms:created xsi:type="dcterms:W3CDTF">1995-08-12T11:37:26Z</dcterms:created>
  <dcterms:modified xsi:type="dcterms:W3CDTF">2025-04-06T16:20:01Z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