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1907" r:id="rId57"/>
    <p:sldId id="912" r:id="rId58"/>
    <p:sldId id="1909" r:id="rId59"/>
    <p:sldId id="914" r:id="rId60"/>
    <p:sldId id="567" r:id="rId61"/>
    <p:sldId id="886" r:id="rId62"/>
    <p:sldId id="887" r:id="rId63"/>
    <p:sldId id="888" r:id="rId64"/>
    <p:sldId id="889" r:id="rId65"/>
    <p:sldId id="1906"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430AB"/>
    <a:srgbClr val="FF0000"/>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14" autoAdjust="0"/>
    <p:restoredTop sz="87451" autoAdjust="0"/>
  </p:normalViewPr>
  <p:slideViewPr>
    <p:cSldViewPr>
      <p:cViewPr varScale="1">
        <p:scale>
          <a:sx n="72" d="100"/>
          <a:sy n="72" d="100"/>
        </p:scale>
        <p:origin x="763"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11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52</m:t>
                      </m:r>
                      <m:r>
                        <a:rPr lang="en-US" altLang="zh-CN" sz="1200" i="1" dirty="0">
                          <a:latin typeface="Cambria Math" panose="02040503050406030204" pitchFamily="18" charset="0"/>
                          <a:ea typeface="宋体" pitchFamily="2" charset="-122"/>
                        </a:rPr>
                        <m:t>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m:t>
                      </m:r>
                      <m:r>
                        <a:rPr lang="en-US" altLang="zh-CN" sz="1200" i="1" dirty="0">
                          <a:latin typeface="Cambria Math" panose="02040503050406030204" pitchFamily="18" charset="0"/>
                          <a:ea typeface="宋体" pitchFamily="2" charset="-122"/>
                        </a:rPr>
                        <m:t>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r>
              <a:rPr lang="en-US" altLang="zh-CN" dirty="0">
                <a:ea typeface="宋体" pitchFamily="2" charset="-122"/>
              </a:rPr>
              <a:t> High runtime overhead for managing ready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b="1" kern="0" dirty="0"/>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pPr algn="l" fontAlgn="base">
              <a:buFont typeface="+mj-lt"/>
              <a:buAutoNum type="arabicPeriod"/>
            </a:pPr>
            <a:r>
              <a:rPr lang="en-GB" b="0" i="0" dirty="0">
                <a:solidFill>
                  <a:srgbClr val="000000"/>
                </a:solidFill>
                <a:effectLst/>
                <a:latin typeface="inherit"/>
              </a:rPr>
              <a:t>L6-Exercises ANS.pptx p7 illustrates that, EDF uses absolute deadline di, which is different for each job, where DM/RM uses relative deadline Di, which is a static param that never changes, for setting priority of each job</a:t>
            </a:r>
          </a:p>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60</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a:t>
            </a:r>
            <a:r>
              <a:rPr lang="en-US" altLang="zh-CN" dirty="0" err="1">
                <a:ea typeface="宋体" pitchFamily="2" charset="-122"/>
              </a:rPr>
              <a:t>unschedulable</a:t>
            </a:r>
            <a:r>
              <a:rPr lang="en-US" altLang="zh-CN" dirty="0">
                <a:ea typeface="宋体" pitchFamily="2" charset="-122"/>
              </a:rPr>
              <a:t>.</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10.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20.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80.png"/></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1.png"/><Relationship Id="rId2" Type="http://schemas.openxmlformats.org/officeDocument/2006/relationships/image" Target="../media/image112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20.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watch?v=oHMC2aO8GII&amp;list=PLzwefUCNStZsmz5fWPVwVvTo1iPeGmG9M&amp;index=5" TargetMode="External"/><Relationship Id="rId2" Type="http://schemas.openxmlformats.org/officeDocument/2006/relationships/hyperlink" Target="https://www.youtube.com/watch?v=zSgr_oFmjqI&amp;list=PLzwefUCNStZsmz5fWPVwVvTo1iPeGmG9M&amp;index=4" TargetMode="External"/><Relationship Id="rId1" Type="http://schemas.openxmlformats.org/officeDocument/2006/relationships/slideLayout" Target="../slideLayouts/slideLayout2.xml"/><Relationship Id="rId4" Type="http://schemas.openxmlformats.org/officeDocument/2006/relationships/hyperlink" Target="https://www.youtube.com/watch?v=WloSQ7ZEKXk"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a:t>-Time Scheduling I</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762000" y="794328"/>
                <a:ext cx="10530712" cy="3755248"/>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pPr lvl="1"/>
                <a:r>
                  <a:rPr lang="en-GB" sz="2400" spc="-34" dirty="0">
                    <a:cs typeface="Times New Roman"/>
                  </a:rPr>
                  <a:t>Gantt chart convention: upwards arrows denote job arrival/release times; downwards arrows denote deadlines </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762000" y="794328"/>
                <a:ext cx="10530712" cy="3755248"/>
              </a:xfrm>
              <a:prstGeom prst="rect">
                <a:avLst/>
              </a:prstGeom>
              <a:blipFill>
                <a:blip r:embed="rId3"/>
                <a:stretch>
                  <a:fillRect l="-1042" t="-3734" r="-1216"/>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solidFill>
                      <a:schemeClr val="tx1"/>
                    </a:solidFill>
                    <a:latin typeface="Gill Sans Light"/>
                    <a:cs typeface="Microsoft Sans Serif"/>
                  </a:rPr>
                  <a:t>A </a:t>
                </a:r>
                <a:r>
                  <a:rPr lang="en-GB" sz="2400" dirty="0">
                    <a:solidFill>
                      <a:schemeClr val="tx1"/>
                    </a:solidFill>
                    <a:latin typeface="Gill Sans Light"/>
                    <a:cs typeface="Arial"/>
                  </a:rPr>
                  <a:t>periodic</a:t>
                </a:r>
                <a:r>
                  <a:rPr lang="en-GB" sz="2400" spc="-18" dirty="0">
                    <a:solidFill>
                      <a:schemeClr val="tx1"/>
                    </a:solidFill>
                    <a:latin typeface="Gill Sans Light"/>
                    <a:cs typeface="Arial"/>
                  </a:rPr>
                  <a:t> </a:t>
                </a:r>
                <a:r>
                  <a:rPr lang="en-GB" sz="2400" dirty="0">
                    <a:solidFill>
                      <a:schemeClr val="tx1"/>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𝐶</m:t>
                        </m:r>
                      </m:e>
                      <m:sub>
                        <m:r>
                          <a:rPr lang="en-GB" i="1">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 </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sSub>
                      <m:sSubPr>
                        <m:ctrlPr>
                          <a:rPr lang="en-GB" i="1">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 </m:t>
                        </m:r>
                        <m:r>
                          <a:rPr lang="en-GB" i="1">
                            <a:solidFill>
                              <a:schemeClr val="tx1"/>
                            </a:solidFill>
                            <a:latin typeface="Cambria Math" panose="02040503050406030204" pitchFamily="18" charset="0"/>
                            <a:cs typeface="Microsoft Sans Serif"/>
                          </a:rPr>
                          <m:t>𝐷</m:t>
                        </m:r>
                      </m:e>
                      <m:sub>
                        <m:r>
                          <a:rPr lang="en-GB" i="1">
                            <a:solidFill>
                              <a:schemeClr val="tx1"/>
                            </a:solidFill>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Period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𝑇</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Relative Deadline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solidFill>
                      <a:schemeClr val="tx1"/>
                    </a:solidFill>
                    <a:latin typeface="Gill Sans Light"/>
                    <a:cs typeface="Microsoft Sans Serif"/>
                  </a:rPr>
                  <a:t>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solidFill>
                      <a:schemeClr val="tx1"/>
                    </a:solidFill>
                    <a:latin typeface="Gill Sans Light"/>
                    <a:cs typeface="Microsoft Sans Serif"/>
                  </a:rPr>
                  <a:t>It </a:t>
                </a:r>
                <a:r>
                  <a:rPr lang="en-GB" sz="2400" dirty="0">
                    <a:solidFill>
                      <a:schemeClr val="tx1"/>
                    </a:solidFill>
                    <a:latin typeface="Gill Sans Light"/>
                    <a:cs typeface="Microsoft Sans Serif"/>
                  </a:rPr>
                  <a:t>generates an infinite sequence of</a:t>
                </a:r>
                <a:r>
                  <a:rPr lang="en-GB" sz="2400" spc="5" dirty="0">
                    <a:solidFill>
                      <a:schemeClr val="tx1"/>
                    </a:solidFill>
                    <a:latin typeface="Gill Sans Light"/>
                    <a:cs typeface="Microsoft Sans Serif"/>
                  </a:rPr>
                  <a:t> </a:t>
                </a:r>
                <a:r>
                  <a:rPr lang="en-GB" sz="2400" spc="-18" dirty="0">
                    <a:solidFill>
                      <a:schemeClr val="tx1"/>
                    </a:solidFill>
                    <a:latin typeface="Gill Sans Light"/>
                    <a:cs typeface="Arial"/>
                  </a:rPr>
                  <a:t>jobs </a:t>
                </a:r>
                <a:r>
                  <a:rPr lang="en-GB" sz="2400" dirty="0">
                    <a:solidFill>
                      <a:schemeClr val="tx1"/>
                    </a:solidFill>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solidFill>
                    <a:schemeClr val="tx1"/>
                  </a:solidFill>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err="1"/>
              <a:t>Preemptive</a:t>
            </a:r>
            <a:r>
              <a:rPr lang="en-GB" dirty="0"/>
              <a:t> vs. Non-</a:t>
            </a:r>
            <a:r>
              <a:rPr lang="en-GB" dirty="0" err="1"/>
              <a:t>Preemptive</a:t>
            </a:r>
            <a:r>
              <a:rPr lang="en-GB" dirty="0"/>
              <a:t> Scheduling</a:t>
            </a:r>
          </a:p>
          <a:p>
            <a:r>
              <a:rPr lang="en-GB" dirty="0"/>
              <a:t>Multiprocessor Scheduling</a:t>
            </a:r>
          </a:p>
          <a:p>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6400800" cy="5715000"/>
          </a:xfrm>
        </p:spPr>
        <p:txBody>
          <a:bodyPr>
            <a:normAutofit fontScale="92500" lnSpcReduction="10000"/>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 (also called static-priority scheduling)</a:t>
            </a:r>
          </a:p>
          <a:p>
            <a:pPr lvl="2" eaLnBrk="1" hangingPunct="1"/>
            <a:r>
              <a:rPr lang="en-US" altLang="zh-CN" sz="2400" dirty="0">
                <a:ea typeface="宋体" pitchFamily="2" charset="-122"/>
              </a:rPr>
              <a:t>Each task is assigned a fixed priority; Runtime dispatch is priority-based, e.g., Rate Monotonic (RM), Deadline Monotonic (DM)</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
        <p:nvSpPr>
          <p:cNvPr id="2" name="Text Box 3">
            <a:extLst>
              <a:ext uri="{FF2B5EF4-FFF2-40B4-BE49-F238E27FC236}">
                <a16:creationId xmlns:a16="http://schemas.microsoft.com/office/drawing/2014/main" id="{440CB1AC-9769-265E-66BA-67226F23C82A}"/>
              </a:ext>
            </a:extLst>
          </p:cNvPr>
          <p:cNvSpPr txBox="1">
            <a:spLocks noChangeArrowheads="1"/>
          </p:cNvSpPr>
          <p:nvPr/>
        </p:nvSpPr>
        <p:spPr bwMode="auto">
          <a:xfrm>
            <a:off x="7887242" y="1450102"/>
            <a:ext cx="2618024"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defTabSz="457200" eaLnBrk="1" fontAlgn="auto" hangingPunct="1">
              <a:spcBef>
                <a:spcPts val="0"/>
              </a:spcBef>
              <a:spcAft>
                <a:spcPts val="0"/>
              </a:spcAft>
            </a:pPr>
            <a:r>
              <a:rPr lang="en-US" sz="1600" b="0" dirty="0">
                <a:solidFill>
                  <a:schemeClr val="tx1"/>
                </a:solidFill>
                <a:latin typeface="Century Gothic"/>
                <a:cs typeface="Century Gothic"/>
              </a:rPr>
              <a:t>RT scheduling algorithms</a:t>
            </a:r>
          </a:p>
        </p:txBody>
      </p:sp>
      <p:sp>
        <p:nvSpPr>
          <p:cNvPr id="3" name="Text Box 4">
            <a:extLst>
              <a:ext uri="{FF2B5EF4-FFF2-40B4-BE49-F238E27FC236}">
                <a16:creationId xmlns:a16="http://schemas.microsoft.com/office/drawing/2014/main" id="{1B098313-98EC-5772-3077-0154D4C2FB1F}"/>
              </a:ext>
            </a:extLst>
          </p:cNvPr>
          <p:cNvSpPr txBox="1">
            <a:spLocks noChangeArrowheads="1"/>
          </p:cNvSpPr>
          <p:nvPr/>
        </p:nvSpPr>
        <p:spPr bwMode="auto">
          <a:xfrm>
            <a:off x="7075841" y="2474293"/>
            <a:ext cx="2505814"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Static cyclic scheduling</a:t>
            </a:r>
          </a:p>
          <a:p>
            <a:pPr algn="ctr" defTabSz="457200" eaLnBrk="1" fontAlgn="auto" hangingPunct="1">
              <a:spcBef>
                <a:spcPts val="0"/>
              </a:spcBef>
              <a:spcAft>
                <a:spcPts val="0"/>
              </a:spcAft>
            </a:pPr>
            <a:r>
              <a:rPr lang="en-US" sz="1600" b="0" dirty="0">
                <a:solidFill>
                  <a:schemeClr val="tx1"/>
                </a:solidFill>
                <a:latin typeface="Century Gothic"/>
                <a:cs typeface="Century Gothic"/>
              </a:rPr>
              <a:t>(offline)</a:t>
            </a:r>
          </a:p>
        </p:txBody>
      </p:sp>
      <p:sp>
        <p:nvSpPr>
          <p:cNvPr id="4" name="Text Box 5">
            <a:extLst>
              <a:ext uri="{FF2B5EF4-FFF2-40B4-BE49-F238E27FC236}">
                <a16:creationId xmlns:a16="http://schemas.microsoft.com/office/drawing/2014/main" id="{48FDF5F8-63BE-9094-EA31-2D98DB50F954}"/>
              </a:ext>
            </a:extLst>
          </p:cNvPr>
          <p:cNvSpPr txBox="1">
            <a:spLocks noChangeArrowheads="1"/>
          </p:cNvSpPr>
          <p:nvPr/>
        </p:nvSpPr>
        <p:spPr bwMode="auto">
          <a:xfrm>
            <a:off x="9982200" y="2590800"/>
            <a:ext cx="1968808" cy="338554"/>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Online scheduling</a:t>
            </a:r>
          </a:p>
        </p:txBody>
      </p:sp>
      <p:sp>
        <p:nvSpPr>
          <p:cNvPr id="5" name="Text Box 6">
            <a:extLst>
              <a:ext uri="{FF2B5EF4-FFF2-40B4-BE49-F238E27FC236}">
                <a16:creationId xmlns:a16="http://schemas.microsoft.com/office/drawing/2014/main" id="{AB34C209-8E3C-F40D-C3D4-814B430F1619}"/>
              </a:ext>
            </a:extLst>
          </p:cNvPr>
          <p:cNvSpPr txBox="1">
            <a:spLocks noChangeArrowheads="1"/>
          </p:cNvSpPr>
          <p:nvPr/>
        </p:nvSpPr>
        <p:spPr bwMode="auto">
          <a:xfrm>
            <a:off x="8355685" y="4179631"/>
            <a:ext cx="1598515"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Fixed-priority</a:t>
            </a:r>
          </a:p>
          <a:p>
            <a:pPr algn="ctr" defTabSz="457200" eaLnBrk="1" fontAlgn="auto" hangingPunct="1">
              <a:spcBef>
                <a:spcPts val="0"/>
              </a:spcBef>
              <a:spcAft>
                <a:spcPts val="0"/>
              </a:spcAft>
            </a:pPr>
            <a:r>
              <a:rPr lang="en-US" sz="1600" b="0" dirty="0">
                <a:solidFill>
                  <a:schemeClr val="tx1"/>
                </a:solidFill>
                <a:latin typeface="Century Gothic"/>
                <a:cs typeface="Century Gothic"/>
              </a:rPr>
              <a:t>(e.g., RM, DM)</a:t>
            </a:r>
          </a:p>
        </p:txBody>
      </p:sp>
      <p:sp>
        <p:nvSpPr>
          <p:cNvPr id="6" name="Text Box 7">
            <a:extLst>
              <a:ext uri="{FF2B5EF4-FFF2-40B4-BE49-F238E27FC236}">
                <a16:creationId xmlns:a16="http://schemas.microsoft.com/office/drawing/2014/main" id="{B92BE072-5CF4-77D1-DEC1-5FC634C31916}"/>
              </a:ext>
            </a:extLst>
          </p:cNvPr>
          <p:cNvSpPr txBox="1">
            <a:spLocks noChangeArrowheads="1"/>
          </p:cNvSpPr>
          <p:nvPr/>
        </p:nvSpPr>
        <p:spPr bwMode="auto">
          <a:xfrm>
            <a:off x="10140897" y="4179632"/>
            <a:ext cx="1810111" cy="584775"/>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Dynamic-priority</a:t>
            </a:r>
          </a:p>
          <a:p>
            <a:pPr algn="ctr" defTabSz="457200" eaLnBrk="1" fontAlgn="auto" hangingPunct="1">
              <a:spcBef>
                <a:spcPts val="0"/>
              </a:spcBef>
              <a:spcAft>
                <a:spcPts val="0"/>
              </a:spcAft>
            </a:pPr>
            <a:r>
              <a:rPr lang="en-US" sz="1600" b="0">
                <a:solidFill>
                  <a:schemeClr val="tx1"/>
                </a:solidFill>
                <a:latin typeface="Century Gothic"/>
                <a:cs typeface="Century Gothic"/>
              </a:rPr>
              <a:t>(</a:t>
            </a:r>
            <a:r>
              <a:rPr lang="en-US" sz="1600" b="0" dirty="0">
                <a:solidFill>
                  <a:schemeClr val="tx1"/>
                </a:solidFill>
                <a:latin typeface="Century Gothic"/>
                <a:cs typeface="Century Gothic"/>
              </a:rPr>
              <a:t>e.g., EDF, LLF)</a:t>
            </a:r>
          </a:p>
        </p:txBody>
      </p:sp>
      <p:sp>
        <p:nvSpPr>
          <p:cNvPr id="7" name="Line 8">
            <a:extLst>
              <a:ext uri="{FF2B5EF4-FFF2-40B4-BE49-F238E27FC236}">
                <a16:creationId xmlns:a16="http://schemas.microsoft.com/office/drawing/2014/main" id="{FEA30B73-043A-F6CD-35F1-FF6AE91C6800}"/>
              </a:ext>
            </a:extLst>
          </p:cNvPr>
          <p:cNvSpPr>
            <a:spLocks noChangeShapeType="1"/>
          </p:cNvSpPr>
          <p:nvPr/>
        </p:nvSpPr>
        <p:spPr bwMode="auto">
          <a:xfrm flipH="1">
            <a:off x="8355685" y="1801355"/>
            <a:ext cx="509224" cy="67293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8" name="Line 9">
            <a:extLst>
              <a:ext uri="{FF2B5EF4-FFF2-40B4-BE49-F238E27FC236}">
                <a16:creationId xmlns:a16="http://schemas.microsoft.com/office/drawing/2014/main" id="{A682E345-A2B7-0E3C-4F2E-7F70A14151B2}"/>
              </a:ext>
            </a:extLst>
          </p:cNvPr>
          <p:cNvSpPr>
            <a:spLocks noChangeShapeType="1"/>
          </p:cNvSpPr>
          <p:nvPr/>
        </p:nvSpPr>
        <p:spPr bwMode="auto">
          <a:xfrm>
            <a:off x="9497926" y="1807428"/>
            <a:ext cx="1576476" cy="774657"/>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9" name="Line 10">
            <a:extLst>
              <a:ext uri="{FF2B5EF4-FFF2-40B4-BE49-F238E27FC236}">
                <a16:creationId xmlns:a16="http://schemas.microsoft.com/office/drawing/2014/main" id="{63EC8FA7-0FAC-ABB4-0A29-360E9C896A45}"/>
              </a:ext>
            </a:extLst>
          </p:cNvPr>
          <p:cNvSpPr>
            <a:spLocks noChangeShapeType="1"/>
          </p:cNvSpPr>
          <p:nvPr/>
        </p:nvSpPr>
        <p:spPr bwMode="auto">
          <a:xfrm flipH="1">
            <a:off x="9283542" y="2933971"/>
            <a:ext cx="1221724" cy="1232962"/>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10" name="Line 11">
            <a:extLst>
              <a:ext uri="{FF2B5EF4-FFF2-40B4-BE49-F238E27FC236}">
                <a16:creationId xmlns:a16="http://schemas.microsoft.com/office/drawing/2014/main" id="{22DE162C-55DA-FD81-B603-15E86A3AB00F}"/>
              </a:ext>
            </a:extLst>
          </p:cNvPr>
          <p:cNvSpPr>
            <a:spLocks noChangeShapeType="1"/>
          </p:cNvSpPr>
          <p:nvPr/>
        </p:nvSpPr>
        <p:spPr bwMode="auto">
          <a:xfrm>
            <a:off x="11163857" y="2984245"/>
            <a:ext cx="304801" cy="1182688"/>
          </a:xfrm>
          <a:prstGeom prst="line">
            <a:avLst/>
          </a:prstGeom>
          <a:noFill/>
          <a:ln w="12700">
            <a:solidFill>
              <a:sysClr val="windowText" lastClr="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164836" y="851655"/>
                <a:ext cx="6095372" cy="5853942"/>
              </a:xfrm>
            </p:spPr>
            <p:txBody>
              <a:bodyPr>
                <a:normAutofit fontScale="92500"/>
              </a:bodyPr>
              <a:lstStyle/>
              <a:p>
                <a:pPr eaLnBrk="1" hangingPunct="1">
                  <a:lnSpc>
                    <a:spcPct val="90000"/>
                  </a:lnSpc>
                </a:pPr>
                <a:r>
                  <a:rPr lang="en-US" altLang="zh-CN" dirty="0">
                    <a:ea typeface="宋体" pitchFamily="2" charset="-122"/>
                  </a:rPr>
                  <a:t>Rate Monotonic (RM)</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For implicit deadline tasksets (deadline D = period T), RM is the optimal priority assignment, i.e., if a taskset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(DM)</a:t>
                </a:r>
              </a:p>
              <a:p>
                <a:pPr lvl="1" eaLnBrk="1" hangingPunct="1">
                  <a:lnSpc>
                    <a:spcPct val="90000"/>
                  </a:lnSpc>
                </a:pPr>
                <a:r>
                  <a:rPr lang="en-US" altLang="zh-CN" dirty="0">
                    <a:ea typeface="宋体" pitchFamily="2" charset="-122"/>
                  </a:rPr>
                  <a:t>Assign higher priority to task with smaller relative deadline </a:t>
                </a:r>
              </a:p>
              <a:p>
                <a:pPr lvl="1" eaLnBrk="1" hangingPunct="1">
                  <a:lnSpc>
                    <a:spcPct val="90000"/>
                  </a:lnSpc>
                </a:pPr>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eaLnBrk="1" hangingPunct="1">
                  <a:lnSpc>
                    <a:spcPct val="90000"/>
                  </a:lnSpc>
                </a:pPr>
                <a:r>
                  <a:rPr lang="en-US" altLang="zh-CN" dirty="0">
                    <a:ea typeface="宋体" pitchFamily="2" charset="-122"/>
                  </a:rPr>
                  <a:t>Why do we want D &lt; T?</a:t>
                </a:r>
              </a:p>
              <a:p>
                <a:pPr lvl="1" eaLnBrk="1" hangingPunct="1">
                  <a:lnSpc>
                    <a:spcPct val="90000"/>
                  </a:lnSpc>
                </a:pPr>
                <a:r>
                  <a:rPr lang="en-US" altLang="zh-CN" dirty="0">
                    <a:ea typeface="宋体" pitchFamily="2" charset="-122"/>
                  </a:rPr>
                  <a:t>Some events happen infrequently, but need to be handled urgently</a:t>
                </a:r>
              </a:p>
              <a:p>
                <a:pPr eaLnBrk="1" hangingPunct="1"/>
                <a:r>
                  <a:rPr lang="en-US" altLang="zh-CN" dirty="0">
                    <a:ea typeface="宋体" pitchFamily="2" charset="-122"/>
                  </a:rPr>
                  <a:t>Example taskset: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10, 25, 25</m:t>
                        </m:r>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r>
                          <a:rPr lang="en-GB" b="0" i="1" smtClean="0">
                            <a:latin typeface="Cambria Math" panose="02040503050406030204" pitchFamily="18" charset="0"/>
                          </a:rPr>
                          <m:t>10</m:t>
                        </m:r>
                        <m:r>
                          <a:rPr lang="en-GB" i="1">
                            <a:latin typeface="Cambria Math" panose="02040503050406030204" pitchFamily="18" charset="0"/>
                          </a:rPr>
                          <m:t>, 40, 40</m:t>
                        </m:r>
                      </m:e>
                    </m:d>
                    <m:r>
                      <a:rPr lang="en-GB" b="0" i="1" smtClean="0">
                        <a:latin typeface="Cambria Math" panose="02040503050406030204" pitchFamily="18" charset="0"/>
                      </a:rPr>
                      <m:t> </m:t>
                    </m:r>
                    <m:r>
                      <m:rPr>
                        <m:sty m:val="p"/>
                      </m:rPr>
                      <a:rPr lang="en-GB" b="0" i="0" smtClean="0">
                        <a:latin typeface="Cambria Math" panose="02040503050406030204" pitchFamily="18" charset="0"/>
                      </a:rPr>
                      <m:t>or</m:t>
                    </m:r>
                    <m:r>
                      <a:rPr lang="en-GB" b="0"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10, 40, </m:t>
                        </m:r>
                        <m:r>
                          <a:rPr lang="en-GB" b="0" i="1" smtClean="0">
                            <a:latin typeface="Cambria Math" panose="02040503050406030204" pitchFamily="18" charset="0"/>
                          </a:rPr>
                          <m:t>15</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3</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2</m:t>
                        </m:r>
                        <m:r>
                          <a:rPr lang="en-GB" b="0" i="1" smtClean="0">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100</m:t>
                        </m:r>
                        <m:r>
                          <a:rPr lang="en-GB" i="1">
                            <a:latin typeface="Cambria Math" panose="02040503050406030204" pitchFamily="18" charset="0"/>
                          </a:rPr>
                          <m:t>, </m:t>
                        </m:r>
                        <m:r>
                          <a:rPr lang="en-GB" b="0" i="1" smtClean="0">
                            <a:latin typeface="Cambria Math" panose="02040503050406030204" pitchFamily="18" charset="0"/>
                          </a:rPr>
                          <m:t>100</m:t>
                        </m:r>
                      </m:e>
                    </m:d>
                  </m:oMath>
                </a14:m>
                <a:endParaRPr lang="en-SE" i="1" dirty="0">
                  <a:latin typeface="Cambria Math" panose="02040503050406030204" pitchFamily="18" charset="0"/>
                </a:endParaRPr>
              </a:p>
              <a:p>
                <a:pPr eaLnBrk="1" hangingPunct="1"/>
                <a:endParaRPr lang="en-US" altLang="zh-CN" dirty="0">
                  <a:ea typeface="宋体" pitchFamily="2" charset="-122"/>
                </a:endParaRP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64836" y="851655"/>
                <a:ext cx="6095372" cy="5853942"/>
              </a:xfrm>
              <a:blipFill>
                <a:blip r:embed="rId3"/>
                <a:stretch>
                  <a:fillRect l="-1600" t="-1875" r="-2800"/>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762000"/>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8856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8856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226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226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5814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0783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0480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0886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0936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0886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5814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102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8697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102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102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153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102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030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49246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029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029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6279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2298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7514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5814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8958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8958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8958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8958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49246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49905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5442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5442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5442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5442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7514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4434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7727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3665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8842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8842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0769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102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0886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0904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102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C15038-7657-3D73-3A88-65C5AFE8D45E}"/>
                  </a:ext>
                </a:extLst>
              </p:cNvPr>
              <p:cNvSpPr txBox="1"/>
              <p:nvPr/>
            </p:nvSpPr>
            <p:spPr>
              <a:xfrm>
                <a:off x="7544536" y="3083171"/>
                <a:ext cx="382942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RM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40)</m:t>
                    </m:r>
                  </m:oMath>
                </a14:m>
                <a:endParaRPr lang="en-SE" sz="1600" b="0" dirty="0">
                  <a:latin typeface="Gill Sans Light"/>
                </a:endParaRPr>
              </a:p>
            </p:txBody>
          </p:sp>
        </mc:Choice>
        <mc:Fallback xmlns="">
          <p:sp>
            <p:nvSpPr>
              <p:cNvPr id="2" name="TextBox 1">
                <a:extLst>
                  <a:ext uri="{FF2B5EF4-FFF2-40B4-BE49-F238E27FC236}">
                    <a16:creationId xmlns:a16="http://schemas.microsoft.com/office/drawing/2014/main" id="{40C15038-7657-3D73-3A88-65C5AFE8D45E}"/>
                  </a:ext>
                </a:extLst>
              </p:cNvPr>
              <p:cNvSpPr txBox="1">
                <a:spLocks noRot="1" noChangeAspect="1" noMove="1" noResize="1" noEditPoints="1" noAdjustHandles="1" noChangeArrowheads="1" noChangeShapeType="1" noTextEdit="1"/>
              </p:cNvSpPr>
              <p:nvPr/>
            </p:nvSpPr>
            <p:spPr>
              <a:xfrm>
                <a:off x="7544536" y="3083171"/>
                <a:ext cx="3829420" cy="400110"/>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6528B-C40B-E2D2-AE52-009750B62ED2}"/>
                  </a:ext>
                </a:extLst>
              </p:cNvPr>
              <p:cNvSpPr txBox="1"/>
              <p:nvPr/>
            </p:nvSpPr>
            <p:spPr>
              <a:xfrm>
                <a:off x="6825421" y="5990393"/>
                <a:ext cx="510466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DM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15)</m:t>
                    </m:r>
                  </m:oMath>
                </a14:m>
                <a:endParaRPr lang="en-GB" sz="1600" b="0" dirty="0">
                  <a:latin typeface="Gill Sans Light"/>
                </a:endParaRPr>
              </a:p>
              <a:p>
                <a:r>
                  <a:rPr lang="en-US" altLang="zh-CN" sz="2000" b="0" dirty="0">
                    <a:latin typeface="Gill Sans Light"/>
                  </a:rPr>
                  <a:t>(D</a:t>
                </a:r>
                <a:r>
                  <a:rPr lang="en-US" altLang="zh-CN" sz="2000" b="0" baseline="-25000" dirty="0">
                    <a:latin typeface="Gill Sans Light"/>
                  </a:rPr>
                  <a:t>2</a:t>
                </a:r>
                <a:r>
                  <a:rPr lang="en-US" altLang="zh-CN" sz="2000" b="0" dirty="0">
                    <a:latin typeface="Gill Sans Light"/>
                  </a:rPr>
                  <a:t>=15 indicated by red downward arrow for </a:t>
                </a:r>
                <a14:m>
                  <m:oMath xmlns:m="http://schemas.openxmlformats.org/officeDocument/2006/math">
                    <m:sSub>
                      <m:sSubPr>
                        <m:ctrlPr>
                          <a:rPr lang="en-GB" altLang="zh-CN" sz="2000" b="0" i="1">
                            <a:latin typeface="Cambria Math" panose="02040503050406030204" pitchFamily="18" charset="0"/>
                          </a:rPr>
                        </m:ctrlPr>
                      </m:sSubPr>
                      <m:e>
                        <m:r>
                          <a:rPr lang="en-GB" altLang="zh-CN" sz="2000" b="0">
                            <a:latin typeface="Cambria Math" panose="02040503050406030204" pitchFamily="18" charset="0"/>
                          </a:rPr>
                          <m:t>𝜏</m:t>
                        </m:r>
                      </m:e>
                      <m:sub>
                        <m:r>
                          <a:rPr lang="en-GB" altLang="zh-CN" sz="2000" b="0">
                            <a:latin typeface="Cambria Math" panose="02040503050406030204" pitchFamily="18" charset="0"/>
                          </a:rPr>
                          <m:t>2</m:t>
                        </m:r>
                      </m:sub>
                    </m:sSub>
                  </m:oMath>
                </a14:m>
                <a:r>
                  <a:rPr lang="en-US" altLang="zh-CN" sz="2000" b="0" dirty="0">
                    <a:latin typeface="Gill Sans Light"/>
                  </a:rPr>
                  <a:t>)</a:t>
                </a:r>
                <a:endParaRPr lang="en-SE" sz="1600" b="0" dirty="0">
                  <a:latin typeface="Gill Sans Light"/>
                </a:endParaRPr>
              </a:p>
            </p:txBody>
          </p:sp>
        </mc:Choice>
        <mc:Fallback xmlns="">
          <p:sp>
            <p:nvSpPr>
              <p:cNvPr id="4" name="TextBox 3">
                <a:extLst>
                  <a:ext uri="{FF2B5EF4-FFF2-40B4-BE49-F238E27FC236}">
                    <a16:creationId xmlns:a16="http://schemas.microsoft.com/office/drawing/2014/main" id="{C9D6528B-C40B-E2D2-AE52-009750B62ED2}"/>
                  </a:ext>
                </a:extLst>
              </p:cNvPr>
              <p:cNvSpPr txBox="1">
                <a:spLocks noRot="1" noChangeAspect="1" noMove="1" noResize="1" noEditPoints="1" noAdjustHandles="1" noChangeArrowheads="1" noChangeShapeType="1" noTextEdit="1"/>
              </p:cNvSpPr>
              <p:nvPr/>
            </p:nvSpPr>
            <p:spPr>
              <a:xfrm>
                <a:off x="6825421" y="5990393"/>
                <a:ext cx="5104663" cy="707886"/>
              </a:xfrm>
              <a:prstGeom prst="rect">
                <a:avLst/>
              </a:prstGeom>
              <a:blipFill>
                <a:blip r:embed="rId5"/>
                <a:stretch>
                  <a:fillRect/>
                </a:stretch>
              </a:blipFill>
            </p:spPr>
            <p:txBody>
              <a:bodyPr/>
              <a:lstStyle/>
              <a:p>
                <a:r>
                  <a:rPr lang="en-SE">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
        <p:nvSpPr>
          <p:cNvPr id="2" name="TextBox 1">
            <a:extLst>
              <a:ext uri="{FF2B5EF4-FFF2-40B4-BE49-F238E27FC236}">
                <a16:creationId xmlns:a16="http://schemas.microsoft.com/office/drawing/2014/main" id="{3E87046B-78A6-40D4-EAA9-ED690C34A56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p:pic>
        <p:nvPicPr>
          <p:cNvPr id="47139" name="object 153">
            <a:extLst>
              <a:ext uri="{FF2B5EF4-FFF2-40B4-BE49-F238E27FC236}">
                <a16:creationId xmlns:a16="http://schemas.microsoft.com/office/drawing/2014/main" id="{8D4CA0AA-2564-CBF4-14B1-A3751DE1EDBA}"/>
              </a:ext>
            </a:extLst>
          </p:cNvPr>
          <p:cNvPicPr/>
          <p:nvPr/>
        </p:nvPicPr>
        <p:blipFill>
          <a:blip r:embed="rId3"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4"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5"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6"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7"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7"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8"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7"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55201800"/>
              </p:ext>
            </p:extLst>
          </p:nvPr>
        </p:nvGraphicFramePr>
        <p:xfrm>
          <a:off x="9203871" y="569916"/>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lnSpcReduction="10000"/>
              </a:bodyPr>
              <a:lstStyle/>
              <a:p>
                <a:pPr eaLnBrk="1" hangingPunct="1"/>
                <a:r>
                  <a:rPr lang="en-GB" b="0" dirty="0"/>
                  <a:t>A taskset is schedulable under RM scheduling if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eaLnBrk="1" hangingPunct="1"/>
                <a:r>
                  <a:rPr lang="en-US" altLang="zh-CN" dirty="0">
                    <a:ea typeface="宋体" pitchFamily="2" charset="-122"/>
                  </a:rPr>
                  <a:t>Special case: if periods are harmonic (larger periods divisible by smaller periods), then utilization bound is 1 (necessary and sufficient condition)</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9"/>
                <a:stretch>
                  <a:fillRect l="-2083" t="-2275" r="-2315"/>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DE70A8B7-D0CA-01D6-9B3F-21F3D8BD9D60}"/>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a:t>
                </a:r>
                <a:r>
                  <a:rPr lang="en-GB" sz="2400" b="0" dirty="0" err="1">
                    <a:latin typeface="Gill Sans Light"/>
                  </a:rPr>
                  <a:t>unschedulable</a:t>
                </a:r>
                <a:endParaRPr lang="en-GB" sz="2400" b="0" dirty="0">
                  <a:latin typeface="Gill Sans Light"/>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t>
                </a:r>
                <a:r>
                  <a:rPr lang="en-US" altLang="zh-CN" sz="2400" b="0" i="1" dirty="0">
                    <a:solidFill>
                      <a:srgbClr val="FF0000"/>
                    </a:solidFill>
                    <a:latin typeface="Gill Sans Light" charset="0"/>
                    <a:ea typeface="宋体" pitchFamily="2" charset="-122"/>
                  </a:rPr>
                  <a:t>all tasks are initially released at time 0 simultaneously</a:t>
                </a:r>
                <a:r>
                  <a:rPr lang="en-US" altLang="zh-CN" sz="2400" b="0" dirty="0">
                    <a:latin typeface="Gill Sans Light" charset="0"/>
                    <a:ea typeface="宋体" pitchFamily="2" charset="-122"/>
                  </a:rPr>
                  <a:t>, called the </a:t>
                </a:r>
                <a:r>
                  <a:rPr lang="en-US" altLang="zh-CN" sz="2400" b="0" i="1" dirty="0">
                    <a:solidFill>
                      <a:srgbClr val="FF0000"/>
                    </a:solidFill>
                    <a:latin typeface="Gill Sans Light" charset="0"/>
                    <a:ea typeface="宋体" pitchFamily="2" charset="-122"/>
                  </a:rPr>
                  <a:t>critical instant</a:t>
                </a:r>
                <a:r>
                  <a:rPr lang="en-US" altLang="zh-CN" sz="2400" b="0" dirty="0">
                    <a:latin typeface="Gill Sans Light" charset="0"/>
                    <a:ea typeface="宋体" pitchFamily="2" charset="-122"/>
                  </a:rPr>
                  <a:t>. 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the worst-case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if it is initially released at time 0,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US" altLang="zh-CN" sz="2400" b="0" dirty="0">
                    <a:latin typeface="Gill Sans Light" charset="0"/>
                    <a:ea typeface="宋体" pitchFamily="2" charset="-122"/>
                  </a:rPr>
                  <a:t> (lower figure)</a:t>
                </a: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r="-403"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4724400" y="3313707"/>
            <a:ext cx="5806652" cy="339189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E0B505-731F-9152-2690-3B8A28A9DC0E}"/>
                  </a:ext>
                </a:extLst>
              </p:cNvPr>
              <p:cNvSpPr txBox="1"/>
              <p:nvPr/>
            </p:nvSpPr>
            <p:spPr>
              <a:xfrm>
                <a:off x="533400" y="5019175"/>
                <a:ext cx="390591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at time 0 simultaneously, the critical instant.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3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1</m:t>
                        </m:r>
                      </m:sub>
                    </m:sSub>
                  </m:oMath>
                </a14:m>
                <a:r>
                  <a:rPr lang="en-GB" sz="2000" b="0" dirty="0">
                    <a:latin typeface="Gill Sans Light"/>
                  </a:rPr>
                  <a:t> and has longer response time</a:t>
                </a:r>
                <a:endParaRPr lang="en-SE" sz="1600" b="0" dirty="0">
                  <a:latin typeface="Gill Sans Light"/>
                </a:endParaRPr>
              </a:p>
            </p:txBody>
          </p:sp>
        </mc:Choice>
        <mc:Fallback xmlns="">
          <p:sp>
            <p:nvSpPr>
              <p:cNvPr id="2" name="TextBox 1">
                <a:extLst>
                  <a:ext uri="{FF2B5EF4-FFF2-40B4-BE49-F238E27FC236}">
                    <a16:creationId xmlns:a16="http://schemas.microsoft.com/office/drawing/2014/main" id="{ACE0B505-731F-9152-2690-3B8A28A9DC0E}"/>
                  </a:ext>
                </a:extLst>
              </p:cNvPr>
              <p:cNvSpPr txBox="1">
                <a:spLocks noRot="1" noChangeAspect="1" noMove="1" noResize="1" noEditPoints="1" noAdjustHandles="1" noChangeArrowheads="1" noChangeShapeType="1" noTextEdit="1"/>
              </p:cNvSpPr>
              <p:nvPr/>
            </p:nvSpPr>
            <p:spPr>
              <a:xfrm>
                <a:off x="533400" y="5019175"/>
                <a:ext cx="3905919" cy="1323439"/>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079987-B601-7EE5-F7DC-717FEDE20FAB}"/>
                  </a:ext>
                </a:extLst>
              </p:cNvPr>
              <p:cNvSpPr txBox="1"/>
              <p:nvPr/>
            </p:nvSpPr>
            <p:spPr>
              <a:xfrm>
                <a:off x="685800" y="3505705"/>
                <a:ext cx="362575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with a non-zero offset, not all at time 0.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2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oMath>
                </a14:m>
                <a:r>
                  <a:rPr lang="en-GB" sz="2000" b="0" dirty="0">
                    <a:latin typeface="Gill Sans Light"/>
                  </a:rPr>
                  <a:t> and has shorter response time</a:t>
                </a:r>
                <a:endParaRPr lang="en-SE" sz="1600" b="0" dirty="0">
                  <a:latin typeface="Gill Sans Light"/>
                </a:endParaRPr>
              </a:p>
            </p:txBody>
          </p:sp>
        </mc:Choice>
        <mc:Fallback xmlns="">
          <p:sp>
            <p:nvSpPr>
              <p:cNvPr id="6" name="TextBox 5">
                <a:extLst>
                  <a:ext uri="{FF2B5EF4-FFF2-40B4-BE49-F238E27FC236}">
                    <a16:creationId xmlns:a16="http://schemas.microsoft.com/office/drawing/2014/main" id="{D3079987-B601-7EE5-F7DC-717FEDE20FAB}"/>
                  </a:ext>
                </a:extLst>
              </p:cNvPr>
              <p:cNvSpPr txBox="1">
                <a:spLocks noRot="1" noChangeAspect="1" noMove="1" noResize="1" noEditPoints="1" noAdjustHandles="1" noChangeArrowheads="1" noChangeShapeType="1" noTextEdit="1"/>
              </p:cNvSpPr>
              <p:nvPr/>
            </p:nvSpPr>
            <p:spPr>
              <a:xfrm>
                <a:off x="685800" y="3505705"/>
                <a:ext cx="3625754" cy="1323439"/>
              </a:xfrm>
              <a:prstGeom prst="rect">
                <a:avLst/>
              </a:prstGeom>
              <a:blipFill>
                <a:blip r:embed="rId6"/>
                <a:stretch>
                  <a:fillRect/>
                </a:stretch>
              </a:blipFill>
            </p:spPr>
            <p:txBody>
              <a:bodyPr/>
              <a:lstStyle/>
              <a:p>
                <a:r>
                  <a:rPr lang="en-SE">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a:t>
                </a:r>
                <a:r>
                  <a:rPr lang="en-US" altLang="zh-CN" sz="2800" b="0" dirty="0" err="1">
                    <a:latin typeface="Gill Sans Light" charset="0"/>
                    <a:ea typeface="宋体" pitchFamily="2" charset="-122"/>
                  </a:rPr>
                  <a:t>iff</a:t>
                </a:r>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The taskset is schedulable if all tasks are schedulable (necessary and sufficient condition. </a:t>
                </a:r>
                <a:r>
                  <a:rPr lang="en-GB" altLang="zh-CN" sz="2800" b="0" dirty="0">
                    <a:latin typeface="Gill Sans Light" charset="0"/>
                    <a:ea typeface="宋体" pitchFamily="2" charset="-122"/>
                  </a:rPr>
                  <a:t>“</a:t>
                </a:r>
                <a:r>
                  <a:rPr lang="en-GB" altLang="zh-CN" sz="2800" b="0" dirty="0" err="1">
                    <a:latin typeface="Gill Sans Light" charset="0"/>
                    <a:ea typeface="宋体" pitchFamily="2" charset="-122"/>
                  </a:rPr>
                  <a:t>iff</a:t>
                </a:r>
                <a:r>
                  <a:rPr lang="en-GB" altLang="zh-CN" sz="2800" b="0" dirty="0">
                    <a:latin typeface="Gill Sans Light" charset="0"/>
                    <a:ea typeface="宋体" pitchFamily="2" charset="-122"/>
                  </a:rPr>
                  <a:t>” stands for “if and only if”</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FontTx/>
                  <a:buChar char="•"/>
                </a:pPr>
                <a:r>
                  <a:rPr lang="en-US" altLang="zh-CN" sz="2800" b="0" dirty="0">
                    <a:latin typeface="Gill Sans Light" charset="0"/>
                    <a:ea typeface="宋体" pitchFamily="2" charset="-122"/>
                  </a:rPr>
                  <a:t>Task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GB" altLang="zh-CN" sz="2800" b="0" dirty="0">
                    <a:latin typeface="Gill Sans Light" charset="0"/>
                    <a:ea typeface="宋体" pitchFamily="2" charset="-122"/>
                  </a:rPr>
                  <a:t>‘s 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a:t>
                </a:r>
                <a:r>
                  <a:rPr lang="en-US" altLang="zh-CN" sz="2800" b="0" i="1" dirty="0">
                    <a:latin typeface="Gill Sans Light" charset="0"/>
                    <a:ea typeface="宋体" pitchFamily="2" charset="-122"/>
                  </a:rPr>
                  <a:t>minimum fixed-point solution</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887" r="-1519"/>
                </a:stretch>
              </a:blipFill>
              <a:ln>
                <a:noFill/>
              </a:ln>
              <a:effectLst/>
            </p:spPr>
            <p:txBody>
              <a:bodyPr/>
              <a:lstStyle/>
              <a:p>
                <a:r>
                  <a:rPr lang="en-SE">
                    <a:noFill/>
                  </a:rPr>
                  <a:t> </a:t>
                </a:r>
              </a:p>
            </p:txBody>
          </p:sp>
        </mc:Fallback>
      </mc:AlternateContent>
      <p:sp>
        <p:nvSpPr>
          <p:cNvPr id="2" name="TextBox 1">
            <a:extLst>
              <a:ext uri="{FF2B5EF4-FFF2-40B4-BE49-F238E27FC236}">
                <a16:creationId xmlns:a16="http://schemas.microsoft.com/office/drawing/2014/main" id="{A8C5E6AF-DA31-2B01-E90B-0297144245FD}"/>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r>
                          <a:rPr lang="en-GB" sz="2400" b="0" i="1" smtClean="0">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m:t>
                    </m:r>
                    <m:r>
                      <a:rPr lang="en-GB" sz="2400" b="0" i="1">
                        <a:latin typeface="Cambria Math" panose="02040503050406030204" pitchFamily="18" charset="0"/>
                        <a:cs typeface="Microsoft Sans Serif"/>
                      </a:rPr>
                      <m:t>12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81</m:t>
                    </m:r>
                    <m:r>
                      <a:rPr lang="en-GB" altLang="zh-CN" sz="2400" b="0" i="1" dirty="0" smtClean="0">
                        <a:latin typeface="Cambria Math" panose="02040503050406030204" pitchFamily="18" charset="0"/>
                        <a:ea typeface="宋体" pitchFamily="2" charset="-122"/>
                      </a:rPr>
                      <m:t>&gt;</m:t>
                    </m:r>
                    <m:r>
                      <a:rPr lang="en-GB" altLang="zh-CN" sz="2400" b="0" i="1" dirty="0" smtClean="0">
                        <a:latin typeface="Cambria Math" panose="02040503050406030204" pitchFamily="18" charset="0"/>
                        <a:ea typeface="宋体" pitchFamily="2" charset="-122"/>
                      </a:rPr>
                      <m:t>0</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r>
                      <a:rPr lang="en-GB" altLang="zh-CN" sz="2400" b="0" i="1" dirty="0" smtClean="0">
                        <a:latin typeface="Cambria Math" panose="02040503050406030204" pitchFamily="18" charset="0"/>
                        <a:ea typeface="宋体" pitchFamily="2" charset="-122"/>
                      </a:rPr>
                      <m:t>∗</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sup>
                        </m:sSup>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m:t>
                    </m:r>
                    <m:r>
                      <a:rPr lang="en-GB" altLang="zh-CN" sz="2800" b="0" i="1" smtClean="0">
                        <a:latin typeface="Cambria Math" panose="02040503050406030204" pitchFamily="18" charset="0"/>
                        <a:ea typeface="宋体" pitchFamily="2" charset="-122"/>
                      </a:rPr>
                      <m:t>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0</m:t>
                    </m:r>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T2’s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754" name="Title 1"/>
              <p:cNvSpPr>
                <a:spLocks noGrp="1"/>
              </p:cNvSpPr>
              <p:nvPr>
                <p:ph type="title"/>
              </p:nvPr>
            </p:nvSpPr>
            <p:spPr/>
            <p:txBody>
              <a:bodyPr/>
              <a:lstStyle/>
              <a:p>
                <a:r>
                  <a:rPr lang="en-US" altLang="zh-CN" dirty="0">
                    <a:ea typeface="宋体" pitchFamily="2" charset="-122"/>
                  </a:rPr>
                  <a:t>DM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zh-CN" altLang="en-US" dirty="0">
                  <a:ea typeface="宋体" pitchFamily="2" charset="-122"/>
                </a:endParaRPr>
              </a:p>
            </p:txBody>
          </p:sp>
        </mc:Choice>
        <mc:Fallback xmlns="">
          <p:sp>
            <p:nvSpPr>
              <p:cNvPr id="74754" name="Title 1"/>
              <p:cNvSpPr>
                <a:spLocks noGrp="1" noRot="1" noChangeAspect="1" noMove="1" noResize="1" noEditPoints="1" noAdjustHandles="1" noChangeArrowheads="1" noChangeShapeType="1" noTextEdit="1"/>
              </p:cNvSpPr>
              <p:nvPr>
                <p:ph type="title"/>
              </p:nvPr>
            </p:nvSpPr>
            <p:spPr>
              <a:blipFill>
                <a:blip r:embed="rId3"/>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lvl="1"/>
                <a:r>
                  <a:rPr lang="en-GB" altLang="zh-CN" dirty="0"/>
                  <a:t>No Utilization Bound test for RM or DM, for tasksets with </a:t>
                </a:r>
                <a:r>
                  <a:rPr lang="en-US" altLang="zh-CN" dirty="0">
                    <a:ea typeface="宋体" pitchFamily="2" charset="-122"/>
                  </a:rPr>
                  <a:t>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r>
                  <a:rPr lang="en-GB" altLang="zh-CN" dirty="0"/>
                  <a:t>; must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4"/>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5"/>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3, </m:t>
                        </m:r>
                        <m:r>
                          <a:rPr lang="en-GB" i="1" kern="0" dirty="0" smtClean="0">
                            <a:latin typeface="Cambria Math" panose="02040503050406030204" pitchFamily="18" charset="0"/>
                          </a:rPr>
                          <m:t>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2" y="874785"/>
                <a:ext cx="10705797" cy="5694159"/>
              </a:xfrm>
            </p:spPr>
            <p:txBody>
              <a:bodyPr>
                <a:normAutofit/>
              </a:bodyPr>
              <a:lstStyle/>
              <a:p>
                <a:pPr eaLnBrk="1" hangingPunct="1"/>
                <a:r>
                  <a:rPr lang="en-US" altLang="zh-CN" dirty="0">
                    <a:ea typeface="宋体" pitchFamily="2" charset="-122"/>
                  </a:rPr>
                  <a:t>As each </a:t>
                </a:r>
                <a:r>
                  <a:rPr lang="en-US" altLang="zh-CN" dirty="0" err="1">
                    <a:ea typeface="宋体" pitchFamily="2" charset="-122"/>
                  </a:rPr>
                  <a:t>jon</a:t>
                </a:r>
                <a:r>
                  <a:rPr lang="en-US" altLang="zh-CN" dirty="0">
                    <a:ea typeface="宋体" pitchFamily="2" charset="-122"/>
                  </a:rPr>
                  <a:t>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job with the earlier deadline is assigned the higher priority</a:t>
                </a:r>
              </a:p>
              <a:p>
                <a:pPr lvl="1" eaLnBrk="1" hangingPunct="1"/>
                <a:r>
                  <a:rPr lang="en-GB" altLang="zh-CN" dirty="0">
                    <a:ea typeface="宋体" pitchFamily="2" charset="-122"/>
                  </a:rPr>
                  <a:t>This priority assignment is dynamic because a periodic task’s priority changes for each job released by the task (vs. fixed-priority scheduling, where a periodic task is assigned a fixed priority for all its jobs)</a:t>
                </a:r>
                <a:endParaRPr lang="en-US" altLang="zh-CN" dirty="0">
                  <a:ea typeface="宋体" pitchFamily="2" charset="-122"/>
                </a:endParaRP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Poor temporal isolation during overload</a:t>
                </a:r>
              </a:p>
              <a:p>
                <a:pPr lvl="1" eaLnBrk="1" hangingPunct="1"/>
                <a:r>
                  <a:rPr lang="en-US" altLang="zh-CN" dirty="0">
                    <a:ea typeface="宋体" pitchFamily="2" charset="-122"/>
                  </a:rPr>
                  <a:t>c.f. </a:t>
                </a:r>
                <a:r>
                  <a:rPr lang="en-GB" altLang="zh-CN" dirty="0">
                    <a:ea typeface="宋体" pitchFamily="2" charset="-122"/>
                    <a:hlinkClick r:id="rId3" action="ppaction://hlinksldjump"/>
                  </a:rPr>
                  <a:t>RM vs. EDF: Robustness under Overload</a:t>
                </a:r>
                <a:endParaRPr lang="en-US" altLang="zh-CN" dirty="0">
                  <a:ea typeface="宋体" pitchFamily="2" charset="-122"/>
                </a:endParaRP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2" y="874785"/>
                <a:ext cx="10705797" cy="5694159"/>
              </a:xfrm>
              <a:blipFill>
                <a:blip r:embed="rId4"/>
                <a:stretch>
                  <a:fillRect l="-1025" t="-2034"/>
                </a:stretch>
              </a:blipFill>
            </p:spPr>
            <p:txBody>
              <a:bodyPr/>
              <a:lstStyle/>
              <a:p>
                <a:r>
                  <a:rPr lang="en-SE">
                    <a:noFill/>
                  </a:rPr>
                  <a:t> </a:t>
                </a:r>
              </a:p>
            </p:txBody>
          </p:sp>
        </mc:Fallback>
      </mc:AlternateContent>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3776662"/>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395662"/>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395662"/>
            <a:ext cx="2971800"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3776662"/>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3776662"/>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3776662"/>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2819400"/>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462587"/>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081587"/>
            <a:ext cx="2955925"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081587"/>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462587"/>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462587"/>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462587"/>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2828925"/>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3776662"/>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462587"/>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16676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176587"/>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4843462"/>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17658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442335"/>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4961229"/>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484286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4852690"/>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8" name="TextBox 7">
            <a:extLst>
              <a:ext uri="{FF2B5EF4-FFF2-40B4-BE49-F238E27FC236}">
                <a16:creationId xmlns:a16="http://schemas.microsoft.com/office/drawing/2014/main" id="{E733EF04-959B-9A94-1728-2D82CE8300D3}"/>
              </a:ext>
            </a:extLst>
          </p:cNvPr>
          <p:cNvSpPr txBox="1"/>
          <p:nvPr/>
        </p:nvSpPr>
        <p:spPr>
          <a:xfrm>
            <a:off x="3434420" y="6049802"/>
            <a:ext cx="5220691" cy="707886"/>
          </a:xfrm>
          <a:prstGeom prst="rect">
            <a:avLst/>
          </a:prstGeom>
          <a:noFill/>
        </p:spPr>
        <p:txBody>
          <a:bodyPr wrap="square">
            <a:spAutoFit/>
          </a:bodyPr>
          <a:lstStyle/>
          <a:p>
            <a:pPr lvl="1" eaLnBrk="1" hangingPunct="1"/>
            <a:r>
              <a:rPr lang="en-US" altLang="zh-CN" sz="2000" b="0" dirty="0">
                <a:latin typeface="Gill Sans Light"/>
              </a:rPr>
              <a:t>Convention: Upwards arrows indicate arrival time; Downwards arrows indicate deadline</a:t>
            </a: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EDF vs. RM</a:t>
            </a:r>
            <a:endParaRPr lang="en-SE" dirty="0"/>
          </a:p>
        </p:txBody>
      </p:sp>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2"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3"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4"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5"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6"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7"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7"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8"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7"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fontScale="92500" lnSpcReduction="10000"/>
              </a:bodyPr>
              <a:lstStyle/>
              <a:p>
                <a:r>
                  <a:rPr lang="en-GB" dirty="0"/>
                  <a:t>The </a:t>
                </a:r>
                <a:r>
                  <a:rPr lang="en-US" altLang="zh-CN" dirty="0"/>
                  <a:t>schedulable utilization bound for </a:t>
                </a:r>
                <a:r>
                  <a:rPr lang="en-GB" altLang="zh-CN" dirty="0"/>
                  <a:t>EDF Scheduling is 1 (necessary and sufficient condition):</a:t>
                </a:r>
              </a:p>
              <a:p>
                <a:pPr lvl="1"/>
                <a:r>
                  <a:rPr lang="en-GB" b="0" dirty="0"/>
                  <a:t>A taskset is schedulable under EDF scheduling </a:t>
                </a:r>
                <a:r>
                  <a:rPr lang="en-GB" b="0" dirty="0" err="1"/>
                  <a:t>iff</a:t>
                </a:r>
                <a:r>
                  <a:rPr lang="en-GB" b="0" dirty="0"/>
                  <a:t> </a:t>
                </a:r>
                <a:r>
                  <a:rPr lang="en-GB" dirty="0"/>
                  <a:t>system utilization does not exceed 1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2"/>
                <a:r>
                  <a:rPr lang="en-GB" b="0" dirty="0"/>
                  <a:t>“</a:t>
                </a:r>
                <a:r>
                  <a:rPr lang="en-GB" b="0" dirty="0" err="1"/>
                  <a:t>iff</a:t>
                </a:r>
                <a:r>
                  <a:rPr lang="en-GB" b="0" dirty="0"/>
                  <a:t>” stands for “if and only if”</a:t>
                </a:r>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schedulable utilization bound for Fixed</a:t>
                </a:r>
                <a:r>
                  <a:rPr lang="en-GB" altLang="zh-CN" dirty="0"/>
                  <a:t>-Priority scheduling (sufficient but not necessary condition):</a:t>
                </a:r>
              </a:p>
              <a:p>
                <a:pPr lvl="1" eaLnBrk="1" hangingPunct="1"/>
                <a:r>
                  <a:rPr lang="en-GB" dirty="0"/>
                  <a:t>A taskset is schedulable under RM scheduling if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9"/>
                <a:stretch>
                  <a:fillRect l="-1806" t="-2285" r="-2144"/>
                </a:stretch>
              </a:blipFill>
            </p:spPr>
            <p:txBody>
              <a:bodyPr/>
              <a:lstStyle/>
              <a:p>
                <a:r>
                  <a:rPr lang="en-SE">
                    <a:noFill/>
                  </a:rPr>
                  <a:t> </a:t>
                </a:r>
              </a:p>
            </p:txBody>
          </p:sp>
        </mc:Fallback>
      </mc:AlternateContent>
      <p:sp>
        <p:nvSpPr>
          <p:cNvPr id="67656" name="TextBox 67655">
            <a:extLst>
              <a:ext uri="{FF2B5EF4-FFF2-40B4-BE49-F238E27FC236}">
                <a16:creationId xmlns:a16="http://schemas.microsoft.com/office/drawing/2014/main" id="{8079714F-52DF-ACB2-3688-B905E85B276F}"/>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045809"/>
                <a:ext cx="5372543" cy="2459391"/>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(with smaller period T=6)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(with larger period T=9). Taskset </a:t>
                </a:r>
                <a:r>
                  <a:rPr lang="en-GB" sz="2400" b="0" dirty="0" err="1">
                    <a:latin typeface="Gill Sans Light"/>
                  </a:rPr>
                  <a:t>unschedulable</a:t>
                </a:r>
                <a:r>
                  <a:rPr lang="en-GB" sz="2400" b="0" dirty="0">
                    <a:latin typeface="Gill Sans Light"/>
                  </a:rPr>
                  <a:t>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045809"/>
                <a:ext cx="5372543" cy="2459391"/>
              </a:xfrm>
              <a:prstGeom prst="rect">
                <a:avLst/>
              </a:prstGeom>
              <a:blipFill>
                <a:blip r:embed="rId3"/>
                <a:stretch>
                  <a:fillRect l="-1701" t="-1985"/>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828723"/>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which is different for each newly-released job every period.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828723"/>
              </a:xfrm>
              <a:prstGeom prst="rect">
                <a:avLst/>
              </a:prstGeom>
              <a:blipFill>
                <a:blip r:embed="rId4"/>
                <a:stretch>
                  <a:fillRect l="-1738" t="-1724" r="-32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a:t>
            </a:r>
            <a:r>
              <a:rPr lang="en-GB" sz="1800"/>
              <a:t>for higher </a:t>
            </a:r>
            <a:r>
              <a:rPr lang="en-GB" sz="1800" dirty="0"/>
              <a:t>priority tasks, at the expense of </a:t>
            </a:r>
            <a:r>
              <a:rPr lang="en-GB" sz="1800"/>
              <a:t>lower priority </a:t>
            </a:r>
            <a:r>
              <a:rPr lang="en-GB" sz="1800" dirty="0"/>
              <a:t>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m:t>
                    </m:r>
                    <m:r>
                      <a:rPr lang="en-GB" altLang="zh-CN" sz="2600" i="1" dirty="0" smtClean="0">
                        <a:latin typeface="Cambria Math" panose="02040503050406030204" pitchFamily="18" charset="0"/>
                        <a:ea typeface="宋体" pitchFamily="2" charset="-122"/>
                      </a:rPr>
                      <m:t>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en-SE" dirty="0"/>
              </a:p>
            </p:txBody>
          </p:sp>
        </mc:Choice>
        <mc:Fallback xmlns="">
          <p:sp>
            <p:nvSpPr>
              <p:cNvPr id="2" name="Title 1">
                <a:extLst>
                  <a:ext uri="{FF2B5EF4-FFF2-40B4-BE49-F238E27FC236}">
                    <a16:creationId xmlns:a16="http://schemas.microsoft.com/office/drawing/2014/main" id="{80C0BB23-CA17-C9B7-3625-19AAC9E9B43C}"/>
                  </a:ext>
                </a:extLst>
              </p:cNvPr>
              <p:cNvSpPr>
                <a:spLocks noGrp="1" noRot="1" noChangeAspect="1" noMove="1" noResize="1" noEditPoints="1" noAdjustHandles="1" noChangeArrowheads="1" noChangeShapeType="1" noTextEdit="1"/>
              </p:cNvSpPr>
              <p:nvPr>
                <p:ph type="title"/>
              </p:nvPr>
            </p:nvSpPr>
            <p:spPr>
              <a:blipFill>
                <a:blip r:embed="rId2"/>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2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EDF is still optimal, but instead of Utilization Bound, we use Density Bound to determine </a:t>
                </a:r>
                <a:r>
                  <a:rPr lang="en-GB" altLang="zh-CN" dirty="0" err="1">
                    <a:ea typeface="宋体" pitchFamily="2" charset="-122"/>
                  </a:rPr>
                  <a:t>schedulability</a:t>
                </a:r>
                <a:endParaRPr lang="en-GB" altLang="zh-CN" dirty="0">
                  <a:ea typeface="宋体" pitchFamily="2" charset="-122"/>
                </a:endParaRP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i="1" dirty="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2"/>
                <a:r>
                  <a:rPr lang="en-GB" altLang="zh-CN" dirty="0">
                    <a:ea typeface="宋体" pitchFamily="2" charset="-122"/>
                  </a:rPr>
                  <a:t>(Demand Bound Function can be used as necessary and sufficient condition (not covered))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(1, 2, 1)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any scheduling algo.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But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3"/>
                <a:stretch>
                  <a:fillRect l="-865" t="-4006" r="-1096"/>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4"/>
          <a:stretch>
            <a:fillRect/>
          </a:stretch>
        </p:blipFill>
        <p:spPr>
          <a:xfrm>
            <a:off x="2133600" y="4680763"/>
            <a:ext cx="8240275" cy="2019582"/>
          </a:xfrm>
          <a:prstGeom prst="rect">
            <a:avLst/>
          </a:prstGeom>
        </p:spPr>
      </p:pic>
      <p:sp>
        <p:nvSpPr>
          <p:cNvPr id="4" name="TextBox 3">
            <a:extLst>
              <a:ext uri="{FF2B5EF4-FFF2-40B4-BE49-F238E27FC236}">
                <a16:creationId xmlns:a16="http://schemas.microsoft.com/office/drawing/2014/main" id="{29576C57-B7FA-DA0E-A2DF-15C2C143DFD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170-C061-82EE-23DE-CCD32EFB7997}"/>
              </a:ext>
            </a:extLst>
          </p:cNvPr>
          <p:cNvSpPr>
            <a:spLocks noGrp="1"/>
          </p:cNvSpPr>
          <p:nvPr>
            <p:ph type="title"/>
          </p:nvPr>
        </p:nvSpPr>
        <p:spPr/>
        <p:txBody>
          <a:bodyPr/>
          <a:lstStyle/>
          <a:p>
            <a:r>
              <a:rPr lang="en-US" dirty="0"/>
              <a:t>Summary of </a:t>
            </a:r>
            <a:r>
              <a:rPr lang="en-US" dirty="0" err="1"/>
              <a:t>Schedulability</a:t>
            </a:r>
            <a:r>
              <a:rPr lang="en-US" dirty="0"/>
              <a:t> Analysis Algorithms</a:t>
            </a:r>
            <a:endParaRPr lang="en-SE"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Deadline Monotonic (DM)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r>
                            <a:rPr lang="en-GB" dirty="0">
                              <a:latin typeface="Gill Sans Light" panose="020B0302020104020203"/>
                            </a:rPr>
                            <a:t> (sufficient condition) or</a:t>
                          </a:r>
                        </a:p>
                        <a:p>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r>
                            <a:rPr lang="en-GB" dirty="0">
                              <a:latin typeface="Gill Sans Light" panose="020B0302020104020203"/>
                            </a:rPr>
                            <a:t>RTA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≤1</m:t>
                              </m:r>
                            </m:oMath>
                          </a14:m>
                          <a:r>
                            <a:rPr lang="en-GB" dirty="0">
                              <a:latin typeface="Gill Sans Light" panose="020B0302020104020203"/>
                            </a:rPr>
                            <a:t> (necessary and sufficient)</a:t>
                          </a:r>
                        </a:p>
                      </a:txBody>
                      <a:tcPr/>
                    </a:tc>
                    <a:tc>
                      <a:txBody>
                        <a:bodyPr/>
                        <a:lstStyle/>
                        <a:p>
                          <a:r>
                            <a:rPr lang="en-GB" dirty="0">
                              <a:latin typeface="Gill Sans Light" panose="020B0302020104020203"/>
                            </a:rPr>
                            <a:t>Density Bound test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i="1" dirty="0" smtClean="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e>
                              </m:nary>
                              <m:r>
                                <a:rPr lang="en-GB" altLang="zh-CN" b="0" i="1" smtClean="0">
                                  <a:latin typeface="Cambria Math" panose="02040503050406030204" pitchFamily="18" charset="0"/>
                                  <a:ea typeface="宋体" pitchFamily="2" charset="-122"/>
                                </a:rPr>
                                <m:t>≤1</m:t>
                              </m:r>
                            </m:oMath>
                          </a14:m>
                          <a:r>
                            <a:rPr lang="en-GB" dirty="0">
                              <a:latin typeface="Gill Sans Light" panose="020B0302020104020203"/>
                            </a:rPr>
                            <a:t> (sufficient condition)</a:t>
                          </a:r>
                        </a:p>
                        <a:p>
                          <a:r>
                            <a:rPr lang="en-GB" dirty="0">
                              <a:latin typeface="Gill Sans Light" panose="020B0302020104020203"/>
                            </a:rPr>
                            <a:t>or</a:t>
                          </a:r>
                        </a:p>
                        <a:p>
                          <a:r>
                            <a:rPr lang="en-GB" dirty="0">
                              <a:latin typeface="Gill Sans Light" panose="020B0302020104020203"/>
                            </a:rPr>
                            <a:t>Demand Bound Function (not covered)</a:t>
                          </a:r>
                          <a:endParaRPr lang="en-SE" dirty="0">
                            <a:latin typeface="Gill Sans Light" panose="020B0302020104020203"/>
                          </a:endParaRPr>
                        </a:p>
                      </a:txBody>
                      <a:tcPr/>
                    </a:tc>
                    <a:extLst>
                      <a:ext uri="{0D108BD9-81ED-4DB2-BD59-A6C34878D82A}">
                        <a16:rowId xmlns:a16="http://schemas.microsoft.com/office/drawing/2014/main" val="2512305575"/>
                      </a:ext>
                    </a:extLst>
                  </a:tr>
                </a:tbl>
              </a:graphicData>
            </a:graphic>
          </p:graphicFrame>
        </mc:Choice>
        <mc:Fallback xmlns="">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166071" t="-27113" r="-200510" b="-216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366071" t="-27113" r="-510" b="-216197"/>
                          </a:stretch>
                        </a:blip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endParaRPr lang="en-SE"/>
                        </a:p>
                      </a:txBody>
                      <a:tcPr>
                        <a:blipFill>
                          <a:blip r:embed="rId2"/>
                          <a:stretch>
                            <a:fillRect l="-66071" t="-58987" r="-300510" b="-327"/>
                          </a:stretch>
                        </a:blipFill>
                      </a:tcPr>
                    </a:tc>
                    <a:tc>
                      <a:txBody>
                        <a:bodyPr/>
                        <a:lstStyle/>
                        <a:p>
                          <a:endParaRPr lang="en-SE"/>
                        </a:p>
                      </a:txBody>
                      <a:tcPr>
                        <a:blipFill>
                          <a:blip r:embed="rId2"/>
                          <a:stretch>
                            <a:fillRect l="-166071" t="-58987" r="-200510" b="-327"/>
                          </a:stretch>
                        </a:blipFill>
                      </a:tcPr>
                    </a:tc>
                    <a:tc>
                      <a:txBody>
                        <a:bodyPr/>
                        <a:lstStyle/>
                        <a:p>
                          <a:endParaRPr lang="en-SE"/>
                        </a:p>
                      </a:txBody>
                      <a:tcPr>
                        <a:blipFill>
                          <a:blip r:embed="rId2"/>
                          <a:stretch>
                            <a:fillRect l="-266071" t="-58987" r="-100510" b="-327"/>
                          </a:stretch>
                        </a:blipFill>
                      </a:tcPr>
                    </a:tc>
                    <a:tc>
                      <a:txBody>
                        <a:bodyPr/>
                        <a:lstStyle/>
                        <a:p>
                          <a:endParaRPr lang="en-SE"/>
                        </a:p>
                      </a:txBody>
                      <a:tcPr>
                        <a:blipFill>
                          <a:blip r:embed="rId2"/>
                          <a:stretch>
                            <a:fillRect l="-366071" t="-58987" r="-510" b="-327"/>
                          </a:stretch>
                        </a:blipFill>
                      </a:tcPr>
                    </a:tc>
                    <a:extLst>
                      <a:ext uri="{0D108BD9-81ED-4DB2-BD59-A6C34878D82A}">
                        <a16:rowId xmlns:a16="http://schemas.microsoft.com/office/drawing/2014/main" val="2512305575"/>
                      </a:ext>
                    </a:extLst>
                  </a:tr>
                </a:tbl>
              </a:graphicData>
            </a:graphic>
          </p:graphicFrame>
        </mc:Fallback>
      </mc:AlternateContent>
      <p:sp>
        <p:nvSpPr>
          <p:cNvPr id="5" name="TextBox 4">
            <a:extLst>
              <a:ext uri="{FF2B5EF4-FFF2-40B4-BE49-F238E27FC236}">
                <a16:creationId xmlns:a16="http://schemas.microsoft.com/office/drawing/2014/main" id="{BA6E440D-B98C-D52A-EC1D-B6CF3A16ACB9}"/>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632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30B-8A27-6B89-06B4-3CD9DECE613E}"/>
              </a:ext>
            </a:extLst>
          </p:cNvPr>
          <p:cNvSpPr>
            <a:spLocks noGrp="1"/>
          </p:cNvSpPr>
          <p:nvPr>
            <p:ph type="title"/>
          </p:nvPr>
        </p:nvSpPr>
        <p:spPr/>
        <p:txBody>
          <a:bodyPr/>
          <a:lstStyle/>
          <a:p>
            <a:r>
              <a:rPr lang="en-GB" dirty="0"/>
              <a:t>Least Laxity First (LLF) Scheduling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C332F-A2BA-032B-46C5-DE9572F3260D}"/>
                  </a:ext>
                </a:extLst>
              </p:cNvPr>
              <p:cNvSpPr>
                <a:spLocks noGrp="1"/>
              </p:cNvSpPr>
              <p:nvPr>
                <p:ph idx="1"/>
              </p:nvPr>
            </p:nvSpPr>
            <p:spPr>
              <a:xfrm>
                <a:off x="812800" y="838200"/>
                <a:ext cx="10566400" cy="5943600"/>
              </a:xfrm>
            </p:spPr>
            <p:txBody>
              <a:bodyPr>
                <a:normAutofit fontScale="92500" lnSpcReduction="20000"/>
              </a:bodyPr>
              <a:lstStyle/>
              <a:p>
                <a:r>
                  <a:rPr lang="en-GB" sz="2000" dirty="0">
                    <a:latin typeface="Aptos Light" panose="020B0004020202020204" pitchFamily="34" charset="0"/>
                    <a:cs typeface="Gill Sans Light" panose="020B0302020104020203"/>
                  </a:rPr>
                  <a:t>LLF assigns priority to jobs dynamically based on their current laxity (slack)</a:t>
                </a:r>
              </a:p>
              <a:p>
                <a:pPr lvl="1"/>
                <a:r>
                  <a:rPr lang="en-GB" sz="1800" dirty="0">
                    <a:latin typeface="Aptos Light" panose="020B0004020202020204" pitchFamily="34" charset="0"/>
                    <a:cs typeface="Gill Sans Light" panose="020B0302020104020203"/>
                  </a:rPr>
                  <a:t>With absolute deadline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and remaining execution time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laxity of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𝜏</m:t>
                        </m:r>
                      </m:e>
                      <m:sub>
                        <m:r>
                          <a:rPr lang="en-GB" sz="1800" i="1">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’s job at time </a:t>
                </a:r>
                <a14:m>
                  <m:oMath xmlns:m="http://schemas.openxmlformats.org/officeDocument/2006/math">
                    <m:r>
                      <a:rPr lang="en-GB" sz="1800" i="1" dirty="0" smtClean="0">
                        <a:latin typeface="Cambria Math" panose="02040503050406030204" pitchFamily="18" charset="0"/>
                      </a:rPr>
                      <m:t>𝑡</m:t>
                    </m:r>
                  </m:oMath>
                </a14:m>
                <a:r>
                  <a:rPr lang="en-GB" sz="1800" dirty="0">
                    <a:latin typeface="Aptos Light" panose="020B0004020202020204" pitchFamily="34" charset="0"/>
                    <a:cs typeface="Gill Sans Light" panose="020B0302020104020203"/>
                  </a:rPr>
                  <a:t> is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𝑙</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 </m:t>
                    </m:r>
                    <m:r>
                      <a:rPr lang="en-GB" sz="1800" i="1" dirty="0" smtClean="0">
                        <a:latin typeface="Cambria Math" panose="02040503050406030204" pitchFamily="18" charset="0"/>
                      </a:rPr>
                      <m:t>𝑡</m:t>
                    </m:r>
                    <m:r>
                      <a:rPr lang="en-GB" sz="1800" i="1" dirty="0" smtClean="0">
                        <a:latin typeface="Cambria Math" panose="02040503050406030204" pitchFamily="18" charset="0"/>
                      </a:rPr>
                      <m:t> –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Job with the smallest laxity has the highest priority</a:t>
                </a:r>
              </a:p>
              <a:p>
                <a:pPr lvl="1"/>
                <a:r>
                  <a:rPr lang="en-GB" sz="1800" b="0" dirty="0">
                    <a:latin typeface="Aptos Light" panose="020B0004020202020204" pitchFamily="34" charset="0"/>
                    <a:cs typeface="Gill Sans Light" panose="020B0302020104020203"/>
                  </a:rPr>
                  <a:t>While an active job waits and does not run, its laxity decreases and its priority increases until it becomes the highest priority job and starts to run</a:t>
                </a:r>
                <a:endParaRPr lang="en-GB" sz="1800" dirty="0">
                  <a:latin typeface="Aptos Light" panose="020B0004020202020204" pitchFamily="34" charset="0"/>
                  <a:cs typeface="Gill Sans Light" panose="020B0302020104020203"/>
                </a:endParaRPr>
              </a:p>
              <a:p>
                <a:pPr lvl="1"/>
                <a:r>
                  <a:rPr lang="en-GB" sz="1800" b="0" dirty="0">
                    <a:latin typeface="Aptos Light" panose="020B0004020202020204" pitchFamily="34" charset="0"/>
                    <a:cs typeface="Gill Sans Light" panose="020B0302020104020203"/>
                  </a:rPr>
                  <a:t>If an active job runs in the previous time slot, then its laxity remains the same, 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is decremented by 1</a:t>
                </a:r>
              </a:p>
              <a:p>
                <a:pPr lvl="1"/>
                <a:r>
                  <a:rPr lang="en-GB" sz="1800" dirty="0">
                    <a:latin typeface="Aptos Light" panose="020B0004020202020204" pitchFamily="34" charset="0"/>
                    <a:cs typeface="Gill Sans Light" panose="020B0302020104020203"/>
                  </a:rPr>
                  <a:t>If an active </a:t>
                </a:r>
                <a:r>
                  <a:rPr lang="en-GB" sz="1800" b="0" dirty="0">
                    <a:latin typeface="Aptos Light" panose="020B0004020202020204" pitchFamily="34" charset="0"/>
                    <a:cs typeface="Gill Sans Light" panose="020B0302020104020203"/>
                  </a:rPr>
                  <a:t>job does not run in the previous time slot, then its laxity is decremente</a:t>
                </a:r>
                <a:r>
                  <a:rPr lang="en-GB" sz="1800" dirty="0">
                    <a:latin typeface="Aptos Light" panose="020B0004020202020204" pitchFamily="34" charset="0"/>
                    <a:cs typeface="Gill Sans Light" panose="020B0302020104020203"/>
                  </a:rPr>
                  <a:t>d by 1, </a:t>
                </a:r>
                <a:r>
                  <a:rPr lang="en-GB" sz="1800" b="0" dirty="0">
                    <a:latin typeface="Aptos Light" panose="020B0004020202020204" pitchFamily="34" charset="0"/>
                    <a:cs typeface="Gill Sans Light" panose="020B0302020104020203"/>
                  </a:rPr>
                  <a:t>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remains the same</a:t>
                </a:r>
              </a:p>
              <a:p>
                <a:r>
                  <a:rPr lang="en-GB" sz="2000" dirty="0">
                    <a:latin typeface="Aptos Light" panose="020B0004020202020204" pitchFamily="34" charset="0"/>
                    <a:cs typeface="Gill Sans Light" panose="020B0302020104020203"/>
                  </a:rPr>
                  <a:t>Analogy: suppose you have an assignment that is due in 5 hours at 12:00, and it takes </a:t>
                </a:r>
                <a14:m>
                  <m:oMath xmlns:m="http://schemas.openxmlformats.org/officeDocument/2006/math">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=3 hours to complete. Current time is </a:t>
                </a:r>
                <a14:m>
                  <m:oMath xmlns:m="http://schemas.openxmlformats.org/officeDocument/2006/math">
                    <m:r>
                      <a:rPr lang="en-GB" sz="2000" i="1" dirty="0" smtClean="0">
                        <a:latin typeface="Cambria Math" panose="02040503050406030204" pitchFamily="18" charset="0"/>
                        <a:cs typeface="Gill Sans Light" panose="020B0302020104020203"/>
                      </a:rPr>
                      <m:t>𝑡</m:t>
                    </m:r>
                  </m:oMath>
                </a14:m>
                <a:r>
                  <a:rPr lang="en-GB" sz="2000" dirty="0">
                    <a:latin typeface="Aptos Light" panose="020B0004020202020204" pitchFamily="34" charset="0"/>
                    <a:cs typeface="Gill Sans Light" panose="020B0302020104020203"/>
                  </a:rPr>
                  <a:t>=7:00, so the current laxity is</a:t>
                </a:r>
                <a:r>
                  <a:rPr lang="en-GB" sz="2000" b="0" dirty="0">
                    <a:latin typeface="Aptos Light" panose="020B0004020202020204" pitchFamily="34" charset="0"/>
                    <a:cs typeface="Gill Sans Light" panose="020B0302020104020203"/>
                  </a:rPr>
                  <a: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𝑙</m:t>
                        </m:r>
                      </m:e>
                      <m:sub>
                        <m:r>
                          <a:rPr lang="en-GB" sz="2000" b="0" i="1" dirty="0" smtClean="0">
                            <a:latin typeface="Cambria Math" panose="02040503050406030204" pitchFamily="18" charset="0"/>
                          </a:rPr>
                          <m:t>𝑖</m:t>
                        </m:r>
                      </m:sub>
                    </m:sSub>
                    <m:r>
                      <a:rPr lang="en-GB" sz="2000" b="0" i="1" dirty="0" smtClean="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𝑑</m:t>
                        </m:r>
                      </m:e>
                      <m:sub>
                        <m:r>
                          <a:rPr lang="en-GB" sz="2000" i="1" dirty="0">
                            <a:latin typeface="Cambria Math" panose="02040503050406030204" pitchFamily="18" charset="0"/>
                          </a:rPr>
                          <m:t>𝑖</m:t>
                        </m:r>
                      </m:sub>
                    </m:sSub>
                    <m:r>
                      <a:rPr lang="en-GB" sz="2000" i="1" dirty="0">
                        <a:latin typeface="Cambria Math" panose="02040503050406030204" pitchFamily="18" charset="0"/>
                      </a:rPr>
                      <m:t> – </m:t>
                    </m:r>
                    <m:r>
                      <a:rPr lang="en-GB" sz="2000" i="1" dirty="0">
                        <a:latin typeface="Cambria Math" panose="02040503050406030204" pitchFamily="18" charset="0"/>
                      </a:rPr>
                      <m:t>𝑡</m:t>
                    </m:r>
                    <m:r>
                      <a:rPr lang="en-GB" sz="2000" i="1" dirty="0">
                        <a:latin typeface="Cambria Math" panose="02040503050406030204" pitchFamily="18" charset="0"/>
                      </a:rPr>
                      <m:t> – </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=12−7−3=2. </a:t>
                </a:r>
              </a:p>
              <a:p>
                <a:pPr lvl="1"/>
                <a:r>
                  <a:rPr lang="en-GB" sz="1800" dirty="0">
                    <a:latin typeface="Aptos Light" panose="020B0004020202020204" pitchFamily="34" charset="0"/>
                    <a:cs typeface="Gill Sans Light" panose="020B0302020104020203"/>
                  </a:rPr>
                  <a:t>If you work for an hour until </a:t>
                </a:r>
                <a14:m>
                  <m:oMath xmlns:m="http://schemas.openxmlformats.org/officeDocument/2006/math">
                    <m:r>
                      <a:rPr lang="en-GB" sz="1800" i="1" dirty="0" smtClean="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remains the same: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=12−8−2=2, since the remaining execution time is decremented by 1: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=3-1=2</a:t>
                </a:r>
              </a:p>
              <a:p>
                <a:pPr lvl="1"/>
                <a:r>
                  <a:rPr lang="en-GB" sz="1800" dirty="0">
                    <a:latin typeface="Aptos Light" panose="020B0004020202020204" pitchFamily="34" charset="0"/>
                    <a:cs typeface="Gill Sans Light" panose="020B0302020104020203"/>
                  </a:rPr>
                  <a:t>If you sleep for an hour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is decremented by 1: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=12−8−3=1, since the remaining execution time does not change: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=3</a:t>
                </a:r>
              </a:p>
              <a:p>
                <a:pPr lvl="1"/>
                <a:r>
                  <a:rPr lang="en-GB" sz="1800" dirty="0">
                    <a:latin typeface="Aptos Light" panose="020B0004020202020204" pitchFamily="34" charset="0"/>
                    <a:cs typeface="Gill Sans Light" panose="020B0302020104020203"/>
                  </a:rPr>
                  <a:t>If you sleep for 2 hours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=9:00, then the laxity is now 0: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=12−9−3=0. Your must give the </a:t>
                </a:r>
                <a:r>
                  <a:rPr lang="en-GB" sz="1800">
                    <a:latin typeface="Aptos Light" panose="020B0004020202020204" pitchFamily="34" charset="0"/>
                    <a:cs typeface="Gill Sans Light" panose="020B0302020104020203"/>
                  </a:rPr>
                  <a:t>assignment the highest </a:t>
                </a:r>
                <a:r>
                  <a:rPr lang="en-GB" sz="1800" dirty="0">
                    <a:latin typeface="Aptos Light" panose="020B0004020202020204" pitchFamily="34" charset="0"/>
                    <a:cs typeface="Gill Sans Light" panose="020B0302020104020203"/>
                  </a:rPr>
                  <a:t>priority and start working on it right away, otherwise you will miss the deadline</a:t>
                </a:r>
                <a:endParaRPr lang="en-GB" sz="1800" b="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r>
                  <a:rPr lang="en-GB" sz="2000" dirty="0">
                    <a:latin typeface="Aptos Light" panose="020B0004020202020204" pitchFamily="34" charset="0"/>
                    <a:cs typeface="Gill Sans Light" panose="020B0302020104020203"/>
                  </a:rPr>
                  <a:t>EDF and LLF are both optimal scheduling algorithms, i.e., they both have </a:t>
                </a:r>
                <a:r>
                  <a:rPr lang="en-US" altLang="zh-CN" sz="2000" dirty="0">
                    <a:latin typeface="Aptos Light" panose="020B0004020202020204" pitchFamily="34" charset="0"/>
                    <a:cs typeface="Gill Sans Light" panose="020B0302020104020203"/>
                  </a:rPr>
                  <a:t>schedulable utilization bound of </a:t>
                </a:r>
                <a:r>
                  <a:rPr lang="en-GB" altLang="zh-CN" sz="2000" dirty="0">
                    <a:latin typeface="Aptos Light" panose="020B0004020202020204" pitchFamily="34" charset="0"/>
                    <a:cs typeface="Gill Sans Light" panose="020B0302020104020203"/>
                  </a:rPr>
                  <a:t>1</a:t>
                </a:r>
                <a:endParaRPr lang="en-GB" sz="2000" dirty="0">
                  <a:latin typeface="Aptos Light" panose="020B0004020202020204" pitchFamily="34" charset="0"/>
                  <a:cs typeface="Gill Sans Light" panose="020B0302020104020203"/>
                </a:endParaRPr>
              </a:p>
              <a:p>
                <a:pPr lvl="1"/>
                <a:r>
                  <a:rPr lang="en-GB" sz="1800" dirty="0">
                    <a:latin typeface="Aptos Light" panose="020B0004020202020204" pitchFamily="34" charset="0"/>
                    <a:cs typeface="Gill Sans Light" panose="020B0302020104020203"/>
                  </a:rPr>
                  <a:t>LLF incurs frequent context switches, hence is less practical than EDF</a:t>
                </a:r>
                <a:endParaRPr lang="en-SE" sz="2000" dirty="0">
                  <a:latin typeface="Aptos Light" panose="020B0004020202020204" pitchFamily="34" charset="0"/>
                </a:endParaRPr>
              </a:p>
            </p:txBody>
          </p:sp>
        </mc:Choice>
        <mc:Fallback xmlns="">
          <p:sp>
            <p:nvSpPr>
              <p:cNvPr id="3" name="Content Placeholder 2">
                <a:extLst>
                  <a:ext uri="{FF2B5EF4-FFF2-40B4-BE49-F238E27FC236}">
                    <a16:creationId xmlns:a16="http://schemas.microsoft.com/office/drawing/2014/main" id="{A6DC332F-A2BA-032B-46C5-DE9572F3260D}"/>
                  </a:ext>
                </a:extLst>
              </p:cNvPr>
              <p:cNvSpPr>
                <a:spLocks noGrp="1" noRot="1" noChangeAspect="1" noMove="1" noResize="1" noEditPoints="1" noAdjustHandles="1" noChangeArrowheads="1" noChangeShapeType="1" noTextEdit="1"/>
              </p:cNvSpPr>
              <p:nvPr>
                <p:ph idx="1"/>
              </p:nvPr>
            </p:nvSpPr>
            <p:spPr>
              <a:xfrm>
                <a:off x="812800" y="838200"/>
                <a:ext cx="10566400" cy="5943600"/>
              </a:xfrm>
              <a:blipFill>
                <a:blip r:embed="rId2"/>
                <a:stretch>
                  <a:fillRect l="-577" t="-1949" r="-1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Rectangle 88">
                <a:extLst>
                  <a:ext uri="{FF2B5EF4-FFF2-40B4-BE49-F238E27FC236}">
                    <a16:creationId xmlns:a16="http://schemas.microsoft.com/office/drawing/2014/main" id="{4EE96E52-2E6B-9B2B-AAFF-EA0FD6E526A0}"/>
                  </a:ext>
                </a:extLst>
              </p:cNvPr>
              <p:cNvSpPr>
                <a:spLocks noChangeArrowheads="1"/>
              </p:cNvSpPr>
              <p:nvPr/>
            </p:nvSpPr>
            <p:spPr bwMode="auto">
              <a:xfrm>
                <a:off x="1799593" y="4980569"/>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14" name="Rectangle 88">
                <a:extLst>
                  <a:ext uri="{FF2B5EF4-FFF2-40B4-BE49-F238E27FC236}">
                    <a16:creationId xmlns:a16="http://schemas.microsoft.com/office/drawing/2014/main" id="{4EE96E52-2E6B-9B2B-AAFF-EA0FD6E526A0}"/>
                  </a:ext>
                </a:extLst>
              </p:cNvPr>
              <p:cNvSpPr>
                <a:spLocks noRot="1" noChangeAspect="1" noMove="1" noResize="1" noEditPoints="1" noAdjustHandles="1" noChangeArrowheads="1" noChangeShapeType="1" noTextEdit="1"/>
              </p:cNvSpPr>
              <p:nvPr/>
            </p:nvSpPr>
            <p:spPr bwMode="auto">
              <a:xfrm>
                <a:off x="1799593" y="4980569"/>
                <a:ext cx="1297612" cy="236571"/>
              </a:xfrm>
              <a:prstGeom prst="rect">
                <a:avLst/>
              </a:prstGeom>
              <a:blipFill>
                <a:blip r:embed="rId3"/>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15" name="Group 14">
            <a:extLst>
              <a:ext uri="{FF2B5EF4-FFF2-40B4-BE49-F238E27FC236}">
                <a16:creationId xmlns:a16="http://schemas.microsoft.com/office/drawing/2014/main" id="{DE271396-E65C-9FB4-8BE4-94ECA866BAD6}"/>
              </a:ext>
            </a:extLst>
          </p:cNvPr>
          <p:cNvGrpSpPr/>
          <p:nvPr/>
        </p:nvGrpSpPr>
        <p:grpSpPr>
          <a:xfrm>
            <a:off x="1037591" y="5155152"/>
            <a:ext cx="4343390" cy="400718"/>
            <a:chOff x="2170481" y="2778122"/>
            <a:chExt cx="4343390" cy="400718"/>
          </a:xfrm>
        </p:grpSpPr>
        <p:sp>
          <p:nvSpPr>
            <p:cNvPr id="16" name="Line 53">
              <a:extLst>
                <a:ext uri="{FF2B5EF4-FFF2-40B4-BE49-F238E27FC236}">
                  <a16:creationId xmlns:a16="http://schemas.microsoft.com/office/drawing/2014/main" id="{A954804E-9F42-8C13-B8E9-F24EFB619DA9}"/>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7" name="Line 56">
              <a:extLst>
                <a:ext uri="{FF2B5EF4-FFF2-40B4-BE49-F238E27FC236}">
                  <a16:creationId xmlns:a16="http://schemas.microsoft.com/office/drawing/2014/main" id="{EAEFE6E7-DD81-3BD3-AAF3-CA8AFD5B8774}"/>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8" name="Line 64">
              <a:extLst>
                <a:ext uri="{FF2B5EF4-FFF2-40B4-BE49-F238E27FC236}">
                  <a16:creationId xmlns:a16="http://schemas.microsoft.com/office/drawing/2014/main" id="{E80F2E54-E8F5-0072-4969-C72767EAE2C8}"/>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9" name="Text Box 75">
              <a:extLst>
                <a:ext uri="{FF2B5EF4-FFF2-40B4-BE49-F238E27FC236}">
                  <a16:creationId xmlns:a16="http://schemas.microsoft.com/office/drawing/2014/main" id="{9C076E4F-4490-5C3F-6263-BEFC957BEF72}"/>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20" name="Text Box 75">
                  <a:extLst>
                    <a:ext uri="{FF2B5EF4-FFF2-40B4-BE49-F238E27FC236}">
                      <a16:creationId xmlns:a16="http://schemas.microsoft.com/office/drawing/2014/main" id="{1546AC50-2106-2084-8E5C-8A898B93C7C9}"/>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21" name="Straight Arrow Connector 20">
            <a:extLst>
              <a:ext uri="{FF2B5EF4-FFF2-40B4-BE49-F238E27FC236}">
                <a16:creationId xmlns:a16="http://schemas.microsoft.com/office/drawing/2014/main" id="{65334E3F-2EF5-90BE-B276-9843A8296711}"/>
              </a:ext>
            </a:extLst>
          </p:cNvPr>
          <p:cNvCxnSpPr>
            <a:cxnSpLocks/>
          </p:cNvCxnSpPr>
          <p:nvPr/>
        </p:nvCxnSpPr>
        <p:spPr>
          <a:xfrm>
            <a:off x="3097205" y="5098854"/>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22" name="Text Box 75">
                <a:extLst>
                  <a:ext uri="{FF2B5EF4-FFF2-40B4-BE49-F238E27FC236}">
                    <a16:creationId xmlns:a16="http://schemas.microsoft.com/office/drawing/2014/main" id="{399A016C-3ADC-A92F-368A-6414C80CB085}"/>
                  </a:ext>
                </a:extLst>
              </p:cNvPr>
              <p:cNvSpPr txBox="1">
                <a:spLocks noChangeArrowheads="1"/>
              </p:cNvSpPr>
              <p:nvPr/>
            </p:nvSpPr>
            <p:spPr bwMode="auto">
              <a:xfrm>
                <a:off x="3667598" y="4741913"/>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22" name="Text Box 75">
                <a:extLst>
                  <a:ext uri="{FF2B5EF4-FFF2-40B4-BE49-F238E27FC236}">
                    <a16:creationId xmlns:a16="http://schemas.microsoft.com/office/drawing/2014/main" id="{399A016C-3ADC-A92F-368A-6414C80CB085}"/>
                  </a:ext>
                </a:extLst>
              </p:cNvPr>
              <p:cNvSpPr txBox="1">
                <a:spLocks noRot="1" noChangeAspect="1" noMove="1" noResize="1" noEditPoints="1" noAdjustHandles="1" noChangeArrowheads="1" noChangeShapeType="1" noTextEdit="1"/>
              </p:cNvSpPr>
              <p:nvPr/>
            </p:nvSpPr>
            <p:spPr bwMode="auto">
              <a:xfrm>
                <a:off x="3667598" y="4741913"/>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23" name="Picture 22">
            <a:extLst>
              <a:ext uri="{FF2B5EF4-FFF2-40B4-BE49-F238E27FC236}">
                <a16:creationId xmlns:a16="http://schemas.microsoft.com/office/drawing/2014/main" id="{091E3018-5864-219A-F03A-FA5CE2AA62DD}"/>
              </a:ext>
            </a:extLst>
          </p:cNvPr>
          <p:cNvPicPr>
            <a:picLocks noChangeAspect="1"/>
          </p:cNvPicPr>
          <p:nvPr/>
        </p:nvPicPr>
        <p:blipFill>
          <a:blip r:embed="rId7"/>
          <a:stretch>
            <a:fillRect/>
          </a:stretch>
        </p:blipFill>
        <p:spPr>
          <a:xfrm>
            <a:off x="5943600" y="4743467"/>
            <a:ext cx="5173981" cy="971533"/>
          </a:xfrm>
          <a:prstGeom prst="rect">
            <a:avLst/>
          </a:prstGeom>
        </p:spPr>
      </p:pic>
    </p:spTree>
    <p:extLst>
      <p:ext uri="{BB962C8B-B14F-4D97-AF65-F5344CB8AC3E}">
        <p14:creationId xmlns:p14="http://schemas.microsoft.com/office/powerpoint/2010/main" val="13140889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a:t>
                </a:r>
                <a:r>
                  <a:rPr lang="en-GB" sz="2800" dirty="0" err="1"/>
                  <a:t>unschedulable</a:t>
                </a:r>
                <a:r>
                  <a:rPr lang="en-GB" sz="2800" dirty="0"/>
                  <a:t>.</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a:t>
                </a:r>
                <a:r>
                  <a:rPr lang="en-US" altLang="zh-CN" sz="2400" dirty="0" err="1">
                    <a:ea typeface="宋体" pitchFamily="2" charset="-122"/>
                  </a:rPr>
                  <a:t>unschedulable</a:t>
                </a:r>
                <a:r>
                  <a:rPr lang="en-US" altLang="zh-CN" sz="2400" dirty="0">
                    <a:ea typeface="宋体" pitchFamily="2" charset="-122"/>
                  </a:rPr>
                  <a:t>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a:xfrm>
                <a:off x="812799" y="697230"/>
                <a:ext cx="10566400" cy="1512570"/>
              </a:xfrm>
            </p:spPr>
            <p:txBody>
              <a:bodyPr>
                <a:normAutofit fontScale="92500" lnSpcReduction="20000"/>
              </a:bodyPr>
              <a:lstStyle/>
              <a:p>
                <a:r>
                  <a:rPr lang="en-US" altLang="zh-CN" dirty="0"/>
                  <a:t>Scheduling anomaly: three tasks under NP fixed-priority scheduling </a:t>
                </a:r>
                <a:r>
                  <a:rPr lang="en-US" altLang="zh-CN" dirty="0" err="1"/>
                  <a:t>witjh</a:t>
                </a:r>
                <a:r>
                  <a:rPr lang="en-US" altLang="zh-CN" dirty="0"/>
                  <a:t>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r>
                  <a:rPr lang="en-US" altLang="zh-CN" dirty="0"/>
                  <a:t> and NP </a:t>
                </a:r>
              </a:p>
              <a:p>
                <a:r>
                  <a:rPr lang="en-US" altLang="zh-CN" dirty="0"/>
                  <a:t>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 since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3</m:t>
                        </m:r>
                      </m:sub>
                    </m:sSub>
                  </m:oMath>
                </a14:m>
                <a:r>
                  <a:rPr lang="zh-CN" altLang="en-US" dirty="0"/>
                  <a:t> </a:t>
                </a:r>
                <a:r>
                  <a:rPr lang="en-GB" altLang="zh-CN" dirty="0"/>
                  <a:t>starts earlier before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1</m:t>
                        </m:r>
                      </m:sub>
                    </m:sSub>
                  </m:oMath>
                </a14:m>
                <a:r>
                  <a:rPr lang="en-GB" altLang="zh-CN" dirty="0"/>
                  <a:t> is released, causing a long delay to it due to NP scheduling (this anomaly does not occur for </a:t>
                </a:r>
                <a:r>
                  <a:rPr lang="en-GB" altLang="zh-CN" dirty="0" err="1"/>
                  <a:t>preemptive</a:t>
                </a:r>
                <a:r>
                  <a:rPr lang="en-GB" altLang="zh-CN" dirty="0"/>
                  <a:t> scheduling)</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xfrm>
                <a:off x="812799" y="697230"/>
                <a:ext cx="10566400" cy="1512570"/>
              </a:xfrm>
              <a:blipFill>
                <a:blip r:embed="rId3"/>
                <a:stretch>
                  <a:fillRect l="-865" t="-1004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3085442" y="2286000"/>
            <a:ext cx="7172250" cy="4419599"/>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44C5-713A-2668-99A9-50589B0B674F}"/>
              </a:ext>
            </a:extLst>
          </p:cNvPr>
          <p:cNvSpPr>
            <a:spLocks noGrp="1"/>
          </p:cNvSpPr>
          <p:nvPr>
            <p:ph type="title"/>
          </p:nvPr>
        </p:nvSpPr>
        <p:spPr/>
        <p:txBody>
          <a:bodyPr/>
          <a:lstStyle/>
          <a:p>
            <a:r>
              <a:rPr lang="en-GB" dirty="0"/>
              <a:t>Online Resources</a:t>
            </a:r>
            <a:endParaRPr lang="en-SE" dirty="0"/>
          </a:p>
        </p:txBody>
      </p:sp>
      <p:sp>
        <p:nvSpPr>
          <p:cNvPr id="3" name="Content Placeholder 2">
            <a:extLst>
              <a:ext uri="{FF2B5EF4-FFF2-40B4-BE49-F238E27FC236}">
                <a16:creationId xmlns:a16="http://schemas.microsoft.com/office/drawing/2014/main" id="{BC7245D6-424C-88F7-2DCE-A17EDB98FE51}"/>
              </a:ext>
            </a:extLst>
          </p:cNvPr>
          <p:cNvSpPr>
            <a:spLocks noGrp="1"/>
          </p:cNvSpPr>
          <p:nvPr>
            <p:ph idx="1"/>
          </p:nvPr>
        </p:nvSpPr>
        <p:spPr/>
        <p:txBody>
          <a:bodyPr/>
          <a:lstStyle/>
          <a:p>
            <a:r>
              <a:rPr lang="en-GB" dirty="0"/>
              <a:t>Priority-Driven Scheduling, Marilyn Wolf</a:t>
            </a:r>
          </a:p>
          <a:p>
            <a:pPr lvl="1"/>
            <a:r>
              <a:rPr lang="en-GB" dirty="0">
                <a:hlinkClick r:id="rId2"/>
              </a:rPr>
              <a:t>https://www.youtube.com/watch?v=zSgr_oFmjqI&amp;list=PLzwefUCNStZsmz5fWPVwVvTo1iPeGmG9M&amp;index=4</a:t>
            </a:r>
            <a:r>
              <a:rPr lang="en-GB" dirty="0"/>
              <a:t> </a:t>
            </a:r>
          </a:p>
          <a:p>
            <a:r>
              <a:rPr lang="en-GB" dirty="0"/>
              <a:t>RMS and EDF, Marilyn Wolf</a:t>
            </a:r>
          </a:p>
          <a:p>
            <a:pPr lvl="1"/>
            <a:r>
              <a:rPr lang="en-GB" dirty="0">
                <a:hlinkClick r:id="rId3"/>
              </a:rPr>
              <a:t>https://www.youtube.com/watch?v=oHMC2aO8GII&amp;list=PLzwefUCNStZsmz5fWPVwVvTo1iPeGmG9M&amp;index=5</a:t>
            </a:r>
            <a:endParaRPr lang="en-GB" dirty="0"/>
          </a:p>
          <a:p>
            <a:r>
              <a:rPr lang="en-GB" dirty="0"/>
              <a:t>Real-Time Scheduling Models, Marilyn Wolf (long)</a:t>
            </a:r>
          </a:p>
          <a:p>
            <a:pPr lvl="1"/>
            <a:r>
              <a:rPr lang="en-GB" dirty="0">
                <a:hlinkClick r:id="rId4"/>
              </a:rPr>
              <a:t>https://www.youtube.com/watch?v=WloSQ7ZEKXk</a:t>
            </a:r>
            <a:r>
              <a:rPr lang="en-GB" dirty="0"/>
              <a:t> </a:t>
            </a:r>
          </a:p>
        </p:txBody>
      </p:sp>
    </p:spTree>
    <p:extLst>
      <p:ext uri="{BB962C8B-B14F-4D97-AF65-F5344CB8AC3E}">
        <p14:creationId xmlns:p14="http://schemas.microsoft.com/office/powerpoint/2010/main" val="17634614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664462"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timing requirements</a:t>
            </a:r>
          </a:p>
          <a:p>
            <a:pPr lvl="1"/>
            <a:r>
              <a:rPr lang="en-GB" dirty="0">
                <a:ea typeface="宋体" pitchFamily="2" charset="-122"/>
              </a:rPr>
              <a:t>Analogy: there was a person who drowned in a river with average depth of 15 cm</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588969" y="2715954"/>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561663" y="1203726"/>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923129" y="1265905"/>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531152" y="1491411"/>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643431" y="1320628"/>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640242" y="1951219"/>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pic>
        <p:nvPicPr>
          <p:cNvPr id="22" name="Picture 21">
            <a:extLst>
              <a:ext uri="{FF2B5EF4-FFF2-40B4-BE49-F238E27FC236}">
                <a16:creationId xmlns:a16="http://schemas.microsoft.com/office/drawing/2014/main" id="{50CE15A0-7ABF-3E6A-4118-0D05B6BDEA98}"/>
              </a:ext>
            </a:extLst>
          </p:cNvPr>
          <p:cNvPicPr>
            <a:picLocks noChangeAspect="1"/>
          </p:cNvPicPr>
          <p:nvPr/>
        </p:nvPicPr>
        <p:blipFill>
          <a:blip r:embed="rId8"/>
          <a:stretch>
            <a:fillRect/>
          </a:stretch>
        </p:blipFill>
        <p:spPr>
          <a:xfrm>
            <a:off x="8043040" y="4544220"/>
            <a:ext cx="4067361" cy="1848374"/>
          </a:xfrm>
          <a:prstGeom prst="rect">
            <a:avLst/>
          </a:prstGeom>
        </p:spPr>
      </p:pic>
    </p:spTree>
    <p:extLst>
      <p:ext uri="{BB962C8B-B14F-4D97-AF65-F5344CB8AC3E}">
        <p14:creationId xmlns:p14="http://schemas.microsoft.com/office/powerpoint/2010/main" val="425031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100349</TotalTime>
  <Pages>60</Pages>
  <Words>8191</Words>
  <Application>Microsoft Office PowerPoint</Application>
  <PresentationFormat>Widescreen</PresentationFormat>
  <Paragraphs>1404</Paragraphs>
  <Slides>65</Slides>
  <Notes>48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5" baseType="lpstr">
      <vt:lpstr>Arial MT</vt:lpstr>
      <vt:lpstr>Gill Sans</vt:lpstr>
      <vt:lpstr>Gill Sans Light</vt:lpstr>
      <vt:lpstr>inherit</vt:lpstr>
      <vt:lpstr>宋体</vt:lpstr>
      <vt:lpstr>Aptos Light</vt:lpstr>
      <vt:lpstr>Arial</vt:lpstr>
      <vt:lpstr>Calibri</vt:lpstr>
      <vt:lpstr>Cambria Math</vt:lpstr>
      <vt:lpstr>Century Gothic</vt:lpstr>
      <vt:lpstr>Comic Sans MS</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 I</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DM for Constrained Deadline Tasksets (D ≤ T)</vt:lpstr>
      <vt:lpstr>RM vs. DM Example</vt:lpstr>
      <vt:lpstr>PowerPoint Presentation</vt:lpstr>
      <vt:lpstr>Earliest Deadline First (EDF)</vt:lpstr>
      <vt:lpstr>EDF Scheduling Example </vt:lpstr>
      <vt:lpstr>Schedulable Utilization Bound: EDF vs. RM</vt:lpstr>
      <vt:lpstr>RM vs. EDF Example</vt:lpstr>
      <vt:lpstr>RM vs. EDF: Robustness under Overload</vt:lpstr>
      <vt:lpstr>EDF Period Rescaling</vt:lpstr>
      <vt:lpstr>EDF for Constrained Deadline Tasksets (D ≤ T)</vt:lpstr>
      <vt:lpstr>Summary of Schedulability Analysis Algorithms</vt:lpstr>
      <vt:lpstr>PowerPoint Presentation</vt:lpstr>
      <vt:lpstr>Least Laxity First (LLF) Scheduling</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Online Resources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1148</cp:revision>
  <cp:lastPrinted>2022-03-15T20:14:46Z</cp:lastPrinted>
  <dcterms:created xsi:type="dcterms:W3CDTF">1995-08-12T11:37:26Z</dcterms:created>
  <dcterms:modified xsi:type="dcterms:W3CDTF">2025-04-14T15:18:54Z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