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893" r:id="rId35"/>
    <p:sldId id="1914" r:id="rId36"/>
    <p:sldId id="1925" r:id="rId37"/>
    <p:sldId id="1915" r:id="rId38"/>
    <p:sldId id="1929" r:id="rId39"/>
    <p:sldId id="1918" r:id="rId40"/>
    <p:sldId id="1928" r:id="rId41"/>
    <p:sldId id="1927" r:id="rId42"/>
    <p:sldId id="1921" r:id="rId43"/>
    <p:sldId id="1916" r:id="rId44"/>
    <p:sldId id="1922" r:id="rId45"/>
    <p:sldId id="1919" r:id="rId46"/>
    <p:sldId id="1920" r:id="rId47"/>
    <p:sldId id="898" r:id="rId48"/>
    <p:sldId id="301" r:id="rId49"/>
    <p:sldId id="1923" r:id="rId50"/>
    <p:sldId id="1931" r:id="rId51"/>
    <p:sldId id="1905" r:id="rId5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7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7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13292-E49B-47FD-984F-AEE6D2517451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locks a semaphore, it inherits the highest priority of all tasks blocked waiting for the semaphore</a:t>
            </a:r>
          </a:p>
          <a:p>
            <a:endParaRPr lang="en-GB" dirty="0"/>
          </a:p>
          <a:p>
            <a:r>
              <a:rPr lang="en-GB" dirty="0"/>
              <a:t>We consider two Resource Access Protocols that can prevent priority inversions and/or deadlocks.</a:t>
            </a:r>
          </a:p>
          <a:p>
            <a:r>
              <a:rPr lang="en-GB" dirty="0"/>
              <a:t>Priority Inheritance Protocol</a:t>
            </a:r>
          </a:p>
          <a:p>
            <a:r>
              <a:rPr lang="en-GB" dirty="0"/>
              <a:t>Priority Ceiling Protocol</a:t>
            </a:r>
          </a:p>
          <a:p>
            <a:pPr algn="l"/>
            <a:endParaRPr lang="en-SE" sz="1800" b="0" i="0" u="none" strike="noStrike" baseline="0" dirty="0">
              <a:solidFill>
                <a:srgbClr val="000000"/>
              </a:solidFill>
              <a:latin typeface="Gill Sans Nova Light" panose="020B0302020104020203" pitchFamily="34" charset="0"/>
            </a:endParaRPr>
          </a:p>
          <a:p>
            <a:r>
              <a:rPr lang="en-GB" sz="1800" b="0" i="0" u="none" strike="noStrike" baseline="0" dirty="0">
                <a:latin typeface="Gill Sans Nova Light" panose="020B0302020104020203" pitchFamily="34" charset="0"/>
              </a:rPr>
              <a:t>When a task locks a semaphore, it inherits the highest priority of all tasks blocked waiting for the semaphore</a:t>
            </a:r>
          </a:p>
          <a:p>
            <a:r>
              <a:rPr lang="en-GB" sz="18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GB" sz="1800" b="0" i="0" u="none" strike="noStrike" baseline="0" dirty="0">
                <a:latin typeface="Gill Sans Nova Light" panose="020B0302020104020203" pitchFamily="34" charset="0"/>
              </a:rPr>
              <a:t>A task in a CS increases its priority if it blocks other higher priority tasks, by inheriting the highest priority among those tasks it blocks </a:t>
            </a:r>
          </a:p>
          <a:p>
            <a:endParaRPr lang="en-SE" sz="1800" b="0" i="0" u="none" strike="noStrike" baseline="0" dirty="0">
              <a:latin typeface="Gill Sans Nova Light" panose="020B0302020104020203" pitchFamily="34" charset="0"/>
            </a:endParaRPr>
          </a:p>
          <a:p>
            <a:endParaRPr lang="en-GB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91577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90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brown CS, respectively)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9592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8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08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3.png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3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" Target="slide38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370.png"/><Relationship Id="rId9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RTOS and Real-Time Scheduling</a:t>
            </a:r>
          </a:p>
          <a:p>
            <a:r>
              <a:rPr lang="en-GB" dirty="0"/>
              <a:t>Fixed-Priority Scheduling</a:t>
            </a:r>
          </a:p>
          <a:p>
            <a:r>
              <a:rPr lang="en-GB" dirty="0"/>
              <a:t>Earliest Deadline First Scheduling</a:t>
            </a:r>
          </a:p>
          <a:p>
            <a:r>
              <a:rPr lang="en-GB" dirty="0"/>
              <a:t>Least Laxity First (LLF) Scheduling</a:t>
            </a:r>
          </a:p>
          <a:p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Multiprocessor Scheduling</a:t>
            </a:r>
          </a:p>
          <a:p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locked, it enters a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Lower-priority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higher-priority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blocks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750" t="-53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421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421474"/>
              </a:xfrm>
              <a:prstGeom prst="rect">
                <a:avLst/>
              </a:prstGeom>
              <a:blipFill>
                <a:blip r:embed="rId12"/>
                <a:stretch>
                  <a:fillRect l="-706" t="-6297" r="-27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first execution segment t </a:t>
                </a:r>
                <a14:m>
                  <m:oMath xmlns:m="http://schemas.openxmlformats.org/officeDocument/2006/math">
                    <m:r>
                      <a:rPr lang="en-GB" altLang="zh-CN" sz="1800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3], not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CS)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acquires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. Deadlocked!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Priority Inversion and Priority Inheritance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1059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038" t="-2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06202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708025"/>
                <a:ext cx="11125200" cy="25065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h𝑜𝑙𝑑𝑖𝑛𝑔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pre-emption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708025"/>
                <a:ext cx="11125200" cy="2506515"/>
              </a:xfrm>
              <a:prstGeom prst="rect">
                <a:avLst/>
              </a:prstGeom>
              <a:blipFill>
                <a:blip r:embed="rId11"/>
                <a:stretch>
                  <a:fillRect l="-877" t="-6083" r="-986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5299998" cy="594360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5299998" cy="5943600"/>
              </a:xfrm>
              <a:blipFill>
                <a:blip r:embed="rId2"/>
                <a:stretch>
                  <a:fillRect l="-2071" t="-18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429000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183382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753021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207602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4832654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45770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58255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15834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PCP 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800" dirty="0"/>
                  <a:t> and enter CS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800" b="0" dirty="0"/>
                  <a:t>, that is,</a:t>
                </a:r>
              </a:p>
              <a:p>
                <a:pPr lvl="1"/>
                <a:r>
                  <a:rPr lang="en-GB" sz="24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‘s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higher than the ceilings of all semaphores currently held by other tasks; otherwise it 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i.e.,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GB" sz="2800" dirty="0">
                    <a:solidFill>
                      <a:schemeClr val="tx1"/>
                    </a:solidFill>
                  </a:rPr>
                  <a:t>In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</a:t>
                </a:r>
                <a:r>
                  <a:rPr lang="en-GB" sz="2800" dirty="0">
                    <a:solidFill>
                      <a:schemeClr val="tx1"/>
                    </a:solidFill>
                  </a:rPr>
                  <a:t>, a task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 under PCP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 tried to lock s, but ceilings of currently locked semaphores are higher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(s itself may be free)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Ceiling blocking helps to prevent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  <a:blipFill>
                <a:blip r:embed="rId2"/>
                <a:stretch>
                  <a:fillRect l="-1153" t="-3444" r="-10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PIP: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11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Four tasks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(highest)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(lowest)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r>
                  <a:rPr lang="en-GB" dirty="0"/>
                  <a:t>(ceiling blocking)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requests the other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Since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requires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only, there is no cyclic dependency and no deadlock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2"/>
                <a:stretch>
                  <a:fillRect l="-750" t="-4651" r="-461" b="-40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7" y="3733800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FAB8B1-350D-E2F3-6B7C-6897B543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7" y="3733800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3BC7A44-FC91-D95E-FD10-C41D2209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488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)=4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332E3A7-F712-1338-5F87-880E7E7B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549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6075" y="4656137"/>
            <a:ext cx="8445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FD19F111-D922-D102-873F-744D8C8B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0500" y="4656137"/>
            <a:ext cx="8826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D7CC3E4-0DE1-0B72-C930-B7DFF460A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0475" y="4598734"/>
            <a:ext cx="998538" cy="136232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1F5E09D-88E0-BE69-3311-84B6DEE7B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00459" y="4598736"/>
            <a:ext cx="951578" cy="13623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24DADF4-8006-5BCD-AF3A-951E06873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4387850"/>
            <a:ext cx="3487422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581F822-C17E-B518-6C0E-20352571E3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675" y="4387850"/>
            <a:ext cx="5076825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A626EB8-25DB-EC83-3354-57C7C6EB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960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=3)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06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=4)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5836516-78B4-57FB-A347-0E231DB3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312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</a:t>
            </a:r>
            <a:r>
              <a:rPr lang="en-US" altLang="zh-CN" sz="2400" b="0" kern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CS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366" t="-487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E6125CA-907B-ADEF-EC82-E7CCA5967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808355"/>
                <a:ext cx="5514694" cy="269684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 (with or without PIP):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acquires two semaphores in opposite order:</a:t>
                </a:r>
              </a:p>
              <a:p>
                <a:pPr lvl="1" eaLnBrk="1" hangingPunct="1"/>
                <a:r>
                  <a:rPr lang="en-US" altLang="zh-CN" sz="24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runs first and locks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starts running and locks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, then tries to lock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</a:t>
                </a:r>
                <a:r>
                  <a:rPr lang="en-GB" altLang="zh-CN" sz="2400" dirty="0">
                    <a:ea typeface="宋体" charset="-122"/>
                  </a:rPr>
                  <a:t>starts </a:t>
                </a:r>
                <a:r>
                  <a:rPr lang="en-US" altLang="zh-CN" sz="2400" dirty="0">
                    <a:ea typeface="宋体" charset="-122"/>
                  </a:rPr>
                  <a:t>running and tries to lock s</a:t>
                </a:r>
                <a:r>
                  <a:rPr lang="en-US" altLang="zh-CN" sz="2400" baseline="-25000" dirty="0">
                    <a:ea typeface="宋体" charset="-122"/>
                  </a:rPr>
                  <a:t>1, </a:t>
                </a:r>
                <a:r>
                  <a:rPr lang="en-US" altLang="zh-CN" sz="240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holds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. Circular waiting </a:t>
                </a:r>
                <a:r>
                  <a:rPr lang="en-US" altLang="zh-CN" sz="240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9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E6125CA-907B-ADEF-EC82-E7CCA5967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808355"/>
                <a:ext cx="5514694" cy="2696845"/>
              </a:xfrm>
              <a:blipFill>
                <a:blip r:embed="rId6"/>
                <a:stretch>
                  <a:fillRect l="-1768" t="-49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5453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</a:t>
                </a:r>
                <a:r>
                  <a:rPr lang="en-GB" dirty="0" err="1"/>
                  <a:t>the</a:t>
                </a:r>
                <a:r>
                  <a:rPr lang="en-GB" dirty="0"/>
                  <a:t>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10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</a:t>
                </a:r>
                <a:r>
                  <a:rPr lang="en-GB"/>
                  <a:t>blocking)</a:t>
                </a:r>
                <a:endParaRPr lang="en-GB" dirty="0"/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2110" t="-1899" r="-3283" b="-7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97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7"/>
                <a:ext cx="10566400" cy="1572228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7"/>
                <a:ext cx="10566400" cy="1572228"/>
              </a:xfrm>
              <a:blipFill>
                <a:blip r:embed="rId3"/>
                <a:stretch>
                  <a:fillRect l="-1039" t="-69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5715000"/>
          </a:xfrm>
        </p:spPr>
        <p:txBody>
          <a:bodyPr>
            <a:normAutofit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US" sz="2800" dirty="0"/>
              <a:t>designer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9394ABB0-2EFE-3305-1586-61769289B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886412"/>
              </p:ext>
            </p:extLst>
          </p:nvPr>
        </p:nvGraphicFramePr>
        <p:xfrm>
          <a:off x="2971800" y="4495800"/>
          <a:ext cx="7112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340763083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5820941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0752279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89330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Deadlock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Number of blockings</a:t>
                      </a:r>
                      <a:endParaRPr lang="en-SE" sz="2400" b="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Programmer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Transparency</a:t>
                      </a:r>
                      <a:endParaRPr lang="en-SE" sz="2400" b="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PIP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No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Yes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1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PCP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Yes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1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No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8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399"/>
                <a:ext cx="11201400" cy="5599859"/>
              </a:xfrm>
            </p:spPr>
            <p:txBody>
              <a:bodyPr>
                <a:normAutofit/>
              </a:bodyPr>
              <a:lstStyle/>
              <a:p>
                <a:r>
                  <a:rPr lang="en-GB" altLang="zh-CN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Gill Sans Light" charset="0"/>
                    <a:ea typeface="宋体" pitchFamily="2" charset="-122"/>
                  </a:rPr>
                  <a:t> denote the maximum blocking time experienced </a:t>
                </a:r>
                <a:r>
                  <a:rPr lang="en-US" altLang="zh-CN" b="0" dirty="0">
                    <a:ea typeface="宋体" pitchFamily="2" charset="-122"/>
                  </a:rPr>
                  <a:t>by </a:t>
                </a:r>
                <a:r>
                  <a:rPr lang="en-GB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宋体" pitchFamily="2" charset="-122"/>
                  </a:rPr>
                  <a:t> </a:t>
                </a:r>
                <a:r>
                  <a:rPr lang="en-US" altLang="zh-CN" b="0" dirty="0">
                    <a:latin typeface="Gill Sans Light" charset="0"/>
                    <a:ea typeface="宋体" pitchFamily="2" charset="-122"/>
                  </a:rPr>
                  <a:t>due to shared resources</a:t>
                </a:r>
              </a:p>
              <a:p>
                <a:r>
                  <a:rPr lang="en-US" altLang="zh-CN" dirty="0"/>
                  <a:t>Schedulable utilization bound for </a:t>
                </a:r>
                <a:r>
                  <a:rPr lang="en-GB" altLang="zh-CN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eaLnBrk="1" hangingPunct="1"/>
                <a:r>
                  <a:rPr lang="en-US" altLang="zh-CN" dirty="0"/>
                  <a:t>Response Time Analysis (RTA) for </a:t>
                </a:r>
                <a:r>
                  <a:rPr lang="en-GB" altLang="zh-CN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GB" altLang="zh-CN" b="0" dirty="0">
                    <a:ea typeface="宋体" pitchFamily="2" charset="-122"/>
                  </a:rPr>
                  <a:t>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Gill Sans Light" charset="0"/>
                    <a:ea typeface="宋体" pitchFamily="2" charset="-122"/>
                  </a:rPr>
                  <a:t> is computed by solving the following recursive equation: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>
                  <a:latin typeface="Gill Sans Light" charset="0"/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6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399"/>
                <a:ext cx="11201400" cy="5599859"/>
              </a:xfrm>
              <a:blipFill>
                <a:blip r:embed="rId3"/>
                <a:stretch>
                  <a:fillRect l="-1034" t="-19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677611"/>
              </p:ext>
            </p:extLst>
          </p:nvPr>
        </p:nvGraphicFramePr>
        <p:xfrm>
          <a:off x="3811587" y="4114800"/>
          <a:ext cx="4568825" cy="204946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critical section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critical section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critical section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1’s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(2)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0.828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=250+4+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865" t="-4560" b="-40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EC46D344-6B7B-D384-8E58-75003D1D0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279307"/>
              </p:ext>
            </p:extLst>
          </p:nvPr>
        </p:nvGraphicFramePr>
        <p:xfrm>
          <a:off x="2286000" y="4656136"/>
          <a:ext cx="7845426" cy="2049464"/>
        </p:xfrm>
        <a:graphic>
          <a:graphicData uri="http://schemas.openxmlformats.org/drawingml/2006/table">
            <a:tbl>
              <a:tblPr/>
              <a:tblGrid>
                <a:gridCol w="11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critical section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critical section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critical section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(2, 5, 3 , 4)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associated with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(1)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5+5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</a:t>
                </a:r>
                <a:r>
                  <a:rPr lang="en-GB" sz="1600"/>
                  <a:t>1 remains </a:t>
                </a:r>
                <a:r>
                  <a:rPr lang="en-GB" sz="1600" dirty="0"/>
                  <a:t>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=5+5=10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1, 1, 1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Same calculation of utilization and WCRT as before</a:t>
                </a:r>
                <a:endParaRPr lang="en-US" altLang="zh-CN" sz="16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91921E22-D791-094C-3267-F29C578C7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637535"/>
              </p:ext>
            </p:extLst>
          </p:nvPr>
        </p:nvGraphicFramePr>
        <p:xfrm>
          <a:off x="2133600" y="4721706"/>
          <a:ext cx="8113711" cy="2049464"/>
        </p:xfrm>
        <a:graphic>
          <a:graphicData uri="http://schemas.openxmlformats.org/drawingml/2006/table">
            <a:tbl>
              <a:tblPr/>
              <a:tblGrid>
                <a:gridCol w="1159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100440</TotalTime>
  <Pages>60</Pages>
  <Words>7776</Words>
  <Application>Microsoft Office PowerPoint</Application>
  <PresentationFormat>Widescreen</PresentationFormat>
  <Paragraphs>1057</Paragraphs>
  <Slides>51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Inversion and Priority Inheritance</vt:lpstr>
      <vt:lpstr>Priority Inheritance Protocol (PIP)</vt:lpstr>
      <vt:lpstr>Blocking Time under PIP</vt:lpstr>
      <vt:lpstr>PIP Pros and Cons</vt:lpstr>
      <vt:lpstr>PCP Causes Chained Blocking</vt:lpstr>
      <vt:lpstr>Priority Ceiling Protocol (PCP)</vt:lpstr>
      <vt:lpstr>PCP Example I</vt:lpstr>
      <vt:lpstr>PCP Example I</vt:lpstr>
      <vt:lpstr>PCP Prevents Deadlocks</vt:lpstr>
      <vt:lpstr>PCP Prevents Chained Blocking</vt:lpstr>
      <vt:lpstr>PCP Prevents Chained Blocking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1152</cp:revision>
  <cp:lastPrinted>2022-03-15T20:14:46Z</cp:lastPrinted>
  <dcterms:created xsi:type="dcterms:W3CDTF">1995-08-12T11:37:26Z</dcterms:created>
  <dcterms:modified xsi:type="dcterms:W3CDTF">2025-04-14T15:20:45Z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