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1383" r:id="rId3"/>
    <p:sldId id="381" r:id="rId4"/>
    <p:sldId id="383" r:id="rId5"/>
    <p:sldId id="1393" r:id="rId6"/>
    <p:sldId id="1394" r:id="rId7"/>
    <p:sldId id="1395" r:id="rId8"/>
    <p:sldId id="1396" r:id="rId9"/>
    <p:sldId id="369" r:id="rId10"/>
    <p:sldId id="1391" r:id="rId11"/>
    <p:sldId id="1392" r:id="rId1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2745" autoAdjust="0"/>
  </p:normalViewPr>
  <p:slideViewPr>
    <p:cSldViewPr>
      <p:cViewPr>
        <p:scale>
          <a:sx n="75" d="100"/>
          <a:sy n="75" d="100"/>
        </p:scale>
        <p:origin x="821" y="-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2149-A777-25A5-D38E-156C70D5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4EFBC-2343-0773-053C-21FFA97E1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8B86D-CBE1-3C17-D1BF-40EED3D21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</a:p>
          <a:p>
            <a:r>
              <a:rPr lang="en-GB" dirty="0"/>
              <a:t>The lawyers are so busy talking that they can only grab one chopstick at a time. Design a deadlock-free algorithm using monitors and Bankers algorithm.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414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9129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70B9-E520-DB7A-E036-C34F55C9C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359BD2-1700-A3A4-A878-C975CB89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Yes, current state is safe, </a:t>
            </a:r>
            <a:r>
              <a:rPr lang="en-GB"/>
              <a:t>and the only </a:t>
            </a:r>
            <a:r>
              <a:rPr lang="en-GB" dirty="0"/>
              <a:t>safe sequence is P4, P3, P2, P1, P5</a:t>
            </a:r>
            <a:endParaRPr lang="en-SE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CC1055CE-5202-A35C-6493-AD1B95582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208299"/>
              </p:ext>
            </p:extLst>
          </p:nvPr>
        </p:nvGraphicFramePr>
        <p:xfrm>
          <a:off x="6629400" y="31699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D4BFBC-E1E3-33C5-683B-C39B2FFBE669}"/>
              </a:ext>
            </a:extLst>
          </p:cNvPr>
          <p:cNvSpPr txBox="1"/>
          <p:nvPr/>
        </p:nvSpPr>
        <p:spPr>
          <a:xfrm>
            <a:off x="6770006" y="24920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50381A6-406E-919C-2F5B-093231665E4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917827" y="-205136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 ANS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A3FC04-2BEF-BAB4-51C4-F6627A20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544" y="1975414"/>
            <a:ext cx="4114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13CC4B-7087-C31B-50D8-B2732D62C2AA}"/>
              </a:ext>
            </a:extLst>
          </p:cNvPr>
          <p:cNvSpPr txBox="1"/>
          <p:nvPr/>
        </p:nvSpPr>
        <p:spPr>
          <a:xfrm>
            <a:off x="1493659" y="4102142"/>
            <a:ext cx="6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42B9-8263-60E9-BA94-A77C97321F2A}"/>
              </a:ext>
            </a:extLst>
          </p:cNvPr>
          <p:cNvSpPr txBox="1"/>
          <p:nvPr/>
        </p:nvSpPr>
        <p:spPr>
          <a:xfrm>
            <a:off x="2976977" y="5196233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FC53-53E8-7224-755D-9B6E26A0A1C5}"/>
              </a:ext>
            </a:extLst>
          </p:cNvPr>
          <p:cNvSpPr txBox="1"/>
          <p:nvPr/>
        </p:nvSpPr>
        <p:spPr>
          <a:xfrm>
            <a:off x="4525017" y="4112887"/>
            <a:ext cx="6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176AE-CF62-CF17-E14C-7DCB491E9485}"/>
              </a:ext>
            </a:extLst>
          </p:cNvPr>
          <p:cNvSpPr txBox="1"/>
          <p:nvPr/>
        </p:nvSpPr>
        <p:spPr>
          <a:xfrm>
            <a:off x="2039182" y="2304490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2C375-7740-E614-5BA6-22175B8AABF2}"/>
              </a:ext>
            </a:extLst>
          </p:cNvPr>
          <p:cNvSpPr txBox="1"/>
          <p:nvPr/>
        </p:nvSpPr>
        <p:spPr>
          <a:xfrm>
            <a:off x="1789633" y="5306687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25E46-40CE-B438-9215-0CE5FB7925CE}"/>
              </a:ext>
            </a:extLst>
          </p:cNvPr>
          <p:cNvSpPr txBox="1"/>
          <p:nvPr/>
        </p:nvSpPr>
        <p:spPr>
          <a:xfrm>
            <a:off x="4431233" y="5268587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5B186-918E-43EF-3AE5-50DAF9866DF4}"/>
              </a:ext>
            </a:extLst>
          </p:cNvPr>
          <p:cNvSpPr txBox="1"/>
          <p:nvPr/>
        </p:nvSpPr>
        <p:spPr>
          <a:xfrm>
            <a:off x="5007790" y="2842887"/>
            <a:ext cx="5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1CBE6-BD51-03A2-FD84-1249E7B6DAEA}"/>
              </a:ext>
            </a:extLst>
          </p:cNvPr>
          <p:cNvSpPr txBox="1"/>
          <p:nvPr/>
        </p:nvSpPr>
        <p:spPr>
          <a:xfrm>
            <a:off x="3008833" y="1534787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858296-FF22-84DB-FD6E-28960609935C}"/>
              </a:ext>
            </a:extLst>
          </p:cNvPr>
          <p:cNvSpPr txBox="1"/>
          <p:nvPr/>
        </p:nvSpPr>
        <p:spPr>
          <a:xfrm>
            <a:off x="1068533" y="2835110"/>
            <a:ext cx="5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C85A1-B8C9-BEE7-310E-FFA228687231}"/>
              </a:ext>
            </a:extLst>
          </p:cNvPr>
          <p:cNvSpPr txBox="1"/>
          <p:nvPr/>
        </p:nvSpPr>
        <p:spPr>
          <a:xfrm>
            <a:off x="3816901" y="2319667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4851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19200" y="-209993"/>
            <a:ext cx="98298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5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03475" y="4715357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715357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371600" y="1544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44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548188" y="1544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1544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/>
        </p:nvGraphicFramePr>
        <p:xfrm>
          <a:off x="5838824" y="4715357"/>
          <a:ext cx="325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215640" progId="Equation.3">
                  <p:embed/>
                </p:oleObj>
              </mc:Choice>
              <mc:Fallback>
                <p:oleObj name="Equation" r:id="rId8" imgW="13968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4" y="4715357"/>
                        <a:ext cx="325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21909" y="5376029"/>
            <a:ext cx="10457932" cy="1224442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0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sz="20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ANS: It is not safe, as no process can run to completion based on Need matrix and Available vector.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C012-CA7E-C9A9-AA64-C1E2CDD589FB}"/>
              </a:ext>
            </a:extLst>
          </p:cNvPr>
          <p:cNvSpPr txBox="1"/>
          <p:nvPr/>
        </p:nvSpPr>
        <p:spPr>
          <a:xfrm>
            <a:off x="2726479" y="114452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9FF2F-7FCC-5B71-EFA1-B57C67FD154C}"/>
              </a:ext>
            </a:extLst>
          </p:cNvPr>
          <p:cNvSpPr txBox="1"/>
          <p:nvPr/>
        </p:nvSpPr>
        <p:spPr>
          <a:xfrm>
            <a:off x="5459413" y="114452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289A1-022A-BA62-1AB2-C125E6162875}"/>
              </a:ext>
            </a:extLst>
          </p:cNvPr>
          <p:cNvSpPr txBox="1"/>
          <p:nvPr/>
        </p:nvSpPr>
        <p:spPr>
          <a:xfrm>
            <a:off x="3682351" y="431100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95F85-3B1D-7B29-5F54-F7F70385A7D7}"/>
              </a:ext>
            </a:extLst>
          </p:cNvPr>
          <p:cNvSpPr txBox="1"/>
          <p:nvPr/>
        </p:nvSpPr>
        <p:spPr>
          <a:xfrm>
            <a:off x="6958951" y="431100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DB13F-1C88-A101-E8AB-F7FD26D325C5}"/>
              </a:ext>
            </a:extLst>
          </p:cNvPr>
          <p:cNvSpPr txBox="1"/>
          <p:nvPr/>
        </p:nvSpPr>
        <p:spPr>
          <a:xfrm>
            <a:off x="8812107" y="114284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83675655-3214-DED5-CA62-51470C1B8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1101" y="1544636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1346040" progId="Equation.3">
                  <p:embed/>
                </p:oleObj>
              </mc:Choice>
              <mc:Fallback>
                <p:oleObj name="Equation" r:id="rId10" imgW="1396800" imgH="1346040" progId="Equation.3">
                  <p:embed/>
                  <p:pic>
                    <p:nvPicPr>
                      <p:cNvPr id="45" name="Object 3">
                        <a:extLst>
                          <a:ext uri="{FF2B5EF4-FFF2-40B4-BE49-F238E27FC236}">
                            <a16:creationId xmlns:a16="http://schemas.microsoft.com/office/drawing/2014/main" id="{83675655-3214-DED5-CA62-51470C1B8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1" y="1544636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D042D38-CEC2-3FFF-AEB5-185DD78ED7B2}"/>
              </a:ext>
            </a:extLst>
          </p:cNvPr>
          <p:cNvSpPr txBox="1"/>
          <p:nvPr/>
        </p:nvSpPr>
        <p:spPr>
          <a:xfrm>
            <a:off x="8179781" y="1527554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0EF05-2D9B-B66D-8B81-C0870858FC78}"/>
              </a:ext>
            </a:extLst>
          </p:cNvPr>
          <p:cNvSpPr txBox="1"/>
          <p:nvPr/>
        </p:nvSpPr>
        <p:spPr>
          <a:xfrm>
            <a:off x="8669042" y="152755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689739-BF0F-AF81-94DA-D651DAA8C6B0}"/>
              </a:ext>
            </a:extLst>
          </p:cNvPr>
          <p:cNvSpPr txBox="1"/>
          <p:nvPr/>
        </p:nvSpPr>
        <p:spPr>
          <a:xfrm>
            <a:off x="8641558" y="200460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49D23-3959-6F94-4EE1-6D37D9CE281D}"/>
              </a:ext>
            </a:extLst>
          </p:cNvPr>
          <p:cNvSpPr txBox="1"/>
          <p:nvPr/>
        </p:nvSpPr>
        <p:spPr>
          <a:xfrm>
            <a:off x="9130819" y="200460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7EDF96-712C-D718-A559-5F666762BC8A}"/>
              </a:ext>
            </a:extLst>
          </p:cNvPr>
          <p:cNvSpPr txBox="1"/>
          <p:nvPr/>
        </p:nvSpPr>
        <p:spPr>
          <a:xfrm>
            <a:off x="9121336" y="2508356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973D0-B53A-CC89-C65C-7B174201910A}"/>
              </a:ext>
            </a:extLst>
          </p:cNvPr>
          <p:cNvSpPr txBox="1"/>
          <p:nvPr/>
        </p:nvSpPr>
        <p:spPr>
          <a:xfrm>
            <a:off x="9610597" y="2508356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52F51E-92AF-9DF7-E84B-4CD0A73FBB5C}"/>
              </a:ext>
            </a:extLst>
          </p:cNvPr>
          <p:cNvSpPr txBox="1"/>
          <p:nvPr/>
        </p:nvSpPr>
        <p:spPr>
          <a:xfrm>
            <a:off x="9636131" y="297588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0971D-2C7A-37B9-DA9B-8A90B1CEDCFF}"/>
              </a:ext>
            </a:extLst>
          </p:cNvPr>
          <p:cNvSpPr txBox="1"/>
          <p:nvPr/>
        </p:nvSpPr>
        <p:spPr>
          <a:xfrm>
            <a:off x="10035736" y="29758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8EE78-1672-0FE6-2F33-01752630DC17}"/>
              </a:ext>
            </a:extLst>
          </p:cNvPr>
          <p:cNvSpPr txBox="1"/>
          <p:nvPr/>
        </p:nvSpPr>
        <p:spPr>
          <a:xfrm>
            <a:off x="8182987" y="346832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7204D-5150-548B-F280-C100B957FD26}"/>
              </a:ext>
            </a:extLst>
          </p:cNvPr>
          <p:cNvSpPr/>
          <p:nvPr/>
        </p:nvSpPr>
        <p:spPr bwMode="auto">
          <a:xfrm>
            <a:off x="7051575" y="3546977"/>
            <a:ext cx="348291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370399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Is there a possible deadlock?</a:t>
            </a:r>
          </a:p>
          <a:p>
            <a:r>
              <a:rPr lang="en-GB" dirty="0"/>
              <a:t>Yes, there is a deadlock. Consider the following interleaving:</a:t>
            </a:r>
          </a:p>
          <a:p>
            <a:pPr lvl="1"/>
            <a:r>
              <a:rPr lang="en-GB" dirty="0"/>
              <a:t>Thread T1 </a:t>
            </a:r>
            <a:r>
              <a:rPr lang="en-US" altLang="zh-CN" dirty="0"/>
              <a:t>executes</a:t>
            </a:r>
            <a:r>
              <a:rPr lang="en-GB" dirty="0"/>
              <a:t> L1.wait(); no blocking</a:t>
            </a:r>
          </a:p>
          <a:p>
            <a:pPr lvl="1"/>
            <a:r>
              <a:rPr lang="en-GB" dirty="0"/>
              <a:t>Thread T2 </a:t>
            </a:r>
            <a:r>
              <a:rPr lang="en-US" altLang="zh-CN" dirty="0"/>
              <a:t>executes</a:t>
            </a:r>
            <a:r>
              <a:rPr lang="en-GB" dirty="0"/>
              <a:t> L3.wait(); no blocking</a:t>
            </a:r>
          </a:p>
          <a:p>
            <a:pPr lvl="1"/>
            <a:r>
              <a:rPr lang="en-GB" dirty="0"/>
              <a:t>Thread T3 </a:t>
            </a:r>
            <a:r>
              <a:rPr lang="en-US" altLang="zh-CN" dirty="0"/>
              <a:t>executes</a:t>
            </a:r>
            <a:r>
              <a:rPr lang="en-GB" dirty="0"/>
              <a:t> L2.wait(); no blocking</a:t>
            </a:r>
          </a:p>
          <a:p>
            <a:r>
              <a:rPr lang="en-GB" dirty="0"/>
              <a:t>Now there is a circular wait condition:</a:t>
            </a:r>
          </a:p>
          <a:p>
            <a:r>
              <a:rPr lang="en-US" altLang="zh-CN" dirty="0"/>
              <a:t>T</a:t>
            </a:r>
            <a:r>
              <a:rPr lang="en-GB" dirty="0"/>
              <a:t>1 waiting for L2 (held by T3) → T2 waiting for L1 (held by T1) → T3 waiting for L3 (held by T2).</a:t>
            </a:r>
          </a:p>
          <a:p>
            <a:r>
              <a:rPr lang="en-GB" dirty="0"/>
              <a:t>Solution: each thread should acquire locks in the same order, say, L1, L2, L3.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lang="en-US"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lang="en-US"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lang="en-US" altLang="zh-CN"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87EEB15-9D0C-E2DF-25A5-D4306121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75" y="4527424"/>
            <a:ext cx="671515" cy="639143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5B8883-973B-6DB9-75E0-9B235714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18" y="4527424"/>
            <a:ext cx="671515" cy="639143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0304A-C7E0-ACE7-9520-7252D7D8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75" y="5793456"/>
            <a:ext cx="728661" cy="615156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L1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87C2C2E1-FD2C-AA70-ECCE-63BB897BB2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4305" y="5166568"/>
            <a:ext cx="161702" cy="9737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22D8EB5-3D9A-1666-EB7C-BDA45A65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638" y="6160960"/>
            <a:ext cx="149225" cy="123825"/>
          </a:xfrm>
          <a:prstGeom prst="ellipse">
            <a:avLst/>
          </a:prstGeom>
          <a:solidFill>
            <a:srgbClr val="0000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4061DC13-82E5-68AD-E480-7D03AC299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3235" y="4988269"/>
            <a:ext cx="776292" cy="9737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0C2A7-75AE-EDA4-1140-07A068CDE2A4}"/>
              </a:ext>
            </a:extLst>
          </p:cNvPr>
          <p:cNvSpPr txBox="1"/>
          <p:nvPr/>
        </p:nvSpPr>
        <p:spPr>
          <a:xfrm>
            <a:off x="2503596" y="6862638"/>
            <a:ext cx="2878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/>
              <a:t>A RAG with a deadlock</a:t>
            </a:r>
            <a:endParaRPr lang="en-SE" sz="2000" b="0" dirty="0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5BE2A2D1-5657-5670-D6AA-7E3FF077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260" y="4527424"/>
            <a:ext cx="671515" cy="639143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T3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C0DB58-2E05-9EC6-9D41-F6D25FB2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68" y="5804568"/>
            <a:ext cx="728661" cy="615156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9E0D0-9B52-30F4-FC41-BC998B57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443" y="5805277"/>
            <a:ext cx="728661" cy="615156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L3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4ADD69F-626D-4616-FB4A-615170CBF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506" y="6160960"/>
            <a:ext cx="149225" cy="123825"/>
          </a:xfrm>
          <a:prstGeom prst="ellipse">
            <a:avLst/>
          </a:prstGeom>
          <a:solidFill>
            <a:srgbClr val="0000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7FCCA30E-A3B0-A0AD-2326-4AFEE070C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0504" y="5044989"/>
            <a:ext cx="916146" cy="9737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A0DC56E-7A6A-D06D-E3B4-A6066C9A68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3031" y="5017028"/>
            <a:ext cx="1538700" cy="12353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5DA1551-362E-C39E-DD82-0D5EF9038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0361" y="5099853"/>
            <a:ext cx="943489" cy="11725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B761907C-991A-30FC-3ECA-D324BF20D8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096" y="5165425"/>
            <a:ext cx="0" cy="6391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648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processes P1 through P5; 3 resource types R1, R2, R3 with 7, 3, 6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(You will be graded on “Need matrix”, and “Available resources after completion of each process”.)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5F76B2-BEDF-C8B9-87B6-041FA03BECF8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AE84D-4AB2-7599-CFFF-56C948A18EA1}"/>
              </a:ext>
            </a:extLst>
          </p:cNvPr>
          <p:cNvSpPr txBox="1"/>
          <p:nvPr/>
        </p:nvSpPr>
        <p:spPr>
          <a:xfrm>
            <a:off x="9462080" y="7112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1D54-1C06-B2D6-EAA8-E71A928FC5F5}"/>
              </a:ext>
            </a:extLst>
          </p:cNvPr>
          <p:cNvSpPr txBox="1"/>
          <p:nvPr/>
        </p:nvSpPr>
        <p:spPr>
          <a:xfrm>
            <a:off x="6358730" y="31731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D5EB56B-6F10-01A7-35F2-6D7624912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937547"/>
              </p:ext>
            </p:extLst>
          </p:nvPr>
        </p:nvGraphicFramePr>
        <p:xfrm>
          <a:off x="8839200" y="3860341"/>
          <a:ext cx="260368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9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4D3D70-7FE5-6B08-F66E-BF00FC19447F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/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02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FDD-632A-D1DD-5014-0014812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55DFA9-07DC-3C15-794C-562B8D9726FC}"/>
                  </a:ext>
                </a:extLst>
              </p:cNvPr>
              <p:cNvSpPr txBox="1"/>
              <p:nvPr/>
            </p:nvSpPr>
            <p:spPr bwMode="auto">
              <a:xfrm>
                <a:off x="133387" y="379479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55DFA9-07DC-3C15-794C-562B8D97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87" y="379479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3A226EDC-0D51-C42F-5740-C1C8FCB0122C}"/>
                  </a:ext>
                </a:extLst>
              </p:cNvPr>
              <p:cNvSpPr txBox="1"/>
              <p:nvPr/>
            </p:nvSpPr>
            <p:spPr bwMode="auto">
              <a:xfrm>
                <a:off x="414114" y="5902668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3A226EDC-0D51-C42F-5740-C1C8FCB0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114" y="5902668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3A5E180C-3879-415C-602E-29D92CD197E4}"/>
                  </a:ext>
                </a:extLst>
              </p:cNvPr>
              <p:cNvSpPr txBox="1"/>
              <p:nvPr/>
            </p:nvSpPr>
            <p:spPr bwMode="auto">
              <a:xfrm>
                <a:off x="2608565" y="3767159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3A5E180C-3879-415C-602E-29D92CD1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565" y="3767159"/>
                <a:ext cx="2506222" cy="243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92848FA-2EF5-2E20-5B27-FA63DF2C1FDC}"/>
                  </a:ext>
                </a:extLst>
              </p:cNvPr>
              <p:cNvSpPr txBox="1"/>
              <p:nvPr/>
            </p:nvSpPr>
            <p:spPr bwMode="auto">
              <a:xfrm>
                <a:off x="2804944" y="5915680"/>
                <a:ext cx="2225495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92848FA-2EF5-2E20-5B27-FA63DF2C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4944" y="5915680"/>
                <a:ext cx="2225495" cy="449263"/>
              </a:xfrm>
              <a:prstGeom prst="rect">
                <a:avLst/>
              </a:prstGeom>
              <a:blipFill>
                <a:blip r:embed="rId5"/>
                <a:stretch>
                  <a:fillRect l="-548" b="-13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9F902A61-FA36-057F-2983-9B3D7E3C86A2}"/>
                  </a:ext>
                </a:extLst>
              </p:cNvPr>
              <p:cNvSpPr txBox="1"/>
              <p:nvPr/>
            </p:nvSpPr>
            <p:spPr bwMode="auto">
              <a:xfrm>
                <a:off x="4799281" y="3859613"/>
                <a:ext cx="2731745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b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9F902A61-FA36-057F-2983-9B3D7E3C8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281" y="3859613"/>
                <a:ext cx="2731745" cy="243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3C13E9-EE6E-FE44-423C-133C0B887231}"/>
              </a:ext>
            </a:extLst>
          </p:cNvPr>
          <p:cNvSpPr txBox="1"/>
          <p:nvPr/>
        </p:nvSpPr>
        <p:spPr>
          <a:xfrm>
            <a:off x="6167975" y="341485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536704-FA59-F01E-D7D3-A7E72201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284"/>
            <a:ext cx="11074400" cy="2808023"/>
          </a:xfrm>
        </p:spPr>
        <p:txBody>
          <a:bodyPr>
            <a:normAutofit/>
          </a:bodyPr>
          <a:lstStyle/>
          <a:p>
            <a:r>
              <a:rPr lang="en-GB" dirty="0"/>
              <a:t>First compute the Need matrix as</a:t>
            </a:r>
            <a:r>
              <a:rPr lang="en-GB" i="1" dirty="0"/>
              <a:t> Max – Allocation, </a:t>
            </a:r>
            <a:r>
              <a:rPr lang="en-GB" dirty="0"/>
              <a:t>and Available vector </a:t>
            </a:r>
            <a:r>
              <a:rPr lang="en-GB" i="1" dirty="0"/>
              <a:t>A.</a:t>
            </a:r>
          </a:p>
          <a:p>
            <a:r>
              <a:rPr lang="en-GB" dirty="0"/>
              <a:t>The state is not safe, the execution sequence P4, P2 leads to a deadlock state, where none of the remaining processes P1, P3, P5 can finish.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9B359-210E-4ADB-3DB7-AB9987F13964}"/>
              </a:ext>
            </a:extLst>
          </p:cNvPr>
          <p:cNvSpPr txBox="1"/>
          <p:nvPr/>
        </p:nvSpPr>
        <p:spPr>
          <a:xfrm>
            <a:off x="1090667" y="341771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692A-4344-BD4B-2E26-CA286172834D}"/>
              </a:ext>
            </a:extLst>
          </p:cNvPr>
          <p:cNvSpPr txBox="1"/>
          <p:nvPr/>
        </p:nvSpPr>
        <p:spPr>
          <a:xfrm>
            <a:off x="3277657" y="3430723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70D1-A81D-F4C3-4D27-B66AF0C5D939}"/>
              </a:ext>
            </a:extLst>
          </p:cNvPr>
          <p:cNvSpPr txBox="1"/>
          <p:nvPr/>
        </p:nvSpPr>
        <p:spPr>
          <a:xfrm>
            <a:off x="1123547" y="5663963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8DA40-55FB-548B-E5BE-5DE49D12E846}"/>
              </a:ext>
            </a:extLst>
          </p:cNvPr>
          <p:cNvSpPr txBox="1"/>
          <p:nvPr/>
        </p:nvSpPr>
        <p:spPr>
          <a:xfrm>
            <a:off x="3374989" y="567697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04507D1-C3BE-2B11-F5F6-4E1FC59BD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72033"/>
              </p:ext>
            </p:extLst>
          </p:nvPr>
        </p:nvGraphicFramePr>
        <p:xfrm>
          <a:off x="8689715" y="3859613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Deadlock</a:t>
                      </a:r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88D6D2-D35D-6644-13FA-CDC965E84BA2}"/>
              </a:ext>
            </a:extLst>
          </p:cNvPr>
          <p:cNvSpPr txBox="1"/>
          <p:nvPr/>
        </p:nvSpPr>
        <p:spPr>
          <a:xfrm>
            <a:off x="8265585" y="3150770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C5C0E-45D7-10FB-B815-4D9F6D681B1D}"/>
              </a:ext>
            </a:extLst>
          </p:cNvPr>
          <p:cNvSpPr/>
          <p:nvPr/>
        </p:nvSpPr>
        <p:spPr bwMode="auto">
          <a:xfrm>
            <a:off x="4799281" y="3090841"/>
            <a:ext cx="6978605" cy="282483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17193-306F-3B74-C080-F88FDA21C9F3}"/>
              </a:ext>
            </a:extLst>
          </p:cNvPr>
          <p:cNvSpPr txBox="1"/>
          <p:nvPr/>
        </p:nvSpPr>
        <p:spPr>
          <a:xfrm>
            <a:off x="7684155" y="5963387"/>
            <a:ext cx="152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Gill Sans Light"/>
              </a:rPr>
              <a:t>Your task</a:t>
            </a:r>
            <a:endParaRPr lang="en-SE" sz="2800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47037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59AE-EA0D-7D49-7B1F-88F31D5F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F4A-F7E0-CB6A-A433-EDF6B764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5ECC5533-E893-A100-E49C-FE6EC360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4 processes P1, P2, P3; 3 resource types R1, R2, R3 with 8, 6, 4 instances each.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1) 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2) Starting from the initial state, if P1 makes request for 2 more instances of resource 3, should we grant it?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3) Starting from the initial state, if P2 makes request for 2 more instances of resource 1, should we grant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4183-831A-68FF-E9DE-EC9ADD4A2567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45BA-C3F2-6BAD-4AA9-EC009521B738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7C95-5190-3B41-4EB5-36518CC96F8D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4E1DC9B-71E6-9958-F686-AC688BB6182D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4A79E8-7362-DF03-ECE8-AAA6A9AB3A41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33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5A93-60F0-2213-7C92-632B12A13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B88-1B01-D698-F1E8-891B0718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053031C-2468-6912-66A3-A83F66C3843B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053031C-2468-6912-66A3-A83F66C3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443E798-CD4A-806D-AF08-DC111B74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initial state is safe, with safe sequences of P2, P3, P1 or </a:t>
            </a: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P2, P2, P1 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1E011-44DB-38E5-C37F-55B7CF0ED063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A42F6-84B6-8EC7-AB17-F727735BDBC2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ECB73-27E5-9D4B-A02D-6AE78A2ABF27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E50483ED-DFAC-C6C8-4951-D15892990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01358"/>
              </p:ext>
            </p:extLst>
          </p:nvPr>
        </p:nvGraphicFramePr>
        <p:xfrm>
          <a:off x="5486159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A0EF05-717F-275F-4597-5F78A90FF71A}"/>
              </a:ext>
            </a:extLst>
          </p:cNvPr>
          <p:cNvSpPr txBox="1"/>
          <p:nvPr/>
        </p:nvSpPr>
        <p:spPr>
          <a:xfrm>
            <a:off x="5062029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CC43BCB-E35B-8812-28A1-5242B017126A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CC43BCB-E35B-8812-28A1-5242B017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EA3E4C-740B-47F4-7F78-53FA67539C71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EA3E4C-740B-47F4-7F78-53FA6753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D1ABF9-BE7D-831B-1B2D-32E696C3244B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BD0E0B4-1524-6339-8145-4445092FB71C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BD0E0B4-1524-6339-8145-4445092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C3F1385-A52A-9E90-7E7B-400E30A29DFD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DDCB325-79A6-42E2-9680-1C9E5BA7695C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DDCB325-79A6-42E2-9680-1C9E5BA76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27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AD3FAC9C-B70F-B936-0DE1-06DCFD7B0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04224"/>
              </p:ext>
            </p:extLst>
          </p:nvPr>
        </p:nvGraphicFramePr>
        <p:xfrm>
          <a:off x="9170146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BA45E0-4B1A-058F-E246-3ED35D8F0A78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71A21D-C90B-1E28-E672-A6080DEC3C51}"/>
              </a:ext>
            </a:extLst>
          </p:cNvPr>
          <p:cNvSpPr txBox="1"/>
          <p:nvPr/>
        </p:nvSpPr>
        <p:spPr>
          <a:xfrm>
            <a:off x="8336171" y="469462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Gill Sans Light"/>
              </a:rPr>
              <a:t>Or</a:t>
            </a:r>
            <a:endParaRPr lang="en-SE" sz="24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2168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ECDA4-C4F3-A0AF-491B-166172A2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EC78-098D-FFE4-8BC5-92CBB55F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33FCFF-82E7-6DAB-AC93-D7A70ACA5C66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33FCFF-82E7-6DAB-AC93-D7A70ACA5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C5AD6905-2F6E-5BED-EF8F-2587C54E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Starting from the initial state, if P1 makes request for 2 more instances of resource 3, then we calculate the state of the system if this request is fulfilled.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state is unsafe, so we deny this request.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59C2B-2E88-5A58-2050-95588A730FC4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3E62C-1CF0-C248-833C-0034F4733E7B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2CB0C-2F76-E7BB-C01A-3DAD7422D26A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07BBB34-B221-2990-3B13-5CA30A034480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07BBB34-B221-2990-3B13-5CA30A03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779F4701-28D3-A2C2-8A97-9004FF2F5301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779F4701-28D3-A2C2-8A97-9004FF2F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03B173-9565-1F8C-24D7-60D608B6CD2D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2439B1C-FFA4-3FEB-D8E8-459E3398ECC1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2439B1C-FFA4-3FEB-D8E8-459E339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14B8581-F9AF-28B9-3B5A-E4BBDEF13A6C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12374D15-BF32-5EAC-42F5-EA10B6ACC1F4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12374D15-BF32-5EAC-42F5-EA10B6A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A5EBBCC-1D27-EEFF-3BC7-9A97EB226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3828"/>
              </p:ext>
            </p:extLst>
          </p:nvPr>
        </p:nvGraphicFramePr>
        <p:xfrm>
          <a:off x="9170146" y="3969141"/>
          <a:ext cx="260368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Deadlocked</a:t>
                      </a:r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ADEC80-1930-714E-065B-D88D97048799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  <p:extLst>
      <p:ext uri="{BB962C8B-B14F-4D97-AF65-F5344CB8AC3E}">
        <p14:creationId xmlns:p14="http://schemas.microsoft.com/office/powerpoint/2010/main" val="19237284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8191D-5A7E-33ED-1268-C5DFAE4F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A3C-C99F-D215-97EA-8A25FE4D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4F40168-310D-D7CD-B0CC-E7AD09DA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Starting from the initial state, if P2 makes request for 2 more instances of resource 1, then we calculate the state of the system if this request is fulfilled.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state is safe, with safe sequences of P2, P3, P1 or </a:t>
            </a: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P2, P2, P1,</a:t>
            </a: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 so we can grant this request.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447E1A1-3FE9-CB88-1B54-A42FC935B024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447E1A1-3FE9-CB88-1B54-A42FC935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2401755-5B21-371B-C80F-84F6A5534231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130C-BDB2-FB94-DD36-F5B698285496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66BAB-EE14-1B81-C79B-01199BF9BDA2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61E0BEC1-0718-3700-B38D-236D5F96B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076815"/>
              </p:ext>
            </p:extLst>
          </p:nvPr>
        </p:nvGraphicFramePr>
        <p:xfrm>
          <a:off x="5677255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23CCFD-7038-EA86-E7B9-785E0161954F}"/>
              </a:ext>
            </a:extLst>
          </p:cNvPr>
          <p:cNvSpPr txBox="1"/>
          <p:nvPr/>
        </p:nvSpPr>
        <p:spPr>
          <a:xfrm>
            <a:off x="5253125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E049E6E9-2959-1B3C-C0F4-C9AF2AC4439F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E049E6E9-2959-1B3C-C0F4-C9AF2AC4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BDB2F26C-5C5A-FF81-DB98-DA2A4760356A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BDB2F26C-5C5A-FF81-DB98-DA2A4760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B1F1722-0DCC-DE17-B27B-9D05CEBED37B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0E00298D-2694-50C5-971D-E1A70777DEA2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0E00298D-2694-50C5-971D-E1A70777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444D9C1-122C-31A1-C1CF-D8BE28B2CA91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FDD1C5D2-51A4-BAD0-08E8-ED0171BA7D72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FDD1C5D2-51A4-BAD0-08E8-ED0171B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27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FFEF9B77-AC64-5465-06E8-725F2D06C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994767"/>
              </p:ext>
            </p:extLst>
          </p:nvPr>
        </p:nvGraphicFramePr>
        <p:xfrm>
          <a:off x="9170146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8A1FADA-3077-D2F9-206C-A2B711FFAD35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49DA0-E30A-F22C-D7D5-8D2A077EA023}"/>
              </a:ext>
            </a:extLst>
          </p:cNvPr>
          <p:cNvSpPr txBox="1"/>
          <p:nvPr/>
        </p:nvSpPr>
        <p:spPr>
          <a:xfrm>
            <a:off x="8527267" y="469462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Gill Sans Light"/>
              </a:rPr>
              <a:t>Or</a:t>
            </a:r>
            <a:endParaRPr lang="en-SE" sz="24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6858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65973773"/>
              </p:ext>
            </p:extLst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67537"/>
              </p:ext>
            </p:extLst>
          </p:nvPr>
        </p:nvGraphicFramePr>
        <p:xfrm>
          <a:off x="3802951" y="3994116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3">
                  <p:embed/>
                </p:oleObj>
              </mc:Choice>
              <mc:Fallback>
                <p:oleObj name="Equation" r:id="rId4" imgW="13716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51" y="3994116"/>
                        <a:ext cx="3192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48F32-7105-F523-4EAE-5327C48CD8D2}"/>
              </a:ext>
            </a:extLst>
          </p:cNvPr>
          <p:cNvSpPr txBox="1"/>
          <p:nvPr/>
        </p:nvSpPr>
        <p:spPr>
          <a:xfrm>
            <a:off x="9085949" y="66530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D9D62-8211-1F1E-F49C-EBA3C58E3070}"/>
              </a:ext>
            </a:extLst>
          </p:cNvPr>
          <p:cNvSpPr txBox="1"/>
          <p:nvPr/>
        </p:nvSpPr>
        <p:spPr>
          <a:xfrm>
            <a:off x="4595244" y="361064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6E861FC-D68E-CD7A-71ED-F7EE3565A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54512"/>
              </p:ext>
            </p:extLst>
          </p:nvPr>
        </p:nvGraphicFramePr>
        <p:xfrm>
          <a:off x="7804943" y="1067093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6E861FC-D68E-CD7A-71ED-F7EE356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43" y="1067093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3B234D-8EEF-69B8-F734-88CCB6B9D4FA}"/>
              </a:ext>
            </a:extLst>
          </p:cNvPr>
          <p:cNvSpPr txBox="1"/>
          <p:nvPr/>
        </p:nvSpPr>
        <p:spPr>
          <a:xfrm>
            <a:off x="8453623" y="105001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1D1F-5A27-8335-31EE-5669FD06E7E6}"/>
              </a:ext>
            </a:extLst>
          </p:cNvPr>
          <p:cNvSpPr txBox="1"/>
          <p:nvPr/>
        </p:nvSpPr>
        <p:spPr>
          <a:xfrm>
            <a:off x="8942884" y="105001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E8214-3FB5-91B2-80F8-17484AD63877}"/>
              </a:ext>
            </a:extLst>
          </p:cNvPr>
          <p:cNvSpPr txBox="1"/>
          <p:nvPr/>
        </p:nvSpPr>
        <p:spPr>
          <a:xfrm>
            <a:off x="8915400" y="152706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4D9F6-2C29-49FE-7478-9A969ED09A4D}"/>
              </a:ext>
            </a:extLst>
          </p:cNvPr>
          <p:cNvSpPr txBox="1"/>
          <p:nvPr/>
        </p:nvSpPr>
        <p:spPr>
          <a:xfrm>
            <a:off x="9404661" y="152706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F3498-9404-66C7-7A8C-A363B3A1D1C4}"/>
              </a:ext>
            </a:extLst>
          </p:cNvPr>
          <p:cNvSpPr txBox="1"/>
          <p:nvPr/>
        </p:nvSpPr>
        <p:spPr>
          <a:xfrm>
            <a:off x="9395178" y="2030813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64E4-6F67-B54A-0C81-6B60DEA49553}"/>
              </a:ext>
            </a:extLst>
          </p:cNvPr>
          <p:cNvSpPr txBox="1"/>
          <p:nvPr/>
        </p:nvSpPr>
        <p:spPr>
          <a:xfrm>
            <a:off x="9884439" y="2030813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8D34-74BD-42DF-3A70-43B8633A4CD7}"/>
              </a:ext>
            </a:extLst>
          </p:cNvPr>
          <p:cNvSpPr txBox="1"/>
          <p:nvPr/>
        </p:nvSpPr>
        <p:spPr>
          <a:xfrm>
            <a:off x="9909973" y="249833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92909-AC0F-0BD3-E533-A97C8A3E879C}"/>
              </a:ext>
            </a:extLst>
          </p:cNvPr>
          <p:cNvSpPr txBox="1"/>
          <p:nvPr/>
        </p:nvSpPr>
        <p:spPr>
          <a:xfrm>
            <a:off x="10309578" y="249833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8CC8B-4443-B8A2-86A7-4BFFCC5566BD}"/>
              </a:ext>
            </a:extLst>
          </p:cNvPr>
          <p:cNvSpPr txBox="1"/>
          <p:nvPr/>
        </p:nvSpPr>
        <p:spPr>
          <a:xfrm>
            <a:off x="8456829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/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E" sz="280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0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50384"/>
              </p:ext>
            </p:extLst>
          </p:nvPr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0" imgH="1117440" progId="Equation.3">
                  <p:embed/>
                </p:oleObj>
              </mc:Choice>
              <mc:Fallback>
                <p:oleObj name="Equation" r:id="rId9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5810"/>
              </p:ext>
            </p:extLst>
          </p:nvPr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88EC0-AFB4-5912-5848-75A0D718DF59}"/>
              </a:ext>
            </a:extLst>
          </p:cNvPr>
          <p:cNvSpPr txBox="1"/>
          <p:nvPr/>
        </p:nvSpPr>
        <p:spPr>
          <a:xfrm>
            <a:off x="10318503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81156"/>
              </p:ext>
            </p:extLst>
          </p:nvPr>
        </p:nvGraphicFramePr>
        <p:xfrm>
          <a:off x="8091273" y="40843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98716</TotalTime>
  <Pages>60</Pages>
  <Words>1268</Words>
  <Application>Microsoft Office PowerPoint</Application>
  <PresentationFormat>Widescreen</PresentationFormat>
  <Paragraphs>340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Times New Roman</vt:lpstr>
      <vt:lpstr>Office</vt:lpstr>
      <vt:lpstr>Equation</vt:lpstr>
      <vt:lpstr>CSC 112: Computer Operating Systems Lecture 4   Deadlocks Exercises</vt:lpstr>
      <vt:lpstr>Quiz: Deadlocks II</vt:lpstr>
      <vt:lpstr>Quiz: Banker’s Algorithm I</vt:lpstr>
      <vt:lpstr>Quiz Solution: Banker’s Algorithm I</vt:lpstr>
      <vt:lpstr>Quiz: Banker’s algorithm II</vt:lpstr>
      <vt:lpstr>Quiz Solution: Banker’s algorithm II</vt:lpstr>
      <vt:lpstr>Quiz Solution: Banker’s algorithm II</vt:lpstr>
      <vt:lpstr>Quiz Solution: Banker’s algorithm II</vt:lpstr>
      <vt:lpstr>Banker’s Algorithm: 4 philosophers each holding his left fork</vt:lpstr>
      <vt:lpstr>Banker’s Algorithm: 4 philosophers each holding his left fork ANS</vt:lpstr>
      <vt:lpstr>Banker’s Algorithm: 5 philosophers each holding his left fork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1057</cp:revision>
  <cp:lastPrinted>2022-03-15T20:14:46Z</cp:lastPrinted>
  <dcterms:created xsi:type="dcterms:W3CDTF">1995-08-12T11:37:26Z</dcterms:created>
  <dcterms:modified xsi:type="dcterms:W3CDTF">2025-03-04T01:25:49Z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