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7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brown CS, respectively)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8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6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3.png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7.xm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370.png"/><Relationship Id="rId9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blocks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750" t="-53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</p:txBody>
          </p:sp>
        </mc:Choice>
        <mc:Fallback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blipFill>
                <a:blip r:embed="rId12"/>
                <a:stretch>
                  <a:fillRect l="-706" t="-6297" r="-2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first execution segment t </a:t>
                </a:r>
                <a14:m>
                  <m:oMath xmlns:m="http://schemas.openxmlformats.org/officeDocument/2006/math">
                    <m:r>
                      <a:rPr lang="en-GB" altLang="zh-CN" sz="1800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3], not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CS)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. Deadlocked!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pre-emption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paper-reading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  <a:blipFill>
                <a:blip r:embed="rId2"/>
                <a:stretch>
                  <a:fillRect l="-1496" t="-1949" r="-1496" b="-9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Causes Chained Blocking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429000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183382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753021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207602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4832654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45770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58255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15834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PCP 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b="0" dirty="0"/>
                  <a:t>, that is,</a:t>
                </a:r>
              </a:p>
              <a:p>
                <a:pPr lvl="1"/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153" t="-3444" r="-10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PIP: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11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 r="-136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 (with or without PIP):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in opposite order: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runs first and locks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starts running and locks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, then tries to lock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en-GB" altLang="zh-CN" sz="2400" dirty="0">
                    <a:ea typeface="宋体" charset="-122"/>
                  </a:rPr>
                  <a:t>starts </a:t>
                </a:r>
                <a:r>
                  <a:rPr lang="en-US" altLang="zh-CN" sz="2400" dirty="0">
                    <a:ea typeface="宋体" charset="-122"/>
                  </a:rPr>
                  <a:t>running and tries to lock s</a:t>
                </a:r>
                <a:r>
                  <a:rPr lang="en-US" altLang="zh-CN" sz="2400" baseline="-25000" dirty="0">
                    <a:ea typeface="宋体" charset="-122"/>
                  </a:rPr>
                  <a:t>1, </a:t>
                </a:r>
                <a:r>
                  <a:rPr lang="en-US" altLang="zh-CN" sz="240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holds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. Circular waiting </a:t>
                </a:r>
                <a:r>
                  <a:rPr lang="en-US" altLang="zh-CN" sz="240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  <a:blipFill>
                <a:blip r:embed="rId6"/>
                <a:stretch>
                  <a:fillRect l="-1768" t="-4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</a:t>
                </a:r>
                <a:r>
                  <a:rPr lang="en-GB"/>
                  <a:t>blocking)</a:t>
                </a:r>
                <a:endParaRPr lang="en-GB" dirty="0"/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2110" t="-1899" r="-3283" b="-7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  <a:blipFill>
                <a:blip r:embed="rId3"/>
                <a:stretch>
                  <a:fillRect l="-1039" t="-6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5715000"/>
          </a:xfrm>
        </p:spPr>
        <p:txBody>
          <a:bodyPr>
            <a:normAutofit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394ABB0-2EFE-3305-1586-61769289B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886412"/>
              </p:ext>
            </p:extLst>
          </p:nvPr>
        </p:nvGraphicFramePr>
        <p:xfrm>
          <a:off x="2971800" y="4495800"/>
          <a:ext cx="711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0763083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5820941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0752279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89330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Deadlock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Number of blockings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Transparency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PIP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1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PCP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1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</p:spPr>
            <p:txBody>
              <a:bodyPr>
                <a:normAutofit/>
              </a:bodyPr>
              <a:lstStyle/>
              <a:p>
                <a:r>
                  <a:rPr lang="en-GB" altLang="zh-CN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dirty="0"/>
                  <a:t>Schedulable utilization bound for </a:t>
                </a:r>
                <a:r>
                  <a:rPr lang="en-GB" altLang="zh-CN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0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eaLnBrk="1" hangingPunct="1"/>
                <a:r>
                  <a:rPr lang="en-US" altLang="zh-CN" dirty="0"/>
                  <a:t>Response Time Analysis (RTA) for </a:t>
                </a:r>
                <a:r>
                  <a:rPr lang="en-GB" altLang="zh-CN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000" b="0" dirty="0">
                    <a:latin typeface="Gill Sans Light" charset="0"/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000" b="0" dirty="0">
                    <a:latin typeface="Gill Sans Light" charset="0"/>
                    <a:ea typeface="宋体" pitchFamily="2" charset="-122"/>
                  </a:rPr>
                  <a:t>‘s WCRT</a:t>
                </a:r>
                <a:r>
                  <a:rPr lang="en-GB" altLang="zh-CN" sz="20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Gill Sans Light" charset="0"/>
                    <a:ea typeface="宋体" pitchFamily="2" charset="-122"/>
                  </a:rPr>
                  <a:t> is computed by solving the following recursive equation</a:t>
                </a:r>
                <a:r>
                  <a:rPr lang="en-US" altLang="zh-CN" sz="2000" b="0" dirty="0">
                    <a:ea typeface="宋体" pitchFamily="2" charset="-122"/>
                  </a:rPr>
                  <a:t>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0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0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0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0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0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0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Gill Sans Light" charset="0"/>
                    <a:ea typeface="宋体" pitchFamily="2" charset="-122"/>
                  </a:rPr>
                  <a:t> is schedulable </a:t>
                </a:r>
                <a:r>
                  <a:rPr lang="en-US" altLang="zh-CN" sz="2000" b="0" dirty="0" err="1">
                    <a:latin typeface="Gill Sans Light" charset="0"/>
                    <a:ea typeface="宋体" pitchFamily="2" charset="-122"/>
                  </a:rPr>
                  <a:t>iff</a:t>
                </a:r>
                <a:r>
                  <a:rPr lang="en-US" altLang="zh-CN" sz="2000" b="0" dirty="0">
                    <a:latin typeface="Gill Sans Light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0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0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0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  <a:blipFill>
                <a:blip r:embed="rId3"/>
                <a:stretch>
                  <a:fillRect l="-1034" t="-19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677611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critical section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1’s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865" t="-4560" b="-40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279307"/>
              </p:ext>
            </p:extLst>
          </p:nvPr>
        </p:nvGraphicFramePr>
        <p:xfrm>
          <a:off x="2286000" y="4656136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</a:t>
                </a:r>
                <a:r>
                  <a:rPr lang="en-US" altLang="zh-CN" sz="1600">
                    <a:ea typeface="宋体" charset="-122"/>
                  </a:rPr>
                  <a:t>with CS </a:t>
                </a:r>
                <a:r>
                  <a:rPr lang="en-US" altLang="zh-CN" sz="16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(2, 5, 3 , 4)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associated with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37535"/>
              </p:ext>
            </p:extLst>
          </p:nvPr>
        </p:nvGraphicFramePr>
        <p:xfrm>
          <a:off x="2133600" y="4721706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100524</TotalTime>
  <Pages>60</Pages>
  <Words>7888</Words>
  <Application>Microsoft Office PowerPoint</Application>
  <PresentationFormat>Widescreen</PresentationFormat>
  <Paragraphs>1060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SimSun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PCP Causes Chained Blocking</vt:lpstr>
      <vt:lpstr>Priority Ceiling Protocol (PCP)</vt:lpstr>
      <vt:lpstr>PCP Example I</vt:lpstr>
      <vt:lpstr>PCP Example 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1153</cp:revision>
  <cp:lastPrinted>2022-03-15T20:14:46Z</cp:lastPrinted>
  <dcterms:created xsi:type="dcterms:W3CDTF">1995-08-12T11:37:26Z</dcterms:created>
  <dcterms:modified xsi:type="dcterms:W3CDTF">2025-04-14T19:49:25Z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