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8"/>
  </p:notesMasterIdLst>
  <p:handoutMasterIdLst>
    <p:handoutMasterId r:id="rId49"/>
  </p:handoutMasterIdLst>
  <p:sldIdLst>
    <p:sldId id="256" r:id="rId2"/>
    <p:sldId id="417" r:id="rId3"/>
    <p:sldId id="341" r:id="rId4"/>
    <p:sldId id="343" r:id="rId5"/>
    <p:sldId id="419" r:id="rId6"/>
    <p:sldId id="345" r:id="rId7"/>
    <p:sldId id="346" r:id="rId8"/>
    <p:sldId id="347" r:id="rId9"/>
    <p:sldId id="348" r:id="rId10"/>
    <p:sldId id="350" r:id="rId11"/>
    <p:sldId id="357" r:id="rId12"/>
    <p:sldId id="1368" r:id="rId13"/>
    <p:sldId id="352" r:id="rId14"/>
    <p:sldId id="356" r:id="rId15"/>
    <p:sldId id="422" r:id="rId16"/>
    <p:sldId id="358" r:id="rId17"/>
    <p:sldId id="359" r:id="rId18"/>
    <p:sldId id="360" r:id="rId19"/>
    <p:sldId id="397" r:id="rId20"/>
    <p:sldId id="1295" r:id="rId21"/>
    <p:sldId id="1363" r:id="rId22"/>
    <p:sldId id="381" r:id="rId23"/>
    <p:sldId id="1364" r:id="rId24"/>
    <p:sldId id="1369" r:id="rId25"/>
    <p:sldId id="380" r:id="rId26"/>
    <p:sldId id="1365" r:id="rId27"/>
    <p:sldId id="1366" r:id="rId28"/>
    <p:sldId id="1367" r:id="rId29"/>
    <p:sldId id="1370" r:id="rId30"/>
    <p:sldId id="368" r:id="rId31"/>
    <p:sldId id="370" r:id="rId32"/>
    <p:sldId id="371" r:id="rId33"/>
    <p:sldId id="393" r:id="rId34"/>
    <p:sldId id="395" r:id="rId35"/>
    <p:sldId id="396" r:id="rId36"/>
    <p:sldId id="398" r:id="rId37"/>
    <p:sldId id="367" r:id="rId38"/>
    <p:sldId id="363" r:id="rId39"/>
    <p:sldId id="257" r:id="rId40"/>
    <p:sldId id="258" r:id="rId41"/>
    <p:sldId id="259" r:id="rId42"/>
    <p:sldId id="260" r:id="rId43"/>
    <p:sldId id="262" r:id="rId44"/>
    <p:sldId id="263" r:id="rId45"/>
    <p:sldId id="264" r:id="rId46"/>
    <p:sldId id="421" r:id="rId4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969"/>
    <p:restoredTop sz="82614" autoAdjust="0"/>
  </p:normalViewPr>
  <p:slideViewPr>
    <p:cSldViewPr>
      <p:cViewPr varScale="1">
        <p:scale>
          <a:sx n="68" d="100"/>
          <a:sy n="68" d="100"/>
        </p:scale>
        <p:origin x="1493"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0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Race_condition"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22</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ko-KR" sz="1200" dirty="0">
                <a:latin typeface="Courier New" panose="02070309020205020404" pitchFamily="49" charset="0"/>
                <a:ea typeface="굴림" charset="0"/>
                <a:cs typeface="Courier New" panose="02070309020205020404" pitchFamily="49" charset="0"/>
              </a:rPr>
              <a:t>//Tell consumer there is</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//1 more data item</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984451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Char char="•"/>
            </a:pPr>
            <a:r>
              <a:rPr lang="en-GB" dirty="0"/>
              <a:t>Problem is that semaphores are dual purpose: They are used for both mutex and scheduling constraints</a:t>
            </a:r>
          </a:p>
          <a:p>
            <a:pPr>
              <a:buFont typeface="Arial" panose="020B0604020202020204" pitchFamily="34" charset="0"/>
              <a:buChar char="•"/>
            </a:pPr>
            <a:r>
              <a:rPr lang="en-GB" dirty="0"/>
              <a:t>Example: the fact that flipping of P's in bounded buffer gives deadlock is not immediately obvious. How do you prove correctness to someone?</a:t>
            </a:r>
          </a:p>
          <a:p>
            <a:pPr>
              <a:buFont typeface="Arial" panose="020B0604020202020204" pitchFamily="34" charset="0"/>
              <a:buChar char="•"/>
            </a:pPr>
            <a:r>
              <a:rPr lang="en-GB" dirty="0"/>
              <a:t>Cleaner idea: Use </a:t>
            </a:r>
            <a:r>
              <a:rPr lang="en-GB" b="1" dirty="0"/>
              <a:t>locks</a:t>
            </a:r>
            <a:r>
              <a:rPr lang="en-GB" dirty="0"/>
              <a:t> for mutual exclusion and </a:t>
            </a:r>
            <a:r>
              <a:rPr lang="en-GB" b="1" dirty="0"/>
              <a:t>condition variables</a:t>
            </a:r>
            <a:r>
              <a:rPr lang="en-GB" dirty="0"/>
              <a:t> for scheduling constraints </a:t>
            </a:r>
            <a:r>
              <a:rPr lang="en-GB" b="1" dirty="0"/>
              <a:t>Definition:</a:t>
            </a:r>
            <a:r>
              <a:rPr lang="en-GB" dirty="0"/>
              <a:t> </a:t>
            </a:r>
            <a:r>
              <a:rPr lang="en-GB" b="1" dirty="0"/>
              <a:t>Monitor</a:t>
            </a:r>
            <a:r>
              <a:rPr lang="en-GB" dirty="0"/>
              <a:t>: a </a:t>
            </a:r>
            <a:r>
              <a:rPr lang="en-GB" b="1" dirty="0"/>
              <a:t>lock</a:t>
            </a:r>
            <a:r>
              <a:rPr lang="en-GB" dirty="0"/>
              <a:t> and zero or more </a:t>
            </a:r>
            <a:r>
              <a:rPr lang="en-GB" b="1" dirty="0"/>
              <a:t>condition variables</a:t>
            </a:r>
            <a:r>
              <a:rPr lang="en-GB" dirty="0"/>
              <a:t> for managing concurrent access to shared data Some languages like Java provide this natively</a:t>
            </a:r>
          </a:p>
          <a:p>
            <a:pPr>
              <a:buFont typeface="Arial" panose="020B0604020202020204" pitchFamily="34" charset="0"/>
              <a:buChar char="•"/>
            </a:pPr>
            <a:r>
              <a:rPr lang="en-GB" dirty="0"/>
              <a:t>Most others use actual locks and condition variables</a:t>
            </a:r>
          </a:p>
          <a:p>
            <a:r>
              <a:rPr lang="en-GB" dirty="0"/>
              <a:t>A "Monitor" is a paradigm for concurrent programming!</a:t>
            </a:r>
            <a:endParaRPr lang="en-US" altLang="zh-CN" i="1" dirty="0">
              <a:effectLst/>
              <a:latin typeface="Helvetica" pitchFamily="2" charset="0"/>
            </a:endParaRPr>
          </a:p>
          <a:p>
            <a:endParaRPr lang="en-US" altLang="zh-CN" i="1" dirty="0">
              <a:effectLst/>
              <a:latin typeface="Helvetica" pitchFamily="2" charset="0"/>
            </a:endParaRPr>
          </a:p>
          <a:p>
            <a:r>
              <a:rPr lang="en-US" altLang="zh-CN" i="1" dirty="0">
                <a:effectLst/>
                <a:latin typeface="Helvetica" pitchFamily="2" charset="0"/>
              </a:rPr>
              <a:t>An explicit queue that threads can put themselves</a:t>
            </a:r>
            <a:endParaRPr lang="en-US" altLang="zh-CN" dirty="0">
              <a:effectLst/>
              <a:latin typeface="Helvetica" pitchFamily="2" charset="0"/>
            </a:endParaRPr>
          </a:p>
          <a:p>
            <a:r>
              <a:rPr lang="en-US" altLang="zh-CN" i="1" dirty="0">
                <a:effectLst/>
                <a:latin typeface="Helvetica" pitchFamily="2" charset="0"/>
              </a:rPr>
              <a:t>when some </a:t>
            </a:r>
            <a:r>
              <a:rPr lang="en-US" altLang="zh-CN" i="1" dirty="0">
                <a:solidFill>
                  <a:srgbClr val="0070C1"/>
                </a:solidFill>
                <a:effectLst/>
                <a:latin typeface="Helvetica" pitchFamily="2" charset="0"/>
              </a:rPr>
              <a:t>condition </a:t>
            </a:r>
            <a:r>
              <a:rPr lang="en-US" altLang="zh-CN" i="1" dirty="0">
                <a:effectLst/>
                <a:latin typeface="Helvetica" pitchFamily="2" charset="0"/>
              </a:rPr>
              <a:t>is not as desired</a:t>
            </a:r>
            <a:endParaRPr lang="en-US" altLang="zh-CN" dirty="0">
              <a:effectLst/>
              <a:latin typeface="Helvetica" pitchFamily="2" charset="0"/>
            </a:endParaRPr>
          </a:p>
          <a:p>
            <a:endParaRPr lang="en-US" dirty="0"/>
          </a:p>
          <a:p>
            <a:endParaRPr lang="en-US" dirty="0"/>
          </a:p>
          <a:p>
            <a:r>
              <a:rPr lang="en-US" altLang="zh-CN" b="0" i="0" dirty="0">
                <a:solidFill>
                  <a:srgbClr val="374151"/>
                </a:solidFill>
                <a:effectLst/>
                <a:latin typeface="Söhne"/>
              </a:rPr>
              <a:t>A conditional variable allows a thread to wait for a particular condition to be true before continuing execution. The thread can signal the condition variable to wake up one or more waiting threads when the condition becomes true.</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805727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98586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1F005-03D5-8BC7-0A50-1592AA995D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50B277-3AB4-9751-B2A4-4F31BB17E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C5AA7E-090F-D0BB-5889-725CD1984652}"/>
              </a:ext>
            </a:extLst>
          </p:cNvPr>
          <p:cNvSpPr>
            <a:spLocks noGrp="1"/>
          </p:cNvSpPr>
          <p:nvPr>
            <p:ph type="body" idx="1"/>
          </p:nvPr>
        </p:nvSpPr>
        <p:spPr/>
        <p:txBody>
          <a:bodyPr/>
          <a:lstStyle/>
          <a:p>
            <a:r>
              <a:rPr lang="en-GB" dirty="0"/>
              <a:t>Spurious wakeups usually happen because in between the time when the condition variable was </a:t>
            </a:r>
            <a:r>
              <a:rPr lang="en-GB" dirty="0" err="1"/>
              <a:t>signaled</a:t>
            </a:r>
            <a:r>
              <a:rPr lang="en-GB" dirty="0"/>
              <a:t> and when the awakened thread was finally able to run, another thread ran first and changed the condition again. In general, if multiple threads are awakened, the first one to run will find the condition satisfied, but the others may find the condition unsatisfied. In this way, there is a </a:t>
            </a:r>
            <a:r>
              <a:rPr lang="en-GB" dirty="0">
                <a:hlinkClick r:id="rId3" tooltip="Race condition"/>
              </a:rPr>
              <a:t>race condition</a:t>
            </a:r>
            <a:r>
              <a:rPr lang="en-GB" dirty="0"/>
              <a:t> between all the awakened threads. The first thread to run will win the race and find the condition satisfied, while the other threads will lose the race, and experience a spurious wakeup’</a:t>
            </a:r>
          </a:p>
          <a:p>
            <a:endParaRPr lang="en-GB" dirty="0"/>
          </a:p>
          <a:p>
            <a:pPr lvl="1"/>
            <a:endParaRPr lang="en-GB" sz="1800" b="0" kern="0" dirty="0"/>
          </a:p>
          <a:p>
            <a:endParaRPr lang="en-GB" sz="1800" b="0" kern="0" dirty="0"/>
          </a:p>
          <a:p>
            <a:r>
              <a:rPr lang="en-GB" sz="1800" b="0" kern="0" dirty="0"/>
              <a:t>Example Scenario</a:t>
            </a:r>
          </a:p>
          <a:p>
            <a:endParaRPr lang="en-GB" sz="1800" b="0" kern="0" dirty="0"/>
          </a:p>
          <a:p>
            <a:r>
              <a:rPr lang="en-GB" sz="1800" b="0" kern="0" dirty="0"/>
              <a:t>    The parent thread calls </a:t>
            </a:r>
            <a:r>
              <a:rPr lang="en-GB" sz="1800" b="0" kern="0" dirty="0" err="1"/>
              <a:t>thr_join</a:t>
            </a:r>
            <a:r>
              <a:rPr lang="en-GB" sz="1800" b="0" kern="0" dirty="0"/>
              <a:t>() and enters </a:t>
            </a:r>
            <a:r>
              <a:rPr lang="en-GB" sz="1800" b="0" kern="0" dirty="0" err="1"/>
              <a:t>pthread_cond_wait</a:t>
            </a:r>
            <a:r>
              <a:rPr lang="en-GB" sz="1800" b="0" kern="0" dirty="0"/>
              <a:t>.</a:t>
            </a:r>
          </a:p>
          <a:p>
            <a:r>
              <a:rPr lang="en-GB" sz="1800" b="0" kern="0" dirty="0"/>
              <a:t>    A spurious wakeup occurs, causing </a:t>
            </a:r>
            <a:r>
              <a:rPr lang="en-GB" sz="1800" b="0" kern="0" dirty="0" err="1"/>
              <a:t>pthread_cond_wait</a:t>
            </a:r>
            <a:r>
              <a:rPr lang="en-GB" sz="1800" b="0" kern="0" dirty="0"/>
              <a:t> to return prematurely.</a:t>
            </a:r>
          </a:p>
          <a:p>
            <a:r>
              <a:rPr lang="en-GB" sz="1800" b="0" kern="0" dirty="0"/>
              <a:t>    Since the condition (</a:t>
            </a:r>
            <a:r>
              <a:rPr lang="en-GB" sz="1800" b="0" kern="0" dirty="0" err="1"/>
              <a:t>child_done</a:t>
            </a:r>
            <a:r>
              <a:rPr lang="en-GB" sz="1800" b="0" kern="0" dirty="0"/>
              <a:t>) is only checked once with an if, the parent thread assumes it can proceed, even though the child has not yet called </a:t>
            </a:r>
            <a:r>
              <a:rPr lang="en-GB" sz="1800" b="0" kern="0" dirty="0" err="1"/>
              <a:t>thr_exit</a:t>
            </a:r>
            <a:r>
              <a:rPr lang="en-GB" sz="1800" b="0" kern="0" dirty="0"/>
              <a:t>() or set </a:t>
            </a:r>
            <a:r>
              <a:rPr lang="en-GB" sz="1800" b="0" kern="0" dirty="0" err="1"/>
              <a:t>child_done</a:t>
            </a:r>
            <a:r>
              <a:rPr lang="en-GB" sz="1800" b="0" kern="0" dirty="0"/>
              <a:t> = true.</a:t>
            </a:r>
          </a:p>
          <a:p>
            <a:endParaRPr lang="en-GB" sz="1800" b="0" kern="0" dirty="0"/>
          </a:p>
          <a:p>
            <a:endParaRPr lang="en-GB" sz="1800" b="0" kern="0" dirty="0"/>
          </a:p>
          <a:p>
            <a:endParaRPr lang="en-GB" sz="1800" b="0" kern="0" dirty="0"/>
          </a:p>
          <a:p>
            <a:pPr lvl="1"/>
            <a:r>
              <a:rPr lang="en-GB" sz="1600" b="0" kern="0" dirty="0"/>
              <a:t>The use of a loop around </a:t>
            </a:r>
            <a:r>
              <a:rPr lang="en-GB" sz="1600" b="0" kern="0" dirty="0" err="1"/>
              <a:t>pthread_cond_wait</a:t>
            </a:r>
            <a:r>
              <a:rPr lang="en-GB" sz="1600" b="0" kern="0" dirty="0"/>
              <a:t> ensures correctness in case of spurious wakeups.</a:t>
            </a:r>
          </a:p>
          <a:p>
            <a:endParaRPr lang="en-SE" dirty="0"/>
          </a:p>
        </p:txBody>
      </p:sp>
    </p:spTree>
    <p:extLst>
      <p:ext uri="{BB962C8B-B14F-4D97-AF65-F5344CB8AC3E}">
        <p14:creationId xmlns:p14="http://schemas.microsoft.com/office/powerpoint/2010/main" val="4194322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11265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sz="2400" b="1" dirty="0">
                <a:solidFill>
                  <a:srgbClr val="0070C0"/>
                </a:solidFill>
              </a:rPr>
              <a:t>Get</a:t>
            </a:r>
            <a:r>
              <a:rPr lang="zh-CN" altLang="en-US" sz="2400" b="1" dirty="0">
                <a:solidFill>
                  <a:srgbClr val="0070C0"/>
                </a:solidFill>
              </a:rPr>
              <a:t> </a:t>
            </a:r>
            <a:r>
              <a:rPr lang="en-US" altLang="zh-CN" sz="2400" b="1" dirty="0">
                <a:solidFill>
                  <a:srgbClr val="0070C0"/>
                </a:solidFill>
              </a:rPr>
              <a:t>help</a:t>
            </a:r>
            <a:r>
              <a:rPr lang="zh-CN" altLang="en-US" sz="2400" b="1" dirty="0">
                <a:solidFill>
                  <a:srgbClr val="0070C0"/>
                </a:solidFill>
              </a:rPr>
              <a:t> </a:t>
            </a:r>
            <a:r>
              <a:rPr lang="en-US" altLang="zh-CN" sz="2400" b="1" dirty="0">
                <a:solidFill>
                  <a:srgbClr val="0070C0"/>
                </a:solidFill>
              </a:rPr>
              <a:t>from</a:t>
            </a:r>
            <a:r>
              <a:rPr lang="zh-CN" altLang="en-US" sz="2400" b="1" dirty="0">
                <a:solidFill>
                  <a:srgbClr val="0070C0"/>
                </a:solidFill>
              </a:rPr>
              <a:t> </a:t>
            </a:r>
            <a:r>
              <a:rPr lang="en-US" altLang="zh-CN" sz="2400"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flag=1 and enter the critical section, and all the other threads will see 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original=0, so the thread exits the while loop and enters critical section</a:t>
            </a:r>
          </a:p>
          <a:p>
            <a:pPr lvl="1"/>
            <a:r>
              <a:rPr lang="en-US" dirty="0"/>
              <a:t>If </a:t>
            </a:r>
            <a:r>
              <a:rPr lang="en-US" altLang="zh-CN" dirty="0"/>
              <a:t>lock-flag==1, then lock() returns original=1,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3935353725"/>
              </p:ext>
            </p:extLst>
          </p:nvPr>
        </p:nvGraphicFramePr>
        <p:xfrm>
          <a:off x="1905000" y="870267"/>
          <a:ext cx="8953501" cy="5713094"/>
        </p:xfrm>
        <a:graphic>
          <a:graphicData uri="http://schemas.openxmlformats.org/drawingml/2006/table">
            <a:tbl>
              <a:tblPr/>
              <a:tblGrid>
                <a:gridCol w="2782845">
                  <a:extLst>
                    <a:ext uri="{9D8B030D-6E8A-4147-A177-3AD203B41FA5}">
                      <a16:colId xmlns:a16="http://schemas.microsoft.com/office/drawing/2014/main" val="2939603784"/>
                    </a:ext>
                  </a:extLst>
                </a:gridCol>
                <a:gridCol w="2903838">
                  <a:extLst>
                    <a:ext uri="{9D8B030D-6E8A-4147-A177-3AD203B41FA5}">
                      <a16:colId xmlns:a16="http://schemas.microsoft.com/office/drawing/2014/main" val="3444212410"/>
                    </a:ext>
                  </a:extLst>
                </a:gridCol>
                <a:gridCol w="3266818">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a:effectLst/>
                          <a:latin typeface="Gill Sans" panose="020B0502020104020203"/>
                        </a:rPr>
                        <a:t>Use Cases</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Simple spinlocks</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Complex synchronization primitives like mutexes</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783418684"/>
                  </a:ext>
                </a:extLst>
              </a:tr>
              <a:tr h="890715">
                <a:tc>
                  <a:txBody>
                    <a:bodyPr/>
                    <a:lstStyle/>
                    <a:p>
                      <a:pPr fontAlgn="base" latinLnBrk="0"/>
                      <a:r>
                        <a:rPr lang="en-GB" sz="2400" b="0">
                          <a:effectLst/>
                          <a:latin typeface="Gill Sans" panose="020B0502020104020203"/>
                        </a:rPr>
                        <a:t>Efficiency</a:t>
                      </a:r>
                      <a:endParaRPr lang="en-GB" sz="240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00A6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80BE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r>
              <a:rPr lang="zh-CN" altLang="en-US" b="1" dirty="0">
                <a:solidFill>
                  <a:srgbClr val="FF0000"/>
                </a:solidFill>
              </a:rPr>
              <a:t> </a:t>
            </a:r>
            <a:r>
              <a:rPr lang="en-US" altLang="zh-CN" b="1" dirty="0">
                <a:solidFill>
                  <a:srgbClr val="FF0000"/>
                </a:solidFill>
              </a:rPr>
              <a:t>(NO!!)</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Semaphore</a:t>
            </a:r>
          </a:p>
          <a:p>
            <a:r>
              <a:rPr lang="en-US" altLang="zh-CN" dirty="0"/>
              <a:t>Semaphore</a:t>
            </a:r>
            <a:r>
              <a:rPr lang="zh-CN" altLang="en-US" dirty="0"/>
              <a:t> </a:t>
            </a:r>
            <a:r>
              <a:rPr lang="en-US" altLang="zh-CN" dirty="0"/>
              <a:t>operations</a:t>
            </a:r>
            <a:endParaRPr lang="nb-NO" altLang="zh-CN" dirty="0"/>
          </a:p>
          <a:p>
            <a:r>
              <a:rPr lang="en-US" altLang="zh-CN" dirty="0"/>
              <a:t>Binary</a:t>
            </a:r>
            <a:r>
              <a:rPr lang="zh-CN" altLang="en-US" dirty="0"/>
              <a:t> </a:t>
            </a:r>
            <a:r>
              <a:rPr lang="en-US" altLang="zh-CN" dirty="0"/>
              <a:t>Semaphore</a:t>
            </a:r>
          </a:p>
          <a:p>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p>
          <a:p>
            <a:r>
              <a:rPr lang="en-US" altLang="zh-CN" dirty="0"/>
              <a:t>Deadlock</a:t>
            </a:r>
          </a:p>
          <a:p>
            <a:r>
              <a:rPr lang="en-US" altLang="zh-CN" dirty="0"/>
              <a:t>Semaphore</a:t>
            </a:r>
            <a:r>
              <a:rPr lang="zh-CN" altLang="en-US" dirty="0"/>
              <a:t> </a:t>
            </a:r>
            <a:r>
              <a:rPr lang="en-US" altLang="zh-CN" dirty="0"/>
              <a:t>for</a:t>
            </a:r>
            <a:r>
              <a:rPr lang="zh-CN" altLang="en-US" dirty="0"/>
              <a:t> </a:t>
            </a:r>
            <a:r>
              <a:rPr lang="en-US" altLang="zh-CN" dirty="0"/>
              <a:t>P/C</a:t>
            </a:r>
            <a:r>
              <a:rPr lang="zh-CN" altLang="en-US" dirty="0"/>
              <a:t> </a:t>
            </a:r>
            <a:r>
              <a:rPr lang="en-US" altLang="zh-CN" dirty="0"/>
              <a:t>without</a:t>
            </a:r>
            <a:r>
              <a:rPr lang="zh-CN" altLang="en-US" dirty="0"/>
              <a:t> </a:t>
            </a:r>
            <a:r>
              <a:rPr lang="en-US" altLang="zh-CN" dirty="0"/>
              <a:t>deadlock</a:t>
            </a:r>
            <a:endParaRPr lang="nb-NO" altLang="zh-CN" dirty="0"/>
          </a:p>
          <a:p>
            <a:endParaRPr lang="en-US" dirty="0"/>
          </a:p>
        </p:txBody>
      </p:sp>
    </p:spTree>
    <p:extLst>
      <p:ext uri="{BB962C8B-B14F-4D97-AF65-F5344CB8AC3E}">
        <p14:creationId xmlns:p14="http://schemas.microsoft.com/office/powerpoint/2010/main" val="185294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Locks</a:t>
            </a:r>
            <a:endParaRPr lang="nb-NO" altLang="zh-CN" dirty="0"/>
          </a:p>
          <a:p>
            <a:r>
              <a:rPr lang="en-US" altLang="zh-CN" dirty="0"/>
              <a:t>Spinlocks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1066800"/>
            <a:ext cx="9372600" cy="5410200"/>
          </a:xfrm>
        </p:spPr>
        <p:txBody>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en-US" altLang="ko-KR" dirty="0">
                <a:ea typeface="굴림" panose="020B0600000101010101" pitchFamily="34" charset="-127"/>
              </a:rPr>
              <a:t>Set value when you initialize</a:t>
            </a:r>
          </a:p>
          <a:p>
            <a:pPr lvl="1">
              <a:spcBef>
                <a:spcPct val="25000"/>
              </a:spcBef>
            </a:pPr>
            <a:r>
              <a:rPr lang="en-US" altLang="ko-KR" dirty="0">
                <a:solidFill>
                  <a:schemeClr val="hlink"/>
                </a:solidFill>
                <a:latin typeface="Consolas" panose="020B0609020204030204" pitchFamily="49" charset="0"/>
                <a:ea typeface="굴림" panose="020B0600000101010101" pitchFamily="34" charset="-127"/>
              </a:rPr>
              <a:t>wait(): </a:t>
            </a:r>
            <a:r>
              <a:rPr lang="en-US" altLang="ko-KR" dirty="0">
                <a:ea typeface="굴림" panose="020B0600000101010101" pitchFamily="34" charset="-127"/>
              </a:rPr>
              <a:t>also called Down() or P(): an atomic operation that waits for semaphore to become positive, then decrements it by 1 </a:t>
            </a:r>
          </a:p>
          <a:p>
            <a:pPr lvl="1">
              <a:spcBef>
                <a:spcPct val="25000"/>
              </a:spcBef>
            </a:pPr>
            <a:r>
              <a:rPr lang="en-US" altLang="ko-KR" dirty="0">
                <a:solidFill>
                  <a:schemeClr val="hlink"/>
                </a:solidFill>
                <a:latin typeface="Consolas" panose="020B0609020204030204" pitchFamily="49" charset="0"/>
                <a:ea typeface="굴림" panose="020B0600000101010101" pitchFamily="34" charset="-127"/>
              </a:rPr>
              <a:t>signal(): </a:t>
            </a:r>
            <a:r>
              <a:rPr lang="en-US" altLang="ko-KR" dirty="0">
                <a:ea typeface="굴림" panose="020B0600000101010101" pitchFamily="34" charset="-127"/>
              </a:rPr>
              <a:t>also called Up() or V(): an atomic operation that increments the semaphore by 1, waking up a waiting thread, if any</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058400" y="155222"/>
            <a:ext cx="1917700" cy="2556933"/>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wait() and signal()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wait() together can’t decrement value below zero</a:t>
            </a:r>
          </a:p>
          <a:p>
            <a:pPr lvl="2"/>
            <a:r>
              <a:rPr lang="en-US" altLang="ko-KR" sz="2600" dirty="0">
                <a:latin typeface="Gill Sans" panose="020B0502020104020203"/>
                <a:ea typeface="굴림" panose="020B0600000101010101" pitchFamily="34" charset="-127"/>
              </a:rPr>
              <a:t>Thread going to sleep in wait() won’t miss wakeup from signal()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3" name="Text Box 2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6" name="Text Box 26"/>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43600"/>
            <a:ext cx="1114601" cy="40011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par>
                                <p:cTn id="33" presetID="1" presetClass="entr" presetSubtype="0" fill="hold" grpId="0" nodeType="withEffect">
                                  <p:stCondLst>
                                    <p:cond delay="300"/>
                                  </p:stCondLst>
                                  <p:childTnLst>
                                    <p:set>
                                      <p:cBhvr>
                                        <p:cTn id="34" dur="1" fill="hold">
                                          <p:stCondLst>
                                            <p:cond delay="0"/>
                                          </p:stCondLst>
                                        </p:cTn>
                                        <p:tgtEl>
                                          <p:spTgt spid="51202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7" dur="500" fill="hold"/>
                                        <p:tgtEl>
                                          <p:spTgt spid="512025"/>
                                        </p:tgtEl>
                                        <p:attrNameLst>
                                          <p:attrName>ppt_x</p:attrName>
                                          <p:attrName>ppt_y</p:attrName>
                                        </p:attrNameLst>
                                      </p:cBhvr>
                                      <p:rCtr x="13151" y="-3032"/>
                                    </p:animMotion>
                                  </p:childTnLst>
                                </p:cTn>
                              </p:par>
                              <p:par>
                                <p:cTn id="38" presetID="1" presetClass="entr" presetSubtype="0" fill="hold" grpId="0" nodeType="withEffect">
                                  <p:stCondLst>
                                    <p:cond delay="0"/>
                                  </p:stCondLst>
                                  <p:childTnLst>
                                    <p:set>
                                      <p:cBhvr>
                                        <p:cTn id="39" dur="1" fill="hold">
                                          <p:stCondLst>
                                            <p:cond delay="0"/>
                                          </p:stCondLst>
                                        </p:cTn>
                                        <p:tgtEl>
                                          <p:spTgt spid="5120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12002"/>
                                        </p:tgtEl>
                                        <p:attrNameLst>
                                          <p:attrName>style.visibility</p:attrName>
                                        </p:attrNameLst>
                                      </p:cBhvr>
                                      <p:to>
                                        <p:strVal val="visible"/>
                                      </p:to>
                                    </p:set>
                                  </p:childTnLst>
                                </p:cTn>
                              </p:par>
                              <p:par>
                                <p:cTn id="42" presetID="1" presetClass="entr" presetSubtype="0" fill="hold" grpId="0" nodeType="withEffect">
                                  <p:stCondLst>
                                    <p:cond delay="500"/>
                                  </p:stCondLst>
                                  <p:childTnLst>
                                    <p:set>
                                      <p:cBhvr>
                                        <p:cTn id="43" dur="1" fill="hold">
                                          <p:stCondLst>
                                            <p:cond delay="0"/>
                                          </p:stCondLst>
                                        </p:cTn>
                                        <p:tgtEl>
                                          <p:spTgt spid="512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decel="50000" fill="hold" nodeType="clickEffect">
                                  <p:stCondLst>
                                    <p:cond delay="0"/>
                                  </p:stCondLst>
                                  <p:childTnLst>
                                    <p:animMotion origin="layout" path="M 0.06576 -0.03518 C 0.06576 -0.03495 0.14258 -0.03426 0.21928 -0.03333 " pathEditMode="fixed" rAng="0" ptsTypes="AA">
                                      <p:cBhvr>
                                        <p:cTn id="47"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3" grpId="0" animBg="1"/>
      <p:bldP spid="512024" grpId="0" animBg="1"/>
      <p:bldP spid="512026" grpId="0" animBg="1"/>
      <p:bldP spid="5120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 </a:t>
            </a:r>
            <a:r>
              <a:rPr lang="en-US" dirty="0" err="1"/>
              <a:t>test&amp;set</a:t>
            </a:r>
            <a:endParaRPr lang="en-US" dirty="0"/>
          </a:p>
        </p:txBody>
      </p:sp>
      <p:sp>
        <p:nvSpPr>
          <p:cNvPr id="3" name="Content Placeholder 2"/>
          <p:cNvSpPr>
            <a:spLocks noGrp="1"/>
          </p:cNvSpPr>
          <p:nvPr>
            <p:ph idx="1"/>
          </p:nvPr>
        </p:nvSpPr>
        <p:spPr>
          <a:xfrm>
            <a:off x="2095500" y="939207"/>
            <a:ext cx="8305800" cy="1028700"/>
          </a:xfrm>
        </p:spPr>
        <p:txBody>
          <a:bodyPr>
            <a:normAutofit/>
          </a:bodyPr>
          <a:lstStyle/>
          <a:p>
            <a:pPr marL="0" lvl="1" indent="0">
              <a:buClr>
                <a:schemeClr val="bg2"/>
              </a:buClr>
              <a:buSzPct val="90000"/>
              <a:buNone/>
            </a:pPr>
            <a:r>
              <a:rPr lang="en-US" dirty="0"/>
              <a:t>Use TAS, but only busy-wait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1967907"/>
            <a:ext cx="5113695" cy="4101123"/>
          </a:xfrm>
          <a:prstGeom prst="rect">
            <a:avLst/>
          </a:prstGeom>
          <a:noFill/>
          <a:ln w="38100" algn="ctr">
            <a:no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endParaRPr lang="en-US" sz="2000" dirty="0">
              <a:latin typeface="Courier New" pitchFamily="49" charset="0"/>
            </a:endParaRPr>
          </a:p>
          <a:p>
            <a:pPr>
              <a:lnSpc>
                <a:spcPct val="90000"/>
              </a:lnSpc>
              <a:spcBef>
                <a:spcPct val="10000"/>
              </a:spcBef>
              <a:buSzPct val="100000"/>
              <a:tabLst>
                <a:tab pos="338138" algn="l"/>
                <a:tab pos="688975" algn="l"/>
                <a:tab pos="1027113" algn="l"/>
              </a:tabLst>
            </a:pPr>
            <a:endParaRPr lang="en-US" sz="2000" dirty="0">
              <a:latin typeface="Courier New" pitchFamily="49" charset="0"/>
            </a:endParaRPr>
          </a:p>
          <a:p>
            <a:pPr>
              <a:lnSpc>
                <a:spcPct val="90000"/>
              </a:lnSpc>
              <a:spcBef>
                <a:spcPct val="10000"/>
              </a:spcBef>
              <a:buSzPct val="100000"/>
              <a:tabLst>
                <a:tab pos="338138" algn="l"/>
                <a:tab pos="688975" algn="l"/>
                <a:tab pos="1027113" algn="l"/>
              </a:tabLst>
            </a:pPr>
            <a:endParaRPr lang="en-US" sz="2000" dirty="0">
              <a:latin typeface="Courier New" pitchFamily="49" charset="0"/>
            </a:endParaRPr>
          </a:p>
          <a:p>
            <a:pPr>
              <a:lnSpc>
                <a:spcPct val="90000"/>
              </a:lnSpc>
              <a:spcBef>
                <a:spcPct val="10000"/>
              </a:spcBef>
              <a:buSzPct val="100000"/>
              <a:tabLst>
                <a:tab pos="338138" algn="l"/>
                <a:tab pos="688975" algn="l"/>
                <a:tab pos="1027113" algn="l"/>
              </a:tabLst>
            </a:pPr>
            <a:r>
              <a:rPr lang="en-US" sz="2000" dirty="0">
                <a:latin typeface="Courier New" pitchFamily="49" charset="0"/>
              </a:rPr>
              <a:t>signal() {</a:t>
            </a:r>
            <a:br>
              <a:rPr lang="en-US" sz="2000" dirty="0">
                <a:latin typeface="Courier New" pitchFamily="49" charset="0"/>
              </a:rPr>
            </a:br>
            <a:r>
              <a:rPr lang="en-US" sz="2000" dirty="0">
                <a:latin typeface="Courier New" pitchFamily="49" charset="0"/>
              </a:rPr>
              <a:t>	// Short busy-wait time</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while (</a:t>
            </a:r>
            <a:r>
              <a:rPr lang="en-US" sz="2000" dirty="0" err="1">
                <a:solidFill>
                  <a:schemeClr val="hlink"/>
                </a:solidFill>
                <a:latin typeface="Courier New" pitchFamily="49" charset="0"/>
              </a:rPr>
              <a:t>TestAndSet</a:t>
            </a:r>
            <a:r>
              <a:rPr lang="en-US" sz="2000" dirty="0">
                <a:solidFill>
                  <a:schemeClr val="hlink"/>
                </a:solidFill>
                <a:latin typeface="Courier New" pitchFamily="49" charset="0"/>
              </a:rPr>
              <a:t>(guard));</a:t>
            </a:r>
            <a:br>
              <a:rPr lang="en-US" sz="2000" dirty="0">
                <a:solidFill>
                  <a:schemeClr val="hlink"/>
                </a:solidFill>
                <a:latin typeface="Courier New" pitchFamily="49" charset="0"/>
              </a:rPr>
            </a:br>
            <a:r>
              <a:rPr lang="en-US" sz="2000" dirty="0">
                <a:latin typeface="Courier New" pitchFamily="49" charset="0"/>
              </a:rPr>
              <a:t>	if any thread in wait queue {</a:t>
            </a:r>
            <a:br>
              <a:rPr lang="en-US" sz="2000" dirty="0">
                <a:latin typeface="Courier New" pitchFamily="49" charset="0"/>
              </a:rPr>
            </a:br>
            <a:r>
              <a:rPr lang="en-US" sz="2000" dirty="0">
                <a:latin typeface="Courier New" pitchFamily="49" charset="0"/>
              </a:rPr>
              <a:t>		take thread off wait queue;</a:t>
            </a:r>
            <a:br>
              <a:rPr lang="en-US" sz="2000" dirty="0">
                <a:latin typeface="Courier New" pitchFamily="49" charset="0"/>
              </a:rPr>
            </a:br>
            <a:r>
              <a:rPr lang="en-US" sz="2000" dirty="0">
                <a:latin typeface="Courier New" pitchFamily="49" charset="0"/>
              </a:rPr>
              <a:t>		place on ready queue;</a:t>
            </a:r>
            <a:br>
              <a:rPr lang="en-US" sz="2000" dirty="0">
                <a:latin typeface="Courier New" pitchFamily="49" charset="0"/>
              </a:rPr>
            </a:br>
            <a:r>
              <a:rPr lang="en-US" sz="2000" dirty="0">
                <a:latin typeface="Courier New" pitchFamily="49" charset="0"/>
              </a:rPr>
              <a:t>	} else {</a:t>
            </a:r>
            <a:br>
              <a:rPr lang="en-US" sz="2000" dirty="0">
                <a:latin typeface="Courier New" pitchFamily="49" charset="0"/>
              </a:rPr>
            </a:br>
            <a:r>
              <a:rPr lang="en-US" sz="2000" dirty="0">
                <a:latin typeface="Courier New" pitchFamily="49" charset="0"/>
              </a:rPr>
              <a:t>		</a:t>
            </a:r>
            <a:r>
              <a:rPr lang="en-US" sz="2000" dirty="0">
                <a:solidFill>
                  <a:srgbClr val="2A40E2"/>
                </a:solidFill>
                <a:latin typeface="Courier New" pitchFamily="49" charset="0"/>
              </a:rPr>
              <a:t>value = value + 1;</a:t>
            </a:r>
            <a:br>
              <a:rPr lang="en-US" sz="2000" dirty="0">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dirty="0">
                <a:solidFill>
                  <a:schemeClr val="hlink"/>
                </a:solidFill>
                <a:latin typeface="Courier New" pitchFamily="49" charset="0"/>
              </a:rPr>
              <a:t>}</a:t>
            </a:r>
          </a:p>
        </p:txBody>
      </p:sp>
      <p:sp>
        <p:nvSpPr>
          <p:cNvPr id="7" name="Text Box 4"/>
          <p:cNvSpPr txBox="1">
            <a:spLocks noChangeArrowheads="1"/>
          </p:cNvSpPr>
          <p:nvPr/>
        </p:nvSpPr>
        <p:spPr bwMode="auto">
          <a:xfrm>
            <a:off x="1422229" y="1881726"/>
            <a:ext cx="5181600" cy="4708981"/>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dirty="0" err="1">
                <a:solidFill>
                  <a:schemeClr val="hlink"/>
                </a:solidFill>
                <a:latin typeface="Courier New" pitchFamily="49" charset="0"/>
              </a:rPr>
              <a:t>int</a:t>
            </a:r>
            <a:r>
              <a:rPr lang="en-US" sz="2000" dirty="0">
                <a:solidFill>
                  <a:schemeClr val="hlink"/>
                </a:solidFill>
                <a:latin typeface="Courier New" pitchFamily="49" charset="0"/>
              </a:rPr>
              <a:t> guard = 0;</a:t>
            </a:r>
          </a:p>
          <a:p>
            <a:pPr>
              <a:tabLst>
                <a:tab pos="338138" algn="l"/>
                <a:tab pos="688975" algn="l"/>
                <a:tab pos="1027113" algn="l"/>
              </a:tabLst>
            </a:pPr>
            <a:r>
              <a:rPr lang="en-US" sz="2000" dirty="0" err="1">
                <a:solidFill>
                  <a:srgbClr val="233AE1"/>
                </a:solidFill>
                <a:latin typeface="Courier New" pitchFamily="49" charset="0"/>
              </a:rPr>
              <a:t>int</a:t>
            </a:r>
            <a:r>
              <a:rPr lang="en-US" sz="2000" dirty="0">
                <a:solidFill>
                  <a:srgbClr val="233AE1"/>
                </a:solidFill>
                <a:latin typeface="Courier New" pitchFamily="49" charset="0"/>
              </a:rPr>
              <a:t> value = 0;</a:t>
            </a:r>
          </a:p>
          <a:p>
            <a:pPr>
              <a:tabLst>
                <a:tab pos="338138" algn="l"/>
                <a:tab pos="688975" algn="l"/>
                <a:tab pos="1027113" algn="l"/>
              </a:tabLst>
            </a:pPr>
            <a:endParaRPr lang="en-US" sz="2000" dirty="0">
              <a:latin typeface="Courier New" pitchFamily="49" charset="0"/>
            </a:endParaRPr>
          </a:p>
          <a:p>
            <a:pPr>
              <a:tabLst>
                <a:tab pos="338138" algn="l"/>
                <a:tab pos="688975" algn="l"/>
                <a:tab pos="1027113" algn="l"/>
              </a:tabLst>
            </a:pPr>
            <a:r>
              <a:rPr lang="en-US" sz="2000" dirty="0">
                <a:latin typeface="Courier New" pitchFamily="49" charset="0"/>
              </a:rPr>
              <a:t>wait() {</a:t>
            </a:r>
          </a:p>
          <a:p>
            <a:pPr>
              <a:tabLst>
                <a:tab pos="338138" algn="l"/>
                <a:tab pos="688975" algn="l"/>
                <a:tab pos="1027113" algn="l"/>
              </a:tabLst>
            </a:pPr>
            <a:r>
              <a:rPr lang="en-US" sz="2000" dirty="0">
                <a:latin typeface="Courier New" pitchFamily="49" charset="0"/>
              </a:rPr>
              <a:t>	// Short busy-wait time</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while (</a:t>
            </a:r>
            <a:r>
              <a:rPr lang="en-US" sz="2000" dirty="0" err="1">
                <a:solidFill>
                  <a:schemeClr val="hlink"/>
                </a:solidFill>
                <a:latin typeface="Courier New" pitchFamily="49" charset="0"/>
              </a:rPr>
              <a:t>TestAndSet</a:t>
            </a:r>
            <a:r>
              <a:rPr lang="en-US" sz="2000" dirty="0">
                <a:solidFill>
                  <a:schemeClr val="hlink"/>
                </a:solidFill>
                <a:latin typeface="Courier New" pitchFamily="49" charset="0"/>
              </a:rPr>
              <a:t>(guard));</a:t>
            </a:r>
            <a:br>
              <a:rPr lang="en-US" sz="2000" dirty="0">
                <a:latin typeface="Courier New" pitchFamily="49" charset="0"/>
              </a:rPr>
            </a:br>
            <a:r>
              <a:rPr lang="en-US" sz="2000" dirty="0">
                <a:latin typeface="Courier New" pitchFamily="49" charset="0"/>
              </a:rPr>
              <a:t>	if (</a:t>
            </a:r>
            <a:r>
              <a:rPr lang="en-US" sz="2000" dirty="0">
                <a:solidFill>
                  <a:srgbClr val="2A40E2"/>
                </a:solidFill>
                <a:latin typeface="Courier New" pitchFamily="49" charset="0"/>
              </a:rPr>
              <a:t>value == 0</a:t>
            </a:r>
            <a:r>
              <a:rPr lang="en-US" sz="2000" dirty="0">
                <a:latin typeface="Courier New" pitchFamily="49" charset="0"/>
              </a:rPr>
              <a:t>) {</a:t>
            </a:r>
          </a:p>
          <a:p>
            <a:pPr>
              <a:tabLst>
                <a:tab pos="338138" algn="l"/>
                <a:tab pos="688975" algn="l"/>
                <a:tab pos="1027113" algn="l"/>
              </a:tabLst>
            </a:pPr>
            <a:r>
              <a:rPr lang="en-US" sz="2000" dirty="0">
                <a:latin typeface="Courier New" pitchFamily="49" charset="0"/>
              </a:rPr>
              <a:t>		</a:t>
            </a:r>
            <a:r>
              <a:rPr lang="en-US" sz="2000" dirty="0">
                <a:solidFill>
                  <a:schemeClr val="hlink"/>
                </a:solidFill>
                <a:latin typeface="Courier New" pitchFamily="49" charset="0"/>
              </a:rPr>
              <a:t>guard = 0</a:t>
            </a:r>
            <a:r>
              <a:rPr lang="en-US" sz="2000" dirty="0">
                <a:latin typeface="Courier New" pitchFamily="49" charset="0"/>
              </a:rPr>
              <a:t>;</a:t>
            </a:r>
          </a:p>
          <a:p>
            <a:pPr>
              <a:tabLst>
                <a:tab pos="338138" algn="l"/>
                <a:tab pos="688975" algn="l"/>
                <a:tab pos="1027113" algn="l"/>
              </a:tabLst>
            </a:pPr>
            <a:r>
              <a:rPr lang="en-US" sz="2000" dirty="0">
                <a:latin typeface="Courier New" pitchFamily="49" charset="0"/>
              </a:rPr>
              <a:t>		put thread on wait queue;</a:t>
            </a:r>
          </a:p>
          <a:p>
            <a:pPr>
              <a:tabLst>
                <a:tab pos="338138" algn="l"/>
                <a:tab pos="688975" algn="l"/>
                <a:tab pos="1027113" algn="l"/>
              </a:tabLst>
            </a:pPr>
            <a:r>
              <a:rPr lang="en-US" sz="2000" dirty="0">
                <a:latin typeface="Courier New" pitchFamily="49" charset="0"/>
              </a:rPr>
              <a:t>		sleep();</a:t>
            </a:r>
            <a:br>
              <a:rPr lang="en-US" sz="2000" dirty="0">
                <a:latin typeface="Courier New" pitchFamily="49" charset="0"/>
              </a:rPr>
            </a:br>
            <a:r>
              <a:rPr lang="en-US" sz="2000" dirty="0">
                <a:latin typeface="Courier New" pitchFamily="49" charset="0"/>
              </a:rPr>
              <a:t>	} else {</a:t>
            </a:r>
            <a:br>
              <a:rPr lang="en-US" sz="2000" dirty="0">
                <a:latin typeface="Courier New" pitchFamily="49" charset="0"/>
              </a:rPr>
            </a:br>
            <a:r>
              <a:rPr lang="en-US" sz="2000" dirty="0">
                <a:latin typeface="Courier New" pitchFamily="49" charset="0"/>
              </a:rPr>
              <a:t>		</a:t>
            </a:r>
            <a:r>
              <a:rPr lang="en-US" sz="2000" dirty="0">
                <a:solidFill>
                  <a:srgbClr val="2A40E2"/>
                </a:solidFill>
                <a:latin typeface="Courier New" pitchFamily="49" charset="0"/>
              </a:rPr>
              <a:t>value = value - 1;</a:t>
            </a:r>
            <a:br>
              <a:rPr lang="en-US" sz="2000" dirty="0">
                <a:latin typeface="Courier New" pitchFamily="49" charset="0"/>
              </a:rPr>
            </a:br>
            <a:r>
              <a:rPr lang="en-US" sz="2000" dirty="0">
                <a:latin typeface="Courier New" pitchFamily="49" charset="0"/>
              </a:rPr>
              <a:t>		</a:t>
            </a:r>
            <a:r>
              <a:rPr lang="en-US" sz="2000" dirty="0">
                <a:solidFill>
                  <a:schemeClr val="hlink"/>
                </a:solidFill>
                <a:latin typeface="Courier New" pitchFamily="49" charset="0"/>
              </a:rPr>
              <a:t>guard = 0;</a:t>
            </a:r>
            <a:br>
              <a:rPr lang="en-US" sz="2000" dirty="0">
                <a:solidFill>
                  <a:schemeClr val="hlink"/>
                </a:solidFill>
                <a:latin typeface="Courier New" pitchFamily="49" charset="0"/>
              </a:rPr>
            </a:br>
            <a:r>
              <a:rPr lang="en-US" sz="2000" dirty="0">
                <a:latin typeface="Courier New" pitchFamily="49" charset="0"/>
              </a:rPr>
              <a:t>	}</a:t>
            </a:r>
            <a:br>
              <a:rPr lang="en-US" sz="2000" dirty="0">
                <a:latin typeface="Courier New" pitchFamily="49" charset="0"/>
              </a:rPr>
            </a:br>
            <a:r>
              <a:rPr lang="en-US" sz="200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22</a:t>
            </a:fld>
            <a:endParaRPr lang="nb-NO" sz="1400" b="0" i="0" dirty="0">
              <a:solidFill>
                <a:schemeClr val="tx1"/>
              </a:solidFill>
              <a:latin typeface="Arial"/>
              <a:cs typeface="Aria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762000" y="762000"/>
            <a:ext cx="10820400" cy="6019800"/>
          </a:xfrm>
        </p:spPr>
        <p:txBody>
          <a:bodyPr>
            <a:normAutofit fontScale="92500" lnSpcReduction="20000"/>
          </a:bodyPr>
          <a:lstStyle/>
          <a:p>
            <a:pPr marL="0" indent="0">
              <a:lnSpc>
                <a:spcPct val="80000"/>
              </a:lnSpc>
              <a:buNone/>
            </a:pPr>
            <a:r>
              <a:rPr lang="en-US" altLang="ko-KR" dirty="0">
                <a:ea typeface="굴림" charset="0"/>
                <a:cs typeface="Gill Sans Light"/>
              </a:rPr>
              <a:t>Mutual Exclusion (value = 0 or1)</a:t>
            </a:r>
          </a:p>
          <a:p>
            <a:pPr>
              <a:lnSpc>
                <a:spcPct val="80000"/>
              </a:lnSpc>
            </a:pPr>
            <a:r>
              <a:rPr lang="en-US" altLang="ko-KR" dirty="0">
                <a:ea typeface="굴림" charset="0"/>
                <a:cs typeface="Gill Sans Light"/>
              </a:rPr>
              <a:t>Also called “Binary Semaphore” or “</a:t>
            </a:r>
            <a:r>
              <a:rPr lang="en-US" altLang="ko-KR" dirty="0" err="1">
                <a:ea typeface="굴림" charset="0"/>
                <a:cs typeface="Gill Sans Light"/>
              </a:rPr>
              <a:t>mutex</a:t>
            </a:r>
            <a:r>
              <a:rPr lang="en-US" altLang="ko-KR" dirty="0">
                <a:ea typeface="굴림" charset="0"/>
                <a:cs typeface="Gill Sans Light"/>
              </a:rPr>
              <a:t>”.</a:t>
            </a:r>
          </a:p>
          <a:p>
            <a:pPr>
              <a:lnSpc>
                <a:spcPct val="80000"/>
              </a:lnSpc>
            </a:pPr>
            <a:r>
              <a:rPr lang="en-US" altLang="ko-KR" dirty="0">
                <a:ea typeface="굴림" charset="0"/>
                <a:cs typeface="Gill Sans Light"/>
              </a:rPr>
              <a:t>Can be used for mutual exclusion as a lock:</a:t>
            </a:r>
          </a:p>
          <a:p>
            <a:pPr lvl="2">
              <a:lnSpc>
                <a:spcPct val="85000"/>
              </a:lnSpc>
              <a:buFontTx/>
              <a:buNone/>
            </a:pPr>
            <a:r>
              <a:rPr lang="en-US" altLang="ko-KR" dirty="0">
                <a:latin typeface="Gill Sans" panose="020B0502020104020203"/>
                <a:ea typeface="굴림" charset="0"/>
                <a:cs typeface="굴림" charset="0"/>
              </a:rPr>
              <a:t>		</a:t>
            </a:r>
            <a:r>
              <a:rPr lang="en-US" altLang="ko-KR" dirty="0" err="1">
                <a:latin typeface="Courier New" panose="02070309020205020404" pitchFamily="49" charset="0"/>
                <a:ea typeface="굴림" charset="0"/>
                <a:cs typeface="Courier New" panose="02070309020205020404" pitchFamily="49" charset="0"/>
              </a:rPr>
              <a:t>sem.wait</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//Critical section</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sem.signal</a:t>
            </a:r>
            <a:r>
              <a:rPr lang="en-US" altLang="ko-KR" dirty="0">
                <a:latin typeface="Courier New" panose="02070309020205020404" pitchFamily="49" charset="0"/>
                <a:ea typeface="굴림" charset="0"/>
                <a:cs typeface="Courier New" panose="02070309020205020404" pitchFamily="49" charset="0"/>
              </a:rPr>
              <a:t>();</a:t>
            </a: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Allow thread 1 to wait for a signal from thread 2</a:t>
            </a:r>
          </a:p>
          <a:p>
            <a:pPr lvl="1">
              <a:lnSpc>
                <a:spcPct val="80000"/>
              </a:lnSpc>
            </a:pPr>
            <a:r>
              <a:rPr lang="en-US" altLang="ko-KR" dirty="0">
                <a:ea typeface="굴림" charset="0"/>
                <a:cs typeface="Gill Sans Light"/>
              </a:rPr>
              <a:t>thread 2 </a:t>
            </a:r>
            <a:r>
              <a:rPr lang="en-US" altLang="ko-KR" dirty="0">
                <a:solidFill>
                  <a:srgbClr val="FF0000"/>
                </a:solidFill>
                <a:ea typeface="굴림" charset="0"/>
                <a:cs typeface="Gill Sans Light"/>
              </a:rPr>
              <a:t>wakes up</a:t>
            </a:r>
            <a:r>
              <a:rPr lang="en-US" altLang="ko-KR" dirty="0">
                <a:ea typeface="굴림" charset="0"/>
                <a:cs typeface="Gill Sans Light"/>
              </a:rPr>
              <a:t> thread 1 when a given </a:t>
            </a:r>
            <a:r>
              <a:rPr lang="en-US" altLang="ko-KR" dirty="0">
                <a:solidFill>
                  <a:srgbClr val="FF0000"/>
                </a:solidFill>
                <a:ea typeface="굴림" charset="0"/>
                <a:cs typeface="Gill Sans Light"/>
              </a:rPr>
              <a:t>event</a:t>
            </a:r>
            <a:r>
              <a:rPr lang="en-US" altLang="ko-KR" dirty="0">
                <a:ea typeface="굴림" charset="0"/>
                <a:cs typeface="Gill Sans Light"/>
              </a:rPr>
              <a:t> occurs</a:t>
            </a:r>
          </a:p>
          <a:p>
            <a:pPr>
              <a:lnSpc>
                <a:spcPct val="80000"/>
              </a:lnSpc>
            </a:pPr>
            <a:r>
              <a:rPr lang="en-US" altLang="ko-KR" dirty="0">
                <a:ea typeface="굴림" charset="0"/>
                <a:cs typeface="Gill Sans Light"/>
              </a:rPr>
              <a:t>Example: a thread calls </a:t>
            </a:r>
            <a:r>
              <a:rPr lang="en-US" altLang="ko-KR" dirty="0" err="1">
                <a:ea typeface="굴림" charset="0"/>
                <a:cs typeface="Gill Sans Light"/>
              </a:rPr>
              <a:t>ThreadJoin</a:t>
            </a:r>
            <a:r>
              <a:rPr lang="en-US" altLang="ko-KR" dirty="0">
                <a:ea typeface="굴림" charset="0"/>
                <a:cs typeface="Gill Sans Light"/>
              </a:rPr>
              <a:t> to wait for another thread to finish:</a:t>
            </a:r>
          </a:p>
          <a:p>
            <a:pPr lvl="2">
              <a:lnSpc>
                <a:spcPct val="80000"/>
              </a:lnSpc>
              <a:buNone/>
            </a:pPr>
            <a:r>
              <a:rPr lang="en-US" altLang="ko-KR" dirty="0">
                <a:latin typeface="Gill Sans" panose="020B0502020104020203"/>
                <a:ea typeface="굴림" charset="0"/>
                <a:cs typeface="굴림" charset="0"/>
              </a:rPr>
              <a:t>		</a:t>
            </a:r>
            <a:r>
              <a:rPr lang="en-US" altLang="ko-KR" dirty="0" err="1">
                <a:latin typeface="Courier New" panose="02070309020205020404" pitchFamily="49" charset="0"/>
                <a:ea typeface="굴림" charset="0"/>
                <a:cs typeface="Courier New" panose="02070309020205020404" pitchFamily="49" charset="0"/>
              </a:rPr>
              <a:t>sem</a:t>
            </a:r>
            <a:r>
              <a:rPr lang="en-US" altLang="ko-KR" dirty="0">
                <a:latin typeface="Courier New" panose="02070309020205020404" pitchFamily="49" charset="0"/>
                <a:ea typeface="굴림" charset="0"/>
                <a:cs typeface="Courier New" panose="02070309020205020404" pitchFamily="49" charset="0"/>
              </a:rPr>
              <a:t> = 0;</a:t>
            </a: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ThreadJoin</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sem.wait</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ThreadFinish</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sem.signal</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p:txBody>
      </p:sp>
      <p:sp>
        <p:nvSpPr>
          <p:cNvPr id="2" name="Curved Right Arrow 1"/>
          <p:cNvSpPr>
            <a:spLocks noChangeArrowheads="1"/>
          </p:cNvSpPr>
          <p:nvPr/>
        </p:nvSpPr>
        <p:spPr bwMode="auto">
          <a:xfrm flipH="1" flipV="1">
            <a:off x="5257800" y="5257800"/>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3404303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5929763" y="6290973"/>
            <a:ext cx="5666474" cy="584775"/>
          </a:xfrm>
          <a:prstGeom prst="rect">
            <a:avLst/>
          </a:prstGeom>
          <a:noFill/>
        </p:spPr>
        <p:txBody>
          <a:bodyPr wrap="square">
            <a:spAutoFit/>
          </a:bodyPr>
          <a:lstStyle/>
          <a:p>
            <a:r>
              <a:rPr lang="en-US" sz="1600" b="0" dirty="0">
                <a:latin typeface="Gill Sans" panose="020B0502020104020203"/>
              </a:rPr>
              <a:t>Syntax here is slightly different: wait(</a:t>
            </a:r>
            <a:r>
              <a:rPr lang="en-US" sz="1600" b="0" dirty="0" err="1">
                <a:latin typeface="Gill Sans" panose="020B0502020104020203"/>
              </a:rPr>
              <a:t>sem</a:t>
            </a:r>
            <a:r>
              <a:rPr lang="en-US" sz="1600" b="0" dirty="0">
                <a:latin typeface="Gill Sans" panose="020B0502020104020203"/>
              </a:rPr>
              <a:t>) and signal(</a:t>
            </a:r>
            <a:r>
              <a:rPr lang="en-US" sz="1600" b="0" dirty="0" err="1">
                <a:latin typeface="Gill Sans" panose="020B0502020104020203"/>
              </a:rPr>
              <a:t>sem</a:t>
            </a:r>
            <a:r>
              <a:rPr lang="en-US" sz="1600" b="0" dirty="0">
                <a:latin typeface="Gill Sans" panose="020B0502020104020203"/>
              </a:rPr>
              <a:t>) instead of </a:t>
            </a:r>
            <a:r>
              <a:rPr lang="en-US" sz="1600" b="0" dirty="0" err="1">
                <a:latin typeface="Gill Sans" panose="020B0502020104020203"/>
              </a:rPr>
              <a:t>sem.wait</a:t>
            </a:r>
            <a:r>
              <a:rPr lang="en-US" sz="1600" b="0" dirty="0">
                <a:latin typeface="Gill Sans" panose="020B0502020104020203"/>
              </a:rPr>
              <a:t>() and </a:t>
            </a:r>
            <a:r>
              <a:rPr lang="en-US" sz="1600" b="0" dirty="0" err="1">
                <a:latin typeface="Gill Sans" panose="020B0502020104020203"/>
              </a:rPr>
              <a:t>sem.signal</a:t>
            </a:r>
            <a:r>
              <a:rPr lang="en-US" sz="1600" b="0" dirty="0">
                <a:latin typeface="Gill Sans" panose="020B0502020104020203"/>
              </a:rPr>
              <a:t>().</a:t>
            </a:r>
          </a:p>
        </p:txBody>
      </p:sp>
    </p:spTree>
    <p:extLst>
      <p:ext uri="{BB962C8B-B14F-4D97-AF65-F5344CB8AC3E}">
        <p14:creationId xmlns:p14="http://schemas.microsoft.com/office/powerpoint/2010/main" val="3296696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9064129" y="5128222"/>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966788"/>
            <a:ext cx="9740900" cy="5662612"/>
          </a:xfrm>
        </p:spPr>
        <p:txBody>
          <a:bodyPr>
            <a:normAutofit/>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 0; //Initially, no data item</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 </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 = 1;	</a:t>
            </a: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emptySlots.wait</a:t>
            </a:r>
            <a:r>
              <a:rPr lang="en-US" altLang="ko-KR" sz="2000" dirty="0">
                <a:latin typeface="Courier New" panose="02070309020205020404" pitchFamily="49" charset="0"/>
                <a:ea typeface="굴림" charset="0"/>
                <a:cs typeface="Courier New" panose="02070309020205020404" pitchFamily="49" charset="0"/>
              </a:rPr>
              <a:t>();//Wait until empty slots </a:t>
            </a:r>
            <a:r>
              <a:rPr lang="en-US" altLang="zh-CN" sz="2000" dirty="0">
                <a:latin typeface="Courier New" panose="02070309020205020404" pitchFamily="49" charset="0"/>
                <a:ea typeface="굴림" charset="0"/>
                <a:cs typeface="Courier New" panose="02070309020205020404" pitchFamily="49" charset="0"/>
              </a:rPr>
              <a:t>available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mutex.wait</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mutex.signal</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fullSlots.signal</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fullSlots.wait</a:t>
            </a:r>
            <a:r>
              <a:rPr lang="en-US" altLang="ko-KR" sz="2000" dirty="0">
                <a:latin typeface="Courier New" panose="02070309020205020404" pitchFamily="49" charset="0"/>
                <a:ea typeface="굴림" charset="0"/>
                <a:cs typeface="Courier New" panose="02070309020205020404" pitchFamily="49" charset="0"/>
              </a:rPr>
              <a:t>(  //Wait until full slots </a:t>
            </a:r>
            <a:r>
              <a:rPr lang="en-US" altLang="zh-CN" sz="2000" dirty="0">
                <a:latin typeface="Courier New" panose="02070309020205020404" pitchFamily="49" charset="0"/>
                <a:ea typeface="굴림" charset="0"/>
                <a:cs typeface="Courier New" panose="02070309020205020404" pitchFamily="49" charset="0"/>
              </a:rPr>
              <a:t>available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mutex.wait</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mutex.signal</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emptySlots.signal</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700732" y="3798094"/>
            <a:ext cx="4319567" cy="430887"/>
          </a:xfrm>
          <a:prstGeom prst="rect">
            <a:avLst/>
          </a:prstGeom>
          <a:solidFill>
            <a:schemeClr val="accent2">
              <a:lumMod val="20000"/>
              <a:lumOff val="80000"/>
            </a:schemeClr>
          </a:solidFill>
        </p:spPr>
        <p:txBody>
          <a:bodyPr wrap="square" rtlCol="0">
            <a:spAutoFit/>
          </a:bodyPr>
          <a:lstStyle/>
          <a:p>
            <a:r>
              <a:rPr lang="en-US" sz="2200" dirty="0" err="1">
                <a:latin typeface="Gill Sans Light"/>
              </a:rPr>
              <a:t>fullSlots</a:t>
            </a:r>
            <a:r>
              <a:rPr lang="en-US" sz="2200" b="0" dirty="0">
                <a:latin typeface="Gill Sans Light"/>
              </a:rPr>
              <a:t> signals 1 more data item</a:t>
            </a:r>
          </a:p>
        </p:txBody>
      </p:sp>
      <p:sp>
        <p:nvSpPr>
          <p:cNvPr id="16" name="TextBox 15"/>
          <p:cNvSpPr txBox="1"/>
          <p:nvPr/>
        </p:nvSpPr>
        <p:spPr>
          <a:xfrm>
            <a:off x="41101" y="4483958"/>
            <a:ext cx="1891151" cy="1107996"/>
          </a:xfrm>
          <a:prstGeom prst="rect">
            <a:avLst/>
          </a:prstGeom>
          <a:solidFill>
            <a:schemeClr val="accent2">
              <a:lumMod val="20000"/>
              <a:lumOff val="80000"/>
            </a:schemeClr>
          </a:solidFill>
        </p:spPr>
        <p:txBody>
          <a:bodyPr wrap="square" rtlCol="0">
            <a:spAutoFit/>
          </a:bodyPr>
          <a:lstStyle/>
          <a:p>
            <a:r>
              <a:rPr lang="en-US" sz="2200" dirty="0" err="1">
                <a:latin typeface="Gill Sans Light"/>
              </a:rPr>
              <a:t>emptySlots</a:t>
            </a:r>
            <a:r>
              <a:rPr lang="en-US" sz="2200" dirty="0">
                <a:latin typeface="Gill Sans Light"/>
              </a:rPr>
              <a:t> </a:t>
            </a:r>
          </a:p>
          <a:p>
            <a:r>
              <a:rPr lang="en-US" sz="2200" b="0" dirty="0">
                <a:latin typeface="Gill Sans Light"/>
              </a:rPr>
              <a:t>signals 1 more empty slot</a:t>
            </a:r>
          </a:p>
        </p:txBody>
      </p:sp>
      <p:sp>
        <p:nvSpPr>
          <p:cNvPr id="5" name="Curved Right Arrow 4"/>
          <p:cNvSpPr>
            <a:spLocks noChangeArrowheads="1"/>
          </p:cNvSpPr>
          <p:nvPr/>
        </p:nvSpPr>
        <p:spPr bwMode="auto">
          <a:xfrm flipV="1">
            <a:off x="1628371" y="2481390"/>
            <a:ext cx="723900" cy="2981198"/>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35648" y="2740941"/>
            <a:ext cx="7570351" cy="744592"/>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Solution to P/C Problem</a:t>
            </a:r>
          </a:p>
        </p:txBody>
      </p:sp>
      <p:sp>
        <p:nvSpPr>
          <p:cNvPr id="2" name="Curved Right Arrow 1"/>
          <p:cNvSpPr>
            <a:spLocks noChangeArrowheads="1"/>
          </p:cNvSpPr>
          <p:nvPr/>
        </p:nvSpPr>
        <p:spPr bwMode="auto">
          <a:xfrm flipH="1">
            <a:off x="5275386" y="3403600"/>
            <a:ext cx="381000" cy="11430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35649" y="4551115"/>
            <a:ext cx="7570350" cy="708571"/>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9988419" y="2867089"/>
            <a:ext cx="1973832" cy="2209799"/>
            <a:chOff x="9243614" y="3080238"/>
            <a:chExt cx="2017640" cy="2209799"/>
          </a:xfrm>
        </p:grpSpPr>
        <p:sp>
          <p:nvSpPr>
            <p:cNvPr id="4" name="TextBox 3"/>
            <p:cNvSpPr txBox="1"/>
            <p:nvPr/>
          </p:nvSpPr>
          <p:spPr>
            <a:xfrm>
              <a:off x="9321536" y="3468997"/>
              <a:ext cx="1939718"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871200" y="33893"/>
            <a:ext cx="1270691" cy="133079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Plassholder for lysbildenummer 5">
            <a:extLst>
              <a:ext uri="{FF2B5EF4-FFF2-40B4-BE49-F238E27FC236}">
                <a16:creationId xmlns:a16="http://schemas.microsoft.com/office/drawing/2014/main" id="{74F05146-42C7-FBED-0641-7C5FD80089E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3355390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 about Solution</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emptyBuffer.wait</a:t>
            </a:r>
            <a:r>
              <a:rPr lang="en-US" altLang="ko-KR" dirty="0">
                <a:ea typeface="굴림" panose="020B0600000101010101" pitchFamily="34" charset="-127"/>
              </a:rPr>
              <a:t>(), </a:t>
            </a:r>
            <a:r>
              <a:rPr lang="en-US" altLang="ko-KR" dirty="0" err="1">
                <a:ea typeface="굴림" panose="020B0600000101010101" pitchFamily="34" charset="-127"/>
              </a:rPr>
              <a:t>fullBuffer.signal</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fullBuffer.wait</a:t>
            </a:r>
            <a:r>
              <a:rPr lang="en-US" altLang="ko-KR" dirty="0">
                <a:ea typeface="굴림" panose="020B0600000101010101" pitchFamily="34" charset="-127"/>
              </a:rPr>
              <a:t>(), </a:t>
            </a:r>
            <a:r>
              <a:rPr lang="en-US" altLang="ko-KR" dirty="0" err="1">
                <a:ea typeface="굴림" panose="020B0600000101010101" pitchFamily="34" charset="-127"/>
              </a:rPr>
              <a:t>emptyBuffer.signal</a:t>
            </a:r>
            <a:r>
              <a:rPr lang="en-US" altLang="ko-KR" dirty="0">
                <a:ea typeface="굴림" panose="020B0600000101010101" pitchFamily="34" charset="-127"/>
              </a:rPr>
              <a:t>()</a:t>
            </a: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solidFill>
                  <a:srgbClr val="000000"/>
                </a:solidFill>
                <a:latin typeface="Courier New" panose="02070309020205020404" pitchFamily="49" charset="0"/>
                <a:ea typeface="굴림" charset="0"/>
                <a:cs typeface="Courier New" panose="02070309020205020404" pitchFamily="49" charset="0"/>
              </a:rPr>
              <a:t> Producer(item) {</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r>
              <a:rPr lang="en-US" altLang="ko-KR" sz="1800" b="0" dirty="0" err="1">
                <a:solidFill>
                  <a:srgbClr val="000000"/>
                </a:solidFill>
                <a:latin typeface="Courier New" panose="02070309020205020404" pitchFamily="49" charset="0"/>
                <a:ea typeface="굴림" charset="0"/>
                <a:cs typeface="Courier New" panose="02070309020205020404" pitchFamily="49" charset="0"/>
              </a:rPr>
              <a:t>mutex.wait</a:t>
            </a: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r>
              <a:rPr lang="en-US" altLang="ko-KR" sz="1800" b="0" dirty="0" err="1">
                <a:solidFill>
                  <a:srgbClr val="000000"/>
                </a:solidFill>
                <a:latin typeface="Courier New" panose="02070309020205020404" pitchFamily="49" charset="0"/>
                <a:ea typeface="굴림" charset="0"/>
                <a:cs typeface="Courier New" panose="02070309020205020404" pitchFamily="49" charset="0"/>
              </a:rPr>
              <a:t>emptySlots.wait</a:t>
            </a:r>
            <a:r>
              <a:rPr lang="en-US" altLang="ko-KR" sz="1800" b="0" dirty="0">
                <a:solidFill>
                  <a:srgbClr val="000000"/>
                </a:solidFill>
                <a:latin typeface="Courier New" panose="02070309020205020404" pitchFamily="49" charset="0"/>
                <a:ea typeface="굴림" charset="0"/>
                <a:cs typeface="Courier New" panose="02070309020205020404" pitchFamily="49" charset="0"/>
              </a:rPr>
              <a:t>();</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Enqueue(item);</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fullSlots.signal();</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r>
              <a:rPr lang="en-US" altLang="ko-KR" sz="1800" b="0" dirty="0" err="1">
                <a:solidFill>
                  <a:srgbClr val="000000"/>
                </a:solidFill>
                <a:latin typeface="Courier New" panose="02070309020205020404" pitchFamily="49" charset="0"/>
                <a:ea typeface="굴림" charset="0"/>
                <a:cs typeface="Courier New" panose="02070309020205020404" pitchFamily="49" charset="0"/>
              </a:rPr>
              <a:t>mutex.signal</a:t>
            </a: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Consumer() {</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r>
              <a:rPr lang="en-US" altLang="ko-KR" sz="1800" b="0" dirty="0" err="1">
                <a:solidFill>
                  <a:srgbClr val="000000"/>
                </a:solidFill>
                <a:latin typeface="Courier New" panose="02070309020205020404" pitchFamily="49" charset="0"/>
                <a:ea typeface="굴림" charset="0"/>
                <a:cs typeface="Courier New" panose="02070309020205020404" pitchFamily="49" charset="0"/>
              </a:rPr>
              <a:t>mutex.wait</a:t>
            </a: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p>
          <a:p>
            <a:pPr>
              <a:lnSpc>
                <a:spcPct val="80000"/>
              </a:lnSpc>
              <a:spcBef>
                <a:spcPct val="30000"/>
              </a:spcBef>
              <a:buSzPct val="100000"/>
            </a:pP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r>
              <a:rPr lang="en-US" altLang="ko-KR" sz="1800" b="0" dirty="0" err="1">
                <a:solidFill>
                  <a:srgbClr val="000000"/>
                </a:solidFill>
                <a:latin typeface="Courier New" panose="02070309020205020404" pitchFamily="49" charset="0"/>
                <a:ea typeface="굴림" charset="0"/>
                <a:cs typeface="Courier New" panose="02070309020205020404" pitchFamily="49" charset="0"/>
              </a:rPr>
              <a:t>fullSlots.wait</a:t>
            </a:r>
            <a:r>
              <a:rPr lang="en-US" altLang="ko-KR" sz="1800" b="0" dirty="0">
                <a:solidFill>
                  <a:srgbClr val="000000"/>
                </a:solidFill>
                <a:latin typeface="Courier New" panose="02070309020205020404" pitchFamily="49" charset="0"/>
                <a:ea typeface="굴림" charset="0"/>
                <a:cs typeface="Courier New" panose="02070309020205020404" pitchFamily="49" charset="0"/>
              </a:rPr>
              <a:t>();</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item = Dequeue();</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r>
              <a:rPr lang="en-US" altLang="ko-KR" sz="1800" b="0" dirty="0" err="1">
                <a:solidFill>
                  <a:srgbClr val="000000"/>
                </a:solidFill>
                <a:latin typeface="Courier New" panose="02070309020205020404" pitchFamily="49" charset="0"/>
                <a:ea typeface="굴림" charset="0"/>
                <a:cs typeface="Courier New" panose="02070309020205020404" pitchFamily="49" charset="0"/>
              </a:rPr>
              <a:t>emptySlots.signal</a:t>
            </a:r>
            <a:r>
              <a:rPr lang="en-US" altLang="ko-KR" sz="1800" b="0" dirty="0">
                <a:solidFill>
                  <a:srgbClr val="000000"/>
                </a:solidFill>
                <a:latin typeface="Courier New" panose="02070309020205020404" pitchFamily="49" charset="0"/>
                <a:ea typeface="굴림" charset="0"/>
                <a:cs typeface="Courier New" panose="02070309020205020404" pitchFamily="49" charset="0"/>
              </a:rPr>
              <a:t>();</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a:t>
            </a:r>
            <a:r>
              <a:rPr lang="en-US" altLang="ko-KR" sz="1800" b="0" dirty="0" err="1">
                <a:solidFill>
                  <a:srgbClr val="000000"/>
                </a:solidFill>
                <a:latin typeface="Courier New" panose="02070309020205020404" pitchFamily="49" charset="0"/>
                <a:ea typeface="굴림" charset="0"/>
                <a:cs typeface="Courier New" panose="02070309020205020404" pitchFamily="49" charset="0"/>
              </a:rPr>
              <a:t>mutex.signal</a:t>
            </a:r>
            <a:r>
              <a:rPr lang="en-US" altLang="ko-KR" sz="1800" b="0" dirty="0">
                <a:solidFill>
                  <a:srgbClr val="000000"/>
                </a:solidFill>
                <a:latin typeface="Courier New" panose="02070309020205020404" pitchFamily="49" charset="0"/>
                <a:ea typeface="굴림" charset="0"/>
                <a:cs typeface="Courier New" panose="02070309020205020404" pitchFamily="49" charset="0"/>
              </a:rPr>
              <a:t>();</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  return item;</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r>
              <a:rPr lang="en-US" altLang="ko-KR" sz="1800" b="0" dirty="0">
                <a:solidFill>
                  <a:srgbClr val="000000"/>
                </a:solidFill>
                <a:latin typeface="Courier New" panose="02070309020205020404" pitchFamily="49" charset="0"/>
                <a:ea typeface="굴림" charset="0"/>
                <a:cs typeface="Courier New" panose="02070309020205020404" pitchFamily="49" charset="0"/>
              </a:rPr>
              <a:t>}</a:t>
            </a:r>
            <a:br>
              <a:rPr lang="en-US" altLang="ko-KR" sz="1800" b="0" dirty="0">
                <a:solidFill>
                  <a:srgbClr val="000000"/>
                </a:solidFill>
                <a:latin typeface="Courier New" panose="02070309020205020404" pitchFamily="49" charset="0"/>
                <a:ea typeface="굴림" charset="0"/>
                <a:cs typeface="Courier New" panose="02070309020205020404" pitchFamily="49" charset="0"/>
              </a:rPr>
            </a:br>
            <a:endParaRPr lang="en-US" altLang="ko-KR" sz="1800" b="0" dirty="0">
              <a:solidFill>
                <a:srgbClr val="000000"/>
              </a:solidFill>
              <a:latin typeface="Courier New" panose="02070309020205020404" pitchFamily="49" charset="0"/>
              <a:ea typeface="굴림" charset="0"/>
              <a:cs typeface="Courier New" panose="02070309020205020404" pitchFamily="49" charset="0"/>
            </a:endParaRP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533400" y="3429000"/>
            <a:ext cx="6096000" cy="2819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kern="0" dirty="0">
                <a:latin typeface="Gill Sans" panose="020B0502020104020203"/>
                <a:ea typeface="굴림" panose="020B0600000101010101" pitchFamily="34" charset="-127"/>
              </a:rPr>
              <a:t>Can we put </a:t>
            </a:r>
            <a:r>
              <a:rPr lang="en-US" altLang="ko-KR" kern="0" dirty="0" err="1">
                <a:latin typeface="Gill Sans" panose="020B0502020104020203"/>
                <a:ea typeface="굴림" panose="020B0600000101010101" pitchFamily="34" charset="-127"/>
              </a:rPr>
              <a:t>mutex.wait</a:t>
            </a:r>
            <a:r>
              <a:rPr lang="en-US" altLang="ko-KR" kern="0" dirty="0">
                <a:latin typeface="Gill Sans" panose="020B0502020104020203"/>
                <a:ea typeface="굴림" panose="020B0600000101010101" pitchFamily="34" charset="-127"/>
              </a:rPr>
              <a:t>()/signal() outside of </a:t>
            </a:r>
            <a:r>
              <a:rPr lang="en-US" altLang="ko-KR" kern="0" dirty="0" err="1">
                <a:latin typeface="Gill Sans" panose="020B0502020104020203"/>
                <a:ea typeface="굴림" panose="020B0600000101010101" pitchFamily="34" charset="-127"/>
              </a:rPr>
              <a:t>emptySlots</a:t>
            </a:r>
            <a:r>
              <a:rPr lang="en-US" altLang="ko-KR" kern="0" dirty="0">
                <a:latin typeface="Gill Sans" panose="020B0502020104020203"/>
                <a:ea typeface="굴림" panose="020B0600000101010101" pitchFamily="34" charset="-127"/>
              </a:rPr>
              <a:t> and </a:t>
            </a:r>
            <a:r>
              <a:rPr lang="en-US" altLang="ko-KR" kern="0" dirty="0" err="1">
                <a:latin typeface="Gill Sans" panose="020B0502020104020203"/>
                <a:ea typeface="굴림" panose="020B0600000101010101" pitchFamily="34" charset="-127"/>
              </a:rPr>
              <a:t>fullSlots</a:t>
            </a:r>
            <a:r>
              <a:rPr lang="en-US" altLang="ko-KR" kern="0" dirty="0">
                <a:latin typeface="Gill Sans" panose="020B0502020104020203"/>
                <a:ea typeface="굴림" panose="020B0600000101010101" pitchFamily="34" charset="-127"/>
              </a:rPr>
              <a:t> wait()/signal()?</a:t>
            </a:r>
          </a:p>
          <a:p>
            <a:r>
              <a:rPr lang="en-US" altLang="ko-KR" kern="0" dirty="0">
                <a:latin typeface="Gill Sans" panose="020B0502020104020203"/>
                <a:ea typeface="굴림" panose="020B0600000101010101" pitchFamily="34" charset="-127"/>
              </a:rPr>
              <a:t>No! This may cause deadlock if producer calls </a:t>
            </a:r>
            <a:r>
              <a:rPr lang="en-US" altLang="ko-KR" kern="0" dirty="0" err="1">
                <a:latin typeface="Gill Sans" panose="020B0502020104020203"/>
                <a:ea typeface="굴림" panose="020B0600000101010101" pitchFamily="34" charset="-127"/>
              </a:rPr>
              <a:t>mutex.wait</a:t>
            </a:r>
            <a:r>
              <a:rPr lang="en-US" altLang="ko-KR" kern="0" dirty="0">
                <a:latin typeface="Gill Sans" panose="020B0502020104020203"/>
                <a:ea typeface="굴림" panose="020B0600000101010101" pitchFamily="34" charset="-127"/>
              </a:rPr>
              <a:t>(), blocks waiting for Consumer to call </a:t>
            </a:r>
            <a:r>
              <a:rPr lang="en-US" altLang="ko-KR" kern="0" dirty="0" err="1">
                <a:latin typeface="Gill Sans" panose="020B0502020104020203"/>
                <a:ea typeface="굴림" panose="020B0600000101010101" pitchFamily="34" charset="-127"/>
              </a:rPr>
              <a:t>mutex.signal</a:t>
            </a:r>
            <a:r>
              <a:rPr lang="en-US" altLang="ko-KR" kern="0" dirty="0">
                <a:latin typeface="Gill Sans" panose="020B0502020104020203"/>
                <a:ea typeface="굴림" panose="020B0600000101010101" pitchFamily="34" charset="-127"/>
              </a:rPr>
              <a:t>. Consumer calls </a:t>
            </a:r>
            <a:r>
              <a:rPr lang="en-US" altLang="ko-KR" kern="0" dirty="0" err="1">
                <a:latin typeface="Gill Sans" panose="020B0502020104020203"/>
                <a:ea typeface="굴림" panose="020B0600000101010101" pitchFamily="34" charset="-127"/>
              </a:rPr>
              <a:t>fullSlots.wait</a:t>
            </a:r>
            <a:r>
              <a:rPr lang="en-US" altLang="ko-KR" kern="0" dirty="0">
                <a:latin typeface="Gill Sans" panose="020B0502020104020203"/>
                <a:ea typeface="굴림" panose="020B0600000101010101" pitchFamily="34" charset="-127"/>
              </a:rPr>
              <a:t>(), blocks waiting for Producer to call </a:t>
            </a:r>
            <a:r>
              <a:rPr lang="en-US" altLang="ko-KR" kern="0" dirty="0" err="1">
                <a:latin typeface="Gill Sans" panose="020B0502020104020203"/>
                <a:ea typeface="굴림" panose="020B0600000101010101" pitchFamily="34" charset="-127"/>
              </a:rPr>
              <a:t>fullSlots.signal</a:t>
            </a:r>
            <a:r>
              <a:rPr lang="en-US" altLang="ko-KR" kern="0" dirty="0">
                <a:latin typeface="Gill Sans" panose="020B0502020104020203"/>
                <a:ea typeface="굴림" panose="020B0600000101010101" pitchFamily="34" charset="-127"/>
              </a:rPr>
              <a:t>().</a:t>
            </a:r>
          </a:p>
          <a:p>
            <a:pPr lvl="1"/>
            <a:endParaRPr lang="ko-KR" altLang="en-US" sz="24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073768" y="34290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073768" y="53340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1975692" y="1056181"/>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5384806" y="1073426"/>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2391945" y="5597435"/>
            <a:ext cx="7391400" cy="1015663"/>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a:t>
            </a:r>
            <a:r>
              <a:rPr lang="en-GB" altLang="zh-CN" sz="2000" b="0" dirty="0" err="1"/>
              <a:t>interleavings</a:t>
            </a:r>
            <a:r>
              <a:rPr lang="en-GB" altLang="zh-CN" sz="2000" b="0" dirty="0"/>
              <a:t> of worker threads</a:t>
            </a:r>
            <a:endParaRPr lang="en-US" altLang="zh-CN" sz="2000" b="0" dirty="0">
              <a:latin typeface="Helvetica" pitchFamily="2" charset="0"/>
            </a:endParaRPr>
          </a:p>
        </p:txBody>
      </p:sp>
    </p:spTree>
    <p:extLst>
      <p:ext uri="{BB962C8B-B14F-4D97-AF65-F5344CB8AC3E}">
        <p14:creationId xmlns:p14="http://schemas.microsoft.com/office/powerpoint/2010/main" val="1765083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FADB8-5F8B-281F-BA7F-089DAA9C5324}"/>
              </a:ext>
            </a:extLst>
          </p:cNvPr>
          <p:cNvSpPr>
            <a:spLocks noGrp="1"/>
          </p:cNvSpPr>
          <p:nvPr>
            <p:ph type="title"/>
          </p:nvPr>
        </p:nvSpPr>
        <p:spPr/>
        <p:txBody>
          <a:bodyPr/>
          <a:lstStyle/>
          <a:p>
            <a:r>
              <a:rPr lang="en-US" altLang="zh-CN" dirty="0"/>
              <a:t>More</a:t>
            </a:r>
            <a:r>
              <a:rPr lang="zh-CN" altLang="en-US" dirty="0"/>
              <a:t> </a:t>
            </a:r>
            <a:r>
              <a:rPr lang="en-US" altLang="zh-CN" dirty="0"/>
              <a:t>Than</a:t>
            </a:r>
            <a:r>
              <a:rPr lang="zh-CN" altLang="en-US" dirty="0"/>
              <a:t> </a:t>
            </a:r>
            <a:r>
              <a:rPr lang="en-US" altLang="zh-CN" dirty="0"/>
              <a:t>Mutual</a:t>
            </a:r>
            <a:r>
              <a:rPr lang="zh-CN" altLang="en-US" dirty="0"/>
              <a:t> </a:t>
            </a:r>
            <a:r>
              <a:rPr lang="en-US" altLang="zh-CN" dirty="0"/>
              <a:t>Exclusion</a:t>
            </a:r>
            <a:endParaRPr lang="en-US" dirty="0"/>
          </a:p>
        </p:txBody>
      </p:sp>
      <p:sp>
        <p:nvSpPr>
          <p:cNvPr id="3" name="内容占位符 2">
            <a:extLst>
              <a:ext uri="{FF2B5EF4-FFF2-40B4-BE49-F238E27FC236}">
                <a16:creationId xmlns:a16="http://schemas.microsoft.com/office/drawing/2014/main" id="{730DB117-6148-EF06-F64A-658A8C9AA274}"/>
              </a:ext>
            </a:extLst>
          </p:cNvPr>
          <p:cNvSpPr>
            <a:spLocks noGrp="1"/>
          </p:cNvSpPr>
          <p:nvPr>
            <p:ph idx="1"/>
          </p:nvPr>
        </p:nvSpPr>
        <p:spPr/>
        <p:txBody>
          <a:bodyPr/>
          <a:lstStyle/>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p:txBody>
      </p:sp>
      <p:pic>
        <p:nvPicPr>
          <p:cNvPr id="1026" name="Picture 2" descr="👍 Thumbs Up Emoji 👍🏻👍🏼👍🏽👍🏾👍🏿">
            <a:extLst>
              <a:ext uri="{FF2B5EF4-FFF2-40B4-BE49-F238E27FC236}">
                <a16:creationId xmlns:a16="http://schemas.microsoft.com/office/drawing/2014/main" id="{B62518BE-C62B-210A-574C-0AD8D8E3E47C}"/>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29069" t="5708" r="29386" b="7230"/>
          <a:stretch/>
        </p:blipFill>
        <p:spPr bwMode="auto">
          <a:xfrm>
            <a:off x="8939409" y="2104375"/>
            <a:ext cx="834799" cy="9112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ocked padlock - Free security icons">
            <a:extLst>
              <a:ext uri="{FF2B5EF4-FFF2-40B4-BE49-F238E27FC236}">
                <a16:creationId xmlns:a16="http://schemas.microsoft.com/office/drawing/2014/main" id="{2369C109-901A-C6F2-6BA9-1932710D6CD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39050" y="2012740"/>
            <a:ext cx="1094538" cy="109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15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F5EB60-5277-B7F6-5FFC-892A525FF0B4}"/>
              </a:ext>
            </a:extLst>
          </p:cNvPr>
          <p:cNvSpPr>
            <a:spLocks noGrp="1"/>
          </p:cNvSpPr>
          <p:nvPr>
            <p:ph type="title"/>
          </p:nvPr>
        </p:nvSpPr>
        <p:spPr/>
        <p:txBody>
          <a:bodyPr/>
          <a:lstStyle/>
          <a:p>
            <a:r>
              <a:rPr lang="en-US" altLang="zh-CN" dirty="0"/>
              <a:t>Condition</a:t>
            </a:r>
            <a:r>
              <a:rPr lang="zh-CN" altLang="en-US" dirty="0"/>
              <a:t> </a:t>
            </a:r>
            <a:r>
              <a:rPr lang="en-US" altLang="zh-CN" dirty="0"/>
              <a:t>Variables</a:t>
            </a:r>
            <a:r>
              <a:rPr lang="zh-CN" altLang="en-US" dirty="0"/>
              <a:t> </a:t>
            </a:r>
            <a:r>
              <a:rPr lang="en-US" altLang="zh-CN" dirty="0"/>
              <a:t>(CV)</a:t>
            </a:r>
            <a:endParaRPr lang="en-US" dirty="0"/>
          </a:p>
        </p:txBody>
      </p:sp>
      <p:sp>
        <p:nvSpPr>
          <p:cNvPr id="3" name="内容占位符 2">
            <a:extLst>
              <a:ext uri="{FF2B5EF4-FFF2-40B4-BE49-F238E27FC236}">
                <a16:creationId xmlns:a16="http://schemas.microsoft.com/office/drawing/2014/main" id="{106F64AB-3E0A-4317-B789-E59D1CC3E557}"/>
              </a:ext>
            </a:extLst>
          </p:cNvPr>
          <p:cNvSpPr>
            <a:spLocks noGrp="1"/>
          </p:cNvSpPr>
          <p:nvPr>
            <p:ph idx="1"/>
          </p:nvPr>
        </p:nvSpPr>
        <p:spPr>
          <a:xfrm>
            <a:off x="419449" y="838200"/>
            <a:ext cx="11336392" cy="4870173"/>
          </a:xfrm>
        </p:spPr>
        <p:txBody>
          <a:bodyPr/>
          <a:lstStyle/>
          <a:p>
            <a:r>
              <a:rPr lang="en-GB" altLang="zh-CN" dirty="0"/>
              <a:t>Semaphores are dual purpose: They are used for both mutex and scheduling constraints</a:t>
            </a:r>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endParaRPr lang="en-US" dirty="0">
              <a:solidFill>
                <a:srgbClr val="0070C0"/>
              </a:solidFill>
            </a:endParaRPr>
          </a:p>
          <a:p>
            <a:r>
              <a:rPr lang="en-US" dirty="0"/>
              <a:t>Two</a:t>
            </a:r>
            <a:r>
              <a:rPr lang="zh-CN" altLang="en-US" dirty="0"/>
              <a:t> </a:t>
            </a:r>
            <a:r>
              <a:rPr lang="en-US" altLang="zh-CN" dirty="0"/>
              <a:t>functions</a:t>
            </a:r>
            <a:r>
              <a:rPr lang="en-US" altLang="zh-CN" dirty="0">
                <a:solidFill>
                  <a:srgbClr val="0070C0"/>
                </a:solidFill>
              </a:rPr>
              <a:t>:</a:t>
            </a:r>
          </a:p>
          <a:p>
            <a:pPr lvl="1"/>
            <a:r>
              <a:rPr lang="en-US" altLang="zh-CN" dirty="0">
                <a:solidFill>
                  <a:srgbClr val="0070C0"/>
                </a:solidFill>
              </a:rPr>
              <a:t>wait(CV…):</a:t>
            </a:r>
            <a:r>
              <a:rPr lang="zh-CN" altLang="en-US" dirty="0">
                <a:solidFill>
                  <a:srgbClr val="0070C0"/>
                </a:solidFill>
              </a:rPr>
              <a:t> </a:t>
            </a:r>
            <a:r>
              <a:rPr lang="en-US" altLang="zh-CN" dirty="0"/>
              <a:t>put</a:t>
            </a:r>
            <a:r>
              <a:rPr lang="zh-CN" altLang="en-US" dirty="0"/>
              <a:t> </a:t>
            </a:r>
            <a:r>
              <a:rPr lang="en-US" altLang="zh-CN" dirty="0"/>
              <a:t>itself</a:t>
            </a:r>
            <a:r>
              <a:rPr lang="zh-CN" altLang="en-US" dirty="0"/>
              <a:t> </a:t>
            </a:r>
            <a:r>
              <a:rPr lang="en-US" altLang="zh-CN" dirty="0"/>
              <a:t>on</a:t>
            </a:r>
            <a:r>
              <a:rPr lang="zh-CN" altLang="en-US" dirty="0"/>
              <a:t> </a:t>
            </a:r>
            <a:r>
              <a:rPr lang="en-US" altLang="zh-CN" dirty="0"/>
              <a:t>the</a:t>
            </a:r>
            <a:r>
              <a:rPr lang="zh-CN" altLang="en-US" dirty="0"/>
              <a:t> </a:t>
            </a:r>
            <a:r>
              <a:rPr lang="en-US" altLang="zh-CN" dirty="0"/>
              <a:t>waiting</a:t>
            </a:r>
            <a:r>
              <a:rPr lang="zh-CN" altLang="en-US" dirty="0"/>
              <a:t> </a:t>
            </a:r>
            <a:r>
              <a:rPr lang="en-US" altLang="zh-CN" dirty="0"/>
              <a:t>queue</a:t>
            </a:r>
          </a:p>
          <a:p>
            <a:pPr lvl="1"/>
            <a:endParaRPr lang="en-US" altLang="zh-CN" dirty="0"/>
          </a:p>
          <a:p>
            <a:pPr lvl="1"/>
            <a:endParaRPr lang="en-US" altLang="zh-CN" dirty="0">
              <a:solidFill>
                <a:srgbClr val="0070C0"/>
              </a:solidFill>
            </a:endParaRPr>
          </a:p>
          <a:p>
            <a:pPr lvl="1"/>
            <a:r>
              <a:rPr lang="en-US" altLang="zh-CN" dirty="0">
                <a:solidFill>
                  <a:srgbClr val="0070C0"/>
                </a:solidFill>
              </a:rPr>
              <a:t>Signal(CV,…):</a:t>
            </a:r>
            <a:r>
              <a:rPr lang="zh-CN" altLang="en-US" dirty="0">
                <a:solidFill>
                  <a:srgbClr val="0070C0"/>
                </a:solidFill>
              </a:rPr>
              <a:t>  </a:t>
            </a:r>
            <a:r>
              <a:rPr lang="en-US" altLang="zh-CN" dirty="0"/>
              <a:t>Send</a:t>
            </a:r>
            <a:r>
              <a:rPr lang="zh-CN" altLang="en-US" dirty="0"/>
              <a:t> </a:t>
            </a:r>
            <a:r>
              <a:rPr lang="en-US" altLang="zh-CN" dirty="0"/>
              <a:t>signal</a:t>
            </a:r>
            <a:r>
              <a:rPr lang="zh-CN" altLang="en-US" dirty="0"/>
              <a:t> </a:t>
            </a:r>
            <a:r>
              <a:rPr lang="en-US" altLang="zh-CN" dirty="0"/>
              <a:t>to</a:t>
            </a:r>
            <a:r>
              <a:rPr lang="zh-CN" altLang="en-US" dirty="0"/>
              <a:t> </a:t>
            </a:r>
            <a:r>
              <a:rPr lang="en-US" altLang="zh-CN" dirty="0"/>
              <a:t>CV</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done</a:t>
            </a:r>
          </a:p>
          <a:p>
            <a:pPr marL="914400" lvl="2" indent="0">
              <a:buNone/>
            </a:pPr>
            <a:endParaRPr lang="en-US" dirty="0"/>
          </a:p>
        </p:txBody>
      </p:sp>
      <p:pic>
        <p:nvPicPr>
          <p:cNvPr id="7" name="图片 6">
            <a:extLst>
              <a:ext uri="{FF2B5EF4-FFF2-40B4-BE49-F238E27FC236}">
                <a16:creationId xmlns:a16="http://schemas.microsoft.com/office/drawing/2014/main" id="{BFA78229-4655-B567-AE8C-CFD1CB16BBE1}"/>
              </a:ext>
            </a:extLst>
          </p:cNvPr>
          <p:cNvPicPr>
            <a:picLocks noChangeAspect="1"/>
          </p:cNvPicPr>
          <p:nvPr/>
        </p:nvPicPr>
        <p:blipFill>
          <a:blip r:embed="rId3"/>
          <a:stretch>
            <a:fillRect/>
          </a:stretch>
        </p:blipFill>
        <p:spPr>
          <a:xfrm>
            <a:off x="1550108" y="5022573"/>
            <a:ext cx="9117893" cy="483398"/>
          </a:xfrm>
          <a:prstGeom prst="rect">
            <a:avLst/>
          </a:prstGeom>
        </p:spPr>
      </p:pic>
      <p:pic>
        <p:nvPicPr>
          <p:cNvPr id="8" name="图片 7">
            <a:extLst>
              <a:ext uri="{FF2B5EF4-FFF2-40B4-BE49-F238E27FC236}">
                <a16:creationId xmlns:a16="http://schemas.microsoft.com/office/drawing/2014/main" id="{E61A94AF-3A1E-544F-E064-7AB70BECC3F8}"/>
              </a:ext>
            </a:extLst>
          </p:cNvPr>
          <p:cNvPicPr>
            <a:picLocks noChangeAspect="1"/>
          </p:cNvPicPr>
          <p:nvPr/>
        </p:nvPicPr>
        <p:blipFill>
          <a:blip r:embed="rId4"/>
          <a:stretch>
            <a:fillRect/>
          </a:stretch>
        </p:blipFill>
        <p:spPr>
          <a:xfrm>
            <a:off x="2630324" y="6087427"/>
            <a:ext cx="6163325" cy="483398"/>
          </a:xfrm>
          <a:prstGeom prst="rect">
            <a:avLst/>
          </a:prstGeom>
        </p:spPr>
      </p:pic>
    </p:spTree>
    <p:extLst>
      <p:ext uri="{BB962C8B-B14F-4D97-AF65-F5344CB8AC3E}">
        <p14:creationId xmlns:p14="http://schemas.microsoft.com/office/powerpoint/2010/main" val="2802869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Condition</a:t>
            </a:r>
            <a:r>
              <a:rPr lang="zh-CN" altLang="en-US" dirty="0"/>
              <a:t> </a:t>
            </a:r>
            <a:r>
              <a:rPr lang="en-US" altLang="zh-CN" dirty="0"/>
              <a:t>Variables</a:t>
            </a:r>
            <a:r>
              <a:rPr lang="zh-CN" altLang="en-US" dirty="0"/>
              <a:t> </a:t>
            </a:r>
            <a:r>
              <a:rPr lang="en-US" altLang="zh-CN" dirty="0"/>
              <a:t>(CV)</a:t>
            </a:r>
            <a:endParaRPr lang="en-US" dirty="0"/>
          </a:p>
        </p:txBody>
      </p:sp>
      <p:pic>
        <p:nvPicPr>
          <p:cNvPr id="5" name="图片 4">
            <a:extLst>
              <a:ext uri="{FF2B5EF4-FFF2-40B4-BE49-F238E27FC236}">
                <a16:creationId xmlns:a16="http://schemas.microsoft.com/office/drawing/2014/main" id="{1DC40BD0-08BF-188B-046C-21D79CE55536}"/>
              </a:ext>
            </a:extLst>
          </p:cNvPr>
          <p:cNvPicPr>
            <a:picLocks noChangeAspect="1"/>
          </p:cNvPicPr>
          <p:nvPr/>
        </p:nvPicPr>
        <p:blipFill>
          <a:blip r:embed="rId2"/>
          <a:stretch>
            <a:fillRect/>
          </a:stretch>
        </p:blipFill>
        <p:spPr>
          <a:xfrm>
            <a:off x="1778000" y="1752600"/>
            <a:ext cx="7760036" cy="2797095"/>
          </a:xfrm>
          <a:prstGeom prst="rect">
            <a:avLst/>
          </a:prstGeom>
        </p:spPr>
      </p:pic>
      <p:sp>
        <p:nvSpPr>
          <p:cNvPr id="8" name="矩形 7">
            <a:extLst>
              <a:ext uri="{FF2B5EF4-FFF2-40B4-BE49-F238E27FC236}">
                <a16:creationId xmlns:a16="http://schemas.microsoft.com/office/drawing/2014/main" id="{3F42BE51-1110-626F-A13E-A1BAECF64D95}"/>
              </a:ext>
            </a:extLst>
          </p:cNvPr>
          <p:cNvSpPr/>
          <p:nvPr/>
        </p:nvSpPr>
        <p:spPr>
          <a:xfrm>
            <a:off x="2471854" y="3151146"/>
            <a:ext cx="2196790" cy="367990"/>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5">
            <a:extLst>
              <a:ext uri="{FF2B5EF4-FFF2-40B4-BE49-F238E27FC236}">
                <a16:creationId xmlns:a16="http://schemas.microsoft.com/office/drawing/2014/main" id="{901878B5-CBE9-95DB-6325-2BBA0869C042}"/>
              </a:ext>
            </a:extLst>
          </p:cNvPr>
          <p:cNvPicPr>
            <a:picLocks noChangeAspect="1"/>
          </p:cNvPicPr>
          <p:nvPr/>
        </p:nvPicPr>
        <p:blipFill>
          <a:blip r:embed="rId3"/>
          <a:stretch>
            <a:fillRect/>
          </a:stretch>
        </p:blipFill>
        <p:spPr>
          <a:xfrm>
            <a:off x="1851119" y="4621893"/>
            <a:ext cx="5081222" cy="1974845"/>
          </a:xfrm>
          <a:prstGeom prst="rect">
            <a:avLst/>
          </a:prstGeom>
        </p:spPr>
      </p:pic>
      <p:sp>
        <p:nvSpPr>
          <p:cNvPr id="7" name="文本框 6">
            <a:extLst>
              <a:ext uri="{FF2B5EF4-FFF2-40B4-BE49-F238E27FC236}">
                <a16:creationId xmlns:a16="http://schemas.microsoft.com/office/drawing/2014/main" id="{C47E594C-1D27-7A57-13DE-F999A8F92530}"/>
              </a:ext>
            </a:extLst>
          </p:cNvPr>
          <p:cNvSpPr txBox="1"/>
          <p:nvPr/>
        </p:nvSpPr>
        <p:spPr>
          <a:xfrm>
            <a:off x="8173865" y="21336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8173865" y="5473477"/>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0" name="矩形 9">
            <a:extLst>
              <a:ext uri="{FF2B5EF4-FFF2-40B4-BE49-F238E27FC236}">
                <a16:creationId xmlns:a16="http://schemas.microsoft.com/office/drawing/2014/main" id="{8201DF69-F5B3-5244-68FC-73FA4BF49608}"/>
              </a:ext>
            </a:extLst>
          </p:cNvPr>
          <p:cNvSpPr/>
          <p:nvPr/>
        </p:nvSpPr>
        <p:spPr>
          <a:xfrm>
            <a:off x="2702312" y="5472390"/>
            <a:ext cx="2445834" cy="377863"/>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文本框 10">
            <a:extLst>
              <a:ext uri="{FF2B5EF4-FFF2-40B4-BE49-F238E27FC236}">
                <a16:creationId xmlns:a16="http://schemas.microsoft.com/office/drawing/2014/main" id="{E1A5C7C2-6E69-B020-ACB1-9FF00419FA4A}"/>
              </a:ext>
            </a:extLst>
          </p:cNvPr>
          <p:cNvSpPr txBox="1"/>
          <p:nvPr/>
        </p:nvSpPr>
        <p:spPr>
          <a:xfrm>
            <a:off x="5148146" y="3011976"/>
            <a:ext cx="899605" cy="523220"/>
          </a:xfrm>
          <a:prstGeom prst="rect">
            <a:avLst/>
          </a:prstGeom>
          <a:noFill/>
        </p:spPr>
        <p:txBody>
          <a:bodyPr wrap="none" rtlCol="0">
            <a:spAutoFit/>
          </a:bodyPr>
          <a:lstStyle/>
          <a:p>
            <a:r>
              <a:rPr lang="en-US" altLang="zh-CN" sz="2800" dirty="0">
                <a:solidFill>
                  <a:srgbClr val="0070C0"/>
                </a:solidFill>
              </a:rPr>
              <a:t>wait</a:t>
            </a:r>
            <a:endParaRPr lang="en-US" sz="2800" dirty="0">
              <a:solidFill>
                <a:srgbClr val="0070C0"/>
              </a:solidFill>
            </a:endParaRPr>
          </a:p>
        </p:txBody>
      </p:sp>
      <p:sp>
        <p:nvSpPr>
          <p:cNvPr id="12" name="文本框 11">
            <a:extLst>
              <a:ext uri="{FF2B5EF4-FFF2-40B4-BE49-F238E27FC236}">
                <a16:creationId xmlns:a16="http://schemas.microsoft.com/office/drawing/2014/main" id="{ADCE3E83-E49B-A619-B076-9F388D8BC2FD}"/>
              </a:ext>
            </a:extLst>
          </p:cNvPr>
          <p:cNvSpPr txBox="1"/>
          <p:nvPr/>
        </p:nvSpPr>
        <p:spPr>
          <a:xfrm>
            <a:off x="5322849" y="5338155"/>
            <a:ext cx="1135247" cy="523220"/>
          </a:xfrm>
          <a:prstGeom prst="rect">
            <a:avLst/>
          </a:prstGeom>
          <a:noFill/>
        </p:spPr>
        <p:txBody>
          <a:bodyPr wrap="none" rtlCol="0">
            <a:spAutoFit/>
          </a:bodyPr>
          <a:lstStyle/>
          <a:p>
            <a:r>
              <a:rPr lang="en-US" altLang="zh-CN" sz="2800" dirty="0">
                <a:solidFill>
                  <a:srgbClr val="0070C0"/>
                </a:solidFill>
              </a:rPr>
              <a:t>signal</a:t>
            </a:r>
            <a:endParaRPr lang="en-US" sz="2800" dirty="0">
              <a:solidFill>
                <a:srgbClr val="0070C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770969"/>
            <a:ext cx="11336392" cy="51385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a:t>
            </a:r>
            <a:r>
              <a:rPr lang="en-US" altLang="zh-CN" dirty="0" err="1"/>
              <a:t>thr_join</a:t>
            </a:r>
            <a:r>
              <a:rPr lang="en-US" altLang="zh-CN" dirty="0"/>
              <a:t>() and </a:t>
            </a:r>
            <a:r>
              <a:rPr lang="en-US" altLang="zh-CN" dirty="0" err="1"/>
              <a:t>thr_exit</a:t>
            </a:r>
            <a:r>
              <a:rPr lang="en-US" altLang="zh-CN" dirty="0"/>
              <a:t>() with CV.</a:t>
            </a:r>
            <a:endParaRPr lang="en-US" dirty="0"/>
          </a:p>
        </p:txBody>
      </p:sp>
    </p:spTree>
    <p:extLst>
      <p:ext uri="{BB962C8B-B14F-4D97-AF65-F5344CB8AC3E}">
        <p14:creationId xmlns:p14="http://schemas.microsoft.com/office/powerpoint/2010/main" val="1299405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5E6CD-9139-B0B7-5940-8D69803B245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1FFD1A-81F1-4EDF-E4F6-DCBA8093097E}"/>
              </a:ext>
            </a:extLst>
          </p:cNvPr>
          <p:cNvSpPr>
            <a:spLocks noGrp="1"/>
          </p:cNvSpPr>
          <p:nvPr>
            <p:ph type="title"/>
          </p:nvPr>
        </p:nvSpPr>
        <p:spPr>
          <a:xfrm>
            <a:off x="247416" y="205381"/>
            <a:ext cx="4762151" cy="477557"/>
          </a:xfrm>
        </p:spPr>
        <p:txBody>
          <a:bodyPr/>
          <a:lstStyle/>
          <a:p>
            <a:r>
              <a:rPr lang="en-US" altLang="zh-CN" sz="2800" dirty="0"/>
              <a:t>Incorrect: CV</a:t>
            </a:r>
            <a:r>
              <a:rPr lang="zh-CN" altLang="en-US" sz="2800" dirty="0"/>
              <a:t> </a:t>
            </a:r>
            <a:r>
              <a:rPr lang="en-US" altLang="zh-CN" sz="2800" dirty="0"/>
              <a:t>with</a:t>
            </a:r>
            <a:r>
              <a:rPr lang="zh-CN" altLang="en-US" sz="2800" dirty="0"/>
              <a:t> </a:t>
            </a:r>
            <a:r>
              <a:rPr lang="en-US" altLang="zh-CN" sz="2800" dirty="0"/>
              <a:t>Only</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8CF2D08D-7648-4D52-9AC5-DE25365E48E9}"/>
              </a:ext>
            </a:extLst>
          </p:cNvPr>
          <p:cNvSpPr txBox="1">
            <a:spLocks/>
          </p:cNvSpPr>
          <p:nvPr/>
        </p:nvSpPr>
        <p:spPr bwMode="auto">
          <a:xfrm>
            <a:off x="5094995" y="317692"/>
            <a:ext cx="6983486" cy="622261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Child </a:t>
            </a:r>
            <a:r>
              <a:rPr lang="en-GB" sz="2000" b="0" kern="0" dirty="0" err="1"/>
              <a:t>thr_exit</a:t>
            </a:r>
            <a:r>
              <a:rPr lang="en-GB" sz="2000" b="0" kern="0" dirty="0"/>
              <a:t>() function:</a:t>
            </a:r>
          </a:p>
          <a:p>
            <a:pPr lvl="1"/>
            <a:r>
              <a:rPr lang="en-GB" sz="1800" b="0" kern="0" dirty="0"/>
              <a:t>Line A: Child thread locks the mutex (</a:t>
            </a:r>
            <a:r>
              <a:rPr lang="en-GB" sz="1800" b="0" kern="0" dirty="0" err="1"/>
              <a:t>pthread_mutex_lock</a:t>
            </a:r>
            <a:r>
              <a:rPr lang="en-GB" sz="1800" b="0" kern="0" dirty="0"/>
              <a:t>(&amp;m)).</a:t>
            </a:r>
          </a:p>
          <a:p>
            <a:pPr lvl="1"/>
            <a:r>
              <a:rPr lang="en-GB" sz="1800" b="0" kern="0" dirty="0"/>
              <a:t>Line B: It signals the condition variable (</a:t>
            </a:r>
            <a:r>
              <a:rPr lang="en-GB" sz="1800" b="0" kern="0" dirty="0" err="1"/>
              <a:t>pthread_cond_signal</a:t>
            </a:r>
            <a:r>
              <a:rPr lang="en-GB" sz="1800" b="0" kern="0" dirty="0"/>
              <a:t>(&amp;c)) to notify the parent that it has completed.</a:t>
            </a:r>
          </a:p>
          <a:p>
            <a:pPr lvl="1"/>
            <a:r>
              <a:rPr lang="en-GB" sz="1800" b="0" kern="0" dirty="0"/>
              <a:t>Line C: It then unlocks the mutex (</a:t>
            </a:r>
            <a:r>
              <a:rPr lang="en-GB" sz="1800" b="0" kern="0" dirty="0" err="1"/>
              <a:t>pthread_mutex_unlock</a:t>
            </a:r>
            <a:r>
              <a:rPr lang="en-GB" sz="1800" b="0" kern="0" dirty="0"/>
              <a:t>(&amp;m)).</a:t>
            </a:r>
          </a:p>
          <a:p>
            <a:r>
              <a:rPr lang="en-GB" sz="2000" b="0" kern="0" dirty="0"/>
              <a:t>Parent </a:t>
            </a:r>
            <a:r>
              <a:rPr lang="en-GB" sz="2000" b="0" kern="0" dirty="0" err="1"/>
              <a:t>thr_join</a:t>
            </a:r>
            <a:r>
              <a:rPr lang="en-GB" sz="2000" b="0" kern="0" dirty="0"/>
              <a:t>() function:</a:t>
            </a:r>
          </a:p>
          <a:p>
            <a:pPr lvl="1"/>
            <a:r>
              <a:rPr lang="en-GB" sz="1600" b="0" kern="0" dirty="0"/>
              <a:t>Line X: P</a:t>
            </a:r>
            <a:r>
              <a:rPr lang="en-GB" sz="1800" b="0" kern="0" dirty="0"/>
              <a:t>arent thread locks the mutex (</a:t>
            </a:r>
            <a:r>
              <a:rPr lang="en-GB" sz="1800" b="0" kern="0" dirty="0" err="1"/>
              <a:t>pthread_mutex_lock</a:t>
            </a:r>
            <a:r>
              <a:rPr lang="en-GB" sz="1800" b="0" kern="0" dirty="0"/>
              <a:t>(&amp;m)).</a:t>
            </a:r>
          </a:p>
          <a:p>
            <a:pPr lvl="1"/>
            <a:r>
              <a:rPr lang="en-GB" sz="1800" b="0" kern="0" dirty="0"/>
              <a:t>Line Y: It waits on the condition variable (</a:t>
            </a:r>
            <a:r>
              <a:rPr lang="en-GB" sz="1800" b="0" kern="0" dirty="0" err="1"/>
              <a:t>pthread_cond_wait</a:t>
            </a:r>
            <a:r>
              <a:rPr lang="en-GB" sz="1800" b="0" kern="0" dirty="0"/>
              <a:t>(&amp;c, &amp;m)). This releases the mutex and puts the parent to sleep until it is </a:t>
            </a:r>
            <a:r>
              <a:rPr lang="en-GB" sz="1800" b="0" kern="0" dirty="0" err="1"/>
              <a:t>signaled</a:t>
            </a:r>
            <a:r>
              <a:rPr lang="en-GB" sz="1800" b="0" kern="0" dirty="0"/>
              <a:t>.</a:t>
            </a:r>
          </a:p>
          <a:p>
            <a:pPr lvl="1"/>
            <a:r>
              <a:rPr lang="en-GB" sz="1800" b="0" kern="0" dirty="0"/>
              <a:t>Line Z: Once </a:t>
            </a:r>
            <a:r>
              <a:rPr lang="en-GB" sz="1800" b="0" kern="0" dirty="0" err="1"/>
              <a:t>signaled</a:t>
            </a:r>
            <a:r>
              <a:rPr lang="en-GB" sz="1800" b="0" kern="0" dirty="0"/>
              <a:t>, it reacquires the mutex and then unlocks it (</a:t>
            </a:r>
            <a:r>
              <a:rPr lang="en-GB" sz="1800" b="0" kern="0" dirty="0" err="1"/>
              <a:t>pthread_mutex_unlock</a:t>
            </a:r>
            <a:r>
              <a:rPr lang="en-GB" sz="1800" b="0" kern="0" dirty="0"/>
              <a:t>(&amp;m)).</a:t>
            </a:r>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2945903722"/>
              </p:ext>
            </p:extLst>
          </p:nvPr>
        </p:nvGraphicFramePr>
        <p:xfrm>
          <a:off x="802807" y="4576743"/>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960324555"/>
              </p:ext>
            </p:extLst>
          </p:nvPr>
        </p:nvGraphicFramePr>
        <p:xfrm>
          <a:off x="813255" y="5914279"/>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717379" y="3920915"/>
            <a:ext cx="3999958" cy="677108"/>
          </a:xfrm>
          <a:prstGeom prst="rect">
            <a:avLst/>
          </a:prstGeom>
          <a:noFill/>
        </p:spPr>
        <p:txBody>
          <a:bodyPr wrap="square" rtlCol="0">
            <a:spAutoFit/>
          </a:bodyPr>
          <a:lstStyle/>
          <a:p>
            <a:r>
              <a:rPr lang="en-US" b="0" kern="0" dirty="0">
                <a:latin typeface="Gill Sans" charset="0"/>
              </a:rPr>
              <a:t>Scenario</a:t>
            </a:r>
            <a:r>
              <a:rPr lang="en-US" sz="2000" dirty="0"/>
              <a:t> </a:t>
            </a:r>
            <a:r>
              <a:rPr lang="en-US" b="0" kern="0" dirty="0">
                <a:latin typeface="Gill Sans" charset="0"/>
              </a:rPr>
              <a:t>1: Parent calls </a:t>
            </a:r>
            <a:r>
              <a:rPr lang="en-GB" b="0" kern="0" dirty="0" err="1">
                <a:latin typeface="Gill Sans" charset="0"/>
              </a:rPr>
              <a:t>thr_join</a:t>
            </a:r>
            <a:r>
              <a:rPr lang="en-GB" b="0" kern="0" dirty="0">
                <a:latin typeface="Gill Sans" charset="0"/>
              </a:rPr>
              <a:t>() first. Works correctly.</a:t>
            </a:r>
            <a:r>
              <a:rPr lang="en-US"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776812" y="5279732"/>
            <a:ext cx="3770240" cy="677108"/>
          </a:xfrm>
          <a:prstGeom prst="rect">
            <a:avLst/>
          </a:prstGeom>
          <a:noFill/>
        </p:spPr>
        <p:txBody>
          <a:bodyPr wrap="square" rtlCol="0">
            <a:spAutoFit/>
          </a:bodyPr>
          <a:lstStyle/>
          <a:p>
            <a:r>
              <a:rPr lang="en-US" b="0" kern="0" dirty="0">
                <a:latin typeface="Gill Sans" charset="0"/>
              </a:rPr>
              <a:t>Scenario</a:t>
            </a:r>
            <a:r>
              <a:rPr lang="en-US" sz="2000" dirty="0"/>
              <a:t> </a:t>
            </a:r>
            <a:r>
              <a:rPr lang="en-US" sz="2000" b="0" kern="0" dirty="0">
                <a:latin typeface="Gill Sans" charset="0"/>
              </a:rPr>
              <a:t>2</a:t>
            </a:r>
            <a:r>
              <a:rPr lang="en-US" b="0" kern="0" dirty="0">
                <a:latin typeface="Gill Sans" charset="0"/>
              </a:rPr>
              <a:t>: Child calls </a:t>
            </a:r>
            <a:r>
              <a:rPr lang="en-GB" b="0" kern="0" dirty="0" err="1">
                <a:latin typeface="Gill Sans" charset="0"/>
              </a:rPr>
              <a:t>thr_exit</a:t>
            </a:r>
            <a:r>
              <a:rPr lang="en-GB" b="0" kern="0" dirty="0">
                <a:latin typeface="Gill Sans" charset="0"/>
              </a:rPr>
              <a:t>() first. Parent blocks forever!</a:t>
            </a:r>
            <a:endParaRPr lang="en-US" b="0" kern="0" dirty="0">
              <a:latin typeface="Gill Sans" charset="0"/>
            </a:endParaRPr>
          </a:p>
        </p:txBody>
      </p:sp>
      <p:sp>
        <p:nvSpPr>
          <p:cNvPr id="29" name="Plassholder for innhold 2">
            <a:extLst>
              <a:ext uri="{FF2B5EF4-FFF2-40B4-BE49-F238E27FC236}">
                <a16:creationId xmlns:a16="http://schemas.microsoft.com/office/drawing/2014/main" id="{0B470588-EF25-D95D-EBF0-0FF116034143}"/>
              </a:ext>
            </a:extLst>
          </p:cNvPr>
          <p:cNvSpPr txBox="1">
            <a:spLocks/>
          </p:cNvSpPr>
          <p:nvPr/>
        </p:nvSpPr>
        <p:spPr bwMode="auto">
          <a:xfrm>
            <a:off x="354932" y="769075"/>
            <a:ext cx="4372796" cy="31972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1753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E70D1-871C-CD02-796C-0AFF37B5B10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55E9E94-21BF-87FD-B165-9070F4DE863D}"/>
              </a:ext>
            </a:extLst>
          </p:cNvPr>
          <p:cNvSpPr>
            <a:spLocks noGrp="1"/>
          </p:cNvSpPr>
          <p:nvPr>
            <p:ph type="title"/>
          </p:nvPr>
        </p:nvSpPr>
        <p:spPr>
          <a:xfrm>
            <a:off x="247416" y="205381"/>
            <a:ext cx="4762151" cy="477557"/>
          </a:xfrm>
        </p:spPr>
        <p:txBody>
          <a:bodyPr/>
          <a:lstStyle/>
          <a:p>
            <a:r>
              <a:rPr lang="en-US" altLang="zh-CN" sz="2800" dirty="0"/>
              <a:t>Incorrect: CV</a:t>
            </a:r>
            <a:r>
              <a:rPr lang="zh-CN" altLang="en-US" sz="2800" dirty="0"/>
              <a:t> </a:t>
            </a:r>
            <a:r>
              <a:rPr lang="en-US" altLang="zh-CN" sz="2800" dirty="0"/>
              <a:t>with</a:t>
            </a:r>
            <a:r>
              <a:rPr lang="zh-CN" altLang="en-US" sz="2800" dirty="0"/>
              <a:t> </a:t>
            </a:r>
            <a:r>
              <a:rPr lang="en-US" altLang="zh-CN" sz="2800" dirty="0"/>
              <a:t>Flag &amp;</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7DAE95C0-26DF-4F96-CABC-6DEE6EC6AC60}"/>
              </a:ext>
            </a:extLst>
          </p:cNvPr>
          <p:cNvSpPr txBox="1">
            <a:spLocks/>
          </p:cNvSpPr>
          <p:nvPr/>
        </p:nvSpPr>
        <p:spPr bwMode="auto">
          <a:xfrm>
            <a:off x="6813322" y="769074"/>
            <a:ext cx="5265159" cy="5989622"/>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Add a Boolean flag </a:t>
            </a:r>
            <a:r>
              <a:rPr lang="en-GB" sz="2000" b="0" kern="0" dirty="0" err="1"/>
              <a:t>child_done</a:t>
            </a:r>
            <a:r>
              <a:rPr lang="en-GB" sz="2000" b="0" kern="0" dirty="0"/>
              <a:t>:</a:t>
            </a:r>
            <a:endParaRPr lang="en-SE" sz="2000" b="0" kern="0" dirty="0"/>
          </a:p>
          <a:p>
            <a:pPr lvl="1"/>
            <a:r>
              <a:rPr lang="en-GB" sz="1800" b="0" kern="0" dirty="0"/>
              <a:t>The </a:t>
            </a:r>
            <a:r>
              <a:rPr lang="en-GB" sz="1800" b="0" kern="0" dirty="0" err="1"/>
              <a:t>child_done</a:t>
            </a:r>
            <a:r>
              <a:rPr lang="en-GB" sz="1800" b="0" kern="0" dirty="0"/>
              <a:t> flag ensures that even if </a:t>
            </a:r>
            <a:r>
              <a:rPr lang="en-GB" sz="1800" b="0" kern="0" dirty="0" err="1"/>
              <a:t>pthread_cond_signal</a:t>
            </a:r>
            <a:r>
              <a:rPr lang="en-GB" sz="1800" b="0" kern="0" dirty="0"/>
              <a:t> occurs before </a:t>
            </a:r>
            <a:r>
              <a:rPr lang="en-GB" sz="1800" b="0" kern="0" dirty="0" err="1"/>
              <a:t>pthread_cond_wait</a:t>
            </a:r>
            <a:r>
              <a:rPr lang="en-GB" sz="1800" b="0" kern="0" dirty="0"/>
              <a:t>, the parent will not block indefinitely because it will detect that </a:t>
            </a:r>
            <a:r>
              <a:rPr lang="en-GB" sz="1800" b="0" kern="0" dirty="0" err="1"/>
              <a:t>child_done</a:t>
            </a:r>
            <a:r>
              <a:rPr lang="en-GB" sz="1800" b="0" kern="0" dirty="0"/>
              <a:t> is already set.</a:t>
            </a:r>
          </a:p>
          <a:p>
            <a:r>
              <a:rPr lang="en-GB" sz="2000" b="0" kern="0" dirty="0"/>
              <a:t>Spurious wakeup problem:</a:t>
            </a:r>
          </a:p>
          <a:p>
            <a:pPr lvl="1"/>
            <a:r>
              <a:rPr lang="en-GB" sz="1800" b="0" kern="0" dirty="0"/>
              <a:t>The program assumes that once the parent thread is awakened, the condition </a:t>
            </a:r>
            <a:r>
              <a:rPr lang="en-GB" sz="1800" b="0" kern="0" dirty="0" err="1"/>
              <a:t>child_done</a:t>
            </a:r>
            <a:r>
              <a:rPr lang="en-GB" sz="1800" b="0" kern="0" dirty="0"/>
              <a:t> is guaranteed to be true. But it is possible for </a:t>
            </a:r>
            <a:r>
              <a:rPr lang="en-GB" sz="1800" b="0" kern="0" dirty="0" err="1"/>
              <a:t>child_done</a:t>
            </a:r>
            <a:r>
              <a:rPr lang="en-GB" sz="1800" b="0" kern="0" dirty="0"/>
              <a:t> to be false. </a:t>
            </a:r>
          </a:p>
          <a:p>
            <a:pPr lvl="1"/>
            <a:r>
              <a:rPr lang="en-GB" sz="1800" b="0" kern="0" dirty="0"/>
              <a:t>The parent thread may be awakened by the system without any signal from the child thread (i.e., </a:t>
            </a:r>
            <a:r>
              <a:rPr lang="en-GB" sz="1800" b="0" kern="0" dirty="0" err="1"/>
              <a:t>pthread_cond_signal</a:t>
            </a:r>
            <a:r>
              <a:rPr lang="en-GB" sz="1800" b="0" kern="0" dirty="0"/>
              <a:t> has not been called), since system-level events such as interrupts, signals, or other system-specific mechanisms may cause a thread to wake up prematurely. This is called spurious wakeups.</a:t>
            </a:r>
          </a:p>
        </p:txBody>
      </p:sp>
      <p:sp>
        <p:nvSpPr>
          <p:cNvPr id="29" name="Plassholder for innhold 2">
            <a:extLst>
              <a:ext uri="{FF2B5EF4-FFF2-40B4-BE49-F238E27FC236}">
                <a16:creationId xmlns:a16="http://schemas.microsoft.com/office/drawing/2014/main" id="{6A453155-602B-A69D-54D6-0F8436691F49}"/>
              </a:ext>
            </a:extLst>
          </p:cNvPr>
          <p:cNvSpPr txBox="1">
            <a:spLocks/>
          </p:cNvSpPr>
          <p:nvPr/>
        </p:nvSpPr>
        <p:spPr bwMode="auto">
          <a:xfrm>
            <a:off x="354932" y="769075"/>
            <a:ext cx="6579268" cy="5158945"/>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bool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false; //Shared state</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true; //Set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pthread_cond_signal</a:t>
            </a:r>
            <a:r>
              <a:rPr lang="en-GB" altLang="zh-CN" sz="1700" b="0" kern="0" dirty="0">
                <a:latin typeface="Courier New" panose="02070309020205020404" pitchFamily="49" charset="0"/>
                <a:cs typeface="Courier New" panose="02070309020205020404" pitchFamily="49" charset="0"/>
              </a:rPr>
              <a:t>(&amp;c); //Signal parent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a:solidFill>
                  <a:srgbClr val="FF0000"/>
                </a:solidFill>
                <a:latin typeface="Courier New" panose="02070309020205020404" pitchFamily="49" charset="0"/>
                <a:cs typeface="Courier New" panose="02070309020205020404" pitchFamily="49" charset="0"/>
              </a:rPr>
              <a:t>if(!</a:t>
            </a:r>
            <a:r>
              <a:rPr lang="en-GB" altLang="zh-CN" sz="1700" b="0" kern="0" dirty="0" err="1">
                <a:solidFill>
                  <a:srgbClr val="FF0000"/>
                </a:solidFill>
                <a:latin typeface="Courier New" panose="02070309020205020404" pitchFamily="49" charset="0"/>
                <a:cs typeface="Courier New" panose="02070309020205020404" pitchFamily="49" charset="0"/>
              </a:rPr>
              <a:t>child_done</a:t>
            </a:r>
            <a:r>
              <a:rPr lang="en-GB" altLang="zh-CN" sz="1700" b="0" kern="0" dirty="0">
                <a:solidFill>
                  <a:srgbClr val="FF0000"/>
                </a:solidFill>
                <a:latin typeface="Courier New" panose="02070309020205020404" pitchFamily="49" charset="0"/>
                <a:cs typeface="Courier New" panose="02070309020205020404" pitchFamily="49" charset="0"/>
              </a:rPr>
              <a:t>){ </a:t>
            </a:r>
            <a:r>
              <a:rPr lang="en-GB" altLang="zh-CN" sz="1700" b="0" kern="0" dirty="0">
                <a:latin typeface="Courier New" panose="02070309020205020404" pitchFamily="49" charset="0"/>
                <a:cs typeface="Courier New" panose="02070309020205020404" pitchFamily="49" charset="0"/>
              </a:rPr>
              <a:t>//Check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pthread_cond_wait</a:t>
            </a:r>
            <a:r>
              <a:rPr lang="en-GB" altLang="zh-CN" sz="1700" b="0" kern="0" dirty="0">
                <a:latin typeface="Courier New" panose="02070309020205020404" pitchFamily="49" charset="0"/>
                <a:cs typeface="Courier New" panose="02070309020205020404" pitchFamily="49" charset="0"/>
              </a:rPr>
              <a:t>(&amp;c, &amp;m);//Wait only if needed</a:t>
            </a:r>
          </a:p>
          <a:p>
            <a:pPr marL="0" indent="0">
              <a:buFontTx/>
              <a:buNone/>
            </a:pPr>
            <a:r>
              <a:rPr lang="en-GB" altLang="zh-CN" sz="1700" b="0" kern="0" dirty="0">
                <a:latin typeface="Courier New" panose="02070309020205020404" pitchFamily="49" charset="0"/>
                <a:cs typeface="Courier New" panose="02070309020205020404" pitchFamily="49" charset="0"/>
              </a:rPr>
              <a:t>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7788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4762151" cy="477557"/>
          </a:xfrm>
        </p:spPr>
        <p:txBody>
          <a:bodyPr/>
          <a:lstStyle/>
          <a:p>
            <a:r>
              <a:rPr lang="en-US" altLang="zh-CN" sz="2800" dirty="0"/>
              <a:t>Correct: CV</a:t>
            </a:r>
            <a:r>
              <a:rPr lang="zh-CN" altLang="en-US" sz="2800" dirty="0"/>
              <a:t> </a:t>
            </a:r>
            <a:r>
              <a:rPr lang="en-US" altLang="zh-CN" sz="2800" dirty="0"/>
              <a:t>with</a:t>
            </a:r>
            <a:r>
              <a:rPr lang="zh-CN" altLang="en-US" sz="2800" dirty="0"/>
              <a:t> </a:t>
            </a:r>
            <a:r>
              <a:rPr lang="en-US" altLang="zh-CN" sz="2800" dirty="0"/>
              <a:t>Flag &amp;</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7086600" y="730975"/>
            <a:ext cx="4991880"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Adding a Boolean flag </a:t>
            </a:r>
            <a:r>
              <a:rPr lang="en-GB" sz="2000" b="0" kern="0" dirty="0" err="1"/>
              <a:t>child_done</a:t>
            </a:r>
            <a:r>
              <a:rPr lang="en-GB" sz="2000" b="0" kern="0" dirty="0"/>
              <a:t> and using while(!</a:t>
            </a:r>
            <a:r>
              <a:rPr lang="en-GB" sz="2000" b="0" kern="0" dirty="0" err="1"/>
              <a:t>child_done</a:t>
            </a:r>
            <a:r>
              <a:rPr lang="en-GB" sz="2000" b="0" kern="0" dirty="0"/>
              <a:t>) to check the flag, makes the program robust and avoids race conditions.</a:t>
            </a:r>
            <a:endParaRPr lang="en-SE" sz="2000" b="0" kern="0" dirty="0"/>
          </a:p>
          <a:p>
            <a:pPr lvl="1"/>
            <a:r>
              <a:rPr lang="en-GB" sz="1800" b="0" kern="0" dirty="0"/>
              <a:t>The </a:t>
            </a:r>
            <a:r>
              <a:rPr lang="en-GB" sz="1800" b="0" kern="0" dirty="0" err="1"/>
              <a:t>child_done</a:t>
            </a:r>
            <a:r>
              <a:rPr lang="en-GB" sz="1800" b="0" kern="0" dirty="0"/>
              <a:t> flag ensures that even if </a:t>
            </a:r>
            <a:r>
              <a:rPr lang="en-GB" sz="1800" b="0" kern="0" dirty="0" err="1"/>
              <a:t>pthread_cond_signal</a:t>
            </a:r>
            <a:r>
              <a:rPr lang="en-GB" sz="1800" b="0" kern="0" dirty="0"/>
              <a:t> occurs before </a:t>
            </a:r>
            <a:r>
              <a:rPr lang="en-GB" sz="1800" b="0" kern="0" dirty="0" err="1"/>
              <a:t>pthread_cond_wait</a:t>
            </a:r>
            <a:r>
              <a:rPr lang="en-GB" sz="1800" b="0" kern="0" dirty="0"/>
              <a:t>, the parent will not block indefinitely because it will detect that </a:t>
            </a:r>
            <a:r>
              <a:rPr lang="en-GB" sz="1800" b="0" kern="0" dirty="0" err="1"/>
              <a:t>child_done</a:t>
            </a:r>
            <a:r>
              <a:rPr lang="en-GB" sz="1800" b="0" kern="0" dirty="0"/>
              <a:t> is already set.</a:t>
            </a:r>
          </a:p>
          <a:p>
            <a:pPr lvl="1"/>
            <a:r>
              <a:rPr lang="en-GB" sz="1800" b="0" kern="0" dirty="0"/>
              <a:t>The use of a while loop around </a:t>
            </a:r>
            <a:r>
              <a:rPr lang="en-GB" sz="1800" b="0" kern="0" dirty="0" err="1"/>
              <a:t>pthread_cond_wait</a:t>
            </a:r>
            <a:r>
              <a:rPr lang="en-GB" sz="1800" b="0" kern="0" dirty="0"/>
              <a:t> ensures correctness in case of spurious wakeups.</a:t>
            </a:r>
            <a:endParaRPr lang="en-GB" sz="2000" b="0" kern="0" dirty="0"/>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354932" y="769075"/>
            <a:ext cx="6579268" cy="5022125"/>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bool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false; //Shared state</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true; //Set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pthread_cond_signal</a:t>
            </a:r>
            <a:r>
              <a:rPr lang="en-GB" altLang="zh-CN" sz="1700" b="0" kern="0" dirty="0">
                <a:latin typeface="Courier New" panose="02070309020205020404" pitchFamily="49" charset="0"/>
                <a:cs typeface="Courier New" panose="02070309020205020404" pitchFamily="49" charset="0"/>
              </a:rPr>
              <a:t>(&amp;c); //Signal parent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solidFill>
                  <a:srgbClr val="FF0000"/>
                </a:solidFill>
                <a:latin typeface="Courier New" panose="02070309020205020404" pitchFamily="49" charset="0"/>
                <a:cs typeface="Courier New" panose="02070309020205020404" pitchFamily="49" charset="0"/>
              </a:rPr>
              <a:t>  while(!</a:t>
            </a:r>
            <a:r>
              <a:rPr lang="en-GB" altLang="zh-CN" sz="1700" b="0" kern="0" dirty="0" err="1">
                <a:solidFill>
                  <a:srgbClr val="FF0000"/>
                </a:solidFill>
                <a:latin typeface="Courier New" panose="02070309020205020404" pitchFamily="49" charset="0"/>
                <a:cs typeface="Courier New" panose="02070309020205020404" pitchFamily="49" charset="0"/>
              </a:rPr>
              <a:t>child_done</a:t>
            </a:r>
            <a:r>
              <a:rPr lang="en-GB" altLang="zh-CN" sz="1700" b="0" kern="0" dirty="0">
                <a:solidFill>
                  <a:srgbClr val="FF0000"/>
                </a:solidFill>
                <a:latin typeface="Courier New" panose="02070309020205020404" pitchFamily="49" charset="0"/>
                <a:cs typeface="Courier New" panose="02070309020205020404" pitchFamily="49" charset="0"/>
              </a:rPr>
              <a:t>){ </a:t>
            </a:r>
            <a:r>
              <a:rPr lang="en-GB" altLang="zh-CN" sz="1700" b="0" kern="0" dirty="0">
                <a:latin typeface="Courier New" panose="02070309020205020404" pitchFamily="49" charset="0"/>
                <a:cs typeface="Courier New" panose="02070309020205020404" pitchFamily="49" charset="0"/>
              </a:rPr>
              <a:t>//Check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pthread_cond_wait</a:t>
            </a:r>
            <a:r>
              <a:rPr lang="en-GB" altLang="zh-CN" sz="1700" b="0" kern="0" dirty="0">
                <a:latin typeface="Courier New" panose="02070309020205020404" pitchFamily="49" charset="0"/>
                <a:cs typeface="Courier New" panose="02070309020205020404" pitchFamily="49" charset="0"/>
              </a:rPr>
              <a:t>(&amp;c, &amp;m);//Wait only if needed</a:t>
            </a:r>
          </a:p>
          <a:p>
            <a:pPr marL="0" indent="0">
              <a:buFontTx/>
              <a:buNone/>
            </a:pPr>
            <a:r>
              <a:rPr lang="en-GB" altLang="zh-CN" sz="1700" b="0" kern="0" dirty="0">
                <a:latin typeface="Courier New" panose="02070309020205020404" pitchFamily="49" charset="0"/>
                <a:cs typeface="Courier New" panose="02070309020205020404" pitchFamily="49" charset="0"/>
              </a:rPr>
              <a:t>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3332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altLang="zh-CN" dirty="0"/>
              <a:t>Producer/Consumer</a:t>
            </a:r>
            <a:r>
              <a:rPr lang="zh-CN" altLang="en-US" dirty="0"/>
              <a:t> </a:t>
            </a:r>
            <a:r>
              <a:rPr lang="en-US" altLang="zh-CN" dirty="0"/>
              <a:t>Problem</a:t>
            </a:r>
            <a:r>
              <a:rPr lang="zh-CN" altLang="en-US" dirty="0"/>
              <a:t> </a:t>
            </a:r>
            <a:endParaRPr lang="en-US" altLang="zh-CN" dirty="0"/>
          </a:p>
          <a:p>
            <a:r>
              <a:rPr lang="en-US" altLang="zh-CN" dirty="0"/>
              <a:t>Condition</a:t>
            </a:r>
            <a:r>
              <a:rPr lang="zh-CN" altLang="en-US" dirty="0"/>
              <a:t> </a:t>
            </a:r>
            <a:r>
              <a:rPr lang="en-US" altLang="zh-CN" dirty="0"/>
              <a:t>Variable</a:t>
            </a:r>
            <a:r>
              <a:rPr lang="zh-CN" altLang="en-US" dirty="0"/>
              <a:t> </a:t>
            </a:r>
            <a:r>
              <a:rPr lang="en-US" altLang="zh-CN" dirty="0"/>
              <a:t>for</a:t>
            </a:r>
            <a:r>
              <a:rPr lang="zh-CN" altLang="en-US" dirty="0"/>
              <a:t> </a:t>
            </a:r>
            <a:r>
              <a:rPr lang="en-US" altLang="zh-CN" dirty="0"/>
              <a:t>Producer/Consumer</a:t>
            </a:r>
            <a:r>
              <a:rPr lang="zh-CN" altLang="en-US" dirty="0"/>
              <a:t> </a:t>
            </a:r>
            <a:r>
              <a:rPr lang="en-US" altLang="zh-CN" dirty="0"/>
              <a:t>Problem</a:t>
            </a:r>
          </a:p>
          <a:p>
            <a:pPr lvl="1"/>
            <a:r>
              <a:rPr lang="en-US" altLang="zh-CN" b="1" dirty="0">
                <a:solidFill>
                  <a:srgbClr val="0070C0"/>
                </a:solidFill>
              </a:rPr>
              <a:t>Two</a:t>
            </a:r>
            <a:r>
              <a:rPr lang="zh-CN" altLang="en-US" b="1" dirty="0">
                <a:solidFill>
                  <a:srgbClr val="0070C0"/>
                </a:solidFill>
              </a:rPr>
              <a:t> </a:t>
            </a:r>
            <a:r>
              <a:rPr lang="en-US" altLang="zh-CN" b="1" dirty="0">
                <a:solidFill>
                  <a:srgbClr val="0070C0"/>
                </a:solidFill>
              </a:rPr>
              <a:t>CVs</a:t>
            </a:r>
            <a:r>
              <a:rPr lang="zh-CN" altLang="en-US" b="1" dirty="0">
                <a:solidFill>
                  <a:srgbClr val="0070C0"/>
                </a:solidFill>
              </a:rPr>
              <a:t> </a:t>
            </a:r>
            <a:r>
              <a:rPr lang="en-US" altLang="zh-CN" dirty="0"/>
              <a:t>and</a:t>
            </a:r>
            <a:r>
              <a:rPr lang="zh-CN" altLang="en-US" dirty="0"/>
              <a:t> </a:t>
            </a:r>
            <a:r>
              <a:rPr lang="en-US" altLang="zh-CN" b="1" dirty="0">
                <a:solidFill>
                  <a:srgbClr val="0070C0"/>
                </a:solidFill>
              </a:rPr>
              <a:t>while</a:t>
            </a:r>
            <a:r>
              <a:rPr lang="zh-CN" altLang="en-US" b="1" dirty="0">
                <a:solidFill>
                  <a:srgbClr val="0070C0"/>
                </a:solidFill>
              </a:rPr>
              <a:t> </a:t>
            </a:r>
            <a:r>
              <a:rPr lang="en-US" altLang="zh-CN" b="1" dirty="0">
                <a:solidFill>
                  <a:srgbClr val="0070C0"/>
                </a:solidFill>
              </a:rPr>
              <a:t>loop</a:t>
            </a:r>
            <a:endParaRPr lang="en-US" b="1" dirty="0">
              <a:solidFill>
                <a:srgbClr val="0070C0"/>
              </a:solidFill>
            </a:endParaRPr>
          </a:p>
        </p:txBody>
      </p:sp>
      <p:pic>
        <p:nvPicPr>
          <p:cNvPr id="5" name="图片 4">
            <a:extLst>
              <a:ext uri="{FF2B5EF4-FFF2-40B4-BE49-F238E27FC236}">
                <a16:creationId xmlns:a16="http://schemas.microsoft.com/office/drawing/2014/main" id="{546AF864-1E3D-B273-A86F-DD930EC1497D}"/>
              </a:ext>
            </a:extLst>
          </p:cNvPr>
          <p:cNvPicPr>
            <a:picLocks noChangeAspect="1"/>
          </p:cNvPicPr>
          <p:nvPr/>
        </p:nvPicPr>
        <p:blipFill>
          <a:blip r:embed="rId2"/>
          <a:stretch>
            <a:fillRect/>
          </a:stretch>
        </p:blipFill>
        <p:spPr>
          <a:xfrm>
            <a:off x="1718296" y="2573757"/>
            <a:ext cx="4332514" cy="2443982"/>
          </a:xfrm>
          <a:prstGeom prst="rect">
            <a:avLst/>
          </a:prstGeom>
        </p:spPr>
      </p:pic>
      <p:pic>
        <p:nvPicPr>
          <p:cNvPr id="6" name="图片 5">
            <a:extLst>
              <a:ext uri="{FF2B5EF4-FFF2-40B4-BE49-F238E27FC236}">
                <a16:creationId xmlns:a16="http://schemas.microsoft.com/office/drawing/2014/main" id="{A7D4B975-4A78-C16B-2768-C9FC62582BAB}"/>
              </a:ext>
            </a:extLst>
          </p:cNvPr>
          <p:cNvPicPr>
            <a:picLocks noChangeAspect="1"/>
          </p:cNvPicPr>
          <p:nvPr/>
        </p:nvPicPr>
        <p:blipFill>
          <a:blip r:embed="rId3"/>
          <a:stretch>
            <a:fillRect/>
          </a:stretch>
        </p:blipFill>
        <p:spPr>
          <a:xfrm>
            <a:off x="6335486" y="2573758"/>
            <a:ext cx="4125686" cy="2617263"/>
          </a:xfrm>
          <a:prstGeom prst="rect">
            <a:avLst/>
          </a:prstGeom>
        </p:spPr>
      </p:pic>
    </p:spTree>
    <p:extLst>
      <p:ext uri="{BB962C8B-B14F-4D97-AF65-F5344CB8AC3E}">
        <p14:creationId xmlns:p14="http://schemas.microsoft.com/office/powerpoint/2010/main" val="2624553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1604645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18526-0B80-096C-9E23-DA246D232A92}"/>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338902E8-E334-400C-C490-D797A0260842}"/>
              </a:ext>
            </a:extLst>
          </p:cNvPr>
          <p:cNvSpPr>
            <a:spLocks noGrp="1"/>
          </p:cNvSpPr>
          <p:nvPr>
            <p:ph idx="1"/>
          </p:nvPr>
        </p:nvSpPr>
        <p:spPr/>
        <p:txBody>
          <a:bodyPr/>
          <a:lstStyle/>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p:txBody>
      </p:sp>
    </p:spTree>
    <p:extLst>
      <p:ext uri="{BB962C8B-B14F-4D97-AF65-F5344CB8AC3E}">
        <p14:creationId xmlns:p14="http://schemas.microsoft.com/office/powerpoint/2010/main" val="709680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7" name="object 7"/>
          <p:cNvSpPr txBox="1">
            <a:spLocks noGrp="1"/>
          </p:cNvSpPr>
          <p:nvPr>
            <p:ph type="sldNum" sz="quarter" idx="7"/>
          </p:nvPr>
        </p:nvSpPr>
        <p:spPr>
          <a:xfrm>
            <a:off x="8562509" y="6447929"/>
            <a:ext cx="169935" cy="167640"/>
          </a:xfrm>
          <a:prstGeom prst="rect">
            <a:avLst/>
          </a:prstGeom>
        </p:spPr>
        <p:txBody>
          <a:bodyPr vert="horz" wrap="square" lIns="0" tIns="0" rIns="0" bIns="0" rtlCol="0">
            <a:spAutoFit/>
          </a:bodyPr>
          <a:lstStyle>
            <a:defPPr>
              <a:defRPr kern="0"/>
            </a:defPPr>
            <a:lvl1pPr>
              <a:defRPr sz="1000" b="0" i="0">
                <a:solidFill>
                  <a:schemeClr val="tx1"/>
                </a:solidFill>
                <a:latin typeface="Arial MT"/>
                <a:cs typeface="Arial MT"/>
              </a:defRPr>
            </a:lvl1pPr>
          </a:lstStyle>
          <a:p>
            <a:pPr marL="47625">
              <a:spcBef>
                <a:spcPts val="5"/>
              </a:spcBef>
            </a:pPr>
            <a:fld id="{81D60167-4931-47E6-BA6A-407CBD079E47}" type="slidenum">
              <a:rPr lang="en-SE" spc="-50" smtClean="0"/>
              <a:pPr marL="47625">
                <a:spcBef>
                  <a:spcPts val="5"/>
                </a:spcBef>
              </a:pPr>
              <a:t>39</a:t>
            </a:fld>
            <a:endParaRPr spc="-50" dirty="0"/>
          </a:p>
        </p:txBody>
      </p:sp>
      <p:sp>
        <p:nvSpPr>
          <p:cNvPr id="3" name="object 3"/>
          <p:cNvSpPr txBox="1"/>
          <p:nvPr/>
        </p:nvSpPr>
        <p:spPr>
          <a:xfrm>
            <a:off x="1871606" y="1088896"/>
            <a:ext cx="7838440" cy="1113124"/>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a:p>
            <a:pPr marL="1129665">
              <a:spcBef>
                <a:spcPts val="1095"/>
              </a:spcBef>
            </a:pPr>
            <a:r>
              <a:rPr b="0" spc="-25" dirty="0">
                <a:latin typeface="Arial MT"/>
                <a:cs typeface="Arial MT"/>
              </a:rPr>
              <a:t>t1</a:t>
            </a:r>
            <a:r>
              <a:rPr spc="-25" dirty="0">
                <a:latin typeface="Arial MT"/>
                <a:cs typeface="Arial MT"/>
              </a:rPr>
              <a:t>:</a:t>
            </a:r>
            <a:endParaRPr dirty="0">
              <a:latin typeface="Arial MT"/>
              <a:cs typeface="Arial MT"/>
            </a:endParaRPr>
          </a:p>
        </p:txBody>
      </p:sp>
      <p:sp>
        <p:nvSpPr>
          <p:cNvPr id="4" name="object 4"/>
          <p:cNvSpPr txBox="1"/>
          <p:nvPr/>
        </p:nvSpPr>
        <p:spPr>
          <a:xfrm>
            <a:off x="1871606" y="3289553"/>
            <a:ext cx="836549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solidFill>
                  <a:srgbClr val="0365C0"/>
                </a:solidFill>
                <a:latin typeface="Gill Sans" panose="020B0502020104020203"/>
                <a:cs typeface="Arial MT"/>
              </a:rPr>
              <a:t>1) </a:t>
            </a:r>
            <a:r>
              <a:rPr sz="3300" b="0" baseline="1262" dirty="0">
                <a:solidFill>
                  <a:srgbClr val="0365C0"/>
                </a:solidFill>
                <a:latin typeface="Gill Sans" panose="020B0502020104020203"/>
                <a:cs typeface="Arial MT"/>
              </a:rPr>
              <a:t>t1</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runs</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to</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the</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end</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first</a:t>
            </a:r>
            <a:r>
              <a:rPr lang="en-GB" sz="3300" b="0" spc="-44" baseline="1262" dirty="0">
                <a:solidFill>
                  <a:srgbClr val="0365C0"/>
                </a:solidFill>
                <a:latin typeface="Gill Sans" panose="020B0502020104020203"/>
                <a:cs typeface="Arial MT"/>
              </a:rPr>
              <a:t>;</a:t>
            </a:r>
            <a:r>
              <a:rPr sz="3300" b="0" spc="157" baseline="1262" dirty="0">
                <a:solidFill>
                  <a:srgbClr val="0365C0"/>
                </a:solidFill>
                <a:latin typeface="Gill Sans" panose="020B0502020104020203"/>
                <a:cs typeface="Cambria"/>
              </a:rPr>
              <a:t> </a:t>
            </a:r>
            <a:r>
              <a:rPr sz="3300" b="0" baseline="1262" dirty="0">
                <a:solidFill>
                  <a:srgbClr val="0365C0"/>
                </a:solidFill>
                <a:latin typeface="Gill Sans" panose="020B0502020104020203"/>
                <a:cs typeface="Arial MT"/>
              </a:rPr>
              <a:t>then</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t2</a:t>
            </a:r>
            <a:r>
              <a:rPr sz="3300" b="0" spc="-37" baseline="1262" dirty="0">
                <a:solidFill>
                  <a:srgbClr val="0365C0"/>
                </a:solidFill>
                <a:latin typeface="Gill Sans" panose="020B0502020104020203"/>
                <a:cs typeface="Arial MT"/>
              </a:rPr>
              <a:t> </a:t>
            </a:r>
            <a:r>
              <a:rPr lang="en-GB" sz="3300" b="0" spc="-37" baseline="1262" dirty="0">
                <a:solidFill>
                  <a:srgbClr val="0365C0"/>
                </a:solidFill>
                <a:latin typeface="Gill Sans" panose="020B0502020104020203"/>
                <a:cs typeface="Arial MT"/>
              </a:rPr>
              <a:t>runs </a:t>
            </a:r>
            <a:r>
              <a:rPr sz="3300" b="0" baseline="1262" dirty="0">
                <a:solidFill>
                  <a:srgbClr val="0365C0"/>
                </a:solidFill>
                <a:latin typeface="Gill Sans" panose="020B0502020104020203"/>
                <a:cs typeface="Arial MT"/>
              </a:rPr>
              <a:t>to</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the</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end:</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x</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a:t>
            </a:r>
            <a:r>
              <a:rPr sz="3300" b="0" spc="-30" baseline="1262" dirty="0">
                <a:solidFill>
                  <a:srgbClr val="0365C0"/>
                </a:solidFill>
                <a:latin typeface="Gill Sans" panose="020B0502020104020203"/>
                <a:cs typeface="Arial MT"/>
              </a:rPr>
              <a:t> </a:t>
            </a:r>
            <a:r>
              <a:rPr lang="en-GB" sz="3300" b="0" spc="-30" baseline="1262" dirty="0">
                <a:solidFill>
                  <a:srgbClr val="0365C0"/>
                </a:solidFill>
                <a:latin typeface="Gill Sans" panose="020B0502020104020203"/>
                <a:cs typeface="Arial MT"/>
              </a:rPr>
              <a:t>0+0 = </a:t>
            </a:r>
            <a:r>
              <a:rPr sz="3300" b="0" spc="-75" baseline="1262" dirty="0">
                <a:solidFill>
                  <a:srgbClr val="0365C0"/>
                </a:solidFill>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solidFill>
                  <a:srgbClr val="0365C0"/>
                </a:solidFill>
                <a:latin typeface="Gill Sans" panose="020B0502020104020203"/>
                <a:cs typeface="Arial MT"/>
              </a:rPr>
              <a:t>2) </a:t>
            </a:r>
            <a:r>
              <a:rPr sz="3300" b="0" baseline="1262" dirty="0">
                <a:solidFill>
                  <a:srgbClr val="0365C0"/>
                </a:solidFill>
                <a:latin typeface="Gill Sans" panose="020B0502020104020203"/>
                <a:cs typeface="Arial MT"/>
              </a:rPr>
              <a:t>t2</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to</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line</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2</a:t>
            </a:r>
            <a:r>
              <a:rPr lang="en-GB" sz="3300" b="0" spc="-30" baseline="1262" dirty="0">
                <a:solidFill>
                  <a:srgbClr val="0365C0"/>
                </a:solidFill>
                <a:latin typeface="Gill Sans" panose="020B0502020104020203"/>
                <a:cs typeface="Arial MT"/>
              </a:rPr>
              <a:t>;</a:t>
            </a:r>
            <a:r>
              <a:rPr sz="3300" b="0" spc="157" baseline="1262" dirty="0">
                <a:solidFill>
                  <a:srgbClr val="0365C0"/>
                </a:solidFill>
                <a:latin typeface="Gill Sans" panose="020B0502020104020203"/>
                <a:cs typeface="Cambria"/>
              </a:rPr>
              <a:t> </a:t>
            </a:r>
            <a:r>
              <a:rPr sz="3300" b="0" baseline="1262" dirty="0">
                <a:solidFill>
                  <a:srgbClr val="0365C0"/>
                </a:solidFill>
                <a:latin typeface="Gill Sans" panose="020B0502020104020203"/>
                <a:cs typeface="Arial MT"/>
              </a:rPr>
              <a:t>then</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t1</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to</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the</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end</a:t>
            </a:r>
            <a:r>
              <a:rPr lang="en-GB" sz="3300" b="0" spc="-22" baseline="1262" dirty="0">
                <a:solidFill>
                  <a:srgbClr val="0365C0"/>
                </a:solidFill>
                <a:latin typeface="Gill Sans" panose="020B0502020104020203"/>
                <a:cs typeface="Arial MT"/>
              </a:rPr>
              <a:t>;</a:t>
            </a:r>
            <a:r>
              <a:rPr sz="3300" b="0" spc="150" baseline="1262" dirty="0">
                <a:solidFill>
                  <a:srgbClr val="0365C0"/>
                </a:solidFill>
                <a:latin typeface="Gill Sans" panose="020B0502020104020203"/>
                <a:cs typeface="Cambria"/>
              </a:rPr>
              <a:t> </a:t>
            </a:r>
            <a:r>
              <a:rPr sz="3300" b="0" baseline="1262" dirty="0">
                <a:solidFill>
                  <a:srgbClr val="0365C0"/>
                </a:solidFill>
                <a:latin typeface="Gill Sans" panose="020B0502020104020203"/>
                <a:cs typeface="Arial MT"/>
              </a:rPr>
              <a:t>then</a:t>
            </a:r>
            <a:r>
              <a:rPr sz="3300" b="0" spc="-30"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t2</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to</a:t>
            </a:r>
            <a:r>
              <a:rPr sz="3300" b="0" spc="-30"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the</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end:</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x</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a:t>
            </a:r>
            <a:r>
              <a:rPr sz="3300" b="0" spc="-30" baseline="1262" dirty="0">
                <a:solidFill>
                  <a:srgbClr val="0365C0"/>
                </a:solidFill>
                <a:latin typeface="Gill Sans" panose="020B0502020104020203"/>
                <a:cs typeface="Arial MT"/>
              </a:rPr>
              <a:t> </a:t>
            </a:r>
            <a:r>
              <a:rPr lang="en-GB" sz="3300" b="0" spc="-30" baseline="1262" dirty="0">
                <a:solidFill>
                  <a:srgbClr val="0365C0"/>
                </a:solidFill>
                <a:latin typeface="Gill Sans" panose="020B0502020104020203"/>
                <a:cs typeface="Arial MT"/>
              </a:rPr>
              <a:t>1+0 = </a:t>
            </a:r>
            <a:r>
              <a:rPr sz="3300" b="0" spc="-75" baseline="1262" dirty="0">
                <a:solidFill>
                  <a:srgbClr val="0365C0"/>
                </a:solidFill>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solidFill>
                  <a:srgbClr val="0365C0"/>
                </a:solidFill>
                <a:latin typeface="Gill Sans" panose="020B0502020104020203"/>
                <a:cs typeface="Arial MT"/>
              </a:rPr>
              <a:t>3) </a:t>
            </a:r>
            <a:r>
              <a:rPr sz="3300" b="0" baseline="1262" dirty="0">
                <a:solidFill>
                  <a:srgbClr val="0365C0"/>
                </a:solidFill>
                <a:latin typeface="Gill Sans" panose="020B0502020104020203"/>
                <a:cs typeface="Arial MT"/>
              </a:rPr>
              <a:t>t2</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to</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the</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end</a:t>
            </a:r>
            <a:r>
              <a:rPr lang="en-GB" sz="3300" b="0" spc="-22"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then</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t1</a:t>
            </a:r>
            <a:r>
              <a:rPr sz="3300" b="0" spc="-30"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to</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the</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end:</a:t>
            </a:r>
            <a:r>
              <a:rPr sz="3300" b="0" spc="-37"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x</a:t>
            </a:r>
            <a:r>
              <a:rPr sz="3300" b="0" spc="-44" baseline="1262" dirty="0">
                <a:solidFill>
                  <a:srgbClr val="0365C0"/>
                </a:solidFill>
                <a:latin typeface="Gill Sans" panose="020B0502020104020203"/>
                <a:cs typeface="Arial MT"/>
              </a:rPr>
              <a:t> </a:t>
            </a:r>
            <a:r>
              <a:rPr sz="3300" b="0" baseline="1262" dirty="0">
                <a:solidFill>
                  <a:srgbClr val="0365C0"/>
                </a:solidFill>
                <a:latin typeface="Gill Sans" panose="020B0502020104020203"/>
                <a:cs typeface="Arial MT"/>
              </a:rPr>
              <a:t>=</a:t>
            </a:r>
            <a:r>
              <a:rPr lang="en-GB" sz="3300" b="0" baseline="1262" dirty="0">
                <a:solidFill>
                  <a:srgbClr val="0365C0"/>
                </a:solidFill>
                <a:latin typeface="Gill Sans" panose="020B0502020104020203"/>
                <a:cs typeface="Arial MT"/>
              </a:rPr>
              <a:t> 1+2 =</a:t>
            </a:r>
            <a:r>
              <a:rPr sz="3300" b="0" spc="-37" baseline="1262" dirty="0">
                <a:solidFill>
                  <a:srgbClr val="0365C0"/>
                </a:solidFill>
                <a:latin typeface="Gill Sans" panose="020B0502020104020203"/>
                <a:cs typeface="Arial MT"/>
              </a:rPr>
              <a:t> </a:t>
            </a:r>
            <a:r>
              <a:rPr sz="3300" b="0" spc="-75" baseline="1262" dirty="0">
                <a:solidFill>
                  <a:srgbClr val="0365C0"/>
                </a:solidFill>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solidFill>
                  <a:srgbClr val="0365C0"/>
                </a:solidFill>
                <a:latin typeface="Gill Sans" panose="020B0502020104020203"/>
                <a:cs typeface="Arial"/>
              </a:rPr>
              <a:t>Are</a:t>
            </a:r>
            <a:r>
              <a:rPr sz="2200" b="0" i="1" spc="-65" dirty="0">
                <a:solidFill>
                  <a:srgbClr val="0365C0"/>
                </a:solidFill>
                <a:latin typeface="Gill Sans" panose="020B0502020104020203"/>
                <a:cs typeface="Arial"/>
              </a:rPr>
              <a:t> </a:t>
            </a:r>
            <a:r>
              <a:rPr sz="2200" b="0" i="1" dirty="0">
                <a:solidFill>
                  <a:srgbClr val="0365C0"/>
                </a:solidFill>
                <a:latin typeface="Gill Sans" panose="020B0502020104020203"/>
                <a:cs typeface="Arial"/>
              </a:rPr>
              <a:t>there</a:t>
            </a:r>
            <a:r>
              <a:rPr sz="2200" b="0" i="1" spc="-65" dirty="0">
                <a:solidFill>
                  <a:srgbClr val="0365C0"/>
                </a:solidFill>
                <a:latin typeface="Gill Sans" panose="020B0502020104020203"/>
                <a:cs typeface="Arial"/>
              </a:rPr>
              <a:t> </a:t>
            </a:r>
            <a:r>
              <a:rPr sz="2200" b="0" i="1" dirty="0">
                <a:solidFill>
                  <a:srgbClr val="0365C0"/>
                </a:solidFill>
                <a:latin typeface="Gill Sans" panose="020B0502020104020203"/>
                <a:cs typeface="Arial"/>
              </a:rPr>
              <a:t>other</a:t>
            </a:r>
            <a:r>
              <a:rPr sz="2200" b="0" i="1" spc="-60" dirty="0">
                <a:solidFill>
                  <a:srgbClr val="0365C0"/>
                </a:solidFill>
                <a:latin typeface="Gill Sans" panose="020B0502020104020203"/>
                <a:cs typeface="Arial"/>
              </a:rPr>
              <a:t> </a:t>
            </a:r>
            <a:r>
              <a:rPr sz="2200" b="0" i="1" spc="-10" dirty="0">
                <a:solidFill>
                  <a:srgbClr val="0365C0"/>
                </a:solidFill>
                <a:latin typeface="Gill Sans" panose="020B0502020104020203"/>
                <a:cs typeface="Arial"/>
              </a:rPr>
              <a:t>possibilities</a:t>
            </a:r>
            <a:r>
              <a:rPr sz="2200" b="0" i="1" spc="-65" dirty="0">
                <a:solidFill>
                  <a:srgbClr val="0365C0"/>
                </a:solidFill>
                <a:latin typeface="Gill Sans" panose="020B0502020104020203"/>
                <a:cs typeface="Arial"/>
              </a:rPr>
              <a:t> </a:t>
            </a:r>
            <a:r>
              <a:rPr sz="2200" b="0" i="1" dirty="0">
                <a:solidFill>
                  <a:srgbClr val="0365C0"/>
                </a:solidFill>
                <a:latin typeface="Gill Sans" panose="020B0502020104020203"/>
                <a:cs typeface="Arial"/>
              </a:rPr>
              <a:t>giving</a:t>
            </a:r>
            <a:r>
              <a:rPr sz="2200" b="0" i="1" spc="-65" dirty="0">
                <a:solidFill>
                  <a:srgbClr val="0365C0"/>
                </a:solidFill>
                <a:latin typeface="Gill Sans" panose="020B0502020104020203"/>
                <a:cs typeface="Arial"/>
              </a:rPr>
              <a:t> </a:t>
            </a:r>
            <a:r>
              <a:rPr sz="2200" b="0" i="1" dirty="0">
                <a:solidFill>
                  <a:srgbClr val="0365C0"/>
                </a:solidFill>
                <a:latin typeface="Gill Sans" panose="020B0502020104020203"/>
                <a:cs typeface="Arial"/>
              </a:rPr>
              <a:t>additional</a:t>
            </a:r>
            <a:r>
              <a:rPr sz="2200" b="0" i="1" spc="-70" dirty="0">
                <a:solidFill>
                  <a:srgbClr val="0365C0"/>
                </a:solidFill>
                <a:latin typeface="Gill Sans" panose="020B0502020104020203"/>
                <a:cs typeface="Arial"/>
              </a:rPr>
              <a:t> </a:t>
            </a:r>
            <a:r>
              <a:rPr sz="2200" b="0" i="1" spc="-10" dirty="0">
                <a:solidFill>
                  <a:srgbClr val="0365C0"/>
                </a:solidFill>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2655798647"/>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r>
                        <a:rPr sz="1800" spc="-25" dirty="0">
                          <a:latin typeface="Arial MT"/>
                          <a:cs typeface="Arial MT"/>
                        </a:rPr>
                        <a:t>t2:</a:t>
                      </a:r>
                      <a:endParaRPr sz="180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dirty="0" err="1">
                <a:solidFill>
                  <a:schemeClr val="tx1"/>
                </a:solidFill>
                <a:effectLst/>
                <a:latin typeface="Menlo" panose="020B0609030804020204" pitchFamily="49" charset="0"/>
              </a:rPr>
              <a:t>ldr</a:t>
            </a:r>
            <a:r>
              <a:rPr lang="en-US" altLang="zh-CN" dirty="0">
                <a:solidFill>
                  <a:schemeClr val="tx1"/>
                </a:solidFill>
                <a:effectLst/>
                <a:latin typeface="Menlo" panose="020B0609030804020204" pitchFamily="49" charset="0"/>
              </a:rPr>
              <a:t> w8, [x9]: </a:t>
            </a:r>
            <a:r>
              <a:rPr lang="en-US" dirty="0"/>
              <a:t>Read the value of counter at memory address x9 into register w8</a:t>
            </a:r>
          </a:p>
          <a:p>
            <a:r>
              <a:rPr lang="en-US" altLang="zh-CN" dirty="0">
                <a:solidFill>
                  <a:schemeClr val="tx1"/>
                </a:solidFill>
                <a:effectLst/>
                <a:latin typeface="Menlo" panose="020B0609030804020204" pitchFamily="49" charset="0"/>
              </a:rPr>
              <a:t>add w8, w8, #0x1: increment the value of </a:t>
            </a:r>
            <a:r>
              <a:rPr lang="en-US" dirty="0"/>
              <a:t>register w8 by 1</a:t>
            </a:r>
          </a:p>
          <a:p>
            <a:r>
              <a:rPr lang="en-US" altLang="zh-CN" dirty="0">
                <a:solidFill>
                  <a:schemeClr val="tx1"/>
                </a:solidFill>
                <a:effectLst/>
                <a:latin typeface="Menlo" panose="020B0609030804020204" pitchFamily="49" charset="0"/>
              </a:rPr>
              <a:t>str w8, [x9]: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a:t>
            </a:r>
            <a:r>
              <a:rPr lang="en-US" altLang="zh-CN">
                <a:solidFill>
                  <a:schemeClr val="tx1"/>
                </a:solidFill>
                <a:effectLst/>
                <a:latin typeface="Menlo" panose="020B0609030804020204" pitchFamily="49" charset="0"/>
              </a:rPr>
              <a:t>each thread.</a:t>
            </a:r>
            <a:endParaRPr lang="en-US" altLang="zh-CN" dirty="0">
              <a:solidFill>
                <a:schemeClr val="tx1"/>
              </a:solidFill>
              <a:effectLst/>
              <a:latin typeface="Menlo" panose="020B0609030804020204" pitchFamily="49" charset="0"/>
            </a:endParaRP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ldr</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a:solidFill>
                  <a:schemeClr val="tx1"/>
                </a:solidFill>
                <a:effectLst/>
                <a:latin typeface="Menlo" panose="020B0609030804020204" pitchFamily="49" charset="0"/>
              </a:rPr>
              <a:t>str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ldr</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a:solidFill>
                  <a:schemeClr val="tx1"/>
                </a:solidFill>
                <a:effectLst/>
                <a:latin typeface="Menlo" panose="020B0609030804020204" pitchFamily="49" charset="0"/>
              </a:rPr>
              <a:t>str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ldr</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a:solidFill>
                  <a:schemeClr val="bg1">
                    <a:lumMod val="75000"/>
                  </a:schemeClr>
                </a:solidFill>
                <a:effectLst/>
                <a:latin typeface="Menlo" panose="020B0609030804020204" pitchFamily="49" charset="0"/>
              </a:rPr>
              <a:t>str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ldr</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a:solidFill>
                  <a:schemeClr val="tx1"/>
                </a:solidFill>
                <a:effectLst/>
                <a:latin typeface="Menlo" panose="020B0609030804020204" pitchFamily="49" charset="0"/>
              </a:rPr>
              <a:t>str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a:solidFill>
                  <a:schemeClr val="tx1"/>
                </a:solidFill>
                <a:effectLst/>
                <a:latin typeface="Menlo" panose="020B0609030804020204" pitchFamily="49" charset="0"/>
              </a:rPr>
              <a:t>str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solidFill>
                  <a:srgbClr val="0365C0"/>
                </a:solidFill>
                <a:latin typeface="Gill Sans" panose="020B0502020104020203"/>
                <a:cs typeface="Arial MT"/>
              </a:rPr>
              <a:t>Addition</a:t>
            </a:r>
            <a:r>
              <a:rPr lang="en-GB" sz="2000" b="0" dirty="0">
                <a:solidFill>
                  <a:srgbClr val="0365C0"/>
                </a:solidFill>
                <a:latin typeface="Gill Sans" panose="020B0502020104020203"/>
                <a:cs typeface="Arial MT"/>
              </a:rPr>
              <a:t> operation x=</a:t>
            </a:r>
            <a:r>
              <a:rPr lang="en-GB" sz="2000" b="0" dirty="0" err="1">
                <a:solidFill>
                  <a:srgbClr val="0365C0"/>
                </a:solidFill>
                <a:latin typeface="Gill Sans" panose="020B0502020104020203"/>
                <a:cs typeface="Arial MT"/>
              </a:rPr>
              <a:t>y+z</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consist</a:t>
            </a:r>
            <a:r>
              <a:rPr sz="2000" b="0" spc="-3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of</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multiple</a:t>
            </a:r>
            <a:r>
              <a:rPr lang="en-GB" sz="2000" b="0" dirty="0">
                <a:solidFill>
                  <a:srgbClr val="0365C0"/>
                </a:solidFill>
                <a:latin typeface="Gill Sans" panose="020B0502020104020203"/>
                <a:cs typeface="Arial MT"/>
              </a:rPr>
              <a:t> machine</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instructions</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a:t>
            </a:r>
            <a:r>
              <a:rPr lang="en-GB" sz="2000" b="0" dirty="0">
                <a:solidFill>
                  <a:srgbClr val="0365C0"/>
                </a:solidFill>
                <a:latin typeface="Gill Sans" panose="020B0502020104020203"/>
                <a:cs typeface="Arial MT"/>
              </a:rPr>
              <a:t> assembly language</a:t>
            </a:r>
            <a:r>
              <a:rPr sz="2000" b="0" spc="-10" dirty="0">
                <a:solidFill>
                  <a:srgbClr val="0365C0"/>
                </a:solidFill>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solidFill>
                  <a:srgbClr val="0365C0"/>
                </a:solidFill>
                <a:latin typeface="Gill Sans" panose="020B0502020104020203"/>
                <a:cs typeface="Arial MT"/>
              </a:rPr>
              <a:t>fetch</a:t>
            </a:r>
            <a:r>
              <a:rPr sz="2000" b="0" spc="6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operand</a:t>
            </a:r>
            <a:r>
              <a:rPr sz="2000" b="0" spc="6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y</a:t>
            </a:r>
            <a:r>
              <a:rPr sz="2000" b="0" spc="6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into</a:t>
            </a:r>
            <a:r>
              <a:rPr sz="2000" b="0" spc="6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register</a:t>
            </a:r>
            <a:r>
              <a:rPr sz="2000" b="0" spc="60" dirty="0">
                <a:solidFill>
                  <a:srgbClr val="0365C0"/>
                </a:solidFill>
                <a:latin typeface="Gill Sans" panose="020B0502020104020203"/>
                <a:cs typeface="Arial MT"/>
              </a:rPr>
              <a:t> </a:t>
            </a:r>
            <a:r>
              <a:rPr sz="2000" b="0" spc="-25" dirty="0">
                <a:solidFill>
                  <a:srgbClr val="0365C0"/>
                </a:solidFill>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solidFill>
                  <a:srgbClr val="0365C0"/>
                </a:solidFill>
                <a:latin typeface="Gill Sans" panose="020B0502020104020203"/>
                <a:cs typeface="Arial MT"/>
              </a:rPr>
              <a:t>fetch</a:t>
            </a:r>
            <a:r>
              <a:rPr sz="2000" b="0" spc="6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operand</a:t>
            </a:r>
            <a:r>
              <a:rPr sz="2000" b="0" spc="6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z</a:t>
            </a:r>
            <a:r>
              <a:rPr sz="2000" b="0" spc="6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into</a:t>
            </a:r>
            <a:r>
              <a:rPr sz="2000" b="0" spc="6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register</a:t>
            </a:r>
            <a:r>
              <a:rPr sz="2000" b="0" spc="60" dirty="0">
                <a:solidFill>
                  <a:srgbClr val="0365C0"/>
                </a:solidFill>
                <a:latin typeface="Gill Sans" panose="020B0502020104020203"/>
                <a:cs typeface="Arial MT"/>
              </a:rPr>
              <a:t> </a:t>
            </a:r>
            <a:r>
              <a:rPr sz="2000" b="0" spc="-25" dirty="0">
                <a:solidFill>
                  <a:srgbClr val="0365C0"/>
                </a:solidFill>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solidFill>
                  <a:srgbClr val="0365C0"/>
                </a:solidFill>
                <a:latin typeface="Gill Sans" panose="020B0502020104020203"/>
                <a:cs typeface="Arial MT"/>
              </a:rPr>
              <a:t>add</a:t>
            </a:r>
            <a:r>
              <a:rPr sz="2000" b="0" spc="4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r1</a:t>
            </a:r>
            <a:r>
              <a:rPr sz="2000" b="0" spc="4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t>
            </a:r>
            <a:r>
              <a:rPr sz="2000" b="0" spc="4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r2,</a:t>
            </a:r>
            <a:r>
              <a:rPr sz="2000" b="0" spc="4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store</a:t>
            </a:r>
            <a:r>
              <a:rPr sz="2000" b="0" spc="4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result</a:t>
            </a:r>
            <a:r>
              <a:rPr sz="2000" b="0" spc="4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a:t>
            </a:r>
            <a:r>
              <a:rPr sz="2000" b="0" spc="45" dirty="0">
                <a:solidFill>
                  <a:srgbClr val="0365C0"/>
                </a:solidFill>
                <a:latin typeface="Gill Sans" panose="020B0502020104020203"/>
                <a:cs typeface="Arial MT"/>
              </a:rPr>
              <a:t> </a:t>
            </a:r>
            <a:r>
              <a:rPr sz="2000" b="0" spc="-25" dirty="0">
                <a:solidFill>
                  <a:srgbClr val="0365C0"/>
                </a:solidFill>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solidFill>
                  <a:srgbClr val="0365C0"/>
                </a:solidFill>
                <a:latin typeface="Gill Sans" panose="020B0502020104020203"/>
                <a:cs typeface="Arial MT"/>
              </a:rPr>
              <a:t>store</a:t>
            </a:r>
            <a:r>
              <a:rPr sz="2000" b="0" spc="5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r3</a:t>
            </a:r>
            <a:r>
              <a:rPr sz="2000" b="0" spc="5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a:t>
            </a:r>
            <a:r>
              <a:rPr sz="2000" b="0" spc="5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memory</a:t>
            </a:r>
            <a:r>
              <a:rPr sz="2000" b="0" spc="6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location</a:t>
            </a:r>
            <a:r>
              <a:rPr sz="2000" b="0" spc="5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of</a:t>
            </a:r>
            <a:r>
              <a:rPr sz="2000" b="0" spc="55" dirty="0">
                <a:solidFill>
                  <a:srgbClr val="0365C0"/>
                </a:solidFill>
                <a:latin typeface="Gill Sans" panose="020B0502020104020203"/>
                <a:cs typeface="Arial MT"/>
              </a:rPr>
              <a:t> </a:t>
            </a:r>
            <a:r>
              <a:rPr sz="2000" b="0" spc="-50" dirty="0">
                <a:solidFill>
                  <a:srgbClr val="0365C0"/>
                </a:solidFill>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solidFill>
                  <a:srgbClr val="0365C0"/>
                </a:solidFill>
                <a:latin typeface="Gill Sans" panose="020B0502020104020203"/>
                <a:cs typeface="Arial MT"/>
              </a:rPr>
              <a:t>If</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task</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switch</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to</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t2</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occurs</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between</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machine</a:t>
            </a:r>
            <a:r>
              <a:rPr sz="2000" b="0" spc="-10" dirty="0">
                <a:solidFill>
                  <a:srgbClr val="0365C0"/>
                </a:solidFill>
                <a:latin typeface="Gill Sans" panose="020B0502020104020203"/>
                <a:cs typeface="Arial MT"/>
              </a:rPr>
              <a:t> instructions</a:t>
            </a:r>
            <a:r>
              <a:rPr sz="2000" b="0" spc="-1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a:t>
            </a:r>
            <a:r>
              <a:rPr sz="2000" b="0" spc="-1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and</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a:t>
            </a:r>
            <a:r>
              <a:rPr lang="en-GB" sz="2000" b="0" dirty="0">
                <a:solidFill>
                  <a:srgbClr val="0365C0"/>
                </a:solidFill>
                <a:latin typeface="Gill Sans" panose="020B0502020104020203"/>
                <a:cs typeface="Arial MT"/>
              </a:rPr>
              <a:t>; then</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t2</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runs</a:t>
            </a:r>
            <a:r>
              <a:rPr sz="2000" b="0" spc="-10" dirty="0">
                <a:solidFill>
                  <a:srgbClr val="0365C0"/>
                </a:solidFill>
                <a:latin typeface="Gill Sans" panose="020B0502020104020203"/>
                <a:cs typeface="Arial MT"/>
              </a:rPr>
              <a:t> </a:t>
            </a:r>
            <a:r>
              <a:rPr sz="2000" b="0" spc="-25" dirty="0">
                <a:solidFill>
                  <a:srgbClr val="0365C0"/>
                </a:solidFill>
                <a:latin typeface="Gill Sans" panose="020B0502020104020203"/>
                <a:cs typeface="Arial MT"/>
              </a:rPr>
              <a:t>to </a:t>
            </a:r>
            <a:r>
              <a:rPr sz="2000" b="0" dirty="0">
                <a:solidFill>
                  <a:srgbClr val="0365C0"/>
                </a:solidFill>
                <a:latin typeface="Gill Sans" panose="020B0502020104020203"/>
                <a:cs typeface="Arial MT"/>
              </a:rPr>
              <a:t>completion</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before</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switching</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back</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to</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t1,</a:t>
            </a:r>
            <a:r>
              <a:rPr sz="2000" b="0" spc="-25" dirty="0">
                <a:solidFill>
                  <a:srgbClr val="0365C0"/>
                </a:solidFill>
                <a:latin typeface="Gill Sans" panose="020B0502020104020203"/>
                <a:cs typeface="Arial MT"/>
              </a:rPr>
              <a:t> </a:t>
            </a:r>
            <a:r>
              <a:rPr sz="2000" b="0" spc="-10" dirty="0">
                <a:solidFill>
                  <a:srgbClr val="0365C0"/>
                </a:solidFill>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solidFill>
                  <a:srgbClr val="0365C0"/>
                </a:solidFill>
                <a:latin typeface="Gill Sans" panose="020B0502020104020203"/>
                <a:cs typeface="Arial MT"/>
              </a:rPr>
              <a:t>y</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is</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read</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as</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0</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(t2</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didn’t</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set</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y</a:t>
            </a:r>
            <a:r>
              <a:rPr sz="2000" b="0" spc="-10" dirty="0">
                <a:solidFill>
                  <a:srgbClr val="0365C0"/>
                </a:solidFill>
                <a:latin typeface="Gill Sans" panose="020B0502020104020203"/>
                <a:cs typeface="Arial MT"/>
              </a:rPr>
              <a:t> </a:t>
            </a:r>
            <a:r>
              <a:rPr sz="2000" b="0" spc="-20" dirty="0">
                <a:solidFill>
                  <a:srgbClr val="0365C0"/>
                </a:solidFill>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solidFill>
                  <a:srgbClr val="0365C0"/>
                </a:solidFill>
                <a:latin typeface="Gill Sans" panose="020B0502020104020203"/>
                <a:cs typeface="Arial MT"/>
              </a:rPr>
              <a:t>z</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is</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read</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as</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2</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(t2</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sets</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z</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before</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execution</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instruction</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of</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add.</a:t>
            </a:r>
            <a:r>
              <a:rPr sz="2000" b="0" spc="-1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a:t>
            </a:r>
            <a:r>
              <a:rPr sz="2000" b="0" spc="-15" dirty="0">
                <a:solidFill>
                  <a:srgbClr val="0365C0"/>
                </a:solidFill>
                <a:latin typeface="Gill Sans" panose="020B0502020104020203"/>
                <a:cs typeface="Arial MT"/>
              </a:rPr>
              <a:t> </a:t>
            </a:r>
            <a:r>
              <a:rPr sz="2000" b="0" spc="-25" dirty="0">
                <a:solidFill>
                  <a:srgbClr val="0365C0"/>
                </a:solidFill>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solidFill>
                  <a:srgbClr val="0365C0"/>
                </a:solidFill>
                <a:latin typeface="Gill Sans" panose="020B0502020104020203"/>
                <a:cs typeface="Arial"/>
              </a:rPr>
              <a:t>the</a:t>
            </a:r>
            <a:r>
              <a:rPr sz="2000" b="0" spc="-10" dirty="0">
                <a:solidFill>
                  <a:srgbClr val="0365C0"/>
                </a:solidFill>
                <a:latin typeface="Gill Sans" panose="020B0502020104020203"/>
                <a:cs typeface="Arial"/>
              </a:rPr>
              <a:t> </a:t>
            </a:r>
            <a:r>
              <a:rPr sz="2000" b="0" dirty="0">
                <a:solidFill>
                  <a:srgbClr val="0365C0"/>
                </a:solidFill>
                <a:latin typeface="Gill Sans" panose="020B0502020104020203"/>
                <a:cs typeface="Arial"/>
              </a:rPr>
              <a:t>sum</a:t>
            </a:r>
            <a:r>
              <a:rPr sz="2000" b="0" spc="-10" dirty="0">
                <a:solidFill>
                  <a:srgbClr val="0365C0"/>
                </a:solidFill>
                <a:latin typeface="Gill Sans" panose="020B0502020104020203"/>
                <a:cs typeface="Arial"/>
              </a:rPr>
              <a:t> </a:t>
            </a:r>
            <a:r>
              <a:rPr sz="2000" b="0" dirty="0">
                <a:solidFill>
                  <a:srgbClr val="0365C0"/>
                </a:solidFill>
                <a:latin typeface="Gill Sans" panose="020B0502020104020203"/>
                <a:cs typeface="Arial"/>
              </a:rPr>
              <a:t>is</a:t>
            </a:r>
            <a:r>
              <a:rPr sz="2000" b="0" spc="-10" dirty="0">
                <a:solidFill>
                  <a:srgbClr val="0365C0"/>
                </a:solidFill>
                <a:latin typeface="Gill Sans" panose="020B0502020104020203"/>
                <a:cs typeface="Arial"/>
              </a:rPr>
              <a:t> </a:t>
            </a:r>
            <a:r>
              <a:rPr sz="2000" b="0" dirty="0">
                <a:solidFill>
                  <a:srgbClr val="0365C0"/>
                </a:solidFill>
                <a:latin typeface="Gill Sans" panose="020B0502020104020203"/>
                <a:cs typeface="Arial"/>
              </a:rPr>
              <a:t>then</a:t>
            </a:r>
            <a:r>
              <a:rPr sz="2000" b="0" spc="-10" dirty="0">
                <a:solidFill>
                  <a:srgbClr val="0365C0"/>
                </a:solidFill>
                <a:latin typeface="Gill Sans" panose="020B0502020104020203"/>
                <a:cs typeface="Arial"/>
              </a:rPr>
              <a:t> </a:t>
            </a:r>
            <a:r>
              <a:rPr sz="2000" b="0" dirty="0">
                <a:solidFill>
                  <a:srgbClr val="0365C0"/>
                </a:solidFill>
                <a:latin typeface="Gill Sans" panose="020B0502020104020203"/>
                <a:cs typeface="Arial"/>
              </a:rPr>
              <a:t>x</a:t>
            </a:r>
            <a:r>
              <a:rPr sz="2000" b="0" spc="-10" dirty="0">
                <a:solidFill>
                  <a:srgbClr val="0365C0"/>
                </a:solidFill>
                <a:latin typeface="Gill Sans" panose="020B0502020104020203"/>
                <a:cs typeface="Arial"/>
              </a:rPr>
              <a:t> </a:t>
            </a:r>
            <a:r>
              <a:rPr sz="2000" b="0" dirty="0">
                <a:solidFill>
                  <a:srgbClr val="0365C0"/>
                </a:solidFill>
                <a:latin typeface="Gill Sans" panose="020B0502020104020203"/>
                <a:cs typeface="Arial"/>
              </a:rPr>
              <a:t>=</a:t>
            </a:r>
            <a:r>
              <a:rPr sz="2000" b="0" spc="-10" dirty="0">
                <a:solidFill>
                  <a:srgbClr val="0365C0"/>
                </a:solidFill>
                <a:latin typeface="Gill Sans" panose="020B0502020104020203"/>
                <a:cs typeface="Arial"/>
              </a:rPr>
              <a:t> </a:t>
            </a:r>
            <a:r>
              <a:rPr sz="2000" b="0" dirty="0">
                <a:solidFill>
                  <a:srgbClr val="0365C0"/>
                </a:solidFill>
                <a:latin typeface="Gill Sans" panose="020B0502020104020203"/>
                <a:cs typeface="Arial"/>
              </a:rPr>
              <a:t>0</a:t>
            </a:r>
            <a:r>
              <a:rPr sz="2000" b="0" spc="-10" dirty="0">
                <a:solidFill>
                  <a:srgbClr val="0365C0"/>
                </a:solidFill>
                <a:latin typeface="Gill Sans" panose="020B0502020104020203"/>
                <a:cs typeface="Arial"/>
              </a:rPr>
              <a:t> </a:t>
            </a:r>
            <a:r>
              <a:rPr sz="2000" b="0" dirty="0">
                <a:solidFill>
                  <a:srgbClr val="0365C0"/>
                </a:solidFill>
                <a:latin typeface="Gill Sans" panose="020B0502020104020203"/>
                <a:cs typeface="Arial"/>
              </a:rPr>
              <a:t>+</a:t>
            </a:r>
            <a:r>
              <a:rPr sz="2000" b="0" spc="-10" dirty="0">
                <a:solidFill>
                  <a:srgbClr val="0365C0"/>
                </a:solidFill>
                <a:latin typeface="Gill Sans" panose="020B0502020104020203"/>
                <a:cs typeface="Arial"/>
              </a:rPr>
              <a:t> </a:t>
            </a:r>
            <a:r>
              <a:rPr sz="2000" b="0" spc="-50" dirty="0">
                <a:solidFill>
                  <a:srgbClr val="0365C0"/>
                </a:solidFill>
                <a:latin typeface="Gill Sans" panose="020B0502020104020203"/>
                <a:cs typeface="Arial"/>
              </a:rPr>
              <a:t>2</a:t>
            </a:r>
            <a:r>
              <a:rPr lang="en-GB" sz="2000" b="0" spc="-50" dirty="0">
                <a:solidFill>
                  <a:srgbClr val="0365C0"/>
                </a:solidFill>
                <a:latin typeface="Gill Sans" panose="020B0502020104020203"/>
                <a:cs typeface="Arial"/>
              </a:rPr>
              <a:t> = 2</a:t>
            </a:r>
            <a:endParaRPr sz="2000" b="0" dirty="0">
              <a:latin typeface="Gill Sans" panose="020B0502020104020203"/>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2792885224"/>
              </p:ext>
            </p:extLst>
          </p:nvPr>
        </p:nvGraphicFramePr>
        <p:xfrm>
          <a:off x="3886200" y="4876800"/>
          <a:ext cx="4035423" cy="1403350"/>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372744">
                  <a:extLst>
                    <a:ext uri="{9D8B030D-6E8A-4147-A177-3AD203B41FA5}">
                      <a16:colId xmlns:a16="http://schemas.microsoft.com/office/drawing/2014/main" val="20002"/>
                    </a:ext>
                  </a:extLst>
                </a:gridCol>
                <a:gridCol w="440690">
                  <a:extLst>
                    <a:ext uri="{9D8B030D-6E8A-4147-A177-3AD203B41FA5}">
                      <a16:colId xmlns:a16="http://schemas.microsoft.com/office/drawing/2014/main" val="20003"/>
                    </a:ext>
                  </a:extLst>
                </a:gridCol>
                <a:gridCol w="1230629">
                  <a:extLst>
                    <a:ext uri="{9D8B030D-6E8A-4147-A177-3AD203B41FA5}">
                      <a16:colId xmlns:a16="http://schemas.microsoft.com/office/drawing/2014/main" val="20004"/>
                    </a:ext>
                  </a:extLst>
                </a:gridCol>
              </a:tblGrid>
              <a:tr h="283845">
                <a:tc>
                  <a:txBody>
                    <a:bodyPr/>
                    <a:lstStyle/>
                    <a:p>
                      <a:pPr marL="38735">
                        <a:lnSpc>
                          <a:spcPts val="1989"/>
                        </a:lnSpc>
                      </a:pPr>
                      <a:r>
                        <a:rPr sz="1800" spc="-25" dirty="0">
                          <a:latin typeface="Arial MT"/>
                          <a:cs typeface="Arial MT"/>
                        </a:rPr>
                        <a:t>t1:</a:t>
                      </a:r>
                      <a:endParaRPr sz="1800">
                        <a:latin typeface="Arial MT"/>
                        <a:cs typeface="Arial MT"/>
                      </a:endParaRPr>
                    </a:p>
                  </a:txBody>
                  <a:tcPr marL="0" marR="0" marT="0" marB="0">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tc>
                <a:tc>
                  <a:txBody>
                    <a:bodyPr/>
                    <a:lstStyle/>
                    <a:p>
                      <a:pPr marL="49530">
                        <a:lnSpc>
                          <a:spcPts val="1989"/>
                        </a:lnSpc>
                      </a:pPr>
                      <a:r>
                        <a:rPr sz="1800" spc="-25" dirty="0">
                          <a:latin typeface="Arial MT"/>
                          <a:cs typeface="Arial MT"/>
                        </a:rPr>
                        <a:t>t2:</a:t>
                      </a:r>
                      <a:endParaRPr sz="1800">
                        <a:latin typeface="Arial MT"/>
                        <a:cs typeface="Arial MT"/>
                      </a:endParaRPr>
                    </a:p>
                  </a:txBody>
                  <a:tcPr marL="0" marR="0" marT="0" marB="0">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561340">
                <a:tc>
                  <a:txBody>
                    <a:bodyPr/>
                    <a:lstStyle/>
                    <a:p>
                      <a:pPr marL="52069">
                        <a:lnSpc>
                          <a:spcPts val="1355"/>
                        </a:lnSpc>
                        <a:spcBef>
                          <a:spcPts val="550"/>
                        </a:spcBef>
                      </a:pPr>
                      <a:r>
                        <a:rPr sz="1200" spc="-50" dirty="0">
                          <a:latin typeface="Courier New"/>
                          <a:cs typeface="Courier New"/>
                        </a:rPr>
                        <a:t>3</a:t>
                      </a:r>
                      <a:endParaRPr sz="1200" dirty="0">
                        <a:latin typeface="Courier New"/>
                        <a:cs typeface="Courier New"/>
                      </a:endParaRPr>
                    </a:p>
                    <a:p>
                      <a:pPr marL="52069">
                        <a:lnSpc>
                          <a:spcPts val="2075"/>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91440">
                        <a:lnSpc>
                          <a:spcPts val="198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3</a:t>
                      </a:r>
                      <a:endParaRPr sz="1200">
                        <a:latin typeface="Courier New"/>
                        <a:cs typeface="Courier New"/>
                      </a:endParaRPr>
                    </a:p>
                    <a:p>
                      <a:pPr marL="52069">
                        <a:lnSpc>
                          <a:spcPts val="2075"/>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1634230"/>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75" dirty="0">
                <a:latin typeface="Gill Sans" panose="020B0502020104020203"/>
                <a:cs typeface="Arial MT"/>
              </a:rPr>
              <a:t> </a:t>
            </a:r>
            <a:r>
              <a:rPr sz="2400" b="0" dirty="0">
                <a:latin typeface="Gill Sans" panose="020B0502020104020203"/>
                <a:cs typeface="Arial MT"/>
              </a:rPr>
              <a:t>and</a:t>
            </a:r>
            <a:r>
              <a:rPr sz="2400" b="0" spc="80" dirty="0">
                <a:latin typeface="Gill Sans" panose="020B0502020104020203"/>
                <a:cs typeface="Arial MT"/>
              </a:rPr>
              <a:t> </a:t>
            </a:r>
            <a:r>
              <a:rPr sz="2400" b="0" dirty="0">
                <a:latin typeface="Gill Sans" panose="020B0502020104020203"/>
                <a:cs typeface="Arial MT"/>
              </a:rPr>
              <a:t>wait/signal</a:t>
            </a:r>
            <a:r>
              <a:rPr sz="2400" b="0" spc="80" dirty="0">
                <a:latin typeface="Gill Sans" panose="020B0502020104020203"/>
                <a:cs typeface="Arial MT"/>
              </a:rPr>
              <a:t> </a:t>
            </a:r>
            <a:r>
              <a:rPr sz="2400" b="0" spc="-10" dirty="0">
                <a:latin typeface="Gill Sans" panose="020B0502020104020203"/>
                <a:cs typeface="Arial MT"/>
              </a:rPr>
              <a:t>operations. </a:t>
            </a:r>
            <a:endParaRPr lang="en-GB" sz="2400" b="0" spc="-10" dirty="0">
              <a:latin typeface="Gill Sans" panose="020B0502020104020203"/>
              <a:cs typeface="Arial MT"/>
            </a:endParaRPr>
          </a:p>
          <a:p>
            <a:pPr marL="12700">
              <a:lnSpc>
                <a:spcPts val="2510"/>
              </a:lnSpc>
              <a:spcBef>
                <a:spcPts val="135"/>
              </a:spcBef>
            </a:pPr>
            <a:r>
              <a:rPr lang="en-GB" sz="2400" b="0" dirty="0">
                <a:solidFill>
                  <a:srgbClr val="0365C0"/>
                </a:solidFill>
                <a:latin typeface="Gill Sans" panose="020B0502020104020203"/>
                <a:cs typeface="Arial MT"/>
              </a:rPr>
              <a:t>Solution: w</a:t>
            </a:r>
            <a:r>
              <a:rPr sz="2400" b="0" dirty="0">
                <a:solidFill>
                  <a:srgbClr val="0365C0"/>
                </a:solidFill>
                <a:latin typeface="Gill Sans" panose="020B0502020104020203"/>
                <a:cs typeface="Arial MT"/>
              </a:rPr>
              <a:t>e</a:t>
            </a:r>
            <a:r>
              <a:rPr sz="2400" b="0" spc="55" dirty="0">
                <a:solidFill>
                  <a:srgbClr val="0365C0"/>
                </a:solidFill>
                <a:latin typeface="Gill Sans" panose="020B0502020104020203"/>
                <a:cs typeface="Arial MT"/>
              </a:rPr>
              <a:t> </a:t>
            </a:r>
            <a:r>
              <a:rPr sz="2400" b="0" dirty="0">
                <a:solidFill>
                  <a:srgbClr val="0365C0"/>
                </a:solidFill>
                <a:latin typeface="Gill Sans" panose="020B0502020104020203"/>
                <a:cs typeface="Arial MT"/>
              </a:rPr>
              <a:t>protect</a:t>
            </a:r>
            <a:r>
              <a:rPr sz="2400" b="0" spc="50" dirty="0">
                <a:solidFill>
                  <a:srgbClr val="0365C0"/>
                </a:solidFill>
                <a:latin typeface="Gill Sans" panose="020B0502020104020203"/>
                <a:cs typeface="Arial MT"/>
              </a:rPr>
              <a:t> </a:t>
            </a:r>
            <a:r>
              <a:rPr lang="en-GB" sz="2400" b="0" spc="50" dirty="0">
                <a:solidFill>
                  <a:srgbClr val="0365C0"/>
                </a:solidFill>
                <a:latin typeface="Gill Sans" panose="020B0502020104020203"/>
                <a:cs typeface="Arial MT"/>
              </a:rPr>
              <a:t>the </a:t>
            </a:r>
            <a:r>
              <a:rPr lang="en-GB" sz="2400" b="0" dirty="0">
                <a:solidFill>
                  <a:srgbClr val="0365C0"/>
                </a:solidFill>
                <a:latin typeface="Gill Sans" panose="020B0502020104020203"/>
                <a:cs typeface="Arial MT"/>
              </a:rPr>
              <a:t>addition</a:t>
            </a:r>
            <a:r>
              <a:rPr lang="en-GB" sz="2400" b="0" spc="5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x</a:t>
            </a:r>
            <a:r>
              <a:rPr lang="en-GB" sz="2400" b="0" spc="4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a:t>
            </a:r>
            <a:r>
              <a:rPr lang="en-GB" sz="2400" b="0" spc="5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y</a:t>
            </a:r>
            <a:r>
              <a:rPr lang="en-GB" sz="2400" b="0" spc="4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a:t>
            </a:r>
            <a:r>
              <a:rPr lang="en-GB" sz="2400" b="0" spc="4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z</a:t>
            </a:r>
            <a:r>
              <a:rPr lang="en-GB" sz="2400" b="0" spc="45" dirty="0">
                <a:solidFill>
                  <a:srgbClr val="0365C0"/>
                </a:solidFill>
                <a:latin typeface="Gill Sans" panose="020B0502020104020203"/>
                <a:cs typeface="Arial MT"/>
              </a:rPr>
              <a:t> within a </a:t>
            </a:r>
            <a:r>
              <a:rPr lang="en-GB" sz="2400" b="0" i="1" dirty="0">
                <a:solidFill>
                  <a:srgbClr val="0365C0"/>
                </a:solidFill>
                <a:latin typeface="Gill Sans" panose="020B0502020104020203"/>
                <a:cs typeface="Arial"/>
              </a:rPr>
              <a:t>critical</a:t>
            </a:r>
            <a:r>
              <a:rPr lang="en-GB" sz="2400" b="0" i="1" spc="40" dirty="0">
                <a:solidFill>
                  <a:srgbClr val="0365C0"/>
                </a:solidFill>
                <a:latin typeface="Gill Sans" panose="020B0502020104020203"/>
                <a:cs typeface="Arial"/>
              </a:rPr>
              <a:t> </a:t>
            </a:r>
            <a:r>
              <a:rPr lang="en-GB" sz="2400" b="0" i="1" spc="-10" dirty="0">
                <a:solidFill>
                  <a:srgbClr val="0365C0"/>
                </a:solidFill>
                <a:latin typeface="Gill Sans" panose="020B0502020104020203"/>
                <a:cs typeface="Arial"/>
              </a:rPr>
              <a:t>section, using</a:t>
            </a:r>
            <a:r>
              <a:rPr sz="2400" b="0" spc="55" dirty="0">
                <a:solidFill>
                  <a:srgbClr val="0365C0"/>
                </a:solidFill>
                <a:latin typeface="Gill Sans" panose="020B0502020104020203"/>
                <a:cs typeface="Arial MT"/>
              </a:rPr>
              <a:t> </a:t>
            </a:r>
            <a:r>
              <a:rPr sz="2400" b="0" dirty="0">
                <a:solidFill>
                  <a:srgbClr val="0365C0"/>
                </a:solidFill>
                <a:latin typeface="Gill Sans" panose="020B0502020104020203"/>
                <a:cs typeface="Arial MT"/>
              </a:rPr>
              <a:t>a</a:t>
            </a:r>
            <a:r>
              <a:rPr sz="2400" b="0" spc="55" dirty="0">
                <a:solidFill>
                  <a:srgbClr val="0365C0"/>
                </a:solidFill>
                <a:latin typeface="Gill Sans" panose="020B0502020104020203"/>
                <a:cs typeface="Arial MT"/>
              </a:rPr>
              <a:t> </a:t>
            </a:r>
            <a:r>
              <a:rPr lang="en-GB" sz="2400" b="0" spc="55" dirty="0">
                <a:solidFill>
                  <a:srgbClr val="0365C0"/>
                </a:solidFill>
                <a:latin typeface="Gill Sans" panose="020B0502020104020203"/>
                <a:cs typeface="Arial MT"/>
              </a:rPr>
              <a:t>binary </a:t>
            </a:r>
            <a:r>
              <a:rPr sz="2400" b="0" dirty="0">
                <a:solidFill>
                  <a:srgbClr val="0365C0"/>
                </a:solidFill>
                <a:latin typeface="Gill Sans" panose="020B0502020104020203"/>
                <a:cs typeface="Arial MT"/>
              </a:rPr>
              <a:t>semaphore</a:t>
            </a:r>
            <a:r>
              <a:rPr sz="2400" b="0" spc="55" dirty="0">
                <a:solidFill>
                  <a:srgbClr val="0365C0"/>
                </a:solidFill>
                <a:latin typeface="Gill Sans" panose="020B0502020104020203"/>
                <a:cs typeface="Arial MT"/>
              </a:rPr>
              <a:t> </a:t>
            </a:r>
            <a:r>
              <a:rPr lang="en-GB" sz="2400" b="0" spc="55" dirty="0">
                <a:solidFill>
                  <a:srgbClr val="0365C0"/>
                </a:solidFill>
                <a:latin typeface="Gill Sans" panose="020B0502020104020203"/>
                <a:cs typeface="Arial MT"/>
              </a:rPr>
              <a:t>(</a:t>
            </a:r>
            <a:r>
              <a:rPr sz="2400" b="0" spc="-10" dirty="0">
                <a:solidFill>
                  <a:srgbClr val="0365C0"/>
                </a:solidFill>
                <a:latin typeface="Gill Sans" panose="020B0502020104020203"/>
                <a:cs typeface="Arial MT"/>
              </a:rPr>
              <a:t>mutex</a:t>
            </a:r>
            <a:r>
              <a:rPr lang="en-GB" sz="2400" b="0" spc="-10" dirty="0">
                <a:solidFill>
                  <a:srgbClr val="0365C0"/>
                </a:solidFill>
                <a:latin typeface="Gill Sans" panose="020B0502020104020203"/>
                <a:cs typeface="Arial MT"/>
              </a:rPr>
              <a:t>). This code </a:t>
            </a:r>
            <a:r>
              <a:rPr lang="en-GB" sz="2400" b="0" dirty="0">
                <a:solidFill>
                  <a:srgbClr val="0365C0"/>
                </a:solidFill>
                <a:latin typeface="Gill Sans" panose="020B0502020104020203"/>
                <a:cs typeface="Arial MT"/>
              </a:rPr>
              <a:t>guarantees</a:t>
            </a:r>
            <a:r>
              <a:rPr lang="en-GB" sz="2400" b="0" spc="7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that</a:t>
            </a:r>
            <a:r>
              <a:rPr lang="en-GB" sz="2400" b="0" spc="6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x</a:t>
            </a:r>
            <a:r>
              <a:rPr lang="en-GB" sz="2400" b="0" spc="6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can</a:t>
            </a:r>
            <a:r>
              <a:rPr lang="en-GB" sz="2400" b="0" spc="70" dirty="0">
                <a:solidFill>
                  <a:srgbClr val="0365C0"/>
                </a:solidFill>
                <a:latin typeface="Gill Sans" panose="020B0502020104020203"/>
                <a:cs typeface="Arial MT"/>
              </a:rPr>
              <a:t> </a:t>
            </a:r>
            <a:r>
              <a:rPr lang="en-GB" sz="2400" b="0" i="1" dirty="0">
                <a:solidFill>
                  <a:srgbClr val="0365C0"/>
                </a:solidFill>
                <a:latin typeface="Gill Sans" panose="020B0502020104020203"/>
                <a:cs typeface="Arial"/>
              </a:rPr>
              <a:t>never</a:t>
            </a:r>
            <a:r>
              <a:rPr lang="en-GB" sz="2400" b="0" i="1" spc="70" dirty="0">
                <a:solidFill>
                  <a:srgbClr val="0365C0"/>
                </a:solidFill>
                <a:latin typeface="Gill Sans" panose="020B0502020104020203"/>
                <a:cs typeface="Arial"/>
              </a:rPr>
              <a:t> </a:t>
            </a:r>
            <a:r>
              <a:rPr lang="en-GB" sz="2400" b="0" dirty="0">
                <a:solidFill>
                  <a:srgbClr val="0365C0"/>
                </a:solidFill>
                <a:latin typeface="Gill Sans" panose="020B0502020104020203"/>
                <a:cs typeface="Arial MT"/>
              </a:rPr>
              <a:t>have</a:t>
            </a:r>
            <a:r>
              <a:rPr lang="en-GB" sz="2400" b="0" spc="7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7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70" dirty="0">
                <a:solidFill>
                  <a:srgbClr val="0365C0"/>
                </a:solidFill>
                <a:latin typeface="Gill Sans" panose="020B0502020104020203"/>
                <a:cs typeface="Arial MT"/>
              </a:rPr>
              <a:t> 1 or </a:t>
            </a:r>
            <a:r>
              <a:rPr lang="en-GB" sz="2400" b="0" spc="-50" dirty="0">
                <a:solidFill>
                  <a:srgbClr val="0365C0"/>
                </a:solidFill>
                <a:latin typeface="Gill Sans" panose="020B0502020104020203"/>
                <a:cs typeface="Arial MT"/>
              </a:rPr>
              <a:t>2, possible values are x = 0, 3 (Line “int x” can be outside or inside the critical section with no difference.)</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3919297492"/>
              </p:ext>
            </p:extLst>
          </p:nvPr>
        </p:nvGraphicFramePr>
        <p:xfrm>
          <a:off x="3555862" y="3091756"/>
          <a:ext cx="5479414" cy="1886585"/>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1824989">
                  <a:extLst>
                    <a:ext uri="{9D8B030D-6E8A-4147-A177-3AD203B41FA5}">
                      <a16:colId xmlns:a16="http://schemas.microsoft.com/office/drawing/2014/main" val="20001"/>
                    </a:ext>
                  </a:extLst>
                </a:gridCol>
                <a:gridCol w="939165">
                  <a:extLst>
                    <a:ext uri="{9D8B030D-6E8A-4147-A177-3AD203B41FA5}">
                      <a16:colId xmlns:a16="http://schemas.microsoft.com/office/drawing/2014/main" val="20002"/>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2090"/>
                        </a:lnSpc>
                        <a:spcBef>
                          <a:spcPts val="215"/>
                        </a:spcBef>
                        <a:tabLst>
                          <a:tab pos="792480" algn="l"/>
                          <a:tab pos="1066800" algn="l"/>
                          <a:tab pos="1341120" algn="l"/>
                        </a:tabLst>
                      </a:pPr>
                      <a:r>
                        <a:rPr lang="en-SE" sz="1800" baseline="-6944" dirty="0">
                          <a:latin typeface="Courier New"/>
                          <a:cs typeface="Courier New"/>
                        </a:rPr>
                        <a:t>0</a:t>
                      </a:r>
                      <a:r>
                        <a:rPr lang="en-GB" sz="1800" spc="-15" baseline="-6944" dirty="0">
                          <a:latin typeface="Courier New"/>
                          <a:cs typeface="Courier New"/>
                        </a:rPr>
                        <a:t> </a:t>
                      </a:r>
                      <a:r>
                        <a:rPr lang="en-GB" sz="1800" spc="-25" dirty="0" err="1">
                          <a:solidFill>
                            <a:srgbClr val="0365C0"/>
                          </a:solidFill>
                          <a:latin typeface="Courier New"/>
                          <a:cs typeface="Courier New"/>
                        </a:rPr>
                        <a:t>sem</a:t>
                      </a:r>
                      <a:r>
                        <a:rPr lang="en-GB" sz="1800" dirty="0">
                          <a:solidFill>
                            <a:srgbClr val="0365C0"/>
                          </a:solidFill>
                          <a:latin typeface="Courier New"/>
                          <a:cs typeface="Courier New"/>
                        </a:rPr>
                        <a:t>	</a:t>
                      </a:r>
                      <a:r>
                        <a:rPr lang="en-GB" sz="1800" spc="-50" dirty="0">
                          <a:solidFill>
                            <a:srgbClr val="0365C0"/>
                          </a:solidFill>
                          <a:latin typeface="Courier New"/>
                          <a:cs typeface="Courier New"/>
                        </a:rPr>
                        <a:t>s</a:t>
                      </a:r>
                      <a:r>
                        <a:rPr lang="en-GB" sz="1800" dirty="0">
                          <a:solidFill>
                            <a:srgbClr val="0365C0"/>
                          </a:solidFill>
                          <a:latin typeface="Courier New"/>
                          <a:cs typeface="Courier New"/>
                        </a:rPr>
                        <a:t>	</a:t>
                      </a:r>
                      <a:r>
                        <a:rPr lang="en-GB" sz="1800" spc="-50" dirty="0">
                          <a:solidFill>
                            <a:srgbClr val="0365C0"/>
                          </a:solidFill>
                          <a:latin typeface="Courier New"/>
                          <a:cs typeface="Courier New"/>
                        </a:rPr>
                        <a:t>=</a:t>
                      </a:r>
                      <a:r>
                        <a:rPr lang="en-GB" sz="1800" dirty="0">
                          <a:solidFill>
                            <a:srgbClr val="0365C0"/>
                          </a:solidFill>
                          <a:latin typeface="Courier New"/>
                          <a:cs typeface="Courier New"/>
                        </a:rPr>
                        <a:t>	</a:t>
                      </a:r>
                      <a:r>
                        <a:rPr lang="en-GB" sz="1800" spc="-25" dirty="0">
                          <a:solidFill>
                            <a:srgbClr val="0365C0"/>
                          </a:solidFill>
                          <a:latin typeface="Courier New"/>
                          <a:cs typeface="Courier New"/>
                        </a:rPr>
                        <a:t>1;</a:t>
                      </a:r>
                      <a:endParaRPr sz="1800" dirty="0">
                        <a:latin typeface="Courier New"/>
                        <a:cs typeface="Courier New"/>
                      </a:endParaRPr>
                    </a:p>
                  </a:txBody>
                  <a:tcPr marL="0" marR="0" marT="27305" marB="0">
                    <a:lnT w="12700">
                      <a:solidFill>
                        <a:srgbClr val="000000"/>
                      </a:solidFill>
                      <a:prstDash val="solid"/>
                    </a:lnT>
                  </a:tcPr>
                </a:tc>
                <a:tc hMerge="1">
                  <a:txBody>
                    <a:bodyPr/>
                    <a:lstStyle/>
                    <a:p>
                      <a:endParaRPr/>
                    </a:p>
                  </a:txBody>
                  <a:tcPr marL="0" marR="0" marT="0" marB="0"/>
                </a:tc>
                <a:tc>
                  <a:txBody>
                    <a:bodyPr/>
                    <a:lstStyle/>
                    <a:p>
                      <a:pPr marL="563245">
                        <a:lnSpc>
                          <a:spcPts val="1939"/>
                        </a:lnSpc>
                      </a:pPr>
                      <a:r>
                        <a:rPr sz="1800" spc="-25" dirty="0">
                          <a:latin typeface="Arial MT"/>
                          <a:cs typeface="Arial MT"/>
                        </a:rPr>
                        <a:t>t2:</a:t>
                      </a:r>
                      <a:endParaRPr sz="1800" dirty="0">
                        <a:latin typeface="Arial MT"/>
                        <a:cs typeface="Arial MT"/>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T w="12700">
                      <a:solidFill>
                        <a:srgbClr val="000000"/>
                      </a:solidFill>
                      <a:prstDash val="solid"/>
                    </a:lnT>
                  </a:tcPr>
                </a:tc>
                <a:extLst>
                  <a:ext uri="{0D108BD9-81ED-4DB2-BD59-A6C34878D82A}">
                    <a16:rowId xmlns:a16="http://schemas.microsoft.com/office/drawing/2014/main" val="10000"/>
                  </a:ext>
                </a:extLst>
              </a:tr>
              <a:tr h="252095">
                <a:tc gridSpan="3">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a:latin typeface="Courier New"/>
                        <a:cs typeface="Courier New"/>
                      </a:endParaRPr>
                    </a:p>
                  </a:txBody>
                  <a:tcPr marL="0" marR="0" marT="0" marB="0"/>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gridSpan="2">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a:latin typeface="Courier New"/>
                        <a:cs typeface="Courier New"/>
                      </a:endParaRPr>
                    </a:p>
                  </a:txBody>
                  <a:tcPr marL="0" marR="0" marT="0" marB="0"/>
                </a:tc>
                <a:tc hMerge="1">
                  <a:txBody>
                    <a:bodyPr/>
                    <a:lstStyle/>
                    <a:p>
                      <a:endParaRPr/>
                    </a:p>
                  </a:txBody>
                  <a:tcPr marL="0" marR="0" marT="0" marB="0"/>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a:latin typeface="Courier New"/>
                        <a:cs typeface="Courier New"/>
                      </a:endParaRPr>
                    </a:p>
                  </a:txBody>
                  <a:tcPr marL="0" marR="0" marT="0" marB="0"/>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gridSpan="2">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tc>
                <a:tc hMerge="1">
                  <a:txBody>
                    <a:bodyPr/>
                    <a:lstStyle/>
                    <a:p>
                      <a:endParaRPr/>
                    </a:p>
                  </a:txBody>
                  <a:tcPr marL="0" marR="0" marT="0" marB="0"/>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a:latin typeface="Courier New"/>
                        <a:cs typeface="Courier New"/>
                      </a:endParaRPr>
                    </a:p>
                  </a:txBody>
                  <a:tcPr marL="0" marR="0" marT="0" marB="0"/>
                </a:tc>
                <a:extLst>
                  <a:ext uri="{0D108BD9-81ED-4DB2-BD59-A6C34878D82A}">
                    <a16:rowId xmlns:a16="http://schemas.microsoft.com/office/drawing/2014/main" val="10003"/>
                  </a:ext>
                </a:extLst>
              </a:tr>
              <a:tr h="254000">
                <a:tc>
                  <a:txBody>
                    <a:bodyPr/>
                    <a:lstStyle/>
                    <a:p>
                      <a:pPr marL="60960">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tc>
                <a:tc gridSpan="2">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tc>
                <a:tc hMerge="1">
                  <a:txBody>
                    <a:bodyPr/>
                    <a:lstStyle/>
                    <a:p>
                      <a:endParaRPr/>
                    </a:p>
                  </a:txBody>
                  <a:tcPr marL="0" marR="0" marT="0" marB="0"/>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s.signal();</a:t>
                      </a:r>
                      <a:endParaRPr sz="1800">
                        <a:latin typeface="Courier New"/>
                        <a:cs typeface="Courier New"/>
                      </a:endParaRPr>
                    </a:p>
                  </a:txBody>
                  <a:tcPr marL="0" marR="0" marT="0" marB="0"/>
                </a:tc>
                <a:extLst>
                  <a:ext uri="{0D108BD9-81ED-4DB2-BD59-A6C34878D82A}">
                    <a16:rowId xmlns:a16="http://schemas.microsoft.com/office/drawing/2014/main" val="10004"/>
                  </a:ext>
                </a:extLst>
              </a:tr>
              <a:tr h="255270">
                <a:tc>
                  <a:txBody>
                    <a:bodyPr/>
                    <a:lstStyle/>
                    <a:p>
                      <a:pPr marL="60960">
                        <a:lnSpc>
                          <a:spcPts val="1360"/>
                        </a:lnSpc>
                        <a:spcBef>
                          <a:spcPts val="550"/>
                        </a:spcBef>
                      </a:pPr>
                      <a:r>
                        <a:rPr sz="1200" spc="-50" dirty="0">
                          <a:latin typeface="Courier New"/>
                          <a:cs typeface="Courier New"/>
                        </a:rPr>
                        <a:t>5</a:t>
                      </a:r>
                      <a:endParaRPr sz="1200">
                        <a:latin typeface="Courier New"/>
                        <a:cs typeface="Courier New"/>
                      </a:endParaRPr>
                    </a:p>
                  </a:txBody>
                  <a:tcPr marL="0" marR="0" marT="69850" marB="0"/>
                </a:tc>
                <a:tc gridSpan="2">
                  <a:txBody>
                    <a:bodyPr/>
                    <a:lstStyle/>
                    <a:p>
                      <a:pPr marL="68580">
                        <a:lnSpc>
                          <a:spcPts val="1914"/>
                        </a:lnSpc>
                      </a:pPr>
                      <a:r>
                        <a:rPr sz="1800" spc="-10" dirty="0">
                          <a:solidFill>
                            <a:srgbClr val="0365C0"/>
                          </a:solidFill>
                          <a:latin typeface="Courier New"/>
                          <a:cs typeface="Courier New"/>
                        </a:rPr>
                        <a:t>s.signal();</a:t>
                      </a:r>
                      <a:endParaRPr sz="1800">
                        <a:latin typeface="Courier New"/>
                        <a:cs typeface="Courier New"/>
                      </a:endParaRPr>
                    </a:p>
                  </a:txBody>
                  <a:tcPr marL="0" marR="0" marT="0" marB="0"/>
                </a:tc>
                <a:tc hMerge="1">
                  <a:txBody>
                    <a:bodyPr/>
                    <a:lstStyle/>
                    <a:p>
                      <a:endParaRPr/>
                    </a:p>
                  </a:txBody>
                  <a:tcPr marL="0" marR="0" marT="0" marB="0"/>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extLst>
                  <a:ext uri="{0D108BD9-81ED-4DB2-BD59-A6C34878D82A}">
                    <a16:rowId xmlns:a16="http://schemas.microsoft.com/office/drawing/2014/main" val="10005"/>
                  </a:ext>
                </a:extLst>
              </a:tr>
              <a:tr h="311785">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gridSpan="2">
                  <a:txBody>
                    <a:bodyPr/>
                    <a:lstStyle/>
                    <a:p>
                      <a:pPr>
                        <a:lnSpc>
                          <a:spcPct val="100000"/>
                        </a:lnSpc>
                      </a:pPr>
                      <a:endParaRPr sz="19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800" dirty="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6"/>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12" name="TextBox 11">
            <a:extLst>
              <a:ext uri="{FF2B5EF4-FFF2-40B4-BE49-F238E27FC236}">
                <a16:creationId xmlns:a16="http://schemas.microsoft.com/office/drawing/2014/main" id="{8AE8D395-FDB5-F247-2909-0AD0E267E192}"/>
              </a:ext>
            </a:extLst>
          </p:cNvPr>
          <p:cNvSpPr txBox="1"/>
          <p:nvPr/>
        </p:nvSpPr>
        <p:spPr>
          <a:xfrm>
            <a:off x="2564333" y="3011785"/>
            <a:ext cx="991529" cy="335989"/>
          </a:xfrm>
          <a:prstGeom prst="rect">
            <a:avLst/>
          </a:prstGeom>
          <a:noFill/>
        </p:spPr>
        <p:txBody>
          <a:bodyPr wrap="square">
            <a:spAutoFit/>
          </a:bodyPr>
          <a:lstStyle/>
          <a:p>
            <a:pPr marL="563245">
              <a:lnSpc>
                <a:spcPts val="1939"/>
              </a:lnSpc>
            </a:pPr>
            <a:r>
              <a:rPr lang="en-GB" sz="1800" b="0" spc="-25" dirty="0">
                <a:latin typeface="Arial MT"/>
                <a:cs typeface="Arial MT"/>
              </a:rPr>
              <a:t>t1:</a:t>
            </a:r>
            <a:endParaRPr lang="en-GB" sz="1800" b="0" dirty="0">
              <a:latin typeface="Arial MT"/>
              <a:cs typeface="Arial MT"/>
            </a:endParaRPr>
          </a:p>
        </p:txBody>
      </p:sp>
      <p:sp>
        <p:nvSpPr>
          <p:cNvPr id="16" name="Rectangle 15">
            <a:extLst>
              <a:ext uri="{FF2B5EF4-FFF2-40B4-BE49-F238E27FC236}">
                <a16:creationId xmlns:a16="http://schemas.microsoft.com/office/drawing/2014/main" id="{9D505AE8-F888-385F-C6E0-D5F093C46ECD}"/>
              </a:ext>
            </a:extLst>
          </p:cNvPr>
          <p:cNvSpPr/>
          <p:nvPr/>
        </p:nvSpPr>
        <p:spPr bwMode="auto">
          <a:xfrm>
            <a:off x="3156724" y="2971800"/>
            <a:ext cx="5878551" cy="2006541"/>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solidFill>
                  <a:srgbClr val="0365C0"/>
                </a:solidFill>
                <a:latin typeface="Gill Sans" panose="020B0502020104020203"/>
                <a:cs typeface="Arial MT"/>
              </a:rPr>
              <a:t>t1</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has</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to</a:t>
            </a:r>
            <a:r>
              <a:rPr sz="2000" b="0" spc="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run</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first</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to</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print</a:t>
            </a:r>
            <a:r>
              <a:rPr sz="2000" b="0" spc="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"w",</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so</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Courier New"/>
              </a:rPr>
              <a:t>s1</a:t>
            </a:r>
            <a:r>
              <a:rPr lang="en-GB" sz="2000" b="0" dirty="0">
                <a:solidFill>
                  <a:srgbClr val="0365C0"/>
                </a:solidFill>
                <a:latin typeface="Gill Sans" panose="020B0502020104020203"/>
                <a:cs typeface="Courier New"/>
              </a:rPr>
              <a:t> </a:t>
            </a:r>
            <a:r>
              <a:rPr sz="2000" b="0" spc="-755" dirty="0">
                <a:solidFill>
                  <a:srgbClr val="0365C0"/>
                </a:solidFill>
                <a:latin typeface="Gill Sans" panose="020B0502020104020203"/>
                <a:cs typeface="Courier New"/>
              </a:rPr>
              <a:t> </a:t>
            </a:r>
            <a:r>
              <a:rPr lang="en-GB" sz="2000" b="0" spc="-755" dirty="0">
                <a:solidFill>
                  <a:srgbClr val="0365C0"/>
                </a:solidFill>
                <a:latin typeface="Gill Sans" panose="020B0502020104020203"/>
                <a:cs typeface="Courier New"/>
              </a:rPr>
              <a:t>   </a:t>
            </a:r>
            <a:r>
              <a:rPr lang="en-GB" sz="2000" b="0" dirty="0">
                <a:solidFill>
                  <a:srgbClr val="0365C0"/>
                </a:solidFill>
                <a:latin typeface="Gill Sans" panose="020B0502020104020203"/>
                <a:cs typeface="Arial MT"/>
              </a:rPr>
              <a:t>should be initialized to 1</a:t>
            </a:r>
            <a:r>
              <a:rPr sz="2000" b="0" spc="-10" dirty="0">
                <a:solidFill>
                  <a:srgbClr val="0365C0"/>
                </a:solidFill>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solidFill>
                  <a:srgbClr val="0365C0"/>
                </a:solidFill>
                <a:latin typeface="Gill Sans" panose="020B0502020104020203"/>
                <a:cs typeface="Arial MT"/>
              </a:rPr>
              <a:t>t2</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has</a:t>
            </a:r>
            <a:r>
              <a:rPr sz="2000" b="0" spc="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to</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wait</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until</a:t>
            </a:r>
            <a:r>
              <a:rPr sz="2000" b="0" spc="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the</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"w"</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has</a:t>
            </a:r>
            <a:r>
              <a:rPr sz="2000" b="0" spc="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been</a:t>
            </a:r>
            <a:r>
              <a:rPr sz="2000" b="0" spc="5" dirty="0">
                <a:solidFill>
                  <a:srgbClr val="0365C0"/>
                </a:solidFill>
                <a:latin typeface="Gill Sans" panose="020B0502020104020203"/>
                <a:cs typeface="Arial MT"/>
              </a:rPr>
              <a:t> </a:t>
            </a:r>
            <a:r>
              <a:rPr sz="2000" b="0" spc="-10" dirty="0">
                <a:solidFill>
                  <a:srgbClr val="0365C0"/>
                </a:solidFill>
                <a:latin typeface="Gill Sans" panose="020B0502020104020203"/>
                <a:cs typeface="Arial MT"/>
              </a:rPr>
              <a:t>printed</a:t>
            </a:r>
            <a:r>
              <a:rPr lang="en-GB" sz="2000" b="0" spc="-10" dirty="0">
                <a:solidFill>
                  <a:srgbClr val="0365C0"/>
                </a:solidFill>
                <a:latin typeface="Gill Sans" panose="020B0502020104020203"/>
                <a:cs typeface="Arial MT"/>
              </a:rPr>
              <a:t> by t1, then it is woken up by t1 calling s2.signal(), so </a:t>
            </a:r>
            <a:r>
              <a:rPr lang="en-GB" sz="2000" b="0" dirty="0">
                <a:solidFill>
                  <a:srgbClr val="0365C0"/>
                </a:solidFill>
                <a:latin typeface="Gill Sans" panose="020B0502020104020203"/>
                <a:cs typeface="Courier New"/>
              </a:rPr>
              <a:t>s2 </a:t>
            </a:r>
            <a:r>
              <a:rPr lang="en-GB" sz="2000" b="0" spc="-755" dirty="0">
                <a:solidFill>
                  <a:srgbClr val="0365C0"/>
                </a:solidFill>
                <a:latin typeface="Gill Sans" panose="020B0502020104020203"/>
                <a:cs typeface="Courier New"/>
              </a:rPr>
              <a:t>    </a:t>
            </a:r>
            <a:r>
              <a:rPr lang="en-GB" sz="2000" b="0" dirty="0">
                <a:solidFill>
                  <a:srgbClr val="0365C0"/>
                </a:solidFill>
                <a:latin typeface="Gill Sans" panose="020B0502020104020203"/>
                <a:cs typeface="Arial MT"/>
              </a:rPr>
              <a:t>should be initialized to 0</a:t>
            </a:r>
            <a:r>
              <a:rPr lang="en-GB" sz="2000" b="0" spc="-10" dirty="0">
                <a:solidFill>
                  <a:srgbClr val="0365C0"/>
                </a:solidFill>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41" name="object 8">
            <a:extLst>
              <a:ext uri="{FF2B5EF4-FFF2-40B4-BE49-F238E27FC236}">
                <a16:creationId xmlns:a16="http://schemas.microsoft.com/office/drawing/2014/main" id="{EFB0FF55-FE10-2D36-D0BD-78354795365B}"/>
              </a:ext>
            </a:extLst>
          </p:cNvPr>
          <p:cNvSpPr txBox="1"/>
          <p:nvPr/>
        </p:nvSpPr>
        <p:spPr>
          <a:xfrm>
            <a:off x="860077" y="4072562"/>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aseline="-6944" dirty="0">
                <a:solidFill>
                  <a:srgbClr val="0365C0"/>
                </a:solidFill>
                <a:latin typeface="Courier New"/>
                <a:cs typeface="Courier New"/>
              </a:rPr>
              <a:t>1</a:t>
            </a:r>
            <a:r>
              <a:rPr sz="1800" spc="-15" baseline="-6944" dirty="0">
                <a:solidFill>
                  <a:srgbClr val="0365C0"/>
                </a:solidFill>
                <a:latin typeface="Courier New"/>
                <a:cs typeface="Courier New"/>
              </a:rPr>
              <a:t> </a:t>
            </a:r>
            <a:r>
              <a:rPr sz="1800" spc="-25" dirty="0">
                <a:solidFill>
                  <a:srgbClr val="0365C0"/>
                </a:solidFill>
                <a:latin typeface="Courier New"/>
                <a:cs typeface="Courier New"/>
              </a:rPr>
              <a:t>int</a:t>
            </a:r>
            <a:r>
              <a:rPr sz="1800" dirty="0">
                <a:solidFill>
                  <a:srgbClr val="0365C0"/>
                </a:solidFill>
                <a:latin typeface="Courier New"/>
                <a:cs typeface="Courier New"/>
              </a:rPr>
              <a:t>	</a:t>
            </a:r>
            <a:r>
              <a:rPr sz="1800" spc="-20" dirty="0">
                <a:solidFill>
                  <a:srgbClr val="0365C0"/>
                </a:solidFill>
                <a:latin typeface="Courier New"/>
                <a:cs typeface="Courier New"/>
              </a:rPr>
              <a:t>t1()</a:t>
            </a:r>
            <a:r>
              <a:rPr sz="1800" dirty="0">
                <a:solidFill>
                  <a:srgbClr val="0365C0"/>
                </a:solidFill>
                <a:latin typeface="Courier New"/>
                <a:cs typeface="Courier New"/>
              </a:rPr>
              <a:t>	</a:t>
            </a:r>
            <a:r>
              <a:rPr sz="1800" spc="-50" dirty="0">
                <a:solidFill>
                  <a:srgbClr val="0365C0"/>
                </a:solidFill>
                <a:latin typeface="Courier New"/>
                <a:cs typeface="Courier New"/>
              </a:rPr>
              <a:t>{</a:t>
            </a:r>
            <a:endParaRPr sz="180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326562"/>
            <a:ext cx="139763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365C0"/>
                </a:solidFill>
                <a:latin typeface="Courier New"/>
                <a:cs typeface="Courier New"/>
              </a:rPr>
              <a:t>s1.wait();</a:t>
            </a:r>
            <a:endParaRPr sz="1800" dirty="0">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580562"/>
            <a:ext cx="167195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365C0"/>
                </a:solidFill>
                <a:latin typeface="Courier New"/>
                <a:cs typeface="Courier New"/>
              </a:rPr>
              <a:t>printf("w");</a:t>
            </a:r>
            <a:endParaRPr sz="180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834562"/>
            <a:ext cx="167195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365C0"/>
                </a:solidFill>
                <a:latin typeface="Courier New"/>
                <a:cs typeface="Courier New"/>
              </a:rPr>
              <a:t>s2.signal();</a:t>
            </a:r>
            <a:endParaRPr sz="1800">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5088562"/>
            <a:ext cx="1717675" cy="807720"/>
          </a:xfrm>
          <a:prstGeom prst="rect">
            <a:avLst/>
          </a:prstGeom>
        </p:spPr>
        <p:txBody>
          <a:bodyPr vert="horz" wrap="square" lIns="0" tIns="12700" rIns="0" bIns="0" rtlCol="0">
            <a:spAutoFit/>
          </a:bodyPr>
          <a:lstStyle/>
          <a:p>
            <a:pPr marL="12700">
              <a:lnSpc>
                <a:spcPts val="2080"/>
              </a:lnSpc>
              <a:spcBef>
                <a:spcPts val="100"/>
              </a:spcBef>
            </a:pPr>
            <a:r>
              <a:rPr sz="1800" spc="-10" dirty="0">
                <a:solidFill>
                  <a:srgbClr val="0365C0"/>
                </a:solidFill>
                <a:latin typeface="Courier New"/>
                <a:cs typeface="Courier New"/>
              </a:rPr>
              <a:t>s1.wait();</a:t>
            </a:r>
            <a:endParaRPr sz="1800" dirty="0">
              <a:latin typeface="Courier New"/>
              <a:cs typeface="Courier New"/>
            </a:endParaRPr>
          </a:p>
          <a:p>
            <a:pPr marL="58419">
              <a:lnSpc>
                <a:spcPts val="2000"/>
              </a:lnSpc>
            </a:pPr>
            <a:r>
              <a:rPr sz="1800" spc="-10" dirty="0">
                <a:solidFill>
                  <a:srgbClr val="0365C0"/>
                </a:solidFill>
                <a:latin typeface="Courier New"/>
                <a:cs typeface="Courier New"/>
              </a:rPr>
              <a:t>printf("d");</a:t>
            </a:r>
            <a:endParaRPr sz="1800" dirty="0">
              <a:latin typeface="Courier New"/>
              <a:cs typeface="Courier New"/>
            </a:endParaRPr>
          </a:p>
          <a:p>
            <a:pPr marL="12700">
              <a:lnSpc>
                <a:spcPts val="2080"/>
              </a:lnSpc>
            </a:pPr>
            <a:r>
              <a:rPr sz="1800" spc="-10" dirty="0">
                <a:solidFill>
                  <a:srgbClr val="0365C0"/>
                </a:solidFill>
                <a:latin typeface="Courier New"/>
                <a:cs typeface="Courier New"/>
              </a:rPr>
              <a:t>s2.signal();</a:t>
            </a:r>
            <a:endParaRPr sz="1800" dirty="0">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348236"/>
            <a:ext cx="396875" cy="1802130"/>
          </a:xfrm>
          <a:prstGeom prst="rect">
            <a:avLst/>
          </a:prstGeom>
        </p:spPr>
        <p:txBody>
          <a:bodyPr vert="horz" wrap="square" lIns="0" tIns="83820" rIns="0" bIns="0" rtlCol="0">
            <a:spAutoFit/>
          </a:bodyPr>
          <a:lstStyle/>
          <a:p>
            <a:pPr marL="38100">
              <a:lnSpc>
                <a:spcPct val="100000"/>
              </a:lnSpc>
              <a:spcBef>
                <a:spcPts val="660"/>
              </a:spcBef>
            </a:pPr>
            <a:r>
              <a:rPr sz="1200" spc="-50" dirty="0">
                <a:solidFill>
                  <a:srgbClr val="0365C0"/>
                </a:solidFill>
                <a:latin typeface="Courier New"/>
                <a:cs typeface="Courier New"/>
              </a:rPr>
              <a:t>2</a:t>
            </a:r>
            <a:endParaRPr sz="1200" dirty="0">
              <a:latin typeface="Courier New"/>
              <a:cs typeface="Courier New"/>
            </a:endParaRPr>
          </a:p>
          <a:p>
            <a:pPr marL="38100">
              <a:lnSpc>
                <a:spcPct val="100000"/>
              </a:lnSpc>
              <a:spcBef>
                <a:spcPts val="560"/>
              </a:spcBef>
            </a:pPr>
            <a:r>
              <a:rPr sz="1200" spc="-50" dirty="0">
                <a:solidFill>
                  <a:srgbClr val="0365C0"/>
                </a:solidFill>
                <a:latin typeface="Courier New"/>
                <a:cs typeface="Courier New"/>
              </a:rPr>
              <a:t>3</a:t>
            </a:r>
            <a:endParaRPr sz="1200" dirty="0">
              <a:latin typeface="Courier New"/>
              <a:cs typeface="Courier New"/>
            </a:endParaRPr>
          </a:p>
          <a:p>
            <a:pPr marL="38100">
              <a:lnSpc>
                <a:spcPct val="100000"/>
              </a:lnSpc>
              <a:spcBef>
                <a:spcPts val="560"/>
              </a:spcBef>
            </a:pPr>
            <a:r>
              <a:rPr sz="1200" spc="-50" dirty="0">
                <a:solidFill>
                  <a:srgbClr val="0365C0"/>
                </a:solidFill>
                <a:latin typeface="Courier New"/>
                <a:cs typeface="Courier New"/>
              </a:rPr>
              <a:t>4</a:t>
            </a:r>
            <a:endParaRPr sz="1200" dirty="0">
              <a:latin typeface="Courier New"/>
              <a:cs typeface="Courier New"/>
            </a:endParaRPr>
          </a:p>
          <a:p>
            <a:pPr marL="38100">
              <a:lnSpc>
                <a:spcPct val="100000"/>
              </a:lnSpc>
              <a:spcBef>
                <a:spcPts val="560"/>
              </a:spcBef>
            </a:pPr>
            <a:r>
              <a:rPr sz="1200" spc="-50" dirty="0">
                <a:solidFill>
                  <a:srgbClr val="0365C0"/>
                </a:solidFill>
                <a:latin typeface="Courier New"/>
                <a:cs typeface="Courier New"/>
              </a:rPr>
              <a:t>5</a:t>
            </a:r>
            <a:endParaRPr sz="1200" dirty="0">
              <a:latin typeface="Courier New"/>
              <a:cs typeface="Courier New"/>
            </a:endParaRPr>
          </a:p>
          <a:p>
            <a:pPr marL="38100">
              <a:lnSpc>
                <a:spcPct val="100000"/>
              </a:lnSpc>
              <a:spcBef>
                <a:spcPts val="560"/>
              </a:spcBef>
            </a:pPr>
            <a:r>
              <a:rPr sz="1200" spc="-50" dirty="0">
                <a:solidFill>
                  <a:srgbClr val="0365C0"/>
                </a:solidFill>
                <a:latin typeface="Courier New"/>
                <a:cs typeface="Courier New"/>
              </a:rPr>
              <a:t>6</a:t>
            </a:r>
            <a:endParaRPr sz="1200" dirty="0">
              <a:latin typeface="Courier New"/>
              <a:cs typeface="Courier New"/>
            </a:endParaRPr>
          </a:p>
          <a:p>
            <a:pPr marL="38100">
              <a:lnSpc>
                <a:spcPts val="1355"/>
              </a:lnSpc>
              <a:spcBef>
                <a:spcPts val="560"/>
              </a:spcBef>
            </a:pPr>
            <a:r>
              <a:rPr sz="1200" spc="-50" dirty="0">
                <a:solidFill>
                  <a:srgbClr val="0365C0"/>
                </a:solidFill>
                <a:latin typeface="Courier New"/>
                <a:cs typeface="Courier New"/>
              </a:rPr>
              <a:t>7</a:t>
            </a:r>
            <a:endParaRPr sz="1200" dirty="0">
              <a:latin typeface="Courier New"/>
              <a:cs typeface="Courier New"/>
            </a:endParaRPr>
          </a:p>
          <a:p>
            <a:pPr marL="38100">
              <a:lnSpc>
                <a:spcPts val="2075"/>
              </a:lnSpc>
            </a:pPr>
            <a:r>
              <a:rPr sz="1800" baseline="-6944" dirty="0">
                <a:solidFill>
                  <a:srgbClr val="0365C0"/>
                </a:solidFill>
                <a:latin typeface="Courier New"/>
                <a:cs typeface="Courier New"/>
              </a:rPr>
              <a:t>8</a:t>
            </a:r>
            <a:r>
              <a:rPr sz="1800" spc="-15" baseline="-6944" dirty="0">
                <a:solidFill>
                  <a:srgbClr val="0365C0"/>
                </a:solidFill>
                <a:latin typeface="Courier New"/>
                <a:cs typeface="Courier New"/>
              </a:rPr>
              <a:t> </a:t>
            </a:r>
            <a:r>
              <a:rPr sz="1800" spc="-50" dirty="0">
                <a:solidFill>
                  <a:srgbClr val="0365C0"/>
                </a:solidFill>
                <a:latin typeface="Courier New"/>
                <a:cs typeface="Courier New"/>
              </a:rPr>
              <a:t>}</a:t>
            </a:r>
            <a:endParaRPr sz="180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a:p>
        </p:txBody>
      </p:sp>
      <p:sp>
        <p:nvSpPr>
          <p:cNvPr id="48" name="object 15">
            <a:extLst>
              <a:ext uri="{FF2B5EF4-FFF2-40B4-BE49-F238E27FC236}">
                <a16:creationId xmlns:a16="http://schemas.microsoft.com/office/drawing/2014/main" id="{F9C7CCF4-4BEF-3E5D-D6D9-A3F3DE845A8D}"/>
              </a:ext>
            </a:extLst>
          </p:cNvPr>
          <p:cNvSpPr txBox="1"/>
          <p:nvPr/>
        </p:nvSpPr>
        <p:spPr>
          <a:xfrm>
            <a:off x="860077" y="3818562"/>
            <a:ext cx="4860290"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aseline="-6944" dirty="0">
                <a:solidFill>
                  <a:srgbClr val="0365C0"/>
                </a:solidFill>
                <a:latin typeface="Courier New"/>
                <a:cs typeface="Courier New"/>
              </a:rPr>
              <a:t>0</a:t>
            </a:r>
            <a:r>
              <a:rPr sz="1800" spc="-15" baseline="-6944" dirty="0">
                <a:solidFill>
                  <a:srgbClr val="0365C0"/>
                </a:solidFill>
                <a:latin typeface="Courier New"/>
                <a:cs typeface="Courier New"/>
              </a:rPr>
              <a:t> </a:t>
            </a:r>
            <a:r>
              <a:rPr sz="1800" spc="-25" dirty="0">
                <a:solidFill>
                  <a:srgbClr val="0365C0"/>
                </a:solidFill>
                <a:latin typeface="Courier New"/>
                <a:cs typeface="Courier New"/>
              </a:rPr>
              <a:t>sem</a:t>
            </a:r>
            <a:r>
              <a:rPr sz="1800" dirty="0">
                <a:solidFill>
                  <a:srgbClr val="0365C0"/>
                </a:solidFill>
                <a:latin typeface="Courier New"/>
                <a:cs typeface="Courier New"/>
              </a:rPr>
              <a:t>	</a:t>
            </a:r>
            <a:r>
              <a:rPr sz="1800" spc="-25" dirty="0">
                <a:solidFill>
                  <a:srgbClr val="0365C0"/>
                </a:solidFill>
                <a:latin typeface="Courier New"/>
                <a:cs typeface="Courier New"/>
              </a:rPr>
              <a:t>s1</a:t>
            </a:r>
            <a:r>
              <a:rPr lang="en-GB" sz="1800" spc="-25" dirty="0">
                <a:solidFill>
                  <a:srgbClr val="0365C0"/>
                </a:solidFill>
                <a:latin typeface="Courier New"/>
                <a:cs typeface="Courier New"/>
              </a:rPr>
              <a:t>=1</a:t>
            </a:r>
            <a:r>
              <a:rPr sz="1800" spc="-25" dirty="0">
                <a:solidFill>
                  <a:srgbClr val="0365C0"/>
                </a:solidFill>
                <a:latin typeface="Courier New"/>
                <a:cs typeface="Courier New"/>
              </a:rPr>
              <a:t>,s2</a:t>
            </a:r>
            <a:r>
              <a:rPr lang="en-GB" sz="1800" spc="-25" dirty="0">
                <a:solidFill>
                  <a:srgbClr val="0365C0"/>
                </a:solidFill>
                <a:latin typeface="Courier New"/>
                <a:cs typeface="Courier New"/>
              </a:rPr>
              <a:t>=0</a:t>
            </a:r>
            <a:r>
              <a:rPr sz="1800" spc="-25" dirty="0">
                <a:solidFill>
                  <a:srgbClr val="0365C0"/>
                </a:solidFill>
                <a:latin typeface="Courier New"/>
                <a:cs typeface="Courier New"/>
              </a:rPr>
              <a:t>;</a:t>
            </a:r>
            <a:r>
              <a:rPr sz="1800" dirty="0">
                <a:solidFill>
                  <a:srgbClr val="0365C0"/>
                </a:solidFill>
                <a:latin typeface="Courier New"/>
                <a:cs typeface="Courier New"/>
              </a:rPr>
              <a:t>	</a:t>
            </a:r>
            <a:r>
              <a:rPr sz="1800" baseline="-6944" dirty="0">
                <a:solidFill>
                  <a:srgbClr val="0365C0"/>
                </a:solidFill>
                <a:latin typeface="Courier New"/>
                <a:cs typeface="Courier New"/>
              </a:rPr>
              <a:t>1</a:t>
            </a:r>
            <a:r>
              <a:rPr sz="1800" spc="-15" baseline="-6944" dirty="0">
                <a:solidFill>
                  <a:srgbClr val="0365C0"/>
                </a:solidFill>
                <a:latin typeface="Courier New"/>
                <a:cs typeface="Courier New"/>
              </a:rPr>
              <a:t> </a:t>
            </a:r>
            <a:r>
              <a:rPr sz="1800" spc="-25" dirty="0">
                <a:solidFill>
                  <a:srgbClr val="0365C0"/>
                </a:solidFill>
                <a:latin typeface="Courier New"/>
                <a:cs typeface="Courier New"/>
              </a:rPr>
              <a:t>int</a:t>
            </a:r>
            <a:r>
              <a:rPr sz="1800" dirty="0">
                <a:solidFill>
                  <a:srgbClr val="0365C0"/>
                </a:solidFill>
                <a:latin typeface="Courier New"/>
                <a:cs typeface="Courier New"/>
              </a:rPr>
              <a:t>	</a:t>
            </a:r>
            <a:r>
              <a:rPr sz="1800" spc="-20" dirty="0">
                <a:solidFill>
                  <a:srgbClr val="0365C0"/>
                </a:solidFill>
                <a:latin typeface="Courier New"/>
                <a:cs typeface="Courier New"/>
              </a:rPr>
              <a:t>t2()</a:t>
            </a:r>
            <a:r>
              <a:rPr sz="1800" dirty="0">
                <a:solidFill>
                  <a:srgbClr val="0365C0"/>
                </a:solidFill>
                <a:latin typeface="Courier New"/>
                <a:cs typeface="Courier New"/>
              </a:rPr>
              <a:t>	</a:t>
            </a:r>
            <a:r>
              <a:rPr sz="1800" spc="-50" dirty="0">
                <a:solidFill>
                  <a:srgbClr val="0365C0"/>
                </a:solidFill>
                <a:latin typeface="Courier New"/>
                <a:cs typeface="Courier New"/>
              </a:rPr>
              <a:t>{</a:t>
            </a:r>
            <a:endParaRPr sz="180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spc="-10" dirty="0">
                <a:solidFill>
                  <a:srgbClr val="0365C0"/>
                </a:solidFill>
                <a:latin typeface="Courier New"/>
                <a:cs typeface="Courier New"/>
              </a:rPr>
              <a:t>s2.wait();</a:t>
            </a:r>
            <a:endParaRPr sz="1800">
              <a:latin typeface="Courier New"/>
              <a:cs typeface="Courier New"/>
            </a:endParaRPr>
          </a:p>
          <a:p>
            <a:pPr marL="12700">
              <a:lnSpc>
                <a:spcPts val="2000"/>
              </a:lnSpc>
            </a:pPr>
            <a:r>
              <a:rPr sz="1800" spc="-10" dirty="0">
                <a:solidFill>
                  <a:srgbClr val="0365C0"/>
                </a:solidFill>
                <a:latin typeface="Courier New"/>
                <a:cs typeface="Courier New"/>
              </a:rPr>
              <a:t>printf("o");</a:t>
            </a:r>
            <a:endParaRPr sz="1800">
              <a:latin typeface="Courier New"/>
              <a:cs typeface="Courier New"/>
            </a:endParaRPr>
          </a:p>
          <a:p>
            <a:pPr marL="12700">
              <a:lnSpc>
                <a:spcPts val="2000"/>
              </a:lnSpc>
            </a:pPr>
            <a:r>
              <a:rPr sz="1800" spc="-10" dirty="0">
                <a:solidFill>
                  <a:srgbClr val="0365C0"/>
                </a:solidFill>
                <a:latin typeface="Courier New"/>
                <a:cs typeface="Courier New"/>
              </a:rPr>
              <a:t>printf("r");</a:t>
            </a:r>
            <a:endParaRPr sz="1800">
              <a:latin typeface="Courier New"/>
              <a:cs typeface="Courier New"/>
            </a:endParaRPr>
          </a:p>
          <a:p>
            <a:pPr marL="12700">
              <a:lnSpc>
                <a:spcPts val="2000"/>
              </a:lnSpc>
            </a:pPr>
            <a:r>
              <a:rPr sz="1800" spc="-10" dirty="0">
                <a:solidFill>
                  <a:srgbClr val="0365C0"/>
                </a:solidFill>
                <a:latin typeface="Courier New"/>
                <a:cs typeface="Courier New"/>
              </a:rPr>
              <a:t>s1.signal();</a:t>
            </a:r>
            <a:endParaRPr sz="1800">
              <a:latin typeface="Courier New"/>
              <a:cs typeface="Courier New"/>
            </a:endParaRPr>
          </a:p>
          <a:p>
            <a:pPr marL="12700">
              <a:lnSpc>
                <a:spcPts val="2000"/>
              </a:lnSpc>
            </a:pPr>
            <a:r>
              <a:rPr sz="1800" spc="-10" dirty="0">
                <a:solidFill>
                  <a:srgbClr val="0365C0"/>
                </a:solidFill>
                <a:latin typeface="Courier New"/>
                <a:cs typeface="Courier New"/>
              </a:rPr>
              <a:t>s2.wait();</a:t>
            </a:r>
            <a:endParaRPr sz="1800">
              <a:latin typeface="Courier New"/>
              <a:cs typeface="Courier New"/>
            </a:endParaRPr>
          </a:p>
          <a:p>
            <a:pPr marL="12700">
              <a:lnSpc>
                <a:spcPts val="2000"/>
              </a:lnSpc>
            </a:pPr>
            <a:r>
              <a:rPr sz="1800" spc="-10" dirty="0">
                <a:solidFill>
                  <a:srgbClr val="0365C0"/>
                </a:solidFill>
                <a:latin typeface="Courier New"/>
                <a:cs typeface="Courier New"/>
              </a:rPr>
              <a:t>printf("l");</a:t>
            </a:r>
            <a:endParaRPr sz="1800">
              <a:latin typeface="Courier New"/>
              <a:cs typeface="Courier New"/>
            </a:endParaRPr>
          </a:p>
          <a:p>
            <a:pPr marL="12700">
              <a:lnSpc>
                <a:spcPts val="2080"/>
              </a:lnSpc>
            </a:pPr>
            <a:r>
              <a:rPr sz="1800" spc="-10" dirty="0">
                <a:solidFill>
                  <a:srgbClr val="0365C0"/>
                </a:solidFill>
                <a:latin typeface="Courier New"/>
                <a:cs typeface="Courier New"/>
              </a:rPr>
              <a:t>printf("e");</a:t>
            </a:r>
            <a:endParaRPr sz="180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056130"/>
          </a:xfrm>
          <a:prstGeom prst="rect">
            <a:avLst/>
          </a:prstGeom>
        </p:spPr>
        <p:txBody>
          <a:bodyPr vert="horz" wrap="square" lIns="0" tIns="83820" rIns="0" bIns="0" rtlCol="0">
            <a:spAutoFit/>
          </a:bodyPr>
          <a:lstStyle/>
          <a:p>
            <a:pPr marL="38100">
              <a:lnSpc>
                <a:spcPct val="100000"/>
              </a:lnSpc>
              <a:spcBef>
                <a:spcPts val="660"/>
              </a:spcBef>
            </a:pPr>
            <a:r>
              <a:rPr sz="1200" spc="-50" dirty="0">
                <a:solidFill>
                  <a:srgbClr val="0365C0"/>
                </a:solidFill>
                <a:latin typeface="Courier New"/>
                <a:cs typeface="Courier New"/>
              </a:rPr>
              <a:t>2</a:t>
            </a:r>
            <a:endParaRPr sz="1200" dirty="0">
              <a:latin typeface="Courier New"/>
              <a:cs typeface="Courier New"/>
            </a:endParaRPr>
          </a:p>
          <a:p>
            <a:pPr marL="38100">
              <a:lnSpc>
                <a:spcPct val="100000"/>
              </a:lnSpc>
              <a:spcBef>
                <a:spcPts val="560"/>
              </a:spcBef>
            </a:pPr>
            <a:r>
              <a:rPr sz="1200" spc="-50" dirty="0">
                <a:solidFill>
                  <a:srgbClr val="0365C0"/>
                </a:solidFill>
                <a:latin typeface="Courier New"/>
                <a:cs typeface="Courier New"/>
              </a:rPr>
              <a:t>3</a:t>
            </a:r>
            <a:endParaRPr sz="1200" dirty="0">
              <a:latin typeface="Courier New"/>
              <a:cs typeface="Courier New"/>
            </a:endParaRPr>
          </a:p>
          <a:p>
            <a:pPr marL="38100">
              <a:lnSpc>
                <a:spcPct val="100000"/>
              </a:lnSpc>
              <a:spcBef>
                <a:spcPts val="560"/>
              </a:spcBef>
            </a:pPr>
            <a:r>
              <a:rPr sz="1200" spc="-50" dirty="0">
                <a:solidFill>
                  <a:srgbClr val="0365C0"/>
                </a:solidFill>
                <a:latin typeface="Courier New"/>
                <a:cs typeface="Courier New"/>
              </a:rPr>
              <a:t>4</a:t>
            </a:r>
            <a:endParaRPr sz="1200" dirty="0">
              <a:latin typeface="Courier New"/>
              <a:cs typeface="Courier New"/>
            </a:endParaRPr>
          </a:p>
          <a:p>
            <a:pPr marL="38100">
              <a:lnSpc>
                <a:spcPct val="100000"/>
              </a:lnSpc>
              <a:spcBef>
                <a:spcPts val="560"/>
              </a:spcBef>
            </a:pPr>
            <a:r>
              <a:rPr sz="1200" spc="-50" dirty="0">
                <a:solidFill>
                  <a:srgbClr val="0365C0"/>
                </a:solidFill>
                <a:latin typeface="Courier New"/>
                <a:cs typeface="Courier New"/>
              </a:rPr>
              <a:t>5</a:t>
            </a:r>
            <a:endParaRPr sz="1200" dirty="0">
              <a:latin typeface="Courier New"/>
              <a:cs typeface="Courier New"/>
            </a:endParaRPr>
          </a:p>
          <a:p>
            <a:pPr marL="38100">
              <a:lnSpc>
                <a:spcPct val="100000"/>
              </a:lnSpc>
              <a:spcBef>
                <a:spcPts val="560"/>
              </a:spcBef>
            </a:pPr>
            <a:r>
              <a:rPr sz="1200" spc="-50" dirty="0">
                <a:solidFill>
                  <a:srgbClr val="0365C0"/>
                </a:solidFill>
                <a:latin typeface="Courier New"/>
                <a:cs typeface="Courier New"/>
              </a:rPr>
              <a:t>6</a:t>
            </a:r>
            <a:endParaRPr sz="1200" dirty="0">
              <a:latin typeface="Courier New"/>
              <a:cs typeface="Courier New"/>
            </a:endParaRPr>
          </a:p>
          <a:p>
            <a:pPr marL="38100">
              <a:lnSpc>
                <a:spcPct val="100000"/>
              </a:lnSpc>
              <a:spcBef>
                <a:spcPts val="560"/>
              </a:spcBef>
            </a:pPr>
            <a:r>
              <a:rPr sz="1200" spc="-50" dirty="0">
                <a:solidFill>
                  <a:srgbClr val="0365C0"/>
                </a:solidFill>
                <a:latin typeface="Courier New"/>
                <a:cs typeface="Courier New"/>
              </a:rPr>
              <a:t>7</a:t>
            </a:r>
            <a:endParaRPr sz="1200" dirty="0">
              <a:latin typeface="Courier New"/>
              <a:cs typeface="Courier New"/>
            </a:endParaRPr>
          </a:p>
          <a:p>
            <a:pPr marL="38100">
              <a:lnSpc>
                <a:spcPts val="1355"/>
              </a:lnSpc>
              <a:spcBef>
                <a:spcPts val="560"/>
              </a:spcBef>
            </a:pPr>
            <a:r>
              <a:rPr sz="1200" spc="-50" dirty="0">
                <a:solidFill>
                  <a:srgbClr val="0365C0"/>
                </a:solidFill>
                <a:latin typeface="Courier New"/>
                <a:cs typeface="Courier New"/>
              </a:rPr>
              <a:t>8</a:t>
            </a:r>
            <a:endParaRPr sz="1200" dirty="0">
              <a:latin typeface="Courier New"/>
              <a:cs typeface="Courier New"/>
            </a:endParaRPr>
          </a:p>
          <a:p>
            <a:pPr marL="38100">
              <a:lnSpc>
                <a:spcPts val="2075"/>
              </a:lnSpc>
            </a:pPr>
            <a:r>
              <a:rPr sz="1800" baseline="-6944" dirty="0">
                <a:solidFill>
                  <a:srgbClr val="0365C0"/>
                </a:solidFill>
                <a:latin typeface="Courier New"/>
                <a:cs typeface="Courier New"/>
              </a:rPr>
              <a:t>9</a:t>
            </a:r>
            <a:r>
              <a:rPr sz="1800" spc="-15" baseline="-6944" dirty="0">
                <a:solidFill>
                  <a:srgbClr val="0365C0"/>
                </a:solidFill>
                <a:latin typeface="Courier New"/>
                <a:cs typeface="Courier New"/>
              </a:rPr>
              <a:t> </a:t>
            </a:r>
            <a:r>
              <a:rPr sz="1800" spc="-50" dirty="0">
                <a:solidFill>
                  <a:srgbClr val="0365C0"/>
                </a:solidFill>
                <a:latin typeface="Courier New"/>
                <a:cs typeface="Courier New"/>
              </a:rPr>
              <a:t>}</a:t>
            </a:r>
            <a:endParaRPr sz="1800" dirty="0">
              <a:latin typeface="Courier New"/>
              <a:cs typeface="Courier New"/>
            </a:endParaRPr>
          </a:p>
        </p:txBody>
      </p:sp>
      <p:sp>
        <p:nvSpPr>
          <p:cNvPr id="51" name="object 18">
            <a:extLst>
              <a:ext uri="{FF2B5EF4-FFF2-40B4-BE49-F238E27FC236}">
                <a16:creationId xmlns:a16="http://schemas.microsoft.com/office/drawing/2014/main" id="{F6B0BECE-AEBB-2EF6-BD9D-E80057243B4F}"/>
              </a:ext>
            </a:extLst>
          </p:cNvPr>
          <p:cNvSpPr txBox="1"/>
          <p:nvPr/>
        </p:nvSpPr>
        <p:spPr>
          <a:xfrm>
            <a:off x="538262" y="3773855"/>
            <a:ext cx="4495705" cy="289823"/>
          </a:xfrm>
          <a:prstGeom prst="rect">
            <a:avLst/>
          </a:prstGeom>
        </p:spPr>
        <p:txBody>
          <a:bodyPr vert="horz" wrap="square" lIns="0" tIns="12700" rIns="0" bIns="0" rtlCol="0">
            <a:spAutoFit/>
          </a:bodyPr>
          <a:lstStyle/>
          <a:p>
            <a:pPr marL="12700">
              <a:lnSpc>
                <a:spcPct val="100000"/>
              </a:lnSpc>
              <a:spcBef>
                <a:spcPts val="100"/>
              </a:spcBef>
              <a:tabLst>
                <a:tab pos="3228975" algn="l"/>
              </a:tabLst>
            </a:pPr>
            <a:r>
              <a:rPr sz="1800" b="0" spc="-25" dirty="0">
                <a:solidFill>
                  <a:srgbClr val="0365C0"/>
                </a:solidFill>
                <a:latin typeface="Arial MT"/>
                <a:cs typeface="Arial MT"/>
              </a:rPr>
              <a:t>t1:</a:t>
            </a:r>
            <a:r>
              <a:rPr sz="1800" b="0" dirty="0">
                <a:solidFill>
                  <a:srgbClr val="0365C0"/>
                </a:solidFill>
                <a:latin typeface="Arial MT"/>
                <a:cs typeface="Arial MT"/>
              </a:rPr>
              <a:t>	</a:t>
            </a:r>
            <a:r>
              <a:rPr sz="1800" b="0" spc="-25" dirty="0">
                <a:solidFill>
                  <a:srgbClr val="0365C0"/>
                </a:solidFill>
                <a:latin typeface="Arial MT"/>
                <a:cs typeface="Arial MT"/>
              </a:rPr>
              <a:t>t2:</a:t>
            </a:r>
            <a:endParaRPr sz="1800" b="0" dirty="0">
              <a:latin typeface="Arial MT"/>
              <a:cs typeface="Arial MT"/>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2005964" cy="2444115"/>
            <a:chOff x="3526481" y="3560884"/>
            <a:chExt cx="2005964" cy="2444115"/>
          </a:xfrm>
        </p:grpSpPr>
        <p:sp>
          <p:nvSpPr>
            <p:cNvPr id="53" name="object 20">
              <a:extLst>
                <a:ext uri="{FF2B5EF4-FFF2-40B4-BE49-F238E27FC236}">
                  <a16:creationId xmlns:a16="http://schemas.microsoft.com/office/drawing/2014/main" id="{E8D393FF-B4F2-A8F7-A806-0199E8DFE0E5}"/>
                </a:ext>
              </a:extLst>
            </p:cNvPr>
            <p:cNvSpPr/>
            <p:nvPr/>
          </p:nvSpPr>
          <p:spPr>
            <a:xfrm>
              <a:off x="3863202" y="4194392"/>
              <a:ext cx="1475740" cy="671195"/>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a:p>
          </p:txBody>
        </p:sp>
        <p:sp>
          <p:nvSpPr>
            <p:cNvPr id="55" name="object 22">
              <a:extLst>
                <a:ext uri="{FF2B5EF4-FFF2-40B4-BE49-F238E27FC236}">
                  <a16:creationId xmlns:a16="http://schemas.microsoft.com/office/drawing/2014/main" id="{E4743A05-351B-4148-D3F6-228374AFD822}"/>
                </a:ext>
              </a:extLst>
            </p:cNvPr>
            <p:cNvSpPr/>
            <p:nvPr/>
          </p:nvSpPr>
          <p:spPr>
            <a:xfrm>
              <a:off x="3883369" y="4903595"/>
              <a:ext cx="1636395" cy="217170"/>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a:p>
          </p:txBody>
        </p:sp>
        <p:sp>
          <p:nvSpPr>
            <p:cNvPr id="56" name="object 23">
              <a:extLst>
                <a:ext uri="{FF2B5EF4-FFF2-40B4-BE49-F238E27FC236}">
                  <a16:creationId xmlns:a16="http://schemas.microsoft.com/office/drawing/2014/main" id="{F59F9A6E-EA07-8FCE-A1C1-18D172AF61C8}"/>
                </a:ext>
              </a:extLst>
            </p:cNvPr>
            <p:cNvSpPr/>
            <p:nvPr/>
          </p:nvSpPr>
          <p:spPr>
            <a:xfrm>
              <a:off x="3775096" y="5058435"/>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a:p>
          </p:txBody>
        </p:sp>
        <p:sp>
          <p:nvSpPr>
            <p:cNvPr id="57" name="object 24">
              <a:extLst>
                <a:ext uri="{FF2B5EF4-FFF2-40B4-BE49-F238E27FC236}">
                  <a16:creationId xmlns:a16="http://schemas.microsoft.com/office/drawing/2014/main" id="{F4B06F0A-4066-7755-52BC-9221AB62B4A1}"/>
                </a:ext>
              </a:extLst>
            </p:cNvPr>
            <p:cNvSpPr/>
            <p:nvPr/>
          </p:nvSpPr>
          <p:spPr>
            <a:xfrm>
              <a:off x="3587441" y="3560884"/>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a:p>
          </p:txBody>
        </p:sp>
        <p:sp>
          <p:nvSpPr>
            <p:cNvPr id="58" name="object 25">
              <a:extLst>
                <a:ext uri="{FF2B5EF4-FFF2-40B4-BE49-F238E27FC236}">
                  <a16:creationId xmlns:a16="http://schemas.microsoft.com/office/drawing/2014/main" id="{E4E4531D-E5B0-AB67-D60C-AE0C4CBC7BAD}"/>
                </a:ext>
              </a:extLst>
            </p:cNvPr>
            <p:cNvSpPr/>
            <p:nvPr/>
          </p:nvSpPr>
          <p:spPr>
            <a:xfrm>
              <a:off x="3526481" y="4115766"/>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a:p>
          </p:txBody>
        </p:sp>
        <p:sp>
          <p:nvSpPr>
            <p:cNvPr id="59" name="object 26">
              <a:extLst>
                <a:ext uri="{FF2B5EF4-FFF2-40B4-BE49-F238E27FC236}">
                  <a16:creationId xmlns:a16="http://schemas.microsoft.com/office/drawing/2014/main" id="{9038EB24-06EE-0482-CB68-C92E06B2C271}"/>
                </a:ext>
              </a:extLst>
            </p:cNvPr>
            <p:cNvSpPr/>
            <p:nvPr/>
          </p:nvSpPr>
          <p:spPr>
            <a:xfrm>
              <a:off x="4027680" y="5184328"/>
              <a:ext cx="1353185" cy="458470"/>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solidFill>
                  <a:srgbClr val="0365C0"/>
                </a:solidFill>
                <a:latin typeface="Gill Sans" panose="020B0502020104020203"/>
                <a:cs typeface="Arial MT"/>
              </a:rPr>
              <a:t>Either</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t1</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or</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t2</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could</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start</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first,</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so</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the</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first</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letter</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can</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be</a:t>
            </a:r>
            <a:r>
              <a:rPr sz="2000" b="0" spc="-1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a:t>
            </a:r>
            <a:r>
              <a:rPr sz="2000" b="0" spc="-114"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or</a:t>
            </a:r>
            <a:r>
              <a:rPr sz="2000" b="0" spc="-25" dirty="0">
                <a:solidFill>
                  <a:srgbClr val="0365C0"/>
                </a:solidFill>
                <a:latin typeface="Gill Sans" panose="020B0502020104020203"/>
                <a:cs typeface="Arial MT"/>
              </a:rPr>
              <a:t> </a:t>
            </a:r>
            <a:r>
              <a:rPr sz="2000" b="0" spc="-50" dirty="0">
                <a:solidFill>
                  <a:srgbClr val="0365C0"/>
                </a:solidFill>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solidFill>
                  <a:srgbClr val="0365C0"/>
                </a:solidFill>
                <a:latin typeface="Gill Sans" panose="020B0502020104020203"/>
                <a:cs typeface="Arial MT"/>
              </a:rPr>
              <a:t>Then</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both</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t1</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and</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t2</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signal</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s_c,</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only</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after</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both</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have</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signalled</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s_c,</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t3</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can</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start</a:t>
            </a:r>
            <a:r>
              <a:rPr sz="2000" b="0" spc="-25" dirty="0">
                <a:solidFill>
                  <a:srgbClr val="0365C0"/>
                </a:solidFill>
                <a:latin typeface="Gill Sans" panose="020B0502020104020203"/>
                <a:cs typeface="Arial MT"/>
              </a:rPr>
              <a:t> and </a:t>
            </a:r>
            <a:r>
              <a:rPr sz="2000" b="0" dirty="0">
                <a:solidFill>
                  <a:srgbClr val="0365C0"/>
                </a:solidFill>
                <a:latin typeface="Gill Sans" panose="020B0502020104020203"/>
                <a:cs typeface="Arial MT"/>
              </a:rPr>
              <a:t>print</a:t>
            </a:r>
            <a:r>
              <a:rPr sz="2000" b="0" spc="-30" dirty="0">
                <a:solidFill>
                  <a:srgbClr val="0365C0"/>
                </a:solidFill>
                <a:latin typeface="Gill Sans" panose="020B0502020104020203"/>
                <a:cs typeface="Arial MT"/>
              </a:rPr>
              <a:t> </a:t>
            </a:r>
            <a:r>
              <a:rPr sz="2000" b="0" spc="-50" dirty="0">
                <a:solidFill>
                  <a:srgbClr val="0365C0"/>
                </a:solidFill>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solidFill>
                  <a:srgbClr val="0365C0"/>
                </a:solidFill>
                <a:latin typeface="Gill Sans" panose="020B0502020104020203"/>
                <a:cs typeface="Arial MT"/>
              </a:rPr>
              <a:t>t3</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signals</a:t>
            </a:r>
            <a:r>
              <a:rPr sz="2000" b="0" spc="-3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s_a</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and</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s_b,</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which</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start</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arbitrary</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order</a:t>
            </a:r>
            <a:r>
              <a:rPr sz="2000" b="0" spc="-25" dirty="0">
                <a:solidFill>
                  <a:srgbClr val="0365C0"/>
                </a:solidFill>
                <a:latin typeface="Gill Sans" panose="020B0502020104020203"/>
                <a:cs typeface="Arial MT"/>
              </a:rPr>
              <a:t> </a:t>
            </a:r>
            <a:r>
              <a:rPr sz="2000" b="0" spc="-10" dirty="0">
                <a:solidFill>
                  <a:srgbClr val="0365C0"/>
                </a:solidFill>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solidFill>
                  <a:srgbClr val="0365C0"/>
                </a:solidFill>
                <a:latin typeface="Gill Sans" panose="020B0502020104020203"/>
                <a:cs typeface="Arial MT"/>
              </a:rPr>
              <a:t>Accordingly,</a:t>
            </a:r>
            <a:r>
              <a:rPr sz="2000" b="0" spc="-3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the</a:t>
            </a:r>
            <a:r>
              <a:rPr sz="2000" b="0" spc="-3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output</a:t>
            </a:r>
            <a:r>
              <a:rPr sz="2000" b="0" spc="-3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is</a:t>
            </a:r>
            <a:r>
              <a:rPr lang="en-GB" sz="2000" b="0" dirty="0">
                <a:solidFill>
                  <a:srgbClr val="0365C0"/>
                </a:solidFill>
                <a:latin typeface="Gill Sans" panose="020B0502020104020203"/>
                <a:cs typeface="Arial MT"/>
              </a:rPr>
              <a:t> a regular expression</a:t>
            </a:r>
            <a:r>
              <a:rPr sz="2000" b="0" spc="-30" dirty="0">
                <a:solidFill>
                  <a:srgbClr val="0365C0"/>
                </a:solidFill>
                <a:latin typeface="Gill Sans" panose="020B0502020104020203"/>
                <a:cs typeface="Arial MT"/>
              </a:rPr>
              <a:t> </a:t>
            </a:r>
            <a:r>
              <a:rPr sz="2000" b="0" spc="-10" dirty="0">
                <a:solidFill>
                  <a:srgbClr val="FF2600"/>
                </a:solidFill>
                <a:latin typeface="Gill Sans" panose="020B0502020104020203"/>
                <a:cs typeface="Courier New"/>
              </a:rPr>
              <a:t>(</a:t>
            </a:r>
            <a:r>
              <a:rPr lang="en-GB" sz="2000" b="0" spc="-10" dirty="0">
                <a:solidFill>
                  <a:srgbClr val="FF2600"/>
                </a:solidFill>
                <a:latin typeface="Gill Sans" panose="020B0502020104020203"/>
                <a:cs typeface="Courier New"/>
              </a:rPr>
              <a:t>(</a:t>
            </a:r>
            <a:r>
              <a:rPr sz="2000" b="0" spc="-10" dirty="0">
                <a:solidFill>
                  <a:srgbClr val="FF2600"/>
                </a:solidFill>
                <a:latin typeface="Gill Sans" panose="020B0502020104020203"/>
                <a:cs typeface="Courier New"/>
              </a:rPr>
              <a:t>AB|BA</a:t>
            </a:r>
            <a:r>
              <a:rPr lang="en-GB" sz="2000" b="0" spc="-10" dirty="0">
                <a:solidFill>
                  <a:srgbClr val="FF2600"/>
                </a:solidFill>
                <a:latin typeface="Gill Sans" panose="020B0502020104020203"/>
                <a:cs typeface="Courier New"/>
              </a:rPr>
              <a:t>)</a:t>
            </a:r>
            <a:r>
              <a:rPr sz="2000" b="0" spc="-10" dirty="0">
                <a:solidFill>
                  <a:srgbClr val="FF2600"/>
                </a:solidFill>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solidFill>
                  <a:srgbClr val="0365C0"/>
                </a:solidFill>
                <a:latin typeface="Gill Sans" panose="020B0502020104020203"/>
                <a:cs typeface="Arial MT"/>
              </a:rPr>
              <a:t>P</a:t>
            </a:r>
            <a:r>
              <a:rPr sz="2000" b="0" spc="-10" dirty="0" err="1">
                <a:solidFill>
                  <a:srgbClr val="0365C0"/>
                </a:solidFill>
                <a:latin typeface="Gill Sans" panose="020B0502020104020203"/>
                <a:cs typeface="Arial MT"/>
              </a:rPr>
              <a:t>rint</a:t>
            </a:r>
            <a:r>
              <a:rPr sz="2000" b="0" spc="-1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a:t>
            </a:r>
            <a:r>
              <a:rPr sz="2000" b="0" spc="-11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or</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B</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in</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arbitrary</a:t>
            </a:r>
            <a:r>
              <a:rPr sz="2000" b="0" spc="-25" dirty="0">
                <a:solidFill>
                  <a:srgbClr val="0365C0"/>
                </a:solidFill>
                <a:latin typeface="Gill Sans" panose="020B0502020104020203"/>
                <a:cs typeface="Arial MT"/>
              </a:rPr>
              <a:t> </a:t>
            </a:r>
            <a:r>
              <a:rPr sz="2000" b="0" spc="-10" dirty="0">
                <a:solidFill>
                  <a:srgbClr val="0365C0"/>
                </a:solidFill>
                <a:latin typeface="Gill Sans" panose="020B0502020104020203"/>
                <a:cs typeface="Arial MT"/>
              </a:rPr>
              <a:t>order,</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then</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print</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C,</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then</a:t>
            </a:r>
            <a:r>
              <a:rPr sz="2000" b="0" spc="-20"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the</a:t>
            </a:r>
            <a:r>
              <a:rPr sz="2000" b="0" spc="-25" dirty="0">
                <a:solidFill>
                  <a:srgbClr val="0365C0"/>
                </a:solidFill>
                <a:latin typeface="Gill Sans" panose="020B0502020104020203"/>
                <a:cs typeface="Arial MT"/>
              </a:rPr>
              <a:t> </a:t>
            </a:r>
            <a:r>
              <a:rPr sz="2000" b="0" dirty="0">
                <a:solidFill>
                  <a:srgbClr val="0365C0"/>
                </a:solidFill>
                <a:latin typeface="Gill Sans" panose="020B0502020104020203"/>
                <a:cs typeface="Arial MT"/>
              </a:rPr>
              <a:t>process</a:t>
            </a:r>
            <a:r>
              <a:rPr sz="2000" b="0" spc="-20" dirty="0">
                <a:solidFill>
                  <a:srgbClr val="0365C0"/>
                </a:solidFill>
                <a:latin typeface="Gill Sans" panose="020B0502020104020203"/>
                <a:cs typeface="Arial MT"/>
              </a:rPr>
              <a:t> </a:t>
            </a:r>
            <a:r>
              <a:rPr lang="en-GB" sz="2000" b="0" dirty="0">
                <a:solidFill>
                  <a:srgbClr val="0365C0"/>
                </a:solidFill>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762001"/>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spc="-25" dirty="0">
                <a:latin typeface="Courier New"/>
                <a:cs typeface="Courier New"/>
              </a:rPr>
              <a:t>int</a:t>
            </a:r>
            <a:r>
              <a:rPr dirty="0">
                <a:latin typeface="Courier New"/>
                <a:cs typeface="Courier New"/>
              </a:rPr>
              <a:t>	</a:t>
            </a:r>
            <a:r>
              <a:rPr spc="-20" dirty="0">
                <a:latin typeface="Courier New"/>
                <a:cs typeface="Courier New"/>
              </a:rPr>
              <a:t>t1()</a:t>
            </a:r>
            <a:r>
              <a:rPr dirty="0">
                <a:latin typeface="Courier New"/>
                <a:cs typeface="Courier New"/>
              </a:rPr>
              <a:t>	</a:t>
            </a:r>
            <a:r>
              <a:rPr spc="-50" dirty="0">
                <a:latin typeface="Courier New"/>
                <a:cs typeface="Courier New"/>
              </a:rPr>
              <a:t>{</a:t>
            </a:r>
            <a:endParaRPr>
              <a:latin typeface="Courier New"/>
              <a:cs typeface="Courier New"/>
            </a:endParaRPr>
          </a:p>
          <a:p>
            <a:pPr marL="554990" indent="-502920">
              <a:lnSpc>
                <a:spcPts val="2000"/>
              </a:lnSpc>
              <a:buSzPct val="66666"/>
              <a:buAutoNum type="arabicPlain"/>
              <a:tabLst>
                <a:tab pos="554990" algn="l"/>
                <a:tab pos="1789430" algn="l"/>
              </a:tabLst>
            </a:pPr>
            <a:r>
              <a:rPr spc="-10" dirty="0">
                <a:latin typeface="Courier New"/>
                <a:cs typeface="Courier New"/>
              </a:rPr>
              <a:t>while(1)</a:t>
            </a:r>
            <a:r>
              <a:rPr dirty="0">
                <a:latin typeface="Courier New"/>
                <a:cs typeface="Courier New"/>
              </a:rPr>
              <a:t>	</a:t>
            </a:r>
            <a:r>
              <a:rPr spc="-50" dirty="0">
                <a:latin typeface="Courier New"/>
                <a:cs typeface="Courier New"/>
              </a:rPr>
              <a:t>{</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printf("A");</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s_c.signal();</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s_a.wait();</a:t>
            </a:r>
            <a:endParaRPr>
              <a:latin typeface="Courier New"/>
              <a:cs typeface="Courier New"/>
            </a:endParaRPr>
          </a:p>
          <a:p>
            <a:pPr marL="52069">
              <a:lnSpc>
                <a:spcPts val="2000"/>
              </a:lnSpc>
              <a:tabLst>
                <a:tab pos="554990" algn="l"/>
              </a:tabLst>
            </a:pPr>
            <a:r>
              <a:rPr spc="-75" baseline="-6944" dirty="0">
                <a:latin typeface="Courier New"/>
                <a:cs typeface="Courier New"/>
              </a:rPr>
              <a:t>6</a:t>
            </a:r>
            <a:r>
              <a:rPr baseline="-6944" dirty="0">
                <a:latin typeface="Courier New"/>
                <a:cs typeface="Courier New"/>
              </a:rPr>
              <a:t>	</a:t>
            </a:r>
            <a:r>
              <a:rPr spc="-50" dirty="0">
                <a:latin typeface="Courier New"/>
                <a:cs typeface="Courier New"/>
              </a:rPr>
              <a:t>}</a:t>
            </a:r>
            <a:endParaRPr>
              <a:latin typeface="Courier New"/>
              <a:cs typeface="Courier New"/>
            </a:endParaRPr>
          </a:p>
          <a:p>
            <a:pPr marL="52069">
              <a:lnSpc>
                <a:spcPts val="2080"/>
              </a:lnSpc>
            </a:pPr>
            <a:r>
              <a:rPr baseline="-6944" dirty="0">
                <a:latin typeface="Courier New"/>
                <a:cs typeface="Courier New"/>
              </a:rPr>
              <a:t>7</a:t>
            </a:r>
            <a:r>
              <a:rPr spc="-15" baseline="-6944" dirty="0">
                <a:latin typeface="Courier New"/>
                <a:cs typeface="Courier New"/>
              </a:rPr>
              <a:t> </a:t>
            </a:r>
            <a:r>
              <a:rPr spc="-50" dirty="0">
                <a:latin typeface="Courier New"/>
                <a:cs typeface="Courier New"/>
              </a:rPr>
              <a:t>}</a:t>
            </a:r>
            <a:endParaRPr>
              <a:latin typeface="Courier New"/>
              <a:cs typeface="Courier New"/>
            </a:endParaRPr>
          </a:p>
        </p:txBody>
      </p:sp>
      <p:sp>
        <p:nvSpPr>
          <p:cNvPr id="5" name="object 5"/>
          <p:cNvSpPr txBox="1"/>
          <p:nvPr/>
        </p:nvSpPr>
        <p:spPr>
          <a:xfrm>
            <a:off x="4833351" y="762001"/>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spc="-25" dirty="0">
                <a:latin typeface="Courier New"/>
                <a:cs typeface="Courier New"/>
              </a:rPr>
              <a:t>int</a:t>
            </a:r>
            <a:r>
              <a:rPr dirty="0">
                <a:latin typeface="Courier New"/>
                <a:cs typeface="Courier New"/>
              </a:rPr>
              <a:t>	</a:t>
            </a:r>
            <a:r>
              <a:rPr spc="-20" dirty="0">
                <a:latin typeface="Courier New"/>
                <a:cs typeface="Courier New"/>
              </a:rPr>
              <a:t>t2()</a:t>
            </a:r>
            <a:r>
              <a:rPr dirty="0">
                <a:latin typeface="Courier New"/>
                <a:cs typeface="Courier New"/>
              </a:rPr>
              <a:t>	</a:t>
            </a:r>
            <a:r>
              <a:rPr spc="-50" dirty="0">
                <a:latin typeface="Courier New"/>
                <a:cs typeface="Courier New"/>
              </a:rPr>
              <a:t>{</a:t>
            </a:r>
            <a:endParaRPr>
              <a:latin typeface="Courier New"/>
              <a:cs typeface="Courier New"/>
            </a:endParaRPr>
          </a:p>
          <a:p>
            <a:pPr marL="554990" indent="-502920">
              <a:lnSpc>
                <a:spcPts val="2000"/>
              </a:lnSpc>
              <a:buSzPct val="66666"/>
              <a:buAutoNum type="arabicPlain"/>
              <a:tabLst>
                <a:tab pos="554990" algn="l"/>
                <a:tab pos="1789430" algn="l"/>
              </a:tabLst>
            </a:pPr>
            <a:r>
              <a:rPr spc="-10" dirty="0">
                <a:latin typeface="Courier New"/>
                <a:cs typeface="Courier New"/>
              </a:rPr>
              <a:t>while(1)</a:t>
            </a:r>
            <a:r>
              <a:rPr dirty="0">
                <a:latin typeface="Courier New"/>
                <a:cs typeface="Courier New"/>
              </a:rPr>
              <a:t>	</a:t>
            </a:r>
            <a:r>
              <a:rPr spc="-50" dirty="0">
                <a:latin typeface="Courier New"/>
                <a:cs typeface="Courier New"/>
              </a:rPr>
              <a:t>{</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printf("B");</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s_c.signal();</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s_b.wait();</a:t>
            </a:r>
            <a:endParaRPr>
              <a:latin typeface="Courier New"/>
              <a:cs typeface="Courier New"/>
            </a:endParaRPr>
          </a:p>
          <a:p>
            <a:pPr marL="52069">
              <a:lnSpc>
                <a:spcPts val="2000"/>
              </a:lnSpc>
              <a:tabLst>
                <a:tab pos="554990" algn="l"/>
              </a:tabLst>
            </a:pPr>
            <a:r>
              <a:rPr spc="-75" baseline="-6944" dirty="0">
                <a:latin typeface="Courier New"/>
                <a:cs typeface="Courier New"/>
              </a:rPr>
              <a:t>6</a:t>
            </a:r>
            <a:r>
              <a:rPr baseline="-6944" dirty="0">
                <a:latin typeface="Courier New"/>
                <a:cs typeface="Courier New"/>
              </a:rPr>
              <a:t>	</a:t>
            </a:r>
            <a:r>
              <a:rPr spc="-50" dirty="0">
                <a:latin typeface="Courier New"/>
                <a:cs typeface="Courier New"/>
              </a:rPr>
              <a:t>}</a:t>
            </a:r>
            <a:endParaRPr>
              <a:latin typeface="Courier New"/>
              <a:cs typeface="Courier New"/>
            </a:endParaRPr>
          </a:p>
          <a:p>
            <a:pPr marL="52069">
              <a:lnSpc>
                <a:spcPts val="2080"/>
              </a:lnSpc>
            </a:pPr>
            <a:r>
              <a:rPr baseline="-6944" dirty="0">
                <a:latin typeface="Courier New"/>
                <a:cs typeface="Courier New"/>
              </a:rPr>
              <a:t>7</a:t>
            </a:r>
            <a:r>
              <a:rPr spc="-15" baseline="-6944" dirty="0">
                <a:latin typeface="Courier New"/>
                <a:cs typeface="Courier New"/>
              </a:rPr>
              <a:t> </a:t>
            </a:r>
            <a:r>
              <a:rPr spc="-50" dirty="0">
                <a:latin typeface="Courier New"/>
                <a:cs typeface="Courier New"/>
              </a:rPr>
              <a:t>}</a:t>
            </a:r>
            <a:endParaRPr>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spc="-25" dirty="0">
                <a:latin typeface="Courier New"/>
                <a:cs typeface="Courier New"/>
              </a:rPr>
              <a:t>int</a:t>
            </a:r>
            <a:r>
              <a:rPr dirty="0">
                <a:latin typeface="Courier New"/>
                <a:cs typeface="Courier New"/>
              </a:rPr>
              <a:t>	</a:t>
            </a:r>
            <a:r>
              <a:rPr spc="-20" dirty="0">
                <a:latin typeface="Courier New"/>
                <a:cs typeface="Courier New"/>
              </a:rPr>
              <a:t>t3()</a:t>
            </a:r>
            <a:r>
              <a:rPr dirty="0">
                <a:latin typeface="Courier New"/>
                <a:cs typeface="Courier New"/>
              </a:rPr>
              <a:t>	</a:t>
            </a:r>
            <a:r>
              <a:rPr spc="-50" dirty="0">
                <a:latin typeface="Courier New"/>
                <a:cs typeface="Courier New"/>
              </a:rPr>
              <a:t>{</a:t>
            </a:r>
            <a:endParaRPr>
              <a:latin typeface="Courier New"/>
              <a:cs typeface="Courier New"/>
            </a:endParaRPr>
          </a:p>
          <a:p>
            <a:pPr marL="554990" indent="-502920">
              <a:lnSpc>
                <a:spcPts val="2000"/>
              </a:lnSpc>
              <a:buSzPct val="66666"/>
              <a:buAutoNum type="arabicPlain"/>
              <a:tabLst>
                <a:tab pos="554990" algn="l"/>
                <a:tab pos="1789430" algn="l"/>
              </a:tabLst>
            </a:pPr>
            <a:r>
              <a:rPr spc="-10" dirty="0">
                <a:latin typeface="Courier New"/>
                <a:cs typeface="Courier New"/>
              </a:rPr>
              <a:t>while(1)</a:t>
            </a:r>
            <a:r>
              <a:rPr dirty="0">
                <a:latin typeface="Courier New"/>
                <a:cs typeface="Courier New"/>
              </a:rPr>
              <a:t>	</a:t>
            </a:r>
            <a:r>
              <a:rPr spc="-50" dirty="0">
                <a:latin typeface="Courier New"/>
                <a:cs typeface="Courier New"/>
              </a:rPr>
              <a:t>{</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s_c.wait();</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s_c.wait();</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printf("C");</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s_a.signal();</a:t>
            </a:r>
            <a:endParaRPr>
              <a:latin typeface="Courier New"/>
              <a:cs typeface="Courier New"/>
            </a:endParaRPr>
          </a:p>
          <a:p>
            <a:pPr marL="829310" indent="-777240">
              <a:lnSpc>
                <a:spcPts val="2000"/>
              </a:lnSpc>
              <a:buSzPct val="66666"/>
              <a:buAutoNum type="arabicPlain"/>
              <a:tabLst>
                <a:tab pos="829310" algn="l"/>
              </a:tabLst>
            </a:pPr>
            <a:r>
              <a:rPr spc="-10" dirty="0">
                <a:latin typeface="Courier New"/>
                <a:cs typeface="Courier New"/>
              </a:rPr>
              <a:t>s_b.signal();</a:t>
            </a:r>
            <a:endParaRPr>
              <a:latin typeface="Courier New"/>
              <a:cs typeface="Courier New"/>
            </a:endParaRPr>
          </a:p>
          <a:p>
            <a:pPr marL="52069">
              <a:lnSpc>
                <a:spcPts val="2000"/>
              </a:lnSpc>
              <a:tabLst>
                <a:tab pos="554990" algn="l"/>
              </a:tabLst>
            </a:pPr>
            <a:r>
              <a:rPr spc="-75" baseline="-6944" dirty="0">
                <a:latin typeface="Courier New"/>
                <a:cs typeface="Courier New"/>
              </a:rPr>
              <a:t>8</a:t>
            </a:r>
            <a:r>
              <a:rPr baseline="-6944" dirty="0">
                <a:latin typeface="Courier New"/>
                <a:cs typeface="Courier New"/>
              </a:rPr>
              <a:t>	</a:t>
            </a:r>
            <a:r>
              <a:rPr spc="-50" dirty="0">
                <a:latin typeface="Courier New"/>
                <a:cs typeface="Courier New"/>
              </a:rPr>
              <a:t>}</a:t>
            </a:r>
            <a:endParaRPr>
              <a:latin typeface="Courier New"/>
              <a:cs typeface="Courier New"/>
            </a:endParaRPr>
          </a:p>
          <a:p>
            <a:pPr marL="52069">
              <a:lnSpc>
                <a:spcPts val="2080"/>
              </a:lnSpc>
            </a:pPr>
            <a:r>
              <a:rPr baseline="-6944" dirty="0">
                <a:latin typeface="Courier New"/>
                <a:cs typeface="Courier New"/>
              </a:rPr>
              <a:t>9</a:t>
            </a:r>
            <a:r>
              <a:rPr spc="-15" baseline="-6944" dirty="0">
                <a:latin typeface="Courier New"/>
                <a:cs typeface="Courier New"/>
              </a:rPr>
              <a:t> </a:t>
            </a:r>
            <a:r>
              <a:rPr spc="-50" dirty="0">
                <a:latin typeface="Courier New"/>
                <a:cs typeface="Courier New"/>
              </a:rPr>
              <a:t>}</a:t>
            </a:r>
            <a:endParaRPr>
              <a:latin typeface="Courier New"/>
              <a:cs typeface="Courier New"/>
            </a:endParaRPr>
          </a:p>
        </p:txBody>
      </p:sp>
      <p:sp>
        <p:nvSpPr>
          <p:cNvPr id="7" name="object 7"/>
          <p:cNvSpPr txBox="1"/>
          <p:nvPr/>
        </p:nvSpPr>
        <p:spPr>
          <a:xfrm>
            <a:off x="1979497" y="2738058"/>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spc="-10" dirty="0">
                <a:latin typeface="Courier New"/>
                <a:cs typeface="Courier New"/>
              </a:rPr>
              <a:t>semaphore</a:t>
            </a:r>
            <a:r>
              <a:rPr dirty="0">
                <a:latin typeface="Courier New"/>
                <a:cs typeface="Courier New"/>
              </a:rPr>
              <a:t>	</a:t>
            </a:r>
            <a:r>
              <a:rPr spc="-10" dirty="0">
                <a:latin typeface="Courier New"/>
                <a:cs typeface="Courier New"/>
              </a:rPr>
              <a:t>s_a=0,</a:t>
            </a:r>
            <a:r>
              <a:rPr dirty="0">
                <a:latin typeface="Courier New"/>
                <a:cs typeface="Courier New"/>
              </a:rPr>
              <a:t>	</a:t>
            </a:r>
            <a:r>
              <a:rPr spc="-10" dirty="0">
                <a:latin typeface="Courier New"/>
                <a:cs typeface="Courier New"/>
              </a:rPr>
              <a:t>s_b=0,</a:t>
            </a:r>
            <a:r>
              <a:rPr dirty="0">
                <a:latin typeface="Courier New"/>
                <a:cs typeface="Courier New"/>
              </a:rPr>
              <a:t>	</a:t>
            </a:r>
            <a:r>
              <a:rPr spc="-10" dirty="0">
                <a:latin typeface="Courier New"/>
                <a:cs typeface="Courier New"/>
              </a:rPr>
              <a:t>s_c=0;</a:t>
            </a:r>
            <a:endParaRPr>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 II</a:t>
            </a:r>
            <a:endParaRPr spc="-1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77873" y="4244631"/>
            <a:ext cx="8104505" cy="1981200"/>
          </a:xfrm>
          <a:prstGeom prst="rect">
            <a:avLst/>
          </a:prstGeom>
        </p:spPr>
        <p:txBody>
          <a:bodyPr vert="horz" wrap="square" lIns="0" tIns="63500" rIns="0" bIns="0" rtlCol="0">
            <a:spAutoFit/>
          </a:bodyPr>
          <a:lstStyle/>
          <a:p>
            <a:pPr marL="12700">
              <a:spcBef>
                <a:spcPts val="500"/>
              </a:spcBef>
            </a:pPr>
            <a:r>
              <a:rPr dirty="0">
                <a:latin typeface="Arial MT"/>
                <a:cs typeface="Arial MT"/>
              </a:rPr>
              <a:t>a.</a:t>
            </a:r>
            <a:r>
              <a:rPr spc="-15" dirty="0">
                <a:latin typeface="Arial MT"/>
                <a:cs typeface="Arial MT"/>
              </a:rPr>
              <a:t> </a:t>
            </a:r>
            <a:r>
              <a:rPr dirty="0">
                <a:latin typeface="Arial MT"/>
                <a:cs typeface="Arial MT"/>
              </a:rPr>
              <a:t>Executing</a:t>
            </a:r>
            <a:r>
              <a:rPr spc="-10" dirty="0">
                <a:latin typeface="Arial MT"/>
                <a:cs typeface="Arial MT"/>
              </a:rPr>
              <a:t> </a:t>
            </a:r>
            <a:r>
              <a:rPr dirty="0">
                <a:latin typeface="Arial MT"/>
                <a:cs typeface="Arial MT"/>
              </a:rPr>
              <a:t>the</a:t>
            </a:r>
            <a:r>
              <a:rPr spc="-5" dirty="0">
                <a:latin typeface="Arial MT"/>
                <a:cs typeface="Arial MT"/>
              </a:rPr>
              <a:t> </a:t>
            </a:r>
            <a:r>
              <a:rPr dirty="0">
                <a:latin typeface="Arial MT"/>
                <a:cs typeface="Arial MT"/>
              </a:rPr>
              <a:t>threads</a:t>
            </a:r>
            <a:r>
              <a:rPr spc="-15" dirty="0">
                <a:latin typeface="Arial MT"/>
                <a:cs typeface="Arial MT"/>
              </a:rPr>
              <a:t> </a:t>
            </a:r>
            <a:r>
              <a:rPr dirty="0">
                <a:latin typeface="Arial MT"/>
                <a:cs typeface="Arial MT"/>
              </a:rPr>
              <a:t>in</a:t>
            </a:r>
            <a:r>
              <a:rPr spc="-10" dirty="0">
                <a:latin typeface="Arial MT"/>
                <a:cs typeface="Arial MT"/>
              </a:rPr>
              <a:t> </a:t>
            </a:r>
            <a:r>
              <a:rPr dirty="0">
                <a:latin typeface="Arial MT"/>
                <a:cs typeface="Arial MT"/>
              </a:rPr>
              <a:t>parallel</a:t>
            </a:r>
            <a:r>
              <a:rPr spc="-5" dirty="0">
                <a:latin typeface="Arial MT"/>
                <a:cs typeface="Arial MT"/>
              </a:rPr>
              <a:t> </a:t>
            </a:r>
            <a:r>
              <a:rPr dirty="0">
                <a:latin typeface="Arial MT"/>
                <a:cs typeface="Arial MT"/>
              </a:rPr>
              <a:t>could</a:t>
            </a:r>
            <a:r>
              <a:rPr spc="-10" dirty="0">
                <a:latin typeface="Arial MT"/>
                <a:cs typeface="Arial MT"/>
              </a:rPr>
              <a:t> </a:t>
            </a:r>
            <a:r>
              <a:rPr dirty="0">
                <a:latin typeface="Arial MT"/>
                <a:cs typeface="Arial MT"/>
              </a:rPr>
              <a:t>result</a:t>
            </a:r>
            <a:r>
              <a:rPr spc="-15" dirty="0">
                <a:latin typeface="Arial MT"/>
                <a:cs typeface="Arial MT"/>
              </a:rPr>
              <a:t> </a:t>
            </a:r>
            <a:r>
              <a:rPr dirty="0">
                <a:latin typeface="Arial MT"/>
                <a:cs typeface="Arial MT"/>
              </a:rPr>
              <a:t>in</a:t>
            </a:r>
            <a:r>
              <a:rPr spc="-5" dirty="0">
                <a:latin typeface="Arial MT"/>
                <a:cs typeface="Arial MT"/>
              </a:rPr>
              <a:t> </a:t>
            </a:r>
            <a:r>
              <a:rPr dirty="0">
                <a:latin typeface="Arial MT"/>
                <a:cs typeface="Arial MT"/>
              </a:rPr>
              <a:t>a</a:t>
            </a:r>
            <a:r>
              <a:rPr spc="-10" dirty="0">
                <a:latin typeface="Arial MT"/>
                <a:cs typeface="Arial MT"/>
              </a:rPr>
              <a:t> </a:t>
            </a:r>
            <a:r>
              <a:rPr dirty="0">
                <a:latin typeface="Arial MT"/>
                <a:cs typeface="Arial MT"/>
              </a:rPr>
              <a:t>deadlock.</a:t>
            </a:r>
            <a:r>
              <a:rPr spc="-15" dirty="0">
                <a:latin typeface="Arial MT"/>
                <a:cs typeface="Arial MT"/>
              </a:rPr>
              <a:t> </a:t>
            </a:r>
            <a:r>
              <a:rPr spc="-20" dirty="0">
                <a:latin typeface="Arial MT"/>
                <a:cs typeface="Arial MT"/>
              </a:rPr>
              <a:t>Why?</a:t>
            </a:r>
            <a:endParaRPr>
              <a:latin typeface="Arial MT"/>
              <a:cs typeface="Arial MT"/>
            </a:endParaRPr>
          </a:p>
          <a:p>
            <a:pPr marL="193040" indent="-180340">
              <a:spcBef>
                <a:spcPts val="400"/>
              </a:spcBef>
              <a:buChar char="•"/>
              <a:tabLst>
                <a:tab pos="193040" algn="l"/>
              </a:tabLst>
            </a:pPr>
            <a:r>
              <a:rPr dirty="0">
                <a:solidFill>
                  <a:srgbClr val="0365C0"/>
                </a:solidFill>
                <a:latin typeface="Arial MT"/>
                <a:cs typeface="Arial MT"/>
              </a:rPr>
              <a:t>t1</a:t>
            </a:r>
            <a:r>
              <a:rPr spc="-10" dirty="0">
                <a:solidFill>
                  <a:srgbClr val="0365C0"/>
                </a:solidFill>
                <a:latin typeface="Arial MT"/>
                <a:cs typeface="Arial MT"/>
              </a:rPr>
              <a:t> </a:t>
            </a:r>
            <a:r>
              <a:rPr dirty="0">
                <a:solidFill>
                  <a:srgbClr val="0365C0"/>
                </a:solidFill>
                <a:latin typeface="Arial MT"/>
                <a:cs typeface="Arial MT"/>
              </a:rPr>
              <a:t>runs</a:t>
            </a:r>
            <a:r>
              <a:rPr spc="-15" dirty="0">
                <a:solidFill>
                  <a:srgbClr val="0365C0"/>
                </a:solidFill>
                <a:latin typeface="Arial MT"/>
                <a:cs typeface="Arial MT"/>
              </a:rPr>
              <a:t> </a:t>
            </a:r>
            <a:r>
              <a:rPr dirty="0">
                <a:solidFill>
                  <a:srgbClr val="0365C0"/>
                </a:solidFill>
                <a:latin typeface="Arial MT"/>
                <a:cs typeface="Arial MT"/>
              </a:rPr>
              <a:t>first</a:t>
            </a:r>
            <a:r>
              <a:rPr spc="-10" dirty="0">
                <a:solidFill>
                  <a:srgbClr val="0365C0"/>
                </a:solidFill>
                <a:latin typeface="Arial MT"/>
                <a:cs typeface="Arial MT"/>
              </a:rPr>
              <a:t> </a:t>
            </a:r>
            <a:r>
              <a:rPr dirty="0">
                <a:solidFill>
                  <a:srgbClr val="0365C0"/>
                </a:solidFill>
                <a:latin typeface="Arial MT"/>
                <a:cs typeface="Arial MT"/>
              </a:rPr>
              <a:t>until</a:t>
            </a:r>
            <a:r>
              <a:rPr spc="-10" dirty="0">
                <a:solidFill>
                  <a:srgbClr val="0365C0"/>
                </a:solidFill>
                <a:latin typeface="Arial MT"/>
                <a:cs typeface="Arial MT"/>
              </a:rPr>
              <a:t> </a:t>
            </a:r>
            <a:r>
              <a:rPr dirty="0">
                <a:solidFill>
                  <a:srgbClr val="0365C0"/>
                </a:solidFill>
                <a:latin typeface="Arial MT"/>
                <a:cs typeface="Arial MT"/>
              </a:rPr>
              <a:t>line</a:t>
            </a:r>
            <a:r>
              <a:rPr spc="-10" dirty="0">
                <a:solidFill>
                  <a:srgbClr val="0365C0"/>
                </a:solidFill>
                <a:latin typeface="Arial MT"/>
                <a:cs typeface="Arial MT"/>
              </a:rPr>
              <a:t> </a:t>
            </a:r>
            <a:r>
              <a:rPr dirty="0">
                <a:solidFill>
                  <a:srgbClr val="0365C0"/>
                </a:solidFill>
                <a:latin typeface="Arial MT"/>
                <a:cs typeface="Arial MT"/>
              </a:rPr>
              <a:t>4</a:t>
            </a:r>
            <a:r>
              <a:rPr spc="-5" dirty="0">
                <a:solidFill>
                  <a:srgbClr val="0365C0"/>
                </a:solidFill>
                <a:latin typeface="Arial MT"/>
                <a:cs typeface="Arial MT"/>
              </a:rPr>
              <a:t> </a:t>
            </a:r>
            <a:r>
              <a:rPr dirty="0">
                <a:solidFill>
                  <a:srgbClr val="0365C0"/>
                </a:solidFill>
                <a:latin typeface="Arial MT"/>
                <a:cs typeface="Arial MT"/>
              </a:rPr>
              <a:t>(so</a:t>
            </a:r>
            <a:r>
              <a:rPr spc="-10" dirty="0">
                <a:solidFill>
                  <a:srgbClr val="0365C0"/>
                </a:solidFill>
                <a:latin typeface="Arial MT"/>
                <a:cs typeface="Arial MT"/>
              </a:rPr>
              <a:t> </a:t>
            </a:r>
            <a:r>
              <a:rPr dirty="0">
                <a:solidFill>
                  <a:srgbClr val="0365C0"/>
                </a:solidFill>
                <a:latin typeface="Arial MT"/>
                <a:cs typeface="Arial MT"/>
              </a:rPr>
              <a:t>lock1=0,</a:t>
            </a:r>
            <a:r>
              <a:rPr spc="-10" dirty="0">
                <a:solidFill>
                  <a:srgbClr val="0365C0"/>
                </a:solidFill>
                <a:latin typeface="Arial MT"/>
                <a:cs typeface="Arial MT"/>
              </a:rPr>
              <a:t> </a:t>
            </a:r>
            <a:r>
              <a:rPr dirty="0">
                <a:solidFill>
                  <a:srgbClr val="0365C0"/>
                </a:solidFill>
                <a:latin typeface="Arial MT"/>
                <a:cs typeface="Arial MT"/>
              </a:rPr>
              <a:t>lock2=1)</a:t>
            </a:r>
            <a:r>
              <a:rPr spc="-10" dirty="0">
                <a:solidFill>
                  <a:srgbClr val="0365C0"/>
                </a:solidFill>
                <a:latin typeface="Arial MT"/>
                <a:cs typeface="Arial MT"/>
              </a:rPr>
              <a:t> </a:t>
            </a:r>
            <a:r>
              <a:rPr dirty="0">
                <a:solidFill>
                  <a:srgbClr val="0365C0"/>
                </a:solidFill>
                <a:latin typeface="Cambria"/>
                <a:cs typeface="Cambria"/>
              </a:rPr>
              <a:t>↯</a:t>
            </a:r>
            <a:r>
              <a:rPr spc="90" dirty="0">
                <a:solidFill>
                  <a:srgbClr val="0365C0"/>
                </a:solidFill>
                <a:latin typeface="Cambria"/>
                <a:cs typeface="Cambria"/>
              </a:rPr>
              <a:t> </a:t>
            </a:r>
            <a:r>
              <a:rPr dirty="0">
                <a:solidFill>
                  <a:srgbClr val="0365C0"/>
                </a:solidFill>
                <a:latin typeface="Arial MT"/>
                <a:cs typeface="Arial MT"/>
              </a:rPr>
              <a:t>switch</a:t>
            </a:r>
            <a:r>
              <a:rPr spc="-5" dirty="0">
                <a:solidFill>
                  <a:srgbClr val="0365C0"/>
                </a:solidFill>
                <a:latin typeface="Arial MT"/>
                <a:cs typeface="Arial MT"/>
              </a:rPr>
              <a:t> </a:t>
            </a:r>
            <a:r>
              <a:rPr dirty="0">
                <a:solidFill>
                  <a:srgbClr val="0365C0"/>
                </a:solidFill>
                <a:latin typeface="Arial MT"/>
                <a:cs typeface="Arial MT"/>
              </a:rPr>
              <a:t>to</a:t>
            </a:r>
            <a:r>
              <a:rPr spc="-10" dirty="0">
                <a:solidFill>
                  <a:srgbClr val="0365C0"/>
                </a:solidFill>
                <a:latin typeface="Arial MT"/>
                <a:cs typeface="Arial MT"/>
              </a:rPr>
              <a:t> </a:t>
            </a:r>
            <a:r>
              <a:rPr spc="-25" dirty="0">
                <a:solidFill>
                  <a:srgbClr val="0365C0"/>
                </a:solidFill>
                <a:latin typeface="Arial MT"/>
                <a:cs typeface="Arial MT"/>
              </a:rPr>
              <a:t>t2</a:t>
            </a:r>
            <a:endParaRPr>
              <a:latin typeface="Arial MT"/>
              <a:cs typeface="Arial MT"/>
            </a:endParaRPr>
          </a:p>
          <a:p>
            <a:pPr marL="193040" indent="-180340">
              <a:spcBef>
                <a:spcPts val="430"/>
              </a:spcBef>
              <a:buChar char="•"/>
              <a:tabLst>
                <a:tab pos="193040" algn="l"/>
              </a:tabLst>
            </a:pPr>
            <a:r>
              <a:rPr dirty="0">
                <a:solidFill>
                  <a:srgbClr val="0365C0"/>
                </a:solidFill>
                <a:latin typeface="Arial MT"/>
                <a:cs typeface="Arial MT"/>
              </a:rPr>
              <a:t>t2</a:t>
            </a:r>
            <a:r>
              <a:rPr spc="-10" dirty="0">
                <a:solidFill>
                  <a:srgbClr val="0365C0"/>
                </a:solidFill>
                <a:latin typeface="Arial MT"/>
                <a:cs typeface="Arial MT"/>
              </a:rPr>
              <a:t> </a:t>
            </a:r>
            <a:r>
              <a:rPr dirty="0">
                <a:solidFill>
                  <a:srgbClr val="0365C0"/>
                </a:solidFill>
                <a:latin typeface="Arial MT"/>
                <a:cs typeface="Arial MT"/>
              </a:rPr>
              <a:t>starts</a:t>
            </a:r>
            <a:r>
              <a:rPr spc="-10" dirty="0">
                <a:solidFill>
                  <a:srgbClr val="0365C0"/>
                </a:solidFill>
                <a:latin typeface="Arial MT"/>
                <a:cs typeface="Arial MT"/>
              </a:rPr>
              <a:t> </a:t>
            </a:r>
            <a:r>
              <a:rPr dirty="0">
                <a:solidFill>
                  <a:srgbClr val="0365C0"/>
                </a:solidFill>
                <a:latin typeface="Arial MT"/>
                <a:cs typeface="Arial MT"/>
              </a:rPr>
              <a:t>and</a:t>
            </a:r>
            <a:r>
              <a:rPr spc="-5" dirty="0">
                <a:solidFill>
                  <a:srgbClr val="0365C0"/>
                </a:solidFill>
                <a:latin typeface="Arial MT"/>
                <a:cs typeface="Arial MT"/>
              </a:rPr>
              <a:t> </a:t>
            </a:r>
            <a:r>
              <a:rPr dirty="0">
                <a:solidFill>
                  <a:srgbClr val="0365C0"/>
                </a:solidFill>
                <a:latin typeface="Arial MT"/>
                <a:cs typeface="Arial MT"/>
              </a:rPr>
              <a:t>runs</a:t>
            </a:r>
            <a:r>
              <a:rPr spc="-10" dirty="0">
                <a:solidFill>
                  <a:srgbClr val="0365C0"/>
                </a:solidFill>
                <a:latin typeface="Arial MT"/>
                <a:cs typeface="Arial MT"/>
              </a:rPr>
              <a:t> </a:t>
            </a:r>
            <a:r>
              <a:rPr dirty="0">
                <a:solidFill>
                  <a:srgbClr val="0365C0"/>
                </a:solidFill>
                <a:latin typeface="Arial MT"/>
                <a:cs typeface="Arial MT"/>
              </a:rPr>
              <a:t>until</a:t>
            </a:r>
            <a:r>
              <a:rPr spc="-5" dirty="0">
                <a:solidFill>
                  <a:srgbClr val="0365C0"/>
                </a:solidFill>
                <a:latin typeface="Arial MT"/>
                <a:cs typeface="Arial MT"/>
              </a:rPr>
              <a:t> </a:t>
            </a:r>
            <a:r>
              <a:rPr dirty="0">
                <a:solidFill>
                  <a:srgbClr val="0365C0"/>
                </a:solidFill>
                <a:latin typeface="Arial MT"/>
                <a:cs typeface="Arial MT"/>
              </a:rPr>
              <a:t>line</a:t>
            </a:r>
            <a:r>
              <a:rPr spc="-5" dirty="0">
                <a:solidFill>
                  <a:srgbClr val="0365C0"/>
                </a:solidFill>
                <a:latin typeface="Arial MT"/>
                <a:cs typeface="Arial MT"/>
              </a:rPr>
              <a:t> </a:t>
            </a:r>
            <a:r>
              <a:rPr dirty="0">
                <a:solidFill>
                  <a:srgbClr val="0365C0"/>
                </a:solidFill>
                <a:latin typeface="Arial MT"/>
                <a:cs typeface="Arial MT"/>
              </a:rPr>
              <a:t>3</a:t>
            </a:r>
            <a:r>
              <a:rPr spc="-5" dirty="0">
                <a:solidFill>
                  <a:srgbClr val="0365C0"/>
                </a:solidFill>
                <a:latin typeface="Arial MT"/>
                <a:cs typeface="Arial MT"/>
              </a:rPr>
              <a:t> </a:t>
            </a:r>
            <a:r>
              <a:rPr dirty="0">
                <a:solidFill>
                  <a:srgbClr val="0365C0"/>
                </a:solidFill>
                <a:latin typeface="Arial MT"/>
                <a:cs typeface="Arial MT"/>
              </a:rPr>
              <a:t>(so</a:t>
            </a:r>
            <a:r>
              <a:rPr spc="-5" dirty="0">
                <a:solidFill>
                  <a:srgbClr val="0365C0"/>
                </a:solidFill>
                <a:latin typeface="Arial MT"/>
                <a:cs typeface="Arial MT"/>
              </a:rPr>
              <a:t> </a:t>
            </a:r>
            <a:r>
              <a:rPr dirty="0">
                <a:solidFill>
                  <a:srgbClr val="0365C0"/>
                </a:solidFill>
                <a:latin typeface="Arial MT"/>
                <a:cs typeface="Arial MT"/>
              </a:rPr>
              <a:t>lock1=0,</a:t>
            </a:r>
            <a:r>
              <a:rPr spc="-10" dirty="0">
                <a:solidFill>
                  <a:srgbClr val="0365C0"/>
                </a:solidFill>
                <a:latin typeface="Arial MT"/>
                <a:cs typeface="Arial MT"/>
              </a:rPr>
              <a:t> </a:t>
            </a:r>
            <a:r>
              <a:rPr dirty="0">
                <a:solidFill>
                  <a:srgbClr val="0365C0"/>
                </a:solidFill>
                <a:latin typeface="Arial MT"/>
                <a:cs typeface="Arial MT"/>
              </a:rPr>
              <a:t>lock2=0)</a:t>
            </a:r>
            <a:r>
              <a:rPr spc="-5" dirty="0">
                <a:solidFill>
                  <a:srgbClr val="0365C0"/>
                </a:solidFill>
                <a:latin typeface="Arial MT"/>
                <a:cs typeface="Arial MT"/>
              </a:rPr>
              <a:t> </a:t>
            </a:r>
            <a:r>
              <a:rPr dirty="0">
                <a:solidFill>
                  <a:srgbClr val="0365C0"/>
                </a:solidFill>
                <a:latin typeface="Cambria"/>
                <a:cs typeface="Cambria"/>
              </a:rPr>
              <a:t>↯</a:t>
            </a:r>
            <a:r>
              <a:rPr spc="95" dirty="0">
                <a:solidFill>
                  <a:srgbClr val="0365C0"/>
                </a:solidFill>
                <a:latin typeface="Cambria"/>
                <a:cs typeface="Cambria"/>
              </a:rPr>
              <a:t> </a:t>
            </a:r>
            <a:r>
              <a:rPr dirty="0">
                <a:solidFill>
                  <a:srgbClr val="0365C0"/>
                </a:solidFill>
                <a:latin typeface="Arial MT"/>
                <a:cs typeface="Arial MT"/>
              </a:rPr>
              <a:t>back</a:t>
            </a:r>
            <a:r>
              <a:rPr spc="-10" dirty="0">
                <a:solidFill>
                  <a:srgbClr val="0365C0"/>
                </a:solidFill>
                <a:latin typeface="Arial MT"/>
                <a:cs typeface="Arial MT"/>
              </a:rPr>
              <a:t> </a:t>
            </a:r>
            <a:r>
              <a:rPr dirty="0">
                <a:solidFill>
                  <a:srgbClr val="0365C0"/>
                </a:solidFill>
                <a:latin typeface="Arial MT"/>
                <a:cs typeface="Arial MT"/>
              </a:rPr>
              <a:t>to</a:t>
            </a:r>
            <a:r>
              <a:rPr spc="-5" dirty="0">
                <a:solidFill>
                  <a:srgbClr val="0365C0"/>
                </a:solidFill>
                <a:latin typeface="Arial MT"/>
                <a:cs typeface="Arial MT"/>
              </a:rPr>
              <a:t> </a:t>
            </a:r>
            <a:r>
              <a:rPr spc="-25" dirty="0">
                <a:solidFill>
                  <a:srgbClr val="0365C0"/>
                </a:solidFill>
                <a:latin typeface="Arial MT"/>
                <a:cs typeface="Arial MT"/>
              </a:rPr>
              <a:t>t1</a:t>
            </a:r>
            <a:endParaRPr>
              <a:latin typeface="Arial MT"/>
              <a:cs typeface="Arial MT"/>
            </a:endParaRPr>
          </a:p>
          <a:p>
            <a:pPr marL="193040" indent="-180340">
              <a:spcBef>
                <a:spcPts val="434"/>
              </a:spcBef>
              <a:buChar char="•"/>
              <a:tabLst>
                <a:tab pos="193040" algn="l"/>
              </a:tabLst>
            </a:pPr>
            <a:r>
              <a:rPr dirty="0">
                <a:solidFill>
                  <a:srgbClr val="0365C0"/>
                </a:solidFill>
                <a:latin typeface="Arial MT"/>
                <a:cs typeface="Arial MT"/>
              </a:rPr>
              <a:t>t1</a:t>
            </a:r>
            <a:r>
              <a:rPr spc="-10" dirty="0">
                <a:solidFill>
                  <a:srgbClr val="0365C0"/>
                </a:solidFill>
                <a:latin typeface="Arial MT"/>
                <a:cs typeface="Arial MT"/>
              </a:rPr>
              <a:t> </a:t>
            </a:r>
            <a:r>
              <a:rPr dirty="0">
                <a:solidFill>
                  <a:srgbClr val="0365C0"/>
                </a:solidFill>
                <a:latin typeface="Arial MT"/>
                <a:cs typeface="Arial MT"/>
              </a:rPr>
              <a:t>waits</a:t>
            </a:r>
            <a:r>
              <a:rPr spc="-10" dirty="0">
                <a:solidFill>
                  <a:srgbClr val="0365C0"/>
                </a:solidFill>
                <a:latin typeface="Arial MT"/>
                <a:cs typeface="Arial MT"/>
              </a:rPr>
              <a:t> </a:t>
            </a:r>
            <a:r>
              <a:rPr dirty="0">
                <a:solidFill>
                  <a:srgbClr val="0365C0"/>
                </a:solidFill>
                <a:latin typeface="Arial MT"/>
                <a:cs typeface="Arial MT"/>
              </a:rPr>
              <a:t>for</a:t>
            </a:r>
            <a:r>
              <a:rPr spc="-10" dirty="0">
                <a:solidFill>
                  <a:srgbClr val="0365C0"/>
                </a:solidFill>
                <a:latin typeface="Arial MT"/>
                <a:cs typeface="Arial MT"/>
              </a:rPr>
              <a:t> </a:t>
            </a:r>
            <a:r>
              <a:rPr dirty="0">
                <a:solidFill>
                  <a:srgbClr val="0365C0"/>
                </a:solidFill>
                <a:latin typeface="Arial MT"/>
                <a:cs typeface="Arial MT"/>
              </a:rPr>
              <a:t>lock2</a:t>
            </a:r>
            <a:r>
              <a:rPr spc="-5" dirty="0">
                <a:solidFill>
                  <a:srgbClr val="0365C0"/>
                </a:solidFill>
                <a:latin typeface="Arial MT"/>
                <a:cs typeface="Arial MT"/>
              </a:rPr>
              <a:t> </a:t>
            </a:r>
            <a:r>
              <a:rPr dirty="0">
                <a:solidFill>
                  <a:srgbClr val="0365C0"/>
                </a:solidFill>
                <a:latin typeface="Arial MT"/>
                <a:cs typeface="Arial MT"/>
              </a:rPr>
              <a:t>in</a:t>
            </a:r>
            <a:r>
              <a:rPr spc="-5" dirty="0">
                <a:solidFill>
                  <a:srgbClr val="0365C0"/>
                </a:solidFill>
                <a:latin typeface="Arial MT"/>
                <a:cs typeface="Arial MT"/>
              </a:rPr>
              <a:t> </a:t>
            </a:r>
            <a:r>
              <a:rPr dirty="0">
                <a:solidFill>
                  <a:srgbClr val="0365C0"/>
                </a:solidFill>
                <a:latin typeface="Arial MT"/>
                <a:cs typeface="Arial MT"/>
              </a:rPr>
              <a:t>line</a:t>
            </a:r>
            <a:r>
              <a:rPr spc="-5" dirty="0">
                <a:solidFill>
                  <a:srgbClr val="0365C0"/>
                </a:solidFill>
                <a:latin typeface="Arial MT"/>
                <a:cs typeface="Arial MT"/>
              </a:rPr>
              <a:t> </a:t>
            </a:r>
            <a:r>
              <a:rPr dirty="0">
                <a:solidFill>
                  <a:srgbClr val="0365C0"/>
                </a:solidFill>
                <a:latin typeface="Arial MT"/>
                <a:cs typeface="Arial MT"/>
              </a:rPr>
              <a:t>5</a:t>
            </a:r>
            <a:r>
              <a:rPr spc="-5" dirty="0">
                <a:solidFill>
                  <a:srgbClr val="0365C0"/>
                </a:solidFill>
                <a:latin typeface="Arial MT"/>
                <a:cs typeface="Arial MT"/>
              </a:rPr>
              <a:t> </a:t>
            </a:r>
            <a:r>
              <a:rPr dirty="0">
                <a:solidFill>
                  <a:srgbClr val="0365C0"/>
                </a:solidFill>
                <a:latin typeface="Cambria"/>
                <a:cs typeface="Cambria"/>
              </a:rPr>
              <a:t>↯</a:t>
            </a:r>
            <a:r>
              <a:rPr spc="95" dirty="0">
                <a:solidFill>
                  <a:srgbClr val="0365C0"/>
                </a:solidFill>
                <a:latin typeface="Cambria"/>
                <a:cs typeface="Cambria"/>
              </a:rPr>
              <a:t> </a:t>
            </a:r>
            <a:r>
              <a:rPr dirty="0">
                <a:solidFill>
                  <a:srgbClr val="0365C0"/>
                </a:solidFill>
                <a:latin typeface="Arial MT"/>
                <a:cs typeface="Arial MT"/>
              </a:rPr>
              <a:t>switch</a:t>
            </a:r>
            <a:r>
              <a:rPr spc="-5" dirty="0">
                <a:solidFill>
                  <a:srgbClr val="0365C0"/>
                </a:solidFill>
                <a:latin typeface="Arial MT"/>
                <a:cs typeface="Arial MT"/>
              </a:rPr>
              <a:t> </a:t>
            </a:r>
            <a:r>
              <a:rPr dirty="0">
                <a:solidFill>
                  <a:srgbClr val="0365C0"/>
                </a:solidFill>
                <a:latin typeface="Arial MT"/>
                <a:cs typeface="Arial MT"/>
              </a:rPr>
              <a:t>to</a:t>
            </a:r>
            <a:r>
              <a:rPr spc="-5" dirty="0">
                <a:solidFill>
                  <a:srgbClr val="0365C0"/>
                </a:solidFill>
                <a:latin typeface="Arial MT"/>
                <a:cs typeface="Arial MT"/>
              </a:rPr>
              <a:t> </a:t>
            </a:r>
            <a:r>
              <a:rPr dirty="0">
                <a:solidFill>
                  <a:srgbClr val="0365C0"/>
                </a:solidFill>
                <a:latin typeface="Arial MT"/>
                <a:cs typeface="Arial MT"/>
              </a:rPr>
              <a:t>t2,</a:t>
            </a:r>
            <a:r>
              <a:rPr spc="-10" dirty="0">
                <a:solidFill>
                  <a:srgbClr val="0365C0"/>
                </a:solidFill>
                <a:latin typeface="Arial MT"/>
                <a:cs typeface="Arial MT"/>
              </a:rPr>
              <a:t> </a:t>
            </a:r>
            <a:r>
              <a:rPr dirty="0">
                <a:solidFill>
                  <a:srgbClr val="0365C0"/>
                </a:solidFill>
                <a:latin typeface="Arial MT"/>
                <a:cs typeface="Arial MT"/>
              </a:rPr>
              <a:t>waits</a:t>
            </a:r>
            <a:r>
              <a:rPr spc="-10" dirty="0">
                <a:solidFill>
                  <a:srgbClr val="0365C0"/>
                </a:solidFill>
                <a:latin typeface="Arial MT"/>
                <a:cs typeface="Arial MT"/>
              </a:rPr>
              <a:t> </a:t>
            </a:r>
            <a:r>
              <a:rPr dirty="0">
                <a:solidFill>
                  <a:srgbClr val="0365C0"/>
                </a:solidFill>
                <a:latin typeface="Arial MT"/>
                <a:cs typeface="Arial MT"/>
              </a:rPr>
              <a:t>for</a:t>
            </a:r>
            <a:r>
              <a:rPr spc="-10" dirty="0">
                <a:solidFill>
                  <a:srgbClr val="0365C0"/>
                </a:solidFill>
                <a:latin typeface="Arial MT"/>
                <a:cs typeface="Arial MT"/>
              </a:rPr>
              <a:t> </a:t>
            </a:r>
            <a:r>
              <a:rPr dirty="0">
                <a:solidFill>
                  <a:srgbClr val="0365C0"/>
                </a:solidFill>
                <a:latin typeface="Arial MT"/>
                <a:cs typeface="Arial MT"/>
              </a:rPr>
              <a:t>lock1</a:t>
            </a:r>
            <a:r>
              <a:rPr spc="-5" dirty="0">
                <a:solidFill>
                  <a:srgbClr val="0365C0"/>
                </a:solidFill>
                <a:latin typeface="Arial MT"/>
                <a:cs typeface="Arial MT"/>
              </a:rPr>
              <a:t> </a:t>
            </a:r>
            <a:r>
              <a:rPr dirty="0">
                <a:solidFill>
                  <a:srgbClr val="0365C0"/>
                </a:solidFill>
                <a:latin typeface="Arial MT"/>
                <a:cs typeface="Arial MT"/>
              </a:rPr>
              <a:t>in</a:t>
            </a:r>
            <a:r>
              <a:rPr spc="-5" dirty="0">
                <a:solidFill>
                  <a:srgbClr val="0365C0"/>
                </a:solidFill>
                <a:latin typeface="Arial MT"/>
                <a:cs typeface="Arial MT"/>
              </a:rPr>
              <a:t> </a:t>
            </a:r>
            <a:r>
              <a:rPr dirty="0">
                <a:solidFill>
                  <a:srgbClr val="0365C0"/>
                </a:solidFill>
                <a:latin typeface="Arial MT"/>
                <a:cs typeface="Arial MT"/>
              </a:rPr>
              <a:t>line</a:t>
            </a:r>
            <a:r>
              <a:rPr spc="-5" dirty="0">
                <a:solidFill>
                  <a:srgbClr val="0365C0"/>
                </a:solidFill>
                <a:latin typeface="Arial MT"/>
                <a:cs typeface="Arial MT"/>
              </a:rPr>
              <a:t> </a:t>
            </a:r>
            <a:r>
              <a:rPr spc="-50" dirty="0">
                <a:solidFill>
                  <a:srgbClr val="0365C0"/>
                </a:solidFill>
                <a:latin typeface="Arial MT"/>
                <a:cs typeface="Arial MT"/>
              </a:rPr>
              <a:t>4</a:t>
            </a:r>
            <a:endParaRPr>
              <a:latin typeface="Arial MT"/>
              <a:cs typeface="Arial MT"/>
            </a:endParaRPr>
          </a:p>
          <a:p>
            <a:pPr marL="193040" indent="-180340">
              <a:spcBef>
                <a:spcPts val="400"/>
              </a:spcBef>
              <a:buChar char="•"/>
              <a:tabLst>
                <a:tab pos="193040" algn="l"/>
              </a:tabLst>
            </a:pPr>
            <a:r>
              <a:rPr dirty="0">
                <a:solidFill>
                  <a:srgbClr val="0365C0"/>
                </a:solidFill>
                <a:latin typeface="Arial MT"/>
                <a:cs typeface="Arial MT"/>
              </a:rPr>
              <a:t>This</a:t>
            </a:r>
            <a:r>
              <a:rPr spc="-30" dirty="0">
                <a:solidFill>
                  <a:srgbClr val="0365C0"/>
                </a:solidFill>
                <a:latin typeface="Arial MT"/>
                <a:cs typeface="Arial MT"/>
              </a:rPr>
              <a:t> </a:t>
            </a:r>
            <a:r>
              <a:rPr dirty="0">
                <a:solidFill>
                  <a:srgbClr val="0365C0"/>
                </a:solidFill>
                <a:latin typeface="Arial MT"/>
                <a:cs typeface="Arial MT"/>
              </a:rPr>
              <a:t>results</a:t>
            </a:r>
            <a:r>
              <a:rPr spc="-30" dirty="0">
                <a:solidFill>
                  <a:srgbClr val="0365C0"/>
                </a:solidFill>
                <a:latin typeface="Arial MT"/>
                <a:cs typeface="Arial MT"/>
              </a:rPr>
              <a:t> </a:t>
            </a:r>
            <a:r>
              <a:rPr dirty="0">
                <a:solidFill>
                  <a:srgbClr val="0365C0"/>
                </a:solidFill>
                <a:latin typeface="Arial MT"/>
                <a:cs typeface="Arial MT"/>
              </a:rPr>
              <a:t>in</a:t>
            </a:r>
            <a:r>
              <a:rPr spc="-25" dirty="0">
                <a:solidFill>
                  <a:srgbClr val="0365C0"/>
                </a:solidFill>
                <a:latin typeface="Arial MT"/>
                <a:cs typeface="Arial MT"/>
              </a:rPr>
              <a:t> </a:t>
            </a:r>
            <a:r>
              <a:rPr dirty="0">
                <a:solidFill>
                  <a:srgbClr val="0365C0"/>
                </a:solidFill>
                <a:latin typeface="Arial MT"/>
                <a:cs typeface="Arial MT"/>
              </a:rPr>
              <a:t>a</a:t>
            </a:r>
            <a:r>
              <a:rPr spc="-25" dirty="0">
                <a:solidFill>
                  <a:srgbClr val="0365C0"/>
                </a:solidFill>
                <a:latin typeface="Arial MT"/>
                <a:cs typeface="Arial MT"/>
              </a:rPr>
              <a:t> </a:t>
            </a:r>
            <a:r>
              <a:rPr i="1" dirty="0">
                <a:solidFill>
                  <a:srgbClr val="0365C0"/>
                </a:solidFill>
                <a:latin typeface="Arial"/>
                <a:cs typeface="Arial"/>
              </a:rPr>
              <a:t>mutual</a:t>
            </a:r>
            <a:r>
              <a:rPr i="1" spc="-30" dirty="0">
                <a:solidFill>
                  <a:srgbClr val="0365C0"/>
                </a:solidFill>
                <a:latin typeface="Arial"/>
                <a:cs typeface="Arial"/>
              </a:rPr>
              <a:t> </a:t>
            </a:r>
            <a:r>
              <a:rPr i="1" dirty="0">
                <a:solidFill>
                  <a:srgbClr val="0365C0"/>
                </a:solidFill>
                <a:latin typeface="Arial"/>
                <a:cs typeface="Arial"/>
              </a:rPr>
              <a:t>waiting</a:t>
            </a:r>
            <a:r>
              <a:rPr i="1" spc="-30" dirty="0">
                <a:solidFill>
                  <a:srgbClr val="0365C0"/>
                </a:solidFill>
                <a:latin typeface="Arial"/>
                <a:cs typeface="Arial"/>
              </a:rPr>
              <a:t> </a:t>
            </a:r>
            <a:r>
              <a:rPr i="1" dirty="0">
                <a:solidFill>
                  <a:srgbClr val="0365C0"/>
                </a:solidFill>
                <a:latin typeface="Arial"/>
                <a:cs typeface="Arial"/>
              </a:rPr>
              <a:t>condition</a:t>
            </a:r>
            <a:r>
              <a:rPr i="1" spc="-30" dirty="0">
                <a:solidFill>
                  <a:srgbClr val="0365C0"/>
                </a:solidFill>
                <a:latin typeface="Arial"/>
                <a:cs typeface="Arial"/>
              </a:rPr>
              <a:t> </a:t>
            </a:r>
            <a:r>
              <a:rPr dirty="0">
                <a:solidFill>
                  <a:srgbClr val="0365C0"/>
                </a:solidFill>
                <a:latin typeface="Arial MT"/>
                <a:cs typeface="Arial MT"/>
              </a:rPr>
              <a:t>which</a:t>
            </a:r>
            <a:r>
              <a:rPr spc="-20" dirty="0">
                <a:solidFill>
                  <a:srgbClr val="0365C0"/>
                </a:solidFill>
                <a:latin typeface="Arial MT"/>
                <a:cs typeface="Arial MT"/>
              </a:rPr>
              <a:t> </a:t>
            </a:r>
            <a:r>
              <a:rPr dirty="0">
                <a:solidFill>
                  <a:srgbClr val="0365C0"/>
                </a:solidFill>
                <a:latin typeface="Arial MT"/>
                <a:cs typeface="Arial MT"/>
              </a:rPr>
              <a:t>is</a:t>
            </a:r>
            <a:r>
              <a:rPr spc="-30" dirty="0">
                <a:solidFill>
                  <a:srgbClr val="0365C0"/>
                </a:solidFill>
                <a:latin typeface="Arial MT"/>
                <a:cs typeface="Arial MT"/>
              </a:rPr>
              <a:t> </a:t>
            </a:r>
            <a:r>
              <a:rPr dirty="0">
                <a:solidFill>
                  <a:srgbClr val="0365C0"/>
                </a:solidFill>
                <a:latin typeface="Arial MT"/>
                <a:cs typeface="Arial MT"/>
              </a:rPr>
              <a:t>not</a:t>
            </a:r>
            <a:r>
              <a:rPr spc="-30" dirty="0">
                <a:solidFill>
                  <a:srgbClr val="0365C0"/>
                </a:solidFill>
                <a:latin typeface="Arial MT"/>
                <a:cs typeface="Arial MT"/>
              </a:rPr>
              <a:t> </a:t>
            </a:r>
            <a:r>
              <a:rPr spc="-10" dirty="0">
                <a:solidFill>
                  <a:srgbClr val="0365C0"/>
                </a:solidFill>
                <a:latin typeface="Arial MT"/>
                <a:cs typeface="Arial MT"/>
              </a:rPr>
              <a:t>resolved</a:t>
            </a:r>
            <a:endParaRPr>
              <a:latin typeface="Arial MT"/>
              <a:cs typeface="Arial MT"/>
            </a:endParaRPr>
          </a:p>
          <a:p>
            <a:pPr marL="12700">
              <a:spcBef>
                <a:spcPts val="370"/>
              </a:spcBef>
            </a:pPr>
            <a:r>
              <a:rPr i="1" dirty="0">
                <a:solidFill>
                  <a:srgbClr val="0365C0"/>
                </a:solidFill>
                <a:latin typeface="Arial"/>
                <a:cs typeface="Arial"/>
              </a:rPr>
              <a:t>Note</a:t>
            </a:r>
            <a:r>
              <a:rPr i="1" spc="-35" dirty="0">
                <a:solidFill>
                  <a:srgbClr val="0365C0"/>
                </a:solidFill>
                <a:latin typeface="Arial"/>
                <a:cs typeface="Arial"/>
              </a:rPr>
              <a:t> </a:t>
            </a:r>
            <a:r>
              <a:rPr i="1" dirty="0">
                <a:solidFill>
                  <a:srgbClr val="0365C0"/>
                </a:solidFill>
                <a:latin typeface="Arial"/>
                <a:cs typeface="Arial"/>
              </a:rPr>
              <a:t>that</a:t>
            </a:r>
            <a:r>
              <a:rPr i="1" spc="-40" dirty="0">
                <a:solidFill>
                  <a:srgbClr val="0365C0"/>
                </a:solidFill>
                <a:latin typeface="Arial"/>
                <a:cs typeface="Arial"/>
              </a:rPr>
              <a:t> </a:t>
            </a:r>
            <a:r>
              <a:rPr i="1" dirty="0">
                <a:solidFill>
                  <a:srgbClr val="0365C0"/>
                </a:solidFill>
                <a:latin typeface="Arial"/>
                <a:cs typeface="Arial"/>
              </a:rPr>
              <a:t>this</a:t>
            </a:r>
            <a:r>
              <a:rPr i="1" spc="-30" dirty="0">
                <a:solidFill>
                  <a:srgbClr val="0365C0"/>
                </a:solidFill>
                <a:latin typeface="Arial"/>
                <a:cs typeface="Arial"/>
              </a:rPr>
              <a:t> </a:t>
            </a:r>
            <a:r>
              <a:rPr i="1" dirty="0">
                <a:solidFill>
                  <a:srgbClr val="0365C0"/>
                </a:solidFill>
                <a:latin typeface="Arial"/>
                <a:cs typeface="Arial"/>
              </a:rPr>
              <a:t>deadlock</a:t>
            </a:r>
            <a:r>
              <a:rPr i="1" spc="-35" dirty="0">
                <a:solidFill>
                  <a:srgbClr val="0365C0"/>
                </a:solidFill>
                <a:latin typeface="Arial"/>
                <a:cs typeface="Arial"/>
              </a:rPr>
              <a:t> </a:t>
            </a:r>
            <a:r>
              <a:rPr i="1" dirty="0">
                <a:solidFill>
                  <a:srgbClr val="0365C0"/>
                </a:solidFill>
                <a:latin typeface="Arial"/>
                <a:cs typeface="Arial"/>
              </a:rPr>
              <a:t>does</a:t>
            </a:r>
            <a:r>
              <a:rPr i="1" spc="-35" dirty="0">
                <a:solidFill>
                  <a:srgbClr val="0365C0"/>
                </a:solidFill>
                <a:latin typeface="Arial"/>
                <a:cs typeface="Arial"/>
              </a:rPr>
              <a:t> </a:t>
            </a:r>
            <a:r>
              <a:rPr i="1" dirty="0">
                <a:solidFill>
                  <a:srgbClr val="0365C0"/>
                </a:solidFill>
                <a:latin typeface="Arial"/>
                <a:cs typeface="Arial"/>
              </a:rPr>
              <a:t>not</a:t>
            </a:r>
            <a:r>
              <a:rPr i="1" spc="-35" dirty="0">
                <a:solidFill>
                  <a:srgbClr val="0365C0"/>
                </a:solidFill>
                <a:latin typeface="Arial"/>
                <a:cs typeface="Arial"/>
              </a:rPr>
              <a:t> </a:t>
            </a:r>
            <a:r>
              <a:rPr i="1" dirty="0">
                <a:solidFill>
                  <a:srgbClr val="0365C0"/>
                </a:solidFill>
                <a:latin typeface="Arial"/>
                <a:cs typeface="Arial"/>
              </a:rPr>
              <a:t>occur</a:t>
            </a:r>
            <a:r>
              <a:rPr i="1" spc="-35" dirty="0">
                <a:solidFill>
                  <a:srgbClr val="0365C0"/>
                </a:solidFill>
                <a:latin typeface="Arial"/>
                <a:cs typeface="Arial"/>
              </a:rPr>
              <a:t> </a:t>
            </a:r>
            <a:r>
              <a:rPr i="1" dirty="0">
                <a:solidFill>
                  <a:srgbClr val="0365C0"/>
                </a:solidFill>
                <a:latin typeface="Arial"/>
                <a:cs typeface="Arial"/>
              </a:rPr>
              <a:t>in</a:t>
            </a:r>
            <a:r>
              <a:rPr i="1" spc="-40" dirty="0">
                <a:solidFill>
                  <a:srgbClr val="0365C0"/>
                </a:solidFill>
                <a:latin typeface="Arial"/>
                <a:cs typeface="Arial"/>
              </a:rPr>
              <a:t> </a:t>
            </a:r>
            <a:r>
              <a:rPr i="1" dirty="0">
                <a:solidFill>
                  <a:srgbClr val="0365C0"/>
                </a:solidFill>
                <a:latin typeface="Arial"/>
                <a:cs typeface="Arial"/>
              </a:rPr>
              <a:t>all</a:t>
            </a:r>
            <a:r>
              <a:rPr i="1" spc="-35" dirty="0">
                <a:solidFill>
                  <a:srgbClr val="0365C0"/>
                </a:solidFill>
                <a:latin typeface="Arial"/>
                <a:cs typeface="Arial"/>
              </a:rPr>
              <a:t> </a:t>
            </a:r>
            <a:r>
              <a:rPr i="1" dirty="0">
                <a:solidFill>
                  <a:srgbClr val="0365C0"/>
                </a:solidFill>
                <a:latin typeface="Arial"/>
                <a:cs typeface="Arial"/>
              </a:rPr>
              <a:t>execution/task</a:t>
            </a:r>
            <a:r>
              <a:rPr i="1" spc="-35" dirty="0">
                <a:solidFill>
                  <a:srgbClr val="0365C0"/>
                </a:solidFill>
                <a:latin typeface="Arial"/>
                <a:cs typeface="Arial"/>
              </a:rPr>
              <a:t> </a:t>
            </a:r>
            <a:r>
              <a:rPr i="1" dirty="0">
                <a:solidFill>
                  <a:srgbClr val="0365C0"/>
                </a:solidFill>
                <a:latin typeface="Arial"/>
                <a:cs typeface="Arial"/>
              </a:rPr>
              <a:t>switch</a:t>
            </a:r>
            <a:r>
              <a:rPr i="1" spc="-35" dirty="0">
                <a:solidFill>
                  <a:srgbClr val="0365C0"/>
                </a:solidFill>
                <a:latin typeface="Arial"/>
                <a:cs typeface="Arial"/>
              </a:rPr>
              <a:t> </a:t>
            </a:r>
            <a:r>
              <a:rPr i="1" spc="-10" dirty="0">
                <a:solidFill>
                  <a:srgbClr val="0365C0"/>
                </a:solidFill>
                <a:latin typeface="Arial"/>
                <a:cs typeface="Arial"/>
              </a:rPr>
              <a:t>orders!</a:t>
            </a:r>
            <a:endParaRPr>
              <a:latin typeface="Arial"/>
              <a:cs typeface="Arial"/>
            </a:endParaRPr>
          </a:p>
        </p:txBody>
      </p:sp>
      <p:sp>
        <p:nvSpPr>
          <p:cNvPr id="4" name="object 4"/>
          <p:cNvSpPr/>
          <p:nvPr/>
        </p:nvSpPr>
        <p:spPr>
          <a:xfrm>
            <a:off x="1989659"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2532032" y="2061011"/>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spc="-50" dirty="0">
                <a:latin typeface="Courier New"/>
                <a:cs typeface="Courier New"/>
              </a:rPr>
              <a:t>z</a:t>
            </a:r>
            <a:r>
              <a:rPr dirty="0">
                <a:latin typeface="Courier New"/>
                <a:cs typeface="Courier New"/>
              </a:rPr>
              <a:t>	</a:t>
            </a:r>
            <a:r>
              <a:rPr spc="-60" dirty="0">
                <a:latin typeface="Courier New"/>
                <a:cs typeface="Courier New"/>
              </a:rPr>
              <a:t>=</a:t>
            </a:r>
            <a:r>
              <a:rPr dirty="0">
                <a:latin typeface="Courier New"/>
                <a:cs typeface="Courier New"/>
              </a:rPr>
              <a:t>	</a:t>
            </a:r>
            <a:r>
              <a:rPr spc="-50" dirty="0">
                <a:latin typeface="Courier New"/>
                <a:cs typeface="Courier New"/>
              </a:rPr>
              <a:t>z</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2; </a:t>
            </a:r>
            <a:r>
              <a:rPr spc="-10" dirty="0">
                <a:latin typeface="Courier New"/>
                <a:cs typeface="Courier New"/>
              </a:rPr>
              <a:t>lock1.wait(); </a:t>
            </a:r>
            <a:r>
              <a:rPr spc="-50" dirty="0">
                <a:latin typeface="Courier New"/>
                <a:cs typeface="Courier New"/>
              </a:rPr>
              <a:t>x</a:t>
            </a:r>
            <a:r>
              <a:rPr dirty="0">
                <a:latin typeface="Courier New"/>
                <a:cs typeface="Courier New"/>
              </a:rPr>
              <a:t>	</a:t>
            </a:r>
            <a:r>
              <a:rPr spc="-60" dirty="0">
                <a:latin typeface="Courier New"/>
                <a:cs typeface="Courier New"/>
              </a:rPr>
              <a:t>=</a:t>
            </a:r>
            <a:r>
              <a:rPr dirty="0">
                <a:latin typeface="Courier New"/>
                <a:cs typeface="Courier New"/>
              </a:rPr>
              <a:t>	</a:t>
            </a:r>
            <a:r>
              <a:rPr spc="-50" dirty="0">
                <a:latin typeface="Courier New"/>
                <a:cs typeface="Courier New"/>
              </a:rPr>
              <a:t>x</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2;</a:t>
            </a:r>
            <a:endParaRPr>
              <a:latin typeface="Courier New"/>
              <a:cs typeface="Courier New"/>
            </a:endParaRPr>
          </a:p>
        </p:txBody>
      </p:sp>
      <p:sp>
        <p:nvSpPr>
          <p:cNvPr id="6" name="object 6"/>
          <p:cNvSpPr txBox="1"/>
          <p:nvPr/>
        </p:nvSpPr>
        <p:spPr>
          <a:xfrm>
            <a:off x="2532033" y="2823011"/>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spc="-10" dirty="0">
                <a:solidFill>
                  <a:srgbClr val="FF2600"/>
                </a:solidFill>
                <a:latin typeface="Courier New"/>
                <a:cs typeface="Courier New"/>
              </a:rPr>
              <a:t>lock2.wait(); </a:t>
            </a:r>
            <a:r>
              <a:rPr spc="-10" dirty="0">
                <a:latin typeface="Courier New"/>
                <a:cs typeface="Courier New"/>
              </a:rPr>
              <a:t>lock1.signal(); </a:t>
            </a:r>
            <a:r>
              <a:rPr spc="-50" dirty="0">
                <a:latin typeface="Courier New"/>
                <a:cs typeface="Courier New"/>
              </a:rPr>
              <a:t>y</a:t>
            </a:r>
            <a:r>
              <a:rPr dirty="0">
                <a:latin typeface="Courier New"/>
                <a:cs typeface="Courier New"/>
              </a:rPr>
              <a:t>	</a:t>
            </a:r>
            <a:r>
              <a:rPr spc="-60" dirty="0">
                <a:latin typeface="Courier New"/>
                <a:cs typeface="Courier New"/>
              </a:rPr>
              <a:t>=</a:t>
            </a:r>
            <a:r>
              <a:rPr dirty="0">
                <a:latin typeface="Courier New"/>
                <a:cs typeface="Courier New"/>
              </a:rPr>
              <a:t>	</a:t>
            </a:r>
            <a:r>
              <a:rPr spc="-50" dirty="0">
                <a:latin typeface="Courier New"/>
                <a:cs typeface="Courier New"/>
              </a:rPr>
              <a:t>y</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2; </a:t>
            </a:r>
            <a:r>
              <a:rPr spc="-10" dirty="0">
                <a:latin typeface="Courier New"/>
                <a:cs typeface="Courier New"/>
              </a:rPr>
              <a:t>lock2.signal();</a:t>
            </a:r>
            <a:endParaRPr>
              <a:latin typeface="Courier New"/>
              <a:cs typeface="Courier New"/>
            </a:endParaRPr>
          </a:p>
        </p:txBody>
      </p:sp>
      <p:sp>
        <p:nvSpPr>
          <p:cNvPr id="7" name="object 7"/>
          <p:cNvSpPr txBox="1"/>
          <p:nvPr/>
        </p:nvSpPr>
        <p:spPr>
          <a:xfrm>
            <a:off x="2003629" y="2082687"/>
            <a:ext cx="396875" cy="2105063"/>
          </a:xfrm>
          <a:prstGeom prst="rect">
            <a:avLst/>
          </a:prstGeom>
        </p:spPr>
        <p:txBody>
          <a:bodyPr vert="horz" wrap="square" lIns="0" tIns="83820" rIns="0" bIns="0" rtlCol="0">
            <a:spAutoFit/>
          </a:bodyPr>
          <a:lstStyle/>
          <a:p>
            <a:pPr marL="38100">
              <a:spcBef>
                <a:spcPts val="660"/>
              </a:spcBef>
            </a:pPr>
            <a:r>
              <a:rPr sz="1200" spc="-50" dirty="0">
                <a:latin typeface="Courier New"/>
                <a:cs typeface="Courier New"/>
              </a:rPr>
              <a:t>2</a:t>
            </a:r>
            <a:endParaRPr sz="1200">
              <a:latin typeface="Courier New"/>
              <a:cs typeface="Courier New"/>
            </a:endParaRPr>
          </a:p>
          <a:p>
            <a:pPr marL="38100">
              <a:spcBef>
                <a:spcPts val="560"/>
              </a:spcBef>
            </a:pPr>
            <a:r>
              <a:rPr sz="1200" spc="-50" dirty="0">
                <a:latin typeface="Courier New"/>
                <a:cs typeface="Courier New"/>
              </a:rPr>
              <a:t>3</a:t>
            </a:r>
            <a:endParaRPr sz="1200">
              <a:latin typeface="Courier New"/>
              <a:cs typeface="Courier New"/>
            </a:endParaRPr>
          </a:p>
          <a:p>
            <a:pPr marL="38100">
              <a:spcBef>
                <a:spcPts val="560"/>
              </a:spcBef>
            </a:pPr>
            <a:r>
              <a:rPr sz="1200" spc="-50" dirty="0">
                <a:latin typeface="Courier New"/>
                <a:cs typeface="Courier New"/>
              </a:rPr>
              <a:t>4</a:t>
            </a:r>
            <a:endParaRPr sz="1200">
              <a:latin typeface="Courier New"/>
              <a:cs typeface="Courier New"/>
            </a:endParaRPr>
          </a:p>
          <a:p>
            <a:pPr marL="38100">
              <a:spcBef>
                <a:spcPts val="560"/>
              </a:spcBef>
            </a:pPr>
            <a:r>
              <a:rPr sz="1200" spc="-50" dirty="0">
                <a:solidFill>
                  <a:srgbClr val="FF2600"/>
                </a:solidFill>
                <a:latin typeface="Courier New"/>
                <a:cs typeface="Courier New"/>
              </a:rPr>
              <a:t>5</a:t>
            </a:r>
            <a:endParaRPr sz="1200">
              <a:latin typeface="Courier New"/>
              <a:cs typeface="Courier New"/>
            </a:endParaRPr>
          </a:p>
          <a:p>
            <a:pPr marL="38100">
              <a:spcBef>
                <a:spcPts val="560"/>
              </a:spcBef>
            </a:pPr>
            <a:r>
              <a:rPr sz="1200" spc="-50" dirty="0">
                <a:latin typeface="Courier New"/>
                <a:cs typeface="Courier New"/>
              </a:rPr>
              <a:t>6</a:t>
            </a:r>
            <a:endParaRPr sz="1200">
              <a:latin typeface="Courier New"/>
              <a:cs typeface="Courier New"/>
            </a:endParaRPr>
          </a:p>
          <a:p>
            <a:pPr marL="38100">
              <a:spcBef>
                <a:spcPts val="560"/>
              </a:spcBef>
            </a:pPr>
            <a:r>
              <a:rPr sz="1200" spc="-50" dirty="0">
                <a:latin typeface="Courier New"/>
                <a:cs typeface="Courier New"/>
              </a:rPr>
              <a:t>7</a:t>
            </a:r>
            <a:endParaRPr sz="1200">
              <a:latin typeface="Courier New"/>
              <a:cs typeface="Courier New"/>
            </a:endParaRPr>
          </a:p>
          <a:p>
            <a:pPr marL="38100">
              <a:lnSpc>
                <a:spcPts val="1355"/>
              </a:lnSpc>
              <a:spcBef>
                <a:spcPts val="560"/>
              </a:spcBef>
            </a:pPr>
            <a:r>
              <a:rPr sz="1200" spc="-50" dirty="0">
                <a:latin typeface="Courier New"/>
                <a:cs typeface="Courier New"/>
              </a:rPr>
              <a:t>8</a:t>
            </a:r>
            <a:endParaRPr sz="1200">
              <a:latin typeface="Courier New"/>
              <a:cs typeface="Courier New"/>
            </a:endParaRPr>
          </a:p>
          <a:p>
            <a:pPr marL="38100">
              <a:lnSpc>
                <a:spcPts val="2075"/>
              </a:lnSpc>
            </a:pPr>
            <a:r>
              <a:rPr baseline="-6944" dirty="0">
                <a:latin typeface="Courier New"/>
                <a:cs typeface="Courier New"/>
              </a:rPr>
              <a:t>9</a:t>
            </a:r>
            <a:r>
              <a:rPr spc="-15" baseline="-6944" dirty="0">
                <a:latin typeface="Courier New"/>
                <a:cs typeface="Courier New"/>
              </a:rPr>
              <a:t> </a:t>
            </a:r>
            <a:r>
              <a:rPr spc="-50" dirty="0">
                <a:latin typeface="Courier New"/>
                <a:cs typeface="Courier New"/>
              </a:rPr>
              <a:t>}</a:t>
            </a:r>
            <a:endParaRPr>
              <a:latin typeface="Courier New"/>
              <a:cs typeface="Courier New"/>
            </a:endParaRPr>
          </a:p>
        </p:txBody>
      </p:sp>
      <p:sp>
        <p:nvSpPr>
          <p:cNvPr id="8" name="object 8"/>
          <p:cNvSpPr txBox="1"/>
          <p:nvPr/>
        </p:nvSpPr>
        <p:spPr>
          <a:xfrm>
            <a:off x="1990147" y="1003867"/>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spc="-25" dirty="0">
                <a:latin typeface="Courier New"/>
                <a:cs typeface="Courier New"/>
              </a:rPr>
              <a:t>int</a:t>
            </a:r>
            <a:r>
              <a:rPr dirty="0">
                <a:latin typeface="Courier New"/>
                <a:cs typeface="Courier New"/>
              </a:rPr>
              <a:t>	</a:t>
            </a:r>
            <a:r>
              <a:rPr spc="-20" dirty="0">
                <a:latin typeface="Courier New"/>
                <a:cs typeface="Courier New"/>
              </a:rPr>
              <a:t>x=0,</a:t>
            </a:r>
            <a:r>
              <a:rPr dirty="0">
                <a:latin typeface="Courier New"/>
                <a:cs typeface="Courier New"/>
              </a:rPr>
              <a:t>	</a:t>
            </a:r>
            <a:r>
              <a:rPr spc="-20" dirty="0">
                <a:latin typeface="Courier New"/>
                <a:cs typeface="Courier New"/>
              </a:rPr>
              <a:t>y=0,</a:t>
            </a:r>
            <a:r>
              <a:rPr dirty="0">
                <a:latin typeface="Courier New"/>
                <a:cs typeface="Courier New"/>
              </a:rPr>
              <a:t>	</a:t>
            </a:r>
            <a:r>
              <a:rPr spc="-20" dirty="0">
                <a:latin typeface="Courier New"/>
                <a:cs typeface="Courier New"/>
              </a:rPr>
              <a:t>z=0; </a:t>
            </a:r>
            <a:r>
              <a:rPr spc="-10" dirty="0">
                <a:latin typeface="Courier New"/>
                <a:cs typeface="Courier New"/>
              </a:rPr>
              <a:t>semaphore</a:t>
            </a:r>
            <a:r>
              <a:rPr dirty="0">
                <a:latin typeface="Courier New"/>
                <a:cs typeface="Courier New"/>
              </a:rPr>
              <a:t>		</a:t>
            </a:r>
            <a:r>
              <a:rPr spc="-10" dirty="0">
                <a:latin typeface="Courier New"/>
                <a:cs typeface="Courier New"/>
              </a:rPr>
              <a:t>lock1=1,</a:t>
            </a:r>
            <a:r>
              <a:rPr dirty="0">
                <a:latin typeface="Courier New"/>
                <a:cs typeface="Courier New"/>
              </a:rPr>
              <a:t>	</a:t>
            </a:r>
            <a:r>
              <a:rPr spc="-10" dirty="0">
                <a:latin typeface="Courier New"/>
                <a:cs typeface="Courier New"/>
              </a:rPr>
              <a:t>lock2=1;</a:t>
            </a:r>
            <a:endParaRPr>
              <a:latin typeface="Courier New"/>
              <a:cs typeface="Courier New"/>
            </a:endParaRPr>
          </a:p>
        </p:txBody>
      </p:sp>
      <p:sp>
        <p:nvSpPr>
          <p:cNvPr id="9" name="object 9"/>
          <p:cNvSpPr/>
          <p:nvPr/>
        </p:nvSpPr>
        <p:spPr>
          <a:xfrm>
            <a:off x="4853471"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10" name="object 10"/>
          <p:cNvSpPr txBox="1"/>
          <p:nvPr/>
        </p:nvSpPr>
        <p:spPr>
          <a:xfrm>
            <a:off x="1990929" y="1807011"/>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aseline="-6944" dirty="0">
                <a:latin typeface="Courier New"/>
                <a:cs typeface="Courier New"/>
              </a:rPr>
              <a:t>1</a:t>
            </a:r>
            <a:r>
              <a:rPr spc="-15" baseline="-6944" dirty="0">
                <a:latin typeface="Courier New"/>
                <a:cs typeface="Courier New"/>
              </a:rPr>
              <a:t> </a:t>
            </a:r>
            <a:r>
              <a:rPr spc="-25" dirty="0">
                <a:latin typeface="Courier New"/>
                <a:cs typeface="Courier New"/>
              </a:rPr>
              <a:t>int</a:t>
            </a:r>
            <a:r>
              <a:rPr dirty="0">
                <a:latin typeface="Courier New"/>
                <a:cs typeface="Courier New"/>
              </a:rPr>
              <a:t>	</a:t>
            </a:r>
            <a:r>
              <a:rPr spc="-20" dirty="0">
                <a:latin typeface="Courier New"/>
                <a:cs typeface="Courier New"/>
              </a:rPr>
              <a:t>t1()</a:t>
            </a:r>
            <a:r>
              <a:rPr dirty="0">
                <a:latin typeface="Courier New"/>
                <a:cs typeface="Courier New"/>
              </a:rPr>
              <a:t>	</a:t>
            </a:r>
            <a:r>
              <a:rPr spc="-50" dirty="0">
                <a:latin typeface="Courier New"/>
                <a:cs typeface="Courier New"/>
              </a:rPr>
              <a:t>{</a:t>
            </a:r>
            <a:r>
              <a:rPr dirty="0">
                <a:latin typeface="Courier New"/>
                <a:cs typeface="Courier New"/>
              </a:rPr>
              <a:t>	</a:t>
            </a:r>
            <a:r>
              <a:rPr baseline="-6944" dirty="0">
                <a:latin typeface="Courier New"/>
                <a:cs typeface="Courier New"/>
              </a:rPr>
              <a:t>1</a:t>
            </a:r>
            <a:r>
              <a:rPr spc="-15" baseline="-6944" dirty="0">
                <a:latin typeface="Courier New"/>
                <a:cs typeface="Courier New"/>
              </a:rPr>
              <a:t> </a:t>
            </a:r>
            <a:r>
              <a:rPr spc="-25" dirty="0">
                <a:latin typeface="Courier New"/>
                <a:cs typeface="Courier New"/>
              </a:rPr>
              <a:t>int</a:t>
            </a:r>
            <a:r>
              <a:rPr dirty="0">
                <a:latin typeface="Courier New"/>
                <a:cs typeface="Courier New"/>
              </a:rPr>
              <a:t>	</a:t>
            </a:r>
            <a:r>
              <a:rPr spc="-20" dirty="0">
                <a:latin typeface="Courier New"/>
                <a:cs typeface="Courier New"/>
              </a:rPr>
              <a:t>t2()</a:t>
            </a:r>
            <a:r>
              <a:rPr dirty="0">
                <a:latin typeface="Courier New"/>
                <a:cs typeface="Courier New"/>
              </a:rPr>
              <a:t>	</a:t>
            </a:r>
            <a:r>
              <a:rPr spc="-50" dirty="0">
                <a:latin typeface="Courier New"/>
                <a:cs typeface="Courier New"/>
              </a:rPr>
              <a:t>{</a:t>
            </a:r>
            <a:endParaRPr>
              <a:latin typeface="Courier New"/>
              <a:cs typeface="Courier New"/>
            </a:endParaRPr>
          </a:p>
        </p:txBody>
      </p:sp>
      <p:sp>
        <p:nvSpPr>
          <p:cNvPr id="11" name="object 11"/>
          <p:cNvSpPr txBox="1"/>
          <p:nvPr/>
        </p:nvSpPr>
        <p:spPr>
          <a:xfrm>
            <a:off x="5395843" y="2061011"/>
            <a:ext cx="1809114" cy="299720"/>
          </a:xfrm>
          <a:prstGeom prst="rect">
            <a:avLst/>
          </a:prstGeom>
        </p:spPr>
        <p:txBody>
          <a:bodyPr vert="horz" wrap="square" lIns="0" tIns="12700" rIns="0" bIns="0" rtlCol="0">
            <a:spAutoFit/>
          </a:bodyPr>
          <a:lstStyle/>
          <a:p>
            <a:pPr marL="12700">
              <a:spcBef>
                <a:spcPts val="100"/>
              </a:spcBef>
            </a:pPr>
            <a:r>
              <a:rPr spc="-10" dirty="0">
                <a:latin typeface="Courier New"/>
                <a:cs typeface="Courier New"/>
              </a:rPr>
              <a:t>lock2.wait();</a:t>
            </a:r>
            <a:endParaRPr>
              <a:latin typeface="Courier New"/>
              <a:cs typeface="Courier New"/>
            </a:endParaRPr>
          </a:p>
        </p:txBody>
      </p:sp>
      <p:sp>
        <p:nvSpPr>
          <p:cNvPr id="12" name="object 12"/>
          <p:cNvSpPr txBox="1"/>
          <p:nvPr/>
        </p:nvSpPr>
        <p:spPr>
          <a:xfrm>
            <a:off x="5395842" y="2315011"/>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spc="-50" dirty="0">
                <a:latin typeface="Courier New"/>
                <a:cs typeface="Courier New"/>
              </a:rPr>
              <a:t>y</a:t>
            </a:r>
            <a:r>
              <a:rPr dirty="0">
                <a:latin typeface="Courier New"/>
                <a:cs typeface="Courier New"/>
              </a:rPr>
              <a:t>	</a:t>
            </a:r>
            <a:r>
              <a:rPr spc="-60" dirty="0">
                <a:latin typeface="Courier New"/>
                <a:cs typeface="Courier New"/>
              </a:rPr>
              <a:t>=</a:t>
            </a:r>
            <a:r>
              <a:rPr dirty="0">
                <a:latin typeface="Courier New"/>
                <a:cs typeface="Courier New"/>
              </a:rPr>
              <a:t>	</a:t>
            </a:r>
            <a:r>
              <a:rPr spc="-50" dirty="0">
                <a:latin typeface="Courier New"/>
                <a:cs typeface="Courier New"/>
              </a:rPr>
              <a:t>y</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1; </a:t>
            </a:r>
            <a:r>
              <a:rPr spc="-10" dirty="0">
                <a:solidFill>
                  <a:srgbClr val="FF2600"/>
                </a:solidFill>
                <a:latin typeface="Courier New"/>
                <a:cs typeface="Courier New"/>
              </a:rPr>
              <a:t>lock1.wait(); </a:t>
            </a:r>
            <a:r>
              <a:rPr spc="-50" dirty="0">
                <a:latin typeface="Courier New"/>
                <a:cs typeface="Courier New"/>
              </a:rPr>
              <a:t>x</a:t>
            </a:r>
            <a:r>
              <a:rPr dirty="0">
                <a:latin typeface="Courier New"/>
                <a:cs typeface="Courier New"/>
              </a:rPr>
              <a:t>	</a:t>
            </a:r>
            <a:r>
              <a:rPr spc="-60" dirty="0">
                <a:latin typeface="Courier New"/>
                <a:cs typeface="Courier New"/>
              </a:rPr>
              <a:t>=</a:t>
            </a:r>
            <a:r>
              <a:rPr dirty="0">
                <a:latin typeface="Courier New"/>
                <a:cs typeface="Courier New"/>
              </a:rPr>
              <a:t>	</a:t>
            </a:r>
            <a:r>
              <a:rPr spc="-50" dirty="0">
                <a:latin typeface="Courier New"/>
                <a:cs typeface="Courier New"/>
              </a:rPr>
              <a:t>x</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1;</a:t>
            </a:r>
            <a:endParaRPr>
              <a:latin typeface="Courier New"/>
              <a:cs typeface="Courier New"/>
            </a:endParaRPr>
          </a:p>
          <a:p>
            <a:pPr marL="12700" marR="5080" algn="just">
              <a:lnSpc>
                <a:spcPts val="2000"/>
              </a:lnSpc>
            </a:pPr>
            <a:r>
              <a:rPr spc="-10" dirty="0">
                <a:latin typeface="Courier New"/>
                <a:cs typeface="Courier New"/>
              </a:rPr>
              <a:t>lock1.signal(); lock2.signal(); </a:t>
            </a:r>
            <a:r>
              <a:rPr dirty="0">
                <a:latin typeface="Courier New"/>
                <a:cs typeface="Courier New"/>
              </a:rPr>
              <a:t>z = z + </a:t>
            </a:r>
            <a:r>
              <a:rPr spc="-25" dirty="0">
                <a:latin typeface="Courier New"/>
                <a:cs typeface="Courier New"/>
              </a:rPr>
              <a:t>1;</a:t>
            </a:r>
            <a:endParaRPr>
              <a:latin typeface="Courier New"/>
              <a:cs typeface="Courier New"/>
            </a:endParaRPr>
          </a:p>
        </p:txBody>
      </p:sp>
      <p:sp>
        <p:nvSpPr>
          <p:cNvPr id="13" name="object 13"/>
          <p:cNvSpPr txBox="1"/>
          <p:nvPr/>
        </p:nvSpPr>
        <p:spPr>
          <a:xfrm>
            <a:off x="4867441" y="2082687"/>
            <a:ext cx="396875" cy="2105063"/>
          </a:xfrm>
          <a:prstGeom prst="rect">
            <a:avLst/>
          </a:prstGeom>
        </p:spPr>
        <p:txBody>
          <a:bodyPr vert="horz" wrap="square" lIns="0" tIns="83820" rIns="0" bIns="0" rtlCol="0">
            <a:spAutoFit/>
          </a:bodyPr>
          <a:lstStyle/>
          <a:p>
            <a:pPr marL="38100">
              <a:spcBef>
                <a:spcPts val="660"/>
              </a:spcBef>
            </a:pPr>
            <a:r>
              <a:rPr sz="1200" spc="-50" dirty="0">
                <a:latin typeface="Courier New"/>
                <a:cs typeface="Courier New"/>
              </a:rPr>
              <a:t>2</a:t>
            </a:r>
            <a:endParaRPr sz="1200">
              <a:latin typeface="Courier New"/>
              <a:cs typeface="Courier New"/>
            </a:endParaRPr>
          </a:p>
          <a:p>
            <a:pPr marL="38100">
              <a:spcBef>
                <a:spcPts val="560"/>
              </a:spcBef>
            </a:pPr>
            <a:r>
              <a:rPr sz="1200" spc="-50" dirty="0">
                <a:latin typeface="Courier New"/>
                <a:cs typeface="Courier New"/>
              </a:rPr>
              <a:t>3</a:t>
            </a:r>
            <a:endParaRPr sz="1200">
              <a:latin typeface="Courier New"/>
              <a:cs typeface="Courier New"/>
            </a:endParaRPr>
          </a:p>
          <a:p>
            <a:pPr marL="38100">
              <a:spcBef>
                <a:spcPts val="560"/>
              </a:spcBef>
            </a:pPr>
            <a:r>
              <a:rPr sz="1200" spc="-50" dirty="0">
                <a:latin typeface="Courier New"/>
                <a:cs typeface="Courier New"/>
              </a:rPr>
              <a:t>4</a:t>
            </a:r>
            <a:endParaRPr sz="1200">
              <a:latin typeface="Courier New"/>
              <a:cs typeface="Courier New"/>
            </a:endParaRPr>
          </a:p>
          <a:p>
            <a:pPr marL="38100">
              <a:spcBef>
                <a:spcPts val="560"/>
              </a:spcBef>
            </a:pPr>
            <a:r>
              <a:rPr sz="1200" spc="-50" dirty="0">
                <a:latin typeface="Courier New"/>
                <a:cs typeface="Courier New"/>
              </a:rPr>
              <a:t>5</a:t>
            </a:r>
            <a:endParaRPr sz="1200">
              <a:latin typeface="Courier New"/>
              <a:cs typeface="Courier New"/>
            </a:endParaRPr>
          </a:p>
          <a:p>
            <a:pPr marL="38100">
              <a:spcBef>
                <a:spcPts val="560"/>
              </a:spcBef>
            </a:pPr>
            <a:r>
              <a:rPr sz="1200" spc="-50" dirty="0">
                <a:latin typeface="Courier New"/>
                <a:cs typeface="Courier New"/>
              </a:rPr>
              <a:t>6</a:t>
            </a:r>
            <a:endParaRPr sz="1200">
              <a:latin typeface="Courier New"/>
              <a:cs typeface="Courier New"/>
            </a:endParaRPr>
          </a:p>
          <a:p>
            <a:pPr marL="38100">
              <a:spcBef>
                <a:spcPts val="560"/>
              </a:spcBef>
            </a:pPr>
            <a:r>
              <a:rPr sz="1200" spc="-50" dirty="0">
                <a:latin typeface="Courier New"/>
                <a:cs typeface="Courier New"/>
              </a:rPr>
              <a:t>7</a:t>
            </a:r>
            <a:endParaRPr sz="1200">
              <a:latin typeface="Courier New"/>
              <a:cs typeface="Courier New"/>
            </a:endParaRPr>
          </a:p>
          <a:p>
            <a:pPr marL="38100">
              <a:lnSpc>
                <a:spcPts val="1355"/>
              </a:lnSpc>
              <a:spcBef>
                <a:spcPts val="560"/>
              </a:spcBef>
            </a:pPr>
            <a:r>
              <a:rPr sz="1200" spc="-50" dirty="0">
                <a:latin typeface="Courier New"/>
                <a:cs typeface="Courier New"/>
              </a:rPr>
              <a:t>8</a:t>
            </a:r>
            <a:endParaRPr sz="1200">
              <a:latin typeface="Courier New"/>
              <a:cs typeface="Courier New"/>
            </a:endParaRPr>
          </a:p>
          <a:p>
            <a:pPr marL="38100">
              <a:lnSpc>
                <a:spcPts val="2075"/>
              </a:lnSpc>
            </a:pPr>
            <a:r>
              <a:rPr baseline="-6944" dirty="0">
                <a:latin typeface="Courier New"/>
                <a:cs typeface="Courier New"/>
              </a:rPr>
              <a:t>9</a:t>
            </a:r>
            <a:r>
              <a:rPr spc="-15" baseline="-6944" dirty="0">
                <a:latin typeface="Courier New"/>
                <a:cs typeface="Courier New"/>
              </a:rPr>
              <a:t> </a:t>
            </a:r>
            <a:r>
              <a:rPr spc="-50" dirty="0">
                <a:latin typeface="Courier New"/>
                <a:cs typeface="Courier New"/>
              </a:rPr>
              <a:t>}</a:t>
            </a:r>
            <a:endParaRPr>
              <a:latin typeface="Courier New"/>
              <a:cs typeface="Courier New"/>
            </a:endParaRPr>
          </a:p>
        </p:txBody>
      </p:sp>
      <p:grpSp>
        <p:nvGrpSpPr>
          <p:cNvPr id="14" name="object 14"/>
          <p:cNvGrpSpPr/>
          <p:nvPr/>
        </p:nvGrpSpPr>
        <p:grpSpPr>
          <a:xfrm>
            <a:off x="4326344" y="1984822"/>
            <a:ext cx="1076325" cy="1101090"/>
            <a:chOff x="2802343" y="1984822"/>
            <a:chExt cx="1076325" cy="1101090"/>
          </a:xfrm>
        </p:grpSpPr>
        <p:sp>
          <p:nvSpPr>
            <p:cNvPr id="15"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16"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17"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18"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19"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20"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21"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2"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23"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24"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25" name="object 25"/>
          <p:cNvSpPr txBox="1">
            <a:spLocks noGrp="1"/>
          </p:cNvSpPr>
          <p:nvPr>
            <p:ph type="ftr" sz="quarter" idx="5"/>
          </p:nvPr>
        </p:nvSpPr>
        <p:spPr>
          <a:xfrm>
            <a:off x="3869887" y="6432331"/>
            <a:ext cx="2799715" cy="224154"/>
          </a:xfrm>
          <a:prstGeom prst="rect">
            <a:avLst/>
          </a:prstGeom>
        </p:spPr>
        <p:txBody>
          <a:bodyPr vert="horz" wrap="square" lIns="0" tIns="0" rIns="0" bIns="0" rtlCol="0">
            <a:spAutoFit/>
          </a:bodyPr>
          <a:lstStyle>
            <a:defPPr>
              <a:defRPr kern="0"/>
            </a:defPPr>
            <a:lvl1pPr>
              <a:defRPr sz="1400" b="0" i="0">
                <a:solidFill>
                  <a:schemeClr val="tx1"/>
                </a:solidFill>
                <a:latin typeface="Arial MT"/>
                <a:cs typeface="Arial MT"/>
              </a:defRPr>
            </a:lvl1pPr>
          </a:lstStyle>
          <a:p>
            <a:pPr marL="12700">
              <a:lnSpc>
                <a:spcPts val="1645"/>
              </a:lnSpc>
            </a:pPr>
            <a:r>
              <a:rPr lang="en-GB"/>
              <a:t>Operating</a:t>
            </a:r>
            <a:r>
              <a:rPr lang="en-GB" spc="-15"/>
              <a:t> </a:t>
            </a:r>
            <a:r>
              <a:rPr lang="en-GB"/>
              <a:t>Systems</a:t>
            </a:r>
            <a:r>
              <a:rPr lang="en-GB" spc="-10"/>
              <a:t> </a:t>
            </a:r>
            <a:r>
              <a:rPr lang="en-GB"/>
              <a:t>–</a:t>
            </a:r>
            <a:r>
              <a:rPr lang="en-GB" spc="-15"/>
              <a:t> </a:t>
            </a:r>
            <a:r>
              <a:rPr lang="en-GB"/>
              <a:t>Solution</a:t>
            </a:r>
            <a:r>
              <a:rPr lang="en-GB" spc="-40"/>
              <a:t> </a:t>
            </a:r>
            <a:r>
              <a:rPr lang="en-GB"/>
              <a:t>TE</a:t>
            </a:r>
            <a:r>
              <a:rPr lang="en-GB" spc="-15"/>
              <a:t> </a:t>
            </a:r>
            <a:r>
              <a:rPr lang="en-GB" spc="-50"/>
              <a:t>2</a:t>
            </a:r>
            <a:endParaRPr spc="-50" dirty="0"/>
          </a:p>
        </p:txBody>
      </p:sp>
      <p:sp>
        <p:nvSpPr>
          <p:cNvPr id="26" name="object 26"/>
          <p:cNvSpPr txBox="1">
            <a:spLocks noGrp="1"/>
          </p:cNvSpPr>
          <p:nvPr>
            <p:ph type="sldNum" sz="quarter" idx="7"/>
          </p:nvPr>
        </p:nvSpPr>
        <p:spPr>
          <a:xfrm>
            <a:off x="8562509" y="6447929"/>
            <a:ext cx="169935" cy="167640"/>
          </a:xfrm>
          <a:prstGeom prst="rect">
            <a:avLst/>
          </a:prstGeom>
        </p:spPr>
        <p:txBody>
          <a:bodyPr vert="horz" wrap="square" lIns="0" tIns="0" rIns="0" bIns="0" rtlCol="0">
            <a:spAutoFit/>
          </a:bodyPr>
          <a:lstStyle>
            <a:defPPr>
              <a:defRPr kern="0"/>
            </a:defPPr>
            <a:lvl1pPr>
              <a:defRPr sz="1000" b="0" i="0">
                <a:solidFill>
                  <a:schemeClr val="tx1"/>
                </a:solidFill>
                <a:latin typeface="Arial MT"/>
                <a:cs typeface="Arial MT"/>
              </a:defRPr>
            </a:lvl1pPr>
          </a:lstStyle>
          <a:p>
            <a:pPr marL="47625">
              <a:spcBef>
                <a:spcPts val="5"/>
              </a:spcBef>
            </a:pPr>
            <a:fld id="{81D60167-4931-47E6-BA6A-407CBD079E47}" type="slidenum">
              <a:rPr lang="en-SE" spc="-50" smtClean="0"/>
              <a:pPr marL="47625">
                <a:spcBef>
                  <a:spcPts val="5"/>
                </a:spcBef>
              </a:pPr>
              <a:t>44</a:t>
            </a:fld>
            <a:endParaRPr spc="-50" dirty="0"/>
          </a:p>
        </p:txBody>
      </p:sp>
      <p:sp>
        <p:nvSpPr>
          <p:cNvPr id="29" name="object 2">
            <a:extLst>
              <a:ext uri="{FF2B5EF4-FFF2-40B4-BE49-F238E27FC236}">
                <a16:creationId xmlns:a16="http://schemas.microsoft.com/office/drawing/2014/main" id="{2AB0BA35-9132-9A7A-B521-AB0B2209B69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2659" y="4012988"/>
            <a:ext cx="10132872" cy="2705228"/>
          </a:xfrm>
          <a:prstGeom prst="rect">
            <a:avLst/>
          </a:prstGeom>
        </p:spPr>
        <p:txBody>
          <a:bodyPr vert="horz" wrap="square" lIns="0" tIns="80645" rIns="0" bIns="0" rtlCol="0">
            <a:spAutoFit/>
          </a:bodyPr>
          <a:lstStyle/>
          <a:p>
            <a:pPr marL="12700">
              <a:spcBef>
                <a:spcPts val="635"/>
              </a:spcBef>
            </a:pPr>
            <a:r>
              <a:rPr lang="en-GB" sz="2150" b="0" dirty="0">
                <a:latin typeface="Gill Sans" panose="020B0502020104020203"/>
                <a:cs typeface="Arial MT"/>
              </a:rPr>
              <a:t>Q</a:t>
            </a:r>
            <a:r>
              <a:rPr sz="2150" b="0" dirty="0">
                <a:latin typeface="Gill Sans" panose="020B0502020104020203"/>
                <a:cs typeface="Arial MT"/>
              </a:rPr>
              <a:t>.</a:t>
            </a:r>
            <a:r>
              <a:rPr sz="2150" b="0" spc="40" dirty="0">
                <a:latin typeface="Gill Sans" panose="020B0502020104020203"/>
                <a:cs typeface="Arial MT"/>
              </a:rPr>
              <a:t> </a:t>
            </a:r>
            <a:r>
              <a:rPr sz="2150" b="0" dirty="0">
                <a:latin typeface="Gill Sans" panose="020B0502020104020203"/>
                <a:cs typeface="Arial MT"/>
              </a:rPr>
              <a:t>Executing</a:t>
            </a:r>
            <a:r>
              <a:rPr sz="2150" b="0" spc="55" dirty="0">
                <a:latin typeface="Gill Sans" panose="020B0502020104020203"/>
                <a:cs typeface="Arial MT"/>
              </a:rPr>
              <a:t> </a:t>
            </a:r>
            <a:r>
              <a:rPr sz="2150" b="0" dirty="0">
                <a:latin typeface="Gill Sans" panose="020B0502020104020203"/>
                <a:cs typeface="Arial MT"/>
              </a:rPr>
              <a:t>the</a:t>
            </a:r>
            <a:r>
              <a:rPr sz="2150" b="0" spc="50" dirty="0">
                <a:latin typeface="Gill Sans" panose="020B0502020104020203"/>
                <a:cs typeface="Arial MT"/>
              </a:rPr>
              <a:t> </a:t>
            </a:r>
            <a:r>
              <a:rPr sz="2150" b="0" dirty="0">
                <a:latin typeface="Gill Sans" panose="020B0502020104020203"/>
                <a:cs typeface="Arial MT"/>
              </a:rPr>
              <a:t>threads</a:t>
            </a:r>
            <a:r>
              <a:rPr sz="2150" b="0" spc="50" dirty="0">
                <a:latin typeface="Gill Sans" panose="020B0502020104020203"/>
                <a:cs typeface="Arial MT"/>
              </a:rPr>
              <a:t> </a:t>
            </a:r>
            <a:r>
              <a:rPr sz="2150" b="0" dirty="0">
                <a:latin typeface="Gill Sans" panose="020B0502020104020203"/>
                <a:cs typeface="Arial MT"/>
              </a:rPr>
              <a:t>in</a:t>
            </a:r>
            <a:r>
              <a:rPr sz="2150" b="0" spc="55" dirty="0">
                <a:latin typeface="Gill Sans" panose="020B0502020104020203"/>
                <a:cs typeface="Arial MT"/>
              </a:rPr>
              <a:t> </a:t>
            </a:r>
            <a:r>
              <a:rPr sz="2150" b="0" dirty="0">
                <a:latin typeface="Gill Sans" panose="020B0502020104020203"/>
                <a:cs typeface="Arial MT"/>
              </a:rPr>
              <a:t>parallel</a:t>
            </a:r>
            <a:r>
              <a:rPr sz="2150" b="0" spc="50" dirty="0">
                <a:latin typeface="Gill Sans" panose="020B0502020104020203"/>
                <a:cs typeface="Arial MT"/>
              </a:rPr>
              <a:t> </a:t>
            </a:r>
            <a:r>
              <a:rPr sz="2150" b="0" dirty="0">
                <a:latin typeface="Gill Sans" panose="020B0502020104020203"/>
                <a:cs typeface="Arial MT"/>
              </a:rPr>
              <a:t>could</a:t>
            </a:r>
            <a:r>
              <a:rPr sz="2150" b="0" spc="50" dirty="0">
                <a:latin typeface="Gill Sans" panose="020B0502020104020203"/>
                <a:cs typeface="Arial MT"/>
              </a:rPr>
              <a:t> </a:t>
            </a:r>
            <a:r>
              <a:rPr sz="2150" b="0" dirty="0">
                <a:latin typeface="Gill Sans" panose="020B0502020104020203"/>
                <a:cs typeface="Arial MT"/>
              </a:rPr>
              <a:t>result</a:t>
            </a:r>
            <a:r>
              <a:rPr sz="2150" b="0" spc="55" dirty="0">
                <a:latin typeface="Gill Sans" panose="020B0502020104020203"/>
                <a:cs typeface="Arial MT"/>
              </a:rPr>
              <a:t> </a:t>
            </a:r>
            <a:r>
              <a:rPr sz="2150" b="0" dirty="0">
                <a:latin typeface="Gill Sans" panose="020B0502020104020203"/>
                <a:cs typeface="Arial MT"/>
              </a:rPr>
              <a:t>in</a:t>
            </a:r>
            <a:r>
              <a:rPr sz="2150" b="0" spc="50" dirty="0">
                <a:latin typeface="Gill Sans" panose="020B0502020104020203"/>
                <a:cs typeface="Arial MT"/>
              </a:rPr>
              <a:t> </a:t>
            </a:r>
            <a:r>
              <a:rPr sz="2150" b="0" dirty="0">
                <a:latin typeface="Gill Sans" panose="020B0502020104020203"/>
                <a:cs typeface="Arial MT"/>
              </a:rPr>
              <a:t>a</a:t>
            </a:r>
            <a:r>
              <a:rPr sz="2150" b="0" spc="50" dirty="0">
                <a:latin typeface="Gill Sans" panose="020B0502020104020203"/>
                <a:cs typeface="Arial MT"/>
              </a:rPr>
              <a:t> </a:t>
            </a:r>
            <a:r>
              <a:rPr sz="2150" b="0" dirty="0">
                <a:latin typeface="Gill Sans" panose="020B0502020104020203"/>
                <a:cs typeface="Arial MT"/>
              </a:rPr>
              <a:t>deadlock.</a:t>
            </a:r>
            <a:r>
              <a:rPr sz="2150" b="0" spc="55" dirty="0">
                <a:latin typeface="Gill Sans" panose="020B0502020104020203"/>
                <a:cs typeface="Arial MT"/>
              </a:rPr>
              <a:t> </a:t>
            </a:r>
            <a:r>
              <a:rPr sz="2150" b="0" spc="-20" dirty="0">
                <a:latin typeface="Gill Sans" panose="020B0502020104020203"/>
                <a:cs typeface="Arial MT"/>
              </a:rPr>
              <a:t>Why?</a:t>
            </a:r>
            <a:endParaRPr sz="2150" b="0" dirty="0">
              <a:latin typeface="Gill Sans" panose="020B0502020104020203"/>
              <a:cs typeface="Arial MT"/>
            </a:endParaRPr>
          </a:p>
          <a:p>
            <a:pPr marL="231140" indent="-218440">
              <a:spcBef>
                <a:spcPts val="570"/>
              </a:spcBef>
              <a:buChar char="•"/>
              <a:tabLst>
                <a:tab pos="231140" algn="l"/>
              </a:tabLst>
            </a:pPr>
            <a:r>
              <a:rPr sz="3225" b="0" baseline="1291" dirty="0">
                <a:solidFill>
                  <a:srgbClr val="0365C0"/>
                </a:solidFill>
                <a:latin typeface="Gill Sans" panose="020B0502020104020203"/>
                <a:cs typeface="Arial MT"/>
              </a:rPr>
              <a:t>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first</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lock1=1)</a:t>
            </a:r>
            <a:r>
              <a:rPr lang="en-GB"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switch</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t1</a:t>
            </a:r>
            <a:endParaRPr sz="3225" b="0" baseline="1291" dirty="0">
              <a:latin typeface="Gill Sans" panose="020B0502020104020203"/>
              <a:cs typeface="Arial MT"/>
            </a:endParaRPr>
          </a:p>
          <a:p>
            <a:pPr marL="231140" indent="-218440">
              <a:spcBef>
                <a:spcPts val="595"/>
              </a:spcBef>
              <a:buChar char="•"/>
              <a:tabLst>
                <a:tab pos="231140" algn="l"/>
              </a:tabLst>
            </a:pPr>
            <a:r>
              <a:rPr sz="3225" b="0" baseline="1291" dirty="0">
                <a:solidFill>
                  <a:srgbClr val="0365C0"/>
                </a:solidFill>
                <a:latin typeface="Gill Sans" panose="020B0502020104020203"/>
                <a:cs typeface="Arial MT"/>
              </a:rPr>
              <a:t>t1</a:t>
            </a:r>
            <a:r>
              <a:rPr sz="3225" b="0" spc="44"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starts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and</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3</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lang="en-GB" sz="3225" b="0" spc="67"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back</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67"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t2</a:t>
            </a:r>
            <a:endParaRPr sz="3225" b="0" baseline="1291" dirty="0">
              <a:latin typeface="Gill Sans" panose="020B0502020104020203"/>
              <a:cs typeface="Arial MT"/>
            </a:endParaRPr>
          </a:p>
          <a:p>
            <a:pPr marL="231140" indent="-218440">
              <a:spcBef>
                <a:spcPts val="600"/>
              </a:spcBef>
              <a:buChar char="•"/>
              <a:tabLst>
                <a:tab pos="231140" algn="l"/>
              </a:tabLst>
            </a:pPr>
            <a:r>
              <a:rPr sz="3225" b="0" baseline="1291" dirty="0">
                <a:solidFill>
                  <a:srgbClr val="0365C0"/>
                </a:solidFill>
                <a:latin typeface="Gill Sans" panose="020B0502020104020203"/>
                <a:cs typeface="Arial MT"/>
              </a:rPr>
              <a:t>t2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4</a:t>
            </a:r>
            <a:r>
              <a:rPr lang="en-GB" sz="3225" b="0" spc="52" baseline="1291" dirty="0">
                <a:solidFill>
                  <a:srgbClr val="0365C0"/>
                </a:solidFill>
                <a:latin typeface="Gill Sans" panose="020B0502020104020203"/>
                <a:cs typeface="Arial MT"/>
              </a:rPr>
              <a:t>;</a:t>
            </a:r>
            <a:r>
              <a:rPr sz="3225" b="0" spc="240" baseline="1291" dirty="0">
                <a:solidFill>
                  <a:srgbClr val="0365C0"/>
                </a:solidFill>
                <a:latin typeface="Gill Sans" panose="020B0502020104020203"/>
                <a:cs typeface="Cambria"/>
              </a:rPr>
              <a:t> </a:t>
            </a:r>
            <a:r>
              <a:rPr sz="3225" b="0" baseline="1291" dirty="0">
                <a:solidFill>
                  <a:srgbClr val="0365C0"/>
                </a:solidFill>
                <a:latin typeface="Gill Sans" panose="020B0502020104020203"/>
                <a:cs typeface="Arial MT"/>
              </a:rPr>
              <a:t>switch</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spc="-75" baseline="1291" dirty="0">
                <a:solidFill>
                  <a:srgbClr val="0365C0"/>
                </a:solidFill>
                <a:latin typeface="Gill Sans" panose="020B0502020104020203"/>
                <a:cs typeface="Arial MT"/>
              </a:rPr>
              <a:t>5</a:t>
            </a:r>
            <a:endParaRPr lang="en-GB" sz="3225" b="0" spc="-75" baseline="1291" dirty="0">
              <a:solidFill>
                <a:srgbClr val="0365C0"/>
              </a:solidFill>
              <a:latin typeface="Gill Sans" panose="020B0502020104020203"/>
              <a:cs typeface="Arial MT"/>
            </a:endParaRPr>
          </a:p>
          <a:p>
            <a:pPr marL="12700">
              <a:spcBef>
                <a:spcPts val="600"/>
              </a:spcBef>
              <a:tabLst>
                <a:tab pos="231140" algn="l"/>
              </a:tabLst>
            </a:pPr>
            <a:r>
              <a:rPr lang="en-GB" sz="3225" b="0" spc="-75" baseline="1291" dirty="0">
                <a:solidFill>
                  <a:srgbClr val="0365C0"/>
                </a:solidFill>
                <a:latin typeface="Gill Sans" panose="020B0502020104020203"/>
                <a:cs typeface="Arial MT"/>
              </a:rPr>
              <a:t>Note: There are other possible </a:t>
            </a:r>
            <a:r>
              <a:rPr lang="en-GB" sz="3225" b="0" spc="-75" baseline="1291" dirty="0" err="1">
                <a:solidFill>
                  <a:srgbClr val="0365C0"/>
                </a:solidFill>
                <a:latin typeface="Gill Sans" panose="020B0502020104020203"/>
                <a:cs typeface="Arial MT"/>
              </a:rPr>
              <a:t>interleavings</a:t>
            </a:r>
            <a:r>
              <a:rPr lang="en-GB" sz="3225" b="0" spc="-75" baseline="1291" dirty="0">
                <a:solidFill>
                  <a:srgbClr val="0365C0"/>
                </a:solidFill>
                <a:latin typeface="Gill Sans" panose="020B0502020104020203"/>
                <a:cs typeface="Arial MT"/>
              </a:rPr>
              <a:t>, as long as each thread grabs one lock and requests the other. You can remove all other statements and only leave the lock wait() instructions and get into this deadlock.)</a:t>
            </a:r>
          </a:p>
        </p:txBody>
      </p:sp>
      <p:sp>
        <p:nvSpPr>
          <p:cNvPr id="4" name="object 4"/>
          <p:cNvSpPr/>
          <p:nvPr/>
        </p:nvSpPr>
        <p:spPr>
          <a:xfrm>
            <a:off x="3308388"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3289338" y="1649778"/>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aseline="-6944" dirty="0">
                <a:latin typeface="Courier New"/>
                <a:cs typeface="Courier New"/>
              </a:rPr>
              <a:t>1</a:t>
            </a:r>
            <a:r>
              <a:rPr spc="-15" baseline="-6944" dirty="0">
                <a:latin typeface="Courier New"/>
                <a:cs typeface="Courier New"/>
              </a:rPr>
              <a:t> </a:t>
            </a:r>
            <a:r>
              <a:rPr spc="-25" dirty="0">
                <a:latin typeface="Courier New"/>
                <a:cs typeface="Courier New"/>
              </a:rPr>
              <a:t>int</a:t>
            </a:r>
            <a:r>
              <a:rPr dirty="0">
                <a:latin typeface="Courier New"/>
                <a:cs typeface="Courier New"/>
              </a:rPr>
              <a:t>	</a:t>
            </a:r>
            <a:r>
              <a:rPr spc="-20" dirty="0">
                <a:latin typeface="Courier New"/>
                <a:cs typeface="Courier New"/>
              </a:rPr>
              <a:t>t1()</a:t>
            </a:r>
            <a:r>
              <a:rPr dirty="0">
                <a:latin typeface="Courier New"/>
                <a:cs typeface="Courier New"/>
              </a:rPr>
              <a:t>	</a:t>
            </a:r>
            <a:r>
              <a:rPr spc="-50" dirty="0">
                <a:latin typeface="Courier New"/>
                <a:cs typeface="Courier New"/>
              </a:rPr>
              <a:t>{</a:t>
            </a:r>
            <a:endParaRPr>
              <a:latin typeface="Courier New"/>
              <a:cs typeface="Courier New"/>
            </a:endParaRPr>
          </a:p>
          <a:p>
            <a:pPr marL="71120">
              <a:lnSpc>
                <a:spcPts val="2000"/>
              </a:lnSpc>
              <a:tabLst>
                <a:tab pos="574040" algn="l"/>
                <a:tab pos="848360" algn="l"/>
                <a:tab pos="1122680" algn="l"/>
                <a:tab pos="1397000" algn="l"/>
                <a:tab pos="1671320" algn="l"/>
              </a:tabLst>
            </a:pPr>
            <a:r>
              <a:rPr spc="-75" baseline="-6944" dirty="0">
                <a:latin typeface="Courier New"/>
                <a:cs typeface="Courier New"/>
              </a:rPr>
              <a:t>2</a:t>
            </a:r>
            <a:r>
              <a:rPr baseline="-6944" dirty="0">
                <a:latin typeface="Courier New"/>
                <a:cs typeface="Courier New"/>
              </a:rPr>
              <a:t>	</a:t>
            </a:r>
            <a:r>
              <a:rPr spc="-50" dirty="0">
                <a:latin typeface="Courier New"/>
                <a:cs typeface="Courier New"/>
              </a:rPr>
              <a:t>z</a:t>
            </a:r>
            <a:r>
              <a:rPr dirty="0">
                <a:latin typeface="Courier New"/>
                <a:cs typeface="Courier New"/>
              </a:rPr>
              <a:t>	</a:t>
            </a:r>
            <a:r>
              <a:rPr spc="-50" dirty="0">
                <a:latin typeface="Courier New"/>
                <a:cs typeface="Courier New"/>
              </a:rPr>
              <a:t>=</a:t>
            </a:r>
            <a:r>
              <a:rPr dirty="0">
                <a:latin typeface="Courier New"/>
                <a:cs typeface="Courier New"/>
              </a:rPr>
              <a:t>	</a:t>
            </a:r>
            <a:r>
              <a:rPr spc="-50" dirty="0">
                <a:latin typeface="Courier New"/>
                <a:cs typeface="Courier New"/>
              </a:rPr>
              <a:t>z</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2;</a:t>
            </a:r>
            <a:endParaRPr>
              <a:latin typeface="Courier New"/>
              <a:cs typeface="Courier New"/>
            </a:endParaRPr>
          </a:p>
          <a:p>
            <a:pPr marL="574040" indent="-502920">
              <a:lnSpc>
                <a:spcPts val="2000"/>
              </a:lnSpc>
              <a:buSzPct val="66666"/>
              <a:buAutoNum type="arabicPlain" startAt="3"/>
              <a:tabLst>
                <a:tab pos="574040" algn="l"/>
              </a:tabLst>
            </a:pPr>
            <a:r>
              <a:rPr spc="-10" dirty="0">
                <a:latin typeface="Courier New"/>
                <a:cs typeface="Courier New"/>
              </a:rPr>
              <a:t>lock1.wait();</a:t>
            </a:r>
            <a:endParaRPr>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spc="-50" dirty="0">
                <a:latin typeface="Courier New"/>
                <a:cs typeface="Courier New"/>
              </a:rPr>
              <a:t>x</a:t>
            </a:r>
            <a:r>
              <a:rPr dirty="0">
                <a:latin typeface="Courier New"/>
                <a:cs typeface="Courier New"/>
              </a:rPr>
              <a:t>	</a:t>
            </a:r>
            <a:r>
              <a:rPr spc="-50" dirty="0">
                <a:latin typeface="Courier New"/>
                <a:cs typeface="Courier New"/>
              </a:rPr>
              <a:t>=</a:t>
            </a:r>
            <a:r>
              <a:rPr dirty="0">
                <a:latin typeface="Courier New"/>
                <a:cs typeface="Courier New"/>
              </a:rPr>
              <a:t>	</a:t>
            </a:r>
            <a:r>
              <a:rPr spc="-50" dirty="0">
                <a:latin typeface="Courier New"/>
                <a:cs typeface="Courier New"/>
              </a:rPr>
              <a:t>x</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2;</a:t>
            </a:r>
            <a:endParaRPr>
              <a:latin typeface="Courier New"/>
              <a:cs typeface="Courier New"/>
            </a:endParaRPr>
          </a:p>
          <a:p>
            <a:pPr marL="574040" indent="-502920">
              <a:lnSpc>
                <a:spcPts val="2000"/>
              </a:lnSpc>
              <a:buSzPct val="66666"/>
              <a:buAutoNum type="arabicPlain" startAt="3"/>
              <a:tabLst>
                <a:tab pos="574040" algn="l"/>
              </a:tabLst>
            </a:pPr>
            <a:r>
              <a:rPr spc="-10" dirty="0">
                <a:solidFill>
                  <a:srgbClr val="FF2600"/>
                </a:solidFill>
                <a:latin typeface="Courier New"/>
                <a:cs typeface="Courier New"/>
              </a:rPr>
              <a:t>lock2.wait();</a:t>
            </a:r>
            <a:endParaRPr>
              <a:latin typeface="Courier New"/>
              <a:cs typeface="Courier New"/>
            </a:endParaRPr>
          </a:p>
          <a:p>
            <a:pPr marL="574040" indent="-502920">
              <a:lnSpc>
                <a:spcPts val="2000"/>
              </a:lnSpc>
              <a:buSzPct val="66666"/>
              <a:buAutoNum type="arabicPlain" startAt="3"/>
              <a:tabLst>
                <a:tab pos="574040" algn="l"/>
              </a:tabLst>
            </a:pPr>
            <a:r>
              <a:rPr spc="-10" dirty="0">
                <a:latin typeface="Courier New"/>
                <a:cs typeface="Courier New"/>
              </a:rPr>
              <a:t>lock1.signal();</a:t>
            </a:r>
            <a:endParaRPr>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spc="-50" dirty="0">
                <a:latin typeface="Courier New"/>
                <a:cs typeface="Courier New"/>
              </a:rPr>
              <a:t>y</a:t>
            </a:r>
            <a:r>
              <a:rPr dirty="0">
                <a:latin typeface="Courier New"/>
                <a:cs typeface="Courier New"/>
              </a:rPr>
              <a:t>	</a:t>
            </a:r>
            <a:r>
              <a:rPr spc="-50" dirty="0">
                <a:latin typeface="Courier New"/>
                <a:cs typeface="Courier New"/>
              </a:rPr>
              <a:t>=</a:t>
            </a:r>
            <a:r>
              <a:rPr dirty="0">
                <a:latin typeface="Courier New"/>
                <a:cs typeface="Courier New"/>
              </a:rPr>
              <a:t>	</a:t>
            </a:r>
            <a:r>
              <a:rPr spc="-50" dirty="0">
                <a:latin typeface="Courier New"/>
                <a:cs typeface="Courier New"/>
              </a:rPr>
              <a:t>y</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2;</a:t>
            </a:r>
            <a:endParaRPr>
              <a:latin typeface="Courier New"/>
              <a:cs typeface="Courier New"/>
            </a:endParaRPr>
          </a:p>
          <a:p>
            <a:pPr marL="574040" indent="-502920">
              <a:lnSpc>
                <a:spcPts val="2000"/>
              </a:lnSpc>
              <a:buSzPct val="66666"/>
              <a:buAutoNum type="arabicPlain" startAt="3"/>
              <a:tabLst>
                <a:tab pos="574040" algn="l"/>
              </a:tabLst>
            </a:pPr>
            <a:r>
              <a:rPr spc="-10" dirty="0">
                <a:latin typeface="Courier New"/>
                <a:cs typeface="Courier New"/>
              </a:rPr>
              <a:t>lock2.signal();</a:t>
            </a:r>
            <a:endParaRPr>
              <a:latin typeface="Courier New"/>
              <a:cs typeface="Courier New"/>
            </a:endParaRPr>
          </a:p>
          <a:p>
            <a:pPr marL="71120">
              <a:lnSpc>
                <a:spcPts val="2080"/>
              </a:lnSpc>
            </a:pPr>
            <a:r>
              <a:rPr baseline="-6944" dirty="0">
                <a:latin typeface="Courier New"/>
                <a:cs typeface="Courier New"/>
              </a:rPr>
              <a:t>9</a:t>
            </a:r>
            <a:r>
              <a:rPr spc="-15" baseline="-6944" dirty="0">
                <a:latin typeface="Courier New"/>
                <a:cs typeface="Courier New"/>
              </a:rPr>
              <a:t> </a:t>
            </a:r>
            <a:r>
              <a:rPr spc="-50" dirty="0">
                <a:latin typeface="Courier New"/>
                <a:cs typeface="Courier New"/>
              </a:rPr>
              <a:t>}</a:t>
            </a:r>
            <a:endParaRPr>
              <a:latin typeface="Courier New"/>
              <a:cs typeface="Courier New"/>
            </a:endParaRPr>
          </a:p>
        </p:txBody>
      </p:sp>
      <p:sp>
        <p:nvSpPr>
          <p:cNvPr id="6" name="object 6"/>
          <p:cNvSpPr txBox="1"/>
          <p:nvPr/>
        </p:nvSpPr>
        <p:spPr>
          <a:xfrm>
            <a:off x="3308876" y="846634"/>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spc="-25" dirty="0">
                <a:latin typeface="Courier New"/>
                <a:cs typeface="Courier New"/>
              </a:rPr>
              <a:t>int</a:t>
            </a:r>
            <a:r>
              <a:rPr dirty="0">
                <a:latin typeface="Courier New"/>
                <a:cs typeface="Courier New"/>
              </a:rPr>
              <a:t>	</a:t>
            </a:r>
            <a:r>
              <a:rPr spc="-20" dirty="0">
                <a:latin typeface="Courier New"/>
                <a:cs typeface="Courier New"/>
              </a:rPr>
              <a:t>x=0,</a:t>
            </a:r>
            <a:r>
              <a:rPr dirty="0">
                <a:latin typeface="Courier New"/>
                <a:cs typeface="Courier New"/>
              </a:rPr>
              <a:t>	</a:t>
            </a:r>
            <a:r>
              <a:rPr spc="-20" dirty="0">
                <a:latin typeface="Courier New"/>
                <a:cs typeface="Courier New"/>
              </a:rPr>
              <a:t>y=0,</a:t>
            </a:r>
            <a:r>
              <a:rPr dirty="0">
                <a:latin typeface="Courier New"/>
                <a:cs typeface="Courier New"/>
              </a:rPr>
              <a:t>	</a:t>
            </a:r>
            <a:r>
              <a:rPr spc="-20" dirty="0">
                <a:latin typeface="Courier New"/>
                <a:cs typeface="Courier New"/>
              </a:rPr>
              <a:t>z=0; </a:t>
            </a:r>
            <a:r>
              <a:rPr spc="-10" dirty="0">
                <a:latin typeface="Courier New"/>
                <a:cs typeface="Courier New"/>
              </a:rPr>
              <a:t>semaphore</a:t>
            </a:r>
            <a:r>
              <a:rPr dirty="0">
                <a:latin typeface="Courier New"/>
                <a:cs typeface="Courier New"/>
              </a:rPr>
              <a:t>		</a:t>
            </a:r>
            <a:r>
              <a:rPr spc="-10" dirty="0">
                <a:latin typeface="Courier New"/>
                <a:cs typeface="Courier New"/>
              </a:rPr>
              <a:t>lock1=1,</a:t>
            </a:r>
            <a:r>
              <a:rPr dirty="0">
                <a:latin typeface="Courier New"/>
                <a:cs typeface="Courier New"/>
              </a:rPr>
              <a:t>	</a:t>
            </a:r>
            <a:r>
              <a:rPr spc="-10" dirty="0">
                <a:latin typeface="Courier New"/>
                <a:cs typeface="Courier New"/>
              </a:rPr>
              <a:t>lock2=1;</a:t>
            </a:r>
            <a:endParaRPr>
              <a:latin typeface="Courier New"/>
              <a:cs typeface="Courier New"/>
            </a:endParaRPr>
          </a:p>
        </p:txBody>
      </p:sp>
      <p:sp>
        <p:nvSpPr>
          <p:cNvPr id="7" name="object 7"/>
          <p:cNvSpPr/>
          <p:nvPr/>
        </p:nvSpPr>
        <p:spPr>
          <a:xfrm>
            <a:off x="6172200"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8" name="object 8"/>
          <p:cNvSpPr txBox="1"/>
          <p:nvPr/>
        </p:nvSpPr>
        <p:spPr>
          <a:xfrm>
            <a:off x="6186169" y="1649778"/>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aseline="-6944" dirty="0">
                <a:latin typeface="Courier New"/>
                <a:cs typeface="Courier New"/>
              </a:rPr>
              <a:t>1</a:t>
            </a:r>
            <a:r>
              <a:rPr spc="-15" baseline="-6944" dirty="0">
                <a:latin typeface="Courier New"/>
                <a:cs typeface="Courier New"/>
              </a:rPr>
              <a:t> </a:t>
            </a:r>
            <a:r>
              <a:rPr spc="-25" dirty="0">
                <a:latin typeface="Courier New"/>
                <a:cs typeface="Courier New"/>
              </a:rPr>
              <a:t>int</a:t>
            </a:r>
            <a:r>
              <a:rPr dirty="0">
                <a:latin typeface="Courier New"/>
                <a:cs typeface="Courier New"/>
              </a:rPr>
              <a:t>	</a:t>
            </a:r>
            <a:r>
              <a:rPr spc="-20" dirty="0">
                <a:latin typeface="Courier New"/>
                <a:cs typeface="Courier New"/>
              </a:rPr>
              <a:t>t2()</a:t>
            </a:r>
            <a:r>
              <a:rPr dirty="0">
                <a:latin typeface="Courier New"/>
                <a:cs typeface="Courier New"/>
              </a:rPr>
              <a:t>	</a:t>
            </a:r>
            <a:r>
              <a:rPr spc="-50" dirty="0">
                <a:latin typeface="Courier New"/>
                <a:cs typeface="Courier New"/>
              </a:rPr>
              <a:t>{</a:t>
            </a:r>
            <a:endParaRPr>
              <a:latin typeface="Courier New"/>
              <a:cs typeface="Courier New"/>
            </a:endParaRPr>
          </a:p>
        </p:txBody>
      </p:sp>
      <p:sp>
        <p:nvSpPr>
          <p:cNvPr id="9" name="object 9"/>
          <p:cNvSpPr txBox="1"/>
          <p:nvPr/>
        </p:nvSpPr>
        <p:spPr>
          <a:xfrm>
            <a:off x="6714572" y="1903778"/>
            <a:ext cx="1809114" cy="299720"/>
          </a:xfrm>
          <a:prstGeom prst="rect">
            <a:avLst/>
          </a:prstGeom>
        </p:spPr>
        <p:txBody>
          <a:bodyPr vert="horz" wrap="square" lIns="0" tIns="12700" rIns="0" bIns="0" rtlCol="0">
            <a:spAutoFit/>
          </a:bodyPr>
          <a:lstStyle/>
          <a:p>
            <a:pPr marL="12700">
              <a:spcBef>
                <a:spcPts val="100"/>
              </a:spcBef>
            </a:pPr>
            <a:r>
              <a:rPr spc="-10" dirty="0">
                <a:latin typeface="Courier New"/>
                <a:cs typeface="Courier New"/>
              </a:rPr>
              <a:t>lock2.wait();</a:t>
            </a:r>
            <a:endParaRPr>
              <a:latin typeface="Courier New"/>
              <a:cs typeface="Courier New"/>
            </a:endParaRPr>
          </a:p>
        </p:txBody>
      </p:sp>
      <p:sp>
        <p:nvSpPr>
          <p:cNvPr id="10" name="object 10"/>
          <p:cNvSpPr txBox="1"/>
          <p:nvPr/>
        </p:nvSpPr>
        <p:spPr>
          <a:xfrm>
            <a:off x="6211570" y="1925453"/>
            <a:ext cx="117475" cy="533400"/>
          </a:xfrm>
          <a:prstGeom prst="rect">
            <a:avLst/>
          </a:prstGeom>
        </p:spPr>
        <p:txBody>
          <a:bodyPr vert="horz" wrap="square" lIns="0" tIns="83820" rIns="0" bIns="0" rtlCol="0">
            <a:spAutoFit/>
          </a:bodyPr>
          <a:lstStyle/>
          <a:p>
            <a:pPr marL="12700">
              <a:spcBef>
                <a:spcPts val="660"/>
              </a:spcBef>
            </a:pPr>
            <a:r>
              <a:rPr sz="1200" spc="-50" dirty="0">
                <a:latin typeface="Courier New"/>
                <a:cs typeface="Courier New"/>
              </a:rPr>
              <a:t>2</a:t>
            </a:r>
            <a:endParaRPr sz="1200">
              <a:latin typeface="Courier New"/>
              <a:cs typeface="Courier New"/>
            </a:endParaRPr>
          </a:p>
          <a:p>
            <a:pPr marL="12700">
              <a:spcBef>
                <a:spcPts val="560"/>
              </a:spcBef>
            </a:pPr>
            <a:r>
              <a:rPr sz="1200" spc="-50" dirty="0">
                <a:latin typeface="Courier New"/>
                <a:cs typeface="Courier New"/>
              </a:rPr>
              <a:t>3</a:t>
            </a:r>
            <a:endParaRPr sz="1200">
              <a:latin typeface="Courier New"/>
              <a:cs typeface="Courier New"/>
            </a:endParaRPr>
          </a:p>
        </p:txBody>
      </p:sp>
      <p:sp>
        <p:nvSpPr>
          <p:cNvPr id="11" name="object 11"/>
          <p:cNvSpPr txBox="1"/>
          <p:nvPr/>
        </p:nvSpPr>
        <p:spPr>
          <a:xfrm>
            <a:off x="6714571" y="2157778"/>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spc="-50" dirty="0">
                <a:latin typeface="Courier New"/>
                <a:cs typeface="Courier New"/>
              </a:rPr>
              <a:t>y</a:t>
            </a:r>
            <a:r>
              <a:rPr dirty="0">
                <a:latin typeface="Courier New"/>
                <a:cs typeface="Courier New"/>
              </a:rPr>
              <a:t>	</a:t>
            </a:r>
            <a:r>
              <a:rPr spc="-60" dirty="0">
                <a:latin typeface="Courier New"/>
                <a:cs typeface="Courier New"/>
              </a:rPr>
              <a:t>=</a:t>
            </a:r>
            <a:r>
              <a:rPr dirty="0">
                <a:latin typeface="Courier New"/>
                <a:cs typeface="Courier New"/>
              </a:rPr>
              <a:t>	</a:t>
            </a:r>
            <a:r>
              <a:rPr spc="-50" dirty="0">
                <a:latin typeface="Courier New"/>
                <a:cs typeface="Courier New"/>
              </a:rPr>
              <a:t>y</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1; </a:t>
            </a:r>
            <a:r>
              <a:rPr spc="-10" dirty="0">
                <a:solidFill>
                  <a:srgbClr val="FF2600"/>
                </a:solidFill>
                <a:latin typeface="Courier New"/>
                <a:cs typeface="Courier New"/>
              </a:rPr>
              <a:t>lock1.wait(); </a:t>
            </a:r>
            <a:r>
              <a:rPr spc="-50" dirty="0">
                <a:latin typeface="Courier New"/>
                <a:cs typeface="Courier New"/>
              </a:rPr>
              <a:t>x</a:t>
            </a:r>
            <a:r>
              <a:rPr dirty="0">
                <a:latin typeface="Courier New"/>
                <a:cs typeface="Courier New"/>
              </a:rPr>
              <a:t>	</a:t>
            </a:r>
            <a:r>
              <a:rPr spc="-60" dirty="0">
                <a:latin typeface="Courier New"/>
                <a:cs typeface="Courier New"/>
              </a:rPr>
              <a:t>=</a:t>
            </a:r>
            <a:r>
              <a:rPr dirty="0">
                <a:latin typeface="Courier New"/>
                <a:cs typeface="Courier New"/>
              </a:rPr>
              <a:t>	</a:t>
            </a:r>
            <a:r>
              <a:rPr spc="-50" dirty="0">
                <a:latin typeface="Courier New"/>
                <a:cs typeface="Courier New"/>
              </a:rPr>
              <a:t>x</a:t>
            </a:r>
            <a:r>
              <a:rPr dirty="0">
                <a:latin typeface="Courier New"/>
                <a:cs typeface="Courier New"/>
              </a:rPr>
              <a:t>	</a:t>
            </a:r>
            <a:r>
              <a:rPr spc="-50" dirty="0">
                <a:latin typeface="Courier New"/>
                <a:cs typeface="Courier New"/>
              </a:rPr>
              <a:t>+</a:t>
            </a:r>
            <a:r>
              <a:rPr dirty="0">
                <a:latin typeface="Courier New"/>
                <a:cs typeface="Courier New"/>
              </a:rPr>
              <a:t>	</a:t>
            </a:r>
            <a:r>
              <a:rPr spc="-25" dirty="0">
                <a:latin typeface="Courier New"/>
                <a:cs typeface="Courier New"/>
              </a:rPr>
              <a:t>1;</a:t>
            </a:r>
            <a:endParaRPr>
              <a:latin typeface="Courier New"/>
              <a:cs typeface="Courier New"/>
            </a:endParaRPr>
          </a:p>
          <a:p>
            <a:pPr marL="12700" marR="5080" algn="just">
              <a:lnSpc>
                <a:spcPts val="2000"/>
              </a:lnSpc>
            </a:pPr>
            <a:r>
              <a:rPr spc="-10" dirty="0">
                <a:latin typeface="Courier New"/>
                <a:cs typeface="Courier New"/>
              </a:rPr>
              <a:t>lock1.signal(); lock2.signal(); </a:t>
            </a:r>
            <a:r>
              <a:rPr dirty="0">
                <a:latin typeface="Courier New"/>
                <a:cs typeface="Courier New"/>
              </a:rPr>
              <a:t>z = z + </a:t>
            </a:r>
            <a:r>
              <a:rPr spc="-25" dirty="0">
                <a:latin typeface="Courier New"/>
                <a:cs typeface="Courier New"/>
              </a:rPr>
              <a:t>1;</a:t>
            </a:r>
            <a:endParaRPr>
              <a:latin typeface="Courier New"/>
              <a:cs typeface="Courier New"/>
            </a:endParaRPr>
          </a:p>
        </p:txBody>
      </p:sp>
      <p:sp>
        <p:nvSpPr>
          <p:cNvPr id="12" name="object 12"/>
          <p:cNvSpPr txBox="1"/>
          <p:nvPr/>
        </p:nvSpPr>
        <p:spPr>
          <a:xfrm>
            <a:off x="6186170" y="2433454"/>
            <a:ext cx="396875" cy="1581843"/>
          </a:xfrm>
          <a:prstGeom prst="rect">
            <a:avLst/>
          </a:prstGeom>
        </p:spPr>
        <p:txBody>
          <a:bodyPr vert="horz" wrap="square" lIns="0" tIns="83820" rIns="0" bIns="0" rtlCol="0">
            <a:spAutoFit/>
          </a:bodyPr>
          <a:lstStyle/>
          <a:p>
            <a:pPr marL="38100">
              <a:spcBef>
                <a:spcPts val="660"/>
              </a:spcBef>
            </a:pPr>
            <a:r>
              <a:rPr sz="1200" spc="-50" dirty="0">
                <a:latin typeface="Courier New"/>
                <a:cs typeface="Courier New"/>
              </a:rPr>
              <a:t>4</a:t>
            </a:r>
            <a:endParaRPr sz="1200">
              <a:latin typeface="Courier New"/>
              <a:cs typeface="Courier New"/>
            </a:endParaRPr>
          </a:p>
          <a:p>
            <a:pPr marL="38100">
              <a:spcBef>
                <a:spcPts val="560"/>
              </a:spcBef>
            </a:pPr>
            <a:r>
              <a:rPr sz="1200" spc="-50" dirty="0">
                <a:latin typeface="Courier New"/>
                <a:cs typeface="Courier New"/>
              </a:rPr>
              <a:t>5</a:t>
            </a:r>
            <a:endParaRPr sz="1200">
              <a:latin typeface="Courier New"/>
              <a:cs typeface="Courier New"/>
            </a:endParaRPr>
          </a:p>
          <a:p>
            <a:pPr marL="38100">
              <a:spcBef>
                <a:spcPts val="560"/>
              </a:spcBef>
            </a:pPr>
            <a:r>
              <a:rPr sz="1200" spc="-50" dirty="0">
                <a:latin typeface="Courier New"/>
                <a:cs typeface="Courier New"/>
              </a:rPr>
              <a:t>6</a:t>
            </a:r>
            <a:endParaRPr sz="1200">
              <a:latin typeface="Courier New"/>
              <a:cs typeface="Courier New"/>
            </a:endParaRPr>
          </a:p>
          <a:p>
            <a:pPr marL="38100">
              <a:spcBef>
                <a:spcPts val="560"/>
              </a:spcBef>
            </a:pPr>
            <a:r>
              <a:rPr sz="1200" spc="-50" dirty="0">
                <a:latin typeface="Courier New"/>
                <a:cs typeface="Courier New"/>
              </a:rPr>
              <a:t>7</a:t>
            </a:r>
            <a:endParaRPr sz="1200">
              <a:latin typeface="Courier New"/>
              <a:cs typeface="Courier New"/>
            </a:endParaRPr>
          </a:p>
          <a:p>
            <a:pPr marL="38100">
              <a:lnSpc>
                <a:spcPts val="1355"/>
              </a:lnSpc>
              <a:spcBef>
                <a:spcPts val="560"/>
              </a:spcBef>
            </a:pPr>
            <a:r>
              <a:rPr sz="1200" spc="-50" dirty="0">
                <a:latin typeface="Courier New"/>
                <a:cs typeface="Courier New"/>
              </a:rPr>
              <a:t>8</a:t>
            </a:r>
            <a:endParaRPr sz="1200">
              <a:latin typeface="Courier New"/>
              <a:cs typeface="Courier New"/>
            </a:endParaRPr>
          </a:p>
          <a:p>
            <a:pPr marL="38100">
              <a:lnSpc>
                <a:spcPts val="2075"/>
              </a:lnSpc>
            </a:pPr>
            <a:r>
              <a:rPr baseline="-6944" dirty="0">
                <a:latin typeface="Courier New"/>
                <a:cs typeface="Courier New"/>
              </a:rPr>
              <a:t>9</a:t>
            </a:r>
            <a:r>
              <a:rPr spc="-15" baseline="-6944" dirty="0">
                <a:latin typeface="Courier New"/>
                <a:cs typeface="Courier New"/>
              </a:rPr>
              <a:t> </a:t>
            </a:r>
            <a:r>
              <a:rPr spc="-50" dirty="0">
                <a:latin typeface="Courier New"/>
                <a:cs typeface="Courier New"/>
              </a:rPr>
              <a:t>}</a:t>
            </a:r>
            <a:endParaRPr>
              <a:latin typeface="Courier New"/>
              <a:cs typeface="Courier New"/>
            </a:endParaRPr>
          </a:p>
        </p:txBody>
      </p:sp>
      <p:grpSp>
        <p:nvGrpSpPr>
          <p:cNvPr id="13" name="object 13"/>
          <p:cNvGrpSpPr/>
          <p:nvPr/>
        </p:nvGrpSpPr>
        <p:grpSpPr>
          <a:xfrm>
            <a:off x="5666285" y="1733945"/>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812800" y="914400"/>
            <a:ext cx="7264400" cy="5334000"/>
          </a:xfrm>
        </p:spPr>
        <p:txBody>
          <a:bodyPr>
            <a:normAutofit fontScale="77500" lnSpcReduction="20000"/>
          </a:bodyPr>
          <a:lstStyle/>
          <a:p>
            <a:r>
              <a:rPr lang="en-GB" dirty="0">
                <a:latin typeface="Gill Sans" panose="020B0502020104020203"/>
              </a:rPr>
              <a:t>Q. What are the possible values of x, y and z in the deadlock state?</a:t>
            </a:r>
          </a:p>
          <a:p>
            <a:r>
              <a:rPr lang="en-GB" sz="2300" kern="1200" dirty="0">
                <a:solidFill>
                  <a:srgbClr val="0365C0"/>
                </a:solidFill>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300" kern="1200" dirty="0">
                <a:solidFill>
                  <a:srgbClr val="0365C0"/>
                </a:solidFill>
                <a:latin typeface="Gill Sans" panose="020B0502020104020203"/>
                <a:ea typeface="ＭＳ Ｐゴシック" charset="0"/>
              </a:rPr>
              <a:t>t1 runs first to the end, then t2 (or vice versa): x=3, y=3, z=3</a:t>
            </a:r>
          </a:p>
          <a:p>
            <a:r>
              <a:rPr lang="en-GB" sz="2300" kern="1200" dirty="0">
                <a:solidFill>
                  <a:srgbClr val="0365C0"/>
                </a:solidFill>
                <a:latin typeface="Gill Sans" panose="020B0502020104020203"/>
                <a:ea typeface="ＭＳ Ｐゴシック" charset="0"/>
              </a:rPr>
              <a:t>In t1, lock1.signal() sets lock1=1, lock2.signal() sets lock2=1, this exiting the critical sections protected by lock1 and lock2.</a:t>
            </a:r>
          </a:p>
          <a:p>
            <a:r>
              <a:rPr lang="en-GB" sz="2300" kern="1200" dirty="0">
                <a:solidFill>
                  <a:srgbClr val="0365C0"/>
                </a:solidFill>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100" kern="1200" dirty="0">
                <a:solidFill>
                  <a:srgbClr val="0365C0"/>
                </a:solidFill>
                <a:latin typeface="Gill Sans" panose="020B0502020104020203"/>
                <a:ea typeface="ＭＳ Ｐゴシック" charset="0"/>
              </a:rPr>
              <a:t>t2 Line 8 reads z=0; before z is written back; switch to t1 Line 2, run t1 to the end; switch to t2 Line 8, write back z=0+1=1. </a:t>
            </a:r>
          </a:p>
          <a:p>
            <a:pPr lvl="1"/>
            <a:r>
              <a:rPr lang="en-GB" sz="2100" kern="1200" dirty="0">
                <a:solidFill>
                  <a:srgbClr val="0365C0"/>
                </a:solidFill>
                <a:latin typeface="Gill Sans" panose="020B0502020104020203"/>
                <a:ea typeface="ＭＳ Ｐゴシック" charset="0"/>
              </a:rPr>
              <a:t>Or, t1 Line 2 reads z=0; before z is written back; switch to t2 Line 2, run t2 to the end; switch to t1 Line 2, write back z=0+2=2. </a:t>
            </a:r>
          </a:p>
          <a:p>
            <a:r>
              <a:rPr lang="en-GB" sz="2300" kern="1200" dirty="0">
                <a:solidFill>
                  <a:srgbClr val="0365C0"/>
                </a:solidFill>
                <a:latin typeface="Gill Sans" panose="020B0502020104020203"/>
                <a:ea typeface="ＭＳ Ｐゴシック" charset="0"/>
              </a:rPr>
              <a:t>Note: to prevent deadlocks, every thread should acquire locks in the same order, e.g. both acquire lock1 before lock2, or both acquire lock2 before lock1</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lock1.signal();</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lock1.signal();</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lock2.signal();</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lock2.signal();</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011941" y="741994"/>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dirty="0">
                <a:latin typeface="Courier New"/>
                <a:cs typeface="Courier New"/>
              </a:rPr>
              <a:t>int x=0, y=0, </a:t>
            </a:r>
            <a:r>
              <a:rPr sz="1300" spc="-20" dirty="0">
                <a:latin typeface="Courier New"/>
                <a:cs typeface="Courier New"/>
              </a:rPr>
              <a:t>z=0; </a:t>
            </a:r>
            <a:r>
              <a:rPr sz="1300" dirty="0">
                <a:latin typeface="Courier New"/>
                <a:cs typeface="Courier New"/>
              </a:rPr>
              <a:t>semaphore lock1=1, </a:t>
            </a:r>
            <a:r>
              <a:rPr sz="1300" spc="-10" dirty="0">
                <a:latin typeface="Courier New"/>
                <a:cs typeface="Courier New"/>
              </a:rPr>
              <a:t>lock2=1;</a:t>
            </a:r>
            <a:endParaRPr sz="130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Tree>
    <p:extLst>
      <p:ext uri="{BB962C8B-B14F-4D97-AF65-F5344CB8AC3E}">
        <p14:creationId xmlns:p14="http://schemas.microsoft.com/office/powerpoint/2010/main" val="3617255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2819400" y="3455020"/>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2638726" y="4038600"/>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2650015" y="5385110"/>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spTree>
    <p:extLst>
      <p:ext uri="{BB962C8B-B14F-4D97-AF65-F5344CB8AC3E}">
        <p14:creationId xmlns:p14="http://schemas.microsoft.com/office/powerpoint/2010/main" val="373107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ldr</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a:solidFill>
                  <a:schemeClr val="tx1"/>
                </a:solidFill>
                <a:effectLst/>
                <a:latin typeface="Menlo" panose="020B0609030804020204" pitchFamily="49" charset="0"/>
              </a:rPr>
              <a:t>str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ldr</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a:solidFill>
                  <a:schemeClr val="tx1"/>
                </a:solidFill>
                <a:effectLst/>
                <a:latin typeface="Menlo" panose="020B0609030804020204" pitchFamily="49" charset="0"/>
              </a:rPr>
              <a:t>str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grpSp>
        <p:nvGrpSpPr>
          <p:cNvPr id="6" name="Group 5">
            <a:extLst>
              <a:ext uri="{FF2B5EF4-FFF2-40B4-BE49-F238E27FC236}">
                <a16:creationId xmlns:a16="http://schemas.microsoft.com/office/drawing/2014/main" id="{BE6F75C0-4235-48B6-5DEF-BFDFBAA88B98}"/>
              </a:ext>
            </a:extLst>
          </p:cNvPr>
          <p:cNvGrpSpPr/>
          <p:nvPr/>
        </p:nvGrpSpPr>
        <p:grpSpPr>
          <a:xfrm>
            <a:off x="0" y="2971800"/>
            <a:ext cx="6107003" cy="3714749"/>
            <a:chOff x="94341" y="1543051"/>
            <a:chExt cx="7437831" cy="4433207"/>
          </a:xfrm>
        </p:grpSpPr>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94341" y="1543051"/>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1278715" y="4119799"/>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93610</TotalTime>
  <Pages>60</Pages>
  <Words>7761</Words>
  <Application>Microsoft Office PowerPoint</Application>
  <PresentationFormat>Widescreen</PresentationFormat>
  <Paragraphs>988</Paragraphs>
  <Slides>46</Slides>
  <Notes>30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Arial MT</vt:lpstr>
      <vt:lpstr>Gill Sans</vt:lpstr>
      <vt:lpstr>Gill Sans Light</vt:lpstr>
      <vt:lpstr>Google Sans</vt:lpstr>
      <vt:lpstr>Gulim</vt:lpstr>
      <vt:lpstr>Menlo</vt:lpstr>
      <vt:lpstr>MS PGothic</vt:lpstr>
      <vt:lpstr>SimSun</vt:lpstr>
      <vt:lpstr>Söhne</vt:lpstr>
      <vt:lpstr>Arial</vt:lpstr>
      <vt:lpstr>Cambria</vt:lpstr>
      <vt:lpstr>Comic Sans MS</vt:lpstr>
      <vt:lpstr>Consolas</vt:lpstr>
      <vt:lpstr>Courier New</vt:lpstr>
      <vt:lpstr>Helvetica</vt:lpstr>
      <vt:lpstr>Times New Roman</vt:lpstr>
      <vt:lpstr>Wingdings</vt:lpstr>
      <vt:lpstr>Office</vt:lpstr>
      <vt:lpstr>CSC 112: Computer Operating Systems Lecture 3  Synchronization</vt:lpstr>
      <vt:lpstr>Outline</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Outlines</vt:lpstr>
      <vt:lpstr>Semaphores</vt:lpstr>
      <vt:lpstr>Semaphores Like Integers Except…</vt:lpstr>
      <vt:lpstr>Implementing Semaphores w/ test&amp;set</vt:lpstr>
      <vt:lpstr>Two Uses of Semaphores</vt:lpstr>
      <vt:lpstr>Using Semaphores for Scheduling</vt:lpstr>
      <vt:lpstr>Producer/Consumer Problem</vt:lpstr>
      <vt:lpstr>Producer/Consumer Problem</vt:lpstr>
      <vt:lpstr>Solution to P/C Problem</vt:lpstr>
      <vt:lpstr>Discussion about Solution</vt:lpstr>
      <vt:lpstr>Deadlock</vt:lpstr>
      <vt:lpstr>More Than Mutual Exclusion</vt:lpstr>
      <vt:lpstr>Condition Variables (CV)</vt:lpstr>
      <vt:lpstr>Condition Variables (CV)</vt:lpstr>
      <vt:lpstr>Incorrect: CV with Only Lock</vt:lpstr>
      <vt:lpstr>Incorrect: CV with Flag &amp; Lock</vt:lpstr>
      <vt:lpstr>Correct: CV with Flag &amp; Lock</vt:lpstr>
      <vt:lpstr>Recap</vt:lpstr>
      <vt:lpstr>Recap</vt:lpstr>
      <vt:lpstr>Summary</vt:lpstr>
      <vt:lpstr>Quiz: Race Conditions</vt:lpstr>
      <vt:lpstr>Quiz: Race Conditions</vt:lpstr>
      <vt:lpstr>Quiz: Race Conditions</vt:lpstr>
      <vt:lpstr>Quiz: Semaphores</vt:lpstr>
      <vt:lpstr>Quiz: Semaphores II</vt:lpstr>
      <vt:lpstr>Quiz: Deadlocks</vt:lpstr>
      <vt:lpstr>Quiz: Deadlocks</vt:lpstr>
      <vt:lpstr>Quiz: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1042</cp:revision>
  <cp:lastPrinted>2022-03-10T08:20:00Z</cp:lastPrinted>
  <dcterms:created xsi:type="dcterms:W3CDTF">1995-08-12T11:37:26Z</dcterms:created>
  <dcterms:modified xsi:type="dcterms:W3CDTF">2025-02-11T03:12:31Z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