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9"/>
  </p:notesMasterIdLst>
  <p:handoutMasterIdLst>
    <p:handoutMasterId r:id="rId80"/>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1772" r:id="rId66"/>
    <p:sldId id="407" r:id="rId67"/>
    <p:sldId id="1764" r:id="rId68"/>
    <p:sldId id="1770" r:id="rId69"/>
    <p:sldId id="1771" r:id="rId70"/>
    <p:sldId id="1768" r:id="rId71"/>
    <p:sldId id="1769" r:id="rId72"/>
    <p:sldId id="409" r:id="rId73"/>
    <p:sldId id="1691" r:id="rId74"/>
    <p:sldId id="1692" r:id="rId75"/>
    <p:sldId id="1693" r:id="rId76"/>
    <p:sldId id="293" r:id="rId77"/>
    <p:sldId id="1756" r:id="rId7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6536" autoAdjust="0"/>
  </p:normalViewPr>
  <p:slideViewPr>
    <p:cSldViewPr>
      <p:cViewPr varScale="1">
        <p:scale>
          <a:sx n="71" d="100"/>
          <a:sy n="71" d="100"/>
        </p:scale>
        <p:origin x="6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986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5.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j-lt"/>
              </a:rPr>
              <a:t>Page Table for all VPNs accessed by this program fit within one physical page at physical memory address 0x200C</a:t>
            </a:r>
            <a:endParaRPr lang="en-SE" dirty="0"/>
          </a:p>
        </p:txBody>
      </p:sp>
    </p:spTree>
    <p:extLst>
      <p:ext uri="{BB962C8B-B14F-4D97-AF65-F5344CB8AC3E}">
        <p14:creationId xmlns:p14="http://schemas.microsoft.com/office/powerpoint/2010/main" val="53153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a:p>
            <a:endParaRPr lang="en-SE" dirty="0"/>
          </a:p>
        </p:txBody>
      </p:sp>
    </p:spTree>
    <p:extLst>
      <p:ext uri="{BB962C8B-B14F-4D97-AF65-F5344CB8AC3E}">
        <p14:creationId xmlns:p14="http://schemas.microsoft.com/office/powerpoint/2010/main" val="275448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Scheduler</a:t>
            </a:r>
            <a:r>
              <a:rPr lang="zh-CN" altLang="en-US" dirty="0"/>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topic</a:t>
            </a:r>
            <a:r>
              <a:rPr lang="zh-CN" altLang="en-US" dirty="0"/>
              <a:t> </a:t>
            </a:r>
            <a:r>
              <a:rPr lang="en-US" altLang="zh-CN" dirty="0"/>
              <a:t>in</a:t>
            </a:r>
            <a:r>
              <a:rPr lang="zh-CN" altLang="en-US" dirty="0"/>
              <a:t> </a:t>
            </a:r>
            <a:r>
              <a:rPr lang="en-US" altLang="zh-CN" dirty="0"/>
              <a:t>OS</a:t>
            </a:r>
          </a:p>
          <a:p>
            <a:endParaRPr lang="en-US" dirty="0"/>
          </a:p>
          <a:p>
            <a:r>
              <a:rPr lang="en-US" altLang="zh-CN" dirty="0"/>
              <a:t>CFS</a:t>
            </a:r>
            <a:r>
              <a:rPr lang="zh-CN" altLang="en-US" dirty="0"/>
              <a:t> </a:t>
            </a:r>
            <a:r>
              <a:rPr lang="en-US" altLang="zh-CN" dirty="0"/>
              <a:t>17,900 lines of code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memory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85103" y="984954"/>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 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6" name="SMARTInkShape-38">
            <a:extLst>
              <a:ext uri="{FF2B5EF4-FFF2-40B4-BE49-F238E27FC236}">
                <a16:creationId xmlns:a16="http://schemas.microsoft.com/office/drawing/2014/main" id="{0D9C138F-CFB8-4FF9-9BE8-45F3E7EC2D3A}"/>
              </a:ext>
            </a:extLst>
          </p:cNvPr>
          <p:cNvSpPr/>
          <p:nvPr>
            <p:custDataLst>
              <p:tags r:id="rId1"/>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 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1200329"/>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
        <p:nvSpPr>
          <p:cNvPr id="4" name="TextBox 3">
            <a:extLst>
              <a:ext uri="{FF2B5EF4-FFF2-40B4-BE49-F238E27FC236}">
                <a16:creationId xmlns:a16="http://schemas.microsoft.com/office/drawing/2014/main" id="{94BD7C43-5434-80D3-65E0-17A6BAB17F79}"/>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
        <p:nvSpPr>
          <p:cNvPr id="9" name="TextBox 8">
            <a:extLst>
              <a:ext uri="{FF2B5EF4-FFF2-40B4-BE49-F238E27FC236}">
                <a16:creationId xmlns:a16="http://schemas.microsoft.com/office/drawing/2014/main" id="{31729045-7CD7-9A33-F3BB-D7F9EE56F0F0}"/>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
        <p:nvSpPr>
          <p:cNvPr id="9" name="TextBox 8">
            <a:extLst>
              <a:ext uri="{FF2B5EF4-FFF2-40B4-BE49-F238E27FC236}">
                <a16:creationId xmlns:a16="http://schemas.microsoft.com/office/drawing/2014/main" id="{C00BBF3B-97D7-2016-7BA1-EC4CAC84C7F7}"/>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
        <p:nvSpPr>
          <p:cNvPr id="4" name="TextBox 3">
            <a:extLst>
              <a:ext uri="{FF2B5EF4-FFF2-40B4-BE49-F238E27FC236}">
                <a16:creationId xmlns:a16="http://schemas.microsoft.com/office/drawing/2014/main" id="{2A286693-758C-5F59-C641-B1959B328E3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
        <p:nvSpPr>
          <p:cNvPr id="4" name="TextBox 3">
            <a:extLst>
              <a:ext uri="{FF2B5EF4-FFF2-40B4-BE49-F238E27FC236}">
                <a16:creationId xmlns:a16="http://schemas.microsoft.com/office/drawing/2014/main" id="{704D9AC3-4B4B-BE8E-B85A-F08F3527B954}"/>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906238"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245710061"/>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dirty="0"/>
                        <a:t>Valid</a:t>
                      </a:r>
                    </a:p>
                  </a:txBody>
                  <a:tcPr/>
                </a:tc>
                <a:tc>
                  <a:txBody>
                    <a:bodyPr/>
                    <a:lstStyle/>
                    <a:p>
                      <a:r>
                        <a:rPr lang="en-US"/>
                        <a:t>VPN</a:t>
                      </a:r>
                    </a:p>
                  </a:txBody>
                  <a:tcPr/>
                </a:tc>
                <a:tc>
                  <a:txBody>
                    <a:bodyPr/>
                    <a:lstStyle/>
                    <a:p>
                      <a:r>
                        <a:rPr lang="en-US" dirty="0"/>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
        <p:nvSpPr>
          <p:cNvPr id="4" name="TextBox 3">
            <a:extLst>
              <a:ext uri="{FF2B5EF4-FFF2-40B4-BE49-F238E27FC236}">
                <a16:creationId xmlns:a16="http://schemas.microsoft.com/office/drawing/2014/main" id="{44F246E0-CDA5-314E-1AFA-13EFC97F0AC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normAutofit lnSpcReduction="1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pPr marL="639763" lvl="1" indent="-239713"/>
            <a:r>
              <a:rPr lang="en-US" dirty="0"/>
              <a:t>Assuming there is no cache. Upon TLB hit (w/ delay </a:t>
            </a:r>
            <a:r>
              <a:rPr lang="en-US" dirty="0">
                <a:latin typeface="Symbol" pitchFamily="18" charset="2"/>
                <a:sym typeface="Symbol" pitchFamily="18" charset="2"/>
              </a:rPr>
              <a:t>s</a:t>
            </a:r>
            <a:r>
              <a:rPr lang="en-US" dirty="0"/>
              <a:t>), access physical memory page directly (w/ delay </a:t>
            </a:r>
            <a:r>
              <a:rPr lang="en-US" i="1" dirty="0"/>
              <a:t>m</a:t>
            </a:r>
            <a:r>
              <a:rPr lang="en-US" dirty="0"/>
              <a:t>); upon TLB miss (w/ delay </a:t>
            </a:r>
            <a:r>
              <a:rPr lang="en-US" dirty="0">
                <a:latin typeface="Symbol" pitchFamily="18" charset="2"/>
                <a:sym typeface="Symbol" pitchFamily="18" charset="2"/>
              </a:rPr>
              <a:t>s</a:t>
            </a:r>
            <a:r>
              <a:rPr lang="en-US" dirty="0"/>
              <a:t>), first read Page Table (w/ delay </a:t>
            </a:r>
            <a:r>
              <a:rPr lang="en-US" i="1" dirty="0"/>
              <a:t>m</a:t>
            </a:r>
            <a:r>
              <a:rPr lang="en-US" dirty="0"/>
              <a:t>), then access physical memory page (w/ delay </a:t>
            </a:r>
            <a:r>
              <a:rPr lang="en-US" i="1" dirty="0"/>
              <a:t>m</a:t>
            </a:r>
            <a:r>
              <a:rPr lang="en-US" dirty="0"/>
              <a:t>)</a:t>
            </a:r>
            <a:endParaRPr lang="en-US" dirty="0">
              <a:latin typeface="Symbol" pitchFamily="18" charset="2"/>
              <a:sym typeface="Symbol" pitchFamily="18" charset="2"/>
            </a:endParaRPr>
          </a:p>
          <a:p>
            <a:pPr lvl="1"/>
            <a:endParaRPr lang="en-US" sz="40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OPT </a:t>
            </a:r>
            <a:r>
              <a:rPr lang="en-GB" altLang="ko-KR" dirty="0">
                <a:latin typeface="Arial  "/>
                <a:sym typeface="Symbol" panose="05050102010706020507" pitchFamily="18" charset="2"/>
              </a:rPr>
              <a:t>(or </a:t>
            </a:r>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dirty="0">
                <a:solidFill>
                  <a:srgbClr val="000000"/>
                </a:solidFill>
                <a:ea typeface="굴림" panose="020B0600000101010101" pitchFamily="34" charset="-127"/>
              </a:rPr>
              <a:t>Reserve some space on the disk for moving pages back and forth</a:t>
            </a:r>
            <a:r>
              <a:rPr lang="zh-CN" altLang="en-US" b="0" dirty="0">
                <a:solidFill>
                  <a:srgbClr val="000000"/>
                </a:solidFill>
                <a:ea typeface="黑体" panose="02010609060101010101" pitchFamily="49" charset="-122"/>
              </a:rPr>
              <a:t> </a:t>
            </a:r>
            <a:r>
              <a:rPr lang="en-US" altLang="zh-CN" b="0" dirty="0">
                <a:solidFill>
                  <a:srgbClr val="000000"/>
                </a:solidFill>
                <a:ea typeface="黑体" panose="02010609060101010101" pitchFamily="49" charset="-122"/>
              </a:rPr>
              <a:t>—— </a:t>
            </a:r>
            <a:r>
              <a:rPr lang="en-US" altLang="zh-CN" dirty="0">
                <a:solidFill>
                  <a:srgbClr val="0070C0"/>
                </a:solidFill>
                <a:ea typeface="黑体" panose="02010609060101010101" pitchFamily="49" charset="-122"/>
              </a:rPr>
              <a:t>Swap space</a:t>
            </a:r>
            <a:endParaRPr lang="en-US" altLang="ko-KR" dirty="0">
              <a:solidFill>
                <a:srgbClr val="0070C0"/>
              </a:solidFill>
              <a:ea typeface="굴림" panose="020B0600000101010101" pitchFamily="34" charset="-127"/>
            </a:endParaRPr>
          </a:p>
          <a:p>
            <a:pPr fontAlgn="auto">
              <a:spcAft>
                <a:spcPts val="0"/>
              </a:spcAft>
            </a:pPr>
            <a:r>
              <a:rPr lang="en-US" altLang="ko-KR" b="0" dirty="0">
                <a:solidFill>
                  <a:srgbClr val="000000"/>
                </a:solidFill>
                <a:ea typeface="굴림" panose="020B0600000101010101" pitchFamily="34" charset="-127"/>
              </a:rPr>
              <a:t>OS keeps track of the swap space, in </a:t>
            </a:r>
            <a:r>
              <a:rPr lang="en-US" altLang="ko-KR" b="0" dirty="0">
                <a:solidFill>
                  <a:srgbClr val="ED8013"/>
                </a:solidFill>
                <a:ea typeface="굴림" panose="020B0600000101010101" pitchFamily="34" charset="-127"/>
              </a:rPr>
              <a:t>page-sized unit.</a:t>
            </a:r>
            <a:endParaRPr lang="ko-KR" altLang="en-US" b="0" dirty="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dirty="0"/>
              <a:t>Page </a:t>
            </a:r>
            <a:r>
              <a:rPr lang="en-US" altLang="zh-CN" dirty="0"/>
              <a:t>Swapping</a:t>
            </a:r>
            <a:r>
              <a:rPr lang="en-US" dirty="0"/>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dirty="0"/>
              <a:t>The objective of page swapping policies: to minimize the number of </a:t>
            </a:r>
            <a:r>
              <a:rPr lang="en-US" sz="2800" b="1" dirty="0">
                <a:solidFill>
                  <a:srgbClr val="FF0000"/>
                </a:solidFill>
              </a:rPr>
              <a:t>page faults</a:t>
            </a:r>
            <a:r>
              <a:rPr lang="en-US" sz="2800" dirty="0"/>
              <a:t> (</a:t>
            </a:r>
            <a:r>
              <a:rPr lang="en-US" sz="2800" b="1" dirty="0">
                <a:solidFill>
                  <a:srgbClr val="FF0000"/>
                </a:solidFill>
              </a:rPr>
              <a:t>cache misses</a:t>
            </a:r>
            <a:r>
              <a:rPr lang="en-US" sz="2800" dirty="0"/>
              <a:t>)</a:t>
            </a:r>
          </a:p>
          <a:p>
            <a:endParaRPr lang="en-US" sz="2800" dirty="0"/>
          </a:p>
          <a:p>
            <a:r>
              <a:rPr lang="en-US" altLang="zh-CN" sz="2800" dirty="0"/>
              <a:t>Two</a:t>
            </a:r>
            <a:r>
              <a:rPr lang="zh-CN" altLang="en-US" sz="2800" dirty="0"/>
              <a:t> </a:t>
            </a:r>
            <a:r>
              <a:rPr lang="en-US" altLang="zh-CN" sz="2800" dirty="0"/>
              <a:t>decisions:</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selection</a:t>
            </a:r>
            <a:r>
              <a:rPr lang="zh-CN" altLang="en-US" sz="2400" b="1" dirty="0">
                <a:solidFill>
                  <a:srgbClr val="0070C0"/>
                </a:solidFill>
              </a:rPr>
              <a:t> </a:t>
            </a:r>
            <a:endParaRPr lang="en-US" altLang="zh-CN" sz="2400" b="1" dirty="0">
              <a:solidFill>
                <a:srgbClr val="0070C0"/>
              </a:solidFill>
            </a:endParaRPr>
          </a:p>
          <a:p>
            <a:pPr lvl="2"/>
            <a:r>
              <a:rPr lang="en-US" altLang="zh-CN" sz="2000" b="1" dirty="0">
                <a:solidFill>
                  <a:srgbClr val="0070C0"/>
                </a:solidFill>
              </a:rPr>
              <a:t>When</a:t>
            </a:r>
            <a:r>
              <a:rPr lang="zh-CN" altLang="en-US" sz="2000" dirty="0"/>
              <a:t> </a:t>
            </a:r>
            <a:r>
              <a:rPr lang="en-US" altLang="zh-CN" sz="2000" dirty="0"/>
              <a:t>should</a:t>
            </a:r>
            <a:r>
              <a:rPr lang="zh-CN" altLang="en-US" sz="2000" dirty="0"/>
              <a:t> </a:t>
            </a:r>
            <a:r>
              <a:rPr lang="en-US" altLang="zh-CN" sz="2000" dirty="0"/>
              <a:t>a</a:t>
            </a:r>
            <a:r>
              <a:rPr lang="zh-CN" altLang="en-US" sz="2000" dirty="0"/>
              <a:t> </a:t>
            </a:r>
            <a:r>
              <a:rPr lang="en-US" altLang="zh-CN" sz="2000" dirty="0"/>
              <a:t>page</a:t>
            </a:r>
            <a:r>
              <a:rPr lang="zh-CN" altLang="en-US" sz="2000" dirty="0"/>
              <a:t> </a:t>
            </a:r>
            <a:r>
              <a:rPr lang="en-US" altLang="zh-CN" sz="2000" dirty="0"/>
              <a:t>on</a:t>
            </a:r>
            <a:r>
              <a:rPr lang="zh-CN" altLang="en-US" sz="2000" dirty="0"/>
              <a:t> </a:t>
            </a:r>
            <a:r>
              <a:rPr lang="en-US" altLang="zh-CN" sz="2000" dirty="0"/>
              <a:t>disk</a:t>
            </a:r>
            <a:r>
              <a:rPr lang="zh-CN" altLang="en-US" sz="2000" dirty="0"/>
              <a:t> </a:t>
            </a:r>
            <a:r>
              <a:rPr lang="en-US" altLang="zh-CN" sz="2000" dirty="0"/>
              <a:t>be</a:t>
            </a:r>
            <a:r>
              <a:rPr lang="zh-CN" altLang="en-US" sz="2000" dirty="0"/>
              <a:t> </a:t>
            </a:r>
            <a:r>
              <a:rPr lang="en-US" altLang="zh-CN" sz="2000" dirty="0"/>
              <a:t>brought</a:t>
            </a:r>
            <a:r>
              <a:rPr lang="zh-CN" altLang="en-US" sz="2000" dirty="0"/>
              <a:t> </a:t>
            </a:r>
            <a:r>
              <a:rPr lang="en-US" altLang="zh-CN" sz="2000" dirty="0"/>
              <a:t>into</a:t>
            </a:r>
            <a:r>
              <a:rPr lang="zh-CN" altLang="en-US" sz="2000" dirty="0"/>
              <a:t> </a:t>
            </a:r>
            <a:r>
              <a:rPr lang="en-US" altLang="zh-CN" sz="2000" dirty="0"/>
              <a:t>memory?</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replacement</a:t>
            </a:r>
          </a:p>
          <a:p>
            <a:pPr lvl="2"/>
            <a:r>
              <a:rPr lang="en-US" altLang="zh-CN" sz="2000" b="1" dirty="0">
                <a:solidFill>
                  <a:srgbClr val="0070C0"/>
                </a:solidFill>
              </a:rPr>
              <a:t>Which</a:t>
            </a:r>
            <a:r>
              <a:rPr lang="zh-CN" altLang="en-US" sz="2000" dirty="0"/>
              <a:t> </a:t>
            </a:r>
            <a:r>
              <a:rPr lang="en-US" altLang="zh-CN" sz="2000" dirty="0"/>
              <a:t>in-memory</a:t>
            </a:r>
            <a:r>
              <a:rPr lang="zh-CN" altLang="en-US" sz="2000" dirty="0"/>
              <a:t> </a:t>
            </a:r>
            <a:r>
              <a:rPr lang="en-US" altLang="zh-CN" sz="2000" dirty="0"/>
              <a:t>page</a:t>
            </a:r>
            <a:r>
              <a:rPr lang="zh-CN" altLang="en-US" sz="2000" dirty="0"/>
              <a:t> </a:t>
            </a:r>
            <a:r>
              <a:rPr lang="en-US" altLang="zh-CN" sz="2000" dirty="0"/>
              <a:t>should</a:t>
            </a:r>
            <a:r>
              <a:rPr lang="zh-CN" altLang="en-US" sz="2000" dirty="0"/>
              <a:t> </a:t>
            </a:r>
            <a:r>
              <a:rPr lang="en-US" altLang="zh-CN" sz="2000" dirty="0"/>
              <a:t>be</a:t>
            </a:r>
            <a:r>
              <a:rPr lang="zh-CN" altLang="en-US" sz="2000" dirty="0"/>
              <a:t> </a:t>
            </a:r>
            <a:r>
              <a:rPr lang="en-US" altLang="zh-CN" sz="2000" dirty="0"/>
              <a:t>evicted</a:t>
            </a:r>
            <a:r>
              <a:rPr lang="zh-CN" altLang="en-US" sz="2000" dirty="0"/>
              <a:t> </a:t>
            </a:r>
            <a:r>
              <a:rPr lang="en-US" altLang="zh-CN" sz="2000" dirty="0"/>
              <a:t>to</a:t>
            </a:r>
            <a:r>
              <a:rPr lang="zh-CN" altLang="en-US" sz="2000" dirty="0"/>
              <a:t> </a:t>
            </a:r>
            <a:r>
              <a:rPr lang="en-US" altLang="zh-CN" sz="2000" dirty="0"/>
              <a:t>disk?</a:t>
            </a:r>
            <a:endParaRPr lang="en-US" sz="2000" dirty="0"/>
          </a:p>
          <a:p>
            <a:endParaRPr lang="en-US" dirty="0"/>
          </a:p>
          <a:p>
            <a:pPr lvl="1"/>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dirty="0"/>
              <a:t>Page</a:t>
            </a:r>
            <a:r>
              <a:rPr lang="zh-CN" altLang="en-US" dirty="0"/>
              <a:t> </a:t>
            </a:r>
            <a:r>
              <a:rPr lang="en-US" altLang="zh-CN" dirty="0"/>
              <a:t>Replacement</a:t>
            </a:r>
            <a:endParaRPr lang="en-US" dirty="0"/>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lnSpcReduction="10000"/>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Paging Daemon</a:t>
            </a:r>
          </a:p>
          <a:p>
            <a:pPr lvl="1"/>
            <a:r>
              <a:rPr lang="en-GB" dirty="0"/>
              <a:t>The paging daemon periodically checks memory pressure and evicts pages from memory</a:t>
            </a:r>
          </a:p>
          <a:p>
            <a:pPr lvl="1"/>
            <a:r>
              <a:rPr lang="en-GB" dirty="0"/>
              <a:t>Use two thresholds of memory usage to decide when to evict pages: </a:t>
            </a:r>
            <a:r>
              <a:rPr lang="en-GB" b="1" dirty="0">
                <a:solidFill>
                  <a:srgbClr val="FF0000"/>
                </a:solidFill>
              </a:rPr>
              <a:t>Low and High watermarks</a:t>
            </a:r>
            <a:r>
              <a:rPr lang="en-GB" dirty="0"/>
              <a:t>.</a:t>
            </a:r>
          </a:p>
          <a:p>
            <a:pPr lvl="1"/>
            <a:r>
              <a:rPr lang="en-GB" dirty="0"/>
              <a:t>When memory usage is above High watermark (e.g., 90%), this indicates high memory pressure, so start evicting pages until memory usage falls below Low watermark  (e.g., 80%)</a:t>
            </a:r>
            <a:endParaRPr lang="en-US" dirty="0"/>
          </a:p>
          <a:p>
            <a:pPr lvl="1"/>
            <a:r>
              <a:rPr lang="en-GB" dirty="0"/>
              <a:t>Two thresholds enable hysteresis, so the system state does not rapidly switch change back-and-forth around a single threshold.</a:t>
            </a:r>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8F0E-DFA9-6E83-D9BA-42FA6B3F3B56}"/>
              </a:ext>
            </a:extLst>
          </p:cNvPr>
          <p:cNvSpPr>
            <a:spLocks noGrp="1"/>
          </p:cNvSpPr>
          <p:nvPr>
            <p:ph type="title"/>
          </p:nvPr>
        </p:nvSpPr>
        <p:spPr/>
        <p:txBody>
          <a:bodyPr/>
          <a:lstStyle/>
          <a:p>
            <a:r>
              <a:rPr lang="en-GB" dirty="0"/>
              <a:t>Main Memory as Cache for Disk</a:t>
            </a:r>
            <a:endParaRPr lang="en-SE" dirty="0"/>
          </a:p>
        </p:txBody>
      </p:sp>
      <p:sp>
        <p:nvSpPr>
          <p:cNvPr id="3" name="Content Placeholder 2">
            <a:extLst>
              <a:ext uri="{FF2B5EF4-FFF2-40B4-BE49-F238E27FC236}">
                <a16:creationId xmlns:a16="http://schemas.microsoft.com/office/drawing/2014/main" id="{AA793E6F-3C1D-D04C-AC52-559C4538E6BD}"/>
              </a:ext>
            </a:extLst>
          </p:cNvPr>
          <p:cNvSpPr>
            <a:spLocks noGrp="1"/>
          </p:cNvSpPr>
          <p:nvPr>
            <p:ph idx="1"/>
          </p:nvPr>
        </p:nvSpPr>
        <p:spPr/>
        <p:txBody>
          <a:bodyPr/>
          <a:lstStyle/>
          <a:p>
            <a:r>
              <a:rPr lang="en-US" altLang="zh-CN" dirty="0"/>
              <a:t>Main memory can be viewed as a cache for disk. It is Fully-Associative, since miss penalty is very high (accessing the disk), and any page can be flexibly placed anywhere in the main memory</a:t>
            </a:r>
          </a:p>
          <a:p>
            <a:r>
              <a:rPr lang="en-US" altLang="zh-CN" dirty="0"/>
              <a:t>“VPN” in paging system is the counterpart of the Tag in cache</a:t>
            </a:r>
          </a:p>
          <a:p>
            <a:pPr lvl="1"/>
            <a:r>
              <a:rPr lang="en-US" altLang="zh-CN" dirty="0"/>
              <a:t>In paging system: directly index into the page table with the VPN, and check the Valid bit in the page table entry (PTE) for that VPN, to determine if a VPN is in memory or not</a:t>
            </a:r>
          </a:p>
          <a:p>
            <a:pPr lvl="2"/>
            <a:r>
              <a:rPr lang="en-US" altLang="zh-CN" dirty="0"/>
              <a:t>The page table itself is designed to fit within one memory page (e.g., 4 KB), so table lookup is easy.</a:t>
            </a:r>
          </a:p>
          <a:p>
            <a:pPr lvl="1"/>
            <a:r>
              <a:rPr lang="en-US" altLang="zh-CN" dirty="0"/>
              <a:t>In cache: compare the tag with all cache blocks to find a match, to determine if it is a cache hit or miss</a:t>
            </a:r>
          </a:p>
          <a:p>
            <a:pPr lvl="2"/>
            <a:r>
              <a:rPr lang="en-US" altLang="zh-CN" dirty="0"/>
              <a:t>There is no counterpart of “page table” in cache, since the cache </a:t>
            </a:r>
            <a:r>
              <a:rPr lang="en-US" altLang="zh-CN"/>
              <a:t>block (</a:t>
            </a:r>
            <a:r>
              <a:rPr lang="en-US" altLang="zh-CN" dirty="0"/>
              <a:t>e.g., </a:t>
            </a:r>
            <a:r>
              <a:rPr lang="en-US" altLang="zh-CN"/>
              <a:t>4 bytes) </a:t>
            </a:r>
            <a:r>
              <a:rPr lang="en-US" altLang="zh-CN" dirty="0"/>
              <a:t>is too small for that purpose</a:t>
            </a:r>
          </a:p>
          <a:p>
            <a:endParaRPr lang="en-SE" dirty="0"/>
          </a:p>
        </p:txBody>
      </p:sp>
    </p:spTree>
    <p:extLst>
      <p:ext uri="{BB962C8B-B14F-4D97-AF65-F5344CB8AC3E}">
        <p14:creationId xmlns:p14="http://schemas.microsoft.com/office/powerpoint/2010/main" val="2635909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dirty="0"/>
              <a:t>Page</a:t>
            </a:r>
            <a:r>
              <a:rPr lang="zh-CN" altLang="en-US" dirty="0"/>
              <a:t> </a:t>
            </a:r>
            <a:r>
              <a:rPr lang="en-US" altLang="zh-CN" dirty="0"/>
              <a:t>Replacement</a:t>
            </a:r>
            <a:r>
              <a:rPr lang="zh-CN" altLang="en-US" dirty="0"/>
              <a:t> </a:t>
            </a:r>
            <a:r>
              <a:rPr lang="en-US" altLang="zh-CN" dirty="0"/>
              <a:t>Policies</a:t>
            </a:r>
            <a:endParaRPr lang="en-US" dirty="0"/>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a:xfrm>
            <a:off x="419449" y="1073427"/>
            <a:ext cx="11336392" cy="5784573"/>
          </a:xfrm>
        </p:spPr>
        <p:txBody>
          <a:bodyPr>
            <a:normAutofit/>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memory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memory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memory contents with size of X pages are a subset of contents with size of X+1 Pages. Whereas for FIFO, </a:t>
            </a:r>
            <a:r>
              <a:rPr lang="en-GB" dirty="0"/>
              <a:t>memory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dirty="0"/>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99762</TotalTime>
  <Pages>60</Pages>
  <Words>10974</Words>
  <Application>Microsoft Office PowerPoint</Application>
  <PresentationFormat>Widescreen</PresentationFormat>
  <Paragraphs>2354</Paragraphs>
  <Slides>75</Slides>
  <Notes>36</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75</vt:i4>
      </vt:variant>
    </vt:vector>
  </HeadingPairs>
  <TitlesOfParts>
    <vt:vector size="97"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Main Memory as Cache for Disk</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1077</cp:revision>
  <cp:lastPrinted>2022-03-15T20:14:46Z</cp:lastPrinted>
  <dcterms:created xsi:type="dcterms:W3CDTF">1995-08-12T11:37:26Z</dcterms:created>
  <dcterms:modified xsi:type="dcterms:W3CDTF">2025-05-14T18:58:36Z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