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
  </p:notesMasterIdLst>
  <p:handoutMasterIdLst>
    <p:handoutMasterId r:id="rId10"/>
  </p:handoutMasterIdLst>
  <p:sldIdLst>
    <p:sldId id="799" r:id="rId2"/>
    <p:sldId id="1532" r:id="rId3"/>
    <p:sldId id="1534" r:id="rId4"/>
    <p:sldId id="1531" r:id="rId5"/>
    <p:sldId id="1535" r:id="rId6"/>
    <p:sldId id="1529" r:id="rId7"/>
    <p:sldId id="1536" r:id="rId8"/>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799"/>
            <p14:sldId id="1532"/>
            <p14:sldId id="1534"/>
            <p14:sldId id="1531"/>
            <p14:sldId id="1535"/>
            <p14:sldId id="1529"/>
            <p14:sldId id="153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77" autoAdjust="0"/>
  </p:normalViewPr>
  <p:slideViewPr>
    <p:cSldViewPr snapToGrid="0">
      <p:cViewPr varScale="1">
        <p:scale>
          <a:sx n="65" d="100"/>
          <a:sy n="65" d="100"/>
        </p:scale>
        <p:origin x="1330" y="43"/>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perplexity.ai/search/pplx.ai/shar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DC54A-6BAE-23B9-FA66-48BDAEADA2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89C598-2D8A-C541-A318-499F4C0286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86DCEE-E7A4-778B-948B-1160E992ED4C}"/>
              </a:ext>
            </a:extLst>
          </p:cNvPr>
          <p:cNvSpPr>
            <a:spLocks noGrp="1"/>
          </p:cNvSpPr>
          <p:nvPr>
            <p:ph type="body" idx="1"/>
          </p:nvPr>
        </p:nvSpPr>
        <p:spPr/>
        <p:txBody>
          <a:bodyPr/>
          <a:lstStyle/>
          <a:p>
            <a:pPr>
              <a:buNone/>
            </a:pPr>
            <a:r>
              <a:rPr lang="en-GB" dirty="0"/>
              <a:t>Let’s </a:t>
            </a:r>
            <a:r>
              <a:rPr lang="en-GB" dirty="0" err="1"/>
              <a:t>analyze</a:t>
            </a:r>
            <a:r>
              <a:rPr lang="en-GB" dirty="0"/>
              <a:t> the </a:t>
            </a:r>
            <a:r>
              <a:rPr lang="en-GB" dirty="0" err="1"/>
              <a:t>behavior</a:t>
            </a:r>
            <a:r>
              <a:rPr lang="en-GB" dirty="0"/>
              <a:t> of the given program and determine all possible outputs.</a:t>
            </a:r>
          </a:p>
          <a:p>
            <a:pPr>
              <a:buNone/>
            </a:pPr>
            <a:r>
              <a:rPr lang="en-GB" b="1" dirty="0"/>
              <a:t>Key Observations:</a:t>
            </a:r>
          </a:p>
          <a:p>
            <a:pPr>
              <a:buFont typeface="+mj-lt"/>
              <a:buAutoNum type="arabicPeriod"/>
            </a:pPr>
            <a:r>
              <a:rPr lang="en-GB" b="1" dirty="0"/>
              <a:t>fork() </a:t>
            </a:r>
            <a:r>
              <a:rPr lang="en-GB" b="1" dirty="0" err="1"/>
              <a:t>Behavior</a:t>
            </a:r>
            <a:r>
              <a:rPr lang="en-GB" b="1" dirty="0"/>
              <a:t>:</a:t>
            </a:r>
            <a:endParaRPr lang="en-GB" dirty="0"/>
          </a:p>
          <a:p>
            <a:pPr marL="742950" lvl="1" indent="-285750">
              <a:buFont typeface="+mj-lt"/>
              <a:buAutoNum type="arabicPeriod"/>
            </a:pPr>
            <a:r>
              <a:rPr lang="en-GB" dirty="0"/>
              <a:t>Each call to fork() creates a new child process.</a:t>
            </a:r>
          </a:p>
          <a:p>
            <a:pPr marL="742950" lvl="1" indent="-285750">
              <a:buFont typeface="+mj-lt"/>
              <a:buAutoNum type="arabicPeriod"/>
            </a:pPr>
            <a:r>
              <a:rPr lang="en-GB" dirty="0"/>
              <a:t>Both the parent and child processes execute concurrently from the point where fork() was called.</a:t>
            </a:r>
          </a:p>
          <a:p>
            <a:pPr marL="742950" lvl="1" indent="-285750">
              <a:buFont typeface="+mj-lt"/>
              <a:buAutoNum type="arabicPeriod"/>
            </a:pPr>
            <a:r>
              <a:rPr lang="en-GB" dirty="0"/>
              <a:t>The return value of fork() determines whether the process is the parent (</a:t>
            </a:r>
            <a:r>
              <a:rPr lang="en-GB" dirty="0" err="1"/>
              <a:t>pid</a:t>
            </a:r>
            <a:r>
              <a:rPr lang="en-GB" dirty="0"/>
              <a:t> &gt; 0) or the child (</a:t>
            </a:r>
            <a:r>
              <a:rPr lang="en-GB" dirty="0" err="1"/>
              <a:t>pid</a:t>
            </a:r>
            <a:r>
              <a:rPr lang="en-GB" dirty="0"/>
              <a:t> == 0).</a:t>
            </a:r>
          </a:p>
          <a:p>
            <a:pPr>
              <a:buFont typeface="+mj-lt"/>
              <a:buAutoNum type="arabicPeriod"/>
            </a:pPr>
            <a:r>
              <a:rPr lang="en-GB" b="1" dirty="0"/>
              <a:t>Parent-Child Execution Order:</a:t>
            </a:r>
            <a:endParaRPr lang="en-GB" dirty="0"/>
          </a:p>
          <a:p>
            <a:pPr marL="742950" lvl="1" indent="-285750">
              <a:buFont typeface="+mj-lt"/>
              <a:buAutoNum type="arabicPeriod"/>
            </a:pPr>
            <a:r>
              <a:rPr lang="en-GB" dirty="0"/>
              <a:t>The parent waits for its immediate child to terminate using wait(NULL) before proceeding to create the next child.</a:t>
            </a:r>
          </a:p>
          <a:p>
            <a:pPr marL="742950" lvl="1" indent="-285750">
              <a:buFont typeface="+mj-lt"/>
              <a:buAutoNum type="arabicPeriod"/>
            </a:pPr>
            <a:r>
              <a:rPr lang="en-GB" dirty="0"/>
              <a:t>This ensures that each child process completes fully before the parent continues to the next iteration of the loop.</a:t>
            </a:r>
          </a:p>
          <a:p>
            <a:pPr>
              <a:buFont typeface="+mj-lt"/>
              <a:buAutoNum type="arabicPeriod"/>
            </a:pPr>
            <a:r>
              <a:rPr lang="en-GB" b="1" dirty="0"/>
              <a:t>Number of Processes:</a:t>
            </a:r>
            <a:endParaRPr lang="en-GB" dirty="0"/>
          </a:p>
          <a:p>
            <a:pPr marL="742950" lvl="1" indent="-285750">
              <a:buFont typeface="+mj-lt"/>
              <a:buAutoNum type="arabicPeriod"/>
            </a:pPr>
            <a:r>
              <a:rPr lang="en-GB" dirty="0"/>
              <a:t>The loop runs twice (i = 0 and i = 1), so two child processes are created in total.</a:t>
            </a:r>
          </a:p>
          <a:p>
            <a:pPr>
              <a:buFont typeface="+mj-lt"/>
              <a:buAutoNum type="arabicPeriod"/>
            </a:pPr>
            <a:r>
              <a:rPr lang="en-GB" b="1" dirty="0"/>
              <a:t>Output Determinism:</a:t>
            </a:r>
            <a:endParaRPr lang="en-GB" dirty="0"/>
          </a:p>
          <a:p>
            <a:pPr marL="742950" lvl="1" indent="-285750">
              <a:buFont typeface="+mj-lt"/>
              <a:buAutoNum type="arabicPeriod"/>
            </a:pPr>
            <a:r>
              <a:rPr lang="en-GB" dirty="0"/>
              <a:t>Due to the use of wait(NULL), the parent waits for each child to complete before creating another child. This enforces sequential execution, meaning there is no interleaving between outputs from different iterations.</a:t>
            </a:r>
          </a:p>
          <a:p>
            <a:pPr>
              <a:buNone/>
            </a:pPr>
            <a:r>
              <a:rPr lang="en-GB" b="1" dirty="0"/>
              <a:t>Detailed Execution Flow:</a:t>
            </a:r>
          </a:p>
          <a:p>
            <a:pPr>
              <a:buNone/>
            </a:pPr>
            <a:r>
              <a:rPr lang="en-GB" b="1" dirty="0"/>
              <a:t>Iteration 1 (i = 0):</a:t>
            </a:r>
          </a:p>
          <a:p>
            <a:pPr>
              <a:buFont typeface="Arial" panose="020B0604020202020204" pitchFamily="34" charset="0"/>
              <a:buChar char="•"/>
            </a:pPr>
            <a:r>
              <a:rPr lang="en-GB" dirty="0"/>
              <a:t>The parent process creates a child process (</a:t>
            </a:r>
            <a:r>
              <a:rPr lang="en-GB" dirty="0" err="1"/>
              <a:t>pid</a:t>
            </a:r>
            <a:r>
              <a:rPr lang="en-GB" dirty="0"/>
              <a:t> = fork()).</a:t>
            </a:r>
          </a:p>
          <a:p>
            <a:pPr>
              <a:buFont typeface="Arial" panose="020B0604020202020204" pitchFamily="34" charset="0"/>
              <a:buChar char="•"/>
            </a:pPr>
            <a:r>
              <a:rPr lang="en-GB" dirty="0"/>
              <a:t>If </a:t>
            </a:r>
            <a:r>
              <a:rPr lang="en-GB" dirty="0" err="1"/>
              <a:t>pid</a:t>
            </a:r>
            <a:r>
              <a:rPr lang="en-GB" dirty="0"/>
              <a:t> == 0 (child process):</a:t>
            </a:r>
          </a:p>
          <a:p>
            <a:pPr marL="742950" lvl="1" indent="-285750">
              <a:buFont typeface="Arial" panose="020B0604020202020204" pitchFamily="34" charset="0"/>
              <a:buChar char="•"/>
            </a:pPr>
            <a:r>
              <a:rPr lang="en-GB" dirty="0"/>
              <a:t>Prints: Hello 0</a:t>
            </a:r>
          </a:p>
          <a:p>
            <a:pPr marL="742950" lvl="1" indent="-285750">
              <a:buFont typeface="Arial" panose="020B0604020202020204" pitchFamily="34" charset="0"/>
              <a:buChar char="•"/>
            </a:pPr>
            <a:r>
              <a:rPr lang="en-GB" dirty="0"/>
              <a:t>Exits with return 0.</a:t>
            </a:r>
          </a:p>
          <a:p>
            <a:pPr>
              <a:buFont typeface="Arial" panose="020B0604020202020204" pitchFamily="34" charset="0"/>
              <a:buChar char="•"/>
            </a:pPr>
            <a:r>
              <a:rPr lang="en-GB" dirty="0"/>
              <a:t>If </a:t>
            </a:r>
            <a:r>
              <a:rPr lang="en-GB" dirty="0" err="1"/>
              <a:t>pid</a:t>
            </a:r>
            <a:r>
              <a:rPr lang="en-GB" dirty="0"/>
              <a:t> &gt; 0 (parent process):</a:t>
            </a:r>
          </a:p>
          <a:p>
            <a:pPr marL="742950" lvl="1" indent="-285750">
              <a:buFont typeface="Arial" panose="020B0604020202020204" pitchFamily="34" charset="0"/>
              <a:buChar char="•"/>
            </a:pPr>
            <a:r>
              <a:rPr lang="en-GB" dirty="0"/>
              <a:t>Waits for the child to terminate (wait(NULL)).</a:t>
            </a:r>
          </a:p>
          <a:p>
            <a:pPr>
              <a:buNone/>
            </a:pPr>
            <a:r>
              <a:rPr lang="en-GB" b="1" dirty="0"/>
              <a:t>Iteration 2 (i = 1):</a:t>
            </a:r>
          </a:p>
          <a:p>
            <a:pPr>
              <a:buFont typeface="Arial" panose="020B0604020202020204" pitchFamily="34" charset="0"/>
              <a:buChar char="•"/>
            </a:pPr>
            <a:r>
              <a:rPr lang="en-GB" dirty="0"/>
              <a:t>The same logic applies as in iteration 1, but with i = 1.</a:t>
            </a:r>
          </a:p>
          <a:p>
            <a:pPr>
              <a:buNone/>
            </a:pPr>
            <a:r>
              <a:rPr lang="en-GB" dirty="0"/>
              <a:t>Finally, after both iterations, the parent prints Parent exiting before terminating.</a:t>
            </a:r>
          </a:p>
          <a:p>
            <a:pPr>
              <a:buNone/>
            </a:pPr>
            <a:r>
              <a:rPr lang="en-GB" b="1" dirty="0"/>
              <a:t>Possible Outputs:</a:t>
            </a:r>
          </a:p>
          <a:p>
            <a:pPr>
              <a:buNone/>
            </a:pPr>
            <a:r>
              <a:rPr lang="en-GB" dirty="0"/>
              <a:t>Since wait(NULL) ensures that each child process completes before the parent proceeds to create another child, there is </a:t>
            </a:r>
            <a:r>
              <a:rPr lang="en-GB" b="1" dirty="0"/>
              <a:t>only one possible output</a:t>
            </a:r>
            <a:r>
              <a:rPr lang="en-GB" dirty="0"/>
              <a:t>:</a:t>
            </a:r>
          </a:p>
          <a:p>
            <a:pPr>
              <a:buNone/>
            </a:pPr>
            <a:r>
              <a:rPr lang="en-GB" dirty="0"/>
              <a:t>text</a:t>
            </a:r>
          </a:p>
          <a:p>
            <a:pPr>
              <a:buNone/>
            </a:pPr>
            <a:r>
              <a:rPr lang="en-GB" dirty="0">
                <a:solidFill>
                  <a:srgbClr val="C5C8C6"/>
                </a:solidFill>
                <a:effectLst/>
                <a:latin typeface="inherit"/>
              </a:rPr>
              <a:t>Hello 0 Hello 1 Parent exiting </a:t>
            </a:r>
            <a:endParaRPr lang="en-GB" dirty="0"/>
          </a:p>
          <a:p>
            <a:pPr>
              <a:buNone/>
            </a:pPr>
            <a:r>
              <a:rPr lang="en-GB" b="1" dirty="0"/>
              <a:t>Key Notes:</a:t>
            </a:r>
          </a:p>
          <a:p>
            <a:pPr>
              <a:buFont typeface="+mj-lt"/>
              <a:buAutoNum type="arabicPeriod"/>
            </a:pPr>
            <a:r>
              <a:rPr lang="en-GB" b="1" dirty="0"/>
              <a:t>Sequential Execution:</a:t>
            </a:r>
            <a:endParaRPr lang="en-GB" dirty="0"/>
          </a:p>
          <a:p>
            <a:pPr marL="742950" lvl="1" indent="-285750">
              <a:buFont typeface="+mj-lt"/>
              <a:buAutoNum type="arabicPeriod"/>
            </a:pPr>
            <a:r>
              <a:rPr lang="en-GB" dirty="0"/>
              <a:t>Due to wait(NULL), each child process completes fully before the parent proceeds to create another child. This eliminates variability in output order.</a:t>
            </a:r>
          </a:p>
          <a:p>
            <a:pPr>
              <a:buFont typeface="+mj-lt"/>
              <a:buAutoNum type="arabicPeriod"/>
            </a:pPr>
            <a:r>
              <a:rPr lang="en-GB" b="1" dirty="0"/>
              <a:t>Final Message ("Parent exiting")</a:t>
            </a:r>
            <a:endParaRPr lang="en-GB" dirty="0"/>
          </a:p>
          <a:p>
            <a:pPr marL="742950" lvl="1" indent="-285750">
              <a:buFont typeface="+mj-lt"/>
              <a:buAutoNum type="arabicPeriod"/>
            </a:pPr>
            <a:r>
              <a:rPr lang="en-GB" dirty="0"/>
              <a:t>This is printed only by the original parent process after both iterations are complete.</a:t>
            </a:r>
          </a:p>
          <a:p>
            <a:pPr>
              <a:buFont typeface="+mj-lt"/>
              <a:buAutoNum type="arabicPeriod"/>
            </a:pPr>
            <a:r>
              <a:rPr lang="en-GB" b="1" dirty="0"/>
              <a:t>Why No Variability?</a:t>
            </a:r>
            <a:endParaRPr lang="en-GB" dirty="0"/>
          </a:p>
          <a:p>
            <a:pPr marL="742950" lvl="1" indent="-285750">
              <a:buFont typeface="+mj-lt"/>
              <a:buAutoNum type="arabicPeriod"/>
            </a:pPr>
            <a:r>
              <a:rPr lang="en-GB" dirty="0"/>
              <a:t>The use of wait(NULL) enforces strict synchronization between parent and child processes, preventing concurrent execution or interleaving of outputs.</a:t>
            </a:r>
          </a:p>
          <a:p>
            <a:pPr>
              <a:buNone/>
            </a:pPr>
            <a:r>
              <a:rPr lang="en-GB" b="1" dirty="0"/>
              <a:t>Summary:</a:t>
            </a:r>
          </a:p>
          <a:p>
            <a:pPr>
              <a:buNone/>
            </a:pPr>
            <a:r>
              <a:rPr lang="en-GB" dirty="0"/>
              <a:t>The program has </a:t>
            </a:r>
            <a:r>
              <a:rPr lang="en-GB" b="1" dirty="0"/>
              <a:t>only one possible output</a:t>
            </a:r>
            <a:r>
              <a:rPr lang="en-GB" dirty="0"/>
              <a:t>:</a:t>
            </a:r>
          </a:p>
          <a:p>
            <a:pPr>
              <a:buNone/>
            </a:pPr>
            <a:r>
              <a:rPr lang="en-GB" dirty="0"/>
              <a:t>text</a:t>
            </a:r>
          </a:p>
          <a:p>
            <a:pPr>
              <a:buNone/>
            </a:pPr>
            <a:r>
              <a:rPr lang="en-GB" dirty="0">
                <a:solidFill>
                  <a:srgbClr val="C5C8C6"/>
                </a:solidFill>
                <a:effectLst/>
                <a:latin typeface="inherit"/>
              </a:rPr>
              <a:t>Hello 0 Hello 1 Parent exiting </a:t>
            </a:r>
            <a:endParaRPr lang="en-GB" dirty="0"/>
          </a:p>
          <a:p>
            <a:r>
              <a:rPr lang="en-GB" dirty="0"/>
              <a:t>Answer from Perplexity: </a:t>
            </a:r>
            <a:r>
              <a:rPr lang="en-GB" dirty="0">
                <a:hlinkClick r:id="rId3"/>
              </a:rPr>
              <a:t>pplx.ai/share</a:t>
            </a:r>
            <a:endParaRPr lang="en-GB" dirty="0"/>
          </a:p>
          <a:p>
            <a:endParaRPr lang="en-SE" dirty="0"/>
          </a:p>
        </p:txBody>
      </p:sp>
    </p:spTree>
    <p:extLst>
      <p:ext uri="{BB962C8B-B14F-4D97-AF65-F5344CB8AC3E}">
        <p14:creationId xmlns:p14="http://schemas.microsoft.com/office/powerpoint/2010/main" val="27773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Hello 1</a:t>
            </a:r>
          </a:p>
          <a:p>
            <a:r>
              <a:rPr lang="nb-NO" dirty="0"/>
              <a:t>Hello 0</a:t>
            </a:r>
          </a:p>
          <a:p>
            <a:r>
              <a:rPr lang="nb-NO" dirty="0"/>
              <a:t>Parent exiting</a:t>
            </a:r>
          </a:p>
          <a:p>
            <a:endParaRPr lang="en-SE" dirty="0"/>
          </a:p>
        </p:txBody>
      </p:sp>
    </p:spTree>
    <p:extLst>
      <p:ext uri="{BB962C8B-B14F-4D97-AF65-F5344CB8AC3E}">
        <p14:creationId xmlns:p14="http://schemas.microsoft.com/office/powerpoint/2010/main" val="3685852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3513A-CA22-9249-60E4-7427D35E7B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7F6113-AEC9-F513-DFBA-833665ABDE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0644AF-5023-FC30-1443-C16CC5EEA4E8}"/>
              </a:ext>
            </a:extLst>
          </p:cNvPr>
          <p:cNvSpPr>
            <a:spLocks noGrp="1"/>
          </p:cNvSpPr>
          <p:nvPr>
            <p:ph type="body" idx="1"/>
          </p:nvPr>
        </p:nvSpPr>
        <p:spPr/>
        <p:txBody>
          <a:bodyPr/>
          <a:lstStyle/>
          <a:p>
            <a:r>
              <a:rPr lang="nb-NO" dirty="0"/>
              <a:t>Hello 1</a:t>
            </a:r>
          </a:p>
          <a:p>
            <a:r>
              <a:rPr lang="nb-NO" dirty="0"/>
              <a:t>Hello 0</a:t>
            </a:r>
          </a:p>
          <a:p>
            <a:r>
              <a:rPr lang="nb-NO" dirty="0"/>
              <a:t>Parent exiting</a:t>
            </a:r>
          </a:p>
          <a:p>
            <a:endParaRPr lang="en-SE" dirty="0"/>
          </a:p>
        </p:txBody>
      </p:sp>
    </p:spTree>
    <p:extLst>
      <p:ext uri="{BB962C8B-B14F-4D97-AF65-F5344CB8AC3E}">
        <p14:creationId xmlns:p14="http://schemas.microsoft.com/office/powerpoint/2010/main" val="3887303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703636"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t>CSC 112: Computer Operating Systems</a:t>
            </a:r>
            <a:br>
              <a:rPr lang="en-US" sz="3000" dirty="0"/>
            </a:br>
            <a:r>
              <a:rPr lang="en-US" sz="3000" dirty="0"/>
              <a:t>Lecture 2</a:t>
            </a:r>
            <a:br>
              <a:rPr lang="en-US" sz="3000" dirty="0"/>
            </a:br>
            <a:br>
              <a:rPr lang="en-US" sz="3000" dirty="0"/>
            </a:br>
            <a:r>
              <a:rPr lang="en-US" sz="3000" dirty="0">
                <a:latin typeface="+mj-lt"/>
              </a:rPr>
              <a:t>Processes and Threads Exercises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F516D-1BE3-FBB6-5F3D-5606462C7B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EF0F1-9100-743C-9EA8-345369FE60E6}"/>
              </a:ext>
            </a:extLst>
          </p:cNvPr>
          <p:cNvSpPr>
            <a:spLocks noGrp="1"/>
          </p:cNvSpPr>
          <p:nvPr>
            <p:ph type="title"/>
          </p:nvPr>
        </p:nvSpPr>
        <p:spPr/>
        <p:txBody>
          <a:bodyPr/>
          <a:lstStyle/>
          <a:p>
            <a:r>
              <a:rPr lang="en-GB" dirty="0"/>
              <a:t>Wait() I</a:t>
            </a:r>
            <a:endParaRPr lang="en-SE" dirty="0"/>
          </a:p>
        </p:txBody>
      </p:sp>
      <p:sp>
        <p:nvSpPr>
          <p:cNvPr id="3" name="Content Placeholder 2">
            <a:extLst>
              <a:ext uri="{FF2B5EF4-FFF2-40B4-BE49-F238E27FC236}">
                <a16:creationId xmlns:a16="http://schemas.microsoft.com/office/drawing/2014/main" id="{D8A53E56-D151-FA29-4466-1649AF0349B0}"/>
              </a:ext>
            </a:extLst>
          </p:cNvPr>
          <p:cNvSpPr>
            <a:spLocks noGrp="1"/>
          </p:cNvSpPr>
          <p:nvPr>
            <p:ph idx="1"/>
          </p:nvPr>
        </p:nvSpPr>
        <p:spPr>
          <a:xfrm>
            <a:off x="6246606" y="914400"/>
            <a:ext cx="5132594" cy="5105400"/>
          </a:xfrm>
        </p:spPr>
        <p:txBody>
          <a:bodyPr>
            <a:normAutofit lnSpcReduction="10000"/>
          </a:bodyPr>
          <a:lstStyle/>
          <a:p>
            <a:r>
              <a:rPr lang="en-GB" dirty="0"/>
              <a:t>Due to the use of wait(NULL), the parent waits for each child to complete before creating another child. This enforces sequential execution, meaning there is no interleaving between outputs from different iterations.</a:t>
            </a:r>
          </a:p>
          <a:p>
            <a:pPr lvl="1"/>
            <a:r>
              <a:rPr lang="nb-NO" dirty="0"/>
              <a:t>Hello 0</a:t>
            </a:r>
          </a:p>
          <a:p>
            <a:pPr lvl="1"/>
            <a:r>
              <a:rPr lang="nb-NO" dirty="0"/>
              <a:t>Hello 1</a:t>
            </a:r>
          </a:p>
          <a:p>
            <a:pPr lvl="1"/>
            <a:r>
              <a:rPr lang="nb-NO" dirty="0"/>
              <a:t>Parent exiting</a:t>
            </a:r>
          </a:p>
          <a:p>
            <a:r>
              <a:rPr lang="en-GB" dirty="0"/>
              <a:t>“return 0”</a:t>
            </a:r>
            <a:r>
              <a:rPr lang="nb-NO" dirty="0"/>
              <a:t> here is the same as </a:t>
            </a:r>
            <a:r>
              <a:rPr lang="en-GB"/>
              <a:t>“</a:t>
            </a:r>
            <a:r>
              <a:rPr lang="nb-NO"/>
              <a:t>exit</a:t>
            </a:r>
            <a:r>
              <a:rPr lang="nb-NO" dirty="0"/>
              <a:t>()</a:t>
            </a:r>
            <a:r>
              <a:rPr lang="en-GB" dirty="0"/>
              <a:t>”</a:t>
            </a:r>
            <a:endParaRPr lang="en-SE" dirty="0"/>
          </a:p>
        </p:txBody>
      </p:sp>
      <p:sp>
        <p:nvSpPr>
          <p:cNvPr id="5" name="TextBox 4">
            <a:extLst>
              <a:ext uri="{FF2B5EF4-FFF2-40B4-BE49-F238E27FC236}">
                <a16:creationId xmlns:a16="http://schemas.microsoft.com/office/drawing/2014/main" id="{B56B300D-12FF-12C2-55A4-CBAEC65B06E8}"/>
              </a:ext>
            </a:extLst>
          </p:cNvPr>
          <p:cNvSpPr txBox="1"/>
          <p:nvPr/>
        </p:nvSpPr>
        <p:spPr>
          <a:xfrm>
            <a:off x="152400" y="1066800"/>
            <a:ext cx="6094206" cy="4401205"/>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 </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  </a:t>
            </a:r>
          </a:p>
          <a:p>
            <a:r>
              <a:rPr lang="en-GB" sz="1400" b="0" dirty="0">
                <a:latin typeface="Courier New" panose="02070309020205020404" pitchFamily="49" charset="0"/>
                <a:cs typeface="Courier New" panose="02070309020205020404" pitchFamily="49" charset="0"/>
              </a:rPr>
              <a:t>            // Parent process</a:t>
            </a:r>
          </a:p>
          <a:p>
            <a:r>
              <a:rPr lang="en-GB" sz="1400" b="0" dirty="0">
                <a:latin typeface="Courier New" panose="02070309020205020404" pitchFamily="49" charset="0"/>
                <a:cs typeface="Courier New" panose="02070309020205020404" pitchFamily="49" charset="0"/>
              </a:rPr>
              <a:t>	  wait(NULL);  // Wait for immediate child to terminate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2534400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E6A94-1000-C007-514A-2CBB2CC2EF6E}"/>
              </a:ext>
            </a:extLst>
          </p:cNvPr>
          <p:cNvSpPr>
            <a:spLocks noGrp="1"/>
          </p:cNvSpPr>
          <p:nvPr>
            <p:ph type="title"/>
          </p:nvPr>
        </p:nvSpPr>
        <p:spPr/>
        <p:txBody>
          <a:bodyPr/>
          <a:lstStyle/>
          <a:p>
            <a:r>
              <a:rPr lang="en-GB" dirty="0"/>
              <a:t>Wait() I</a:t>
            </a:r>
            <a:endParaRPr lang="en-SE" dirty="0"/>
          </a:p>
        </p:txBody>
      </p:sp>
      <p:sp>
        <p:nvSpPr>
          <p:cNvPr id="4" name="object 5">
            <a:extLst>
              <a:ext uri="{FF2B5EF4-FFF2-40B4-BE49-F238E27FC236}">
                <a16:creationId xmlns:a16="http://schemas.microsoft.com/office/drawing/2014/main" id="{2C8A2BFC-B76F-C266-F9F4-9FBEF8AC0D01}"/>
              </a:ext>
            </a:extLst>
          </p:cNvPr>
          <p:cNvSpPr/>
          <p:nvPr/>
        </p:nvSpPr>
        <p:spPr>
          <a:xfrm>
            <a:off x="7378108" y="113848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 name="object 7">
            <a:extLst>
              <a:ext uri="{FF2B5EF4-FFF2-40B4-BE49-F238E27FC236}">
                <a16:creationId xmlns:a16="http://schemas.microsoft.com/office/drawing/2014/main" id="{4350217E-95B1-FD79-9C1F-F27ADB5EA422}"/>
              </a:ext>
            </a:extLst>
          </p:cNvPr>
          <p:cNvSpPr/>
          <p:nvPr/>
        </p:nvSpPr>
        <p:spPr>
          <a:xfrm>
            <a:off x="9754150" y="204689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8">
            <a:extLst>
              <a:ext uri="{FF2B5EF4-FFF2-40B4-BE49-F238E27FC236}">
                <a16:creationId xmlns:a16="http://schemas.microsoft.com/office/drawing/2014/main" id="{D93D0C70-5FF8-A520-1913-80A46693E902}"/>
              </a:ext>
            </a:extLst>
          </p:cNvPr>
          <p:cNvSpPr txBox="1"/>
          <p:nvPr/>
        </p:nvSpPr>
        <p:spPr>
          <a:xfrm>
            <a:off x="9884929" y="209256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7" name="object 10">
            <a:extLst>
              <a:ext uri="{FF2B5EF4-FFF2-40B4-BE49-F238E27FC236}">
                <a16:creationId xmlns:a16="http://schemas.microsoft.com/office/drawing/2014/main" id="{36DA71AD-C2AB-71ED-9105-5FBCAC477675}"/>
              </a:ext>
            </a:extLst>
          </p:cNvPr>
          <p:cNvSpPr txBox="1"/>
          <p:nvPr/>
        </p:nvSpPr>
        <p:spPr>
          <a:xfrm>
            <a:off x="7244457" y="815026"/>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0" name="object 67">
            <a:extLst>
              <a:ext uri="{FF2B5EF4-FFF2-40B4-BE49-F238E27FC236}">
                <a16:creationId xmlns:a16="http://schemas.microsoft.com/office/drawing/2014/main" id="{D59FF7CE-ABBA-2F1A-0671-27E76276D567}"/>
              </a:ext>
            </a:extLst>
          </p:cNvPr>
          <p:cNvSpPr txBox="1"/>
          <p:nvPr/>
        </p:nvSpPr>
        <p:spPr>
          <a:xfrm>
            <a:off x="7508887" y="107760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1" name="object 93">
            <a:extLst>
              <a:ext uri="{FF2B5EF4-FFF2-40B4-BE49-F238E27FC236}">
                <a16:creationId xmlns:a16="http://schemas.microsoft.com/office/drawing/2014/main" id="{17420654-6BBA-B851-473C-41D06D95781B}"/>
              </a:ext>
            </a:extLst>
          </p:cNvPr>
          <p:cNvSpPr txBox="1"/>
          <p:nvPr/>
        </p:nvSpPr>
        <p:spPr>
          <a:xfrm>
            <a:off x="9570286" y="137443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2" name="object 91">
            <a:extLst>
              <a:ext uri="{FF2B5EF4-FFF2-40B4-BE49-F238E27FC236}">
                <a16:creationId xmlns:a16="http://schemas.microsoft.com/office/drawing/2014/main" id="{BFB04C8B-E774-16A3-C294-312F0BC31B7D}"/>
              </a:ext>
            </a:extLst>
          </p:cNvPr>
          <p:cNvSpPr/>
          <p:nvPr/>
        </p:nvSpPr>
        <p:spPr>
          <a:xfrm>
            <a:off x="7841340" y="782106"/>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92">
            <a:extLst>
              <a:ext uri="{FF2B5EF4-FFF2-40B4-BE49-F238E27FC236}">
                <a16:creationId xmlns:a16="http://schemas.microsoft.com/office/drawing/2014/main" id="{F4C2AD53-801E-6790-4502-D94776432A65}"/>
              </a:ext>
            </a:extLst>
          </p:cNvPr>
          <p:cNvSpPr/>
          <p:nvPr/>
        </p:nvSpPr>
        <p:spPr>
          <a:xfrm>
            <a:off x="7780380" y="1010848"/>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66">
            <a:extLst>
              <a:ext uri="{FF2B5EF4-FFF2-40B4-BE49-F238E27FC236}">
                <a16:creationId xmlns:a16="http://schemas.microsoft.com/office/drawing/2014/main" id="{9E127831-5B40-281F-5A08-565EF420909B}"/>
              </a:ext>
            </a:extLst>
          </p:cNvPr>
          <p:cNvSpPr txBox="1"/>
          <p:nvPr/>
        </p:nvSpPr>
        <p:spPr>
          <a:xfrm>
            <a:off x="8520408" y="1164596"/>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6" name="object 66">
            <a:extLst>
              <a:ext uri="{FF2B5EF4-FFF2-40B4-BE49-F238E27FC236}">
                <a16:creationId xmlns:a16="http://schemas.microsoft.com/office/drawing/2014/main" id="{E6CDF415-0584-A5E1-0EF5-C76C9D765875}"/>
              </a:ext>
            </a:extLst>
          </p:cNvPr>
          <p:cNvSpPr txBox="1"/>
          <p:nvPr/>
        </p:nvSpPr>
        <p:spPr>
          <a:xfrm>
            <a:off x="7271128" y="3278937"/>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17" name="object 19">
            <a:extLst>
              <a:ext uri="{FF2B5EF4-FFF2-40B4-BE49-F238E27FC236}">
                <a16:creationId xmlns:a16="http://schemas.microsoft.com/office/drawing/2014/main" id="{60D9537D-CB26-8F71-0B7C-224552834A89}"/>
              </a:ext>
            </a:extLst>
          </p:cNvPr>
          <p:cNvSpPr/>
          <p:nvPr/>
        </p:nvSpPr>
        <p:spPr>
          <a:xfrm rot="4764502">
            <a:off x="7022115" y="2271075"/>
            <a:ext cx="1657715" cy="32639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66">
            <a:extLst>
              <a:ext uri="{FF2B5EF4-FFF2-40B4-BE49-F238E27FC236}">
                <a16:creationId xmlns:a16="http://schemas.microsoft.com/office/drawing/2014/main" id="{952D1381-EF11-391E-1E6C-FB33DAD6A1B3}"/>
              </a:ext>
            </a:extLst>
          </p:cNvPr>
          <p:cNvSpPr txBox="1"/>
          <p:nvPr/>
        </p:nvSpPr>
        <p:spPr>
          <a:xfrm>
            <a:off x="9907167" y="3205580"/>
            <a:ext cx="1055922"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altLang="zh-CN" sz="1600" b="0" kern="0" dirty="0">
                <a:solidFill>
                  <a:sysClr val="windowText" lastClr="000000"/>
                </a:solidFill>
                <a:latin typeface="Courier New"/>
                <a:cs typeface="Courier New"/>
              </a:rPr>
              <a:t>return 0</a:t>
            </a:r>
            <a:endParaRPr sz="1600" b="0" kern="0" dirty="0">
              <a:latin typeface="Arial MT"/>
              <a:cs typeface="Arial MT"/>
            </a:endParaRPr>
          </a:p>
        </p:txBody>
      </p:sp>
      <p:sp>
        <p:nvSpPr>
          <p:cNvPr id="21" name="object 19">
            <a:extLst>
              <a:ext uri="{FF2B5EF4-FFF2-40B4-BE49-F238E27FC236}">
                <a16:creationId xmlns:a16="http://schemas.microsoft.com/office/drawing/2014/main" id="{7A04DF44-CB0A-8956-5F7F-E0AE8AB68221}"/>
              </a:ext>
            </a:extLst>
          </p:cNvPr>
          <p:cNvSpPr/>
          <p:nvPr/>
        </p:nvSpPr>
        <p:spPr>
          <a:xfrm rot="4819045">
            <a:off x="9861123" y="2803608"/>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TextBox 22">
            <a:extLst>
              <a:ext uri="{FF2B5EF4-FFF2-40B4-BE49-F238E27FC236}">
                <a16:creationId xmlns:a16="http://schemas.microsoft.com/office/drawing/2014/main" id="{980DAFFA-D044-41B2-E223-4A35419C1FAD}"/>
              </a:ext>
            </a:extLst>
          </p:cNvPr>
          <p:cNvSpPr txBox="1"/>
          <p:nvPr/>
        </p:nvSpPr>
        <p:spPr>
          <a:xfrm>
            <a:off x="361295" y="1071808"/>
            <a:ext cx="6094206" cy="4401205"/>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 </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  </a:t>
            </a:r>
          </a:p>
          <a:p>
            <a:r>
              <a:rPr lang="en-GB" sz="1400" b="0" dirty="0">
                <a:latin typeface="Courier New" panose="02070309020205020404" pitchFamily="49" charset="0"/>
                <a:cs typeface="Courier New" panose="02070309020205020404" pitchFamily="49" charset="0"/>
              </a:rPr>
              <a:t>            // Parent process</a:t>
            </a:r>
          </a:p>
          <a:p>
            <a:r>
              <a:rPr lang="en-GB" sz="1400" b="0" dirty="0">
                <a:latin typeface="Courier New" panose="02070309020205020404" pitchFamily="49" charset="0"/>
                <a:cs typeface="Courier New" panose="02070309020205020404" pitchFamily="49" charset="0"/>
              </a:rPr>
              <a:t>	  wait(NULL);  // Wait for immediate child to terminate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cxnSp>
        <p:nvCxnSpPr>
          <p:cNvPr id="25" name="Straight Arrow Connector 24">
            <a:extLst>
              <a:ext uri="{FF2B5EF4-FFF2-40B4-BE49-F238E27FC236}">
                <a16:creationId xmlns:a16="http://schemas.microsoft.com/office/drawing/2014/main" id="{12E06975-7BB5-8AA0-17D2-42CC7EC0401C}"/>
              </a:ext>
            </a:extLst>
          </p:cNvPr>
          <p:cNvCxnSpPr>
            <a:cxnSpLocks/>
          </p:cNvCxnSpPr>
          <p:nvPr/>
        </p:nvCxnSpPr>
        <p:spPr bwMode="auto">
          <a:xfrm>
            <a:off x="8292240" y="1348254"/>
            <a:ext cx="1975044" cy="698635"/>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9" name="object 66">
            <a:extLst>
              <a:ext uri="{FF2B5EF4-FFF2-40B4-BE49-F238E27FC236}">
                <a16:creationId xmlns:a16="http://schemas.microsoft.com/office/drawing/2014/main" id="{D09B439E-E121-77BB-BF73-FA0A8DA0A48D}"/>
              </a:ext>
            </a:extLst>
          </p:cNvPr>
          <p:cNvSpPr txBox="1"/>
          <p:nvPr/>
        </p:nvSpPr>
        <p:spPr>
          <a:xfrm>
            <a:off x="10254323" y="2596570"/>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Hello 0</a:t>
            </a:r>
            <a:r>
              <a:rPr lang="en-GB" b="0" kern="0" dirty="0">
                <a:latin typeface="Arial MT"/>
                <a:cs typeface="Arial MT"/>
              </a:rPr>
              <a:t>”</a:t>
            </a:r>
            <a:endParaRPr b="0" kern="0" dirty="0">
              <a:latin typeface="Arial MT"/>
              <a:cs typeface="Arial MT"/>
            </a:endParaRPr>
          </a:p>
        </p:txBody>
      </p:sp>
      <p:sp>
        <p:nvSpPr>
          <p:cNvPr id="30" name="object 7">
            <a:extLst>
              <a:ext uri="{FF2B5EF4-FFF2-40B4-BE49-F238E27FC236}">
                <a16:creationId xmlns:a16="http://schemas.microsoft.com/office/drawing/2014/main" id="{E390AAEC-6B80-E73B-14D9-49ECAD13A4AA}"/>
              </a:ext>
            </a:extLst>
          </p:cNvPr>
          <p:cNvSpPr/>
          <p:nvPr/>
        </p:nvSpPr>
        <p:spPr>
          <a:xfrm>
            <a:off x="9754150" y="428180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8">
            <a:extLst>
              <a:ext uri="{FF2B5EF4-FFF2-40B4-BE49-F238E27FC236}">
                <a16:creationId xmlns:a16="http://schemas.microsoft.com/office/drawing/2014/main" id="{D6BD13A8-0EDD-1220-CDA7-ACFC773B19FA}"/>
              </a:ext>
            </a:extLst>
          </p:cNvPr>
          <p:cNvSpPr txBox="1"/>
          <p:nvPr/>
        </p:nvSpPr>
        <p:spPr>
          <a:xfrm>
            <a:off x="9884929" y="432748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32" name="object 93">
            <a:extLst>
              <a:ext uri="{FF2B5EF4-FFF2-40B4-BE49-F238E27FC236}">
                <a16:creationId xmlns:a16="http://schemas.microsoft.com/office/drawing/2014/main" id="{9584BD6D-124A-AE48-BDA7-FDC3C9B9B212}"/>
              </a:ext>
            </a:extLst>
          </p:cNvPr>
          <p:cNvSpPr txBox="1"/>
          <p:nvPr/>
        </p:nvSpPr>
        <p:spPr>
          <a:xfrm>
            <a:off x="9570286" y="3609348"/>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3" name="object 66">
            <a:extLst>
              <a:ext uri="{FF2B5EF4-FFF2-40B4-BE49-F238E27FC236}">
                <a16:creationId xmlns:a16="http://schemas.microsoft.com/office/drawing/2014/main" id="{64D435A6-993C-BD2C-519B-2FCAB18CFCD6}"/>
              </a:ext>
            </a:extLst>
          </p:cNvPr>
          <p:cNvSpPr txBox="1"/>
          <p:nvPr/>
        </p:nvSpPr>
        <p:spPr>
          <a:xfrm>
            <a:off x="8184521" y="3909152"/>
            <a:ext cx="1283917"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34" name="object 66">
            <a:extLst>
              <a:ext uri="{FF2B5EF4-FFF2-40B4-BE49-F238E27FC236}">
                <a16:creationId xmlns:a16="http://schemas.microsoft.com/office/drawing/2014/main" id="{E8DF30A6-47BC-60A4-C281-F8C758A69548}"/>
              </a:ext>
            </a:extLst>
          </p:cNvPr>
          <p:cNvSpPr txBox="1"/>
          <p:nvPr/>
        </p:nvSpPr>
        <p:spPr>
          <a:xfrm>
            <a:off x="7271128" y="5513850"/>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35" name="object 19">
            <a:extLst>
              <a:ext uri="{FF2B5EF4-FFF2-40B4-BE49-F238E27FC236}">
                <a16:creationId xmlns:a16="http://schemas.microsoft.com/office/drawing/2014/main" id="{2F98CC61-BCDE-A5C1-E819-854F7704F7E0}"/>
              </a:ext>
            </a:extLst>
          </p:cNvPr>
          <p:cNvSpPr/>
          <p:nvPr/>
        </p:nvSpPr>
        <p:spPr>
          <a:xfrm rot="4702640">
            <a:off x="6895722" y="4331555"/>
            <a:ext cx="1891238" cy="390277"/>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19">
            <a:extLst>
              <a:ext uri="{FF2B5EF4-FFF2-40B4-BE49-F238E27FC236}">
                <a16:creationId xmlns:a16="http://schemas.microsoft.com/office/drawing/2014/main" id="{C41C9637-C92F-BC83-ABC9-3F54887837DB}"/>
              </a:ext>
            </a:extLst>
          </p:cNvPr>
          <p:cNvSpPr/>
          <p:nvPr/>
        </p:nvSpPr>
        <p:spPr>
          <a:xfrm rot="4819045">
            <a:off x="9861123" y="503852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38" name="Straight Arrow Connector 37">
            <a:extLst>
              <a:ext uri="{FF2B5EF4-FFF2-40B4-BE49-F238E27FC236}">
                <a16:creationId xmlns:a16="http://schemas.microsoft.com/office/drawing/2014/main" id="{6C524748-50F4-9C0E-120F-B0C917E8A4D2}"/>
              </a:ext>
            </a:extLst>
          </p:cNvPr>
          <p:cNvCxnSpPr>
            <a:cxnSpLocks/>
          </p:cNvCxnSpPr>
          <p:nvPr/>
        </p:nvCxnSpPr>
        <p:spPr bwMode="auto">
          <a:xfrm>
            <a:off x="8292240" y="3583167"/>
            <a:ext cx="1975044" cy="698635"/>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9" name="Straight Arrow Connector 38">
            <a:extLst>
              <a:ext uri="{FF2B5EF4-FFF2-40B4-BE49-F238E27FC236}">
                <a16:creationId xmlns:a16="http://schemas.microsoft.com/office/drawing/2014/main" id="{41485750-08B4-9E33-14FA-EF4672FFA755}"/>
              </a:ext>
            </a:extLst>
          </p:cNvPr>
          <p:cNvCxnSpPr>
            <a:cxnSpLocks/>
          </p:cNvCxnSpPr>
          <p:nvPr/>
        </p:nvCxnSpPr>
        <p:spPr bwMode="auto">
          <a:xfrm flipH="1" flipV="1">
            <a:off x="8493081" y="5655557"/>
            <a:ext cx="1351768" cy="624"/>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0" name="object 66">
            <a:extLst>
              <a:ext uri="{FF2B5EF4-FFF2-40B4-BE49-F238E27FC236}">
                <a16:creationId xmlns:a16="http://schemas.microsoft.com/office/drawing/2014/main" id="{82A811F6-DF91-ACE2-388F-413C7E9C9ECB}"/>
              </a:ext>
            </a:extLst>
          </p:cNvPr>
          <p:cNvSpPr txBox="1"/>
          <p:nvPr/>
        </p:nvSpPr>
        <p:spPr>
          <a:xfrm>
            <a:off x="10254323" y="4831483"/>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Hello 1</a:t>
            </a:r>
            <a:r>
              <a:rPr lang="en-GB" b="0" kern="0" dirty="0">
                <a:latin typeface="Arial MT"/>
                <a:cs typeface="Arial MT"/>
              </a:rPr>
              <a:t>”</a:t>
            </a:r>
            <a:endParaRPr b="0" kern="0" dirty="0">
              <a:latin typeface="Arial MT"/>
              <a:cs typeface="Arial MT"/>
            </a:endParaRPr>
          </a:p>
        </p:txBody>
      </p:sp>
      <p:sp>
        <p:nvSpPr>
          <p:cNvPr id="41" name="object 19">
            <a:extLst>
              <a:ext uri="{FF2B5EF4-FFF2-40B4-BE49-F238E27FC236}">
                <a16:creationId xmlns:a16="http://schemas.microsoft.com/office/drawing/2014/main" id="{AFDC7579-9830-E242-F637-91987B8A6A77}"/>
              </a:ext>
            </a:extLst>
          </p:cNvPr>
          <p:cNvSpPr/>
          <p:nvPr/>
        </p:nvSpPr>
        <p:spPr>
          <a:xfrm rot="4819045">
            <a:off x="7505015" y="6032095"/>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66">
            <a:extLst>
              <a:ext uri="{FF2B5EF4-FFF2-40B4-BE49-F238E27FC236}">
                <a16:creationId xmlns:a16="http://schemas.microsoft.com/office/drawing/2014/main" id="{C039B27F-3DD6-2BB5-E6C5-66032B22E5C9}"/>
              </a:ext>
            </a:extLst>
          </p:cNvPr>
          <p:cNvSpPr txBox="1"/>
          <p:nvPr/>
        </p:nvSpPr>
        <p:spPr>
          <a:xfrm>
            <a:off x="7902300" y="5923473"/>
            <a:ext cx="161197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“Parent exiting”</a:t>
            </a:r>
            <a:endParaRPr b="0" kern="0" dirty="0">
              <a:latin typeface="Arial MT"/>
              <a:cs typeface="Arial MT"/>
            </a:endParaRPr>
          </a:p>
        </p:txBody>
      </p:sp>
      <p:cxnSp>
        <p:nvCxnSpPr>
          <p:cNvPr id="43" name="Straight Arrow Connector 42">
            <a:extLst>
              <a:ext uri="{FF2B5EF4-FFF2-40B4-BE49-F238E27FC236}">
                <a16:creationId xmlns:a16="http://schemas.microsoft.com/office/drawing/2014/main" id="{0242085D-B86D-D4CE-25E6-1CC5868D6C0B}"/>
              </a:ext>
            </a:extLst>
          </p:cNvPr>
          <p:cNvCxnSpPr>
            <a:cxnSpLocks/>
          </p:cNvCxnSpPr>
          <p:nvPr/>
        </p:nvCxnSpPr>
        <p:spPr bwMode="auto">
          <a:xfrm flipH="1" flipV="1">
            <a:off x="8503596" y="3389211"/>
            <a:ext cx="1351768" cy="624"/>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4" name="object 66">
            <a:extLst>
              <a:ext uri="{FF2B5EF4-FFF2-40B4-BE49-F238E27FC236}">
                <a16:creationId xmlns:a16="http://schemas.microsoft.com/office/drawing/2014/main" id="{F239C0C9-6D00-0984-87F0-E438FA0EDDDE}"/>
              </a:ext>
            </a:extLst>
          </p:cNvPr>
          <p:cNvSpPr txBox="1"/>
          <p:nvPr/>
        </p:nvSpPr>
        <p:spPr>
          <a:xfrm>
            <a:off x="9884929" y="5492237"/>
            <a:ext cx="1055922"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altLang="zh-CN" sz="1600" b="0" kern="0" dirty="0">
                <a:solidFill>
                  <a:sysClr val="windowText" lastClr="000000"/>
                </a:solidFill>
                <a:latin typeface="Courier New"/>
                <a:cs typeface="Courier New"/>
              </a:rPr>
              <a:t>return 0</a:t>
            </a:r>
            <a:endParaRPr sz="1600" b="0" kern="0" dirty="0">
              <a:latin typeface="Arial MT"/>
              <a:cs typeface="Arial MT"/>
            </a:endParaRPr>
          </a:p>
        </p:txBody>
      </p:sp>
    </p:spTree>
    <p:extLst>
      <p:ext uri="{BB962C8B-B14F-4D97-AF65-F5344CB8AC3E}">
        <p14:creationId xmlns:p14="http://schemas.microsoft.com/office/powerpoint/2010/main" val="268136394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8537F-6A12-5546-5D49-39C4B2ACBC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D6AAFB-AE72-8463-B55C-091CB7A5EFB0}"/>
              </a:ext>
            </a:extLst>
          </p:cNvPr>
          <p:cNvSpPr>
            <a:spLocks noGrp="1"/>
          </p:cNvSpPr>
          <p:nvPr>
            <p:ph type="title"/>
          </p:nvPr>
        </p:nvSpPr>
        <p:spPr/>
        <p:txBody>
          <a:bodyPr/>
          <a:lstStyle/>
          <a:p>
            <a:r>
              <a:rPr lang="en-GB" dirty="0"/>
              <a:t>Wait() I with exec()</a:t>
            </a:r>
            <a:endParaRPr lang="en-SE" dirty="0"/>
          </a:p>
        </p:txBody>
      </p:sp>
      <p:sp>
        <p:nvSpPr>
          <p:cNvPr id="3" name="Content Placeholder 2">
            <a:extLst>
              <a:ext uri="{FF2B5EF4-FFF2-40B4-BE49-F238E27FC236}">
                <a16:creationId xmlns:a16="http://schemas.microsoft.com/office/drawing/2014/main" id="{5DA447D1-4A4B-CEFA-E387-1C1055099D17}"/>
              </a:ext>
            </a:extLst>
          </p:cNvPr>
          <p:cNvSpPr>
            <a:spLocks noGrp="1"/>
          </p:cNvSpPr>
          <p:nvPr>
            <p:ph idx="1"/>
          </p:nvPr>
        </p:nvSpPr>
        <p:spPr>
          <a:xfrm>
            <a:off x="6246606" y="914399"/>
            <a:ext cx="5132594" cy="5498123"/>
          </a:xfrm>
        </p:spPr>
        <p:txBody>
          <a:bodyPr/>
          <a:lstStyle/>
          <a:p>
            <a:r>
              <a:rPr lang="en-GB" sz="2400" dirty="0"/>
              <a:t>In Child process: exec() replaces the current process image with a new program called SOME_COMMAND. The child process will execute the command and terminate. The code following it (e.g., </a:t>
            </a:r>
            <a:r>
              <a:rPr lang="en-GB" sz="2400" dirty="0" err="1"/>
              <a:t>printf</a:t>
            </a:r>
            <a:r>
              <a:rPr lang="en-GB" sz="2400" dirty="0"/>
              <a:t>("Child\n")) will not be executed because it is now running SOME_COMMAND, not the code shown in the text box.</a:t>
            </a:r>
          </a:p>
          <a:p>
            <a:r>
              <a:rPr lang="en-GB" sz="2400" dirty="0"/>
              <a:t>Output:</a:t>
            </a:r>
          </a:p>
          <a:p>
            <a:pPr lvl="1"/>
            <a:r>
              <a:rPr lang="en-GB" sz="2000" dirty="0"/>
              <a:t>Hello 0</a:t>
            </a:r>
          </a:p>
          <a:p>
            <a:pPr lvl="1"/>
            <a:r>
              <a:rPr lang="en-GB" sz="2000" dirty="0"/>
              <a:t>Hello 1</a:t>
            </a:r>
          </a:p>
          <a:p>
            <a:pPr lvl="1"/>
            <a:r>
              <a:rPr lang="en-GB" sz="2000" dirty="0"/>
              <a:t>Parent exiting</a:t>
            </a:r>
            <a:endParaRPr lang="en-SE" sz="2000" dirty="0"/>
          </a:p>
        </p:txBody>
      </p:sp>
      <p:sp>
        <p:nvSpPr>
          <p:cNvPr id="5" name="TextBox 4">
            <a:extLst>
              <a:ext uri="{FF2B5EF4-FFF2-40B4-BE49-F238E27FC236}">
                <a16:creationId xmlns:a16="http://schemas.microsoft.com/office/drawing/2014/main" id="{453639CC-23E8-49C4-E740-6614EFC5CFB4}"/>
              </a:ext>
            </a:extLst>
          </p:cNvPr>
          <p:cNvSpPr txBox="1"/>
          <p:nvPr/>
        </p:nvSpPr>
        <p:spPr>
          <a:xfrm>
            <a:off x="152400" y="1112609"/>
            <a:ext cx="6094206" cy="5047536"/>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a:t>
            </a:r>
          </a:p>
          <a:p>
            <a:r>
              <a:rPr lang="en-GB" sz="1400" b="0" dirty="0">
                <a:latin typeface="Courier New" panose="02070309020205020404" pitchFamily="49" charset="0"/>
                <a:cs typeface="Courier New" panose="02070309020205020404" pitchFamily="49" charset="0"/>
              </a:rPr>
              <a:t>            exec(SOME_COMMAND); //SOME_COMMAND is a Linux command that does not print anything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again %d\n", i);</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  </a:t>
            </a:r>
          </a:p>
          <a:p>
            <a:r>
              <a:rPr lang="en-GB" sz="1400" b="0" dirty="0">
                <a:latin typeface="Courier New" panose="02070309020205020404" pitchFamily="49" charset="0"/>
                <a:cs typeface="Courier New" panose="02070309020205020404" pitchFamily="49" charset="0"/>
              </a:rPr>
              <a:t>            // Parent process</a:t>
            </a:r>
          </a:p>
          <a:p>
            <a:r>
              <a:rPr lang="en-GB" sz="1400" b="0" dirty="0">
                <a:latin typeface="Courier New" panose="02070309020205020404" pitchFamily="49" charset="0"/>
                <a:cs typeface="Courier New" panose="02070309020205020404" pitchFamily="49" charset="0"/>
              </a:rPr>
              <a:t>            wait(NULL);  // Wait for immediate child to terminate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5285770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F68C6-6E59-E645-DB4E-501AE3A46C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947F5-4471-4BCA-4CAC-5B3709BC8A3A}"/>
              </a:ext>
            </a:extLst>
          </p:cNvPr>
          <p:cNvSpPr>
            <a:spLocks noGrp="1"/>
          </p:cNvSpPr>
          <p:nvPr>
            <p:ph type="title"/>
          </p:nvPr>
        </p:nvSpPr>
        <p:spPr/>
        <p:txBody>
          <a:bodyPr/>
          <a:lstStyle/>
          <a:p>
            <a:r>
              <a:rPr lang="en-GB" dirty="0"/>
              <a:t>Wait() I with exec()</a:t>
            </a:r>
            <a:endParaRPr lang="en-SE" dirty="0"/>
          </a:p>
        </p:txBody>
      </p:sp>
      <p:sp>
        <p:nvSpPr>
          <p:cNvPr id="5" name="TextBox 4">
            <a:extLst>
              <a:ext uri="{FF2B5EF4-FFF2-40B4-BE49-F238E27FC236}">
                <a16:creationId xmlns:a16="http://schemas.microsoft.com/office/drawing/2014/main" id="{38DF7EF5-91E2-01E1-4FE8-BF5ED23ABDC6}"/>
              </a:ext>
            </a:extLst>
          </p:cNvPr>
          <p:cNvSpPr txBox="1"/>
          <p:nvPr/>
        </p:nvSpPr>
        <p:spPr>
          <a:xfrm>
            <a:off x="152400" y="1112609"/>
            <a:ext cx="6094206" cy="5047536"/>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a:t>
            </a:r>
          </a:p>
          <a:p>
            <a:r>
              <a:rPr lang="en-GB" sz="1400" b="0" dirty="0">
                <a:latin typeface="Courier New" panose="02070309020205020404" pitchFamily="49" charset="0"/>
                <a:cs typeface="Courier New" panose="02070309020205020404" pitchFamily="49" charset="0"/>
              </a:rPr>
              <a:t>            exec(SOME_COMMAND); //SOME_COMMAND is a Linux command that does not print anything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again %d\n", i);</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  </a:t>
            </a:r>
          </a:p>
          <a:p>
            <a:r>
              <a:rPr lang="en-GB" sz="1400" b="0" dirty="0">
                <a:latin typeface="Courier New" panose="02070309020205020404" pitchFamily="49" charset="0"/>
                <a:cs typeface="Courier New" panose="02070309020205020404" pitchFamily="49" charset="0"/>
              </a:rPr>
              <a:t>            // Parent process</a:t>
            </a:r>
          </a:p>
          <a:p>
            <a:r>
              <a:rPr lang="en-GB" sz="1400" b="0" dirty="0">
                <a:latin typeface="Courier New" panose="02070309020205020404" pitchFamily="49" charset="0"/>
                <a:cs typeface="Courier New" panose="02070309020205020404" pitchFamily="49" charset="0"/>
              </a:rPr>
              <a:t>            wait(NULL);  // Wait for immediate child to terminate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sp>
        <p:nvSpPr>
          <p:cNvPr id="7" name="object 5">
            <a:extLst>
              <a:ext uri="{FF2B5EF4-FFF2-40B4-BE49-F238E27FC236}">
                <a16:creationId xmlns:a16="http://schemas.microsoft.com/office/drawing/2014/main" id="{3281DCC1-4B57-1AA2-F367-BFC76E28C402}"/>
              </a:ext>
            </a:extLst>
          </p:cNvPr>
          <p:cNvSpPr/>
          <p:nvPr/>
        </p:nvSpPr>
        <p:spPr>
          <a:xfrm>
            <a:off x="7378108" y="113848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F6080C92-B689-13D5-F41E-20E43E37589B}"/>
              </a:ext>
            </a:extLst>
          </p:cNvPr>
          <p:cNvSpPr/>
          <p:nvPr/>
        </p:nvSpPr>
        <p:spPr>
          <a:xfrm>
            <a:off x="9754150" y="204689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524D5F6A-E884-D8C8-F716-A088F854D4AB}"/>
              </a:ext>
            </a:extLst>
          </p:cNvPr>
          <p:cNvSpPr txBox="1"/>
          <p:nvPr/>
        </p:nvSpPr>
        <p:spPr>
          <a:xfrm>
            <a:off x="9884929" y="209256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0" name="object 10">
            <a:extLst>
              <a:ext uri="{FF2B5EF4-FFF2-40B4-BE49-F238E27FC236}">
                <a16:creationId xmlns:a16="http://schemas.microsoft.com/office/drawing/2014/main" id="{C6432DB2-C2C5-521E-ECC8-7740435A0B8F}"/>
              </a:ext>
            </a:extLst>
          </p:cNvPr>
          <p:cNvSpPr txBox="1"/>
          <p:nvPr/>
        </p:nvSpPr>
        <p:spPr>
          <a:xfrm>
            <a:off x="7244457" y="815026"/>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1" name="object 67">
            <a:extLst>
              <a:ext uri="{FF2B5EF4-FFF2-40B4-BE49-F238E27FC236}">
                <a16:creationId xmlns:a16="http://schemas.microsoft.com/office/drawing/2014/main" id="{66D23006-ABDC-6062-76C9-ED3946F579A4}"/>
              </a:ext>
            </a:extLst>
          </p:cNvPr>
          <p:cNvSpPr txBox="1"/>
          <p:nvPr/>
        </p:nvSpPr>
        <p:spPr>
          <a:xfrm>
            <a:off x="7508887" y="107760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2" name="object 93">
            <a:extLst>
              <a:ext uri="{FF2B5EF4-FFF2-40B4-BE49-F238E27FC236}">
                <a16:creationId xmlns:a16="http://schemas.microsoft.com/office/drawing/2014/main" id="{B6F8A353-C419-93E2-76D6-0A06B08A5944}"/>
              </a:ext>
            </a:extLst>
          </p:cNvPr>
          <p:cNvSpPr txBox="1"/>
          <p:nvPr/>
        </p:nvSpPr>
        <p:spPr>
          <a:xfrm>
            <a:off x="9570286" y="1374435"/>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3" name="object 91">
            <a:extLst>
              <a:ext uri="{FF2B5EF4-FFF2-40B4-BE49-F238E27FC236}">
                <a16:creationId xmlns:a16="http://schemas.microsoft.com/office/drawing/2014/main" id="{4E64AAE1-FC16-E449-FC72-34C8708F9219}"/>
              </a:ext>
            </a:extLst>
          </p:cNvPr>
          <p:cNvSpPr/>
          <p:nvPr/>
        </p:nvSpPr>
        <p:spPr>
          <a:xfrm>
            <a:off x="7841340" y="782106"/>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92">
            <a:extLst>
              <a:ext uri="{FF2B5EF4-FFF2-40B4-BE49-F238E27FC236}">
                <a16:creationId xmlns:a16="http://schemas.microsoft.com/office/drawing/2014/main" id="{A8CEB89D-C7A4-9442-9D61-605471140A12}"/>
              </a:ext>
            </a:extLst>
          </p:cNvPr>
          <p:cNvSpPr/>
          <p:nvPr/>
        </p:nvSpPr>
        <p:spPr>
          <a:xfrm>
            <a:off x="7780380" y="1010848"/>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66">
            <a:extLst>
              <a:ext uri="{FF2B5EF4-FFF2-40B4-BE49-F238E27FC236}">
                <a16:creationId xmlns:a16="http://schemas.microsoft.com/office/drawing/2014/main" id="{BBEA8B84-1EFA-E0ED-D8EC-0BC1E85C7B52}"/>
              </a:ext>
            </a:extLst>
          </p:cNvPr>
          <p:cNvSpPr txBox="1"/>
          <p:nvPr/>
        </p:nvSpPr>
        <p:spPr>
          <a:xfrm>
            <a:off x="8520408" y="1164596"/>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16" name="object 66">
            <a:extLst>
              <a:ext uri="{FF2B5EF4-FFF2-40B4-BE49-F238E27FC236}">
                <a16:creationId xmlns:a16="http://schemas.microsoft.com/office/drawing/2014/main" id="{3FBFE1F6-F4DB-6853-E144-F346C3169A74}"/>
              </a:ext>
            </a:extLst>
          </p:cNvPr>
          <p:cNvSpPr txBox="1"/>
          <p:nvPr/>
        </p:nvSpPr>
        <p:spPr>
          <a:xfrm>
            <a:off x="7271128" y="3278937"/>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17" name="object 19">
            <a:extLst>
              <a:ext uri="{FF2B5EF4-FFF2-40B4-BE49-F238E27FC236}">
                <a16:creationId xmlns:a16="http://schemas.microsoft.com/office/drawing/2014/main" id="{FC58F803-4A95-C73D-5D1F-845334B38167}"/>
              </a:ext>
            </a:extLst>
          </p:cNvPr>
          <p:cNvSpPr/>
          <p:nvPr/>
        </p:nvSpPr>
        <p:spPr>
          <a:xfrm rot="4764502">
            <a:off x="7022115" y="2271075"/>
            <a:ext cx="1657715" cy="32639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9">
            <a:extLst>
              <a:ext uri="{FF2B5EF4-FFF2-40B4-BE49-F238E27FC236}">
                <a16:creationId xmlns:a16="http://schemas.microsoft.com/office/drawing/2014/main" id="{E87C9F8B-24F0-7A34-1C9E-7217C64E162F}"/>
              </a:ext>
            </a:extLst>
          </p:cNvPr>
          <p:cNvSpPr/>
          <p:nvPr/>
        </p:nvSpPr>
        <p:spPr>
          <a:xfrm rot="4819045">
            <a:off x="9861123" y="2803608"/>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20" name="Straight Arrow Connector 19">
            <a:extLst>
              <a:ext uri="{FF2B5EF4-FFF2-40B4-BE49-F238E27FC236}">
                <a16:creationId xmlns:a16="http://schemas.microsoft.com/office/drawing/2014/main" id="{F49B50BB-48DF-BA71-EB96-A65A1E0E0A62}"/>
              </a:ext>
            </a:extLst>
          </p:cNvPr>
          <p:cNvCxnSpPr>
            <a:cxnSpLocks/>
          </p:cNvCxnSpPr>
          <p:nvPr/>
        </p:nvCxnSpPr>
        <p:spPr bwMode="auto">
          <a:xfrm>
            <a:off x="8292240" y="1348254"/>
            <a:ext cx="1975044" cy="698635"/>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1" name="object 66">
            <a:extLst>
              <a:ext uri="{FF2B5EF4-FFF2-40B4-BE49-F238E27FC236}">
                <a16:creationId xmlns:a16="http://schemas.microsoft.com/office/drawing/2014/main" id="{322C0C23-D675-8797-B1CA-4A87BC7828C4}"/>
              </a:ext>
            </a:extLst>
          </p:cNvPr>
          <p:cNvSpPr txBox="1"/>
          <p:nvPr/>
        </p:nvSpPr>
        <p:spPr>
          <a:xfrm>
            <a:off x="10254323" y="2501069"/>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Hello 0</a:t>
            </a:r>
            <a:r>
              <a:rPr lang="en-GB" b="0" kern="0" dirty="0">
                <a:latin typeface="Arial MT"/>
                <a:cs typeface="Arial MT"/>
              </a:rPr>
              <a:t>”</a:t>
            </a:r>
            <a:endParaRPr b="0" kern="0" dirty="0">
              <a:latin typeface="Arial MT"/>
              <a:cs typeface="Arial MT"/>
            </a:endParaRPr>
          </a:p>
        </p:txBody>
      </p:sp>
      <p:sp>
        <p:nvSpPr>
          <p:cNvPr id="22" name="object 7">
            <a:extLst>
              <a:ext uri="{FF2B5EF4-FFF2-40B4-BE49-F238E27FC236}">
                <a16:creationId xmlns:a16="http://schemas.microsoft.com/office/drawing/2014/main" id="{9BAA820E-C787-73A1-9434-E261764322A9}"/>
              </a:ext>
            </a:extLst>
          </p:cNvPr>
          <p:cNvSpPr/>
          <p:nvPr/>
        </p:nvSpPr>
        <p:spPr>
          <a:xfrm>
            <a:off x="9754150" y="428180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8">
            <a:extLst>
              <a:ext uri="{FF2B5EF4-FFF2-40B4-BE49-F238E27FC236}">
                <a16:creationId xmlns:a16="http://schemas.microsoft.com/office/drawing/2014/main" id="{D629E21B-9562-11D9-69E6-0AB638D37D54}"/>
              </a:ext>
            </a:extLst>
          </p:cNvPr>
          <p:cNvSpPr txBox="1"/>
          <p:nvPr/>
        </p:nvSpPr>
        <p:spPr>
          <a:xfrm>
            <a:off x="9884929" y="432748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24" name="object 93">
            <a:extLst>
              <a:ext uri="{FF2B5EF4-FFF2-40B4-BE49-F238E27FC236}">
                <a16:creationId xmlns:a16="http://schemas.microsoft.com/office/drawing/2014/main" id="{86A40C29-E2F7-309B-F50A-8C92FC9B6016}"/>
              </a:ext>
            </a:extLst>
          </p:cNvPr>
          <p:cNvSpPr txBox="1"/>
          <p:nvPr/>
        </p:nvSpPr>
        <p:spPr>
          <a:xfrm>
            <a:off x="9570286" y="3609348"/>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25" name="object 66">
            <a:extLst>
              <a:ext uri="{FF2B5EF4-FFF2-40B4-BE49-F238E27FC236}">
                <a16:creationId xmlns:a16="http://schemas.microsoft.com/office/drawing/2014/main" id="{4431C690-FA60-768F-53DE-BE7F7BCE1B85}"/>
              </a:ext>
            </a:extLst>
          </p:cNvPr>
          <p:cNvSpPr txBox="1"/>
          <p:nvPr/>
        </p:nvSpPr>
        <p:spPr>
          <a:xfrm>
            <a:off x="8184521" y="3909152"/>
            <a:ext cx="1283917"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26" name="object 66">
            <a:extLst>
              <a:ext uri="{FF2B5EF4-FFF2-40B4-BE49-F238E27FC236}">
                <a16:creationId xmlns:a16="http://schemas.microsoft.com/office/drawing/2014/main" id="{85893392-D6D0-5B93-D1A7-3942721D5B78}"/>
              </a:ext>
            </a:extLst>
          </p:cNvPr>
          <p:cNvSpPr txBox="1"/>
          <p:nvPr/>
        </p:nvSpPr>
        <p:spPr>
          <a:xfrm>
            <a:off x="7271128" y="5513850"/>
            <a:ext cx="1344500"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27" name="object 19">
            <a:extLst>
              <a:ext uri="{FF2B5EF4-FFF2-40B4-BE49-F238E27FC236}">
                <a16:creationId xmlns:a16="http://schemas.microsoft.com/office/drawing/2014/main" id="{C7252DF5-E172-2646-33B1-FC1266265D5B}"/>
              </a:ext>
            </a:extLst>
          </p:cNvPr>
          <p:cNvSpPr/>
          <p:nvPr/>
        </p:nvSpPr>
        <p:spPr>
          <a:xfrm rot="4702640">
            <a:off x="6895722" y="4331555"/>
            <a:ext cx="1891238" cy="390277"/>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19">
            <a:extLst>
              <a:ext uri="{FF2B5EF4-FFF2-40B4-BE49-F238E27FC236}">
                <a16:creationId xmlns:a16="http://schemas.microsoft.com/office/drawing/2014/main" id="{A5854262-3772-0AF4-6B44-2E20435A8D0F}"/>
              </a:ext>
            </a:extLst>
          </p:cNvPr>
          <p:cNvSpPr/>
          <p:nvPr/>
        </p:nvSpPr>
        <p:spPr>
          <a:xfrm rot="4819045">
            <a:off x="9861123" y="5038521"/>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30" name="Straight Arrow Connector 29">
            <a:extLst>
              <a:ext uri="{FF2B5EF4-FFF2-40B4-BE49-F238E27FC236}">
                <a16:creationId xmlns:a16="http://schemas.microsoft.com/office/drawing/2014/main" id="{9E618ABE-3C59-4C9C-C547-95EF95B3B668}"/>
              </a:ext>
            </a:extLst>
          </p:cNvPr>
          <p:cNvCxnSpPr>
            <a:cxnSpLocks/>
          </p:cNvCxnSpPr>
          <p:nvPr/>
        </p:nvCxnSpPr>
        <p:spPr bwMode="auto">
          <a:xfrm>
            <a:off x="8292240" y="3583167"/>
            <a:ext cx="1975044" cy="698635"/>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D2E88BD6-7A44-0119-3F74-4AA31820B5DA}"/>
              </a:ext>
            </a:extLst>
          </p:cNvPr>
          <p:cNvCxnSpPr>
            <a:cxnSpLocks/>
          </p:cNvCxnSpPr>
          <p:nvPr/>
        </p:nvCxnSpPr>
        <p:spPr bwMode="auto">
          <a:xfrm flipH="1" flipV="1">
            <a:off x="8493081" y="5655557"/>
            <a:ext cx="1351768" cy="624"/>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2" name="object 66">
            <a:extLst>
              <a:ext uri="{FF2B5EF4-FFF2-40B4-BE49-F238E27FC236}">
                <a16:creationId xmlns:a16="http://schemas.microsoft.com/office/drawing/2014/main" id="{8F33559A-68D5-DA54-861A-F31CEAA9BB55}"/>
              </a:ext>
            </a:extLst>
          </p:cNvPr>
          <p:cNvSpPr txBox="1"/>
          <p:nvPr/>
        </p:nvSpPr>
        <p:spPr>
          <a:xfrm>
            <a:off x="10254323" y="4727673"/>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Hello 1</a:t>
            </a:r>
            <a:r>
              <a:rPr lang="en-GB" b="0" kern="0" dirty="0">
                <a:latin typeface="Arial MT"/>
                <a:cs typeface="Arial MT"/>
              </a:rPr>
              <a:t>”</a:t>
            </a:r>
            <a:endParaRPr b="0" kern="0" dirty="0">
              <a:latin typeface="Arial MT"/>
              <a:cs typeface="Arial MT"/>
            </a:endParaRPr>
          </a:p>
        </p:txBody>
      </p:sp>
      <p:sp>
        <p:nvSpPr>
          <p:cNvPr id="33" name="object 19">
            <a:extLst>
              <a:ext uri="{FF2B5EF4-FFF2-40B4-BE49-F238E27FC236}">
                <a16:creationId xmlns:a16="http://schemas.microsoft.com/office/drawing/2014/main" id="{D2F7EA2E-22DC-42BA-2582-19808EEBD3BF}"/>
              </a:ext>
            </a:extLst>
          </p:cNvPr>
          <p:cNvSpPr/>
          <p:nvPr/>
        </p:nvSpPr>
        <p:spPr>
          <a:xfrm rot="4819045">
            <a:off x="7505015" y="6032095"/>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66">
            <a:extLst>
              <a:ext uri="{FF2B5EF4-FFF2-40B4-BE49-F238E27FC236}">
                <a16:creationId xmlns:a16="http://schemas.microsoft.com/office/drawing/2014/main" id="{4342451E-E88D-47E3-CDBF-376005749CBA}"/>
              </a:ext>
            </a:extLst>
          </p:cNvPr>
          <p:cNvSpPr txBox="1"/>
          <p:nvPr/>
        </p:nvSpPr>
        <p:spPr>
          <a:xfrm>
            <a:off x="7902300" y="5923473"/>
            <a:ext cx="161197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“Parent exiting”</a:t>
            </a:r>
            <a:endParaRPr b="0" kern="0" dirty="0">
              <a:latin typeface="Arial MT"/>
              <a:cs typeface="Arial MT"/>
            </a:endParaRPr>
          </a:p>
        </p:txBody>
      </p:sp>
      <p:cxnSp>
        <p:nvCxnSpPr>
          <p:cNvPr id="35" name="Straight Arrow Connector 34">
            <a:extLst>
              <a:ext uri="{FF2B5EF4-FFF2-40B4-BE49-F238E27FC236}">
                <a16:creationId xmlns:a16="http://schemas.microsoft.com/office/drawing/2014/main" id="{06639355-8588-26E0-7AC3-F6DD04397FCA}"/>
              </a:ext>
            </a:extLst>
          </p:cNvPr>
          <p:cNvCxnSpPr>
            <a:cxnSpLocks/>
          </p:cNvCxnSpPr>
          <p:nvPr/>
        </p:nvCxnSpPr>
        <p:spPr bwMode="auto">
          <a:xfrm flipH="1" flipV="1">
            <a:off x="8503596" y="3389211"/>
            <a:ext cx="1351768" cy="624"/>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6" name="object 66">
            <a:extLst>
              <a:ext uri="{FF2B5EF4-FFF2-40B4-BE49-F238E27FC236}">
                <a16:creationId xmlns:a16="http://schemas.microsoft.com/office/drawing/2014/main" id="{CC8C8C3F-0F87-BCD9-A0F2-6B419B70F0F5}"/>
              </a:ext>
            </a:extLst>
          </p:cNvPr>
          <p:cNvSpPr txBox="1"/>
          <p:nvPr/>
        </p:nvSpPr>
        <p:spPr>
          <a:xfrm>
            <a:off x="9868295" y="2736911"/>
            <a:ext cx="810389" cy="259045"/>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exec()</a:t>
            </a:r>
            <a:endParaRPr sz="1600" b="0" kern="0" dirty="0">
              <a:latin typeface="Arial MT"/>
              <a:cs typeface="Arial MT"/>
            </a:endParaRPr>
          </a:p>
        </p:txBody>
      </p:sp>
      <p:sp>
        <p:nvSpPr>
          <p:cNvPr id="37" name="object 66">
            <a:extLst>
              <a:ext uri="{FF2B5EF4-FFF2-40B4-BE49-F238E27FC236}">
                <a16:creationId xmlns:a16="http://schemas.microsoft.com/office/drawing/2014/main" id="{6B63B35B-C065-40EA-E7FE-4EA5527AA55C}"/>
              </a:ext>
            </a:extLst>
          </p:cNvPr>
          <p:cNvSpPr txBox="1"/>
          <p:nvPr/>
        </p:nvSpPr>
        <p:spPr>
          <a:xfrm>
            <a:off x="9868295" y="4966872"/>
            <a:ext cx="810389" cy="259045"/>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exec()</a:t>
            </a:r>
            <a:endParaRPr sz="1600" b="0" kern="0" dirty="0">
              <a:latin typeface="Arial MT"/>
              <a:cs typeface="Arial MT"/>
            </a:endParaRPr>
          </a:p>
        </p:txBody>
      </p:sp>
      <p:sp>
        <p:nvSpPr>
          <p:cNvPr id="38" name="object 66">
            <a:extLst>
              <a:ext uri="{FF2B5EF4-FFF2-40B4-BE49-F238E27FC236}">
                <a16:creationId xmlns:a16="http://schemas.microsoft.com/office/drawing/2014/main" id="{FA4E8390-420C-46EF-8F9A-6B459CA468CE}"/>
              </a:ext>
            </a:extLst>
          </p:cNvPr>
          <p:cNvSpPr txBox="1"/>
          <p:nvPr/>
        </p:nvSpPr>
        <p:spPr>
          <a:xfrm>
            <a:off x="9907167" y="3205580"/>
            <a:ext cx="1055922"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altLang="zh-CN" sz="1600" b="0" kern="0" dirty="0">
                <a:solidFill>
                  <a:sysClr val="windowText" lastClr="000000"/>
                </a:solidFill>
                <a:latin typeface="Courier New"/>
                <a:cs typeface="Courier New"/>
              </a:rPr>
              <a:t>return 0</a:t>
            </a:r>
            <a:endParaRPr sz="1600" b="0" kern="0" dirty="0">
              <a:latin typeface="Arial MT"/>
              <a:cs typeface="Arial MT"/>
            </a:endParaRPr>
          </a:p>
        </p:txBody>
      </p:sp>
      <p:sp>
        <p:nvSpPr>
          <p:cNvPr id="39" name="object 66">
            <a:extLst>
              <a:ext uri="{FF2B5EF4-FFF2-40B4-BE49-F238E27FC236}">
                <a16:creationId xmlns:a16="http://schemas.microsoft.com/office/drawing/2014/main" id="{FFB3E9AE-B869-4162-7482-1CBAC8E7C133}"/>
              </a:ext>
            </a:extLst>
          </p:cNvPr>
          <p:cNvSpPr txBox="1"/>
          <p:nvPr/>
        </p:nvSpPr>
        <p:spPr>
          <a:xfrm>
            <a:off x="9884929" y="5492237"/>
            <a:ext cx="1055922"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altLang="zh-CN" sz="1600" b="0" kern="0" dirty="0">
                <a:solidFill>
                  <a:sysClr val="windowText" lastClr="000000"/>
                </a:solidFill>
                <a:latin typeface="Courier New"/>
                <a:cs typeface="Courier New"/>
              </a:rPr>
              <a:t>return 0</a:t>
            </a:r>
            <a:endParaRPr sz="1600" b="0" kern="0" dirty="0">
              <a:latin typeface="Arial MT"/>
              <a:cs typeface="Arial MT"/>
            </a:endParaRPr>
          </a:p>
        </p:txBody>
      </p:sp>
    </p:spTree>
    <p:extLst>
      <p:ext uri="{BB962C8B-B14F-4D97-AF65-F5344CB8AC3E}">
        <p14:creationId xmlns:p14="http://schemas.microsoft.com/office/powerpoint/2010/main" val="182079396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06725-6789-BA43-0234-422C0F62F6B0}"/>
              </a:ext>
            </a:extLst>
          </p:cNvPr>
          <p:cNvSpPr>
            <a:spLocks noGrp="1"/>
          </p:cNvSpPr>
          <p:nvPr>
            <p:ph type="title"/>
          </p:nvPr>
        </p:nvSpPr>
        <p:spPr/>
        <p:txBody>
          <a:bodyPr/>
          <a:lstStyle/>
          <a:p>
            <a:r>
              <a:rPr lang="en-GB" dirty="0"/>
              <a:t>Wait() II</a:t>
            </a:r>
            <a:endParaRPr lang="en-SE" dirty="0"/>
          </a:p>
        </p:txBody>
      </p:sp>
      <p:sp>
        <p:nvSpPr>
          <p:cNvPr id="3" name="Content Placeholder 2">
            <a:extLst>
              <a:ext uri="{FF2B5EF4-FFF2-40B4-BE49-F238E27FC236}">
                <a16:creationId xmlns:a16="http://schemas.microsoft.com/office/drawing/2014/main" id="{2C4010BA-E45E-7A50-ACB5-6DC3CA1D31E3}"/>
              </a:ext>
            </a:extLst>
          </p:cNvPr>
          <p:cNvSpPr>
            <a:spLocks noGrp="1"/>
          </p:cNvSpPr>
          <p:nvPr>
            <p:ph idx="1"/>
          </p:nvPr>
        </p:nvSpPr>
        <p:spPr>
          <a:xfrm>
            <a:off x="6246606" y="914400"/>
            <a:ext cx="5132594" cy="5105400"/>
          </a:xfrm>
        </p:spPr>
        <p:txBody>
          <a:bodyPr>
            <a:normAutofit fontScale="85000" lnSpcReduction="10000"/>
          </a:bodyPr>
          <a:lstStyle/>
          <a:p>
            <a:r>
              <a:rPr lang="en-GB" dirty="0"/>
              <a:t>Since the parent does not wait immediately after creating each child, the outputs of "Hello" messages from children can interleave. However, due to the final waiting loop (wait(NULL)), "Parent exiting" is always printed last.</a:t>
            </a:r>
          </a:p>
          <a:p>
            <a:r>
              <a:rPr lang="en-GB" dirty="0"/>
              <a:t>Two possible outputs:</a:t>
            </a:r>
          </a:p>
          <a:p>
            <a:pPr lvl="1"/>
            <a:r>
              <a:rPr lang="en-GB" dirty="0"/>
              <a:t>Hello 0</a:t>
            </a:r>
          </a:p>
          <a:p>
            <a:pPr lvl="1"/>
            <a:r>
              <a:rPr lang="en-GB" dirty="0"/>
              <a:t>Hello 1</a:t>
            </a:r>
          </a:p>
          <a:p>
            <a:pPr lvl="1"/>
            <a:r>
              <a:rPr lang="en-GB" dirty="0"/>
              <a:t>Parent exiting</a:t>
            </a:r>
          </a:p>
          <a:p>
            <a:r>
              <a:rPr lang="en-GB" dirty="0"/>
              <a:t>Or</a:t>
            </a:r>
          </a:p>
          <a:p>
            <a:pPr lvl="1"/>
            <a:r>
              <a:rPr lang="en-GB" dirty="0"/>
              <a:t>Hello 1</a:t>
            </a:r>
          </a:p>
          <a:p>
            <a:pPr lvl="1"/>
            <a:r>
              <a:rPr lang="en-GB" dirty="0"/>
              <a:t>Hello 0</a:t>
            </a:r>
          </a:p>
          <a:p>
            <a:pPr lvl="1"/>
            <a:r>
              <a:rPr lang="en-GB" dirty="0"/>
              <a:t>Parent exiting</a:t>
            </a:r>
          </a:p>
          <a:p>
            <a:endParaRPr lang="en-SE" dirty="0"/>
          </a:p>
        </p:txBody>
      </p:sp>
      <p:sp>
        <p:nvSpPr>
          <p:cNvPr id="5" name="TextBox 4">
            <a:extLst>
              <a:ext uri="{FF2B5EF4-FFF2-40B4-BE49-F238E27FC236}">
                <a16:creationId xmlns:a16="http://schemas.microsoft.com/office/drawing/2014/main" id="{517FB17F-95F2-0AD8-AB0B-E1272F1124D2}"/>
              </a:ext>
            </a:extLst>
          </p:cNvPr>
          <p:cNvSpPr txBox="1"/>
          <p:nvPr/>
        </p:nvSpPr>
        <p:spPr>
          <a:xfrm>
            <a:off x="152400" y="796290"/>
            <a:ext cx="6094206" cy="6124754"/>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 // Create a child process</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 </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a:t>
            </a:r>
          </a:p>
          <a:p>
            <a:r>
              <a:rPr lang="en-GB" sz="1400" b="0" dirty="0">
                <a:latin typeface="Courier New" panose="02070309020205020404" pitchFamily="49" charset="0"/>
                <a:cs typeface="Courier New" panose="02070309020205020404" pitchFamily="49" charset="0"/>
              </a:rPr>
              <a:t>            // Parent process continues to next iteration</a:t>
            </a:r>
          </a:p>
          <a:p>
            <a:r>
              <a:rPr lang="en-GB" sz="1400" b="0" dirty="0">
                <a:latin typeface="Courier New" panose="02070309020205020404" pitchFamily="49" charset="0"/>
                <a:cs typeface="Courier New" panose="02070309020205020404" pitchFamily="49" charset="0"/>
              </a:rPr>
              <a:t>            continue;</a:t>
            </a:r>
          </a:p>
          <a:p>
            <a:r>
              <a:rPr lang="en-GB" sz="1400" b="0" dirty="0">
                <a:latin typeface="Courier New" panose="02070309020205020404" pitchFamily="49" charset="0"/>
                <a:cs typeface="Courier New" panose="02070309020205020404" pitchFamily="49" charset="0"/>
              </a:rPr>
              <a:t>        }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 Parent process waits for all child processes to terminate</a:t>
            </a: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a:t>
            </a: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wait(NULL); // Wait for a child process to terminate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a:latin typeface="Courier New" panose="02070309020205020404" pitchFamily="49" charset="0"/>
                <a:cs typeface="Courier New" panose="02070309020205020404" pitchFamily="49" charset="0"/>
              </a:rPr>
              <a:t>}</a:t>
            </a:r>
            <a:endParaRPr lang="en-GB" sz="1400" b="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4988886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B2C3A-A063-A141-6E4B-5D7EBB7AF2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BFEF18-CF7D-85A4-9867-5C1BBAA2C5A3}"/>
              </a:ext>
            </a:extLst>
          </p:cNvPr>
          <p:cNvSpPr>
            <a:spLocks noGrp="1"/>
          </p:cNvSpPr>
          <p:nvPr>
            <p:ph type="title"/>
          </p:nvPr>
        </p:nvSpPr>
        <p:spPr/>
        <p:txBody>
          <a:bodyPr/>
          <a:lstStyle/>
          <a:p>
            <a:r>
              <a:rPr lang="en-GB" dirty="0"/>
              <a:t>Wait() II</a:t>
            </a:r>
            <a:endParaRPr lang="en-SE" dirty="0"/>
          </a:p>
        </p:txBody>
      </p:sp>
      <p:sp>
        <p:nvSpPr>
          <p:cNvPr id="5" name="TextBox 4">
            <a:extLst>
              <a:ext uri="{FF2B5EF4-FFF2-40B4-BE49-F238E27FC236}">
                <a16:creationId xmlns:a16="http://schemas.microsoft.com/office/drawing/2014/main" id="{D11C007C-D545-D59F-09F7-E68E70D374EE}"/>
              </a:ext>
            </a:extLst>
          </p:cNvPr>
          <p:cNvSpPr txBox="1"/>
          <p:nvPr/>
        </p:nvSpPr>
        <p:spPr>
          <a:xfrm>
            <a:off x="152400" y="796290"/>
            <a:ext cx="6094206" cy="6124754"/>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 // Create a child process</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 </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a:t>
            </a:r>
          </a:p>
          <a:p>
            <a:r>
              <a:rPr lang="en-GB" sz="1400" b="0" dirty="0">
                <a:latin typeface="Courier New" panose="02070309020205020404" pitchFamily="49" charset="0"/>
                <a:cs typeface="Courier New" panose="02070309020205020404" pitchFamily="49" charset="0"/>
              </a:rPr>
              <a:t>            // Parent process continues to next iteration</a:t>
            </a:r>
          </a:p>
          <a:p>
            <a:r>
              <a:rPr lang="en-GB" sz="1400" b="0" dirty="0">
                <a:latin typeface="Courier New" panose="02070309020205020404" pitchFamily="49" charset="0"/>
                <a:cs typeface="Courier New" panose="02070309020205020404" pitchFamily="49" charset="0"/>
              </a:rPr>
              <a:t>            continue;</a:t>
            </a:r>
          </a:p>
          <a:p>
            <a:r>
              <a:rPr lang="en-GB" sz="1400" b="0" dirty="0">
                <a:latin typeface="Courier New" panose="02070309020205020404" pitchFamily="49" charset="0"/>
                <a:cs typeface="Courier New" panose="02070309020205020404" pitchFamily="49" charset="0"/>
              </a:rPr>
              <a:t>        }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 Parent process waits for all child processes to terminate</a:t>
            </a: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a:t>
            </a: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wait(NULL); // Wait for a child process to terminate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sp>
        <p:nvSpPr>
          <p:cNvPr id="7" name="object 5">
            <a:extLst>
              <a:ext uri="{FF2B5EF4-FFF2-40B4-BE49-F238E27FC236}">
                <a16:creationId xmlns:a16="http://schemas.microsoft.com/office/drawing/2014/main" id="{D070CFE1-BFEC-63BB-EBDD-8495B6ED8C2F}"/>
              </a:ext>
            </a:extLst>
          </p:cNvPr>
          <p:cNvSpPr/>
          <p:nvPr/>
        </p:nvSpPr>
        <p:spPr>
          <a:xfrm>
            <a:off x="7378108" y="1361220"/>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07E568C1-3D85-67A9-39A7-556CD25FBB14}"/>
              </a:ext>
            </a:extLst>
          </p:cNvPr>
          <p:cNvSpPr/>
          <p:nvPr/>
        </p:nvSpPr>
        <p:spPr>
          <a:xfrm>
            <a:off x="9754150" y="2269627"/>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3054022D-80B9-C1A4-80DD-BBA6A5540372}"/>
              </a:ext>
            </a:extLst>
          </p:cNvPr>
          <p:cNvSpPr txBox="1"/>
          <p:nvPr/>
        </p:nvSpPr>
        <p:spPr>
          <a:xfrm>
            <a:off x="9884929" y="231530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sp>
        <p:nvSpPr>
          <p:cNvPr id="10" name="object 10">
            <a:extLst>
              <a:ext uri="{FF2B5EF4-FFF2-40B4-BE49-F238E27FC236}">
                <a16:creationId xmlns:a16="http://schemas.microsoft.com/office/drawing/2014/main" id="{D699CE50-01CE-EB8E-9DD8-C2038186DB00}"/>
              </a:ext>
            </a:extLst>
          </p:cNvPr>
          <p:cNvSpPr txBox="1"/>
          <p:nvPr/>
        </p:nvSpPr>
        <p:spPr>
          <a:xfrm>
            <a:off x="7244457" y="103776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dirty="0">
              <a:solidFill>
                <a:sysClr val="windowText" lastClr="000000"/>
              </a:solidFill>
              <a:latin typeface="Arial MT"/>
              <a:cs typeface="Arial MT"/>
            </a:endParaRPr>
          </a:p>
        </p:txBody>
      </p:sp>
      <p:sp>
        <p:nvSpPr>
          <p:cNvPr id="11" name="object 67">
            <a:extLst>
              <a:ext uri="{FF2B5EF4-FFF2-40B4-BE49-F238E27FC236}">
                <a16:creationId xmlns:a16="http://schemas.microsoft.com/office/drawing/2014/main" id="{7118D60B-AC85-9C8E-059E-ABB2FA433FB5}"/>
              </a:ext>
            </a:extLst>
          </p:cNvPr>
          <p:cNvSpPr txBox="1"/>
          <p:nvPr/>
        </p:nvSpPr>
        <p:spPr>
          <a:xfrm>
            <a:off x="7508887" y="1300346"/>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a:t>
            </a:r>
            <a:r>
              <a:rPr sz="1400" b="0" kern="0" spc="-10" dirty="0" err="1">
                <a:solidFill>
                  <a:srgbClr val="0365C0"/>
                </a:solidFill>
                <a:latin typeface="Arial MT"/>
                <a:cs typeface="Arial MT"/>
              </a:rPr>
              <a:t>continu</a:t>
            </a:r>
            <a:r>
              <a:rPr lang="en-GB" sz="1400" b="0" kern="0" spc="-10" dirty="0">
                <a:solidFill>
                  <a:srgbClr val="0365C0"/>
                </a:solidFill>
                <a:latin typeface="Arial MT"/>
                <a:cs typeface="Arial MT"/>
              </a:rPr>
              <a:t>es</a:t>
            </a:r>
          </a:p>
          <a:p>
            <a:pPr marL="12700" eaLnBrk="1" fontAlgn="auto" hangingPunct="1">
              <a:spcBef>
                <a:spcPts val="1019"/>
              </a:spcBef>
              <a:spcAft>
                <a:spcPts val="0"/>
              </a:spcAft>
            </a:pPr>
            <a:endParaRPr lang="en-SE" b="0" kern="0" dirty="0">
              <a:solidFill>
                <a:sysClr val="windowText" lastClr="000000"/>
              </a:solidFill>
              <a:latin typeface="Arial MT"/>
              <a:cs typeface="Arial MT"/>
            </a:endParaRPr>
          </a:p>
        </p:txBody>
      </p:sp>
      <p:sp>
        <p:nvSpPr>
          <p:cNvPr id="12" name="object 93">
            <a:extLst>
              <a:ext uri="{FF2B5EF4-FFF2-40B4-BE49-F238E27FC236}">
                <a16:creationId xmlns:a16="http://schemas.microsoft.com/office/drawing/2014/main" id="{522DDA31-D258-44D2-70CD-E4331C333D12}"/>
              </a:ext>
            </a:extLst>
          </p:cNvPr>
          <p:cNvSpPr txBox="1"/>
          <p:nvPr/>
        </p:nvSpPr>
        <p:spPr>
          <a:xfrm>
            <a:off x="9570286" y="159717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13" name="object 91">
            <a:extLst>
              <a:ext uri="{FF2B5EF4-FFF2-40B4-BE49-F238E27FC236}">
                <a16:creationId xmlns:a16="http://schemas.microsoft.com/office/drawing/2014/main" id="{8B5740B0-E1D1-11B4-5E87-E5B69EF34EA9}"/>
              </a:ext>
            </a:extLst>
          </p:cNvPr>
          <p:cNvSpPr/>
          <p:nvPr/>
        </p:nvSpPr>
        <p:spPr>
          <a:xfrm>
            <a:off x="7841340" y="1004843"/>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92">
            <a:extLst>
              <a:ext uri="{FF2B5EF4-FFF2-40B4-BE49-F238E27FC236}">
                <a16:creationId xmlns:a16="http://schemas.microsoft.com/office/drawing/2014/main" id="{498D42EE-454B-4331-EE77-9ABE4BAC5B0C}"/>
              </a:ext>
            </a:extLst>
          </p:cNvPr>
          <p:cNvSpPr/>
          <p:nvPr/>
        </p:nvSpPr>
        <p:spPr>
          <a:xfrm>
            <a:off x="7780380" y="1233585"/>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66">
            <a:extLst>
              <a:ext uri="{FF2B5EF4-FFF2-40B4-BE49-F238E27FC236}">
                <a16:creationId xmlns:a16="http://schemas.microsoft.com/office/drawing/2014/main" id="{EC3969C7-6B16-D2EB-837F-112583A2AA90}"/>
              </a:ext>
            </a:extLst>
          </p:cNvPr>
          <p:cNvSpPr txBox="1"/>
          <p:nvPr/>
        </p:nvSpPr>
        <p:spPr>
          <a:xfrm>
            <a:off x="8520408" y="1387333"/>
            <a:ext cx="1386759" cy="25824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cxnSp>
        <p:nvCxnSpPr>
          <p:cNvPr id="20" name="Straight Arrow Connector 19">
            <a:extLst>
              <a:ext uri="{FF2B5EF4-FFF2-40B4-BE49-F238E27FC236}">
                <a16:creationId xmlns:a16="http://schemas.microsoft.com/office/drawing/2014/main" id="{22C2C13F-F199-3DC9-19ED-315E748362EE}"/>
              </a:ext>
            </a:extLst>
          </p:cNvPr>
          <p:cNvCxnSpPr>
            <a:cxnSpLocks/>
          </p:cNvCxnSpPr>
          <p:nvPr/>
        </p:nvCxnSpPr>
        <p:spPr bwMode="auto">
          <a:xfrm>
            <a:off x="8297366" y="1582567"/>
            <a:ext cx="1975044" cy="698635"/>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1" name="object 66">
            <a:extLst>
              <a:ext uri="{FF2B5EF4-FFF2-40B4-BE49-F238E27FC236}">
                <a16:creationId xmlns:a16="http://schemas.microsoft.com/office/drawing/2014/main" id="{DDB73AFD-DE9C-BF1B-BBB8-15D1E6A95035}"/>
              </a:ext>
            </a:extLst>
          </p:cNvPr>
          <p:cNvSpPr txBox="1"/>
          <p:nvPr/>
        </p:nvSpPr>
        <p:spPr>
          <a:xfrm>
            <a:off x="10331099" y="314032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Hello 0</a:t>
            </a:r>
            <a:r>
              <a:rPr lang="en-GB" b="0" kern="0" dirty="0">
                <a:latin typeface="Arial MT"/>
                <a:cs typeface="Arial MT"/>
              </a:rPr>
              <a:t>”</a:t>
            </a:r>
            <a:endParaRPr b="0" kern="0" dirty="0">
              <a:latin typeface="Arial MT"/>
              <a:cs typeface="Arial MT"/>
            </a:endParaRPr>
          </a:p>
        </p:txBody>
      </p:sp>
      <p:sp>
        <p:nvSpPr>
          <p:cNvPr id="22" name="object 7">
            <a:extLst>
              <a:ext uri="{FF2B5EF4-FFF2-40B4-BE49-F238E27FC236}">
                <a16:creationId xmlns:a16="http://schemas.microsoft.com/office/drawing/2014/main" id="{772D91AF-C1DC-D785-6C7E-F072C42B3EF5}"/>
              </a:ext>
            </a:extLst>
          </p:cNvPr>
          <p:cNvSpPr/>
          <p:nvPr/>
        </p:nvSpPr>
        <p:spPr>
          <a:xfrm>
            <a:off x="9071428" y="3447285"/>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8">
            <a:extLst>
              <a:ext uri="{FF2B5EF4-FFF2-40B4-BE49-F238E27FC236}">
                <a16:creationId xmlns:a16="http://schemas.microsoft.com/office/drawing/2014/main" id="{925A9617-B137-A74E-C72D-223B0CA16D57}"/>
              </a:ext>
            </a:extLst>
          </p:cNvPr>
          <p:cNvSpPr txBox="1"/>
          <p:nvPr/>
        </p:nvSpPr>
        <p:spPr>
          <a:xfrm>
            <a:off x="9202207" y="3492962"/>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US" b="0" kern="0" spc="-10" dirty="0">
                <a:solidFill>
                  <a:sysClr val="windowText" lastClr="000000"/>
                </a:solidFill>
                <a:latin typeface="Arial MT"/>
                <a:cs typeface="Arial MT"/>
              </a:rPr>
              <a:t>3</a:t>
            </a:r>
            <a:endParaRPr b="0" kern="0" dirty="0">
              <a:solidFill>
                <a:sysClr val="windowText" lastClr="000000"/>
              </a:solidFill>
              <a:latin typeface="Arial MT"/>
              <a:cs typeface="Arial MT"/>
            </a:endParaRPr>
          </a:p>
        </p:txBody>
      </p:sp>
      <p:sp>
        <p:nvSpPr>
          <p:cNvPr id="24" name="object 93">
            <a:extLst>
              <a:ext uri="{FF2B5EF4-FFF2-40B4-BE49-F238E27FC236}">
                <a16:creationId xmlns:a16="http://schemas.microsoft.com/office/drawing/2014/main" id="{BBD1A757-8172-FF16-609A-CE6BE905E8D7}"/>
              </a:ext>
            </a:extLst>
          </p:cNvPr>
          <p:cNvSpPr txBox="1"/>
          <p:nvPr/>
        </p:nvSpPr>
        <p:spPr>
          <a:xfrm>
            <a:off x="7958312" y="2986636"/>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25" name="object 66">
            <a:extLst>
              <a:ext uri="{FF2B5EF4-FFF2-40B4-BE49-F238E27FC236}">
                <a16:creationId xmlns:a16="http://schemas.microsoft.com/office/drawing/2014/main" id="{7C9F4D93-5FC6-7232-507E-6E233054B19A}"/>
              </a:ext>
            </a:extLst>
          </p:cNvPr>
          <p:cNvSpPr txBox="1"/>
          <p:nvPr/>
        </p:nvSpPr>
        <p:spPr>
          <a:xfrm>
            <a:off x="8297366" y="2577576"/>
            <a:ext cx="1283917" cy="268539"/>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=fork()</a:t>
            </a:r>
            <a:endParaRPr sz="1600" b="0" kern="0" dirty="0">
              <a:latin typeface="Arial MT"/>
              <a:cs typeface="Arial MT"/>
            </a:endParaRPr>
          </a:p>
        </p:txBody>
      </p:sp>
      <p:sp>
        <p:nvSpPr>
          <p:cNvPr id="27" name="object 19">
            <a:extLst>
              <a:ext uri="{FF2B5EF4-FFF2-40B4-BE49-F238E27FC236}">
                <a16:creationId xmlns:a16="http://schemas.microsoft.com/office/drawing/2014/main" id="{9C4DFB86-2C56-0E9F-B522-261A838730BE}"/>
              </a:ext>
            </a:extLst>
          </p:cNvPr>
          <p:cNvSpPr/>
          <p:nvPr/>
        </p:nvSpPr>
        <p:spPr>
          <a:xfrm rot="4702640">
            <a:off x="5887698" y="3339512"/>
            <a:ext cx="3889613" cy="783266"/>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19">
            <a:extLst>
              <a:ext uri="{FF2B5EF4-FFF2-40B4-BE49-F238E27FC236}">
                <a16:creationId xmlns:a16="http://schemas.microsoft.com/office/drawing/2014/main" id="{5E8DE2F6-0855-AAFF-0E2A-AF854938C5B1}"/>
              </a:ext>
            </a:extLst>
          </p:cNvPr>
          <p:cNvSpPr/>
          <p:nvPr/>
        </p:nvSpPr>
        <p:spPr>
          <a:xfrm rot="4819045">
            <a:off x="9178401" y="4204003"/>
            <a:ext cx="678394" cy="115748"/>
          </a:xfrm>
          <a:custGeom>
            <a:avLst/>
            <a:gdLst/>
            <a:ahLst/>
            <a:cxnLst/>
            <a:rect l="l" t="t" r="r" b="b"/>
            <a:pathLst>
              <a:path w="3268345" h="734060">
                <a:moveTo>
                  <a:pt x="0" y="0"/>
                </a:moveTo>
                <a:lnTo>
                  <a:pt x="3255691" y="730800"/>
                </a:lnTo>
                <a:lnTo>
                  <a:pt x="3268082" y="733581"/>
                </a:lnTo>
              </a:path>
            </a:pathLst>
          </a:custGeom>
          <a:ln w="25400">
            <a:solidFill>
              <a:srgbClr val="0365C0"/>
            </a:solidFill>
            <a:headEnd type="none" w="med" len="med"/>
            <a:tailEnd type="triangle" w="lg" len="lg"/>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cxnSp>
        <p:nvCxnSpPr>
          <p:cNvPr id="30" name="Straight Arrow Connector 29">
            <a:extLst>
              <a:ext uri="{FF2B5EF4-FFF2-40B4-BE49-F238E27FC236}">
                <a16:creationId xmlns:a16="http://schemas.microsoft.com/office/drawing/2014/main" id="{5BC67C79-F519-A0EA-0759-645BCD598C7E}"/>
              </a:ext>
            </a:extLst>
          </p:cNvPr>
          <p:cNvCxnSpPr>
            <a:cxnSpLocks/>
          </p:cNvCxnSpPr>
          <p:nvPr/>
        </p:nvCxnSpPr>
        <p:spPr bwMode="auto">
          <a:xfrm>
            <a:off x="7850972" y="2597158"/>
            <a:ext cx="1663303" cy="802897"/>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1" name="Straight Arrow Connector 30">
            <a:extLst>
              <a:ext uri="{FF2B5EF4-FFF2-40B4-BE49-F238E27FC236}">
                <a16:creationId xmlns:a16="http://schemas.microsoft.com/office/drawing/2014/main" id="{9EBC4226-F924-BAE0-16BB-F2BA96AB556D}"/>
              </a:ext>
            </a:extLst>
          </p:cNvPr>
          <p:cNvCxnSpPr>
            <a:cxnSpLocks/>
            <a:endCxn id="26" idx="3"/>
          </p:cNvCxnSpPr>
          <p:nvPr/>
        </p:nvCxnSpPr>
        <p:spPr bwMode="auto">
          <a:xfrm flipH="1">
            <a:off x="8369259" y="4747552"/>
            <a:ext cx="649950" cy="1"/>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2" name="object 66">
            <a:extLst>
              <a:ext uri="{FF2B5EF4-FFF2-40B4-BE49-F238E27FC236}">
                <a16:creationId xmlns:a16="http://schemas.microsoft.com/office/drawing/2014/main" id="{0DFFAC9A-7C83-F3A6-F6B3-39F533C62C42}"/>
              </a:ext>
            </a:extLst>
          </p:cNvPr>
          <p:cNvSpPr txBox="1"/>
          <p:nvPr/>
        </p:nvSpPr>
        <p:spPr>
          <a:xfrm>
            <a:off x="8646280" y="3961283"/>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a:t>
            </a:r>
            <a:r>
              <a:rPr lang="en-US" altLang="zh-CN" b="0" kern="0" dirty="0">
                <a:latin typeface="Arial MT"/>
                <a:cs typeface="Arial MT"/>
              </a:rPr>
              <a:t>Hello 1</a:t>
            </a:r>
            <a:r>
              <a:rPr lang="en-GB" b="0" kern="0" dirty="0">
                <a:latin typeface="Arial MT"/>
                <a:cs typeface="Arial MT"/>
              </a:rPr>
              <a:t>”</a:t>
            </a:r>
            <a:endParaRPr b="0" kern="0" dirty="0">
              <a:latin typeface="Arial MT"/>
              <a:cs typeface="Arial MT"/>
            </a:endParaRPr>
          </a:p>
        </p:txBody>
      </p:sp>
      <p:sp>
        <p:nvSpPr>
          <p:cNvPr id="34" name="object 66">
            <a:extLst>
              <a:ext uri="{FF2B5EF4-FFF2-40B4-BE49-F238E27FC236}">
                <a16:creationId xmlns:a16="http://schemas.microsoft.com/office/drawing/2014/main" id="{2F3CA20E-BBA6-AAF4-8C9F-C8DD99FBE44A}"/>
              </a:ext>
            </a:extLst>
          </p:cNvPr>
          <p:cNvSpPr txBox="1"/>
          <p:nvPr/>
        </p:nvSpPr>
        <p:spPr>
          <a:xfrm>
            <a:off x="7059884" y="5713305"/>
            <a:ext cx="161197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“Parent exiting”</a:t>
            </a:r>
            <a:endParaRPr b="0" kern="0" dirty="0">
              <a:latin typeface="Arial MT"/>
              <a:cs typeface="Arial MT"/>
            </a:endParaRPr>
          </a:p>
        </p:txBody>
      </p:sp>
      <p:sp>
        <p:nvSpPr>
          <p:cNvPr id="41" name="object 66">
            <a:extLst>
              <a:ext uri="{FF2B5EF4-FFF2-40B4-BE49-F238E27FC236}">
                <a16:creationId xmlns:a16="http://schemas.microsoft.com/office/drawing/2014/main" id="{23BA111F-EFC9-C0DC-E349-1A89B76C55E4}"/>
              </a:ext>
            </a:extLst>
          </p:cNvPr>
          <p:cNvSpPr txBox="1"/>
          <p:nvPr/>
        </p:nvSpPr>
        <p:spPr>
          <a:xfrm>
            <a:off x="9144398" y="4593264"/>
            <a:ext cx="1055922"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altLang="zh-CN" sz="1600" b="0" kern="0" dirty="0">
                <a:solidFill>
                  <a:sysClr val="windowText" lastClr="000000"/>
                </a:solidFill>
                <a:latin typeface="Courier New"/>
                <a:cs typeface="Courier New"/>
              </a:rPr>
              <a:t>return 0</a:t>
            </a:r>
            <a:endParaRPr sz="1600" b="0" kern="0" dirty="0">
              <a:latin typeface="Arial MT"/>
              <a:cs typeface="Arial MT"/>
            </a:endParaRPr>
          </a:p>
        </p:txBody>
      </p:sp>
      <p:sp>
        <p:nvSpPr>
          <p:cNvPr id="42" name="object 66">
            <a:extLst>
              <a:ext uri="{FF2B5EF4-FFF2-40B4-BE49-F238E27FC236}">
                <a16:creationId xmlns:a16="http://schemas.microsoft.com/office/drawing/2014/main" id="{B96A7759-9349-82A7-634D-C26D06F87F2F}"/>
              </a:ext>
            </a:extLst>
          </p:cNvPr>
          <p:cNvSpPr txBox="1"/>
          <p:nvPr/>
        </p:nvSpPr>
        <p:spPr>
          <a:xfrm>
            <a:off x="9970105" y="4899740"/>
            <a:ext cx="1055922"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US" altLang="zh-CN" sz="1600" b="0" kern="0" dirty="0">
                <a:solidFill>
                  <a:sysClr val="windowText" lastClr="000000"/>
                </a:solidFill>
                <a:latin typeface="Courier New"/>
                <a:cs typeface="Courier New"/>
              </a:rPr>
              <a:t>return 0</a:t>
            </a:r>
            <a:endParaRPr sz="1600" b="0" kern="0" dirty="0">
              <a:latin typeface="Arial MT"/>
              <a:cs typeface="Arial MT"/>
            </a:endParaRPr>
          </a:p>
        </p:txBody>
      </p:sp>
      <p:cxnSp>
        <p:nvCxnSpPr>
          <p:cNvPr id="45" name="Straight Arrow Connector 44">
            <a:extLst>
              <a:ext uri="{FF2B5EF4-FFF2-40B4-BE49-F238E27FC236}">
                <a16:creationId xmlns:a16="http://schemas.microsoft.com/office/drawing/2014/main" id="{C71F6706-85CB-CBF8-67C9-F6B9D276961B}"/>
              </a:ext>
            </a:extLst>
          </p:cNvPr>
          <p:cNvCxnSpPr>
            <a:cxnSpLocks/>
          </p:cNvCxnSpPr>
          <p:nvPr/>
        </p:nvCxnSpPr>
        <p:spPr bwMode="auto">
          <a:xfrm>
            <a:off x="10310496" y="2685378"/>
            <a:ext cx="20603" cy="2166931"/>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6" name="object 66">
            <a:extLst>
              <a:ext uri="{FF2B5EF4-FFF2-40B4-BE49-F238E27FC236}">
                <a16:creationId xmlns:a16="http://schemas.microsoft.com/office/drawing/2014/main" id="{70F22F7F-3BD0-966A-2190-2FC05E62CB68}"/>
              </a:ext>
            </a:extLst>
          </p:cNvPr>
          <p:cNvSpPr txBox="1"/>
          <p:nvPr/>
        </p:nvSpPr>
        <p:spPr>
          <a:xfrm>
            <a:off x="7024759" y="4613283"/>
            <a:ext cx="1344500" cy="268539"/>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cxnSp>
        <p:nvCxnSpPr>
          <p:cNvPr id="53" name="Straight Arrow Connector 52">
            <a:extLst>
              <a:ext uri="{FF2B5EF4-FFF2-40B4-BE49-F238E27FC236}">
                <a16:creationId xmlns:a16="http://schemas.microsoft.com/office/drawing/2014/main" id="{9A17E909-23B1-E6B6-6866-76E9DF1E7F90}"/>
              </a:ext>
            </a:extLst>
          </p:cNvPr>
          <p:cNvCxnSpPr>
            <a:cxnSpLocks/>
            <a:endCxn id="54" idx="3"/>
          </p:cNvCxnSpPr>
          <p:nvPr/>
        </p:nvCxnSpPr>
        <p:spPr bwMode="auto">
          <a:xfrm flipH="1">
            <a:off x="8369259" y="5095690"/>
            <a:ext cx="1454575" cy="0"/>
          </a:xfrm>
          <a:prstGeom prst="straightConnector1">
            <a:avLst/>
          </a:prstGeom>
          <a:ln w="25400">
            <a:solidFill>
              <a:srgbClr val="0365C0"/>
            </a:solidFill>
            <a:headEnd type="none" w="med" len="med"/>
            <a:tailEnd type="triangle" w="lg" len="lg"/>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54" name="object 66">
            <a:extLst>
              <a:ext uri="{FF2B5EF4-FFF2-40B4-BE49-F238E27FC236}">
                <a16:creationId xmlns:a16="http://schemas.microsoft.com/office/drawing/2014/main" id="{1C203C2E-3D2B-8E92-27C3-1C6B4E388F7A}"/>
              </a:ext>
            </a:extLst>
          </p:cNvPr>
          <p:cNvSpPr txBox="1"/>
          <p:nvPr/>
        </p:nvSpPr>
        <p:spPr>
          <a:xfrm>
            <a:off x="7024759" y="4961420"/>
            <a:ext cx="1344500" cy="268539"/>
          </a:xfrm>
          <a:prstGeom prst="rect">
            <a:avLst/>
          </a:prstGeom>
          <a:solidFill>
            <a:schemeClr val="bg1"/>
          </a:solidFill>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wait(NULL)</a:t>
            </a:r>
            <a:endParaRPr sz="1600" b="0" kern="0" dirty="0">
              <a:latin typeface="Arial MT"/>
              <a:cs typeface="Arial MT"/>
            </a:endParaRPr>
          </a:p>
        </p:txBody>
      </p:sp>
      <p:sp>
        <p:nvSpPr>
          <p:cNvPr id="3" name="Content Placeholder 2">
            <a:extLst>
              <a:ext uri="{FF2B5EF4-FFF2-40B4-BE49-F238E27FC236}">
                <a16:creationId xmlns:a16="http://schemas.microsoft.com/office/drawing/2014/main" id="{C84CFF34-620F-E3AB-D7FB-04A501066D23}"/>
              </a:ext>
            </a:extLst>
          </p:cNvPr>
          <p:cNvSpPr>
            <a:spLocks noGrp="1"/>
          </p:cNvSpPr>
          <p:nvPr>
            <p:ph idx="1"/>
          </p:nvPr>
        </p:nvSpPr>
        <p:spPr>
          <a:xfrm>
            <a:off x="6769019" y="6057133"/>
            <a:ext cx="5268957" cy="687999"/>
          </a:xfrm>
        </p:spPr>
        <p:style>
          <a:lnRef idx="1">
            <a:schemeClr val="dk1"/>
          </a:lnRef>
          <a:fillRef idx="2">
            <a:schemeClr val="dk1"/>
          </a:fillRef>
          <a:effectRef idx="1">
            <a:schemeClr val="dk1"/>
          </a:effectRef>
          <a:fontRef idx="minor">
            <a:schemeClr val="dk1"/>
          </a:fontRef>
        </p:style>
        <p:txBody>
          <a:bodyPr>
            <a:normAutofit fontScale="92500"/>
          </a:bodyPr>
          <a:lstStyle/>
          <a:p>
            <a:pPr marL="0" indent="0">
              <a:buNone/>
            </a:pPr>
            <a:r>
              <a:rPr lang="en-GB" sz="2000" dirty="0"/>
              <a:t>Either child process may finish first, and Parent uses wait(NULL) to wait for ANY child process to finish.</a:t>
            </a:r>
            <a:endParaRPr lang="en-SE" sz="2000" dirty="0"/>
          </a:p>
        </p:txBody>
      </p:sp>
    </p:spTree>
    <p:extLst>
      <p:ext uri="{BB962C8B-B14F-4D97-AF65-F5344CB8AC3E}">
        <p14:creationId xmlns:p14="http://schemas.microsoft.com/office/powerpoint/2010/main" val="1911528656"/>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194</TotalTime>
  <Words>1636</Words>
  <Application>Microsoft Office PowerPoint</Application>
  <PresentationFormat>Widescreen</PresentationFormat>
  <Paragraphs>261</Paragraphs>
  <Slides>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 MT</vt:lpstr>
      <vt:lpstr>Gill Sans</vt:lpstr>
      <vt:lpstr>Gill Sans Light</vt:lpstr>
      <vt:lpstr>inherit</vt:lpstr>
      <vt:lpstr>Arial</vt:lpstr>
      <vt:lpstr>Comic Sans MS</vt:lpstr>
      <vt:lpstr>Courier New</vt:lpstr>
      <vt:lpstr>Office</vt:lpstr>
      <vt:lpstr>CSC 112: Computer Operating Systems Lecture 2  Processes and Threads Exercises</vt:lpstr>
      <vt:lpstr>Wait() I</vt:lpstr>
      <vt:lpstr>Wait() I</vt:lpstr>
      <vt:lpstr>Wait() I with exec()</vt:lpstr>
      <vt:lpstr>Wait() I with exec()</vt:lpstr>
      <vt:lpstr>Wait() II</vt:lpstr>
      <vt:lpstr>Wait() 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Zonghua Gu</cp:lastModifiedBy>
  <cp:revision>10</cp:revision>
  <dcterms:created xsi:type="dcterms:W3CDTF">2025-01-23T14:58:16Z</dcterms:created>
  <dcterms:modified xsi:type="dcterms:W3CDTF">2025-04-02T23:34:28Z</dcterms:modified>
</cp:coreProperties>
</file>