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7"/>
  </p:notesMasterIdLst>
  <p:handoutMasterIdLst>
    <p:handoutMasterId r:id="rId68"/>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1396" r:id="rId44"/>
    <p:sldId id="396" r:id="rId45"/>
    <p:sldId id="1397" r:id="rId46"/>
    <p:sldId id="1381" r:id="rId47"/>
    <p:sldId id="1388" r:id="rId48"/>
    <p:sldId id="1392" r:id="rId49"/>
    <p:sldId id="1390" r:id="rId50"/>
    <p:sldId id="1391" r:id="rId51"/>
    <p:sldId id="1385" r:id="rId52"/>
    <p:sldId id="1395" r:id="rId53"/>
    <p:sldId id="1386" r:id="rId54"/>
    <p:sldId id="1394" r:id="rId55"/>
    <p:sldId id="1356" r:id="rId56"/>
    <p:sldId id="257" r:id="rId57"/>
    <p:sldId id="258" r:id="rId58"/>
    <p:sldId id="259" r:id="rId59"/>
    <p:sldId id="260" r:id="rId60"/>
    <p:sldId id="1379" r:id="rId61"/>
    <p:sldId id="1380" r:id="rId62"/>
    <p:sldId id="262" r:id="rId63"/>
    <p:sldId id="263" r:id="rId64"/>
    <p:sldId id="264" r:id="rId65"/>
    <p:sldId id="421"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3"/>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167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a:effectLst/>
                          <a:latin typeface="Gill Sans" panose="020B0502020104020203"/>
                        </a:rPr>
                        <a:t>Efficiency</a:t>
                      </a:r>
                      <a:endParaRPr lang="en-GB" sz="240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066800"/>
            <a:ext cx="10058400" cy="5410200"/>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spin-waiting is more efficient since it does not involve the kernel.</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21920" y="39511"/>
            <a:ext cx="1540934" cy="2054578"/>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a:t>
            </a:r>
            <a:r>
              <a:rPr lang="en-US" sz="2000" b="0" dirty="0">
                <a:solidFill>
                  <a:schemeClr val="hlink"/>
                </a:solidFill>
                <a:latin typeface="Courier New" pitchFamily="49" charset="0"/>
              </a:rPr>
              <a:t>guard = 0</a:t>
            </a:r>
            <a:r>
              <a:rPr lang="en-US" sz="2000" b="0" dirty="0">
                <a:latin typeface="Courier New" pitchFamily="49" charset="0"/>
              </a:rPr>
              <a:t>;</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br>
              <a:rPr lang="en-US" sz="2000" b="0" dirty="0">
                <a:solidFill>
                  <a:schemeClr val="hlink"/>
                </a:solidFill>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381001" y="762000"/>
            <a:ext cx="5257799"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 </a:t>
            </a:r>
          </a:p>
          <a:p>
            <a:pPr>
              <a:lnSpc>
                <a:spcPct val="80000"/>
              </a:lnSpc>
            </a:pPr>
            <a:r>
              <a:rPr lang="en-GB" altLang="ko-KR" dirty="0">
                <a:ea typeface="굴림" charset="0"/>
                <a:cs typeface="Gill Sans Light"/>
              </a:rPr>
              <a:t>Any thread can signal or release the semaphore, regardless of which thread acquired it. 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Semaphores are good but…Monitors are better!</a:t>
            </a: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naturally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//Why not if(buffer empty) here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1030259" y="27432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1310785" y="5029200"/>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2362200" y="1879708"/>
            <a:ext cx="5638800" cy="4597292"/>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205940" y="733516"/>
            <a:ext cx="6381984"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600" b="0" kern="0" dirty="0"/>
              <a:t>Semaphore </a:t>
            </a:r>
            <a:r>
              <a:rPr lang="en-GB" sz="2600" b="0" kern="0" dirty="0" err="1"/>
              <a:t>sem</a:t>
            </a:r>
            <a:r>
              <a:rPr lang="en-GB" sz="2600" b="0" kern="0" dirty="0"/>
              <a:t> acts as the synchronization flag.</a:t>
            </a:r>
          </a:p>
          <a:p>
            <a:r>
              <a:rPr lang="en-GB" sz="2600" b="0" kern="0" dirty="0"/>
              <a:t>Works correctly regardless of whether parent or child executes first:</a:t>
            </a:r>
          </a:p>
          <a:p>
            <a:pPr lvl="1"/>
            <a:r>
              <a:rPr lang="en-GB" sz="2400" b="0" kern="0" dirty="0"/>
              <a:t>If child finishes first: </a:t>
            </a:r>
            <a:r>
              <a:rPr lang="en-GB" sz="2400" b="0" kern="0" dirty="0" err="1"/>
              <a:t>sem_post</a:t>
            </a:r>
            <a:r>
              <a:rPr lang="en-GB" sz="2400" b="0" kern="0" dirty="0"/>
              <a:t>(&amp;</a:t>
            </a:r>
            <a:r>
              <a:rPr lang="en-GB" sz="2400" b="0" kern="0" dirty="0" err="1"/>
              <a:t>sem</a:t>
            </a:r>
            <a:r>
              <a:rPr lang="en-GB" sz="2400" b="0" kern="0" dirty="0"/>
              <a:t>) increases </a:t>
            </a:r>
            <a:r>
              <a:rPr lang="en-GB" sz="2400" b="0" kern="0" dirty="0" err="1"/>
              <a:t>sem</a:t>
            </a:r>
            <a:r>
              <a:rPr lang="en-GB" sz="2400" b="0" kern="0" dirty="0"/>
              <a:t> to 1, subsequent </a:t>
            </a:r>
            <a:r>
              <a:rPr lang="en-GB" sz="2400" b="0" kern="0" dirty="0" err="1"/>
              <a:t>sem_wait</a:t>
            </a:r>
            <a:r>
              <a:rPr lang="en-GB" sz="2400" b="0" kern="0" dirty="0"/>
              <a:t>(&amp;</a:t>
            </a:r>
            <a:r>
              <a:rPr lang="en-GB" sz="2400" b="0" kern="0" dirty="0" err="1"/>
              <a:t>sem</a:t>
            </a:r>
            <a:r>
              <a:rPr lang="en-GB" sz="2400" b="0" kern="0" dirty="0"/>
              <a:t>) decrements it and parent thread continues immediately</a:t>
            </a:r>
          </a:p>
          <a:p>
            <a:pPr lvl="1"/>
            <a:r>
              <a:rPr lang="en-GB" sz="2400" b="0" kern="0" dirty="0"/>
              <a:t>If parent waits first: </a:t>
            </a:r>
            <a:r>
              <a:rPr lang="en-GB" sz="2400" b="0" kern="0" dirty="0" err="1"/>
              <a:t>sem_wait</a:t>
            </a:r>
            <a:r>
              <a:rPr lang="en-GB" sz="2400" b="0" kern="0" dirty="0"/>
              <a:t>(&amp;</a:t>
            </a:r>
            <a:r>
              <a:rPr lang="en-GB" sz="2400" b="0" kern="0" dirty="0" err="1"/>
              <a:t>sem</a:t>
            </a:r>
            <a:r>
              <a:rPr lang="en-GB" sz="2400" b="0" kern="0" dirty="0"/>
              <a:t>) blocks until child's </a:t>
            </a:r>
            <a:r>
              <a:rPr lang="en-GB" sz="2400" b="0" kern="0" dirty="0" err="1"/>
              <a:t>sem_post</a:t>
            </a:r>
            <a:r>
              <a:rPr lang="en-GB" sz="2400" b="0" kern="0" dirty="0"/>
              <a:t>(&amp;</a:t>
            </a:r>
            <a:r>
              <a:rPr lang="en-GB" sz="2400" b="0" kern="0" dirty="0" err="1"/>
              <a:t>sem</a:t>
            </a:r>
            <a:r>
              <a:rPr lang="en-GB" sz="2400" b="0" kern="0" dirty="0"/>
              <a:t>) wakes it up</a:t>
            </a:r>
          </a:p>
          <a:p>
            <a:r>
              <a:rPr lang="en-GB" sz="2600" b="0" kern="0" dirty="0"/>
              <a:t>No Race Condition:</a:t>
            </a:r>
          </a:p>
          <a:p>
            <a:pPr lvl="1"/>
            <a:r>
              <a:rPr lang="en-GB" sz="2400" b="0" kern="0" dirty="0"/>
              <a:t>Unlike condition variables, semaphores maintain state; No need for additional flags or mutex protection.</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247416" y="742193"/>
            <a:ext cx="5543784"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Boolean flag done is a state variable to track whether the child thread has completed. It ensures that even if </a:t>
            </a:r>
            <a:r>
              <a:rPr lang="en-GB" b="0" kern="0" dirty="0" err="1"/>
              <a:t>pthread_cond_signal</a:t>
            </a:r>
            <a:r>
              <a:rPr lang="en-GB" b="0" kern="0" dirty="0"/>
              <a:t> occurs before </a:t>
            </a:r>
            <a:r>
              <a:rPr lang="en-GB" b="0" kern="0" dirty="0" err="1"/>
              <a:t>pthread_cond_wait</a:t>
            </a:r>
            <a:r>
              <a:rPr lang="en-GB" b="0" kern="0" dirty="0"/>
              <a:t>, the parent will not block indefinitely because it will detect that done is already set. While loop around </a:t>
            </a:r>
            <a:r>
              <a:rPr lang="en-GB" b="0" kern="0" dirty="0" err="1"/>
              <a:t>pthread_cond_wait</a:t>
            </a:r>
            <a:r>
              <a:rPr lang="en-GB" b="0" kern="0" dirty="0"/>
              <a:t> ensures correctness in case of spurious wakeups.</a:t>
            </a:r>
          </a:p>
          <a:p>
            <a:r>
              <a:rPr lang="en-GB" b="0" kern="0" dirty="0"/>
              <a:t>Condition variables don't preserve state like semaphores do, so we need explicit mutex protection, and a shared </a:t>
            </a:r>
            <a:r>
              <a:rPr lang="en-GB" b="0" kern="0" dirty="0" err="1"/>
              <a:t>boolean</a:t>
            </a:r>
            <a:r>
              <a:rPr lang="en-GB" b="0" kern="0" dirty="0"/>
              <a:t> flag to track completion status of child. (similar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205381"/>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7" name="Content Placeholder 6">
            <a:extLst>
              <a:ext uri="{FF2B5EF4-FFF2-40B4-BE49-F238E27FC236}">
                <a16:creationId xmlns:a16="http://schemas.microsoft.com/office/drawing/2014/main" id="{8E9B6DDC-B27C-A70C-7483-79C76CCE02FE}"/>
              </a:ext>
            </a:extLst>
          </p:cNvPr>
          <p:cNvSpPr txBox="1">
            <a:spLocks/>
          </p:cNvSpPr>
          <p:nvPr/>
        </p:nvSpPr>
        <p:spPr bwMode="auto">
          <a:xfrm>
            <a:off x="0" y="742193"/>
            <a:ext cx="5791200" cy="3081621"/>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If child calls </a:t>
            </a:r>
            <a:r>
              <a:rPr lang="en-GB" b="0" kern="0" dirty="0" err="1"/>
              <a:t>thr_exit</a:t>
            </a:r>
            <a:r>
              <a:rPr lang="en-GB" b="0" kern="0" dirty="0"/>
              <a:t>() before parent calls </a:t>
            </a:r>
            <a:r>
              <a:rPr lang="en-GB" b="0" kern="0" dirty="0" err="1"/>
              <a:t>thr_join</a:t>
            </a:r>
            <a:r>
              <a:rPr lang="en-GB" b="0" kern="0" dirty="0"/>
              <a:t>(), the signal will be lost because condition variables don't maintain state, and Parent will wait forever.</a:t>
            </a:r>
          </a:p>
          <a:p>
            <a:pPr lvl="1"/>
            <a:r>
              <a:rPr lang="en-GB" b="0" kern="0" dirty="0"/>
              <a:t>In contrast, semaphores maintain state; No need for additional flags or mutex protection. </a:t>
            </a:r>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2635392825"/>
              </p:ext>
            </p:extLst>
          </p:nvPr>
        </p:nvGraphicFramePr>
        <p:xfrm>
          <a:off x="1238083" y="455456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314167889"/>
              </p:ext>
            </p:extLst>
          </p:nvPr>
        </p:nvGraphicFramePr>
        <p:xfrm>
          <a:off x="1248531" y="6048471"/>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644353" y="3751897"/>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656957" y="5257553"/>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Tree>
    <p:extLst>
      <p:ext uri="{BB962C8B-B14F-4D97-AF65-F5344CB8AC3E}">
        <p14:creationId xmlns:p14="http://schemas.microsoft.com/office/powerpoint/2010/main" val="15922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395706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55</a:t>
            </a:fld>
            <a:endParaRPr lang="nb-NO" sz="1400" b="0" i="0" dirty="0">
              <a:solidFill>
                <a:schemeClr val="tx1"/>
              </a:solidFill>
              <a:latin typeface="Arial"/>
              <a:cs typeface="Aria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56</a:t>
            </a:fld>
            <a:endParaRPr lang="nb-NO" sz="1400" b="0" i="0" dirty="0">
              <a:solidFill>
                <a:schemeClr val="tx1"/>
              </a:solidFill>
              <a:latin typeface="Arial"/>
              <a:cs typeface="Aria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57</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58</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altLang="zh-CN" dirty="0"/>
              <a:t>Quiz:</a:t>
            </a:r>
            <a:r>
              <a:rPr lang="en-US" spc="-15" dirty="0"/>
              <a:t> 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a:t>
            </a:r>
            <a:r>
              <a:rPr dirty="0" err="1">
                <a:latin typeface="Courier New"/>
                <a:cs typeface="Courier New"/>
              </a:rPr>
              <a:t>emaphore</a:t>
            </a:r>
            <a:r>
              <a:rPr lang="en-GB" spc="80" dirty="0">
                <a:latin typeface="Courier New"/>
                <a:cs typeface="Courier New"/>
              </a:rPr>
              <a:t> </a:t>
            </a:r>
            <a:r>
              <a:rPr dirty="0">
                <a:latin typeface="Courier New"/>
                <a:cs typeface="Courier New"/>
              </a:rPr>
              <a:t>S1=</a:t>
            </a:r>
            <a:r>
              <a:rPr spc="-35" dirty="0">
                <a:latin typeface="Courier New"/>
                <a:cs typeface="Courier New"/>
              </a:rPr>
              <a:t>0</a:t>
            </a:r>
            <a:r>
              <a:rPr lang="en-GB" spc="-35" dirty="0">
                <a:latin typeface="Courier New"/>
                <a:cs typeface="Courier New"/>
              </a:rPr>
              <a:t>;</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lang="en-GB" spc="-50" dirty="0">
              <a:latin typeface="Courier New"/>
              <a:cs typeface="Courier New"/>
            </a:endParaRPr>
          </a:p>
          <a:p>
            <a:pPr marL="46990">
              <a:spcBef>
                <a:spcPts val="835"/>
              </a:spcBef>
            </a:pPr>
            <a:r>
              <a:rPr lang="en-GB" dirty="0">
                <a:latin typeface="Courier New"/>
                <a:cs typeface="Courier New"/>
              </a:rPr>
              <a:t>f3()</a:t>
            </a:r>
            <a:r>
              <a:rPr lang="en-GB" spc="80" dirty="0">
                <a:latin typeface="Courier New"/>
                <a:cs typeface="Courier New"/>
              </a:rPr>
              <a:t> </a:t>
            </a:r>
            <a:r>
              <a:rPr lang="en-GB" spc="-50" dirty="0">
                <a:latin typeface="Courier New"/>
                <a:cs typeface="Courier New"/>
              </a:rPr>
              <a:t>{</a:t>
            </a:r>
            <a:endParaRPr lang="en-GB" dirty="0">
              <a:latin typeface="Courier New"/>
              <a:cs typeface="Courier New"/>
            </a:endParaRPr>
          </a:p>
          <a:p>
            <a:pPr marL="448945" marR="652780">
              <a:spcBef>
                <a:spcPts val="150"/>
              </a:spcBef>
            </a:pPr>
            <a:r>
              <a:rPr lang="en-GB" spc="-10" dirty="0" err="1">
                <a:latin typeface="Courier New"/>
                <a:cs typeface="Courier New"/>
              </a:rPr>
              <a:t>printf</a:t>
            </a:r>
            <a:r>
              <a:rPr lang="en-GB" spc="-10" dirty="0">
                <a:latin typeface="Courier New"/>
                <a:cs typeface="Courier New"/>
              </a:rPr>
              <a:t>(“7"); </a:t>
            </a:r>
          </a:p>
          <a:p>
            <a:pPr marL="448945" marR="652780">
              <a:spcBef>
                <a:spcPts val="150"/>
              </a:spcBef>
            </a:pPr>
            <a:r>
              <a:rPr lang="en-GB" spc="-10" dirty="0" err="1">
                <a:latin typeface="Courier New"/>
                <a:cs typeface="Courier New"/>
              </a:rPr>
              <a:t>printf</a:t>
            </a:r>
            <a:r>
              <a:rPr lang="en-GB" spc="-10" dirty="0">
                <a:latin typeface="Courier New"/>
                <a:cs typeface="Courier New"/>
              </a:rPr>
              <a:t>("11");</a:t>
            </a:r>
            <a:endParaRPr lang="en-GB" dirty="0">
              <a:latin typeface="Courier New"/>
              <a:cs typeface="Courier New"/>
            </a:endParaRPr>
          </a:p>
          <a:p>
            <a:pPr marL="46990"/>
            <a:r>
              <a:rPr lang="en-GB"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1320800" y="152400"/>
            <a:ext cx="6908800" cy="533400"/>
          </a:xfrm>
        </p:spPr>
        <p:txBody>
          <a:bodyPr/>
          <a:lstStyle/>
          <a:p>
            <a:r>
              <a:rPr lang="en-US" altLang="zh-CN" dirty="0"/>
              <a:t>Quiz:</a:t>
            </a:r>
            <a:r>
              <a:rPr lang="en-US" spc="-15" dirty="0"/>
              <a:t> 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61</a:t>
            </a:fld>
            <a:endParaRPr lang="nb-NO" sz="1400" b="0" i="0" dirty="0">
              <a:solidFill>
                <a:schemeClr val="tx1"/>
              </a:solidFill>
              <a:latin typeface="Arial"/>
              <a:cs typeface="Arial"/>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561527" cy="1654299"/>
          </a:xfrm>
          <a:prstGeom prst="rect">
            <a:avLst/>
          </a:prstGeom>
        </p:spPr>
        <p:txBody>
          <a:bodyPr vert="horz" wrap="square" lIns="0" tIns="63500" rIns="0" bIns="0" rtlCol="0">
            <a:spAutoFit/>
          </a:bodyPr>
          <a:lstStyle/>
          <a:p>
            <a:pPr marL="12700">
              <a:spcBef>
                <a:spcPts val="500"/>
              </a:spcBef>
            </a:pPr>
            <a:r>
              <a:rPr b="0" dirty="0">
                <a:latin typeface="Arial MT"/>
                <a:cs typeface="Arial MT"/>
              </a:rPr>
              <a:t>a.</a:t>
            </a:r>
            <a:r>
              <a:rPr b="0" spc="-15" dirty="0">
                <a:latin typeface="Arial MT"/>
                <a:cs typeface="Arial MT"/>
              </a:rPr>
              <a:t> </a:t>
            </a:r>
            <a:r>
              <a:rPr b="0" dirty="0">
                <a:latin typeface="Arial MT"/>
                <a:cs typeface="Arial MT"/>
              </a:rPr>
              <a:t>Executing</a:t>
            </a:r>
            <a:r>
              <a:rPr b="0" spc="-10" dirty="0">
                <a:latin typeface="Arial MT"/>
                <a:cs typeface="Arial MT"/>
              </a:rPr>
              <a:t> </a:t>
            </a:r>
            <a:r>
              <a:rPr b="0" dirty="0">
                <a:latin typeface="Arial MT"/>
                <a:cs typeface="Arial MT"/>
              </a:rPr>
              <a:t>the</a:t>
            </a:r>
            <a:r>
              <a:rPr b="0" spc="-5" dirty="0">
                <a:latin typeface="Arial MT"/>
                <a:cs typeface="Arial MT"/>
              </a:rPr>
              <a:t> </a:t>
            </a:r>
            <a:r>
              <a:rPr b="0" dirty="0">
                <a:latin typeface="Arial MT"/>
                <a:cs typeface="Arial MT"/>
              </a:rPr>
              <a:t>threads</a:t>
            </a:r>
            <a:r>
              <a:rPr b="0" spc="-15" dirty="0">
                <a:latin typeface="Arial MT"/>
                <a:cs typeface="Arial MT"/>
              </a:rPr>
              <a:t> </a:t>
            </a:r>
            <a:r>
              <a:rPr b="0" dirty="0">
                <a:latin typeface="Arial MT"/>
                <a:cs typeface="Arial MT"/>
              </a:rPr>
              <a:t>in</a:t>
            </a:r>
            <a:r>
              <a:rPr b="0" spc="-10" dirty="0">
                <a:latin typeface="Arial MT"/>
                <a:cs typeface="Arial MT"/>
              </a:rPr>
              <a:t> </a:t>
            </a:r>
            <a:r>
              <a:rPr b="0" dirty="0">
                <a:latin typeface="Arial MT"/>
                <a:cs typeface="Arial MT"/>
              </a:rPr>
              <a:t>parallel</a:t>
            </a:r>
            <a:r>
              <a:rPr b="0" spc="-5" dirty="0">
                <a:latin typeface="Arial MT"/>
                <a:cs typeface="Arial MT"/>
              </a:rPr>
              <a:t> </a:t>
            </a:r>
            <a:r>
              <a:rPr b="0" dirty="0">
                <a:latin typeface="Arial MT"/>
                <a:cs typeface="Arial MT"/>
              </a:rPr>
              <a:t>could</a:t>
            </a:r>
            <a:r>
              <a:rPr b="0" spc="-10" dirty="0">
                <a:latin typeface="Arial MT"/>
                <a:cs typeface="Arial MT"/>
              </a:rPr>
              <a:t> </a:t>
            </a:r>
            <a:r>
              <a:rPr b="0" dirty="0">
                <a:latin typeface="Arial MT"/>
                <a:cs typeface="Arial MT"/>
              </a:rPr>
              <a:t>result</a:t>
            </a:r>
            <a:r>
              <a:rPr b="0" spc="-1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a</a:t>
            </a:r>
            <a:r>
              <a:rPr b="0" spc="-10" dirty="0">
                <a:latin typeface="Arial MT"/>
                <a:cs typeface="Arial MT"/>
              </a:rPr>
              <a:t> </a:t>
            </a:r>
            <a:r>
              <a:rPr b="0" dirty="0">
                <a:latin typeface="Arial MT"/>
                <a:cs typeface="Arial MT"/>
              </a:rPr>
              <a:t>deadlock.</a:t>
            </a:r>
            <a:r>
              <a:rPr b="0" spc="-15" dirty="0">
                <a:latin typeface="Arial MT"/>
                <a:cs typeface="Arial MT"/>
              </a:rPr>
              <a:t> </a:t>
            </a:r>
            <a:r>
              <a:rPr b="0" spc="-20" dirty="0">
                <a:latin typeface="Arial MT"/>
                <a:cs typeface="Arial MT"/>
              </a:rPr>
              <a:t>Why?</a:t>
            </a:r>
            <a:endParaRPr b="0" dirty="0">
              <a:latin typeface="Arial MT"/>
              <a:cs typeface="Arial MT"/>
            </a:endParaRPr>
          </a:p>
          <a:p>
            <a:pPr marL="193040" indent="-180340">
              <a:spcBef>
                <a:spcPts val="400"/>
              </a:spcBef>
              <a:buChar char="•"/>
              <a:tabLst>
                <a:tab pos="193040" algn="l"/>
              </a:tabLst>
            </a:pPr>
            <a:r>
              <a:rPr b="0" dirty="0">
                <a:latin typeface="Arial MT"/>
                <a:cs typeface="Arial MT"/>
              </a:rPr>
              <a:t>t1</a:t>
            </a:r>
            <a:r>
              <a:rPr b="0" spc="-10" dirty="0">
                <a:latin typeface="Arial MT"/>
                <a:cs typeface="Arial MT"/>
              </a:rPr>
              <a:t> </a:t>
            </a:r>
            <a:r>
              <a:rPr b="0" dirty="0">
                <a:latin typeface="Arial MT"/>
                <a:cs typeface="Arial MT"/>
              </a:rPr>
              <a:t>runs</a:t>
            </a:r>
            <a:r>
              <a:rPr b="0" spc="-15" dirty="0">
                <a:latin typeface="Arial MT"/>
                <a:cs typeface="Arial MT"/>
              </a:rPr>
              <a:t> </a:t>
            </a:r>
            <a:r>
              <a:rPr b="0" dirty="0">
                <a:latin typeface="Arial MT"/>
                <a:cs typeface="Arial MT"/>
              </a:rPr>
              <a:t>first</a:t>
            </a:r>
            <a:r>
              <a:rPr b="0" spc="-10" dirty="0">
                <a:latin typeface="Arial MT"/>
                <a:cs typeface="Arial MT"/>
              </a:rPr>
              <a:t> </a:t>
            </a:r>
            <a:r>
              <a:rPr b="0" dirty="0">
                <a:latin typeface="Arial MT"/>
                <a:cs typeface="Arial MT"/>
              </a:rPr>
              <a:t>until</a:t>
            </a:r>
            <a:r>
              <a:rPr b="0" spc="-10" dirty="0">
                <a:latin typeface="Arial MT"/>
                <a:cs typeface="Arial MT"/>
              </a:rPr>
              <a:t> </a:t>
            </a:r>
            <a:r>
              <a:rPr b="0" dirty="0">
                <a:latin typeface="Arial MT"/>
                <a:cs typeface="Arial MT"/>
              </a:rPr>
              <a:t>line</a:t>
            </a:r>
            <a:r>
              <a:rPr b="0" spc="-10" dirty="0">
                <a:latin typeface="Arial MT"/>
                <a:cs typeface="Arial MT"/>
              </a:rPr>
              <a:t> </a:t>
            </a:r>
            <a:r>
              <a:rPr b="0" dirty="0">
                <a:latin typeface="Arial MT"/>
                <a:cs typeface="Arial MT"/>
              </a:rPr>
              <a:t>4</a:t>
            </a:r>
            <a:r>
              <a:rPr b="0" spc="-5" dirty="0">
                <a:latin typeface="Arial MT"/>
                <a:cs typeface="Arial MT"/>
              </a:rPr>
              <a:t> </a:t>
            </a:r>
            <a:r>
              <a:rPr b="0" dirty="0">
                <a:latin typeface="Arial MT"/>
                <a:cs typeface="Arial MT"/>
              </a:rPr>
              <a:t>(so</a:t>
            </a:r>
            <a:r>
              <a:rPr b="0" spc="-10" dirty="0">
                <a:latin typeface="Arial MT"/>
                <a:cs typeface="Arial MT"/>
              </a:rPr>
              <a:t> </a:t>
            </a:r>
            <a:r>
              <a:rPr b="0" dirty="0">
                <a:latin typeface="Arial MT"/>
                <a:cs typeface="Arial MT"/>
              </a:rPr>
              <a:t>lock1=0,</a:t>
            </a:r>
            <a:r>
              <a:rPr b="0" spc="-10" dirty="0">
                <a:latin typeface="Arial MT"/>
                <a:cs typeface="Arial MT"/>
              </a:rPr>
              <a:t> </a:t>
            </a:r>
            <a:r>
              <a:rPr b="0" dirty="0">
                <a:latin typeface="Arial MT"/>
                <a:cs typeface="Arial MT"/>
              </a:rPr>
              <a:t>lock2=1)</a:t>
            </a:r>
            <a:r>
              <a:rPr lang="en-GB" b="0" spc="-10" dirty="0">
                <a:latin typeface="Arial MT"/>
                <a:cs typeface="Arial MT"/>
              </a:rPr>
              <a:t>;</a:t>
            </a:r>
            <a:r>
              <a:rPr b="0" spc="90" dirty="0">
                <a:latin typeface="Cambria"/>
                <a:cs typeface="Cambria"/>
              </a:rPr>
              <a:t> </a:t>
            </a:r>
            <a:r>
              <a:rPr b="0" dirty="0">
                <a:latin typeface="Arial MT"/>
                <a:cs typeface="Arial MT"/>
              </a:rPr>
              <a:t>switch</a:t>
            </a:r>
            <a:r>
              <a:rPr b="0" spc="-5" dirty="0">
                <a:latin typeface="Arial MT"/>
                <a:cs typeface="Arial MT"/>
              </a:rPr>
              <a:t> </a:t>
            </a:r>
            <a:r>
              <a:rPr b="0" dirty="0">
                <a:latin typeface="Arial MT"/>
                <a:cs typeface="Arial MT"/>
              </a:rPr>
              <a:t>to</a:t>
            </a:r>
            <a:r>
              <a:rPr b="0" spc="-10" dirty="0">
                <a:latin typeface="Arial MT"/>
                <a:cs typeface="Arial MT"/>
              </a:rPr>
              <a:t> </a:t>
            </a:r>
            <a:r>
              <a:rPr b="0" spc="-25" dirty="0">
                <a:latin typeface="Arial MT"/>
                <a:cs typeface="Arial MT"/>
              </a:rPr>
              <a:t>t2</a:t>
            </a:r>
            <a:endParaRPr b="0" dirty="0">
              <a:latin typeface="Arial MT"/>
              <a:cs typeface="Arial MT"/>
            </a:endParaRPr>
          </a:p>
          <a:p>
            <a:pPr marL="193040" indent="-180340">
              <a:spcBef>
                <a:spcPts val="430"/>
              </a:spcBef>
              <a:buChar char="•"/>
              <a:tabLst>
                <a:tab pos="193040" algn="l"/>
              </a:tabLst>
            </a:pPr>
            <a:r>
              <a:rPr b="0" dirty="0">
                <a:latin typeface="Arial MT"/>
                <a:cs typeface="Arial MT"/>
              </a:rPr>
              <a:t>t2</a:t>
            </a:r>
            <a:r>
              <a:rPr b="0" spc="-10" dirty="0">
                <a:latin typeface="Arial MT"/>
                <a:cs typeface="Arial MT"/>
              </a:rPr>
              <a:t> </a:t>
            </a:r>
            <a:r>
              <a:rPr b="0" dirty="0">
                <a:latin typeface="Arial MT"/>
                <a:cs typeface="Arial MT"/>
              </a:rPr>
              <a:t>starts</a:t>
            </a:r>
            <a:r>
              <a:rPr b="0" spc="-10" dirty="0">
                <a:latin typeface="Arial MT"/>
                <a:cs typeface="Arial MT"/>
              </a:rPr>
              <a:t> </a:t>
            </a:r>
            <a:r>
              <a:rPr b="0" dirty="0">
                <a:latin typeface="Arial MT"/>
                <a:cs typeface="Arial MT"/>
              </a:rPr>
              <a:t>and</a:t>
            </a:r>
            <a:r>
              <a:rPr b="0" spc="-5" dirty="0">
                <a:latin typeface="Arial MT"/>
                <a:cs typeface="Arial MT"/>
              </a:rPr>
              <a:t> </a:t>
            </a:r>
            <a:r>
              <a:rPr b="0" dirty="0">
                <a:latin typeface="Arial MT"/>
                <a:cs typeface="Arial MT"/>
              </a:rPr>
              <a:t>runs</a:t>
            </a:r>
            <a:r>
              <a:rPr b="0" spc="-10" dirty="0">
                <a:latin typeface="Arial MT"/>
                <a:cs typeface="Arial MT"/>
              </a:rPr>
              <a:t> </a:t>
            </a:r>
            <a:r>
              <a:rPr b="0" dirty="0">
                <a:latin typeface="Arial MT"/>
                <a:cs typeface="Arial MT"/>
              </a:rPr>
              <a:t>until</a:t>
            </a:r>
            <a:r>
              <a:rPr b="0" spc="-5" dirty="0">
                <a:latin typeface="Arial MT"/>
                <a:cs typeface="Arial MT"/>
              </a:rPr>
              <a:t> </a:t>
            </a:r>
            <a:r>
              <a:rPr b="0" dirty="0">
                <a:latin typeface="Arial MT"/>
                <a:cs typeface="Arial MT"/>
              </a:rPr>
              <a:t>line</a:t>
            </a:r>
            <a:r>
              <a:rPr b="0" spc="-5" dirty="0">
                <a:latin typeface="Arial MT"/>
                <a:cs typeface="Arial MT"/>
              </a:rPr>
              <a:t> </a:t>
            </a:r>
            <a:r>
              <a:rPr b="0" dirty="0">
                <a:latin typeface="Arial MT"/>
                <a:cs typeface="Arial MT"/>
              </a:rPr>
              <a:t>3</a:t>
            </a:r>
            <a:r>
              <a:rPr b="0" spc="-5" dirty="0">
                <a:latin typeface="Arial MT"/>
                <a:cs typeface="Arial MT"/>
              </a:rPr>
              <a:t> </a:t>
            </a:r>
            <a:r>
              <a:rPr b="0" dirty="0">
                <a:latin typeface="Arial MT"/>
                <a:cs typeface="Arial MT"/>
              </a:rPr>
              <a:t>(so</a:t>
            </a:r>
            <a:r>
              <a:rPr b="0" spc="-5" dirty="0">
                <a:latin typeface="Arial MT"/>
                <a:cs typeface="Arial MT"/>
              </a:rPr>
              <a:t> </a:t>
            </a:r>
            <a:r>
              <a:rPr b="0" dirty="0">
                <a:latin typeface="Arial MT"/>
                <a:cs typeface="Arial MT"/>
              </a:rPr>
              <a:t>lock1=0,</a:t>
            </a:r>
            <a:r>
              <a:rPr b="0" spc="-10" dirty="0">
                <a:latin typeface="Arial MT"/>
                <a:cs typeface="Arial MT"/>
              </a:rPr>
              <a:t> </a:t>
            </a:r>
            <a:r>
              <a:rPr b="0" dirty="0">
                <a:latin typeface="Arial MT"/>
                <a:cs typeface="Arial MT"/>
              </a:rPr>
              <a:t>lock2=0)</a:t>
            </a:r>
            <a:r>
              <a:rPr lang="en-GB" b="0" spc="-10" dirty="0">
                <a:latin typeface="Arial MT"/>
                <a:cs typeface="Arial MT"/>
              </a:rPr>
              <a:t>;</a:t>
            </a:r>
            <a:r>
              <a:rPr b="0" spc="95" dirty="0">
                <a:latin typeface="Cambria"/>
                <a:cs typeface="Cambria"/>
              </a:rPr>
              <a:t> </a:t>
            </a:r>
            <a:r>
              <a:rPr b="0" dirty="0">
                <a:latin typeface="Arial MT"/>
                <a:cs typeface="Arial MT"/>
              </a:rPr>
              <a:t>back</a:t>
            </a:r>
            <a:r>
              <a:rPr b="0" spc="-10" dirty="0">
                <a:latin typeface="Arial MT"/>
                <a:cs typeface="Arial MT"/>
              </a:rPr>
              <a:t> </a:t>
            </a:r>
            <a:r>
              <a:rPr b="0" dirty="0">
                <a:latin typeface="Arial MT"/>
                <a:cs typeface="Arial MT"/>
              </a:rPr>
              <a:t>to</a:t>
            </a:r>
            <a:r>
              <a:rPr b="0" spc="-5" dirty="0">
                <a:latin typeface="Arial MT"/>
                <a:cs typeface="Arial MT"/>
              </a:rPr>
              <a:t> </a:t>
            </a:r>
            <a:r>
              <a:rPr b="0" spc="-25" dirty="0">
                <a:latin typeface="Arial MT"/>
                <a:cs typeface="Arial MT"/>
              </a:rPr>
              <a:t>t1</a:t>
            </a:r>
            <a:endParaRPr b="0" dirty="0">
              <a:latin typeface="Arial MT"/>
              <a:cs typeface="Arial MT"/>
            </a:endParaRPr>
          </a:p>
          <a:p>
            <a:pPr marL="193040" indent="-180340">
              <a:spcBef>
                <a:spcPts val="434"/>
              </a:spcBef>
              <a:buChar char="•"/>
              <a:tabLst>
                <a:tab pos="193040" algn="l"/>
              </a:tabLst>
            </a:pPr>
            <a:r>
              <a:rPr b="0" dirty="0">
                <a:latin typeface="Arial MT"/>
                <a:cs typeface="Arial MT"/>
              </a:rPr>
              <a:t>t1</a:t>
            </a:r>
            <a:r>
              <a:rPr b="0" spc="-10" dirty="0">
                <a:latin typeface="Arial MT"/>
                <a:cs typeface="Arial MT"/>
              </a:rPr>
              <a:t> </a:t>
            </a:r>
            <a:r>
              <a:rPr b="0" dirty="0">
                <a:latin typeface="Arial MT"/>
                <a:cs typeface="Arial MT"/>
              </a:rPr>
              <a:t>waits</a:t>
            </a:r>
            <a:r>
              <a:rPr b="0" spc="-10" dirty="0">
                <a:latin typeface="Arial MT"/>
                <a:cs typeface="Arial MT"/>
              </a:rPr>
              <a:t> </a:t>
            </a:r>
            <a:r>
              <a:rPr b="0" dirty="0">
                <a:latin typeface="Arial MT"/>
                <a:cs typeface="Arial MT"/>
              </a:rPr>
              <a:t>for</a:t>
            </a:r>
            <a:r>
              <a:rPr b="0" spc="-10" dirty="0">
                <a:latin typeface="Arial MT"/>
                <a:cs typeface="Arial MT"/>
              </a:rPr>
              <a:t> </a:t>
            </a:r>
            <a:r>
              <a:rPr b="0" dirty="0">
                <a:latin typeface="Arial MT"/>
                <a:cs typeface="Arial MT"/>
              </a:rPr>
              <a:t>lock2</a:t>
            </a:r>
            <a:r>
              <a:rPr b="0" spc="-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line</a:t>
            </a:r>
            <a:r>
              <a:rPr b="0" spc="-5" dirty="0">
                <a:latin typeface="Arial MT"/>
                <a:cs typeface="Arial MT"/>
              </a:rPr>
              <a:t> </a:t>
            </a:r>
            <a:r>
              <a:rPr b="0" dirty="0">
                <a:latin typeface="Arial MT"/>
                <a:cs typeface="Arial MT"/>
              </a:rPr>
              <a:t>5</a:t>
            </a:r>
            <a:r>
              <a:rPr b="0" spc="-5" dirty="0">
                <a:latin typeface="Arial MT"/>
                <a:cs typeface="Arial MT"/>
              </a:rPr>
              <a:t> </a:t>
            </a:r>
            <a:r>
              <a:rPr b="0" dirty="0">
                <a:latin typeface="Cambria"/>
                <a:cs typeface="Cambria"/>
              </a:rPr>
              <a:t>↯</a:t>
            </a:r>
            <a:r>
              <a:rPr b="0" spc="95" dirty="0">
                <a:latin typeface="Cambria"/>
                <a:cs typeface="Cambria"/>
              </a:rPr>
              <a:t> </a:t>
            </a:r>
            <a:r>
              <a:rPr b="0" dirty="0">
                <a:latin typeface="Arial MT"/>
                <a:cs typeface="Arial MT"/>
              </a:rPr>
              <a:t>switch</a:t>
            </a:r>
            <a:r>
              <a:rPr b="0" spc="-5" dirty="0">
                <a:latin typeface="Arial MT"/>
                <a:cs typeface="Arial MT"/>
              </a:rPr>
              <a:t> </a:t>
            </a:r>
            <a:r>
              <a:rPr b="0" dirty="0">
                <a:latin typeface="Arial MT"/>
                <a:cs typeface="Arial MT"/>
              </a:rPr>
              <a:t>to</a:t>
            </a:r>
            <a:r>
              <a:rPr b="0" spc="-5" dirty="0">
                <a:latin typeface="Arial MT"/>
                <a:cs typeface="Arial MT"/>
              </a:rPr>
              <a:t> </a:t>
            </a:r>
            <a:r>
              <a:rPr b="0" dirty="0">
                <a:latin typeface="Arial MT"/>
                <a:cs typeface="Arial MT"/>
              </a:rPr>
              <a:t>t2,</a:t>
            </a:r>
            <a:r>
              <a:rPr b="0" spc="-10" dirty="0">
                <a:latin typeface="Arial MT"/>
                <a:cs typeface="Arial MT"/>
              </a:rPr>
              <a:t> </a:t>
            </a:r>
            <a:r>
              <a:rPr b="0" dirty="0">
                <a:latin typeface="Arial MT"/>
                <a:cs typeface="Arial MT"/>
              </a:rPr>
              <a:t>waits</a:t>
            </a:r>
            <a:r>
              <a:rPr b="0" spc="-10" dirty="0">
                <a:latin typeface="Arial MT"/>
                <a:cs typeface="Arial MT"/>
              </a:rPr>
              <a:t> </a:t>
            </a:r>
            <a:r>
              <a:rPr b="0" dirty="0">
                <a:latin typeface="Arial MT"/>
                <a:cs typeface="Arial MT"/>
              </a:rPr>
              <a:t>for</a:t>
            </a:r>
            <a:r>
              <a:rPr b="0" spc="-10" dirty="0">
                <a:latin typeface="Arial MT"/>
                <a:cs typeface="Arial MT"/>
              </a:rPr>
              <a:t> </a:t>
            </a:r>
            <a:r>
              <a:rPr b="0" dirty="0">
                <a:latin typeface="Arial MT"/>
                <a:cs typeface="Arial MT"/>
              </a:rPr>
              <a:t>lock1</a:t>
            </a:r>
            <a:r>
              <a:rPr b="0" spc="-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line</a:t>
            </a:r>
            <a:r>
              <a:rPr b="0" spc="-5" dirty="0">
                <a:latin typeface="Arial MT"/>
                <a:cs typeface="Arial MT"/>
              </a:rPr>
              <a:t> </a:t>
            </a:r>
            <a:r>
              <a:rPr b="0" spc="-50" dirty="0">
                <a:latin typeface="Arial MT"/>
                <a:cs typeface="Arial MT"/>
              </a:rPr>
              <a:t>4</a:t>
            </a:r>
            <a:endParaRPr b="0" dirty="0">
              <a:latin typeface="Arial MT"/>
              <a:cs typeface="Arial MT"/>
            </a:endParaRPr>
          </a:p>
          <a:p>
            <a:pPr marL="193040" indent="-180340">
              <a:spcBef>
                <a:spcPts val="400"/>
              </a:spcBef>
              <a:buChar char="•"/>
              <a:tabLst>
                <a:tab pos="193040" algn="l"/>
              </a:tabLst>
            </a:pPr>
            <a:r>
              <a:rPr b="0" dirty="0">
                <a:latin typeface="Arial MT"/>
                <a:cs typeface="Arial MT"/>
              </a:rPr>
              <a:t>This</a:t>
            </a:r>
            <a:r>
              <a:rPr b="0" spc="-30" dirty="0">
                <a:latin typeface="Arial MT"/>
                <a:cs typeface="Arial MT"/>
              </a:rPr>
              <a:t> </a:t>
            </a:r>
            <a:r>
              <a:rPr b="0" dirty="0">
                <a:latin typeface="Arial MT"/>
                <a:cs typeface="Arial MT"/>
              </a:rPr>
              <a:t>results</a:t>
            </a:r>
            <a:r>
              <a:rPr b="0" spc="-30" dirty="0">
                <a:latin typeface="Arial MT"/>
                <a:cs typeface="Arial MT"/>
              </a:rPr>
              <a:t> </a:t>
            </a:r>
            <a:r>
              <a:rPr b="0" dirty="0">
                <a:latin typeface="Arial MT"/>
                <a:cs typeface="Arial MT"/>
              </a:rPr>
              <a:t>in</a:t>
            </a:r>
            <a:r>
              <a:rPr b="0" spc="-25" dirty="0">
                <a:latin typeface="Arial MT"/>
                <a:cs typeface="Arial MT"/>
              </a:rPr>
              <a:t> </a:t>
            </a:r>
            <a:r>
              <a:rPr b="0" dirty="0">
                <a:latin typeface="Arial MT"/>
                <a:cs typeface="Arial MT"/>
              </a:rPr>
              <a:t>a</a:t>
            </a:r>
            <a:r>
              <a:rPr b="0" spc="-25" dirty="0">
                <a:latin typeface="Arial MT"/>
                <a:cs typeface="Arial MT"/>
              </a:rPr>
              <a:t> </a:t>
            </a:r>
            <a:r>
              <a:rPr lang="en-GB" b="0" i="1" dirty="0">
                <a:latin typeface="Arial"/>
                <a:cs typeface="Arial"/>
              </a:rPr>
              <a:t>circular</a:t>
            </a:r>
            <a:r>
              <a:rPr b="0" i="1" spc="-30" dirty="0">
                <a:latin typeface="Arial"/>
                <a:cs typeface="Arial"/>
              </a:rPr>
              <a:t> </a:t>
            </a:r>
            <a:r>
              <a:rPr b="0" i="1" dirty="0">
                <a:latin typeface="Arial"/>
                <a:cs typeface="Arial"/>
              </a:rPr>
              <a:t>waiting</a:t>
            </a:r>
            <a:r>
              <a:rPr b="0" i="1" spc="-30" dirty="0">
                <a:latin typeface="Arial"/>
                <a:cs typeface="Arial"/>
              </a:rPr>
              <a:t> </a:t>
            </a:r>
            <a:r>
              <a:rPr b="0" i="1" dirty="0">
                <a:latin typeface="Arial"/>
                <a:cs typeface="Arial"/>
              </a:rPr>
              <a:t>condition</a:t>
            </a:r>
            <a:r>
              <a:rPr b="0" i="1" spc="-30" dirty="0">
                <a:latin typeface="Arial"/>
                <a:cs typeface="Arial"/>
              </a:rPr>
              <a:t> </a:t>
            </a:r>
            <a:r>
              <a:rPr b="0" dirty="0">
                <a:latin typeface="Arial MT"/>
                <a:cs typeface="Arial MT"/>
              </a:rPr>
              <a:t>which</a:t>
            </a:r>
            <a:r>
              <a:rPr b="0" spc="-20" dirty="0">
                <a:latin typeface="Arial MT"/>
                <a:cs typeface="Arial MT"/>
              </a:rPr>
              <a:t> </a:t>
            </a:r>
            <a:r>
              <a:rPr b="0" dirty="0">
                <a:latin typeface="Arial MT"/>
                <a:cs typeface="Arial MT"/>
              </a:rPr>
              <a:t>is</a:t>
            </a:r>
            <a:r>
              <a:rPr b="0" spc="-30" dirty="0">
                <a:latin typeface="Arial MT"/>
                <a:cs typeface="Arial MT"/>
              </a:rPr>
              <a:t> </a:t>
            </a:r>
            <a:r>
              <a:rPr b="0" dirty="0">
                <a:latin typeface="Arial MT"/>
                <a:cs typeface="Arial MT"/>
              </a:rPr>
              <a:t>not</a:t>
            </a:r>
            <a:r>
              <a:rPr b="0" spc="-30" dirty="0">
                <a:latin typeface="Arial MT"/>
                <a:cs typeface="Arial MT"/>
              </a:rPr>
              <a:t> </a:t>
            </a:r>
            <a:r>
              <a:rPr b="0" spc="-10" dirty="0">
                <a:latin typeface="Arial MT"/>
                <a:cs typeface="Arial MT"/>
              </a:rPr>
              <a:t>resolved</a:t>
            </a:r>
            <a:endParaRPr b="0" dirty="0">
              <a:latin typeface="Arial"/>
              <a:cs typeface="Arial"/>
            </a:endParaRPr>
          </a:p>
        </p:txBody>
      </p:sp>
      <p:sp>
        <p:nvSpPr>
          <p:cNvPr id="4" name="object 4"/>
          <p:cNvSpPr/>
          <p:nvPr/>
        </p:nvSpPr>
        <p:spPr>
          <a:xfrm>
            <a:off x="1989659"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2532032" y="2061011"/>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6" name="object 6"/>
          <p:cNvSpPr txBox="1"/>
          <p:nvPr/>
        </p:nvSpPr>
        <p:spPr>
          <a:xfrm>
            <a:off x="2532033" y="2823011"/>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7" name="object 7"/>
          <p:cNvSpPr txBox="1"/>
          <p:nvPr/>
        </p:nvSpPr>
        <p:spPr>
          <a:xfrm>
            <a:off x="2003629"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8" name="object 8"/>
          <p:cNvSpPr txBox="1"/>
          <p:nvPr/>
        </p:nvSpPr>
        <p:spPr>
          <a:xfrm>
            <a:off x="2957043" y="1125134"/>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9" name="object 9"/>
          <p:cNvSpPr/>
          <p:nvPr/>
        </p:nvSpPr>
        <p:spPr>
          <a:xfrm>
            <a:off x="4853471"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1990929" y="1807011"/>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11" name="object 11"/>
          <p:cNvSpPr txBox="1"/>
          <p:nvPr/>
        </p:nvSpPr>
        <p:spPr>
          <a:xfrm>
            <a:off x="5395843" y="2061011"/>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2" name="object 12"/>
          <p:cNvSpPr txBox="1"/>
          <p:nvPr/>
        </p:nvSpPr>
        <p:spPr>
          <a:xfrm>
            <a:off x="5395842" y="2315011"/>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3" name="object 13"/>
          <p:cNvSpPr txBox="1"/>
          <p:nvPr/>
        </p:nvSpPr>
        <p:spPr>
          <a:xfrm>
            <a:off x="4867441"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4" name="object 14"/>
          <p:cNvGrpSpPr/>
          <p:nvPr/>
        </p:nvGrpSpPr>
        <p:grpSpPr>
          <a:xfrm>
            <a:off x="4326344" y="1984822"/>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05AB1AF8-E666-E292-A2ED-D5C70A3DB56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62</a:t>
            </a:fld>
            <a:endParaRPr lang="nb-NO" sz="1400" b="0" i="0" dirty="0">
              <a:solidFill>
                <a:schemeClr val="tx1"/>
              </a:solidFill>
              <a:latin typeface="Arial"/>
              <a:cs typeface="Aria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latin typeface="Gill Sans" panose="020B0502020104020203"/>
                <a:cs typeface="Arial MT"/>
              </a:rPr>
              <a:t>t2</a:t>
            </a:r>
            <a:r>
              <a:rPr sz="3225" b="0" spc="60" baseline="1291" dirty="0">
                <a:latin typeface="Gill Sans" panose="020B0502020104020203"/>
                <a:cs typeface="Arial MT"/>
              </a:rPr>
              <a:t> </a:t>
            </a:r>
            <a:r>
              <a:rPr sz="3225" b="0" baseline="1291" dirty="0">
                <a:latin typeface="Gill Sans" panose="020B0502020104020203"/>
                <a:cs typeface="Arial MT"/>
              </a:rPr>
              <a:t>runs</a:t>
            </a:r>
            <a:r>
              <a:rPr sz="3225" b="0" spc="60" baseline="1291" dirty="0">
                <a:latin typeface="Gill Sans" panose="020B0502020104020203"/>
                <a:cs typeface="Arial MT"/>
              </a:rPr>
              <a:t> </a:t>
            </a:r>
            <a:r>
              <a:rPr sz="3225" b="0" baseline="1291" dirty="0">
                <a:latin typeface="Gill Sans" panose="020B0502020104020203"/>
                <a:cs typeface="Arial MT"/>
              </a:rPr>
              <a:t>first</a:t>
            </a:r>
            <a:r>
              <a:rPr sz="3225" b="0" spc="60" baseline="1291" dirty="0">
                <a:latin typeface="Gill Sans" panose="020B0502020104020203"/>
                <a:cs typeface="Arial MT"/>
              </a:rPr>
              <a:t> </a:t>
            </a:r>
            <a:r>
              <a:rPr sz="3225" b="0" baseline="1291" dirty="0">
                <a:latin typeface="Gill Sans" panose="020B0502020104020203"/>
                <a:cs typeface="Arial MT"/>
              </a:rPr>
              <a:t>until</a:t>
            </a:r>
            <a:r>
              <a:rPr sz="3225" b="0" spc="60" baseline="1291" dirty="0">
                <a:latin typeface="Gill Sans" panose="020B0502020104020203"/>
                <a:cs typeface="Arial MT"/>
              </a:rPr>
              <a:t> </a:t>
            </a:r>
            <a:r>
              <a:rPr sz="3225" b="0" baseline="1291" dirty="0">
                <a:latin typeface="Gill Sans" panose="020B0502020104020203"/>
                <a:cs typeface="Arial MT"/>
              </a:rPr>
              <a:t>line</a:t>
            </a:r>
            <a:r>
              <a:rPr sz="3225" b="0" spc="60" baseline="1291" dirty="0">
                <a:latin typeface="Gill Sans" panose="020B0502020104020203"/>
                <a:cs typeface="Arial MT"/>
              </a:rPr>
              <a:t> </a:t>
            </a:r>
            <a:r>
              <a:rPr sz="3225" b="0" baseline="1291" dirty="0">
                <a:latin typeface="Gill Sans" panose="020B0502020104020203"/>
                <a:cs typeface="Arial MT"/>
              </a:rPr>
              <a:t>2</a:t>
            </a:r>
            <a:r>
              <a:rPr sz="3225" b="0" spc="60" baseline="1291" dirty="0">
                <a:latin typeface="Gill Sans" panose="020B0502020104020203"/>
                <a:cs typeface="Arial MT"/>
              </a:rPr>
              <a:t> </a:t>
            </a:r>
            <a:r>
              <a:rPr sz="3225" b="0" baseline="1291" dirty="0">
                <a:latin typeface="Gill Sans" panose="020B0502020104020203"/>
                <a:cs typeface="Arial MT"/>
              </a:rPr>
              <a:t>(so</a:t>
            </a:r>
            <a:r>
              <a:rPr sz="3225" b="0" spc="60" baseline="1291" dirty="0">
                <a:latin typeface="Gill Sans" panose="020B0502020104020203"/>
                <a:cs typeface="Arial MT"/>
              </a:rPr>
              <a:t> </a:t>
            </a:r>
            <a:r>
              <a:rPr sz="3225" b="0" baseline="1291" dirty="0">
                <a:latin typeface="Gill Sans" panose="020B0502020104020203"/>
                <a:cs typeface="Arial MT"/>
              </a:rPr>
              <a:t>lock2=0,</a:t>
            </a:r>
            <a:r>
              <a:rPr sz="3225" b="0" spc="60" baseline="1291" dirty="0">
                <a:latin typeface="Gill Sans" panose="020B0502020104020203"/>
                <a:cs typeface="Arial MT"/>
              </a:rPr>
              <a:t> </a:t>
            </a:r>
            <a:r>
              <a:rPr sz="3225" b="0" baseline="1291" dirty="0">
                <a:latin typeface="Gill Sans" panose="020B0502020104020203"/>
                <a:cs typeface="Arial MT"/>
              </a:rPr>
              <a:t>lock1=1)</a:t>
            </a:r>
            <a:r>
              <a:rPr lang="en-GB" sz="3225" b="0" spc="60" baseline="1291" dirty="0">
                <a:latin typeface="Gill Sans" panose="020B0502020104020203"/>
                <a:cs typeface="Arial MT"/>
              </a:rPr>
              <a:t>; </a:t>
            </a:r>
            <a:r>
              <a:rPr sz="3225" b="0" baseline="1291" dirty="0">
                <a:latin typeface="Gill Sans" panose="020B0502020104020203"/>
                <a:cs typeface="Arial MT"/>
              </a:rPr>
              <a:t>switch</a:t>
            </a:r>
            <a:r>
              <a:rPr sz="3225" b="0" spc="60" baseline="1291" dirty="0">
                <a:latin typeface="Gill Sans" panose="020B0502020104020203"/>
                <a:cs typeface="Arial MT"/>
              </a:rPr>
              <a:t> </a:t>
            </a:r>
            <a:r>
              <a:rPr sz="3225" b="0" baseline="1291" dirty="0">
                <a:latin typeface="Gill Sans" panose="020B0502020104020203"/>
                <a:cs typeface="Arial MT"/>
              </a:rPr>
              <a:t>to</a:t>
            </a:r>
            <a:r>
              <a:rPr sz="3225" b="0" spc="52" baseline="1291" dirty="0">
                <a:latin typeface="Gill Sans" panose="020B0502020104020203"/>
                <a:cs typeface="Arial MT"/>
              </a:rPr>
              <a:t> </a:t>
            </a:r>
            <a:r>
              <a:rPr sz="3225" b="0" spc="-37" baseline="1291" dirty="0">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latin typeface="Gill Sans" panose="020B0502020104020203"/>
                <a:cs typeface="Arial MT"/>
              </a:rPr>
              <a:t>t1</a:t>
            </a:r>
            <a:r>
              <a:rPr sz="3225" b="0" spc="44" baseline="1291" dirty="0">
                <a:latin typeface="Gill Sans" panose="020B0502020104020203"/>
                <a:cs typeface="Arial MT"/>
              </a:rPr>
              <a:t> </a:t>
            </a:r>
            <a:r>
              <a:rPr sz="3225" b="0" baseline="1291" dirty="0">
                <a:latin typeface="Gill Sans" panose="020B0502020104020203"/>
                <a:cs typeface="Arial MT"/>
              </a:rPr>
              <a:t>starts</a:t>
            </a:r>
            <a:r>
              <a:rPr sz="3225" b="0" spc="60" baseline="1291" dirty="0">
                <a:latin typeface="Gill Sans" panose="020B0502020104020203"/>
                <a:cs typeface="Arial MT"/>
              </a:rPr>
              <a:t> </a:t>
            </a:r>
            <a:r>
              <a:rPr sz="3225" b="0" baseline="1291" dirty="0">
                <a:latin typeface="Gill Sans" panose="020B0502020104020203"/>
                <a:cs typeface="Arial MT"/>
              </a:rPr>
              <a:t>and</a:t>
            </a:r>
            <a:r>
              <a:rPr sz="3225" b="0" spc="60" baseline="1291" dirty="0">
                <a:latin typeface="Gill Sans" panose="020B0502020104020203"/>
                <a:cs typeface="Arial MT"/>
              </a:rPr>
              <a:t> </a:t>
            </a:r>
            <a:r>
              <a:rPr sz="3225" b="0" baseline="1291" dirty="0">
                <a:latin typeface="Gill Sans" panose="020B0502020104020203"/>
                <a:cs typeface="Arial MT"/>
              </a:rPr>
              <a:t>runs</a:t>
            </a:r>
            <a:r>
              <a:rPr sz="3225" b="0" spc="60" baseline="1291" dirty="0">
                <a:latin typeface="Gill Sans" panose="020B0502020104020203"/>
                <a:cs typeface="Arial MT"/>
              </a:rPr>
              <a:t> </a:t>
            </a:r>
            <a:r>
              <a:rPr sz="3225" b="0" baseline="1291" dirty="0">
                <a:latin typeface="Gill Sans" panose="020B0502020104020203"/>
                <a:cs typeface="Arial MT"/>
              </a:rPr>
              <a:t>until</a:t>
            </a:r>
            <a:r>
              <a:rPr sz="3225" b="0" spc="60" baseline="1291" dirty="0">
                <a:latin typeface="Gill Sans" panose="020B0502020104020203"/>
                <a:cs typeface="Arial MT"/>
              </a:rPr>
              <a:t> </a:t>
            </a:r>
            <a:r>
              <a:rPr sz="3225" b="0" baseline="1291" dirty="0">
                <a:latin typeface="Gill Sans" panose="020B0502020104020203"/>
                <a:cs typeface="Arial MT"/>
              </a:rPr>
              <a:t>line</a:t>
            </a:r>
            <a:r>
              <a:rPr sz="3225" b="0" spc="60" baseline="1291" dirty="0">
                <a:latin typeface="Gill Sans" panose="020B0502020104020203"/>
                <a:cs typeface="Arial MT"/>
              </a:rPr>
              <a:t> </a:t>
            </a:r>
            <a:r>
              <a:rPr sz="3225" b="0" baseline="1291" dirty="0">
                <a:latin typeface="Gill Sans" panose="020B0502020104020203"/>
                <a:cs typeface="Arial MT"/>
              </a:rPr>
              <a:t>3</a:t>
            </a:r>
            <a:r>
              <a:rPr sz="3225" b="0" spc="60" baseline="1291" dirty="0">
                <a:latin typeface="Gill Sans" panose="020B0502020104020203"/>
                <a:cs typeface="Arial MT"/>
              </a:rPr>
              <a:t> </a:t>
            </a:r>
            <a:r>
              <a:rPr sz="3225" b="0" baseline="1291" dirty="0">
                <a:latin typeface="Gill Sans" panose="020B0502020104020203"/>
                <a:cs typeface="Arial MT"/>
              </a:rPr>
              <a:t>(so</a:t>
            </a:r>
            <a:r>
              <a:rPr sz="3225" b="0" spc="60" baseline="1291" dirty="0">
                <a:latin typeface="Gill Sans" panose="020B0502020104020203"/>
                <a:cs typeface="Arial MT"/>
              </a:rPr>
              <a:t> </a:t>
            </a:r>
            <a:r>
              <a:rPr sz="3225" b="0" baseline="1291" dirty="0">
                <a:latin typeface="Gill Sans" panose="020B0502020104020203"/>
                <a:cs typeface="Arial MT"/>
              </a:rPr>
              <a:t>lock1=0,</a:t>
            </a:r>
            <a:r>
              <a:rPr sz="3225" b="0" spc="60" baseline="1291" dirty="0">
                <a:latin typeface="Gill Sans" panose="020B0502020104020203"/>
                <a:cs typeface="Arial MT"/>
              </a:rPr>
              <a:t> </a:t>
            </a:r>
            <a:r>
              <a:rPr sz="3225" b="0" baseline="1291" dirty="0">
                <a:latin typeface="Gill Sans" panose="020B0502020104020203"/>
                <a:cs typeface="Arial MT"/>
              </a:rPr>
              <a:t>lock2=0)</a:t>
            </a:r>
            <a:r>
              <a:rPr lang="en-GB" sz="3225" b="0" spc="67" baseline="1291" dirty="0">
                <a:latin typeface="Gill Sans" panose="020B0502020104020203"/>
                <a:cs typeface="Arial MT"/>
              </a:rPr>
              <a:t>; </a:t>
            </a:r>
            <a:r>
              <a:rPr sz="3225" b="0" baseline="1291" dirty="0">
                <a:latin typeface="Gill Sans" panose="020B0502020104020203"/>
                <a:cs typeface="Arial MT"/>
              </a:rPr>
              <a:t>back</a:t>
            </a:r>
            <a:r>
              <a:rPr sz="3225" b="0" spc="60" baseline="1291" dirty="0">
                <a:latin typeface="Gill Sans" panose="020B0502020104020203"/>
                <a:cs typeface="Arial MT"/>
              </a:rPr>
              <a:t> </a:t>
            </a:r>
            <a:r>
              <a:rPr sz="3225" b="0" baseline="1291" dirty="0">
                <a:latin typeface="Gill Sans" panose="020B0502020104020203"/>
                <a:cs typeface="Arial MT"/>
              </a:rPr>
              <a:t>to</a:t>
            </a:r>
            <a:r>
              <a:rPr sz="3225" b="0" spc="67" baseline="1291" dirty="0">
                <a:latin typeface="Gill Sans" panose="020B0502020104020203"/>
                <a:cs typeface="Arial MT"/>
              </a:rPr>
              <a:t> </a:t>
            </a:r>
            <a:r>
              <a:rPr sz="3225" b="0" spc="-37" baseline="1291" dirty="0">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latin typeface="Gill Sans" panose="020B0502020104020203"/>
                <a:cs typeface="Arial MT"/>
              </a:rPr>
              <a:t>t2</a:t>
            </a:r>
            <a:r>
              <a:rPr sz="3225" b="0" spc="52" baseline="1291" dirty="0">
                <a:latin typeface="Gill Sans" panose="020B0502020104020203"/>
                <a:cs typeface="Arial MT"/>
              </a:rPr>
              <a:t> </a:t>
            </a:r>
            <a:r>
              <a:rPr sz="3225" b="0" baseline="1291" dirty="0">
                <a:latin typeface="Gill Sans" panose="020B0502020104020203"/>
                <a:cs typeface="Arial MT"/>
              </a:rPr>
              <a:t>waits</a:t>
            </a:r>
            <a:r>
              <a:rPr sz="3225" b="0" spc="52" baseline="1291" dirty="0">
                <a:latin typeface="Gill Sans" panose="020B0502020104020203"/>
                <a:cs typeface="Arial MT"/>
              </a:rPr>
              <a:t> </a:t>
            </a:r>
            <a:r>
              <a:rPr sz="3225" b="0" baseline="1291" dirty="0">
                <a:latin typeface="Gill Sans" panose="020B0502020104020203"/>
                <a:cs typeface="Arial MT"/>
              </a:rPr>
              <a:t>for</a:t>
            </a:r>
            <a:r>
              <a:rPr sz="3225" b="0" spc="52" baseline="1291" dirty="0">
                <a:latin typeface="Gill Sans" panose="020B0502020104020203"/>
                <a:cs typeface="Arial MT"/>
              </a:rPr>
              <a:t> </a:t>
            </a:r>
            <a:r>
              <a:rPr sz="3225" b="0" baseline="1291" dirty="0">
                <a:latin typeface="Gill Sans" panose="020B0502020104020203"/>
                <a:cs typeface="Arial MT"/>
              </a:rPr>
              <a:t>lock2</a:t>
            </a:r>
            <a:r>
              <a:rPr sz="3225" b="0" spc="52" baseline="1291" dirty="0">
                <a:latin typeface="Gill Sans" panose="020B0502020104020203"/>
                <a:cs typeface="Arial MT"/>
              </a:rPr>
              <a:t> </a:t>
            </a:r>
            <a:r>
              <a:rPr sz="3225" b="0" baseline="1291" dirty="0">
                <a:latin typeface="Gill Sans" panose="020B0502020104020203"/>
                <a:cs typeface="Arial MT"/>
              </a:rPr>
              <a:t>in</a:t>
            </a:r>
            <a:r>
              <a:rPr sz="3225" b="0" spc="52" baseline="1291" dirty="0">
                <a:latin typeface="Gill Sans" panose="020B0502020104020203"/>
                <a:cs typeface="Arial MT"/>
              </a:rPr>
              <a:t> </a:t>
            </a:r>
            <a:r>
              <a:rPr sz="3225" b="0" baseline="1291" dirty="0">
                <a:latin typeface="Gill Sans" panose="020B0502020104020203"/>
                <a:cs typeface="Arial MT"/>
              </a:rPr>
              <a:t>line</a:t>
            </a:r>
            <a:r>
              <a:rPr sz="3225" b="0" spc="52" baseline="1291" dirty="0">
                <a:latin typeface="Gill Sans" panose="020B0502020104020203"/>
                <a:cs typeface="Arial MT"/>
              </a:rPr>
              <a:t> </a:t>
            </a:r>
            <a:r>
              <a:rPr sz="3225" b="0" baseline="1291" dirty="0">
                <a:latin typeface="Gill Sans" panose="020B0502020104020203"/>
                <a:cs typeface="Arial MT"/>
              </a:rPr>
              <a:t>4</a:t>
            </a:r>
            <a:r>
              <a:rPr lang="en-GB" sz="3225" b="0" spc="52" baseline="1291" dirty="0">
                <a:latin typeface="Gill Sans" panose="020B0502020104020203"/>
                <a:cs typeface="Arial MT"/>
              </a:rPr>
              <a:t>;</a:t>
            </a:r>
            <a:r>
              <a:rPr sz="3225" b="0" spc="240" baseline="1291" dirty="0">
                <a:latin typeface="Gill Sans" panose="020B0502020104020203"/>
                <a:cs typeface="Cambria"/>
              </a:rPr>
              <a:t> </a:t>
            </a:r>
            <a:r>
              <a:rPr sz="3225" b="0" baseline="1291" dirty="0">
                <a:latin typeface="Gill Sans" panose="020B0502020104020203"/>
                <a:cs typeface="Arial MT"/>
              </a:rPr>
              <a:t>switch</a:t>
            </a:r>
            <a:r>
              <a:rPr sz="3225" b="0" spc="52" baseline="1291" dirty="0">
                <a:latin typeface="Gill Sans" panose="020B0502020104020203"/>
                <a:cs typeface="Arial MT"/>
              </a:rPr>
              <a:t> </a:t>
            </a:r>
            <a:r>
              <a:rPr sz="3225" b="0" baseline="1291" dirty="0">
                <a:latin typeface="Gill Sans" panose="020B0502020104020203"/>
                <a:cs typeface="Arial MT"/>
              </a:rPr>
              <a:t>to</a:t>
            </a:r>
            <a:r>
              <a:rPr sz="3225" b="0" spc="52" baseline="1291" dirty="0">
                <a:latin typeface="Gill Sans" panose="020B0502020104020203"/>
                <a:cs typeface="Arial MT"/>
              </a:rPr>
              <a:t> </a:t>
            </a:r>
            <a:r>
              <a:rPr sz="3225" b="0" baseline="1291" dirty="0">
                <a:latin typeface="Gill Sans" panose="020B0502020104020203"/>
                <a:cs typeface="Arial MT"/>
              </a:rPr>
              <a:t>t1,</a:t>
            </a:r>
            <a:r>
              <a:rPr sz="3225" b="0" spc="52" baseline="1291" dirty="0">
                <a:latin typeface="Gill Sans" panose="020B0502020104020203"/>
                <a:cs typeface="Arial MT"/>
              </a:rPr>
              <a:t> </a:t>
            </a:r>
            <a:r>
              <a:rPr sz="3225" b="0" baseline="1291" dirty="0">
                <a:latin typeface="Gill Sans" panose="020B0502020104020203"/>
                <a:cs typeface="Arial MT"/>
              </a:rPr>
              <a:t>waits</a:t>
            </a:r>
            <a:r>
              <a:rPr sz="3225" b="0" spc="52" baseline="1291" dirty="0">
                <a:latin typeface="Gill Sans" panose="020B0502020104020203"/>
                <a:cs typeface="Arial MT"/>
              </a:rPr>
              <a:t> </a:t>
            </a:r>
            <a:r>
              <a:rPr sz="3225" b="0" baseline="1291" dirty="0">
                <a:latin typeface="Gill Sans" panose="020B0502020104020203"/>
                <a:cs typeface="Arial MT"/>
              </a:rPr>
              <a:t>for</a:t>
            </a:r>
            <a:r>
              <a:rPr sz="3225" b="0" spc="52" baseline="1291" dirty="0">
                <a:latin typeface="Gill Sans" panose="020B0502020104020203"/>
                <a:cs typeface="Arial MT"/>
              </a:rPr>
              <a:t> </a:t>
            </a:r>
            <a:r>
              <a:rPr sz="3225" b="0" baseline="1291" dirty="0">
                <a:latin typeface="Gill Sans" panose="020B0502020104020203"/>
                <a:cs typeface="Arial MT"/>
              </a:rPr>
              <a:t>lock1</a:t>
            </a:r>
            <a:r>
              <a:rPr sz="3225" b="0" spc="52" baseline="1291" dirty="0">
                <a:latin typeface="Gill Sans" panose="020B0502020104020203"/>
                <a:cs typeface="Arial MT"/>
              </a:rPr>
              <a:t> </a:t>
            </a:r>
            <a:r>
              <a:rPr sz="3225" b="0" baseline="1291" dirty="0">
                <a:latin typeface="Gill Sans" panose="020B0502020104020203"/>
                <a:cs typeface="Arial MT"/>
              </a:rPr>
              <a:t>in</a:t>
            </a:r>
            <a:r>
              <a:rPr sz="3225" b="0" spc="52" baseline="1291" dirty="0">
                <a:latin typeface="Gill Sans" panose="020B0502020104020203"/>
                <a:cs typeface="Arial MT"/>
              </a:rPr>
              <a:t> </a:t>
            </a:r>
            <a:r>
              <a:rPr sz="3225" b="0" baseline="1291" dirty="0">
                <a:latin typeface="Gill Sans" panose="020B0502020104020203"/>
                <a:cs typeface="Arial MT"/>
              </a:rPr>
              <a:t>line</a:t>
            </a:r>
            <a:r>
              <a:rPr sz="3225" b="0" spc="52" baseline="1291" dirty="0">
                <a:latin typeface="Gill Sans" panose="020B0502020104020203"/>
                <a:cs typeface="Arial MT"/>
              </a:rPr>
              <a:t> </a:t>
            </a:r>
            <a:r>
              <a:rPr sz="3225" b="0" spc="-75" baseline="1291" dirty="0">
                <a:latin typeface="Gill Sans" panose="020B0502020104020203"/>
                <a:cs typeface="Arial MT"/>
              </a:rPr>
              <a:t>5</a:t>
            </a:r>
            <a:endParaRPr lang="en-GB" sz="3225" b="0" spc="-75" baseline="1291" dirty="0">
              <a:latin typeface="Gill Sans" panose="020B0502020104020203"/>
              <a:cs typeface="Arial MT"/>
            </a:endParaRPr>
          </a:p>
          <a:p>
            <a:pPr marL="12700">
              <a:spcBef>
                <a:spcPts val="600"/>
              </a:spcBef>
              <a:tabLst>
                <a:tab pos="231140" algn="l"/>
              </a:tabLst>
            </a:pPr>
            <a:r>
              <a:rPr lang="en-GB" sz="3225" b="0" spc="-75" baseline="1291" dirty="0">
                <a:latin typeface="Gill Sans" panose="020B0502020104020203"/>
                <a:cs typeface="Arial MT"/>
              </a:rPr>
              <a:t>Note: There are other possible </a:t>
            </a:r>
            <a:r>
              <a:rPr lang="en-GB" sz="3225" b="0" spc="-75" baseline="1291" dirty="0" err="1">
                <a:latin typeface="Gill Sans" panose="020B0502020104020203"/>
                <a:cs typeface="Arial MT"/>
              </a:rPr>
              <a:t>interleavings</a:t>
            </a:r>
            <a:r>
              <a:rPr lang="en-GB" sz="3225" b="0" spc="-75" baseline="1291" dirty="0">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4418647" y="902462"/>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63</a:t>
            </a:fld>
            <a:endParaRPr lang="nb-NO" sz="1400" b="0" i="0" dirty="0">
              <a:solidFill>
                <a:schemeClr val="tx1"/>
              </a:solidFill>
              <a:latin typeface="Arial"/>
              <a:cs typeface="Aria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3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300" kern="1200" dirty="0">
                <a:latin typeface="Gill Sans" panose="020B0502020104020203"/>
                <a:ea typeface="ＭＳ Ｐゴシック" charset="0"/>
              </a:rPr>
              <a:t>t1 runs first to the end, then t2 (or vice versa): x=3, y=3, z=3</a:t>
            </a:r>
          </a:p>
          <a:p>
            <a:r>
              <a:rPr lang="en-GB" sz="2300" kern="1200" dirty="0">
                <a:latin typeface="Gill Sans" panose="020B0502020104020203"/>
                <a:ea typeface="ＭＳ Ｐゴシック" charset="0"/>
              </a:rPr>
              <a:t>In t1, lock1.signal() sets lock1=1, lock2.signal() sets lock2=1, this exiting the critical sections protected by lock1 and lock2.</a:t>
            </a:r>
          </a:p>
          <a:p>
            <a:r>
              <a:rPr lang="en-GB" sz="23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1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100" kern="1200" dirty="0">
                <a:latin typeface="Gill Sans" panose="020B0502020104020203"/>
                <a:ea typeface="ＭＳ Ｐゴシック" charset="0"/>
              </a:rPr>
              <a:t>Or, t1 Line 2 reads z=0; before z is written back; switch to t2 Line 2, run t2 to the end; switch to t1 Line 2, write back z=0+2=2. </a:t>
            </a:r>
          </a:p>
          <a:p>
            <a:r>
              <a:rPr lang="en-GB" sz="2300" kern="1200" dirty="0">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95178</TotalTime>
  <Pages>60</Pages>
  <Words>15990</Words>
  <Application>Microsoft Office PowerPoint</Application>
  <PresentationFormat>Widescreen</PresentationFormat>
  <Paragraphs>1775</Paragraphs>
  <Slides>64</Slides>
  <Notes>51</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64</vt:i4>
      </vt:variant>
    </vt:vector>
  </HeadingPairs>
  <TitlesOfParts>
    <vt:vector size="85" baseType="lpstr">
      <vt:lpstr>Arial MT</vt:lpstr>
      <vt:lpstr>Gill Sans</vt:lpstr>
      <vt:lpstr>Gill Sans Light</vt:lpstr>
      <vt:lpstr>Google Sans</vt:lpstr>
      <vt:lpstr>굴림</vt:lpstr>
      <vt:lpstr>굴림</vt:lpstr>
      <vt:lpstr>inherit</vt:lpstr>
      <vt:lpstr>Menlo</vt:lpstr>
      <vt:lpstr>ＭＳ Ｐゴシック</vt:lpstr>
      <vt:lpstr>宋体</vt:lpstr>
      <vt:lpstr>Arial</vt:lpstr>
      <vt:lpstr>Calibri</vt:lpstr>
      <vt:lpstr>Cambria</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Discussions</vt:lpstr>
      <vt:lpstr>Deadlock</vt:lpstr>
      <vt:lpstr>Semaphores are good but…Monitors are better!</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lpstr>Quiz: Race Conditions</vt:lpstr>
      <vt:lpstr>Quiz: Race Conditions</vt:lpstr>
      <vt:lpstr>Quiz: Race Conditions</vt:lpstr>
      <vt:lpstr>Quiz: Semaphores</vt:lpstr>
      <vt:lpstr>Quiz: Semaphores II</vt:lpstr>
      <vt:lpstr>Quiz: Semaphores II Solution</vt:lpstr>
      <vt:lpstr>Quiz: Semaphores III</vt:lpstr>
      <vt:lpstr>Quiz: Deadlocks</vt:lpstr>
      <vt:lpstr>Quiz: Deadlocks</vt:lpstr>
      <vt:lpstr>Quiz: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1313</cp:revision>
  <cp:lastPrinted>2022-03-10T08:20:00Z</cp:lastPrinted>
  <dcterms:created xsi:type="dcterms:W3CDTF">1995-08-12T11:37:26Z</dcterms:created>
  <dcterms:modified xsi:type="dcterms:W3CDTF">2025-02-13T18:35:36Z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