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99" r:id="rId2"/>
    <p:sldId id="294" r:id="rId3"/>
    <p:sldId id="295" r:id="rId4"/>
    <p:sldId id="299" r:id="rId5"/>
    <p:sldId id="278" r:id="rId6"/>
    <p:sldId id="281" r:id="rId7"/>
    <p:sldId id="279" r:id="rId8"/>
    <p:sldId id="280" r:id="rId9"/>
    <p:sldId id="282" r:id="rId10"/>
    <p:sldId id="283" r:id="rId11"/>
    <p:sldId id="300" r:id="rId12"/>
    <p:sldId id="284" r:id="rId13"/>
    <p:sldId id="285" r:id="rId14"/>
    <p:sldId id="307" r:id="rId15"/>
    <p:sldId id="308" r:id="rId16"/>
    <p:sldId id="309" r:id="rId17"/>
    <p:sldId id="310" r:id="rId18"/>
    <p:sldId id="311" r:id="rId19"/>
    <p:sldId id="290" r:id="rId20"/>
    <p:sldId id="289" r:id="rId21"/>
    <p:sldId id="303" r:id="rId22"/>
    <p:sldId id="292" r:id="rId23"/>
    <p:sldId id="304" r:id="rId24"/>
    <p:sldId id="306" r:id="rId2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294"/>
            <p14:sldId id="295"/>
            <p14:sldId id="299"/>
            <p14:sldId id="278"/>
            <p14:sldId id="281"/>
            <p14:sldId id="279"/>
            <p14:sldId id="280"/>
            <p14:sldId id="282"/>
            <p14:sldId id="283"/>
            <p14:sldId id="300"/>
            <p14:sldId id="284"/>
            <p14:sldId id="285"/>
            <p14:sldId id="307"/>
            <p14:sldId id="308"/>
            <p14:sldId id="309"/>
            <p14:sldId id="310"/>
            <p14:sldId id="311"/>
            <p14:sldId id="290"/>
            <p14:sldId id="289"/>
            <p14:sldId id="303"/>
            <p14:sldId id="29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>
        <p:scale>
          <a:sx n="66" d="100"/>
          <a:sy n="66" d="100"/>
        </p:scale>
        <p:origin x="1301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0A0FC2-EF4E-2721-8B98-F091405F2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B5C4C-9C35-428B-ABDF-5220042EA051}" type="slidenum">
              <a:rPr lang="en-US" altLang="en-SE"/>
              <a:pPr/>
              <a:t>10</a:t>
            </a:fld>
            <a:endParaRPr lang="en-US" altLang="en-SE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AB5829BF-E214-D49C-2338-723E012E72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81F3D099-48D5-71E2-D062-20F1DAC13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B7B849-8D10-A820-5E7D-9F7CE56F5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55D20-961A-45EA-A0C4-3245F00C5732}" type="slidenum">
              <a:rPr lang="en-US" altLang="en-SE"/>
              <a:pPr/>
              <a:t>11</a:t>
            </a:fld>
            <a:endParaRPr lang="en-US" altLang="en-SE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D62BF81A-3E42-BCC8-1E3A-A826239230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C2B0406-B56F-AAA8-16DB-06783D9C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2CC52-C77F-BD13-4D20-DBBA0B07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96768-C111-48F3-ADAC-CCF8512A48E9}" type="slidenum">
              <a:rPr lang="en-US" altLang="en-SE"/>
              <a:pPr/>
              <a:t>12</a:t>
            </a:fld>
            <a:endParaRPr lang="en-US" altLang="en-SE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E6169282-1AA7-549B-AAD5-6A034A6EF2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1A174E4-B7FD-C311-6E68-E677ECA3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0E05E5-3332-F660-C957-FDBCF2366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EB181-7564-4BA6-A8B9-4345022F9CB6}" type="slidenum">
              <a:rPr lang="en-US" altLang="en-SE"/>
              <a:pPr/>
              <a:t>13</a:t>
            </a:fld>
            <a:endParaRPr lang="en-US" altLang="en-SE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41DAA87-5AD1-329F-7E80-1B509D85CE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A1BD065-825A-65CC-A07F-5612018F5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1D9072-C6AD-25E2-829E-D597FFB9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0937E-470A-47B3-A3F2-29C0CC0ED79A}" type="slidenum">
              <a:rPr lang="en-US" altLang="en-SE"/>
              <a:pPr/>
              <a:t>14</a:t>
            </a:fld>
            <a:endParaRPr lang="en-US" altLang="en-SE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E61679A2-6BE1-722D-615E-10EF5AC9B4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CB2B644-9FC9-1D06-25AD-C98F8ECA2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E3FF06-ED5A-938D-328C-F768BAA16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DEA84-3B3D-4FFD-AC16-FDB6B09519DE}" type="slidenum">
              <a:rPr lang="en-US" altLang="en-SE"/>
              <a:pPr/>
              <a:t>15</a:t>
            </a:fld>
            <a:endParaRPr lang="en-US" altLang="en-SE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73A5D488-4D32-1C4D-871F-FBDEB06942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2E204F08-0C98-39B1-10C0-B22B2E1BE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C86232-8DDF-6425-2F86-C28A97573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6BA25-9439-4139-A6C7-9FE751F199F7}" type="slidenum">
              <a:rPr lang="en-US" altLang="en-SE"/>
              <a:pPr/>
              <a:t>16</a:t>
            </a:fld>
            <a:endParaRPr lang="en-US" altLang="en-SE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CE8098F9-E3D2-37C5-AAB4-3E779568A4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78E2FDC9-2ADE-EEAC-9266-0AF0EA931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02D1F-F73D-8C43-D64A-55F2DC4F6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71CD-19A5-4D29-B356-21B057F3B6D6}" type="slidenum">
              <a:rPr lang="en-US" altLang="en-SE"/>
              <a:pPr/>
              <a:t>17</a:t>
            </a:fld>
            <a:endParaRPr lang="en-US" altLang="en-SE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C1DECAA2-DC99-DEDD-2881-EF622B4F6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9AF66EB-233D-A3F3-B94F-6867B5F4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2AB4B4-3D72-7D6C-70FB-EC3F4FAFE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A9B86-C5AE-44E3-902B-6BD4BC43F417}" type="slidenum">
              <a:rPr lang="en-US" altLang="en-SE"/>
              <a:pPr/>
              <a:t>18</a:t>
            </a:fld>
            <a:endParaRPr lang="en-US" altLang="en-SE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75D43C9F-9BB9-07A4-363E-A715737AC1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7938C80-EA09-284C-7255-39FC92AB0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CE0E77-58FC-8F42-AAE9-55F14D52C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F481-BC5E-4B66-9464-D759DB7C4583}" type="slidenum">
              <a:rPr lang="en-US" altLang="en-SE"/>
              <a:pPr/>
              <a:t>19</a:t>
            </a:fld>
            <a:endParaRPr lang="en-US" altLang="en-SE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2AB46107-970B-A31D-4668-8AA4E86FB1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0D21BA2-616C-550C-AFE3-8837583AC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A244CC-416D-F868-16A3-57F336B71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F991-4A27-42BB-BC0B-B9893A2CCE1D}" type="slidenum">
              <a:rPr lang="en-US" altLang="en-SE"/>
              <a:pPr/>
              <a:t>2</a:t>
            </a:fld>
            <a:endParaRPr lang="en-US" altLang="en-SE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7E6A562-AF8F-E73E-A38E-509F063B30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407BE11-0F0C-BE92-A9B9-744EEA107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76A94E-5F4C-CF94-BF2D-2FC1B797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DD219-E382-4FD4-9A7A-C9C0237EE4CC}" type="slidenum">
              <a:rPr lang="en-US" altLang="en-SE"/>
              <a:pPr/>
              <a:t>20</a:t>
            </a:fld>
            <a:endParaRPr lang="en-US" altLang="en-SE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D83F3D1-3DE7-C1DF-58E3-89FBF004A8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1417D01E-0DC3-CCC5-0BF4-0310C40FA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44F9A2-E329-A21D-3B91-BE11E6BBE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03325-FF36-4D9B-82AA-F7143ABDAB12}" type="slidenum">
              <a:rPr lang="en-US" altLang="en-SE"/>
              <a:pPr/>
              <a:t>21</a:t>
            </a:fld>
            <a:endParaRPr lang="en-US" altLang="en-SE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4D92E0F-F3CF-6CF9-E5E4-62D2A55159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582F09A-1AE3-ED32-7325-60552B67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1FFAB9-275C-8D81-98D0-A8217275E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E3B9C-FEF1-41A8-BAF0-57ADAC113098}" type="slidenum">
              <a:rPr lang="en-US" altLang="en-SE"/>
              <a:pPr/>
              <a:t>22</a:t>
            </a:fld>
            <a:endParaRPr lang="en-US" altLang="en-SE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0DB10AC2-4F75-AD3C-AB7D-BECB7A2234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AC8DDBE-80E1-F57A-3394-8369E261D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9D6562-41EA-BDEF-2CEB-D0F74E71B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6AFDA-FFF0-41C3-BC3E-42F3491BD27F}" type="slidenum">
              <a:rPr lang="en-US" altLang="en-SE"/>
              <a:pPr/>
              <a:t>23</a:t>
            </a:fld>
            <a:endParaRPr lang="en-US" altLang="en-SE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377B695-D7D9-C161-64F1-4A7D125B2C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0A0DF59-4446-A99C-0E66-7C58A6FA4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28FD9-058F-BDD1-6BD5-1E4B8A4A6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597D6-1F05-4C7A-8DB6-1E85A6AD5CFF}" type="slidenum">
              <a:rPr lang="en-US" altLang="en-SE"/>
              <a:pPr/>
              <a:t>24</a:t>
            </a:fld>
            <a:endParaRPr lang="en-US" altLang="en-SE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B84D0CE9-F149-0F17-D51C-77D7815911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4DEC958-7DB4-C933-202B-263D0D50B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CB8A9D-725D-FC65-EAE1-54FF7BDA8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145FB-7BDD-4151-8FF5-DE7A798D7ED4}" type="slidenum">
              <a:rPr lang="en-US" altLang="en-SE"/>
              <a:pPr/>
              <a:t>3</a:t>
            </a:fld>
            <a:endParaRPr lang="en-US" altLang="en-SE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66D26916-48EA-4E3E-DC5D-7C519A9F08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F3EB774-AA3F-7D9E-D38F-2A749022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445B69-73ED-EAED-7786-AB19FDA2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8EB23-D1CE-4DA6-A81A-707CD8539C7D}" type="slidenum">
              <a:rPr lang="en-US" altLang="en-SE"/>
              <a:pPr/>
              <a:t>4</a:t>
            </a:fld>
            <a:endParaRPr lang="en-US" altLang="en-SE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84946C80-BAFB-5347-A455-CB2E609B23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BFBFCFE3-524D-4A23-F2E9-6E54B0CEF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Given the process abstraction as we know it:</a:t>
            </a:r>
          </a:p>
          <a:p>
            <a:pPr lvl="1"/>
            <a:r>
              <a:rPr lang="en-US" altLang="en-SE" sz="2000" dirty="0"/>
              <a:t>create several processes</a:t>
            </a:r>
          </a:p>
          <a:p>
            <a:pPr lvl="1"/>
            <a:r>
              <a:rPr lang="en-US" altLang="en-SE" sz="2000" dirty="0"/>
              <a:t>cause each to </a:t>
            </a:r>
            <a:r>
              <a:rPr lang="en-US" altLang="en-SE" sz="2000" i="1" dirty="0"/>
              <a:t>map</a:t>
            </a:r>
            <a:r>
              <a:rPr lang="en-US" altLang="en-SE" sz="2000" dirty="0"/>
              <a:t> to the </a:t>
            </a:r>
            <a:r>
              <a:rPr lang="en-US" altLang="en-SE" sz="2000" dirty="0">
                <a:solidFill>
                  <a:srgbClr val="FF0000"/>
                </a:solidFill>
              </a:rPr>
              <a:t>same</a:t>
            </a:r>
            <a:r>
              <a:rPr lang="en-US" altLang="en-SE" sz="2000" dirty="0"/>
              <a:t> physical memory to share data</a:t>
            </a:r>
          </a:p>
          <a:p>
            <a:pPr lvl="2"/>
            <a:r>
              <a:rPr lang="en-US" altLang="en-SE" sz="1800" dirty="0"/>
              <a:t>see the </a:t>
            </a:r>
            <a:r>
              <a:rPr lang="en-US" altLang="en-SE" sz="1800" b="1" dirty="0" err="1">
                <a:latin typeface="Courier New" panose="02070309020205020404" pitchFamily="49" charset="0"/>
              </a:rPr>
              <a:t>MapViewOfFile</a:t>
            </a:r>
            <a:r>
              <a:rPr lang="en-US" altLang="en-SE" sz="1800" b="1" dirty="0">
                <a:latin typeface="Courier New" panose="02070309020205020404" pitchFamily="49" charset="0"/>
              </a:rPr>
              <a:t>()</a:t>
            </a:r>
            <a:r>
              <a:rPr lang="en-US" altLang="en-SE" sz="1800" dirty="0"/>
              <a:t> system call for one way to do this (kind of)</a:t>
            </a:r>
          </a:p>
          <a:p>
            <a:r>
              <a:rPr lang="en-US" altLang="en-SE" dirty="0"/>
              <a:t>This is like making a pig fly – it’s really inefficient</a:t>
            </a:r>
          </a:p>
          <a:p>
            <a:pPr lvl="1"/>
            <a:r>
              <a:rPr lang="en-US" altLang="en-SE" sz="2000" dirty="0"/>
              <a:t>space:  _KPROCESS, page tables, etc.</a:t>
            </a:r>
          </a:p>
          <a:p>
            <a:pPr lvl="1"/>
            <a:r>
              <a:rPr lang="en-US" altLang="en-SE" sz="2000" dirty="0"/>
              <a:t>time: creating OS structures, initializing </a:t>
            </a:r>
            <a:r>
              <a:rPr lang="en-US" altLang="en-SE" sz="2000" dirty="0" err="1"/>
              <a:t>addr</a:t>
            </a:r>
            <a:r>
              <a:rPr lang="en-US" altLang="en-SE" sz="2000" dirty="0"/>
              <a:t> space, etc.</a:t>
            </a:r>
          </a:p>
          <a:p>
            <a:r>
              <a:rPr lang="en-US" altLang="en-SE" dirty="0"/>
              <a:t>Some equally bad alternatives for some of the examples:</a:t>
            </a:r>
          </a:p>
          <a:p>
            <a:pPr lvl="1"/>
            <a:r>
              <a:rPr lang="en-US" altLang="en-SE" sz="2000" dirty="0"/>
              <a:t>Entirely separate web servers</a:t>
            </a:r>
          </a:p>
          <a:p>
            <a:pPr lvl="1"/>
            <a:r>
              <a:rPr lang="en-US" altLang="en-SE" sz="2000" dirty="0"/>
              <a:t>Manually programmed asynchronous programming (non-blocking I/O) in the web client (browser)</a:t>
            </a:r>
          </a:p>
          <a:p>
            <a:endParaRPr lang="en-SE" altLang="en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82BD38-B6DF-AD7E-85D4-91AC20CEA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B5D3C-9F25-464D-9824-A875D2BAE9CF}" type="slidenum">
              <a:rPr lang="en-US" altLang="en-SE"/>
              <a:pPr/>
              <a:t>5</a:t>
            </a:fld>
            <a:endParaRPr lang="en-US" altLang="en-SE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0EB92D4-0921-CCCA-590D-BE026C25B2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7F11126-7053-6151-9A8E-F08430911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4087FC-A5C5-61FB-1E83-CB06B59D1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0BE4-DDA0-4F9F-BDB7-C9D4160F96C6}" type="slidenum">
              <a:rPr lang="en-US" altLang="en-SE"/>
              <a:pPr/>
              <a:t>6</a:t>
            </a:fld>
            <a:endParaRPr lang="en-US" altLang="en-SE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6D19E59-1358-1986-B418-BDBC7348B4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4C83608-36C7-5FFC-0F14-A431D37C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A641F2-D944-E1B0-462B-F3E15F4B0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36FE6-7695-4C7A-8670-58D61413E100}" type="slidenum">
              <a:rPr lang="en-US" altLang="en-SE"/>
              <a:pPr/>
              <a:t>7</a:t>
            </a:fld>
            <a:endParaRPr lang="en-US" altLang="en-SE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8F94A720-9102-320F-CD02-223967FE43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4BD2805-22FE-1788-52D4-B8F0EFE6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65F706-16EC-4001-CD28-8E60CF954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C82CA-0173-4304-8C88-6191E725EF00}" type="slidenum">
              <a:rPr lang="en-US" altLang="en-SE"/>
              <a:pPr/>
              <a:t>8</a:t>
            </a:fld>
            <a:endParaRPr lang="en-US" altLang="en-SE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52A7B1A-3B40-DEB6-0208-1A21F7C39A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CC224F7-6068-78E2-6718-BF3CD2C87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8CDECA-946C-AE8C-A1FF-3F0097CA2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2CDF-320B-4F89-90B5-A1D30C529DFC}" type="slidenum">
              <a:rPr lang="en-US" altLang="en-SE"/>
              <a:pPr/>
              <a:t>9</a:t>
            </a:fld>
            <a:endParaRPr lang="en-US" altLang="en-SE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33297D9F-2676-A454-8ACE-FB40E0A3FC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5BC99DB-1D9F-E9D9-69E1-2961ADDB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Threads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0470507-F41F-7139-3AD7-69B099B5C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“Where do threads come from?”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39A455C-7C36-1DA5-9382-76AA33DCB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1295400"/>
            <a:ext cx="9550400" cy="5181600"/>
          </a:xfrm>
        </p:spPr>
        <p:txBody>
          <a:bodyPr/>
          <a:lstStyle/>
          <a:p>
            <a:r>
              <a:rPr lang="en-US" altLang="en-SE" dirty="0"/>
              <a:t>The kernel is responsible for creating/managing threads</a:t>
            </a:r>
          </a:p>
          <a:p>
            <a:pPr lvl="1"/>
            <a:r>
              <a:rPr lang="en-US" altLang="en-SE" dirty="0"/>
              <a:t>for example, the kernel call to create a new thread would</a:t>
            </a:r>
          </a:p>
          <a:p>
            <a:pPr lvl="2"/>
            <a:r>
              <a:rPr lang="en-US" altLang="en-SE" dirty="0"/>
              <a:t>allocate an execution stack within the process address space</a:t>
            </a:r>
          </a:p>
          <a:p>
            <a:pPr lvl="2"/>
            <a:r>
              <a:rPr lang="en-US" altLang="en-SE" dirty="0"/>
              <a:t>create and initialize a Thread Control Block</a:t>
            </a:r>
          </a:p>
          <a:p>
            <a:pPr lvl="3"/>
            <a:r>
              <a:rPr lang="en-US" altLang="en-SE" dirty="0"/>
              <a:t>stack pointer, program counter, register values</a:t>
            </a:r>
          </a:p>
          <a:p>
            <a:pPr lvl="2"/>
            <a:r>
              <a:rPr lang="en-US" altLang="en-SE" dirty="0"/>
              <a:t>stick it on the ready queue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DACD93-CF00-BDA0-7D95-30435E7A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Threads can also be managed at the user level (that is, entirely from within the process)</a:t>
            </a:r>
          </a:p>
          <a:p>
            <a:pPr lvl="1"/>
            <a:r>
              <a:rPr lang="en-US" altLang="en-SE" dirty="0"/>
              <a:t>a library linked into the program manages the threads</a:t>
            </a:r>
          </a:p>
          <a:p>
            <a:pPr lvl="2"/>
            <a:r>
              <a:rPr lang="en-US" altLang="en-SE" dirty="0"/>
              <a:t>because threads share the same address space, the thread manager doesn’t need to manipulate address spaces (which only the kernel can do)</a:t>
            </a:r>
          </a:p>
          <a:p>
            <a:pPr lvl="2"/>
            <a:r>
              <a:rPr lang="en-US" altLang="en-SE" dirty="0"/>
              <a:t>threads differ (roughly) only in hardware contexts (PC, SP, registers), which can be manipulated by user-level code</a:t>
            </a:r>
          </a:p>
          <a:p>
            <a:pPr lvl="2"/>
            <a:r>
              <a:rPr lang="en-US" altLang="en-SE" dirty="0"/>
              <a:t>the Linux </a:t>
            </a:r>
            <a:r>
              <a:rPr lang="en-US" altLang="en-SE" dirty="0">
                <a:solidFill>
                  <a:srgbClr val="FF0000"/>
                </a:solidFill>
              </a:rPr>
              <a:t>thread package</a:t>
            </a:r>
            <a:r>
              <a:rPr lang="en-US" altLang="en-SE" dirty="0"/>
              <a:t> multiplexes user-level threads on top of kernel thread(s), which it treats as “virtual processors”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user-level threads</a:t>
            </a:r>
            <a:endParaRPr lang="en-US" altLang="en-SE" dirty="0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6FA71AD3-B37C-E45A-B57C-61547ECFF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“Where do threads come from?” </a:t>
            </a:r>
            <a:r>
              <a:rPr lang="en-US" altLang="en-SE" sz="2800"/>
              <a:t>(2)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39B66C8-6632-A407-54F5-B26A3926F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Kernel threads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FAAD509-C0EB-D3C7-7729-E2463120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723" y="800100"/>
            <a:ext cx="100121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OS now manages threads </a:t>
            </a:r>
            <a:r>
              <a:rPr lang="en-US" altLang="en-SE" i="1" dirty="0"/>
              <a:t>and</a:t>
            </a:r>
            <a:r>
              <a:rPr lang="en-US" altLang="en-SE" dirty="0"/>
              <a:t>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all thread operations are implemented in the kernel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OS schedules all of the threads in a system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if one thread in a process blocks (e.g., on I/O), the OS knows about it, and can run other threads from that process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possible to overlap I/O and computation </a:t>
            </a:r>
            <a:r>
              <a:rPr lang="en-US" altLang="en-SE" dirty="0">
                <a:solidFill>
                  <a:srgbClr val="FF0000"/>
                </a:solidFill>
              </a:rPr>
              <a:t>inside</a:t>
            </a:r>
            <a:r>
              <a:rPr lang="en-US" altLang="en-SE" dirty="0"/>
              <a:t>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Kernel threads are cheaper than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less state to allocate and initialize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But, they’re still expensive for fine-grained use (e.g., orders of magnitude more expensive than a procedure call)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thread operations are all system calls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context switch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argument checks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must maintain kernel state for each thread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292E58F-71C4-7C6E-BABE-F89D56996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1408920-FF7E-081C-079B-68BED0A7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893" y="1122744"/>
            <a:ext cx="9873205" cy="5125656"/>
          </a:xfrm>
        </p:spPr>
        <p:txBody>
          <a:bodyPr/>
          <a:lstStyle/>
          <a:p>
            <a:r>
              <a:rPr lang="en-US" altLang="en-SE" dirty="0"/>
              <a:t>To make threads cheap and fast, they may be implemented at the user level</a:t>
            </a:r>
          </a:p>
          <a:p>
            <a:pPr lvl="1"/>
            <a:r>
              <a:rPr lang="en-US" altLang="en-SE" dirty="0"/>
              <a:t>managed entirely by user-level library, e.g., </a:t>
            </a:r>
            <a:r>
              <a:rPr lang="en-US" altLang="en-SE" b="1" dirty="0" err="1">
                <a:latin typeface="Courier New" panose="02070309020205020404" pitchFamily="49" charset="0"/>
              </a:rPr>
              <a:t>libpthreads.a</a:t>
            </a:r>
            <a:endParaRPr lang="en-US" altLang="en-SE" b="1" dirty="0">
              <a:latin typeface="Courier New" panose="02070309020205020404" pitchFamily="49" charset="0"/>
            </a:endParaRPr>
          </a:p>
          <a:p>
            <a:r>
              <a:rPr lang="en-US" altLang="en-SE" dirty="0"/>
              <a:t>User-level threads are small and fast</a:t>
            </a:r>
          </a:p>
          <a:p>
            <a:pPr lvl="1"/>
            <a:r>
              <a:rPr lang="en-US" altLang="en-SE" dirty="0"/>
              <a:t>each thread is represented simply by a PC, registers, a stack, and a small </a:t>
            </a:r>
            <a:r>
              <a:rPr lang="en-US" altLang="en-SE" dirty="0">
                <a:solidFill>
                  <a:srgbClr val="FF0000"/>
                </a:solidFill>
              </a:rPr>
              <a:t>thread control block</a:t>
            </a:r>
            <a:r>
              <a:rPr lang="en-US" altLang="en-SE" dirty="0"/>
              <a:t> (user-space TCB)</a:t>
            </a:r>
          </a:p>
          <a:p>
            <a:pPr lvl="1"/>
            <a:r>
              <a:rPr lang="en-US" altLang="en-SE" dirty="0"/>
              <a:t>creating a thread, switching between threads, and synchronizing threads are done via procedure calls</a:t>
            </a:r>
          </a:p>
          <a:p>
            <a:pPr lvl="2"/>
            <a:r>
              <a:rPr lang="en-US" altLang="en-SE" dirty="0"/>
              <a:t>no kernel involvement is necessary!</a:t>
            </a:r>
          </a:p>
          <a:p>
            <a:pPr lvl="1"/>
            <a:r>
              <a:rPr lang="en-US" altLang="en-SE" dirty="0"/>
              <a:t>user-level thread operations can be 10-100x faster than kernel threads as a result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D6B37E64-E37C-59B4-B04A-81ADFEAB3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175217C1-0581-FB27-32C9-4A64F2BE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07" y="2010399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49F299D-346F-1408-7212-CA04C28A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57" y="2634286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99685" name="Freeform 5">
            <a:extLst>
              <a:ext uri="{FF2B5EF4-FFF2-40B4-BE49-F238E27FC236}">
                <a16:creationId xmlns:a16="http://schemas.microsoft.com/office/drawing/2014/main" id="{B9E898A6-10F5-60B9-4503-AAB79EBD336D}"/>
              </a:ext>
            </a:extLst>
          </p:cNvPr>
          <p:cNvSpPr>
            <a:spLocks/>
          </p:cNvSpPr>
          <p:nvPr/>
        </p:nvSpPr>
        <p:spPr bwMode="auto">
          <a:xfrm>
            <a:off x="1923408" y="3656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E49EC62-D6E0-0A69-7F0E-E7C57E87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07" y="4037637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67B49B2F-2916-A6C1-0730-0606B843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2182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8" name="Freeform 8">
            <a:extLst>
              <a:ext uri="{FF2B5EF4-FFF2-40B4-BE49-F238E27FC236}">
                <a16:creationId xmlns:a16="http://schemas.microsoft.com/office/drawing/2014/main" id="{24085FC4-0163-8C08-7791-6C6A92776C43}"/>
              </a:ext>
            </a:extLst>
          </p:cNvPr>
          <p:cNvSpPr>
            <a:spLocks/>
          </p:cNvSpPr>
          <p:nvPr/>
        </p:nvSpPr>
        <p:spPr bwMode="auto">
          <a:xfrm>
            <a:off x="4774558" y="1370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9" name="Rectangle 9">
            <a:extLst>
              <a:ext uri="{FF2B5EF4-FFF2-40B4-BE49-F238E27FC236}">
                <a16:creationId xmlns:a16="http://schemas.microsoft.com/office/drawing/2014/main" id="{52C3388D-DCCA-330B-5029-FEB941CE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0" name="Freeform 10">
            <a:extLst>
              <a:ext uri="{FF2B5EF4-FFF2-40B4-BE49-F238E27FC236}">
                <a16:creationId xmlns:a16="http://schemas.microsoft.com/office/drawing/2014/main" id="{3E5F9270-36DF-15FD-7C1A-ADA44E9A34A8}"/>
              </a:ext>
            </a:extLst>
          </p:cNvPr>
          <p:cNvSpPr>
            <a:spLocks/>
          </p:cNvSpPr>
          <p:nvPr/>
        </p:nvSpPr>
        <p:spPr bwMode="auto">
          <a:xfrm>
            <a:off x="7289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85AF8B53-A43F-4BCA-510C-DCEDBC98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2" name="Freeform 12">
            <a:extLst>
              <a:ext uri="{FF2B5EF4-FFF2-40B4-BE49-F238E27FC236}">
                <a16:creationId xmlns:a16="http://schemas.microsoft.com/office/drawing/2014/main" id="{743419F0-C002-9F4B-C5F3-A6FC1A37608E}"/>
              </a:ext>
            </a:extLst>
          </p:cNvPr>
          <p:cNvSpPr>
            <a:spLocks/>
          </p:cNvSpPr>
          <p:nvPr/>
        </p:nvSpPr>
        <p:spPr bwMode="auto">
          <a:xfrm>
            <a:off x="7289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3" name="Rectangle 13">
            <a:extLst>
              <a:ext uri="{FF2B5EF4-FFF2-40B4-BE49-F238E27FC236}">
                <a16:creationId xmlns:a16="http://schemas.microsoft.com/office/drawing/2014/main" id="{2812E868-CFDF-A98B-FBF9-563C944D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4" name="Freeform 14">
            <a:extLst>
              <a:ext uri="{FF2B5EF4-FFF2-40B4-BE49-F238E27FC236}">
                <a16:creationId xmlns:a16="http://schemas.microsoft.com/office/drawing/2014/main" id="{3E2AC03A-9CD3-0CA2-F1A3-CA7EE6AD585C}"/>
              </a:ext>
            </a:extLst>
          </p:cNvPr>
          <p:cNvSpPr>
            <a:spLocks/>
          </p:cNvSpPr>
          <p:nvPr/>
        </p:nvSpPr>
        <p:spPr bwMode="auto">
          <a:xfrm>
            <a:off x="8051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5" name="Rectangle 15">
            <a:extLst>
              <a:ext uri="{FF2B5EF4-FFF2-40B4-BE49-F238E27FC236}">
                <a16:creationId xmlns:a16="http://schemas.microsoft.com/office/drawing/2014/main" id="{10D2B488-FA62-378B-5F5F-53C91D9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6" name="Freeform 16">
            <a:extLst>
              <a:ext uri="{FF2B5EF4-FFF2-40B4-BE49-F238E27FC236}">
                <a16:creationId xmlns:a16="http://schemas.microsoft.com/office/drawing/2014/main" id="{4F4C1CAF-65BD-AD39-F193-67DC85D9A7FF}"/>
              </a:ext>
            </a:extLst>
          </p:cNvPr>
          <p:cNvSpPr>
            <a:spLocks/>
          </p:cNvSpPr>
          <p:nvPr/>
        </p:nvSpPr>
        <p:spPr bwMode="auto">
          <a:xfrm>
            <a:off x="8051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7" name="Rectangle 17">
            <a:extLst>
              <a:ext uri="{FF2B5EF4-FFF2-40B4-BE49-F238E27FC236}">
                <a16:creationId xmlns:a16="http://schemas.microsoft.com/office/drawing/2014/main" id="{E02DCCD9-C5C5-9367-1BAB-7C6F5E76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357" y="3656636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8" name="Freeform 18">
            <a:extLst>
              <a:ext uri="{FF2B5EF4-FFF2-40B4-BE49-F238E27FC236}">
                <a16:creationId xmlns:a16="http://schemas.microsoft.com/office/drawing/2014/main" id="{8C3AA7BC-9A61-BA4C-FDF8-A29E711F24DE}"/>
              </a:ext>
            </a:extLst>
          </p:cNvPr>
          <p:cNvSpPr>
            <a:spLocks/>
          </p:cNvSpPr>
          <p:nvPr/>
        </p:nvSpPr>
        <p:spPr bwMode="auto">
          <a:xfrm>
            <a:off x="45459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9" name="Freeform 19">
            <a:extLst>
              <a:ext uri="{FF2B5EF4-FFF2-40B4-BE49-F238E27FC236}">
                <a16:creationId xmlns:a16="http://schemas.microsoft.com/office/drawing/2014/main" id="{9904EB71-DA98-DEAE-3329-2B40A037B0F5}"/>
              </a:ext>
            </a:extLst>
          </p:cNvPr>
          <p:cNvSpPr>
            <a:spLocks/>
          </p:cNvSpPr>
          <p:nvPr/>
        </p:nvSpPr>
        <p:spPr bwMode="auto">
          <a:xfrm>
            <a:off x="5050783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0" name="Freeform 20">
            <a:extLst>
              <a:ext uri="{FF2B5EF4-FFF2-40B4-BE49-F238E27FC236}">
                <a16:creationId xmlns:a16="http://schemas.microsoft.com/office/drawing/2014/main" id="{1672667D-0BEB-0799-64AC-FF43EAFB4206}"/>
              </a:ext>
            </a:extLst>
          </p:cNvPr>
          <p:cNvSpPr>
            <a:spLocks/>
          </p:cNvSpPr>
          <p:nvPr/>
        </p:nvSpPr>
        <p:spPr bwMode="auto">
          <a:xfrm>
            <a:off x="4545958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1" name="Freeform 21">
            <a:extLst>
              <a:ext uri="{FF2B5EF4-FFF2-40B4-BE49-F238E27FC236}">
                <a16:creationId xmlns:a16="http://schemas.microsoft.com/office/drawing/2014/main" id="{B6B25451-54A9-6270-C7EB-403585D3A9D7}"/>
              </a:ext>
            </a:extLst>
          </p:cNvPr>
          <p:cNvSpPr>
            <a:spLocks/>
          </p:cNvSpPr>
          <p:nvPr/>
        </p:nvSpPr>
        <p:spPr bwMode="auto">
          <a:xfrm>
            <a:off x="5050783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B3096E10-6E17-B55E-A9E3-8DD9EA24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157" y="3656636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B415785B-7FE2-7374-5315-DF41DA4C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3656636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85AF1E6B-DFDD-BD81-FAC8-353A1089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957" y="4418636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5" name="Freeform 25">
            <a:extLst>
              <a:ext uri="{FF2B5EF4-FFF2-40B4-BE49-F238E27FC236}">
                <a16:creationId xmlns:a16="http://schemas.microsoft.com/office/drawing/2014/main" id="{122CD85E-0A96-ED7B-9A76-EE0ED42FD0CB}"/>
              </a:ext>
            </a:extLst>
          </p:cNvPr>
          <p:cNvSpPr>
            <a:spLocks/>
          </p:cNvSpPr>
          <p:nvPr/>
        </p:nvSpPr>
        <p:spPr bwMode="auto">
          <a:xfrm>
            <a:off x="71367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6" name="Freeform 26">
            <a:extLst>
              <a:ext uri="{FF2B5EF4-FFF2-40B4-BE49-F238E27FC236}">
                <a16:creationId xmlns:a16="http://schemas.microsoft.com/office/drawing/2014/main" id="{CACDA285-EC0F-CC89-B949-643B72A2108F}"/>
              </a:ext>
            </a:extLst>
          </p:cNvPr>
          <p:cNvSpPr>
            <a:spLocks/>
          </p:cNvSpPr>
          <p:nvPr/>
        </p:nvSpPr>
        <p:spPr bwMode="auto">
          <a:xfrm>
            <a:off x="6984358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7" name="Freeform 27">
            <a:extLst>
              <a:ext uri="{FF2B5EF4-FFF2-40B4-BE49-F238E27FC236}">
                <a16:creationId xmlns:a16="http://schemas.microsoft.com/office/drawing/2014/main" id="{8D10CE88-6530-B8B8-0CCD-3E5F76365D9A}"/>
              </a:ext>
            </a:extLst>
          </p:cNvPr>
          <p:cNvSpPr>
            <a:spLocks/>
          </p:cNvSpPr>
          <p:nvPr/>
        </p:nvSpPr>
        <p:spPr bwMode="auto">
          <a:xfrm>
            <a:off x="7336783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8" name="Freeform 28">
            <a:extLst>
              <a:ext uri="{FF2B5EF4-FFF2-40B4-BE49-F238E27FC236}">
                <a16:creationId xmlns:a16="http://schemas.microsoft.com/office/drawing/2014/main" id="{248DB438-324C-6B66-3778-D1AC5924B235}"/>
              </a:ext>
            </a:extLst>
          </p:cNvPr>
          <p:cNvSpPr>
            <a:spLocks/>
          </p:cNvSpPr>
          <p:nvPr/>
        </p:nvSpPr>
        <p:spPr bwMode="auto">
          <a:xfrm>
            <a:off x="8022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9" name="Freeform 29">
            <a:extLst>
              <a:ext uri="{FF2B5EF4-FFF2-40B4-BE49-F238E27FC236}">
                <a16:creationId xmlns:a16="http://schemas.microsoft.com/office/drawing/2014/main" id="{8ADA4F49-AD96-FABF-7971-9FF15ED81EE9}"/>
              </a:ext>
            </a:extLst>
          </p:cNvPr>
          <p:cNvSpPr>
            <a:spLocks/>
          </p:cNvSpPr>
          <p:nvPr/>
        </p:nvSpPr>
        <p:spPr bwMode="auto">
          <a:xfrm>
            <a:off x="8403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0" name="Freeform 30">
            <a:extLst>
              <a:ext uri="{FF2B5EF4-FFF2-40B4-BE49-F238E27FC236}">
                <a16:creationId xmlns:a16="http://schemas.microsoft.com/office/drawing/2014/main" id="{A926793B-540E-1385-B019-172C49A8E222}"/>
              </a:ext>
            </a:extLst>
          </p:cNvPr>
          <p:cNvSpPr>
            <a:spLocks/>
          </p:cNvSpPr>
          <p:nvPr/>
        </p:nvSpPr>
        <p:spPr bwMode="auto">
          <a:xfrm>
            <a:off x="8098783" y="44615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1" name="Line 31">
            <a:extLst>
              <a:ext uri="{FF2B5EF4-FFF2-40B4-BE49-F238E27FC236}">
                <a16:creationId xmlns:a16="http://schemas.microsoft.com/office/drawing/2014/main" id="{C3719C57-F95B-9785-0928-4BE82E02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157" y="1218236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2" name="Line 32">
            <a:extLst>
              <a:ext uri="{FF2B5EF4-FFF2-40B4-BE49-F238E27FC236}">
                <a16:creationId xmlns:a16="http://schemas.microsoft.com/office/drawing/2014/main" id="{32869509-4F21-A9A6-1F7B-E1CE1EDE9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957" y="3428036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3" name="Rectangle 33">
            <a:extLst>
              <a:ext uri="{FF2B5EF4-FFF2-40B4-BE49-F238E27FC236}">
                <a16:creationId xmlns:a16="http://schemas.microsoft.com/office/drawing/2014/main" id="{03C02091-09D4-8E08-F544-1ED74DDF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57" y="26660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C5D894D3-A82E-F453-A5A4-F6958B7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9851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5" name="Rectangle 35">
            <a:extLst>
              <a:ext uri="{FF2B5EF4-FFF2-40B4-BE49-F238E27FC236}">
                <a16:creationId xmlns:a16="http://schemas.microsoft.com/office/drawing/2014/main" id="{55BC2ADB-F4B4-4686-D66B-BBF724D4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50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458B4061-A7B6-8EA7-1F80-761D3A2B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557" y="53473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7" name="Rectangle 37">
            <a:extLst>
              <a:ext uri="{FF2B5EF4-FFF2-40B4-BE49-F238E27FC236}">
                <a16:creationId xmlns:a16="http://schemas.microsoft.com/office/drawing/2014/main" id="{5B6DB947-10AF-5894-7D05-1BD48F8A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007" y="25898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8" name="Rectangle 38">
            <a:extLst>
              <a:ext uri="{FF2B5EF4-FFF2-40B4-BE49-F238E27FC236}">
                <a16:creationId xmlns:a16="http://schemas.microsoft.com/office/drawing/2014/main" id="{39143946-CF37-DDBC-40F7-AAE9CBDD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29089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19" name="Rectangle 39">
            <a:extLst>
              <a:ext uri="{FF2B5EF4-FFF2-40B4-BE49-F238E27FC236}">
                <a16:creationId xmlns:a16="http://schemas.microsoft.com/office/drawing/2014/main" id="{5CBF91A1-2B67-DA7E-3295-C1554B86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5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20" name="Rectangle 40">
            <a:extLst>
              <a:ext uri="{FF2B5EF4-FFF2-40B4-BE49-F238E27FC236}">
                <a16:creationId xmlns:a16="http://schemas.microsoft.com/office/drawing/2014/main" id="{8C8BB73C-BA56-1C40-D85C-041392C8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53473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21" name="Rectangle 41">
            <a:extLst>
              <a:ext uri="{FF2B5EF4-FFF2-40B4-BE49-F238E27FC236}">
                <a16:creationId xmlns:a16="http://schemas.microsoft.com/office/drawing/2014/main" id="{C5B193A7-CF49-0BA9-0744-CD31327D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157" y="1980237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99722" name="Rectangle 42">
            <a:extLst>
              <a:ext uri="{FF2B5EF4-FFF2-40B4-BE49-F238E27FC236}">
                <a16:creationId xmlns:a16="http://schemas.microsoft.com/office/drawing/2014/main" id="{3861BF16-D28A-D7B6-8EAA-480641BA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307" y="4204324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99723" name="Rectangle 43">
            <a:extLst>
              <a:ext uri="{FF2B5EF4-FFF2-40B4-BE49-F238E27FC236}">
                <a16:creationId xmlns:a16="http://schemas.microsoft.com/office/drawing/2014/main" id="{76A6935B-8380-83B9-20BF-BEE4D8B2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157" y="1675436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99724" name="Rectangle 44">
            <a:extLst>
              <a:ext uri="{FF2B5EF4-FFF2-40B4-BE49-F238E27FC236}">
                <a16:creationId xmlns:a16="http://schemas.microsoft.com/office/drawing/2014/main" id="{E7A49F3A-500A-3F15-47A6-9CB8E247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557" y="4266237"/>
            <a:ext cx="1414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Mach, NT,</a:t>
            </a:r>
          </a:p>
          <a:p>
            <a:r>
              <a:rPr lang="en-US" altLang="en-SE" i="1"/>
              <a:t>Chorus,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99725" name="Oval 45">
            <a:extLst>
              <a:ext uri="{FF2B5EF4-FFF2-40B4-BE49-F238E27FC236}">
                <a16:creationId xmlns:a16="http://schemas.microsoft.com/office/drawing/2014/main" id="{B3405126-9AE0-20E6-3A93-C6915E86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57" y="3047036"/>
            <a:ext cx="4419600" cy="32766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9261A137-0252-512F-580E-6241F2B6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67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F03E29B-440E-48B3-9B51-F831DE5D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17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1732" name="Freeform 4">
            <a:extLst>
              <a:ext uri="{FF2B5EF4-FFF2-40B4-BE49-F238E27FC236}">
                <a16:creationId xmlns:a16="http://schemas.microsoft.com/office/drawing/2014/main" id="{6EEE90C1-9663-BF3C-9483-C998F29320D1}"/>
              </a:ext>
            </a:extLst>
          </p:cNvPr>
          <p:cNvSpPr>
            <a:spLocks/>
          </p:cNvSpPr>
          <p:nvPr/>
        </p:nvSpPr>
        <p:spPr bwMode="auto">
          <a:xfrm>
            <a:off x="2490568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24CDD67D-F836-EC4E-5F3B-0D497BF3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767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1734" name="Group 6">
            <a:extLst>
              <a:ext uri="{FF2B5EF4-FFF2-40B4-BE49-F238E27FC236}">
                <a16:creationId xmlns:a16="http://schemas.microsoft.com/office/drawing/2014/main" id="{CA416AAC-C413-CC1C-13AA-822788FF251F}"/>
              </a:ext>
            </a:extLst>
          </p:cNvPr>
          <p:cNvGrpSpPr>
            <a:grpSpLocks/>
          </p:cNvGrpSpPr>
          <p:nvPr/>
        </p:nvGrpSpPr>
        <p:grpSpPr bwMode="auto">
          <a:xfrm>
            <a:off x="5036917" y="1981200"/>
            <a:ext cx="3471863" cy="1533525"/>
            <a:chOff x="2016" y="1248"/>
            <a:chExt cx="2187" cy="966"/>
          </a:xfrm>
        </p:grpSpPr>
        <p:sp>
          <p:nvSpPr>
            <p:cNvPr id="201735" name="Rectangle 7">
              <a:extLst>
                <a:ext uri="{FF2B5EF4-FFF2-40B4-BE49-F238E27FC236}">
                  <a16:creationId xmlns:a16="http://schemas.microsoft.com/office/drawing/2014/main" id="{C6342CEF-89A4-AAE8-9C65-7A6A72CF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6" name="Rectangle 8">
              <a:extLst>
                <a:ext uri="{FF2B5EF4-FFF2-40B4-BE49-F238E27FC236}">
                  <a16:creationId xmlns:a16="http://schemas.microsoft.com/office/drawing/2014/main" id="{C85B1DA4-5632-4DFF-490D-4434BDFB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DBA2872E-59EE-79C5-BEAE-D2C3AA40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8" name="Freeform 10">
              <a:extLst>
                <a:ext uri="{FF2B5EF4-FFF2-40B4-BE49-F238E27FC236}">
                  <a16:creationId xmlns:a16="http://schemas.microsoft.com/office/drawing/2014/main" id="{1FAE9D72-69C5-A7D4-2A90-E03C0BF5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344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39" name="Freeform 11">
              <a:extLst>
                <a:ext uri="{FF2B5EF4-FFF2-40B4-BE49-F238E27FC236}">
                  <a16:creationId xmlns:a16="http://schemas.microsoft.com/office/drawing/2014/main" id="{6E2798D7-D537-5C60-F24A-1528DB6E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0" name="Freeform 12">
              <a:extLst>
                <a:ext uri="{FF2B5EF4-FFF2-40B4-BE49-F238E27FC236}">
                  <a16:creationId xmlns:a16="http://schemas.microsoft.com/office/drawing/2014/main" id="{8AFFA7F8-EFDE-CB58-3309-6CC9D8A7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1" name="Freeform 13">
              <a:extLst>
                <a:ext uri="{FF2B5EF4-FFF2-40B4-BE49-F238E27FC236}">
                  <a16:creationId xmlns:a16="http://schemas.microsoft.com/office/drawing/2014/main" id="{E3611E52-6459-1826-A1D0-BF894158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2" name="Freeform 14">
              <a:extLst>
                <a:ext uri="{FF2B5EF4-FFF2-40B4-BE49-F238E27FC236}">
                  <a16:creationId xmlns:a16="http://schemas.microsoft.com/office/drawing/2014/main" id="{58CF9F8D-93A9-956D-7D11-5289FDC2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3" name="Freeform 15">
              <a:extLst>
                <a:ext uri="{FF2B5EF4-FFF2-40B4-BE49-F238E27FC236}">
                  <a16:creationId xmlns:a16="http://schemas.microsoft.com/office/drawing/2014/main" id="{F818DDBA-20DB-7216-ADF0-9E3D2E528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7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4" name="Rectangle 16">
              <a:extLst>
                <a:ext uri="{FF2B5EF4-FFF2-40B4-BE49-F238E27FC236}">
                  <a16:creationId xmlns:a16="http://schemas.microsoft.com/office/drawing/2014/main" id="{8776FBD8-FEAE-13A5-41AA-40C1BBA0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F8A718D0-95F8-16F4-B849-7473D389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1746" name="Line 18">
            <a:extLst>
              <a:ext uri="{FF2B5EF4-FFF2-40B4-BE49-F238E27FC236}">
                <a16:creationId xmlns:a16="http://schemas.microsoft.com/office/drawing/2014/main" id="{10A83733-1426-877B-CCA5-5190B17D3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4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7" name="Line 19">
            <a:extLst>
              <a:ext uri="{FF2B5EF4-FFF2-40B4-BE49-F238E27FC236}">
                <a16:creationId xmlns:a16="http://schemas.microsoft.com/office/drawing/2014/main" id="{92FF373B-7EAB-973F-4D19-AA0C4DA62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8" name="Line 20">
            <a:extLst>
              <a:ext uri="{FF2B5EF4-FFF2-40B4-BE49-F238E27FC236}">
                <a16:creationId xmlns:a16="http://schemas.microsoft.com/office/drawing/2014/main" id="{F0E3703B-253A-2953-8BF6-4A7D6831D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3717" y="3048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9" name="Line 21">
            <a:extLst>
              <a:ext uri="{FF2B5EF4-FFF2-40B4-BE49-F238E27FC236}">
                <a16:creationId xmlns:a16="http://schemas.microsoft.com/office/drawing/2014/main" id="{4E6258AF-A58B-EE57-00A8-0C18C5442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917" y="2438400"/>
            <a:ext cx="3048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0" name="Line 22">
            <a:extLst>
              <a:ext uri="{FF2B5EF4-FFF2-40B4-BE49-F238E27FC236}">
                <a16:creationId xmlns:a16="http://schemas.microsoft.com/office/drawing/2014/main" id="{68E2D523-12AE-AB00-2A4B-AFCB8D3F2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517" y="2438400"/>
            <a:ext cx="60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1" name="Line 23">
            <a:extLst>
              <a:ext uri="{FF2B5EF4-FFF2-40B4-BE49-F238E27FC236}">
                <a16:creationId xmlns:a16="http://schemas.microsoft.com/office/drawing/2014/main" id="{BEC278D2-ABBB-4550-98C8-6E4AADC46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117" y="2362200"/>
            <a:ext cx="2286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2" name="Text Box 24">
            <a:extLst>
              <a:ext uri="{FF2B5EF4-FFF2-40B4-BE49-F238E27FC236}">
                <a16:creationId xmlns:a16="http://schemas.microsoft.com/office/drawing/2014/main" id="{0344386D-540C-2A54-AA26-9CB8F12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17" y="487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/>
              <a:t>(thread create, destroy, signal, wait, etc.)</a:t>
            </a:r>
          </a:p>
        </p:txBody>
      </p:sp>
      <p:sp>
        <p:nvSpPr>
          <p:cNvPr id="201753" name="Rectangle 25">
            <a:extLst>
              <a:ext uri="{FF2B5EF4-FFF2-40B4-BE49-F238E27FC236}">
                <a16:creationId xmlns:a16="http://schemas.microsoft.com/office/drawing/2014/main" id="{8ED6D3C1-97B3-392C-8A65-1E3D62E6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1754" name="Line 26">
            <a:extLst>
              <a:ext uri="{FF2B5EF4-FFF2-40B4-BE49-F238E27FC236}">
                <a16:creationId xmlns:a16="http://schemas.microsoft.com/office/drawing/2014/main" id="{3662441C-622B-5471-5CE7-530BF97B3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117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5" name="Rectangle 27">
            <a:extLst>
              <a:ext uri="{FF2B5EF4-FFF2-40B4-BE49-F238E27FC236}">
                <a16:creationId xmlns:a16="http://schemas.microsoft.com/office/drawing/2014/main" id="{7A26617C-A6CB-B6AF-089A-78B2B8F6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657E16D1-FA78-5C9E-1C83-16B0EEA7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C12974A1-E7C4-064C-5063-B1781153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3780" name="Freeform 4">
            <a:extLst>
              <a:ext uri="{FF2B5EF4-FFF2-40B4-BE49-F238E27FC236}">
                <a16:creationId xmlns:a16="http://schemas.microsoft.com/office/drawing/2014/main" id="{DD27786D-DE0E-D080-03D2-9DF6691342DF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AC84F75F-CFF1-35CF-ECB6-05F074555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3782" name="Group 6">
            <a:extLst>
              <a:ext uri="{FF2B5EF4-FFF2-40B4-BE49-F238E27FC236}">
                <a16:creationId xmlns:a16="http://schemas.microsoft.com/office/drawing/2014/main" id="{97647213-5689-3652-2D66-8601DB791620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1981200"/>
            <a:ext cx="3471863" cy="1533525"/>
            <a:chOff x="3552" y="2544"/>
            <a:chExt cx="2187" cy="966"/>
          </a:xfrm>
        </p:grpSpPr>
        <p:sp>
          <p:nvSpPr>
            <p:cNvPr id="203783" name="Rectangle 7">
              <a:extLst>
                <a:ext uri="{FF2B5EF4-FFF2-40B4-BE49-F238E27FC236}">
                  <a16:creationId xmlns:a16="http://schemas.microsoft.com/office/drawing/2014/main" id="{AA0AFB6D-0D0E-E030-A550-357D6FFB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3784" name="Rectangle 8">
              <a:extLst>
                <a:ext uri="{FF2B5EF4-FFF2-40B4-BE49-F238E27FC236}">
                  <a16:creationId xmlns:a16="http://schemas.microsoft.com/office/drawing/2014/main" id="{A4048D69-F0AF-0C3F-AFD3-3DF85A93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3785" name="Rectangle 9">
              <a:extLst>
                <a:ext uri="{FF2B5EF4-FFF2-40B4-BE49-F238E27FC236}">
                  <a16:creationId xmlns:a16="http://schemas.microsoft.com/office/drawing/2014/main" id="{AE7BFBA6-60C8-BA5D-BF8E-48C3D56F1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3786" name="Freeform 10">
              <a:extLst>
                <a:ext uri="{FF2B5EF4-FFF2-40B4-BE49-F238E27FC236}">
                  <a16:creationId xmlns:a16="http://schemas.microsoft.com/office/drawing/2014/main" id="{F07C27FB-B2EA-88BD-50D2-B54EF2F96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87" name="Freeform 11">
              <a:extLst>
                <a:ext uri="{FF2B5EF4-FFF2-40B4-BE49-F238E27FC236}">
                  <a16:creationId xmlns:a16="http://schemas.microsoft.com/office/drawing/2014/main" id="{EA552CE9-21F7-F774-3359-D189266E5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88" name="Freeform 12">
              <a:extLst>
                <a:ext uri="{FF2B5EF4-FFF2-40B4-BE49-F238E27FC236}">
                  <a16:creationId xmlns:a16="http://schemas.microsoft.com/office/drawing/2014/main" id="{81A859B1-3EAB-5438-0DB2-BE9CC739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89" name="Freeform 13">
              <a:extLst>
                <a:ext uri="{FF2B5EF4-FFF2-40B4-BE49-F238E27FC236}">
                  <a16:creationId xmlns:a16="http://schemas.microsoft.com/office/drawing/2014/main" id="{17AD2BFF-CDD5-8B3D-4A60-CC71ED945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90" name="Freeform 14">
              <a:extLst>
                <a:ext uri="{FF2B5EF4-FFF2-40B4-BE49-F238E27FC236}">
                  <a16:creationId xmlns:a16="http://schemas.microsoft.com/office/drawing/2014/main" id="{D0425572-1D7A-C2F5-B9C9-0EE81C5F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91" name="Freeform 15">
              <a:extLst>
                <a:ext uri="{FF2B5EF4-FFF2-40B4-BE49-F238E27FC236}">
                  <a16:creationId xmlns:a16="http://schemas.microsoft.com/office/drawing/2014/main" id="{2EB4E67F-608D-5654-4626-5FCB8F77F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3792" name="Rectangle 16">
              <a:extLst>
                <a:ext uri="{FF2B5EF4-FFF2-40B4-BE49-F238E27FC236}">
                  <a16:creationId xmlns:a16="http://schemas.microsoft.com/office/drawing/2014/main" id="{78A73294-9A8C-D6C7-7B4A-E3BAE3AAD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28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3793" name="Rectangle 17">
            <a:extLst>
              <a:ext uri="{FF2B5EF4-FFF2-40B4-BE49-F238E27FC236}">
                <a16:creationId xmlns:a16="http://schemas.microsoft.com/office/drawing/2014/main" id="{93FAD4CA-F66E-B583-004D-FCAFE21D8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3794" name="Rectangle 18">
            <a:extLst>
              <a:ext uri="{FF2B5EF4-FFF2-40B4-BE49-F238E27FC236}">
                <a16:creationId xmlns:a16="http://schemas.microsoft.com/office/drawing/2014/main" id="{D53A9DF9-9FE7-DCF9-82F3-81F2A2125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6858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3795" name="Rectangle 19">
            <a:extLst>
              <a:ext uri="{FF2B5EF4-FFF2-40B4-BE49-F238E27FC236}">
                <a16:creationId xmlns:a16="http://schemas.microsoft.com/office/drawing/2014/main" id="{B3CAC9CA-C143-79A1-8E71-D81EB710D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3796" name="Rectangle 20">
            <a:extLst>
              <a:ext uri="{FF2B5EF4-FFF2-40B4-BE49-F238E27FC236}">
                <a16:creationId xmlns:a16="http://schemas.microsoft.com/office/drawing/2014/main" id="{0CDAAFFE-97F0-E857-EDB2-B1B7CE853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9144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3797" name="Line 21">
            <a:extLst>
              <a:ext uri="{FF2B5EF4-FFF2-40B4-BE49-F238E27FC236}">
                <a16:creationId xmlns:a16="http://schemas.microsoft.com/office/drawing/2014/main" id="{E9EEF2EC-1EE1-7490-0DC1-0A2D26C66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676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3798" name="Line 22">
            <a:extLst>
              <a:ext uri="{FF2B5EF4-FFF2-40B4-BE49-F238E27FC236}">
                <a16:creationId xmlns:a16="http://schemas.microsoft.com/office/drawing/2014/main" id="{4AC5F9D9-A299-82DE-C8F8-ACFDABE3CE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752600"/>
            <a:ext cx="1676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3799" name="Line 23">
            <a:extLst>
              <a:ext uri="{FF2B5EF4-FFF2-40B4-BE49-F238E27FC236}">
                <a16:creationId xmlns:a16="http://schemas.microsoft.com/office/drawing/2014/main" id="{85BE543B-6600-9B7E-1EF4-FEEED3FBC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24000"/>
            <a:ext cx="2286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3800" name="Rectangle 24">
            <a:extLst>
              <a:ext uri="{FF2B5EF4-FFF2-40B4-BE49-F238E27FC236}">
                <a16:creationId xmlns:a16="http://schemas.microsoft.com/office/drawing/2014/main" id="{F8ADCB19-4A79-29D5-FCC2-8B4C9E02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3801" name="Rectangle 25">
            <a:extLst>
              <a:ext uri="{FF2B5EF4-FFF2-40B4-BE49-F238E27FC236}">
                <a16:creationId xmlns:a16="http://schemas.microsoft.com/office/drawing/2014/main" id="{57770B24-A37E-178C-1A35-888E7ED2A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User-level threads, conceptually</a:t>
            </a:r>
          </a:p>
        </p:txBody>
      </p:sp>
      <p:grpSp>
        <p:nvGrpSpPr>
          <p:cNvPr id="203802" name="Group 26">
            <a:extLst>
              <a:ext uri="{FF2B5EF4-FFF2-40B4-BE49-F238E27FC236}">
                <a16:creationId xmlns:a16="http://schemas.microsoft.com/office/drawing/2014/main" id="{39F9A13A-F350-CE73-CABA-C7EEAC1EBE1A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990600"/>
            <a:ext cx="2743200" cy="1752600"/>
            <a:chOff x="3840" y="624"/>
            <a:chExt cx="1728" cy="1104"/>
          </a:xfrm>
        </p:grpSpPr>
        <p:sp>
          <p:nvSpPr>
            <p:cNvPr id="203803" name="Oval 27">
              <a:extLst>
                <a:ext uri="{FF2B5EF4-FFF2-40B4-BE49-F238E27FC236}">
                  <a16:creationId xmlns:a16="http://schemas.microsoft.com/office/drawing/2014/main" id="{2557A6C0-E49E-910F-4463-2AA55E6E6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1296" cy="576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3804" name="Rectangle 28">
              <a:extLst>
                <a:ext uri="{FF2B5EF4-FFF2-40B4-BE49-F238E27FC236}">
                  <a16:creationId xmlns:a16="http://schemas.microsoft.com/office/drawing/2014/main" id="{393B9A08-7132-6453-9C3D-488629D98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"/>
              <a:ext cx="1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/>
                <a:t>user-level</a:t>
              </a:r>
            </a:p>
            <a:p>
              <a:pPr>
                <a:spcBef>
                  <a:spcPct val="0"/>
                </a:spcBef>
              </a:pPr>
              <a:r>
                <a:rPr lang="en-US" altLang="en-SE"/>
                <a:t>thread library</a:t>
              </a:r>
            </a:p>
          </p:txBody>
        </p:sp>
        <p:sp>
          <p:nvSpPr>
            <p:cNvPr id="203805" name="Text Box 29">
              <a:extLst>
                <a:ext uri="{FF2B5EF4-FFF2-40B4-BE49-F238E27FC236}">
                  <a16:creationId xmlns:a16="http://schemas.microsoft.com/office/drawing/2014/main" id="{68BE3C44-38AC-656F-C14C-7154F162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SE" sz="1200"/>
                <a:t>(thread create, destroy, signal, wait, etc.)</a:t>
              </a:r>
            </a:p>
          </p:txBody>
        </p:sp>
        <p:sp>
          <p:nvSpPr>
            <p:cNvPr id="203806" name="Line 30">
              <a:extLst>
                <a:ext uri="{FF2B5EF4-FFF2-40B4-BE49-F238E27FC236}">
                  <a16:creationId xmlns:a16="http://schemas.microsoft.com/office/drawing/2014/main" id="{C2C409EA-1B6C-517D-D078-A56C7C322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</p:grpSp>
      <p:sp>
        <p:nvSpPr>
          <p:cNvPr id="203807" name="Text Box 31">
            <a:extLst>
              <a:ext uri="{FF2B5EF4-FFF2-40B4-BE49-F238E27FC236}">
                <a16:creationId xmlns:a16="http://schemas.microsoft.com/office/drawing/2014/main" id="{3DB8CC69-4AB6-2A06-BAA9-64CCC0D3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1"/>
            <a:ext cx="68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4000" i="1">
                <a:solidFill>
                  <a:srgbClr val="339966"/>
                </a:solidFill>
              </a:rPr>
              <a:t>?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D2657CF-3B1A-9936-D165-1DED318C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E40DDB3-5A0B-4A5B-DB57-D1E4BE0C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5828" name="Freeform 4">
            <a:extLst>
              <a:ext uri="{FF2B5EF4-FFF2-40B4-BE49-F238E27FC236}">
                <a16:creationId xmlns:a16="http://schemas.microsoft.com/office/drawing/2014/main" id="{C4B93C15-2B17-AF56-7660-47467C547BC0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F6C4C81A-DA52-D760-8E54-C250FDE2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5830" name="Group 6">
            <a:extLst>
              <a:ext uri="{FF2B5EF4-FFF2-40B4-BE49-F238E27FC236}">
                <a16:creationId xmlns:a16="http://schemas.microsoft.com/office/drawing/2014/main" id="{FC503401-4408-F118-C54F-D9B99328B164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1981200"/>
            <a:ext cx="3471863" cy="1533525"/>
            <a:chOff x="3552" y="2544"/>
            <a:chExt cx="2187" cy="966"/>
          </a:xfrm>
        </p:grpSpPr>
        <p:sp>
          <p:nvSpPr>
            <p:cNvPr id="205831" name="Rectangle 7">
              <a:extLst>
                <a:ext uri="{FF2B5EF4-FFF2-40B4-BE49-F238E27FC236}">
                  <a16:creationId xmlns:a16="http://schemas.microsoft.com/office/drawing/2014/main" id="{389ED20C-8BEF-53F2-B421-3B360B22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2" name="Rectangle 8">
              <a:extLst>
                <a:ext uri="{FF2B5EF4-FFF2-40B4-BE49-F238E27FC236}">
                  <a16:creationId xmlns:a16="http://schemas.microsoft.com/office/drawing/2014/main" id="{958EDAEB-CCFD-88B4-9B03-380D78DB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3" name="Rectangle 9">
              <a:extLst>
                <a:ext uri="{FF2B5EF4-FFF2-40B4-BE49-F238E27FC236}">
                  <a16:creationId xmlns:a16="http://schemas.microsoft.com/office/drawing/2014/main" id="{FEADF495-1005-F6C5-6A74-B9643E94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4" name="Freeform 10">
              <a:extLst>
                <a:ext uri="{FF2B5EF4-FFF2-40B4-BE49-F238E27FC236}">
                  <a16:creationId xmlns:a16="http://schemas.microsoft.com/office/drawing/2014/main" id="{426A6858-1CF7-865C-5FF9-794D1E1C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5" name="Freeform 11">
              <a:extLst>
                <a:ext uri="{FF2B5EF4-FFF2-40B4-BE49-F238E27FC236}">
                  <a16:creationId xmlns:a16="http://schemas.microsoft.com/office/drawing/2014/main" id="{F2752CB6-B355-1095-E395-46FB8C9B3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6" name="Freeform 12">
              <a:extLst>
                <a:ext uri="{FF2B5EF4-FFF2-40B4-BE49-F238E27FC236}">
                  <a16:creationId xmlns:a16="http://schemas.microsoft.com/office/drawing/2014/main" id="{D569ED09-6441-3198-DF15-56622282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7" name="Freeform 13">
              <a:extLst>
                <a:ext uri="{FF2B5EF4-FFF2-40B4-BE49-F238E27FC236}">
                  <a16:creationId xmlns:a16="http://schemas.microsoft.com/office/drawing/2014/main" id="{8D8BEA9E-4DD1-7BE1-B936-B503A637F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8" name="Freeform 14">
              <a:extLst>
                <a:ext uri="{FF2B5EF4-FFF2-40B4-BE49-F238E27FC236}">
                  <a16:creationId xmlns:a16="http://schemas.microsoft.com/office/drawing/2014/main" id="{D7AB31AD-CB78-B63A-408E-D43F0DA5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9" name="Freeform 15">
              <a:extLst>
                <a:ext uri="{FF2B5EF4-FFF2-40B4-BE49-F238E27FC236}">
                  <a16:creationId xmlns:a16="http://schemas.microsoft.com/office/drawing/2014/main" id="{0699CA40-2014-AD1A-B06C-C1736BA6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40" name="Rectangle 16">
              <a:extLst>
                <a:ext uri="{FF2B5EF4-FFF2-40B4-BE49-F238E27FC236}">
                  <a16:creationId xmlns:a16="http://schemas.microsoft.com/office/drawing/2014/main" id="{F414A326-6EF8-9CC8-9F1F-ABD85CB5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28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5841" name="Rectangle 17">
            <a:extLst>
              <a:ext uri="{FF2B5EF4-FFF2-40B4-BE49-F238E27FC236}">
                <a16:creationId xmlns:a16="http://schemas.microsoft.com/office/drawing/2014/main" id="{E3D4C6E6-0F5D-5714-CBFC-870602F9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5842" name="Rectangle 18">
            <a:extLst>
              <a:ext uri="{FF2B5EF4-FFF2-40B4-BE49-F238E27FC236}">
                <a16:creationId xmlns:a16="http://schemas.microsoft.com/office/drawing/2014/main" id="{C80AAD1D-9DC8-4EC1-FCA4-C3E4EFB4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6858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3" name="Rectangle 19">
            <a:extLst>
              <a:ext uri="{FF2B5EF4-FFF2-40B4-BE49-F238E27FC236}">
                <a16:creationId xmlns:a16="http://schemas.microsoft.com/office/drawing/2014/main" id="{CBA8D935-CD17-1C0B-0AC8-D7BFA9A2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4" name="Rectangle 20">
            <a:extLst>
              <a:ext uri="{FF2B5EF4-FFF2-40B4-BE49-F238E27FC236}">
                <a16:creationId xmlns:a16="http://schemas.microsoft.com/office/drawing/2014/main" id="{8E6CA22D-F056-007D-1118-617AF24C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9144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5" name="Line 21">
            <a:extLst>
              <a:ext uri="{FF2B5EF4-FFF2-40B4-BE49-F238E27FC236}">
                <a16:creationId xmlns:a16="http://schemas.microsoft.com/office/drawing/2014/main" id="{6A6E4C12-9EEF-11BF-45EC-AD320F394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676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id="{5A308373-4DC4-99C3-FDF6-2F6769871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752600"/>
            <a:ext cx="1676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7" name="Line 23">
            <a:extLst>
              <a:ext uri="{FF2B5EF4-FFF2-40B4-BE49-F238E27FC236}">
                <a16:creationId xmlns:a16="http://schemas.microsoft.com/office/drawing/2014/main" id="{9BDB03BA-F7EA-D413-E449-7A5BC64A5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24000"/>
            <a:ext cx="2286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8" name="Freeform 24">
            <a:extLst>
              <a:ext uri="{FF2B5EF4-FFF2-40B4-BE49-F238E27FC236}">
                <a16:creationId xmlns:a16="http://schemas.microsoft.com/office/drawing/2014/main" id="{04D4B17B-E220-427D-0257-64739104C5CA}"/>
              </a:ext>
            </a:extLst>
          </p:cNvPr>
          <p:cNvSpPr>
            <a:spLocks/>
          </p:cNvSpPr>
          <p:nvPr/>
        </p:nvSpPr>
        <p:spPr bwMode="auto">
          <a:xfrm>
            <a:off x="48768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49" name="Freeform 25">
            <a:extLst>
              <a:ext uri="{FF2B5EF4-FFF2-40B4-BE49-F238E27FC236}">
                <a16:creationId xmlns:a16="http://schemas.microsoft.com/office/drawing/2014/main" id="{4EB0B7B7-DE3A-2429-5339-25558F2B52DA}"/>
              </a:ext>
            </a:extLst>
          </p:cNvPr>
          <p:cNvSpPr>
            <a:spLocks/>
          </p:cNvSpPr>
          <p:nvPr/>
        </p:nvSpPr>
        <p:spPr bwMode="auto">
          <a:xfrm>
            <a:off x="58674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0" name="Freeform 26">
            <a:extLst>
              <a:ext uri="{FF2B5EF4-FFF2-40B4-BE49-F238E27FC236}">
                <a16:creationId xmlns:a16="http://schemas.microsoft.com/office/drawing/2014/main" id="{1A47271A-BBAC-2A49-4F4A-8E1940BAD389}"/>
              </a:ext>
            </a:extLst>
          </p:cNvPr>
          <p:cNvSpPr>
            <a:spLocks/>
          </p:cNvSpPr>
          <p:nvPr/>
        </p:nvSpPr>
        <p:spPr bwMode="auto">
          <a:xfrm>
            <a:off x="64770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id="{6F3F033F-3A57-BC7C-EDB0-B222811FE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733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id="{CF840E9E-E9DA-6AAD-5FE2-711F11435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id="{692F0BC0-C38C-181B-C333-DF3302633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733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4" name="Text Box 30">
            <a:extLst>
              <a:ext uri="{FF2B5EF4-FFF2-40B4-BE49-F238E27FC236}">
                <a16:creationId xmlns:a16="http://schemas.microsoft.com/office/drawing/2014/main" id="{2E2801E7-CD36-84BF-1FA5-F64A8871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/>
              <a:t>(</a:t>
            </a:r>
            <a:r>
              <a:rPr lang="en-US" altLang="en-SE" sz="1200" i="1"/>
              <a:t>kernel</a:t>
            </a:r>
            <a:r>
              <a:rPr lang="en-US" altLang="en-SE" sz="1200"/>
              <a:t> thread create, destroy, signal, wait, etc.)</a:t>
            </a:r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id="{A42611D1-7B03-02B6-E0D9-B55F67CB2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6" name="Line 32">
            <a:extLst>
              <a:ext uri="{FF2B5EF4-FFF2-40B4-BE49-F238E27FC236}">
                <a16:creationId xmlns:a16="http://schemas.microsoft.com/office/drawing/2014/main" id="{5307244F-48B3-AACC-C572-D827F207A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24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7" name="Line 33">
            <a:extLst>
              <a:ext uri="{FF2B5EF4-FFF2-40B4-BE49-F238E27FC236}">
                <a16:creationId xmlns:a16="http://schemas.microsoft.com/office/drawing/2014/main" id="{5AAC130E-C2C5-9236-FFCD-88D25EA1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14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8" name="Rectangle 34">
            <a:extLst>
              <a:ext uri="{FF2B5EF4-FFF2-40B4-BE49-F238E27FC236}">
                <a16:creationId xmlns:a16="http://schemas.microsoft.com/office/drawing/2014/main" id="{96768B95-6D46-197C-7A4F-8848C567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5859" name="Line 35">
            <a:extLst>
              <a:ext uri="{FF2B5EF4-FFF2-40B4-BE49-F238E27FC236}">
                <a16:creationId xmlns:a16="http://schemas.microsoft.com/office/drawing/2014/main" id="{94F71765-08E2-CCC5-A0FF-98CA40D2D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0" name="Rectangle 36">
            <a:extLst>
              <a:ext uri="{FF2B5EF4-FFF2-40B4-BE49-F238E27FC236}">
                <a16:creationId xmlns:a16="http://schemas.microsoft.com/office/drawing/2014/main" id="{9B8B5F4F-57AB-4771-CFEE-9C122B5FB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User-level threads, </a:t>
            </a:r>
            <a:r>
              <a:rPr lang="en-US" altLang="en-SE" i="1"/>
              <a:t>really</a:t>
            </a:r>
          </a:p>
        </p:txBody>
      </p:sp>
      <p:grpSp>
        <p:nvGrpSpPr>
          <p:cNvPr id="205861" name="Group 37">
            <a:extLst>
              <a:ext uri="{FF2B5EF4-FFF2-40B4-BE49-F238E27FC236}">
                <a16:creationId xmlns:a16="http://schemas.microsoft.com/office/drawing/2014/main" id="{91F71C5A-94DB-23F5-DC6E-B1A4D1AD13B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990600"/>
            <a:ext cx="2743200" cy="1752600"/>
            <a:chOff x="3840" y="624"/>
            <a:chExt cx="1728" cy="1104"/>
          </a:xfrm>
        </p:grpSpPr>
        <p:sp>
          <p:nvSpPr>
            <p:cNvPr id="205862" name="Oval 38">
              <a:extLst>
                <a:ext uri="{FF2B5EF4-FFF2-40B4-BE49-F238E27FC236}">
                  <a16:creationId xmlns:a16="http://schemas.microsoft.com/office/drawing/2014/main" id="{6A4B848F-3526-0AEE-1558-82A0195E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1296" cy="576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63" name="Rectangle 39">
              <a:extLst>
                <a:ext uri="{FF2B5EF4-FFF2-40B4-BE49-F238E27FC236}">
                  <a16:creationId xmlns:a16="http://schemas.microsoft.com/office/drawing/2014/main" id="{E6D5D1B5-CC39-8B50-6B45-D84A0DA6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"/>
              <a:ext cx="1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/>
                <a:t>user-level</a:t>
              </a:r>
            </a:p>
            <a:p>
              <a:pPr>
                <a:spcBef>
                  <a:spcPct val="0"/>
                </a:spcBef>
              </a:pPr>
              <a:r>
                <a:rPr lang="en-US" altLang="en-SE"/>
                <a:t>thread library</a:t>
              </a:r>
            </a:p>
          </p:txBody>
        </p:sp>
        <p:sp>
          <p:nvSpPr>
            <p:cNvPr id="205864" name="Text Box 40">
              <a:extLst>
                <a:ext uri="{FF2B5EF4-FFF2-40B4-BE49-F238E27FC236}">
                  <a16:creationId xmlns:a16="http://schemas.microsoft.com/office/drawing/2014/main" id="{4A886658-5426-787A-DAC0-C6396D70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SE" sz="1200"/>
                <a:t>(thread create, destroy, signal, wait, etc.)</a:t>
              </a:r>
            </a:p>
          </p:txBody>
        </p:sp>
        <p:sp>
          <p:nvSpPr>
            <p:cNvPr id="205865" name="Line 41">
              <a:extLst>
                <a:ext uri="{FF2B5EF4-FFF2-40B4-BE49-F238E27FC236}">
                  <a16:creationId xmlns:a16="http://schemas.microsoft.com/office/drawing/2014/main" id="{5850581F-95EF-1BFD-34E5-CD0B24C0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</p:grpSp>
      <p:sp>
        <p:nvSpPr>
          <p:cNvPr id="205866" name="Line 42">
            <a:extLst>
              <a:ext uri="{FF2B5EF4-FFF2-40B4-BE49-F238E27FC236}">
                <a16:creationId xmlns:a16="http://schemas.microsoft.com/office/drawing/2014/main" id="{9E4C94AC-4B6B-49C2-F787-D92CD93A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81400"/>
            <a:ext cx="2362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7" name="Rectangle 43">
            <a:extLst>
              <a:ext uri="{FF2B5EF4-FFF2-40B4-BE49-F238E27FC236}">
                <a16:creationId xmlns:a16="http://schemas.microsoft.com/office/drawing/2014/main" id="{F4CE3617-2D9C-312E-7C07-16C937D5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86201"/>
            <a:ext cx="1821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955F35DB-8657-2D08-21E6-CE90317D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36E0AAAD-1683-FD42-32D8-2E9A5608A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7876" name="Freeform 4">
            <a:extLst>
              <a:ext uri="{FF2B5EF4-FFF2-40B4-BE49-F238E27FC236}">
                <a16:creationId xmlns:a16="http://schemas.microsoft.com/office/drawing/2014/main" id="{7B00646E-A895-0C61-7CDA-D44DEA4F9BA7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7877" name="Rectangle 5">
            <a:extLst>
              <a:ext uri="{FF2B5EF4-FFF2-40B4-BE49-F238E27FC236}">
                <a16:creationId xmlns:a16="http://schemas.microsoft.com/office/drawing/2014/main" id="{7726040B-34FC-2618-BA5B-CF931AE30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7878" name="Group 6">
            <a:extLst>
              <a:ext uri="{FF2B5EF4-FFF2-40B4-BE49-F238E27FC236}">
                <a16:creationId xmlns:a16="http://schemas.microsoft.com/office/drawing/2014/main" id="{F573A2B2-3802-4D66-91EF-320ADAFC8286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1981200"/>
            <a:ext cx="3471863" cy="1533525"/>
            <a:chOff x="3552" y="2544"/>
            <a:chExt cx="2187" cy="966"/>
          </a:xfrm>
        </p:grpSpPr>
        <p:sp>
          <p:nvSpPr>
            <p:cNvPr id="207879" name="Rectangle 7">
              <a:extLst>
                <a:ext uri="{FF2B5EF4-FFF2-40B4-BE49-F238E27FC236}">
                  <a16:creationId xmlns:a16="http://schemas.microsoft.com/office/drawing/2014/main" id="{725D41A9-B6EA-CDDC-A785-C55FC0076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7880" name="Rectangle 8">
              <a:extLst>
                <a:ext uri="{FF2B5EF4-FFF2-40B4-BE49-F238E27FC236}">
                  <a16:creationId xmlns:a16="http://schemas.microsoft.com/office/drawing/2014/main" id="{71941984-F141-272C-6082-CF82F68F5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7881" name="Rectangle 9">
              <a:extLst>
                <a:ext uri="{FF2B5EF4-FFF2-40B4-BE49-F238E27FC236}">
                  <a16:creationId xmlns:a16="http://schemas.microsoft.com/office/drawing/2014/main" id="{580F6E0A-2875-C84B-0B11-31039004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7882" name="Freeform 10">
              <a:extLst>
                <a:ext uri="{FF2B5EF4-FFF2-40B4-BE49-F238E27FC236}">
                  <a16:creationId xmlns:a16="http://schemas.microsoft.com/office/drawing/2014/main" id="{8C942228-AFE8-ABB5-03AF-3B89744FC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83" name="Freeform 11">
              <a:extLst>
                <a:ext uri="{FF2B5EF4-FFF2-40B4-BE49-F238E27FC236}">
                  <a16:creationId xmlns:a16="http://schemas.microsoft.com/office/drawing/2014/main" id="{81C94132-8C93-0527-3CB7-F5BE2483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84" name="Freeform 12">
              <a:extLst>
                <a:ext uri="{FF2B5EF4-FFF2-40B4-BE49-F238E27FC236}">
                  <a16:creationId xmlns:a16="http://schemas.microsoft.com/office/drawing/2014/main" id="{EEBCEAC7-8A4E-B970-C38F-7C3742F7E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85" name="Freeform 13">
              <a:extLst>
                <a:ext uri="{FF2B5EF4-FFF2-40B4-BE49-F238E27FC236}">
                  <a16:creationId xmlns:a16="http://schemas.microsoft.com/office/drawing/2014/main" id="{2504CF94-ADBC-38CF-1C6A-7671EBA2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86" name="Freeform 14">
              <a:extLst>
                <a:ext uri="{FF2B5EF4-FFF2-40B4-BE49-F238E27FC236}">
                  <a16:creationId xmlns:a16="http://schemas.microsoft.com/office/drawing/2014/main" id="{4BDB804A-F268-61CA-7CEC-E57234ED5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87" name="Freeform 15">
              <a:extLst>
                <a:ext uri="{FF2B5EF4-FFF2-40B4-BE49-F238E27FC236}">
                  <a16:creationId xmlns:a16="http://schemas.microsoft.com/office/drawing/2014/main" id="{43E2D386-C2CE-BD60-45D7-C87EFF05F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7888" name="Rectangle 16">
              <a:extLst>
                <a:ext uri="{FF2B5EF4-FFF2-40B4-BE49-F238E27FC236}">
                  <a16:creationId xmlns:a16="http://schemas.microsoft.com/office/drawing/2014/main" id="{BB08916D-12A0-BE16-6FA7-C18022B84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28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7889" name="Rectangle 17">
            <a:extLst>
              <a:ext uri="{FF2B5EF4-FFF2-40B4-BE49-F238E27FC236}">
                <a16:creationId xmlns:a16="http://schemas.microsoft.com/office/drawing/2014/main" id="{869933F7-438E-8B41-B1DB-762DBB5B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7890" name="Rectangle 18">
            <a:extLst>
              <a:ext uri="{FF2B5EF4-FFF2-40B4-BE49-F238E27FC236}">
                <a16:creationId xmlns:a16="http://schemas.microsoft.com/office/drawing/2014/main" id="{EDD92E81-62E1-39EC-796B-C3FAF727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6858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7891" name="Rectangle 19">
            <a:extLst>
              <a:ext uri="{FF2B5EF4-FFF2-40B4-BE49-F238E27FC236}">
                <a16:creationId xmlns:a16="http://schemas.microsoft.com/office/drawing/2014/main" id="{4F46CC95-B2CF-7DB9-7693-6B68E2A8D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7892" name="Rectangle 20">
            <a:extLst>
              <a:ext uri="{FF2B5EF4-FFF2-40B4-BE49-F238E27FC236}">
                <a16:creationId xmlns:a16="http://schemas.microsoft.com/office/drawing/2014/main" id="{3161F31F-2A2B-4CFA-A609-881605B4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9144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7893" name="Line 21">
            <a:extLst>
              <a:ext uri="{FF2B5EF4-FFF2-40B4-BE49-F238E27FC236}">
                <a16:creationId xmlns:a16="http://schemas.microsoft.com/office/drawing/2014/main" id="{3C364FC7-D6EA-062A-586E-C817387BA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676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894" name="Line 22">
            <a:extLst>
              <a:ext uri="{FF2B5EF4-FFF2-40B4-BE49-F238E27FC236}">
                <a16:creationId xmlns:a16="http://schemas.microsoft.com/office/drawing/2014/main" id="{11090047-6E35-D404-2FAA-E88422A09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752600"/>
            <a:ext cx="1676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895" name="Line 23">
            <a:extLst>
              <a:ext uri="{FF2B5EF4-FFF2-40B4-BE49-F238E27FC236}">
                <a16:creationId xmlns:a16="http://schemas.microsoft.com/office/drawing/2014/main" id="{66F6CE2D-190E-4F16-07EC-0BFA10FAE3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24000"/>
            <a:ext cx="2286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grpSp>
        <p:nvGrpSpPr>
          <p:cNvPr id="207896" name="Group 24">
            <a:extLst>
              <a:ext uri="{FF2B5EF4-FFF2-40B4-BE49-F238E27FC236}">
                <a16:creationId xmlns:a16="http://schemas.microsoft.com/office/drawing/2014/main" id="{8BDAB01A-3E66-0D8E-9017-69C1348A533D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990600"/>
            <a:ext cx="2743200" cy="1752600"/>
            <a:chOff x="3840" y="624"/>
            <a:chExt cx="1728" cy="1104"/>
          </a:xfrm>
        </p:grpSpPr>
        <p:sp>
          <p:nvSpPr>
            <p:cNvPr id="207897" name="Oval 25">
              <a:extLst>
                <a:ext uri="{FF2B5EF4-FFF2-40B4-BE49-F238E27FC236}">
                  <a16:creationId xmlns:a16="http://schemas.microsoft.com/office/drawing/2014/main" id="{8A4B6D37-45A3-F031-D8C5-3D5E687E1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1296" cy="576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7898" name="Rectangle 26">
              <a:extLst>
                <a:ext uri="{FF2B5EF4-FFF2-40B4-BE49-F238E27FC236}">
                  <a16:creationId xmlns:a16="http://schemas.microsoft.com/office/drawing/2014/main" id="{4F92D9BD-78BC-14E8-45A8-A813733E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"/>
              <a:ext cx="1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/>
                <a:t>user-level</a:t>
              </a:r>
            </a:p>
            <a:p>
              <a:pPr>
                <a:spcBef>
                  <a:spcPct val="0"/>
                </a:spcBef>
              </a:pPr>
              <a:r>
                <a:rPr lang="en-US" altLang="en-SE"/>
                <a:t>thread library</a:t>
              </a:r>
            </a:p>
          </p:txBody>
        </p:sp>
        <p:sp>
          <p:nvSpPr>
            <p:cNvPr id="207899" name="Text Box 27">
              <a:extLst>
                <a:ext uri="{FF2B5EF4-FFF2-40B4-BE49-F238E27FC236}">
                  <a16:creationId xmlns:a16="http://schemas.microsoft.com/office/drawing/2014/main" id="{116405B8-0089-CD6E-0151-97D726D2E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SE" sz="1200"/>
                <a:t>(thread create, destroy, signal, wait, etc.)</a:t>
              </a:r>
            </a:p>
          </p:txBody>
        </p:sp>
        <p:sp>
          <p:nvSpPr>
            <p:cNvPr id="207900" name="Line 28">
              <a:extLst>
                <a:ext uri="{FF2B5EF4-FFF2-40B4-BE49-F238E27FC236}">
                  <a16:creationId xmlns:a16="http://schemas.microsoft.com/office/drawing/2014/main" id="{04559D3F-CEB7-6546-3ED3-ADBF27166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</p:grpSp>
      <p:sp>
        <p:nvSpPr>
          <p:cNvPr id="207901" name="Freeform 29">
            <a:extLst>
              <a:ext uri="{FF2B5EF4-FFF2-40B4-BE49-F238E27FC236}">
                <a16:creationId xmlns:a16="http://schemas.microsoft.com/office/drawing/2014/main" id="{004F8B5C-B5FB-0D57-2E51-FC9FFE335325}"/>
              </a:ext>
            </a:extLst>
          </p:cNvPr>
          <p:cNvSpPr>
            <a:spLocks/>
          </p:cNvSpPr>
          <p:nvPr/>
        </p:nvSpPr>
        <p:spPr bwMode="auto">
          <a:xfrm>
            <a:off x="48768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7902" name="Freeform 30">
            <a:extLst>
              <a:ext uri="{FF2B5EF4-FFF2-40B4-BE49-F238E27FC236}">
                <a16:creationId xmlns:a16="http://schemas.microsoft.com/office/drawing/2014/main" id="{B0B279EC-8681-0991-C9C1-A51C5C838CC0}"/>
              </a:ext>
            </a:extLst>
          </p:cNvPr>
          <p:cNvSpPr>
            <a:spLocks/>
          </p:cNvSpPr>
          <p:nvPr/>
        </p:nvSpPr>
        <p:spPr bwMode="auto">
          <a:xfrm>
            <a:off x="58674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7903" name="Freeform 31">
            <a:extLst>
              <a:ext uri="{FF2B5EF4-FFF2-40B4-BE49-F238E27FC236}">
                <a16:creationId xmlns:a16="http://schemas.microsoft.com/office/drawing/2014/main" id="{E5929318-4A2A-FBD7-D915-C2195BCC4B23}"/>
              </a:ext>
            </a:extLst>
          </p:cNvPr>
          <p:cNvSpPr>
            <a:spLocks/>
          </p:cNvSpPr>
          <p:nvPr/>
        </p:nvSpPr>
        <p:spPr bwMode="auto">
          <a:xfrm>
            <a:off x="64770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7904" name="Line 32">
            <a:extLst>
              <a:ext uri="{FF2B5EF4-FFF2-40B4-BE49-F238E27FC236}">
                <a16:creationId xmlns:a16="http://schemas.microsoft.com/office/drawing/2014/main" id="{B405A735-30D9-9572-3F07-C785AA1CF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733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05" name="Line 33">
            <a:extLst>
              <a:ext uri="{FF2B5EF4-FFF2-40B4-BE49-F238E27FC236}">
                <a16:creationId xmlns:a16="http://schemas.microsoft.com/office/drawing/2014/main" id="{2096C892-37D5-2140-6DE4-D82138E568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06" name="Line 34">
            <a:extLst>
              <a:ext uri="{FF2B5EF4-FFF2-40B4-BE49-F238E27FC236}">
                <a16:creationId xmlns:a16="http://schemas.microsoft.com/office/drawing/2014/main" id="{679B8629-F3F5-490F-4AB5-9C696C40A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07" name="Text Box 35">
            <a:extLst>
              <a:ext uri="{FF2B5EF4-FFF2-40B4-BE49-F238E27FC236}">
                <a16:creationId xmlns:a16="http://schemas.microsoft.com/office/drawing/2014/main" id="{21264EAC-7EB7-A8AD-468D-E8732FAE3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/>
              <a:t>(</a:t>
            </a:r>
            <a:r>
              <a:rPr lang="en-US" altLang="en-SE" sz="1200" i="1"/>
              <a:t>kernel</a:t>
            </a:r>
            <a:r>
              <a:rPr lang="en-US" altLang="en-SE" sz="1200"/>
              <a:t> thread create, destroy, signal, wait, etc.)</a:t>
            </a:r>
          </a:p>
        </p:txBody>
      </p:sp>
      <p:sp>
        <p:nvSpPr>
          <p:cNvPr id="207908" name="Line 36">
            <a:extLst>
              <a:ext uri="{FF2B5EF4-FFF2-40B4-BE49-F238E27FC236}">
                <a16:creationId xmlns:a16="http://schemas.microsoft.com/office/drawing/2014/main" id="{F9E75682-B097-1FA6-2A44-B23D900D53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09" name="Line 37">
            <a:extLst>
              <a:ext uri="{FF2B5EF4-FFF2-40B4-BE49-F238E27FC236}">
                <a16:creationId xmlns:a16="http://schemas.microsoft.com/office/drawing/2014/main" id="{43FE8F13-D10B-2D1A-D73B-AC54BAF18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24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0" name="Line 38">
            <a:extLst>
              <a:ext uri="{FF2B5EF4-FFF2-40B4-BE49-F238E27FC236}">
                <a16:creationId xmlns:a16="http://schemas.microsoft.com/office/drawing/2014/main" id="{C4C90F9C-E3A5-9621-DD0E-31D229EEA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14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1" name="Rectangle 39">
            <a:extLst>
              <a:ext uri="{FF2B5EF4-FFF2-40B4-BE49-F238E27FC236}">
                <a16:creationId xmlns:a16="http://schemas.microsoft.com/office/drawing/2014/main" id="{7C2E0A49-07B1-EFDB-8394-2B526A46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7912" name="Line 40">
            <a:extLst>
              <a:ext uri="{FF2B5EF4-FFF2-40B4-BE49-F238E27FC236}">
                <a16:creationId xmlns:a16="http://schemas.microsoft.com/office/drawing/2014/main" id="{72B95225-516C-417F-FE43-A8765908D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3" name="Freeform 41">
            <a:extLst>
              <a:ext uri="{FF2B5EF4-FFF2-40B4-BE49-F238E27FC236}">
                <a16:creationId xmlns:a16="http://schemas.microsoft.com/office/drawing/2014/main" id="{97390746-C7BB-84B9-91C5-074220FF651E}"/>
              </a:ext>
            </a:extLst>
          </p:cNvPr>
          <p:cNvSpPr>
            <a:spLocks/>
          </p:cNvSpPr>
          <p:nvPr/>
        </p:nvSpPr>
        <p:spPr bwMode="auto">
          <a:xfrm>
            <a:off x="46482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7914" name="Freeform 42">
            <a:extLst>
              <a:ext uri="{FF2B5EF4-FFF2-40B4-BE49-F238E27FC236}">
                <a16:creationId xmlns:a16="http://schemas.microsoft.com/office/drawing/2014/main" id="{BF11E67C-347A-4014-29D0-99D575AB118D}"/>
              </a:ext>
            </a:extLst>
          </p:cNvPr>
          <p:cNvSpPr>
            <a:spLocks/>
          </p:cNvSpPr>
          <p:nvPr/>
        </p:nvSpPr>
        <p:spPr bwMode="auto">
          <a:xfrm>
            <a:off x="67056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7915" name="Line 43">
            <a:extLst>
              <a:ext uri="{FF2B5EF4-FFF2-40B4-BE49-F238E27FC236}">
                <a16:creationId xmlns:a16="http://schemas.microsoft.com/office/drawing/2014/main" id="{DEB2185F-4BFF-7736-3020-2C38A71BB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733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6" name="Line 44">
            <a:extLst>
              <a:ext uri="{FF2B5EF4-FFF2-40B4-BE49-F238E27FC236}">
                <a16:creationId xmlns:a16="http://schemas.microsoft.com/office/drawing/2014/main" id="{2283E42D-CE21-A4AB-46DD-1E57D296B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7" name="Line 45">
            <a:extLst>
              <a:ext uri="{FF2B5EF4-FFF2-40B4-BE49-F238E27FC236}">
                <a16:creationId xmlns:a16="http://schemas.microsoft.com/office/drawing/2014/main" id="{34728174-ED81-59EB-CC16-94488EAEF8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124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8" name="Line 46">
            <a:extLst>
              <a:ext uri="{FF2B5EF4-FFF2-40B4-BE49-F238E27FC236}">
                <a16:creationId xmlns:a16="http://schemas.microsoft.com/office/drawing/2014/main" id="{0A904FAA-441E-0D74-FCF6-164B4C87D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514600"/>
            <a:ext cx="304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7919" name="Rectangle 47">
            <a:extLst>
              <a:ext uri="{FF2B5EF4-FFF2-40B4-BE49-F238E27FC236}">
                <a16:creationId xmlns:a16="http://schemas.microsoft.com/office/drawing/2014/main" id="{DE26CFE4-6F10-6C85-FA92-E46DE9571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Multiple kernel threads “powering”</a:t>
            </a:r>
            <a:br>
              <a:rPr lang="en-US" altLang="en-SE"/>
            </a:br>
            <a:r>
              <a:rPr lang="en-US" altLang="en-SE"/>
              <a:t>each address space</a:t>
            </a:r>
          </a:p>
        </p:txBody>
      </p:sp>
      <p:sp>
        <p:nvSpPr>
          <p:cNvPr id="207920" name="Rectangle 48">
            <a:extLst>
              <a:ext uri="{FF2B5EF4-FFF2-40B4-BE49-F238E27FC236}">
                <a16:creationId xmlns:a16="http://schemas.microsoft.com/office/drawing/2014/main" id="{AECD5FAF-E936-D26C-6869-342829DA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86201"/>
            <a:ext cx="1821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kernel threads</a:t>
            </a:r>
          </a:p>
        </p:txBody>
      </p:sp>
      <p:sp>
        <p:nvSpPr>
          <p:cNvPr id="207921" name="Line 49">
            <a:extLst>
              <a:ext uri="{FF2B5EF4-FFF2-40B4-BE49-F238E27FC236}">
                <a16:creationId xmlns:a16="http://schemas.microsoft.com/office/drawing/2014/main" id="{7106346C-CBA2-322B-83F2-194DC60B7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657600"/>
            <a:ext cx="2133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CE5B0E8-0D4E-128A-4FA3-69226DC35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 implementation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3C7424B-9D80-B0F9-8873-44C5CA79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/>
              <a:t>The kernel believes the user-level process is just a normal process running code</a:t>
            </a:r>
          </a:p>
          <a:p>
            <a:pPr lvl="1"/>
            <a:r>
              <a:rPr lang="en-US" altLang="en-SE"/>
              <a:t>But, this code includes the thread support library and its associated thread scheduler</a:t>
            </a:r>
          </a:p>
          <a:p>
            <a:r>
              <a:rPr lang="en-US" altLang="en-SE"/>
              <a:t>The thread scheduler determines when a thread runs</a:t>
            </a:r>
          </a:p>
          <a:p>
            <a:pPr lvl="1"/>
            <a:r>
              <a:rPr lang="en-US" altLang="en-SE"/>
              <a:t>it uses queues to keep track of what threads are doing:  run, ready, wait</a:t>
            </a:r>
          </a:p>
          <a:p>
            <a:pPr lvl="2"/>
            <a:r>
              <a:rPr lang="en-US" altLang="en-SE"/>
              <a:t>just like the OS and processes</a:t>
            </a:r>
          </a:p>
          <a:p>
            <a:pPr lvl="2"/>
            <a:r>
              <a:rPr lang="en-US" altLang="en-SE"/>
              <a:t>but, implemented at user-level as a library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625A3A2-BF02-A078-EA79-28C364886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in a process?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83B10EC-D0EE-1818-6CF3-7FCC5F27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4627" y="952500"/>
            <a:ext cx="9977377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sz="2800" dirty="0"/>
              <a:t>A process consists of: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an address space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code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data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at least one thread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Registers, IP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Floating point state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Stack and stack pointer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 set of OS resources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open files, network connections, sound channels, …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Today: decompose …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/>
              <a:t>threads of control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/>
              <a:t>(other resources…)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F6FC2F3-9914-DF3C-FFB0-96B89F43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interface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5C56527-5185-CE39-5F8B-1CF99897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169" y="1144929"/>
            <a:ext cx="10174147" cy="4953000"/>
          </a:xfrm>
        </p:spPr>
        <p:txBody>
          <a:bodyPr/>
          <a:lstStyle/>
          <a:p>
            <a:r>
              <a:rPr lang="en-US" altLang="en-SE" dirty="0"/>
              <a:t>The POSIX </a:t>
            </a:r>
            <a:r>
              <a:rPr lang="en-US" altLang="en-SE" dirty="0" err="1">
                <a:latin typeface="Courier New" panose="02070309020205020404" pitchFamily="49" charset="0"/>
              </a:rPr>
              <a:t>pthreads</a:t>
            </a:r>
            <a:r>
              <a:rPr lang="en-US" altLang="en-SE" dirty="0"/>
              <a:t> API:</a:t>
            </a:r>
          </a:p>
          <a:p>
            <a:pPr lvl="1">
              <a:spcBef>
                <a:spcPct val="50000"/>
              </a:spcBef>
            </a:pPr>
            <a:r>
              <a:rPr lang="en-US" altLang="en-SE" dirty="0">
                <a:latin typeface="Courier New" panose="02070309020205020404" pitchFamily="49" charset="0"/>
              </a:rPr>
              <a:t>t = </a:t>
            </a:r>
            <a:r>
              <a:rPr lang="en-US" altLang="en-SE" dirty="0" err="1">
                <a:latin typeface="Courier New" panose="02070309020205020404" pitchFamily="49" charset="0"/>
              </a:rPr>
              <a:t>pthread_create</a:t>
            </a:r>
            <a:r>
              <a:rPr lang="en-US" altLang="en-SE" dirty="0">
                <a:latin typeface="Courier New" panose="02070309020205020404" pitchFamily="49" charset="0"/>
              </a:rPr>
              <a:t>(attributes, </a:t>
            </a:r>
            <a:r>
              <a:rPr lang="en-US" altLang="en-SE" dirty="0" err="1">
                <a:latin typeface="Courier New" panose="02070309020205020404" pitchFamily="49" charset="0"/>
              </a:rPr>
              <a:t>start_procedure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creates a new thread of control</a:t>
            </a:r>
          </a:p>
          <a:p>
            <a:pPr lvl="2"/>
            <a:r>
              <a:rPr lang="en-US" altLang="en-SE" dirty="0"/>
              <a:t>new thread begins executing at </a:t>
            </a:r>
            <a:r>
              <a:rPr lang="en-US" altLang="en-SE" dirty="0" err="1"/>
              <a:t>start_procedure</a:t>
            </a:r>
            <a:endParaRPr lang="en-US" altLang="en-SE" dirty="0"/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pthread_cond_wait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the calling thread blocks, sometimes called </a:t>
            </a:r>
            <a:r>
              <a:rPr lang="en-US" altLang="en-SE" dirty="0" err="1"/>
              <a:t>thread_block</a:t>
            </a:r>
            <a:r>
              <a:rPr lang="en-US" altLang="en-SE" dirty="0"/>
              <a:t>()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pthread_signal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starts the thread waiting on the condition variable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pthread_exit</a:t>
            </a:r>
            <a:r>
              <a:rPr lang="en-US" altLang="en-SE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SE" dirty="0"/>
              <a:t>terminates the calling thread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pthread_wait</a:t>
            </a:r>
            <a:r>
              <a:rPr lang="en-US" altLang="en-SE" dirty="0">
                <a:latin typeface="Courier New" panose="02070309020205020404" pitchFamily="49" charset="0"/>
              </a:rPr>
              <a:t>(t)</a:t>
            </a:r>
          </a:p>
          <a:p>
            <a:pPr lvl="2"/>
            <a:r>
              <a:rPr lang="en-US" altLang="en-SE" dirty="0"/>
              <a:t>waits for the named thread to terminate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5D933542-F242-41A2-3FBC-D892553AD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491" y="1292506"/>
            <a:ext cx="9988952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Strategy 1: force everyone to cooperate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 thread willingly gives up the CPU by calling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</a:p>
          <a:p>
            <a:pPr lvl="1">
              <a:lnSpc>
                <a:spcPct val="90000"/>
              </a:lnSpc>
            </a:pP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 calls into the scheduler, which context switches to another ready thread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what happens if a thread never calls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?</a:t>
            </a:r>
          </a:p>
          <a:p>
            <a:pPr>
              <a:lnSpc>
                <a:spcPct val="90000"/>
              </a:lnSpc>
            </a:pPr>
            <a:endParaRPr lang="en-US" altLang="en-SE" dirty="0"/>
          </a:p>
          <a:p>
            <a:pPr>
              <a:lnSpc>
                <a:spcPct val="90000"/>
              </a:lnSpc>
            </a:pPr>
            <a:r>
              <a:rPr lang="en-US" altLang="en-SE" dirty="0"/>
              <a:t>Strategy 2: use preemption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scheduler requests that a timer interrupt be delivered by the OS periodically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usually delivered as a UNIX signal (</a:t>
            </a:r>
            <a:r>
              <a:rPr lang="en-US" altLang="en-SE" dirty="0">
                <a:latin typeface="Courier New" panose="02070309020205020404" pitchFamily="49" charset="0"/>
              </a:rPr>
              <a:t>man signal</a:t>
            </a:r>
            <a:r>
              <a:rPr lang="en-US" altLang="en-SE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signals are just like software interrupts, but delivered to user-level by the OS instead of delivered to OS by hardware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at each timer interrupt, scheduler gains control and context switches as appropriate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31B1C15B-0645-38D6-E9B7-4C47C92C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85800"/>
          </a:xfrm>
        </p:spPr>
        <p:txBody>
          <a:bodyPr/>
          <a:lstStyle/>
          <a:p>
            <a:r>
              <a:rPr lang="en-US" altLang="en-SE" dirty="0"/>
              <a:t>How to prevent a user-level thread from</a:t>
            </a:r>
            <a:br>
              <a:rPr lang="en-US" altLang="en-SE" dirty="0"/>
            </a:br>
            <a:r>
              <a:rPr lang="en-US" altLang="en-SE" dirty="0"/>
              <a:t>hogging the CPU?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5C97C8B-8A83-7EC6-E38A-E5BEF37F2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context switch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E3EB131-6FD4-5ED9-588D-90226196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/>
              <a:t>Very simple for user-level threads:</a:t>
            </a:r>
          </a:p>
          <a:p>
            <a:pPr lvl="1"/>
            <a:r>
              <a:rPr lang="en-US" altLang="en-SE"/>
              <a:t>save context of currently running thread</a:t>
            </a:r>
          </a:p>
          <a:p>
            <a:pPr lvl="2"/>
            <a:r>
              <a:rPr lang="en-US" altLang="en-SE"/>
              <a:t>push machine state onto thread stack</a:t>
            </a:r>
          </a:p>
          <a:p>
            <a:pPr lvl="1"/>
            <a:r>
              <a:rPr lang="en-US" altLang="en-SE"/>
              <a:t>restore context of the next thread</a:t>
            </a:r>
          </a:p>
          <a:p>
            <a:pPr lvl="2"/>
            <a:r>
              <a:rPr lang="en-US" altLang="en-SE"/>
              <a:t>pop machine state from next thread’s stack</a:t>
            </a:r>
          </a:p>
          <a:p>
            <a:pPr lvl="1"/>
            <a:r>
              <a:rPr lang="en-US" altLang="en-SE"/>
              <a:t>return as the new thread</a:t>
            </a:r>
          </a:p>
          <a:p>
            <a:pPr lvl="2"/>
            <a:r>
              <a:rPr lang="en-US" altLang="en-SE"/>
              <a:t>execution resumes at PC of next thread</a:t>
            </a:r>
          </a:p>
          <a:p>
            <a:r>
              <a:rPr lang="en-US" altLang="en-SE"/>
              <a:t>This is all done by assembly language</a:t>
            </a:r>
          </a:p>
          <a:p>
            <a:pPr lvl="1"/>
            <a:r>
              <a:rPr lang="en-US" altLang="en-SE"/>
              <a:t>it works at the level of the procedure calling convention</a:t>
            </a:r>
          </a:p>
          <a:p>
            <a:pPr lvl="2"/>
            <a:r>
              <a:rPr lang="en-US" altLang="en-SE"/>
              <a:t>thus, it cannot be implemented using procedure calls</a:t>
            </a:r>
          </a:p>
          <a:p>
            <a:pPr lvl="2"/>
            <a:r>
              <a:rPr lang="en-US" altLang="en-SE"/>
              <a:t>e.g., a thread might be preempted (and then resumed) in the middle of a procedure call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8954194-30C0-3926-3FFE-26BFE5DD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 if a thread tries to do I/O?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FD71764-B3AA-5153-3CBE-DB7975F0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thread is lost for the duration of the (synchronous) I/O operation!</a:t>
            </a:r>
          </a:p>
          <a:p>
            <a:r>
              <a:rPr lang="en-US" altLang="en-SE" dirty="0"/>
              <a:t>Could have one kernel thread for each user-level thread</a:t>
            </a:r>
          </a:p>
          <a:p>
            <a:pPr lvl="1"/>
            <a:r>
              <a:rPr lang="en-US" altLang="en-SE" dirty="0"/>
              <a:t>no real difference from kernel threads – “common case” operations (e.g., synchronization) would be quick</a:t>
            </a:r>
          </a:p>
          <a:p>
            <a:r>
              <a:rPr lang="en-US" altLang="en-SE" dirty="0"/>
              <a:t>Could have a limited-size “pool” of kernel threads “powering” all the user-level threads in the address space</a:t>
            </a:r>
          </a:p>
          <a:p>
            <a:pPr lvl="1"/>
            <a:r>
              <a:rPr lang="en-US" altLang="en-SE" dirty="0"/>
              <a:t>the kernel will be scheduling these threads, obliviously to what’s going on at user-level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0EAE45E-8690-958C-E7F2-434745B2C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Summary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7B9BAE2-5B77-4CA5-CCD1-DCB77980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020" y="1066800"/>
            <a:ext cx="10359342" cy="4953000"/>
          </a:xfrm>
        </p:spPr>
        <p:txBody>
          <a:bodyPr/>
          <a:lstStyle/>
          <a:p>
            <a:r>
              <a:rPr lang="en-US" altLang="en-SE" dirty="0"/>
              <a:t>We want multiple threads per address space</a:t>
            </a:r>
          </a:p>
          <a:p>
            <a:r>
              <a:rPr lang="en-US" altLang="en-SE" dirty="0"/>
              <a:t>Kernel threads are much more efficient than processes, but they’re still not cheap</a:t>
            </a:r>
          </a:p>
          <a:p>
            <a:pPr lvl="1"/>
            <a:r>
              <a:rPr lang="en-US" altLang="en-SE" dirty="0"/>
              <a:t>all operations require a kernel call and parameter verification</a:t>
            </a:r>
          </a:p>
          <a:p>
            <a:r>
              <a:rPr lang="en-US" altLang="en-SE" dirty="0"/>
              <a:t>User-level threads are:</a:t>
            </a:r>
          </a:p>
          <a:p>
            <a:pPr lvl="1"/>
            <a:r>
              <a:rPr lang="en-US" altLang="en-SE" dirty="0"/>
              <a:t>fast</a:t>
            </a:r>
          </a:p>
          <a:p>
            <a:pPr lvl="1"/>
            <a:r>
              <a:rPr lang="en-US" altLang="en-SE" dirty="0"/>
              <a:t>great for common-case operations</a:t>
            </a:r>
          </a:p>
          <a:p>
            <a:pPr lvl="2"/>
            <a:r>
              <a:rPr lang="en-US" altLang="en-SE" dirty="0"/>
              <a:t>creation, synchronization, destruction</a:t>
            </a:r>
          </a:p>
          <a:p>
            <a:pPr lvl="1"/>
            <a:r>
              <a:rPr lang="en-US" altLang="en-SE" dirty="0"/>
              <a:t>can suffer in uncommon cases due to kernel obliviousness</a:t>
            </a:r>
          </a:p>
          <a:p>
            <a:pPr lvl="2"/>
            <a:r>
              <a:rPr lang="en-US" altLang="en-SE" dirty="0"/>
              <a:t>I/O</a:t>
            </a:r>
          </a:p>
          <a:p>
            <a:pPr lvl="2"/>
            <a:r>
              <a:rPr lang="en-US" altLang="en-SE" dirty="0"/>
              <a:t>preemption of a lock-holder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BC72052-0018-7AC8-D02A-A4EA5F94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Concurrency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2771CE8-0222-84AD-F7F1-938F64225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Imagine a web server that handles multiple requests concurrently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While waiting for the credit card server to approve a purchase for one client, it could be retrieving the data requested by another client from disk, and assembling the response for a third client from cached information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web client (browser), which might like to initiate multiple requests concurrently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parallel program running on a multiprocessor, which might like to employ “physical concurrency”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For example, multiplying a large matrix – split the output matrix into k regions and compute the entries in each region concurrently using k processors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28CB2AA-FD23-1751-B1A1-77F69088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needed?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E953AE3-5CAF-12B2-BE9C-EDE56E337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743674"/>
            <a:ext cx="10566400" cy="5105400"/>
          </a:xfrm>
        </p:spPr>
        <p:txBody>
          <a:bodyPr/>
          <a:lstStyle/>
          <a:p>
            <a:r>
              <a:rPr lang="en-US" altLang="en-SE" dirty="0"/>
              <a:t>In each of these examples of concurrency (web server, web client, parallel program):</a:t>
            </a:r>
          </a:p>
          <a:p>
            <a:pPr lvl="1"/>
            <a:r>
              <a:rPr lang="en-US" altLang="en-SE" dirty="0"/>
              <a:t>Everybody wants to run the same code</a:t>
            </a:r>
          </a:p>
          <a:p>
            <a:pPr lvl="1"/>
            <a:r>
              <a:rPr lang="en-US" altLang="en-SE" dirty="0"/>
              <a:t>Everybody wants to access the same data</a:t>
            </a:r>
          </a:p>
          <a:p>
            <a:pPr lvl="1"/>
            <a:r>
              <a:rPr lang="en-US" altLang="en-SE" dirty="0"/>
              <a:t>Everybody has the same privileges</a:t>
            </a:r>
          </a:p>
          <a:p>
            <a:pPr lvl="1"/>
            <a:r>
              <a:rPr lang="en-US" altLang="en-SE" dirty="0"/>
              <a:t>Everybody uses the same resources (open files, network connections, etc.)</a:t>
            </a:r>
          </a:p>
          <a:p>
            <a:r>
              <a:rPr lang="en-US" altLang="en-SE" dirty="0"/>
              <a:t>But you’d like to have multiple hardware execution states:</a:t>
            </a:r>
          </a:p>
          <a:p>
            <a:pPr lvl="1"/>
            <a:r>
              <a:rPr lang="en-US" altLang="en-SE" dirty="0"/>
              <a:t>an execution stack and stack pointer (SP)</a:t>
            </a:r>
          </a:p>
          <a:p>
            <a:pPr lvl="2"/>
            <a:r>
              <a:rPr lang="en-US" altLang="en-SE" dirty="0"/>
              <a:t>traces state of procedure calls made</a:t>
            </a:r>
          </a:p>
          <a:p>
            <a:pPr lvl="1"/>
            <a:r>
              <a:rPr lang="en-US" altLang="en-SE" dirty="0"/>
              <a:t>program counter (PC), indicating the next instruction</a:t>
            </a:r>
          </a:p>
          <a:p>
            <a:pPr lvl="1"/>
            <a:r>
              <a:rPr lang="en-US" altLang="en-SE" dirty="0"/>
              <a:t>a set of general-purpose processor registers and their values</a:t>
            </a:r>
          </a:p>
          <a:p>
            <a:r>
              <a:rPr lang="en-US" altLang="en-SE" dirty="0"/>
              <a:t>Creating multiple processes is inefficient</a:t>
            </a:r>
          </a:p>
          <a:p>
            <a:r>
              <a:rPr lang="en-US" altLang="en-SE" dirty="0"/>
              <a:t>Key idea: separate the concept of a process (address space, etc.) from that of a minimal “thread of control” (execution state:  PC, etc.)</a:t>
            </a:r>
          </a:p>
          <a:p>
            <a:r>
              <a:rPr lang="en-US" altLang="en-SE" dirty="0"/>
              <a:t>This execution state is usually called a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or sometimes, a </a:t>
            </a:r>
            <a:r>
              <a:rPr lang="en-US" altLang="en-SE" dirty="0">
                <a:solidFill>
                  <a:srgbClr val="FF0000"/>
                </a:solidFill>
              </a:rPr>
              <a:t>lightweight process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CBF717E-60F8-9B00-CE36-4613C24BC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 dirty="0"/>
              <a:t>Processes and Threads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E7DAD4A-8734-4A4E-D151-86FEA2BF7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2825" y="843987"/>
            <a:ext cx="1048666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Modern OSes support two entities: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, which defines the address space and general process attributes (such as open files, etc.)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which defines a sequential execution stream within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A thread is bound to a single process /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address spaces, however, can have multiple threads executing within them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sharing data between threads is cheap: all see the same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creating threads is cheap too!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Threads become the unit of scheduling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processes / address spaces are just </a:t>
            </a:r>
            <a:r>
              <a:rPr lang="en-US" altLang="en-SE" dirty="0">
                <a:solidFill>
                  <a:srgbClr val="FF0000"/>
                </a:solidFill>
              </a:rPr>
              <a:t>containers</a:t>
            </a:r>
            <a:r>
              <a:rPr lang="en-US" altLang="en-SE" dirty="0"/>
              <a:t> in which threads execute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CBE637-6CA3-01B4-19CE-52F0AC8AD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37DE03F-CED5-8A22-7988-FFEC4AD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7954C3A-37D8-EBDF-E2E1-7E440A12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12646" name="Freeform 6">
            <a:extLst>
              <a:ext uri="{FF2B5EF4-FFF2-40B4-BE49-F238E27FC236}">
                <a16:creationId xmlns:a16="http://schemas.microsoft.com/office/drawing/2014/main" id="{4A27386B-4A2F-00C7-A423-70B06A4C0D89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135D9EBC-BDAE-7EDB-AF43-63D386FB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283C487F-9178-C906-2FEB-BFCD4EE8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9" name="Freeform 9">
            <a:extLst>
              <a:ext uri="{FF2B5EF4-FFF2-40B4-BE49-F238E27FC236}">
                <a16:creationId xmlns:a16="http://schemas.microsoft.com/office/drawing/2014/main" id="{0AC1622E-33AA-7A9C-6298-BE628F7C3A69}"/>
              </a:ext>
            </a:extLst>
          </p:cNvPr>
          <p:cNvSpPr>
            <a:spLocks/>
          </p:cNvSpPr>
          <p:nvPr/>
        </p:nvSpPr>
        <p:spPr bwMode="auto">
          <a:xfrm>
            <a:off x="5029201" y="1752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CB5E1E30-E4A5-ED5B-0790-31AA6277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1" name="Freeform 11">
            <a:extLst>
              <a:ext uri="{FF2B5EF4-FFF2-40B4-BE49-F238E27FC236}">
                <a16:creationId xmlns:a16="http://schemas.microsoft.com/office/drawing/2014/main" id="{02781C8D-C786-BF58-5C18-F63BB9589D69}"/>
              </a:ext>
            </a:extLst>
          </p:cNvPr>
          <p:cNvSpPr>
            <a:spLocks/>
          </p:cNvSpPr>
          <p:nvPr/>
        </p:nvSpPr>
        <p:spPr bwMode="auto">
          <a:xfrm>
            <a:off x="7543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0FCDF9BA-DB26-E77F-7ADD-A460B7F8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3" name="Freeform 13">
            <a:extLst>
              <a:ext uri="{FF2B5EF4-FFF2-40B4-BE49-F238E27FC236}">
                <a16:creationId xmlns:a16="http://schemas.microsoft.com/office/drawing/2014/main" id="{FDAA28BB-A1DB-23BA-06FB-AB259CF6A972}"/>
              </a:ext>
            </a:extLst>
          </p:cNvPr>
          <p:cNvSpPr>
            <a:spLocks/>
          </p:cNvSpPr>
          <p:nvPr/>
        </p:nvSpPr>
        <p:spPr bwMode="auto">
          <a:xfrm>
            <a:off x="7543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A3736D9F-9CB5-C02A-56EF-768F2B11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5" name="Freeform 15">
            <a:extLst>
              <a:ext uri="{FF2B5EF4-FFF2-40B4-BE49-F238E27FC236}">
                <a16:creationId xmlns:a16="http://schemas.microsoft.com/office/drawing/2014/main" id="{2372A4D1-9651-F269-FE1F-DC3163D3F3F7}"/>
              </a:ext>
            </a:extLst>
          </p:cNvPr>
          <p:cNvSpPr>
            <a:spLocks/>
          </p:cNvSpPr>
          <p:nvPr/>
        </p:nvSpPr>
        <p:spPr bwMode="auto">
          <a:xfrm>
            <a:off x="8305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D469554F-878D-64D0-E2D4-CE8C66D4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7" name="Freeform 17">
            <a:extLst>
              <a:ext uri="{FF2B5EF4-FFF2-40B4-BE49-F238E27FC236}">
                <a16:creationId xmlns:a16="http://schemas.microsoft.com/office/drawing/2014/main" id="{B64AF599-2F3A-AFC6-E2F9-ECA92C80AA9F}"/>
              </a:ext>
            </a:extLst>
          </p:cNvPr>
          <p:cNvSpPr>
            <a:spLocks/>
          </p:cNvSpPr>
          <p:nvPr/>
        </p:nvSpPr>
        <p:spPr bwMode="auto">
          <a:xfrm>
            <a:off x="8305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8" name="Rectangle 18">
            <a:extLst>
              <a:ext uri="{FF2B5EF4-FFF2-40B4-BE49-F238E27FC236}">
                <a16:creationId xmlns:a16="http://schemas.microsoft.com/office/drawing/2014/main" id="{E2CB8D9B-599F-C71C-59EF-5EE24CB1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9" name="Freeform 19">
            <a:extLst>
              <a:ext uri="{FF2B5EF4-FFF2-40B4-BE49-F238E27FC236}">
                <a16:creationId xmlns:a16="http://schemas.microsoft.com/office/drawing/2014/main" id="{BD95BF53-94B1-64C4-5F0E-BD7943E80DD0}"/>
              </a:ext>
            </a:extLst>
          </p:cNvPr>
          <p:cNvSpPr>
            <a:spLocks/>
          </p:cNvSpPr>
          <p:nvPr/>
        </p:nvSpPr>
        <p:spPr bwMode="auto">
          <a:xfrm>
            <a:off x="48006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0" name="Freeform 20">
            <a:extLst>
              <a:ext uri="{FF2B5EF4-FFF2-40B4-BE49-F238E27FC236}">
                <a16:creationId xmlns:a16="http://schemas.microsoft.com/office/drawing/2014/main" id="{0851C792-900C-08D5-1084-95A570D45848}"/>
              </a:ext>
            </a:extLst>
          </p:cNvPr>
          <p:cNvSpPr>
            <a:spLocks/>
          </p:cNvSpPr>
          <p:nvPr/>
        </p:nvSpPr>
        <p:spPr bwMode="auto">
          <a:xfrm>
            <a:off x="5305426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1" name="Freeform 21">
            <a:extLst>
              <a:ext uri="{FF2B5EF4-FFF2-40B4-BE49-F238E27FC236}">
                <a16:creationId xmlns:a16="http://schemas.microsoft.com/office/drawing/2014/main" id="{F7E90876-5363-0166-924B-D9A76695EF56}"/>
              </a:ext>
            </a:extLst>
          </p:cNvPr>
          <p:cNvSpPr>
            <a:spLocks/>
          </p:cNvSpPr>
          <p:nvPr/>
        </p:nvSpPr>
        <p:spPr bwMode="auto">
          <a:xfrm>
            <a:off x="4800601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2" name="Freeform 22">
            <a:extLst>
              <a:ext uri="{FF2B5EF4-FFF2-40B4-BE49-F238E27FC236}">
                <a16:creationId xmlns:a16="http://schemas.microsoft.com/office/drawing/2014/main" id="{51645E21-8E60-7FC8-D84A-8E2AB95F48C0}"/>
              </a:ext>
            </a:extLst>
          </p:cNvPr>
          <p:cNvSpPr>
            <a:spLocks/>
          </p:cNvSpPr>
          <p:nvPr/>
        </p:nvSpPr>
        <p:spPr bwMode="auto">
          <a:xfrm>
            <a:off x="5305426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3" name="Rectangle 23">
            <a:extLst>
              <a:ext uri="{FF2B5EF4-FFF2-40B4-BE49-F238E27FC236}">
                <a16:creationId xmlns:a16="http://schemas.microsoft.com/office/drawing/2014/main" id="{188006B6-69F7-7F08-A1A1-8D56E13B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7234F6A2-F62A-48F3-A48D-1E77D6A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038600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1531AD57-AF6A-25DD-72B5-A10EAF44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00600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6" name="Freeform 26">
            <a:extLst>
              <a:ext uri="{FF2B5EF4-FFF2-40B4-BE49-F238E27FC236}">
                <a16:creationId xmlns:a16="http://schemas.microsoft.com/office/drawing/2014/main" id="{A153B6A3-080E-06CE-650C-8EF3DAD3961C}"/>
              </a:ext>
            </a:extLst>
          </p:cNvPr>
          <p:cNvSpPr>
            <a:spLocks/>
          </p:cNvSpPr>
          <p:nvPr/>
        </p:nvSpPr>
        <p:spPr bwMode="auto">
          <a:xfrm>
            <a:off x="73914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7" name="Freeform 27">
            <a:extLst>
              <a:ext uri="{FF2B5EF4-FFF2-40B4-BE49-F238E27FC236}">
                <a16:creationId xmlns:a16="http://schemas.microsoft.com/office/drawing/2014/main" id="{39FD1ECD-6922-9F79-3DA4-AA4ED3E67B87}"/>
              </a:ext>
            </a:extLst>
          </p:cNvPr>
          <p:cNvSpPr>
            <a:spLocks/>
          </p:cNvSpPr>
          <p:nvPr/>
        </p:nvSpPr>
        <p:spPr bwMode="auto">
          <a:xfrm>
            <a:off x="7239001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8" name="Freeform 28">
            <a:extLst>
              <a:ext uri="{FF2B5EF4-FFF2-40B4-BE49-F238E27FC236}">
                <a16:creationId xmlns:a16="http://schemas.microsoft.com/office/drawing/2014/main" id="{316C79B0-7DF4-9C41-D7BC-0E7FC8F59DF8}"/>
              </a:ext>
            </a:extLst>
          </p:cNvPr>
          <p:cNvSpPr>
            <a:spLocks/>
          </p:cNvSpPr>
          <p:nvPr/>
        </p:nvSpPr>
        <p:spPr bwMode="auto">
          <a:xfrm>
            <a:off x="7591426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9" name="Freeform 29">
            <a:extLst>
              <a:ext uri="{FF2B5EF4-FFF2-40B4-BE49-F238E27FC236}">
                <a16:creationId xmlns:a16="http://schemas.microsoft.com/office/drawing/2014/main" id="{BF934FF5-8FE8-A3A0-6F1B-3ACF0204AF6E}"/>
              </a:ext>
            </a:extLst>
          </p:cNvPr>
          <p:cNvSpPr>
            <a:spLocks/>
          </p:cNvSpPr>
          <p:nvPr/>
        </p:nvSpPr>
        <p:spPr bwMode="auto">
          <a:xfrm>
            <a:off x="8277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0" name="Freeform 30">
            <a:extLst>
              <a:ext uri="{FF2B5EF4-FFF2-40B4-BE49-F238E27FC236}">
                <a16:creationId xmlns:a16="http://schemas.microsoft.com/office/drawing/2014/main" id="{4E6CBEF6-7C5A-475D-2216-0252EB44CDB9}"/>
              </a:ext>
            </a:extLst>
          </p:cNvPr>
          <p:cNvSpPr>
            <a:spLocks/>
          </p:cNvSpPr>
          <p:nvPr/>
        </p:nvSpPr>
        <p:spPr bwMode="auto">
          <a:xfrm>
            <a:off x="8658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1" name="Freeform 31">
            <a:extLst>
              <a:ext uri="{FF2B5EF4-FFF2-40B4-BE49-F238E27FC236}">
                <a16:creationId xmlns:a16="http://schemas.microsoft.com/office/drawing/2014/main" id="{AE5D96DC-0474-BA2A-47ED-4F79146805F6}"/>
              </a:ext>
            </a:extLst>
          </p:cNvPr>
          <p:cNvSpPr>
            <a:spLocks/>
          </p:cNvSpPr>
          <p:nvPr/>
        </p:nvSpPr>
        <p:spPr bwMode="auto">
          <a:xfrm>
            <a:off x="8353426" y="48434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2" name="Line 32">
            <a:extLst>
              <a:ext uri="{FF2B5EF4-FFF2-40B4-BE49-F238E27FC236}">
                <a16:creationId xmlns:a16="http://schemas.microsoft.com/office/drawing/2014/main" id="{2F7BAADF-61DE-D3A1-3816-2CB4D935A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3" name="Line 33">
            <a:extLst>
              <a:ext uri="{FF2B5EF4-FFF2-40B4-BE49-F238E27FC236}">
                <a16:creationId xmlns:a16="http://schemas.microsoft.com/office/drawing/2014/main" id="{988E82F4-94EF-81E9-40EB-4F19F0972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4" name="Rectangle 34">
            <a:extLst>
              <a:ext uri="{FF2B5EF4-FFF2-40B4-BE49-F238E27FC236}">
                <a16:creationId xmlns:a16="http://schemas.microsoft.com/office/drawing/2014/main" id="{8C073B4E-7C71-4169-2682-7EF5A076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30480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5" name="Rectangle 35">
            <a:extLst>
              <a:ext uri="{FF2B5EF4-FFF2-40B4-BE49-F238E27FC236}">
                <a16:creationId xmlns:a16="http://schemas.microsoft.com/office/drawing/2014/main" id="{327741E8-70F0-177D-9CE8-59113891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670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6" name="Rectangle 36">
            <a:extLst>
              <a:ext uri="{FF2B5EF4-FFF2-40B4-BE49-F238E27FC236}">
                <a16:creationId xmlns:a16="http://schemas.microsoft.com/office/drawing/2014/main" id="{06A88F47-C521-6A4B-8F51-FA9241E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77" name="Rectangle 37">
            <a:extLst>
              <a:ext uri="{FF2B5EF4-FFF2-40B4-BE49-F238E27FC236}">
                <a16:creationId xmlns:a16="http://schemas.microsoft.com/office/drawing/2014/main" id="{E6599870-1A7E-D578-21D1-CBA6AC87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57292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8" name="Rectangle 38">
            <a:extLst>
              <a:ext uri="{FF2B5EF4-FFF2-40B4-BE49-F238E27FC236}">
                <a16:creationId xmlns:a16="http://schemas.microsoft.com/office/drawing/2014/main" id="{9A664312-EC0F-E653-E740-4EADD13A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29718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9" name="Rectangle 39">
            <a:extLst>
              <a:ext uri="{FF2B5EF4-FFF2-40B4-BE49-F238E27FC236}">
                <a16:creationId xmlns:a16="http://schemas.microsoft.com/office/drawing/2014/main" id="{7C9D71B7-EF57-8BDC-F30B-9EA008C7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2908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0" name="Rectangle 40">
            <a:extLst>
              <a:ext uri="{FF2B5EF4-FFF2-40B4-BE49-F238E27FC236}">
                <a16:creationId xmlns:a16="http://schemas.microsoft.com/office/drawing/2014/main" id="{FB41BE41-5241-AFB0-8A67-3F0C0D9C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81" name="Rectangle 41">
            <a:extLst>
              <a:ext uri="{FF2B5EF4-FFF2-40B4-BE49-F238E27FC236}">
                <a16:creationId xmlns:a16="http://schemas.microsoft.com/office/drawing/2014/main" id="{F3713A66-8315-F9E0-8015-010B60F6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57292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2" name="Rectangle 42">
            <a:extLst>
              <a:ext uri="{FF2B5EF4-FFF2-40B4-BE49-F238E27FC236}">
                <a16:creationId xmlns:a16="http://schemas.microsoft.com/office/drawing/2014/main" id="{C7D2142F-E885-FAAB-6186-89337F01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1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12683" name="Rectangle 43">
            <a:extLst>
              <a:ext uri="{FF2B5EF4-FFF2-40B4-BE49-F238E27FC236}">
                <a16:creationId xmlns:a16="http://schemas.microsoft.com/office/drawing/2014/main" id="{01D1C7E0-1978-CAE3-E052-3BFD3F56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586288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12684" name="Rectangle 44">
            <a:extLst>
              <a:ext uri="{FF2B5EF4-FFF2-40B4-BE49-F238E27FC236}">
                <a16:creationId xmlns:a16="http://schemas.microsoft.com/office/drawing/2014/main" id="{3C54998E-E485-73D5-0130-659D670D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57400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12685" name="Rectangle 45">
            <a:extLst>
              <a:ext uri="{FF2B5EF4-FFF2-40B4-BE49-F238E27FC236}">
                <a16:creationId xmlns:a16="http://schemas.microsoft.com/office/drawing/2014/main" id="{DD3A91C1-19A2-AD47-2336-A6FB34FF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0" y="4648201"/>
            <a:ext cx="17208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 i="1"/>
              <a:t>Mach, WINDOWS,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12686" name="Rectangle 46">
            <a:extLst>
              <a:ext uri="{FF2B5EF4-FFF2-40B4-BE49-F238E27FC236}">
                <a16:creationId xmlns:a16="http://schemas.microsoft.com/office/drawing/2014/main" id="{58B4B31E-F3F7-24FB-2AC4-2CB83024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0668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87" name="Text Box 47">
            <a:extLst>
              <a:ext uri="{FF2B5EF4-FFF2-40B4-BE49-F238E27FC236}">
                <a16:creationId xmlns:a16="http://schemas.microsoft.com/office/drawing/2014/main" id="{A3E62E91-30AE-6B8C-0A89-715DDA8A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789113"/>
            <a:ext cx="583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F4CEF1F-54DD-47C9-4C7F-F6F572CCF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(old) Process address space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C483F9D-9EA2-78F4-A651-F69FDA08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0E6EB7DB-5BA6-A04F-E7F0-77908DB3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70A2241-E7C7-19EF-CC61-68AE7A41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id="{95B903F5-3DC8-8F0E-0EB5-846897C23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0" name="Line 8">
            <a:extLst>
              <a:ext uri="{FF2B5EF4-FFF2-40B4-BE49-F238E27FC236}">
                <a16:creationId xmlns:a16="http://schemas.microsoft.com/office/drawing/2014/main" id="{0ECD8E46-0367-DF51-559F-22716C5B9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D8B1BABC-75D4-4D44-4809-A734D154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4724400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7204F5E9-3017-1DC7-94FC-776EB8CA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9624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DA800E2A-0480-AF12-B932-418E5A0A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2004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74E22BA4-F8BB-A9D0-4F3E-156429C1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4384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36BE962D-1F9E-8D8E-335E-23DB041B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676400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stack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0C36DAE3-D6F2-33B4-02B3-F3376452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B8E06487-9DC3-4E4D-404B-944C0570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44BAC007-91CE-7810-8E68-727AEE610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2438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9" name="Line 17">
            <a:extLst>
              <a:ext uri="{FF2B5EF4-FFF2-40B4-BE49-F238E27FC236}">
                <a16:creationId xmlns:a16="http://schemas.microsoft.com/office/drawing/2014/main" id="{C22755B5-9283-992B-289E-2C6AAE285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9F5630FB-53F7-5624-429A-DAD52119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4891088"/>
            <a:ext cx="450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</a:t>
            </a: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119F813A-3F5D-AA05-F547-9DE05CAB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2286001"/>
            <a:ext cx="468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F6FFC6E-0ED7-255C-1261-708696AC4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r>
              <a:rPr lang="en-US" altLang="en-SE"/>
              <a:t>(new) Process address space with threads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30C5012-DFB8-4581-05FB-677F4C06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2FDCBA78-BF56-C341-E2E1-F55AE9DE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4658519A-84AB-8788-A0FE-24517F2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43138FBE-9A3F-89BC-CAA8-FB3E1DC7A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08D01ACE-BB0B-89C2-4514-AAEC7A966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27BDA423-4789-45DB-EFB6-857248F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CE4F21A0-CC15-849B-582D-7F8CA358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9AC7EAF8-347C-DCC0-A777-43122CE0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E0A8B15E-1899-4F58-7FC4-FA1ECAA9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421F1274-F1D6-B28D-60BA-69FED709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1430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1 stack</a:t>
            </a:r>
          </a:p>
        </p:txBody>
      </p:sp>
      <p:sp>
        <p:nvSpPr>
          <p:cNvPr id="111630" name="Line 14">
            <a:extLst>
              <a:ext uri="{FF2B5EF4-FFF2-40B4-BE49-F238E27FC236}">
                <a16:creationId xmlns:a16="http://schemas.microsoft.com/office/drawing/2014/main" id="{BEDB1F8D-1BB1-0056-D9F5-1449E781A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1" name="Line 15">
            <a:extLst>
              <a:ext uri="{FF2B5EF4-FFF2-40B4-BE49-F238E27FC236}">
                <a16:creationId xmlns:a16="http://schemas.microsoft.com/office/drawing/2014/main" id="{E45B2A0D-2D55-6E7E-37A8-9ACB86718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2" name="Line 16">
            <a:extLst>
              <a:ext uri="{FF2B5EF4-FFF2-40B4-BE49-F238E27FC236}">
                <a16:creationId xmlns:a16="http://schemas.microsoft.com/office/drawing/2014/main" id="{38CF04BE-3075-4E87-7B21-AFBECE06C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3" name="Line 17">
            <a:extLst>
              <a:ext uri="{FF2B5EF4-FFF2-40B4-BE49-F238E27FC236}">
                <a16:creationId xmlns:a16="http://schemas.microsoft.com/office/drawing/2014/main" id="{630529B3-EEE6-E332-A504-6559FD95C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4244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4" name="Rectangle 18">
            <a:extLst>
              <a:ext uri="{FF2B5EF4-FFF2-40B4-BE49-F238E27FC236}">
                <a16:creationId xmlns:a16="http://schemas.microsoft.com/office/drawing/2014/main" id="{BBBC28B4-C091-67EC-812C-AADEFF70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2720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(T2)</a:t>
            </a: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9387F680-10D3-7209-EAA5-FFFE521F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(T2)</a:t>
            </a:r>
          </a:p>
        </p:txBody>
      </p:sp>
      <p:sp>
        <p:nvSpPr>
          <p:cNvPr id="111636" name="Rectangle 20">
            <a:extLst>
              <a:ext uri="{FF2B5EF4-FFF2-40B4-BE49-F238E27FC236}">
                <a16:creationId xmlns:a16="http://schemas.microsoft.com/office/drawing/2014/main" id="{644D5DA0-38A6-5755-D8F8-0FE88810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7" name="Rectangle 21">
            <a:extLst>
              <a:ext uri="{FF2B5EF4-FFF2-40B4-BE49-F238E27FC236}">
                <a16:creationId xmlns:a16="http://schemas.microsoft.com/office/drawing/2014/main" id="{696DC8F5-A184-36C7-8E58-86C00953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2 stack</a:t>
            </a:r>
          </a:p>
        </p:txBody>
      </p:sp>
      <p:sp>
        <p:nvSpPr>
          <p:cNvPr id="111638" name="Rectangle 22">
            <a:extLst>
              <a:ext uri="{FF2B5EF4-FFF2-40B4-BE49-F238E27FC236}">
                <a16:creationId xmlns:a16="http://schemas.microsoft.com/office/drawing/2014/main" id="{F6C0F4D0-9BE2-35F4-66C9-280A96DF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9" name="Rectangle 23">
            <a:extLst>
              <a:ext uri="{FF2B5EF4-FFF2-40B4-BE49-F238E27FC236}">
                <a16:creationId xmlns:a16="http://schemas.microsoft.com/office/drawing/2014/main" id="{24D4EC26-8884-361A-8526-1758300F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3 stack</a:t>
            </a:r>
          </a:p>
        </p:txBody>
      </p:sp>
      <p:sp>
        <p:nvSpPr>
          <p:cNvPr id="111641" name="Line 25">
            <a:extLst>
              <a:ext uri="{FF2B5EF4-FFF2-40B4-BE49-F238E27FC236}">
                <a16:creationId xmlns:a16="http://schemas.microsoft.com/office/drawing/2014/main" id="{D65F3815-22E6-2D66-77F9-6C50575F0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2" name="Line 26">
            <a:extLst>
              <a:ext uri="{FF2B5EF4-FFF2-40B4-BE49-F238E27FC236}">
                <a16:creationId xmlns:a16="http://schemas.microsoft.com/office/drawing/2014/main" id="{6B1FBB1F-EA6C-F2E8-DF98-E3E309B69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3" name="Line 27">
            <a:extLst>
              <a:ext uri="{FF2B5EF4-FFF2-40B4-BE49-F238E27FC236}">
                <a16:creationId xmlns:a16="http://schemas.microsoft.com/office/drawing/2014/main" id="{81C358BB-05D4-7662-5C74-74AD140E5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144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4" name="Rectangle 28">
            <a:extLst>
              <a:ext uri="{FF2B5EF4-FFF2-40B4-BE49-F238E27FC236}">
                <a16:creationId xmlns:a16="http://schemas.microsoft.com/office/drawing/2014/main" id="{003FC2C0-CAE9-4FE5-BE43-BB335E47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2954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(T1)</a:t>
            </a: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81103477-491B-869B-B4B8-3F3844B40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986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6" name="Rectangle 30">
            <a:extLst>
              <a:ext uri="{FF2B5EF4-FFF2-40B4-BE49-F238E27FC236}">
                <a16:creationId xmlns:a16="http://schemas.microsoft.com/office/drawing/2014/main" id="{696416A9-9791-3B06-9B7B-680F3256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33688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(T3)</a:t>
            </a: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E9BC8F-606D-9F0A-DD99-7E98DC9F3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7292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8" name="Rectangle 32">
            <a:extLst>
              <a:ext uri="{FF2B5EF4-FFF2-40B4-BE49-F238E27FC236}">
                <a16:creationId xmlns:a16="http://schemas.microsoft.com/office/drawing/2014/main" id="{53C093C8-2218-B2A4-84A5-DA2D6720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0" y="55768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(T1)</a:t>
            </a: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DB672ADE-38D0-26DC-98FD-70A690106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6034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50" name="Rectangle 34">
            <a:extLst>
              <a:ext uri="{FF2B5EF4-FFF2-40B4-BE49-F238E27FC236}">
                <a16:creationId xmlns:a16="http://schemas.microsoft.com/office/drawing/2014/main" id="{B65F24F1-C150-83B5-B409-EFCDC154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8816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(T3)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076A725-DD2B-51BB-EC5B-A766A5B54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Process/thread separation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56945D8-6114-67FC-D5BA-8CAC41060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/>
              <a:t>Concurrency (multithreading) is useful for:</a:t>
            </a:r>
          </a:p>
          <a:p>
            <a:pPr lvl="1"/>
            <a:r>
              <a:rPr lang="en-US" altLang="en-SE"/>
              <a:t>handling concurrent events (e.g., web servers and clients)</a:t>
            </a:r>
          </a:p>
          <a:p>
            <a:pPr lvl="1"/>
            <a:r>
              <a:rPr lang="en-US" altLang="en-SE"/>
              <a:t>building parallel programs (e.g., matrix multiply, ray tracing)</a:t>
            </a:r>
          </a:p>
          <a:p>
            <a:pPr lvl="1"/>
            <a:r>
              <a:rPr lang="en-US" altLang="en-SE"/>
              <a:t>improving program structure (the Java argument)</a:t>
            </a:r>
          </a:p>
          <a:p>
            <a:r>
              <a:rPr lang="en-US" altLang="en-SE"/>
              <a:t>Multithreading is useful even on a uniprocessor</a:t>
            </a:r>
          </a:p>
          <a:p>
            <a:pPr lvl="1"/>
            <a:r>
              <a:rPr lang="en-US" altLang="en-SE"/>
              <a:t>even though only one thread can run at a time</a:t>
            </a:r>
          </a:p>
          <a:p>
            <a:r>
              <a:rPr lang="en-US" altLang="en-SE"/>
              <a:t>Supporting multithreading – that is, separating the concept of a </a:t>
            </a:r>
            <a:r>
              <a:rPr lang="en-US" altLang="en-SE">
                <a:solidFill>
                  <a:srgbClr val="FF0000"/>
                </a:solidFill>
              </a:rPr>
              <a:t>process</a:t>
            </a:r>
            <a:r>
              <a:rPr lang="en-US" altLang="en-SE"/>
              <a:t> (address space, files, etc.) from that of a minimal </a:t>
            </a:r>
            <a:r>
              <a:rPr lang="en-US" altLang="en-SE">
                <a:solidFill>
                  <a:srgbClr val="FF0000"/>
                </a:solidFill>
              </a:rPr>
              <a:t>thread of control</a:t>
            </a:r>
            <a:r>
              <a:rPr lang="en-US" altLang="en-SE"/>
              <a:t> (execution state), is a big win</a:t>
            </a:r>
          </a:p>
          <a:p>
            <a:pPr lvl="1"/>
            <a:r>
              <a:rPr lang="en-US" altLang="en-SE"/>
              <a:t>creating concurrency does not require creating new processes</a:t>
            </a:r>
          </a:p>
          <a:p>
            <a:pPr lvl="1"/>
            <a:r>
              <a:rPr lang="en-US" altLang="en-SE"/>
              <a:t>“faster / better / cheaper”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1968</Words>
  <Application>Microsoft Office PowerPoint</Application>
  <PresentationFormat>Widescreen</PresentationFormat>
  <Paragraphs>303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Gill Sans</vt:lpstr>
      <vt:lpstr>Gill Sans Light</vt:lpstr>
      <vt:lpstr>Comic Sans MS</vt:lpstr>
      <vt:lpstr>Courier New</vt:lpstr>
      <vt:lpstr>Office</vt:lpstr>
      <vt:lpstr>CSC 112: Computer Operating Systems Lecture 3  Threads</vt:lpstr>
      <vt:lpstr>What’s in a process?</vt:lpstr>
      <vt:lpstr>Concurrency</vt:lpstr>
      <vt:lpstr>What’s needed?</vt:lpstr>
      <vt:lpstr>Processes and Threads</vt:lpstr>
      <vt:lpstr>The design space</vt:lpstr>
      <vt:lpstr>(old) Process address space</vt:lpstr>
      <vt:lpstr>(new) Process address space with threads</vt:lpstr>
      <vt:lpstr>Process/thread separation</vt:lpstr>
      <vt:lpstr>“Where do threads come from?”</vt:lpstr>
      <vt:lpstr>“Where do threads come from?” (2)</vt:lpstr>
      <vt:lpstr>Kernel threads</vt:lpstr>
      <vt:lpstr>User-level threads</vt:lpstr>
      <vt:lpstr>The design space</vt:lpstr>
      <vt:lpstr>Kernel threads</vt:lpstr>
      <vt:lpstr>User-level threads, conceptually</vt:lpstr>
      <vt:lpstr>User-level threads, really</vt:lpstr>
      <vt:lpstr>Multiple kernel threads “powering” each address space</vt:lpstr>
      <vt:lpstr>User-level thread implementation</vt:lpstr>
      <vt:lpstr>Thread interface</vt:lpstr>
      <vt:lpstr>How to prevent a user-level thread from hogging the CPU?</vt:lpstr>
      <vt:lpstr>Thread context switch</vt:lpstr>
      <vt:lpstr>What if a thread tries to do I/O?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2025-01-29T14:24:04Z</dcterms:modified>
</cp:coreProperties>
</file>