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799" r:id="rId2"/>
    <p:sldId id="714" r:id="rId3"/>
    <p:sldId id="704" r:id="rId4"/>
    <p:sldId id="794" r:id="rId5"/>
    <p:sldId id="732" r:id="rId6"/>
    <p:sldId id="795" r:id="rId7"/>
    <p:sldId id="796" r:id="rId8"/>
    <p:sldId id="798" r:id="rId9"/>
    <p:sldId id="709" r:id="rId10"/>
    <p:sldId id="733" r:id="rId11"/>
    <p:sldId id="688" r:id="rId12"/>
    <p:sldId id="734" r:id="rId13"/>
    <p:sldId id="739" r:id="rId14"/>
    <p:sldId id="740" r:id="rId15"/>
    <p:sldId id="742" r:id="rId16"/>
    <p:sldId id="741" r:id="rId17"/>
    <p:sldId id="743" r:id="rId18"/>
    <p:sldId id="744" r:id="rId19"/>
    <p:sldId id="745" r:id="rId20"/>
    <p:sldId id="735" r:id="rId21"/>
    <p:sldId id="748" r:id="rId22"/>
    <p:sldId id="686" r:id="rId23"/>
    <p:sldId id="752" r:id="rId24"/>
    <p:sldId id="753" r:id="rId25"/>
    <p:sldId id="754" r:id="rId26"/>
    <p:sldId id="755" r:id="rId27"/>
    <p:sldId id="788" r:id="rId28"/>
    <p:sldId id="756" r:id="rId29"/>
    <p:sldId id="775" r:id="rId30"/>
    <p:sldId id="787" r:id="rId31"/>
    <p:sldId id="757" r:id="rId32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799"/>
            <p14:sldId id="714"/>
            <p14:sldId id="704"/>
            <p14:sldId id="794"/>
            <p14:sldId id="732"/>
            <p14:sldId id="795"/>
            <p14:sldId id="796"/>
            <p14:sldId id="798"/>
            <p14:sldId id="709"/>
            <p14:sldId id="733"/>
            <p14:sldId id="688"/>
            <p14:sldId id="734"/>
            <p14:sldId id="739"/>
            <p14:sldId id="740"/>
            <p14:sldId id="742"/>
            <p14:sldId id="741"/>
            <p14:sldId id="743"/>
            <p14:sldId id="744"/>
            <p14:sldId id="745"/>
            <p14:sldId id="735"/>
            <p14:sldId id="748"/>
            <p14:sldId id="686"/>
            <p14:sldId id="752"/>
            <p14:sldId id="753"/>
            <p14:sldId id="754"/>
            <p14:sldId id="755"/>
            <p14:sldId id="788"/>
            <p14:sldId id="756"/>
            <p14:sldId id="775"/>
            <p14:sldId id="787"/>
            <p14:sldId id="7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D73A9B-E6AB-4627-A0BE-85511A40CDA1}" v="5" dt="2025-01-23T15:04:57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73333" autoAdjust="0"/>
  </p:normalViewPr>
  <p:slideViewPr>
    <p:cSldViewPr snapToGrid="0">
      <p:cViewPr varScale="1">
        <p:scale>
          <a:sx n="60" d="100"/>
          <a:sy n="60" d="100"/>
        </p:scale>
        <p:origin x="1522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357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16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495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86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571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9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8779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817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874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7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426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5165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16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799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37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563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41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324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4356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157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81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2700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7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339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94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54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33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26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3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506200" y="6551306"/>
            <a:ext cx="53057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freesvg.org/female-computer-user-vector-icon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angel-devil-gut-evil-sky-contrary-1939761/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W7Rqwwth84?feature=oembed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2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>
                <a:latin typeface="+mj-lt"/>
              </a:rPr>
              <a:t>Protection: Processes and Kernels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1CA8F-9C3D-8B41-859B-27F8AA90F1F5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E56D-321B-934F-C54C-530146E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Side Note: Mechanisms vs Policy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70CD16-E177-5698-1C5C-68D2CC200AC2}"/>
              </a:ext>
            </a:extLst>
          </p:cNvPr>
          <p:cNvSpPr txBox="1">
            <a:spLocks/>
          </p:cNvSpPr>
          <p:nvPr/>
        </p:nvSpPr>
        <p:spPr bwMode="auto">
          <a:xfrm>
            <a:off x="1143000" y="1219200"/>
            <a:ext cx="4724400" cy="28194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u="sng" kern="0">
                <a:latin typeface="+mn-lt"/>
              </a:rPr>
              <a:t>Mechanism</a:t>
            </a: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Low-level methods or protocols that implement a needed piece of functionality</a:t>
            </a:r>
            <a:endParaRPr lang="en-US" kern="0"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9F04FC-77CD-AC81-24AD-AE53FC2195F8}"/>
              </a:ext>
            </a:extLst>
          </p:cNvPr>
          <p:cNvSpPr txBox="1">
            <a:spLocks/>
          </p:cNvSpPr>
          <p:nvPr/>
        </p:nvSpPr>
        <p:spPr bwMode="auto">
          <a:xfrm>
            <a:off x="6477004" y="1233488"/>
            <a:ext cx="4952996" cy="28194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u="sng" kern="0">
                <a:latin typeface="+mn-lt"/>
              </a:rPr>
              <a:t>Policy</a:t>
            </a: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Algorithms for making decisions within the OS.</a:t>
            </a:r>
          </a:p>
          <a:p>
            <a:pPr marL="0" indent="0" algn="ctr">
              <a:buNone/>
            </a:pPr>
            <a:r>
              <a:rPr lang="en-US" kern="0">
                <a:latin typeface="+mn-lt"/>
              </a:rPr>
              <a:t>Use the mechanism.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68199-2E27-CD0E-D0C8-47B03ADFB488}"/>
              </a:ext>
            </a:extLst>
          </p:cNvPr>
          <p:cNvSpPr txBox="1"/>
          <p:nvPr/>
        </p:nvSpPr>
        <p:spPr>
          <a:xfrm>
            <a:off x="990600" y="4343400"/>
            <a:ext cx="464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A Brake Pedal!</a:t>
            </a:r>
            <a:endParaRPr lang="en-US" kern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D0F5ED-E4E2-A794-AA52-651E95FA60BD}"/>
              </a:ext>
            </a:extLst>
          </p:cNvPr>
          <p:cNvSpPr txBox="1"/>
          <p:nvPr/>
        </p:nvSpPr>
        <p:spPr>
          <a:xfrm>
            <a:off x="6248400" y="4343400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“I brake when I see a stop sign”</a:t>
            </a:r>
            <a:endParaRPr lang="en-US" kern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9050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E56D-321B-934F-C54C-530146E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40A0E-E38D-5481-DEC0-364DC7940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0"/>
            <a:ext cx="12039600" cy="4572000"/>
          </a:xfrm>
        </p:spPr>
        <p:txBody>
          <a:bodyPr/>
          <a:lstStyle/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requirements of a good VM abstraction? For protection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is a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process</a:t>
            </a:r>
            <a:r>
              <a:rPr lang="en-US" dirty="0">
                <a:latin typeface="+mn-lt"/>
              </a:rPr>
              <a:t>? 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How does the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kernel</a:t>
            </a:r>
            <a:r>
              <a:rPr lang="en-US" dirty="0">
                <a:latin typeface="+mn-lt"/>
              </a:rPr>
              <a:t> use processes to enforce protection?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When does one switch from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kernel</a:t>
            </a:r>
            <a:r>
              <a:rPr lang="en-US" dirty="0">
                <a:latin typeface="+mn-lt"/>
              </a:rPr>
              <a:t> to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user mode</a:t>
            </a:r>
            <a:r>
              <a:rPr lang="en-US" dirty="0">
                <a:latin typeface="+mn-lt"/>
              </a:rPr>
              <a:t> and back?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18748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E56D-321B-934F-C54C-530146E13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The OS will protect you</a:t>
            </a:r>
          </a:p>
        </p:txBody>
      </p:sp>
      <p:pic>
        <p:nvPicPr>
          <p:cNvPr id="7" name="Picture 6" descr="A picture containing person, player, arm&#10;&#10;Description automatically generated">
            <a:extLst>
              <a:ext uri="{FF2B5EF4-FFF2-40B4-BE49-F238E27FC236}">
                <a16:creationId xmlns:a16="http://schemas.microsoft.com/office/drawing/2014/main" id="{EEA01695-ABFC-0F56-22BF-E300EE4D95D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2552700"/>
            <a:ext cx="1930399" cy="2895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915AA9-D37D-4133-12A3-FB6C22F6E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4275" y="2209800"/>
            <a:ext cx="9372600" cy="34290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+mn-lt"/>
              </a:rPr>
              <a:t>Protect</a:t>
            </a:r>
            <a:r>
              <a:rPr lang="en-US">
                <a:latin typeface="+mn-lt"/>
              </a:rPr>
              <a:t> applications from other application’s code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(reliability, security, privacy)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+mn-lt"/>
              </a:rPr>
              <a:t>Protect</a:t>
            </a:r>
            <a:r>
              <a:rPr lang="en-US">
                <a:latin typeface="+mn-lt"/>
              </a:rPr>
              <a:t> OS from the application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+mn-lt"/>
              </a:rPr>
              <a:t>Protect</a:t>
            </a:r>
            <a:r>
              <a:rPr lang="en-US">
                <a:latin typeface="+mn-lt"/>
              </a:rPr>
              <a:t> applications against inequitable resource </a:t>
            </a:r>
            <a:r>
              <a:rPr lang="en-US" err="1">
                <a:latin typeface="+mn-lt"/>
              </a:rPr>
              <a:t>utilisation</a:t>
            </a:r>
            <a:r>
              <a:rPr lang="en-US">
                <a:latin typeface="+mn-lt"/>
              </a:rPr>
              <a:t> 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(memory, CPU time)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69912A-D70E-9134-3D4B-1B9440BE03BF}"/>
              </a:ext>
            </a:extLst>
          </p:cNvPr>
          <p:cNvSpPr/>
          <p:nvPr/>
        </p:nvSpPr>
        <p:spPr bwMode="auto">
          <a:xfrm>
            <a:off x="914400" y="3619500"/>
            <a:ext cx="457200" cy="481013"/>
          </a:xfrm>
          <a:prstGeom prst="ellipse">
            <a:avLst/>
          </a:prstGeom>
          <a:solidFill>
            <a:srgbClr val="FFFF00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000">
                <a:solidFill>
                  <a:srgbClr val="FF0000"/>
                </a:solidFill>
                <a:latin typeface="Amasis MT Pro Black" panose="020B0604020202020204" pitchFamily="18" charset="0"/>
              </a:rPr>
              <a:t>OS</a:t>
            </a:r>
            <a:endParaRPr kumimoji="0" lang="en-US" sz="100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masis MT Pro Black" panose="020B06040202020202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088487-E845-1B63-78B3-DF78D342C882}"/>
              </a:ext>
            </a:extLst>
          </p:cNvPr>
          <p:cNvSpPr txBox="1">
            <a:spLocks/>
          </p:cNvSpPr>
          <p:nvPr/>
        </p:nvSpPr>
        <p:spPr bwMode="auto">
          <a:xfrm>
            <a:off x="1409700" y="1143000"/>
            <a:ext cx="9372600" cy="838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Protection is necessary to preserve the virtualization abstraction</a:t>
            </a:r>
            <a:endParaRPr lang="en-US" ker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5939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F30C-0A00-83BB-00D4-BC58D122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A process (simplified)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C53A79-8F44-227D-1408-BE1B9A82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9700" y="1295400"/>
            <a:ext cx="9372600" cy="34290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A process is an </a:t>
            </a:r>
            <a:r>
              <a:rPr lang="en-US">
                <a:solidFill>
                  <a:schemeClr val="accent1"/>
                </a:solidFill>
                <a:latin typeface="+mn-lt"/>
              </a:rPr>
              <a:t>instance</a:t>
            </a:r>
            <a:r>
              <a:rPr lang="en-US">
                <a:latin typeface="+mn-lt"/>
              </a:rPr>
              <a:t> of a running program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EEA3CD-0697-085C-DA56-BE928D236452}"/>
              </a:ext>
            </a:extLst>
          </p:cNvPr>
          <p:cNvSpPr txBox="1">
            <a:spLocks/>
          </p:cNvSpPr>
          <p:nvPr/>
        </p:nvSpPr>
        <p:spPr bwMode="auto">
          <a:xfrm>
            <a:off x="1790701" y="2576146"/>
            <a:ext cx="3429000" cy="11430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Memory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(address space)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DFE866F-54C7-F7AD-248F-C4390C521FFD}"/>
              </a:ext>
            </a:extLst>
          </p:cNvPr>
          <p:cNvSpPr txBox="1">
            <a:spLocks/>
          </p:cNvSpPr>
          <p:nvPr/>
        </p:nvSpPr>
        <p:spPr bwMode="auto">
          <a:xfrm>
            <a:off x="304800" y="2590800"/>
            <a:ext cx="1295400" cy="11430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CPU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5273BA-018D-365D-0346-BF9BD7117B9C}"/>
              </a:ext>
            </a:extLst>
          </p:cNvPr>
          <p:cNvSpPr txBox="1">
            <a:spLocks/>
          </p:cNvSpPr>
          <p:nvPr/>
        </p:nvSpPr>
        <p:spPr bwMode="auto">
          <a:xfrm>
            <a:off x="5486400" y="2553286"/>
            <a:ext cx="3429000" cy="11430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Registers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2735C76-2BFB-D2F5-1B3F-D455EE3DD00D}"/>
              </a:ext>
            </a:extLst>
          </p:cNvPr>
          <p:cNvSpPr txBox="1">
            <a:spLocks/>
          </p:cNvSpPr>
          <p:nvPr/>
        </p:nvSpPr>
        <p:spPr bwMode="auto">
          <a:xfrm>
            <a:off x="9067800" y="2576146"/>
            <a:ext cx="2590800" cy="11430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IO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2F0F377-C813-8696-A90B-036848284CF7}"/>
              </a:ext>
            </a:extLst>
          </p:cNvPr>
          <p:cNvSpPr txBox="1">
            <a:spLocks/>
          </p:cNvSpPr>
          <p:nvPr/>
        </p:nvSpPr>
        <p:spPr bwMode="auto">
          <a:xfrm>
            <a:off x="2057400" y="4051495"/>
            <a:ext cx="23622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Store code, data, stack, heap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A23D74D-475D-6863-7531-8B508F79C2E1}"/>
              </a:ext>
            </a:extLst>
          </p:cNvPr>
          <p:cNvSpPr txBox="1">
            <a:spLocks/>
          </p:cNvSpPr>
          <p:nvPr/>
        </p:nvSpPr>
        <p:spPr bwMode="auto">
          <a:xfrm>
            <a:off x="5943600" y="4076700"/>
            <a:ext cx="23622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Program Counter, Stack Pointer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Regular registers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5E51D8A-91A5-5155-8EDD-7076485E4519}"/>
              </a:ext>
            </a:extLst>
          </p:cNvPr>
          <p:cNvSpPr txBox="1">
            <a:spLocks/>
          </p:cNvSpPr>
          <p:nvPr/>
        </p:nvSpPr>
        <p:spPr bwMode="auto">
          <a:xfrm>
            <a:off x="9182100" y="4051495"/>
            <a:ext cx="23622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Open files (and others)</a:t>
            </a:r>
          </a:p>
        </p:txBody>
      </p:sp>
    </p:spTree>
    <p:extLst>
      <p:ext uri="{BB962C8B-B14F-4D97-AF65-F5344CB8AC3E}">
        <p14:creationId xmlns:p14="http://schemas.microsoft.com/office/powerpoint/2010/main" val="11243694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9" grpId="0" uiExpand="1" build="p"/>
      <p:bldP spid="10" grpId="0" uiExpand="1" build="p"/>
      <p:bldP spid="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1AD7-B352-1299-9DBE-CAF34FBA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From program to process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A72710A-04BB-865C-2EDB-1CB368A825A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62" y="5037283"/>
            <a:ext cx="12192000" cy="1820717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FA3B390E-F56A-F7BE-8F11-05FE5876CBF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667000" y="1066799"/>
            <a:ext cx="1295400" cy="12954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103ACAA-46AA-9F1C-7760-0B5484C3304B}"/>
              </a:ext>
            </a:extLst>
          </p:cNvPr>
          <p:cNvSpPr/>
          <p:nvPr/>
        </p:nvSpPr>
        <p:spPr bwMode="auto">
          <a:xfrm>
            <a:off x="3962400" y="1600199"/>
            <a:ext cx="533400" cy="381000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5D08090E-7804-DE2F-943D-57F358D26BB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062110"/>
            <a:ext cx="2004178" cy="1495425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B54A4EA7-FB89-5F4D-3262-5228D47DCADF}"/>
              </a:ext>
            </a:extLst>
          </p:cNvPr>
          <p:cNvSpPr/>
          <p:nvPr/>
        </p:nvSpPr>
        <p:spPr bwMode="auto">
          <a:xfrm>
            <a:off x="6938655" y="1600199"/>
            <a:ext cx="533400" cy="381000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65642E-695F-9CF0-8CD1-41006AD18A7A}"/>
              </a:ext>
            </a:extLst>
          </p:cNvPr>
          <p:cNvSpPr/>
          <p:nvPr/>
        </p:nvSpPr>
        <p:spPr bwMode="auto">
          <a:xfrm>
            <a:off x="7696200" y="1062110"/>
            <a:ext cx="2514600" cy="1528689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Executable image, instructions and data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kumimoji="0" lang="en-US" sz="1600" b="1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helloworld</a:t>
            </a: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B36E7D-2A9F-8A51-F3FA-F63431EB1687}"/>
              </a:ext>
            </a:extLst>
          </p:cNvPr>
          <p:cNvSpPr/>
          <p:nvPr/>
        </p:nvSpPr>
        <p:spPr bwMode="auto">
          <a:xfrm>
            <a:off x="1200150" y="3967238"/>
            <a:ext cx="9791700" cy="1057128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>
              <a:latin typeface="+mn-lt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>
                <a:latin typeface="+mn-lt"/>
              </a:rPr>
              <a:t>Physical Memory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BF83DF-0220-385B-C284-89C8B2AD977C}"/>
              </a:ext>
            </a:extLst>
          </p:cNvPr>
          <p:cNvSpPr/>
          <p:nvPr/>
        </p:nvSpPr>
        <p:spPr bwMode="auto">
          <a:xfrm>
            <a:off x="1384790" y="4079926"/>
            <a:ext cx="1066800" cy="506498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Code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49940F-63DD-F698-DC31-245F1B3DFBD1}"/>
              </a:ext>
            </a:extLst>
          </p:cNvPr>
          <p:cNvSpPr/>
          <p:nvPr/>
        </p:nvSpPr>
        <p:spPr bwMode="auto">
          <a:xfrm>
            <a:off x="2452762" y="4079927"/>
            <a:ext cx="1066800" cy="506498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AA9E5D6-93B5-2E42-A6DD-974DABAEFDC6}"/>
              </a:ext>
            </a:extLst>
          </p:cNvPr>
          <p:cNvSpPr/>
          <p:nvPr/>
        </p:nvSpPr>
        <p:spPr bwMode="auto">
          <a:xfrm>
            <a:off x="3520734" y="4079927"/>
            <a:ext cx="1066800" cy="506498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Heap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CC3CC3-B656-A83E-053C-AB13D9C4C7B1}"/>
              </a:ext>
            </a:extLst>
          </p:cNvPr>
          <p:cNvSpPr/>
          <p:nvPr/>
        </p:nvSpPr>
        <p:spPr bwMode="auto">
          <a:xfrm>
            <a:off x="4586362" y="4085219"/>
            <a:ext cx="1066800" cy="506498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Stack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E96549-3B92-5F9F-2AA6-99CC58D74822}"/>
              </a:ext>
            </a:extLst>
          </p:cNvPr>
          <p:cNvSpPr/>
          <p:nvPr/>
        </p:nvSpPr>
        <p:spPr bwMode="auto">
          <a:xfrm>
            <a:off x="6487846" y="4068438"/>
            <a:ext cx="1066800" cy="506498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Code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FC5D9E-8832-6287-1A33-5F13A352A8DF}"/>
              </a:ext>
            </a:extLst>
          </p:cNvPr>
          <p:cNvSpPr/>
          <p:nvPr/>
        </p:nvSpPr>
        <p:spPr bwMode="auto">
          <a:xfrm>
            <a:off x="7555818" y="4068439"/>
            <a:ext cx="1066800" cy="506498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Data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F2AA74A-7C3B-1333-375B-B6A7D76AABE9}"/>
              </a:ext>
            </a:extLst>
          </p:cNvPr>
          <p:cNvSpPr/>
          <p:nvPr/>
        </p:nvSpPr>
        <p:spPr bwMode="auto">
          <a:xfrm>
            <a:off x="8623790" y="4068439"/>
            <a:ext cx="1066800" cy="506498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Heap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20C6630-40C0-2F9C-ECA9-429EEAA23C1E}"/>
              </a:ext>
            </a:extLst>
          </p:cNvPr>
          <p:cNvSpPr/>
          <p:nvPr/>
        </p:nvSpPr>
        <p:spPr bwMode="auto">
          <a:xfrm>
            <a:off x="9690590" y="4078806"/>
            <a:ext cx="1066800" cy="506498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40548B-6636-1EDD-1EBE-3E39824AF474}"/>
              </a:ext>
            </a:extLst>
          </p:cNvPr>
          <p:cNvSpPr txBox="1"/>
          <p:nvPr/>
        </p:nvSpPr>
        <p:spPr>
          <a:xfrm>
            <a:off x="1536807" y="2890762"/>
            <a:ext cx="3965510" cy="369332"/>
          </a:xfrm>
          <a:prstGeom prst="rect">
            <a:avLst/>
          </a:prstGeom>
          <a:solidFill>
            <a:schemeClr val="bg2">
              <a:alpha val="20000"/>
            </a:schemeClr>
          </a:solidFill>
          <a:effectLst>
            <a:outerShdw blurRad="50800" dist="50800" dir="5400000" sx="4000" sy="4000" algn="ctr" rotWithShape="0">
              <a:srgbClr val="000000">
                <a:alpha val="43137"/>
              </a:srgbClr>
            </a:outerShdw>
            <a:softEdge rad="76200"/>
          </a:effectLst>
        </p:spPr>
        <p:txBody>
          <a:bodyPr wrap="square">
            <a:spAutoFit/>
          </a:bodyPr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crooks@laptop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./helloworld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57A086-FFDB-1F93-9C3A-8DE411F76427}"/>
              </a:ext>
            </a:extLst>
          </p:cNvPr>
          <p:cNvSpPr txBox="1"/>
          <p:nvPr/>
        </p:nvSpPr>
        <p:spPr>
          <a:xfrm>
            <a:off x="6936170" y="2887657"/>
            <a:ext cx="3965510" cy="369332"/>
          </a:xfrm>
          <a:prstGeom prst="rect">
            <a:avLst/>
          </a:prstGeom>
          <a:solidFill>
            <a:schemeClr val="bg2">
              <a:alpha val="20000"/>
            </a:schemeClr>
          </a:solidFill>
          <a:effectLst>
            <a:outerShdw blurRad="50800" dist="50800" dir="5400000" sx="4000" sy="4000" algn="ctr" rotWithShape="0">
              <a:srgbClr val="000000">
                <a:alpha val="43137"/>
              </a:srgbClr>
            </a:outerShdw>
            <a:softEdge rad="76200"/>
          </a:effectLst>
        </p:spPr>
        <p:txBody>
          <a:bodyPr wrap="square">
            <a:spAutoFit/>
          </a:bodyPr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crooks@laptop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pt-BR">
                <a:latin typeface="Courier New" panose="02070309020205020404" pitchFamily="49" charset="0"/>
                <a:cs typeface="Courier New" panose="02070309020205020404" pitchFamily="49" charset="0"/>
              </a:rPr>
              <a:t>./helloworld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EE8DA2C-40B3-699E-20E7-E39069A6C0F0}"/>
              </a:ext>
            </a:extLst>
          </p:cNvPr>
          <p:cNvSpPr/>
          <p:nvPr/>
        </p:nvSpPr>
        <p:spPr bwMode="auto">
          <a:xfrm rot="5400000">
            <a:off x="3276600" y="3399675"/>
            <a:ext cx="533400" cy="381000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A2BDF83-BE57-58F7-12DB-F5B1647AA263}"/>
              </a:ext>
            </a:extLst>
          </p:cNvPr>
          <p:cNvSpPr/>
          <p:nvPr/>
        </p:nvSpPr>
        <p:spPr bwMode="auto">
          <a:xfrm rot="5400000">
            <a:off x="8731503" y="3399675"/>
            <a:ext cx="533400" cy="381000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308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417CB-B386-8A60-95C3-10A737DE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Process Life Cycle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9D36-49B1-9DF9-FE26-802522519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566400" cy="51054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+mn-lt"/>
              </a:rPr>
              <a:t>A process can be in one of several states: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(real OSes have additional variants)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35AF1E-9A2B-CBFA-4901-7037CA1798DA}"/>
              </a:ext>
            </a:extLst>
          </p:cNvPr>
          <p:cNvSpPr/>
          <p:nvPr/>
        </p:nvSpPr>
        <p:spPr bwMode="auto">
          <a:xfrm>
            <a:off x="3088543" y="3378394"/>
            <a:ext cx="1676400" cy="990600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Running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6965C6-EF4A-B3B5-86C5-F3706A6E5550}"/>
              </a:ext>
            </a:extLst>
          </p:cNvPr>
          <p:cNvSpPr/>
          <p:nvPr/>
        </p:nvSpPr>
        <p:spPr bwMode="auto">
          <a:xfrm>
            <a:off x="7211158" y="3378394"/>
            <a:ext cx="1676400" cy="990600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Ready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FAE1D5-D19E-4FB1-0702-FF646184F64A}"/>
              </a:ext>
            </a:extLst>
          </p:cNvPr>
          <p:cNvSpPr/>
          <p:nvPr/>
        </p:nvSpPr>
        <p:spPr bwMode="auto">
          <a:xfrm>
            <a:off x="5247543" y="5383041"/>
            <a:ext cx="1676400" cy="990600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Blocked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9C4F3F53-16C7-ECAC-BF4F-80ABF6B74BA1}"/>
              </a:ext>
            </a:extLst>
          </p:cNvPr>
          <p:cNvCxnSpPr>
            <a:stCxn id="4" idx="0"/>
            <a:endCxn id="5" idx="0"/>
          </p:cNvCxnSpPr>
          <p:nvPr/>
        </p:nvCxnSpPr>
        <p:spPr bwMode="auto">
          <a:xfrm rot="5400000" flipH="1" flipV="1">
            <a:off x="5988050" y="1317087"/>
            <a:ext cx="12700" cy="4122615"/>
          </a:xfrm>
          <a:prstGeom prst="curvedConnector3">
            <a:avLst>
              <a:gd name="adj1" fmla="val 1800000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60101522-6846-71D2-5123-F66303C49E0C}"/>
              </a:ext>
            </a:extLst>
          </p:cNvPr>
          <p:cNvCxnSpPr>
            <a:stCxn id="5" idx="4"/>
            <a:endCxn id="4" idx="4"/>
          </p:cNvCxnSpPr>
          <p:nvPr/>
        </p:nvCxnSpPr>
        <p:spPr bwMode="auto">
          <a:xfrm rot="5400000">
            <a:off x="5988051" y="2307687"/>
            <a:ext cx="12700" cy="4122615"/>
          </a:xfrm>
          <a:prstGeom prst="curvedConnector3">
            <a:avLst>
              <a:gd name="adj1" fmla="val 1800000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4DC39E2-4CE2-147B-712B-1C827D4ED8B8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832470" y="4463268"/>
            <a:ext cx="1509347" cy="1320800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7793F0E-2F37-8CAF-96B9-59ACC4D0DE2F}"/>
              </a:ext>
            </a:extLst>
          </p:cNvPr>
          <p:cNvCxnSpPr>
            <a:stCxn id="6" idx="6"/>
            <a:endCxn id="5" idx="4"/>
          </p:cNvCxnSpPr>
          <p:nvPr/>
        </p:nvCxnSpPr>
        <p:spPr bwMode="auto">
          <a:xfrm flipV="1">
            <a:off x="6923943" y="4368994"/>
            <a:ext cx="1125415" cy="1509347"/>
          </a:xfrm>
          <a:prstGeom prst="curvedConnector2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34E175D-A855-DC63-4A6A-C91322804736}"/>
              </a:ext>
            </a:extLst>
          </p:cNvPr>
          <p:cNvSpPr txBox="1">
            <a:spLocks/>
          </p:cNvSpPr>
          <p:nvPr/>
        </p:nvSpPr>
        <p:spPr bwMode="auto">
          <a:xfrm>
            <a:off x="1476620" y="5211541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Request I/O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A2D263A-020E-9AB8-A560-10CE0367512A}"/>
              </a:ext>
            </a:extLst>
          </p:cNvPr>
          <p:cNvSpPr txBox="1">
            <a:spLocks/>
          </p:cNvSpPr>
          <p:nvPr/>
        </p:nvSpPr>
        <p:spPr bwMode="auto">
          <a:xfrm>
            <a:off x="7909465" y="5211541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Finish I/O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9AAB521-74DE-F492-B71B-D4882EEC240C}"/>
              </a:ext>
            </a:extLst>
          </p:cNvPr>
          <p:cNvSpPr txBox="1">
            <a:spLocks/>
          </p:cNvSpPr>
          <p:nvPr/>
        </p:nvSpPr>
        <p:spPr bwMode="auto">
          <a:xfrm>
            <a:off x="4648200" y="2590800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err="1">
                <a:latin typeface="+mn-lt"/>
              </a:rPr>
              <a:t>Descheduled</a:t>
            </a:r>
            <a:endParaRPr lang="en-US" kern="0">
              <a:latin typeface="+mn-lt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302E410-E3D4-6427-4BAD-C8C561569905}"/>
              </a:ext>
            </a:extLst>
          </p:cNvPr>
          <p:cNvSpPr txBox="1">
            <a:spLocks/>
          </p:cNvSpPr>
          <p:nvPr/>
        </p:nvSpPr>
        <p:spPr bwMode="auto">
          <a:xfrm>
            <a:off x="4607659" y="4032834"/>
            <a:ext cx="2692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Scheduled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CA61A47-81BD-4095-B2D6-6A3705B69DA0}"/>
              </a:ext>
            </a:extLst>
          </p:cNvPr>
          <p:cNvSpPr/>
          <p:nvPr/>
        </p:nvSpPr>
        <p:spPr bwMode="auto">
          <a:xfrm>
            <a:off x="692542" y="3384745"/>
            <a:ext cx="1676400" cy="990600"/>
          </a:xfrm>
          <a:prstGeom prst="ellips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Dying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43A339A9-63E1-3A20-4FD6-9C71F8B97CC3}"/>
              </a:ext>
            </a:extLst>
          </p:cNvPr>
          <p:cNvCxnSpPr>
            <a:stCxn id="4" idx="2"/>
            <a:endCxn id="31" idx="6"/>
          </p:cNvCxnSpPr>
          <p:nvPr/>
        </p:nvCxnSpPr>
        <p:spPr bwMode="auto">
          <a:xfrm rot="10800000" flipV="1">
            <a:off x="2368943" y="3873693"/>
            <a:ext cx="719601" cy="6351"/>
          </a:xfrm>
          <a:prstGeom prst="curvedConnector3">
            <a:avLst>
              <a:gd name="adj1" fmla="val 50001"/>
            </a:avLst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7997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/>
      <p:bldP spid="18" grpId="0"/>
      <p:bldP spid="19" grpId="0"/>
      <p:bldP spid="20" grpId="0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D7D1-6BC9-9F4A-D432-0981BC1B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Process Management by the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163B-7F93-168C-5FB3-6EB3136C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1600"/>
            <a:ext cx="12192000" cy="46482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+mn-lt"/>
              </a:rPr>
              <a:t>Process Control Block </a:t>
            </a:r>
            <a:r>
              <a:rPr lang="en-US">
                <a:latin typeface="+mn-lt"/>
              </a:rPr>
              <a:t>(or process descriptor) </a:t>
            </a:r>
          </a:p>
          <a:p>
            <a:pPr marL="0" indent="0" algn="ctr">
              <a:buNone/>
            </a:pPr>
            <a:r>
              <a:rPr lang="en-US">
                <a:latin typeface="+mn-lt"/>
              </a:rPr>
              <a:t>in OS stores necessary metadata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0A63EC-A706-1E36-A32F-DC307ECEFE63}"/>
              </a:ext>
            </a:extLst>
          </p:cNvPr>
          <p:cNvSpPr txBox="1">
            <a:spLocks/>
          </p:cNvSpPr>
          <p:nvPr/>
        </p:nvSpPr>
        <p:spPr bwMode="auto">
          <a:xfrm>
            <a:off x="4000500" y="2438400"/>
            <a:ext cx="4191000" cy="4083148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>
                <a:latin typeface="+mn-lt"/>
              </a:rPr>
              <a:t>PC </a:t>
            </a:r>
          </a:p>
          <a:p>
            <a:pPr marL="0" indent="0" algn="ctr">
              <a:buFontTx/>
              <a:buNone/>
            </a:pPr>
            <a:r>
              <a:rPr lang="en-US">
                <a:latin typeface="+mn-lt"/>
              </a:rPr>
              <a:t>Stack </a:t>
            </a:r>
            <a:r>
              <a:rPr lang="en-US" err="1">
                <a:latin typeface="+mn-lt"/>
              </a:rPr>
              <a:t>Ptr</a:t>
            </a:r>
            <a:r>
              <a:rPr lang="en-US">
                <a:latin typeface="+mn-lt"/>
              </a:rPr>
              <a:t> </a:t>
            </a:r>
          </a:p>
          <a:p>
            <a:pPr marL="0" indent="0" algn="ctr">
              <a:buFontTx/>
              <a:buNone/>
            </a:pPr>
            <a:r>
              <a:rPr lang="en-US">
                <a:latin typeface="+mn-lt"/>
              </a:rPr>
              <a:t>Registers</a:t>
            </a:r>
          </a:p>
          <a:p>
            <a:pPr marL="0" indent="0" algn="ctr">
              <a:buFontTx/>
              <a:buNone/>
            </a:pPr>
            <a:r>
              <a:rPr lang="en-US">
                <a:latin typeface="+mn-lt"/>
              </a:rPr>
              <a:t> PID </a:t>
            </a:r>
          </a:p>
          <a:p>
            <a:pPr marL="0" indent="0" algn="ctr">
              <a:buFontTx/>
              <a:buNone/>
            </a:pPr>
            <a:r>
              <a:rPr lang="en-US">
                <a:latin typeface="+mn-lt"/>
              </a:rPr>
              <a:t>UID </a:t>
            </a:r>
          </a:p>
          <a:p>
            <a:pPr marL="0" indent="0" algn="ctr">
              <a:buFontTx/>
              <a:buNone/>
            </a:pPr>
            <a:r>
              <a:rPr lang="en-US">
                <a:latin typeface="+mn-lt"/>
              </a:rPr>
              <a:t>List of open files </a:t>
            </a:r>
          </a:p>
          <a:p>
            <a:pPr marL="0" indent="0" algn="ctr">
              <a:buFontTx/>
              <a:buNone/>
            </a:pPr>
            <a:r>
              <a:rPr lang="en-US">
                <a:latin typeface="+mn-lt"/>
              </a:rPr>
              <a:t>Process State</a:t>
            </a: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… </a:t>
            </a:r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2967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0213C-396D-33A2-A4D2-7A843613D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152400"/>
            <a:ext cx="121920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PCB (in the kernel)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E3A4C-9FB2-1EEE-2F2C-B538CFFF6D13}"/>
              </a:ext>
            </a:extLst>
          </p:cNvPr>
          <p:cNvSpPr txBox="1"/>
          <p:nvPr/>
        </p:nvSpPr>
        <p:spPr>
          <a:xfrm flipH="1">
            <a:off x="533400" y="1005840"/>
            <a:ext cx="11582400" cy="501675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procstate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UNUSED, EMBRYO, SLEEPING, RUNNABLE, RUNNING, ZOMBIE };</a:t>
            </a:r>
          </a:p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Per-process state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proc {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uint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sz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// Size of process memory (bytes)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pde_t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pgdir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// Page table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kstack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// Bottom of kernel stack for this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procstate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state;        // Process state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   // Process ID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proc *parent;         // Parent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trapframe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// Trap frame for current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syscall</a:t>
            </a:r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context *context;     //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swtch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here to run process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void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       // If non-zero, sleeping on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</a:t>
            </a:r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killed;                  // If non-zero, have been killed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file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ofile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[NOFILE];  // Open files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cwd</a:t>
            </a:r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         // Current directory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char name[16];               // Process name (debugging)</a:t>
            </a:r>
          </a:p>
          <a:p>
            <a:r>
              <a:rPr lang="en-US" sz="16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DBA0282-F561-8002-1DA2-89F2D558E477}"/>
              </a:ext>
            </a:extLst>
          </p:cNvPr>
          <p:cNvSpPr txBox="1">
            <a:spLocks/>
          </p:cNvSpPr>
          <p:nvPr/>
        </p:nvSpPr>
        <p:spPr bwMode="auto">
          <a:xfrm>
            <a:off x="3771900" y="6190238"/>
            <a:ext cx="434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Xv6 Kernel (</a:t>
            </a:r>
            <a:r>
              <a:rPr lang="en-US" kern="0" err="1">
                <a:latin typeface="+mn-lt"/>
              </a:rPr>
              <a:t>proc.h</a:t>
            </a:r>
            <a:r>
              <a:rPr lang="en-US" kern="0">
                <a:latin typeface="+mn-lt"/>
              </a:rPr>
              <a:t>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3E0AA69-0B09-DD7E-E398-BC53B8324E49}"/>
              </a:ext>
            </a:extLst>
          </p:cNvPr>
          <p:cNvSpPr txBox="1">
            <a:spLocks/>
          </p:cNvSpPr>
          <p:nvPr/>
        </p:nvSpPr>
        <p:spPr bwMode="auto">
          <a:xfrm>
            <a:off x="8051409" y="4988622"/>
            <a:ext cx="4038600" cy="1219201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In Linux: </a:t>
            </a:r>
            <a:r>
              <a:rPr lang="en-US" sz="2000" kern="0" err="1">
                <a:latin typeface="Courier New" panose="02070309020205020404" pitchFamily="49" charset="0"/>
                <a:cs typeface="Courier New" panose="02070309020205020404" pitchFamily="49" charset="0"/>
              </a:rPr>
              <a:t>task_struct</a:t>
            </a:r>
            <a:r>
              <a:rPr lang="en-US" sz="2000" ker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>
                <a:latin typeface="+mn-lt"/>
              </a:rPr>
              <a:t>defined in &lt;</a:t>
            </a:r>
            <a:r>
              <a:rPr lang="en-US" sz="2000" kern="0" err="1">
                <a:latin typeface="Courier New" panose="02070309020205020404" pitchFamily="49" charset="0"/>
                <a:cs typeface="Courier New" panose="02070309020205020404" pitchFamily="49" charset="0"/>
              </a:rPr>
              <a:t>linux</a:t>
            </a:r>
            <a:r>
              <a:rPr lang="en-US" sz="2000" ker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000" kern="0" err="1">
                <a:latin typeface="Courier New" panose="02070309020205020404" pitchFamily="49" charset="0"/>
                <a:cs typeface="Courier New" panose="02070309020205020404" pitchFamily="49" charset="0"/>
              </a:rPr>
              <a:t>sched.h</a:t>
            </a:r>
            <a:r>
              <a:rPr lang="en-US" sz="2000" kern="0">
                <a:latin typeface="+mn-lt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40463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F7EB-D069-5134-35DA-C4546600F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Many Processes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36F6C-7CB9-5B11-F83B-48A27663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7100" y="1371600"/>
            <a:ext cx="7797800" cy="990600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solidFill>
                  <a:schemeClr val="accent1"/>
                </a:solidFill>
                <a:latin typeface="+mn-lt"/>
              </a:rPr>
              <a:t>Process List </a:t>
            </a:r>
            <a:r>
              <a:rPr lang="en-US">
                <a:latin typeface="+mn-lt"/>
              </a:rPr>
              <a:t>stores all processes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3732F50-ECCC-A9F4-C132-5700CC04D422}"/>
              </a:ext>
            </a:extLst>
          </p:cNvPr>
          <p:cNvSpPr txBox="1">
            <a:spLocks/>
          </p:cNvSpPr>
          <p:nvPr/>
        </p:nvSpPr>
        <p:spPr bwMode="auto">
          <a:xfrm>
            <a:off x="676031" y="4724400"/>
            <a:ext cx="43434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u="sng" kern="0">
                <a:latin typeface="+mn-lt"/>
              </a:rPr>
              <a:t>Run Queues</a:t>
            </a: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Lists all PCBs in </a:t>
            </a:r>
            <a:r>
              <a:rPr lang="en-US" b="1" kern="0">
                <a:latin typeface="+mn-lt"/>
              </a:rPr>
              <a:t>READY state</a:t>
            </a:r>
            <a:endParaRPr lang="en-US" kern="0">
              <a:latin typeface="+mn-l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DCED8C-67C1-F6BA-1B12-E0599B33613B}"/>
              </a:ext>
            </a:extLst>
          </p:cNvPr>
          <p:cNvSpPr txBox="1">
            <a:spLocks/>
          </p:cNvSpPr>
          <p:nvPr/>
        </p:nvSpPr>
        <p:spPr bwMode="auto">
          <a:xfrm>
            <a:off x="6781800" y="4648200"/>
            <a:ext cx="4343400" cy="129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u="sng" kern="0">
                <a:latin typeface="+mn-lt"/>
              </a:rPr>
              <a:t>Wait Queues</a:t>
            </a: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Lists all PCBs in </a:t>
            </a:r>
            <a:r>
              <a:rPr lang="en-US" b="1" kern="0">
                <a:latin typeface="+mn-lt"/>
              </a:rPr>
              <a:t>BLOCKED state</a:t>
            </a:r>
            <a:endParaRPr lang="en-US" kern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716B6-D142-03A2-839E-541293BEB793}"/>
              </a:ext>
            </a:extLst>
          </p:cNvPr>
          <p:cNvSpPr txBox="1"/>
          <p:nvPr/>
        </p:nvSpPr>
        <p:spPr>
          <a:xfrm>
            <a:off x="3962400" y="2151299"/>
            <a:ext cx="44196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 {</a:t>
            </a:r>
          </a:p>
          <a:p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spinlock lock;</a:t>
            </a:r>
          </a:p>
          <a:p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struct proc proc[NPROC];</a:t>
            </a:r>
          </a:p>
          <a:p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ptable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9C6F528-9F3F-768F-292E-AB62E9F5BE1A}"/>
              </a:ext>
            </a:extLst>
          </p:cNvPr>
          <p:cNvSpPr txBox="1">
            <a:spLocks/>
          </p:cNvSpPr>
          <p:nvPr/>
        </p:nvSpPr>
        <p:spPr bwMode="auto">
          <a:xfrm>
            <a:off x="3924300" y="3466514"/>
            <a:ext cx="4343400" cy="3048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Xv6 Kernel (</a:t>
            </a:r>
            <a:r>
              <a:rPr lang="en-US" kern="0" err="1">
                <a:latin typeface="+mn-lt"/>
              </a:rPr>
              <a:t>proc.c</a:t>
            </a:r>
            <a:r>
              <a:rPr lang="en-US" kern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3375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uiExpand="1" build="p"/>
      <p:bldP spid="1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4066-AECA-74FC-E79F-BF3C8A4F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158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The Illusionist and the Referee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83BA-58EB-C757-9606-3BE1DC476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768405"/>
            <a:ext cx="4495800" cy="3848100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>
                <a:latin typeface="+mn-lt"/>
              </a:rPr>
              <a:t>Illusionist</a:t>
            </a:r>
          </a:p>
          <a:p>
            <a:pPr algn="ctr"/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Give every </a:t>
            </a:r>
            <a:r>
              <a:rPr lang="en-US">
                <a:solidFill>
                  <a:schemeClr val="accent1"/>
                </a:solidFill>
                <a:latin typeface="+mn-lt"/>
              </a:rPr>
              <a:t>process</a:t>
            </a:r>
            <a:r>
              <a:rPr lang="en-US">
                <a:latin typeface="+mn-lt"/>
              </a:rPr>
              <a:t> the illusion of running on a private CPU</a:t>
            </a:r>
          </a:p>
          <a:p>
            <a:pPr algn="ctr"/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Give every </a:t>
            </a:r>
            <a:r>
              <a:rPr lang="en-US">
                <a:solidFill>
                  <a:schemeClr val="accent1"/>
                </a:solidFill>
                <a:latin typeface="+mn-lt"/>
              </a:rPr>
              <a:t>process</a:t>
            </a:r>
            <a:r>
              <a:rPr lang="en-US">
                <a:latin typeface="+mn-lt"/>
              </a:rPr>
              <a:t> the illusion of running on private memory</a:t>
            </a:r>
          </a:p>
          <a:p>
            <a:pPr algn="ctr"/>
            <a:endParaRPr lang="en-US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D80436-E338-E507-A7ED-9C0310ADA963}"/>
              </a:ext>
            </a:extLst>
          </p:cNvPr>
          <p:cNvSpPr txBox="1">
            <a:spLocks/>
          </p:cNvSpPr>
          <p:nvPr/>
        </p:nvSpPr>
        <p:spPr bwMode="auto">
          <a:xfrm>
            <a:off x="6477000" y="2781300"/>
            <a:ext cx="4495800" cy="38481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u="sng" kern="0">
                <a:latin typeface="+mn-lt"/>
              </a:rPr>
              <a:t>Referee</a:t>
            </a:r>
          </a:p>
          <a:p>
            <a:pPr algn="ctr"/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Manage resources to allocate to each </a:t>
            </a:r>
            <a:r>
              <a:rPr lang="en-US" kern="0">
                <a:solidFill>
                  <a:schemeClr val="accent1"/>
                </a:solidFill>
                <a:latin typeface="+mn-lt"/>
              </a:rPr>
              <a:t>process</a:t>
            </a:r>
          </a:p>
          <a:p>
            <a:pPr algn="ctr"/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Isolate </a:t>
            </a:r>
            <a:r>
              <a:rPr lang="en-US" kern="0">
                <a:solidFill>
                  <a:schemeClr val="accent1"/>
                </a:solidFill>
                <a:latin typeface="+mn-lt"/>
              </a:rPr>
              <a:t>process</a:t>
            </a:r>
            <a:r>
              <a:rPr lang="en-US" kern="0">
                <a:latin typeface="+mn-lt"/>
              </a:rPr>
              <a:t> from all other processes and protect OS</a:t>
            </a:r>
          </a:p>
          <a:p>
            <a:pPr algn="ctr"/>
            <a:endParaRPr lang="en-US" kern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B4D8D-92C6-483C-92DE-0C0CE4952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716" y="1524000"/>
            <a:ext cx="914400" cy="7322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C1A100-AAA9-B584-0A52-09572F66F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0" y="1447800"/>
            <a:ext cx="1063086" cy="87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290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33B1A-9DF5-1CCE-8F60-7DD91CC0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Recall: Operating System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804642-FAEF-4134-553A-1E243D2DA75A}"/>
              </a:ext>
            </a:extLst>
          </p:cNvPr>
          <p:cNvSpPr txBox="1">
            <a:spLocks/>
          </p:cNvSpPr>
          <p:nvPr/>
        </p:nvSpPr>
        <p:spPr bwMode="auto">
          <a:xfrm>
            <a:off x="2209800" y="3810000"/>
            <a:ext cx="2590800" cy="4572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Application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FFA3A5-CEA5-7043-25F7-AC33A0B83FC7}"/>
              </a:ext>
            </a:extLst>
          </p:cNvPr>
          <p:cNvSpPr txBox="1">
            <a:spLocks/>
          </p:cNvSpPr>
          <p:nvPr/>
        </p:nvSpPr>
        <p:spPr bwMode="auto">
          <a:xfrm>
            <a:off x="4876800" y="3810000"/>
            <a:ext cx="2590800" cy="4572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Application 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D2C6C4-A23E-53A0-7F90-288C5038A0F8}"/>
              </a:ext>
            </a:extLst>
          </p:cNvPr>
          <p:cNvSpPr txBox="1">
            <a:spLocks/>
          </p:cNvSpPr>
          <p:nvPr/>
        </p:nvSpPr>
        <p:spPr bwMode="auto">
          <a:xfrm>
            <a:off x="7543800" y="3810000"/>
            <a:ext cx="2719388" cy="4572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Application 3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1A1303-F27C-6B99-2B58-54F359D24A5B}"/>
              </a:ext>
            </a:extLst>
          </p:cNvPr>
          <p:cNvSpPr txBox="1">
            <a:spLocks/>
          </p:cNvSpPr>
          <p:nvPr/>
        </p:nvSpPr>
        <p:spPr bwMode="auto">
          <a:xfrm>
            <a:off x="2209800" y="4419600"/>
            <a:ext cx="8077200" cy="6858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Operating System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D7B01B0-6537-B692-847F-D0BD2B54734D}"/>
              </a:ext>
            </a:extLst>
          </p:cNvPr>
          <p:cNvSpPr txBox="1">
            <a:spLocks/>
          </p:cNvSpPr>
          <p:nvPr/>
        </p:nvSpPr>
        <p:spPr bwMode="auto">
          <a:xfrm>
            <a:off x="2209800" y="5191126"/>
            <a:ext cx="8105774" cy="6858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D3B16-49E0-5E03-9313-B98EFE87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371600"/>
            <a:ext cx="10566400" cy="4648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An operating system implements a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virtual machine </a:t>
            </a:r>
            <a:r>
              <a:rPr lang="en-US" dirty="0">
                <a:latin typeface="+mn-lt"/>
              </a:rPr>
              <a:t>for the application whose interface is more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convenient</a:t>
            </a:r>
            <a:r>
              <a:rPr lang="en-US" dirty="0">
                <a:latin typeface="+mn-lt"/>
              </a:rPr>
              <a:t> than the raw hardware interface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(convenient = security, reliability, portability)</a:t>
            </a:r>
          </a:p>
        </p:txBody>
      </p:sp>
    </p:spTree>
    <p:extLst>
      <p:ext uri="{BB962C8B-B14F-4D97-AF65-F5344CB8AC3E}">
        <p14:creationId xmlns:p14="http://schemas.microsoft.com/office/powerpoint/2010/main" val="69203901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A249-9BBC-8340-B508-D0BF1775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Operating System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C5EB-3CFB-55D2-AA35-84B36B94A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88" y="1402960"/>
            <a:ext cx="11887200" cy="4876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n-lt"/>
              </a:rPr>
              <a:t>Lowest level of OS running on system. </a:t>
            </a: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Kernel is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trusted</a:t>
            </a:r>
            <a:r>
              <a:rPr lang="en-US" dirty="0">
                <a:latin typeface="+mn-lt"/>
              </a:rPr>
              <a:t> with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full access </a:t>
            </a:r>
            <a:r>
              <a:rPr lang="en-US" dirty="0">
                <a:latin typeface="+mn-lt"/>
              </a:rPr>
              <a:t>to all hardware capabilities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r>
              <a:rPr lang="en-US" dirty="0">
                <a:latin typeface="+mn-lt"/>
              </a:rPr>
              <a:t>All other software (OS or applications) is considered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untrusted</a:t>
            </a: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  <a:p>
            <a:pPr marL="0" indent="0" algn="ctr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775C53C-4BBE-1588-B9B1-A01352C50572}"/>
              </a:ext>
            </a:extLst>
          </p:cNvPr>
          <p:cNvSpPr txBox="1">
            <a:spLocks/>
          </p:cNvSpPr>
          <p:nvPr/>
        </p:nvSpPr>
        <p:spPr bwMode="auto">
          <a:xfrm>
            <a:off x="3566160" y="5486400"/>
            <a:ext cx="8077200" cy="685800"/>
          </a:xfrm>
          <a:prstGeom prst="roundRect">
            <a:avLst/>
          </a:prstGeom>
          <a:solidFill>
            <a:schemeClr val="bg1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Hardware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BFB71A-D2EA-A46B-BA1B-15F902CEE8B7}"/>
              </a:ext>
            </a:extLst>
          </p:cNvPr>
          <p:cNvSpPr txBox="1">
            <a:spLocks/>
          </p:cNvSpPr>
          <p:nvPr/>
        </p:nvSpPr>
        <p:spPr bwMode="auto">
          <a:xfrm>
            <a:off x="3566160" y="4605997"/>
            <a:ext cx="8077200" cy="596118"/>
          </a:xfrm>
          <a:prstGeom prst="roundRect">
            <a:avLst/>
          </a:prstGeom>
          <a:solidFill>
            <a:schemeClr val="bg1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Operating System Kernel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563C5BC-E93E-ACE1-5845-9992E7DCD7A4}"/>
              </a:ext>
            </a:extLst>
          </p:cNvPr>
          <p:cNvSpPr txBox="1">
            <a:spLocks/>
          </p:cNvSpPr>
          <p:nvPr/>
        </p:nvSpPr>
        <p:spPr bwMode="auto">
          <a:xfrm>
            <a:off x="3562643" y="4060287"/>
            <a:ext cx="8077200" cy="457200"/>
          </a:xfrm>
          <a:prstGeom prst="roundRect">
            <a:avLst/>
          </a:prstGeom>
          <a:solidFill>
            <a:schemeClr val="bg1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Rest of OS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F056A00-754E-7767-1458-3E3CAB6A1E50}"/>
              </a:ext>
            </a:extLst>
          </p:cNvPr>
          <p:cNvSpPr txBox="1">
            <a:spLocks/>
          </p:cNvSpPr>
          <p:nvPr/>
        </p:nvSpPr>
        <p:spPr bwMode="auto">
          <a:xfrm>
            <a:off x="3581400" y="3429000"/>
            <a:ext cx="8077200" cy="457200"/>
          </a:xfrm>
          <a:prstGeom prst="roundRect">
            <a:avLst/>
          </a:prstGeom>
          <a:solidFill>
            <a:schemeClr val="bg1"/>
          </a:solidFill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Applications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ABC92E-925D-4196-4714-37BC22768C0B}"/>
              </a:ext>
            </a:extLst>
          </p:cNvPr>
          <p:cNvCxnSpPr>
            <a:cxnSpLocks/>
          </p:cNvCxnSpPr>
          <p:nvPr/>
        </p:nvCxnSpPr>
        <p:spPr bwMode="auto">
          <a:xfrm>
            <a:off x="152400" y="4558518"/>
            <a:ext cx="11811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C65DF9-97A0-3598-8733-056EACF2968B}"/>
              </a:ext>
            </a:extLst>
          </p:cNvPr>
          <p:cNvCxnSpPr>
            <a:cxnSpLocks/>
          </p:cNvCxnSpPr>
          <p:nvPr/>
        </p:nvCxnSpPr>
        <p:spPr bwMode="auto">
          <a:xfrm>
            <a:off x="152400" y="5257800"/>
            <a:ext cx="11811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EC1F42-7817-8B64-C4CB-81F296730FD1}"/>
              </a:ext>
            </a:extLst>
          </p:cNvPr>
          <p:cNvCxnSpPr>
            <a:cxnSpLocks/>
          </p:cNvCxnSpPr>
          <p:nvPr/>
        </p:nvCxnSpPr>
        <p:spPr bwMode="auto">
          <a:xfrm>
            <a:off x="152400" y="6214403"/>
            <a:ext cx="11811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04D385-8D8E-06FB-EE88-5746DCFB3DF3}"/>
              </a:ext>
            </a:extLst>
          </p:cNvPr>
          <p:cNvCxnSpPr>
            <a:cxnSpLocks/>
          </p:cNvCxnSpPr>
          <p:nvPr/>
        </p:nvCxnSpPr>
        <p:spPr bwMode="auto">
          <a:xfrm>
            <a:off x="152400" y="3429000"/>
            <a:ext cx="118110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3BAF98D-0D85-324E-1115-C233BE9E72BA}"/>
              </a:ext>
            </a:extLst>
          </p:cNvPr>
          <p:cNvSpPr txBox="1">
            <a:spLocks/>
          </p:cNvSpPr>
          <p:nvPr/>
        </p:nvSpPr>
        <p:spPr bwMode="auto">
          <a:xfrm>
            <a:off x="242082" y="384136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Untrusted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075B3DB-E5A2-6163-32D5-3943B5085CFF}"/>
              </a:ext>
            </a:extLst>
          </p:cNvPr>
          <p:cNvSpPr txBox="1">
            <a:spLocks/>
          </p:cNvSpPr>
          <p:nvPr/>
        </p:nvSpPr>
        <p:spPr bwMode="auto">
          <a:xfrm>
            <a:off x="152400" y="4699785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Trusted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55C723B-0CF4-4B11-3D09-17C50E8FFB45}"/>
              </a:ext>
            </a:extLst>
          </p:cNvPr>
          <p:cNvSpPr txBox="1">
            <a:spLocks/>
          </p:cNvSpPr>
          <p:nvPr/>
        </p:nvSpPr>
        <p:spPr bwMode="auto">
          <a:xfrm>
            <a:off x="152400" y="5525086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Untrusted</a:t>
            </a:r>
          </a:p>
        </p:txBody>
      </p:sp>
    </p:spTree>
    <p:extLst>
      <p:ext uri="{BB962C8B-B14F-4D97-AF65-F5344CB8AC3E}">
        <p14:creationId xmlns:p14="http://schemas.microsoft.com/office/powerpoint/2010/main" val="1746274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4" grpId="0"/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032C-C008-0900-BB11-953D542CE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User vs Kernel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68B01BC-DB8D-8D23-782B-33CBC1FCD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123" y="2209800"/>
            <a:ext cx="4191000" cy="3581400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>
                <a:latin typeface="+mn-lt"/>
              </a:rPr>
              <a:t>Kernel Code (Trusted)</a:t>
            </a:r>
          </a:p>
          <a:p>
            <a:pPr algn="ctr"/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Runs directly on processor with unlimited rights </a:t>
            </a:r>
          </a:p>
          <a:p>
            <a:pPr marL="0" indent="0" algn="ctr">
              <a:buNone/>
            </a:pPr>
            <a:endParaRPr lang="en-US">
              <a:latin typeface="+mn-lt"/>
            </a:endParaRPr>
          </a:p>
          <a:p>
            <a:pPr marL="0" indent="0" algn="ctr">
              <a:buNone/>
            </a:pPr>
            <a:r>
              <a:rPr lang="en-US">
                <a:latin typeface="+mn-lt"/>
              </a:rPr>
              <a:t>Performs any hardware operations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BABB70-4C7A-ACED-B2E5-09682AE74D8E}"/>
              </a:ext>
            </a:extLst>
          </p:cNvPr>
          <p:cNvCxnSpPr>
            <a:cxnSpLocks/>
          </p:cNvCxnSpPr>
          <p:nvPr/>
        </p:nvCxnSpPr>
        <p:spPr bwMode="auto">
          <a:xfrm flipV="1">
            <a:off x="5943600" y="1044526"/>
            <a:ext cx="0" cy="3908474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38D86B6-322C-FACC-AAB4-74A5DBFA1E8A}"/>
              </a:ext>
            </a:extLst>
          </p:cNvPr>
          <p:cNvSpPr txBox="1">
            <a:spLocks/>
          </p:cNvSpPr>
          <p:nvPr/>
        </p:nvSpPr>
        <p:spPr bwMode="auto">
          <a:xfrm>
            <a:off x="247420" y="2270402"/>
            <a:ext cx="4191000" cy="3581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u="sng" kern="0">
                <a:latin typeface="+mn-lt"/>
              </a:rPr>
              <a:t>Application/User Code (Untrusted)</a:t>
            </a:r>
          </a:p>
          <a:p>
            <a:pPr algn="ctr"/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Run all the processor with all potentially dangerous operations disabled</a:t>
            </a:r>
          </a:p>
        </p:txBody>
      </p:sp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AC48439A-471A-4F80-8FFD-5B55B8F92B2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178984">
            <a:off x="4424601" y="753344"/>
            <a:ext cx="2914972" cy="2067808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DECC25E-C07A-9BC9-4E5A-292574DE0921}"/>
              </a:ext>
            </a:extLst>
          </p:cNvPr>
          <p:cNvSpPr txBox="1">
            <a:spLocks/>
          </p:cNvSpPr>
          <p:nvPr/>
        </p:nvSpPr>
        <p:spPr bwMode="auto">
          <a:xfrm>
            <a:off x="2209800" y="5856491"/>
            <a:ext cx="8229599" cy="71699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But run on the same machine!</a:t>
            </a:r>
          </a:p>
        </p:txBody>
      </p:sp>
    </p:spTree>
    <p:extLst>
      <p:ext uri="{BB962C8B-B14F-4D97-AF65-F5344CB8AC3E}">
        <p14:creationId xmlns:p14="http://schemas.microsoft.com/office/powerpoint/2010/main" val="145615236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Recall: CPU Instruction Cycle (from CS61c)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886200" y="1871246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05492" y="1836974"/>
            <a:ext cx="5180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>
                <a:latin typeface="+mn-lt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6934200" y="1600200"/>
            <a:ext cx="1981200" cy="44958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+mn-lt"/>
              <a:ea typeface="Gill Sans" charset="0"/>
              <a:cs typeface="Gill Sans" charset="0"/>
            </a:endParaRPr>
          </a:p>
        </p:txBody>
      </p:sp>
      <p:sp>
        <p:nvSpPr>
          <p:cNvPr id="32" name="Freeform 31"/>
          <p:cNvSpPr/>
          <p:nvPr/>
        </p:nvSpPr>
        <p:spPr>
          <a:xfrm>
            <a:off x="4727738" y="2079728"/>
            <a:ext cx="2438881" cy="72151"/>
          </a:xfrm>
          <a:custGeom>
            <a:avLst/>
            <a:gdLst>
              <a:gd name="connsiteX0" fmla="*/ 0 w 2438881"/>
              <a:gd name="connsiteY0" fmla="*/ 0 h 72151"/>
              <a:gd name="connsiteX1" fmla="*/ 0 w 2438881"/>
              <a:gd name="connsiteY1" fmla="*/ 0 h 72151"/>
              <a:gd name="connsiteX2" fmla="*/ 2438881 w 2438881"/>
              <a:gd name="connsiteY2" fmla="*/ 72151 h 7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881" h="72151">
                <a:moveTo>
                  <a:pt x="0" y="0"/>
                </a:moveTo>
                <a:lnTo>
                  <a:pt x="0" y="0"/>
                </a:lnTo>
                <a:lnTo>
                  <a:pt x="2438881" y="72151"/>
                </a:lnTo>
              </a:path>
            </a:pathLst>
          </a:custGeo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400" b="0">
              <a:latin typeface="+mn-lt"/>
              <a:ea typeface="Gill Sans" charset="0"/>
              <a:cs typeface="Gill Sans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800600" y="2099846"/>
            <a:ext cx="2133600" cy="186154"/>
            <a:chOff x="3276600" y="2099846"/>
            <a:chExt cx="2133600" cy="186154"/>
          </a:xfrm>
        </p:grpSpPr>
        <p:cxnSp>
          <p:nvCxnSpPr>
            <p:cNvPr id="34" name="Straight Connector 33"/>
            <p:cNvCxnSpPr>
              <a:endCxn id="8" idx="2"/>
            </p:cNvCxnSpPr>
            <p:nvPr/>
          </p:nvCxnSpPr>
          <p:spPr bwMode="auto">
            <a:xfrm flipV="1">
              <a:off x="3276600" y="20998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>
              <a:off x="3276600" y="2286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2286000" y="2209800"/>
            <a:ext cx="4648200" cy="457200"/>
            <a:chOff x="762000" y="2209800"/>
            <a:chExt cx="4648200" cy="457200"/>
          </a:xfrm>
        </p:grpSpPr>
        <p:sp>
          <p:nvSpPr>
            <p:cNvPr id="49" name="TextBox 48"/>
            <p:cNvSpPr txBox="1"/>
            <p:nvPr/>
          </p:nvSpPr>
          <p:spPr>
            <a:xfrm>
              <a:off x="762000" y="2209800"/>
              <a:ext cx="1877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>
                  <a:latin typeface="+mn-lt"/>
                  <a:ea typeface="Gill Sans" charset="0"/>
                  <a:cs typeface="Gill Sans" charset="0"/>
                </a:rPr>
                <a:t>Instruction fetch</a:t>
              </a: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3276600" y="24384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>
              <a:off x="3276600" y="2438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3" name="Group 12"/>
          <p:cNvGrpSpPr/>
          <p:nvPr/>
        </p:nvGrpSpPr>
        <p:grpSpPr>
          <a:xfrm>
            <a:off x="2279668" y="3200400"/>
            <a:ext cx="4883133" cy="3200400"/>
            <a:chOff x="755667" y="3200400"/>
            <a:chExt cx="4883133" cy="3200400"/>
          </a:xfrm>
        </p:grpSpPr>
        <p:sp>
          <p:nvSpPr>
            <p:cNvPr id="15" name="Trapezoid 14"/>
            <p:cNvSpPr/>
            <p:nvPr/>
          </p:nvSpPr>
          <p:spPr bwMode="auto">
            <a:xfrm flipV="1">
              <a:off x="2362200" y="4648200"/>
              <a:ext cx="1828800" cy="838200"/>
            </a:xfrm>
            <a:prstGeom prst="trapezoid">
              <a:avLst>
                <a:gd name="adj" fmla="val 55991"/>
              </a:avLst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 bwMode="auto">
            <a:xfrm>
              <a:off x="3505200" y="5562600"/>
              <a:ext cx="1905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505200" y="5715000"/>
              <a:ext cx="21336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" name="Rectangle 6"/>
            <p:cNvSpPr/>
            <p:nvPr/>
          </p:nvSpPr>
          <p:spPr bwMode="auto">
            <a:xfrm>
              <a:off x="2362200" y="3352800"/>
              <a:ext cx="1828800" cy="1066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362200" y="39624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7000" y="3505200"/>
              <a:ext cx="10951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>
                  <a:latin typeface="+mn-lt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95600" y="4800600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>
                  <a:latin typeface="+mn-lt"/>
                  <a:ea typeface="Gill Sans" charset="0"/>
                  <a:cs typeface="Gill Sans" charset="0"/>
                </a:rPr>
                <a:t>ALU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 bwMode="auto">
            <a:xfrm>
              <a:off x="2667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9" name="Straight Arrow Connector 18"/>
            <p:cNvCxnSpPr/>
            <p:nvPr/>
          </p:nvCxnSpPr>
          <p:spPr bwMode="auto">
            <a:xfrm>
              <a:off x="3810000" y="44196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 bwMode="auto">
            <a:xfrm>
              <a:off x="2362200" y="5943600"/>
              <a:ext cx="1828800" cy="228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cxnSp>
          <p:nvCxnSpPr>
            <p:cNvPr id="24" name="Straight Arrow Connector 23"/>
            <p:cNvCxnSpPr>
              <a:stCxn id="15" idx="0"/>
              <a:endCxn id="23" idx="0"/>
            </p:cNvCxnSpPr>
            <p:nvPr/>
          </p:nvCxnSpPr>
          <p:spPr bwMode="auto">
            <a:xfrm>
              <a:off x="3276600" y="5486400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8" name="Straight Connector 37"/>
            <p:cNvCxnSpPr>
              <a:endCxn id="7" idx="0"/>
            </p:cNvCxnSpPr>
            <p:nvPr/>
          </p:nvCxnSpPr>
          <p:spPr bwMode="auto">
            <a:xfrm>
              <a:off x="3276600" y="3200400"/>
              <a:ext cx="0" cy="152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 w="lg" len="med"/>
            </a:ln>
            <a:effectLst/>
          </p:spPr>
        </p:cxnSp>
        <p:cxnSp>
          <p:nvCxnSpPr>
            <p:cNvPr id="40" name="Straight Connector 39"/>
            <p:cNvCxnSpPr>
              <a:stCxn id="23" idx="2"/>
            </p:cNvCxnSpPr>
            <p:nvPr/>
          </p:nvCxnSpPr>
          <p:spPr bwMode="auto">
            <a:xfrm>
              <a:off x="3276600" y="6172200"/>
              <a:ext cx="0" cy="2286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 flipH="1">
              <a:off x="2133600" y="64008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 flipV="1">
              <a:off x="2133600" y="3200400"/>
              <a:ext cx="0" cy="32004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>
              <a:off x="2133600" y="3200400"/>
              <a:ext cx="1143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755667" y="4267200"/>
              <a:ext cx="9509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>
                  <a:latin typeface="+mn-lt"/>
                  <a:ea typeface="Gill Sans" charset="0"/>
                  <a:cs typeface="Gill Sans" charset="0"/>
                </a:rPr>
                <a:t>Execute</a:t>
              </a:r>
            </a:p>
          </p:txBody>
        </p:sp>
        <p:cxnSp>
          <p:nvCxnSpPr>
            <p:cNvPr id="59" name="Straight Connector 58"/>
            <p:cNvCxnSpPr/>
            <p:nvPr/>
          </p:nvCxnSpPr>
          <p:spPr bwMode="auto">
            <a:xfrm flipV="1">
              <a:off x="3505200" y="5376446"/>
              <a:ext cx="0" cy="1861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>
              <a:off x="3505200" y="57150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63" name="TextBox 62"/>
          <p:cNvSpPr txBox="1"/>
          <p:nvPr/>
        </p:nvSpPr>
        <p:spPr>
          <a:xfrm>
            <a:off x="7315201" y="1219200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>
                <a:latin typeface="+mn-lt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39000" y="2133600"/>
            <a:ext cx="1196161" cy="307777"/>
          </a:xfrm>
          <a:prstGeom prst="rect">
            <a:avLst/>
          </a:prstGeom>
          <a:noFill/>
          <a:ln>
            <a:solidFill>
              <a:srgbClr val="618FFD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0">
                <a:latin typeface="+mn-lt"/>
                <a:ea typeface="Gill Sans" charset="0"/>
                <a:cs typeface="Gill Sans" charset="0"/>
              </a:rPr>
              <a:t>instruction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86000" y="2590800"/>
            <a:ext cx="3200400" cy="383977"/>
            <a:chOff x="762000" y="2590800"/>
            <a:chExt cx="3200400" cy="383977"/>
          </a:xfrm>
        </p:grpSpPr>
        <p:sp>
          <p:nvSpPr>
            <p:cNvPr id="50" name="TextBox 49"/>
            <p:cNvSpPr txBox="1"/>
            <p:nvPr/>
          </p:nvSpPr>
          <p:spPr>
            <a:xfrm>
              <a:off x="762000" y="2667000"/>
              <a:ext cx="904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>
                  <a:latin typeface="+mn-lt"/>
                  <a:ea typeface="Gill Sans" charset="0"/>
                  <a:cs typeface="Gill Sans" charset="0"/>
                </a:rPr>
                <a:t>Decode</a:t>
              </a:r>
            </a:p>
          </p:txBody>
        </p:sp>
        <p:sp>
          <p:nvSpPr>
            <p:cNvPr id="69" name="Rounded Rectangle 68"/>
            <p:cNvSpPr/>
            <p:nvPr/>
          </p:nvSpPr>
          <p:spPr bwMode="auto">
            <a:xfrm>
              <a:off x="2590800" y="26670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91828" y="2590800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>
                  <a:latin typeface="+mn-lt"/>
                  <a:ea typeface="Gill Sans" charset="0"/>
                  <a:cs typeface="Gill Sans" charset="0"/>
                </a:rPr>
                <a:t>decode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114800" y="1371600"/>
            <a:ext cx="1752600" cy="914400"/>
            <a:chOff x="2590800" y="1371600"/>
            <a:chExt cx="1752600" cy="914400"/>
          </a:xfrm>
        </p:grpSpPr>
        <p:sp>
          <p:nvSpPr>
            <p:cNvPr id="68" name="Rounded Rectangle 67"/>
            <p:cNvSpPr/>
            <p:nvPr/>
          </p:nvSpPr>
          <p:spPr bwMode="auto">
            <a:xfrm>
              <a:off x="2590800" y="1447800"/>
              <a:ext cx="1371600" cy="304800"/>
            </a:xfrm>
            <a:prstGeom prst="roundRect">
              <a:avLst/>
            </a:prstGeom>
            <a:solidFill>
              <a:schemeClr val="accent1">
                <a:alpha val="61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 b="0">
                <a:latin typeface="+mn-lt"/>
                <a:ea typeface="Gill Sans" charset="0"/>
                <a:cs typeface="Gill Sans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971800" y="1371600"/>
              <a:ext cx="617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>
                  <a:latin typeface="+mn-lt"/>
                  <a:ea typeface="Gill Sans" charset="0"/>
                  <a:cs typeface="Gill Sans" charset="0"/>
                </a:rPr>
                <a:t>next</a:t>
              </a:r>
            </a:p>
          </p:txBody>
        </p:sp>
        <p:cxnSp>
          <p:nvCxnSpPr>
            <p:cNvPr id="71" name="Straight Arrow Connector 70"/>
            <p:cNvCxnSpPr/>
            <p:nvPr/>
          </p:nvCxnSpPr>
          <p:spPr bwMode="auto">
            <a:xfrm>
              <a:off x="3276600" y="1676400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 flipV="1">
              <a:off x="4343400" y="1600200"/>
              <a:ext cx="0" cy="6858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Arrow Connector 75"/>
            <p:cNvCxnSpPr>
              <a:endCxn id="68" idx="3"/>
            </p:cNvCxnSpPr>
            <p:nvPr/>
          </p:nvCxnSpPr>
          <p:spPr bwMode="auto">
            <a:xfrm flipH="1">
              <a:off x="3962400" y="16002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78" name="TextBox 77"/>
          <p:cNvSpPr txBox="1"/>
          <p:nvPr/>
        </p:nvSpPr>
        <p:spPr>
          <a:xfrm>
            <a:off x="7543800" y="539109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>
                <a:latin typeface="+mn-lt"/>
                <a:ea typeface="Gill Sans" charset="0"/>
                <a:cs typeface="Gill Sans" charset="0"/>
              </a:rPr>
              <a:t>data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79445" y="1383268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>
                <a:latin typeface="+mn-lt"/>
                <a:ea typeface="Gill Sans" charset="0"/>
                <a:cs typeface="Gill Sans" charset="0"/>
              </a:rPr>
              <a:t>Processor</a:t>
            </a:r>
          </a:p>
        </p:txBody>
      </p:sp>
    </p:spTree>
    <p:extLst>
      <p:ext uri="{BB962C8B-B14F-4D97-AF65-F5344CB8AC3E}">
        <p14:creationId xmlns:p14="http://schemas.microsoft.com/office/powerpoint/2010/main" val="2390088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17E2-34A8-0004-0E80-F7DF579A0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Dual Mode Operation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8AEC7B-ECD6-A0F6-E7B3-AEB274C0E146}"/>
              </a:ext>
            </a:extLst>
          </p:cNvPr>
          <p:cNvSpPr txBox="1">
            <a:spLocks/>
          </p:cNvSpPr>
          <p:nvPr/>
        </p:nvSpPr>
        <p:spPr bwMode="auto">
          <a:xfrm>
            <a:off x="0" y="1295400"/>
            <a:ext cx="120396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Hardware to the rescue!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Use a bit to enable two modes of execution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ADF3317-6775-FD42-36EF-316925A23BCD}"/>
              </a:ext>
            </a:extLst>
          </p:cNvPr>
          <p:cNvSpPr txBox="1">
            <a:spLocks/>
          </p:cNvSpPr>
          <p:nvPr/>
        </p:nvSpPr>
        <p:spPr bwMode="auto">
          <a:xfrm>
            <a:off x="762000" y="2968431"/>
            <a:ext cx="43434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u="sng" kern="0">
                <a:latin typeface="+mn-lt"/>
              </a:rPr>
              <a:t>In User Mode</a:t>
            </a:r>
          </a:p>
          <a:p>
            <a:pPr marL="0" indent="0" algn="ctr">
              <a:buFontTx/>
              <a:buNone/>
            </a:pPr>
            <a:endParaRPr lang="en-US" u="sng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Processor checks each instruction before executing it</a:t>
            </a: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Executes a limited (safe) set of instructions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A65EC1F-7E38-95ED-2F2D-93BB9AB70600}"/>
              </a:ext>
            </a:extLst>
          </p:cNvPr>
          <p:cNvSpPr txBox="1">
            <a:spLocks/>
          </p:cNvSpPr>
          <p:nvPr/>
        </p:nvSpPr>
        <p:spPr bwMode="auto">
          <a:xfrm>
            <a:off x="6705600" y="3002101"/>
            <a:ext cx="43434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u="sng" kern="0">
                <a:latin typeface="+mn-lt"/>
              </a:rPr>
              <a:t>In Kernel Mode</a:t>
            </a:r>
          </a:p>
          <a:p>
            <a:pPr marL="0" indent="0" algn="ctr">
              <a:buFontTx/>
              <a:buNone/>
            </a:pPr>
            <a:endParaRPr lang="en-US" u="sng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OS executes with protection checks off</a:t>
            </a: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Can execute any instructions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4F24AE-6C88-441F-B866-DAF6D2F1203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600" y="2389178"/>
            <a:ext cx="1408945" cy="1457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4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F2D-C7AD-1FDD-986C-BD3E843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Hardware must support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D4FF1C-84EA-05A4-1D68-CFD7A6A279FD}"/>
              </a:ext>
            </a:extLst>
          </p:cNvPr>
          <p:cNvSpPr txBox="1">
            <a:spLocks/>
          </p:cNvSpPr>
          <p:nvPr/>
        </p:nvSpPr>
        <p:spPr bwMode="auto">
          <a:xfrm>
            <a:off x="533400" y="1828800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ctr">
              <a:buFontTx/>
              <a:buAutoNum type="arabicParenR"/>
            </a:pPr>
            <a:r>
              <a:rPr lang="en-US" kern="0" dirty="0">
                <a:solidFill>
                  <a:schemeClr val="accent1"/>
                </a:solidFill>
                <a:latin typeface="+mn-lt"/>
              </a:rPr>
              <a:t>Privileged Instructions</a:t>
            </a:r>
          </a:p>
          <a:p>
            <a:pPr marL="0" indent="0" algn="ctr">
              <a:buNone/>
            </a:pPr>
            <a:r>
              <a:rPr lang="en-US" kern="0" dirty="0">
                <a:latin typeface="+mn-lt"/>
              </a:rPr>
              <a:t>Unsafe instructions cannot be executed in user mode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D35721-5935-2687-8D86-091DCFA6DA45}"/>
              </a:ext>
            </a:extLst>
          </p:cNvPr>
          <p:cNvSpPr txBox="1">
            <a:spLocks/>
          </p:cNvSpPr>
          <p:nvPr/>
        </p:nvSpPr>
        <p:spPr bwMode="auto">
          <a:xfrm>
            <a:off x="7010400" y="1792458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2) Memory Isolation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Memory accesses outside a process’s address space prohibited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ACDE97-FC6D-A9B3-8266-7050A4E1B7AF}"/>
              </a:ext>
            </a:extLst>
          </p:cNvPr>
          <p:cNvSpPr txBox="1">
            <a:spLocks/>
          </p:cNvSpPr>
          <p:nvPr/>
        </p:nvSpPr>
        <p:spPr bwMode="auto">
          <a:xfrm>
            <a:off x="228600" y="4495800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3) Interrupts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Ensure kernel can regain control from running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DF870D-BD0C-AB22-434E-0A922052D590}"/>
              </a:ext>
            </a:extLst>
          </p:cNvPr>
          <p:cNvSpPr txBox="1">
            <a:spLocks/>
          </p:cNvSpPr>
          <p:nvPr/>
        </p:nvSpPr>
        <p:spPr bwMode="auto">
          <a:xfrm>
            <a:off x="6934200" y="4419600"/>
            <a:ext cx="50292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4) Safe Transfers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Correctly transfer control from user-mode to kernel-mode and back</a:t>
            </a:r>
          </a:p>
        </p:txBody>
      </p:sp>
    </p:spTree>
    <p:extLst>
      <p:ext uri="{BB962C8B-B14F-4D97-AF65-F5344CB8AC3E}">
        <p14:creationId xmlns:p14="http://schemas.microsoft.com/office/powerpoint/2010/main" val="38833819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F2D-C7AD-1FDD-986C-BD3E843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 dirty="0">
                <a:latin typeface="+mj-lt"/>
              </a:rPr>
              <a:t>Req 1/4: Privileged Instructions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D4FF1C-84EA-05A4-1D68-CFD7A6A279FD}"/>
              </a:ext>
            </a:extLst>
          </p:cNvPr>
          <p:cNvSpPr txBox="1">
            <a:spLocks/>
          </p:cNvSpPr>
          <p:nvPr/>
        </p:nvSpPr>
        <p:spPr bwMode="auto">
          <a:xfrm>
            <a:off x="914400" y="1524000"/>
            <a:ext cx="102870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>
                <a:latin typeface="+mn-lt"/>
              </a:rPr>
              <a:t>Cannot change privilege level (set mode bit)</a:t>
            </a:r>
          </a:p>
          <a:p>
            <a:pPr marL="0" indent="0" algn="ctr">
              <a:buNone/>
            </a:pPr>
            <a:endParaRPr lang="en-US" kern="0">
              <a:latin typeface="+mn-lt"/>
            </a:endParaRPr>
          </a:p>
          <a:p>
            <a:pPr marL="0" indent="0" algn="ctr">
              <a:buNone/>
            </a:pPr>
            <a:r>
              <a:rPr lang="en-US" kern="0">
                <a:latin typeface="+mn-lt"/>
              </a:rPr>
              <a:t>Cannot change address space </a:t>
            </a:r>
          </a:p>
          <a:p>
            <a:pPr marL="0" indent="0" algn="ctr">
              <a:buNone/>
            </a:pPr>
            <a:endParaRPr lang="en-US" kern="0">
              <a:latin typeface="+mn-lt"/>
            </a:endParaRPr>
          </a:p>
          <a:p>
            <a:pPr marL="0" indent="0" algn="ctr">
              <a:buNone/>
            </a:pPr>
            <a:r>
              <a:rPr lang="en-US" kern="0">
                <a:latin typeface="+mn-lt"/>
              </a:rPr>
              <a:t>Cannot disable interrupts</a:t>
            </a:r>
          </a:p>
          <a:p>
            <a:pPr marL="0" indent="0" algn="ctr">
              <a:buNone/>
            </a:pPr>
            <a:endParaRPr lang="en-US" kern="0">
              <a:latin typeface="+mn-lt"/>
            </a:endParaRPr>
          </a:p>
          <a:p>
            <a:pPr marL="0" indent="0" algn="ctr">
              <a:buNone/>
            </a:pPr>
            <a:r>
              <a:rPr lang="en-US" kern="0">
                <a:latin typeface="+mn-lt"/>
              </a:rPr>
              <a:t>Cannot perform IO operations</a:t>
            </a:r>
          </a:p>
          <a:p>
            <a:pPr marL="0" indent="0" algn="ctr">
              <a:buNone/>
            </a:pPr>
            <a:endParaRPr lang="en-US" kern="0">
              <a:latin typeface="+mn-lt"/>
            </a:endParaRPr>
          </a:p>
          <a:p>
            <a:pPr marL="0" indent="0" algn="ctr">
              <a:buNone/>
            </a:pPr>
            <a:r>
              <a:rPr lang="en-US" kern="0">
                <a:latin typeface="+mn-lt"/>
              </a:rPr>
              <a:t>Cannot halt the processor </a:t>
            </a:r>
          </a:p>
        </p:txBody>
      </p:sp>
    </p:spTree>
    <p:extLst>
      <p:ext uri="{BB962C8B-B14F-4D97-AF65-F5344CB8AC3E}">
        <p14:creationId xmlns:p14="http://schemas.microsoft.com/office/powerpoint/2010/main" val="391389262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F2D-C7AD-1FDD-986C-BD3E843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How can an application do anything useful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741D-0694-8C63-8CA7-A906BF8F454D}"/>
              </a:ext>
            </a:extLst>
          </p:cNvPr>
          <p:cNvSpPr txBox="1">
            <a:spLocks/>
          </p:cNvSpPr>
          <p:nvPr/>
        </p:nvSpPr>
        <p:spPr bwMode="auto">
          <a:xfrm>
            <a:off x="952500" y="1447800"/>
            <a:ext cx="102870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>
                <a:latin typeface="+mn-lt"/>
              </a:rPr>
              <a:t>Asks for permission to access kernel mode!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8C6B7F-7DC8-0D4B-D971-442E182F4A4C}"/>
              </a:ext>
            </a:extLst>
          </p:cNvPr>
          <p:cNvSpPr txBox="1">
            <a:spLocks/>
          </p:cNvSpPr>
          <p:nvPr/>
        </p:nvSpPr>
        <p:spPr bwMode="auto">
          <a:xfrm>
            <a:off x="1066800" y="2301598"/>
            <a:ext cx="102870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 dirty="0">
                <a:solidFill>
                  <a:schemeClr val="accent1"/>
                </a:solidFill>
                <a:latin typeface="+mn-lt"/>
              </a:rPr>
              <a:t>System calls </a:t>
            </a:r>
            <a:r>
              <a:rPr lang="en-US" kern="0" dirty="0">
                <a:latin typeface="+mn-lt"/>
              </a:rPr>
              <a:t>Transition from user to kernel mode only at specific locations specified by the OS</a:t>
            </a:r>
          </a:p>
          <a:p>
            <a:pPr marL="0" indent="0" algn="ctr">
              <a:buNone/>
            </a:pPr>
            <a:endParaRPr lang="en-US" kern="0" dirty="0">
              <a:latin typeface="+mn-lt"/>
            </a:endParaRPr>
          </a:p>
          <a:p>
            <a:pPr marL="0" indent="0" algn="ctr">
              <a:buNone/>
            </a:pPr>
            <a:endParaRPr lang="en-US" kern="0" dirty="0">
              <a:latin typeface="+mn-lt"/>
            </a:endParaRPr>
          </a:p>
          <a:p>
            <a:pPr marL="0" indent="0" algn="ctr">
              <a:buNone/>
            </a:pPr>
            <a:r>
              <a:rPr lang="en-US" kern="0" dirty="0">
                <a:solidFill>
                  <a:schemeClr val="accent1"/>
                </a:solidFill>
                <a:latin typeface="+mn-lt"/>
              </a:rPr>
              <a:t>Exceptions</a:t>
            </a:r>
            <a:r>
              <a:rPr lang="en-US" kern="0" dirty="0">
                <a:latin typeface="+mn-lt"/>
              </a:rPr>
              <a:t> User mode code attempts to execute a privileged operation. Generates a processor exception which passes control to kernel at specific locations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5C6985-38D1-515A-2CF8-47D88C23ECCD}"/>
              </a:ext>
            </a:extLst>
          </p:cNvPr>
          <p:cNvSpPr txBox="1">
            <a:spLocks/>
          </p:cNvSpPr>
          <p:nvPr/>
        </p:nvSpPr>
        <p:spPr bwMode="auto">
          <a:xfrm>
            <a:off x="1219200" y="5715000"/>
            <a:ext cx="102870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>
                <a:latin typeface="+mn-lt"/>
              </a:rPr>
              <a:t>More on safe control transfers later</a:t>
            </a:r>
          </a:p>
        </p:txBody>
      </p:sp>
    </p:spTree>
    <p:extLst>
      <p:ext uri="{BB962C8B-B14F-4D97-AF65-F5344CB8AC3E}">
        <p14:creationId xmlns:p14="http://schemas.microsoft.com/office/powerpoint/2010/main" val="2978042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F2D-C7AD-1FDD-986C-BD3E843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Hardware must support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D4FF1C-84EA-05A4-1D68-CFD7A6A279FD}"/>
              </a:ext>
            </a:extLst>
          </p:cNvPr>
          <p:cNvSpPr txBox="1">
            <a:spLocks/>
          </p:cNvSpPr>
          <p:nvPr/>
        </p:nvSpPr>
        <p:spPr bwMode="auto">
          <a:xfrm>
            <a:off x="533400" y="1828800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ctr">
              <a:buFontTx/>
              <a:buAutoNum type="arabicParenR"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Privileged Instructions</a:t>
            </a:r>
          </a:p>
          <a:p>
            <a:pPr marL="0" indent="0" algn="ctr">
              <a:buNone/>
            </a:pPr>
            <a:r>
              <a:rPr lang="en-US" kern="0">
                <a:latin typeface="+mn-lt"/>
              </a:rPr>
              <a:t>Unsafe instructions cannot be executed in user mode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D35721-5935-2687-8D86-091DCFA6DA45}"/>
              </a:ext>
            </a:extLst>
          </p:cNvPr>
          <p:cNvSpPr txBox="1">
            <a:spLocks/>
          </p:cNvSpPr>
          <p:nvPr/>
        </p:nvSpPr>
        <p:spPr bwMode="auto">
          <a:xfrm>
            <a:off x="7010400" y="1792458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 dirty="0">
                <a:solidFill>
                  <a:schemeClr val="accent1"/>
                </a:solidFill>
                <a:latin typeface="+mn-lt"/>
              </a:rPr>
              <a:t>2) Memory Isolation</a:t>
            </a:r>
          </a:p>
          <a:p>
            <a:pPr marL="0" indent="0" algn="ctr">
              <a:buFontTx/>
              <a:buNone/>
            </a:pPr>
            <a:r>
              <a:rPr lang="en-US" kern="0" dirty="0">
                <a:latin typeface="+mn-lt"/>
              </a:rPr>
              <a:t>Memory accesses outside a process’s address space prohibited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ACDE97-FC6D-A9B3-8266-7050A4E1B7AF}"/>
              </a:ext>
            </a:extLst>
          </p:cNvPr>
          <p:cNvSpPr txBox="1">
            <a:spLocks/>
          </p:cNvSpPr>
          <p:nvPr/>
        </p:nvSpPr>
        <p:spPr bwMode="auto">
          <a:xfrm>
            <a:off x="228600" y="4495800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3) Interrupts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Ensure kernel can regain control from running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DF870D-BD0C-AB22-434E-0A922052D590}"/>
              </a:ext>
            </a:extLst>
          </p:cNvPr>
          <p:cNvSpPr txBox="1">
            <a:spLocks/>
          </p:cNvSpPr>
          <p:nvPr/>
        </p:nvSpPr>
        <p:spPr bwMode="auto">
          <a:xfrm>
            <a:off x="6934200" y="4419600"/>
            <a:ext cx="50292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4) Safe Transfers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Correctly transfer control from user-mode to kernel-mode and back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23C1E82-A453-1B47-C618-B2447E49CFF4}"/>
              </a:ext>
            </a:extLst>
          </p:cNvPr>
          <p:cNvSpPr/>
          <p:nvPr/>
        </p:nvSpPr>
        <p:spPr bwMode="auto">
          <a:xfrm>
            <a:off x="6858000" y="1600200"/>
            <a:ext cx="4876800" cy="19050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756530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F2D-C7AD-1FDD-986C-BD3E843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Req 2/4: Memory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741D-0694-8C63-8CA7-A906BF8F454D}"/>
              </a:ext>
            </a:extLst>
          </p:cNvPr>
          <p:cNvSpPr txBox="1">
            <a:spLocks/>
          </p:cNvSpPr>
          <p:nvPr/>
        </p:nvSpPr>
        <p:spPr bwMode="auto">
          <a:xfrm>
            <a:off x="952500" y="1447800"/>
            <a:ext cx="102870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>
                <a:latin typeface="+mn-lt"/>
              </a:rPr>
              <a:t>OS and applications both resident in memory</a:t>
            </a:r>
          </a:p>
          <a:p>
            <a:pPr marL="0" indent="0" algn="ctr">
              <a:buNone/>
            </a:pPr>
            <a:endParaRPr lang="en-US" kern="0">
              <a:latin typeface="+mn-lt"/>
            </a:endParaRPr>
          </a:p>
          <a:p>
            <a:pPr marL="0" indent="0" algn="ctr">
              <a:buNone/>
            </a:pPr>
            <a:endParaRPr lang="en-US" kern="0">
              <a:latin typeface="+mn-lt"/>
            </a:endParaRPr>
          </a:p>
          <a:p>
            <a:pPr marL="0" indent="0" algn="ctr">
              <a:buNone/>
            </a:pPr>
            <a:r>
              <a:rPr lang="en-US" kern="0">
                <a:latin typeface="+mn-lt"/>
              </a:rPr>
              <a:t>Application should not read/write kernel memory</a:t>
            </a:r>
          </a:p>
          <a:p>
            <a:pPr marL="0" indent="0" algn="ctr">
              <a:buNone/>
            </a:pPr>
            <a:r>
              <a:rPr lang="en-US" kern="0">
                <a:latin typeface="+mn-lt"/>
              </a:rPr>
              <a:t> (or other apps memory) </a:t>
            </a:r>
          </a:p>
        </p:txBody>
      </p:sp>
    </p:spTree>
    <p:extLst>
      <p:ext uri="{BB962C8B-B14F-4D97-AF65-F5344CB8AC3E}">
        <p14:creationId xmlns:p14="http://schemas.microsoft.com/office/powerpoint/2010/main" val="21129419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041DD40-15B9-A61C-BA57-0B90CA01F3C4}"/>
              </a:ext>
            </a:extLst>
          </p:cNvPr>
          <p:cNvSpPr/>
          <p:nvPr/>
        </p:nvSpPr>
        <p:spPr bwMode="auto">
          <a:xfrm>
            <a:off x="685800" y="2322020"/>
            <a:ext cx="11277600" cy="1209511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44F2D-C7AD-1FDD-986C-BD3E843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Virtual Memory is Hard!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98CCE78-5F46-3822-635D-BB0C339F796F}"/>
              </a:ext>
            </a:extLst>
          </p:cNvPr>
          <p:cNvSpPr txBox="1">
            <a:spLocks/>
          </p:cNvSpPr>
          <p:nvPr/>
        </p:nvSpPr>
        <p:spPr bwMode="auto">
          <a:xfrm>
            <a:off x="1066800" y="1528157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Virtualizing the CPU 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B5C018B-1570-9AE8-9DBF-C292D16C2846}"/>
              </a:ext>
            </a:extLst>
          </p:cNvPr>
          <p:cNvSpPr txBox="1">
            <a:spLocks/>
          </p:cNvSpPr>
          <p:nvPr/>
        </p:nvSpPr>
        <p:spPr bwMode="auto">
          <a:xfrm>
            <a:off x="5943600" y="925830"/>
            <a:ext cx="54864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Process Abstraction and API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0FEE699-53A6-56F9-9243-E9FE16CF3A5F}"/>
              </a:ext>
            </a:extLst>
          </p:cNvPr>
          <p:cNvSpPr txBox="1">
            <a:spLocks/>
          </p:cNvSpPr>
          <p:nvPr/>
        </p:nvSpPr>
        <p:spPr bwMode="auto">
          <a:xfrm>
            <a:off x="5933902" y="1371945"/>
            <a:ext cx="54864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Threads and Concurrency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4240666-65B1-3523-11E7-919CC3249A23}"/>
              </a:ext>
            </a:extLst>
          </p:cNvPr>
          <p:cNvSpPr txBox="1">
            <a:spLocks/>
          </p:cNvSpPr>
          <p:nvPr/>
        </p:nvSpPr>
        <p:spPr bwMode="auto">
          <a:xfrm>
            <a:off x="5933902" y="1819794"/>
            <a:ext cx="54864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Scheduling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969AA70B-07E5-375B-67D9-16425D29D357}"/>
              </a:ext>
            </a:extLst>
          </p:cNvPr>
          <p:cNvSpPr txBox="1">
            <a:spLocks/>
          </p:cNvSpPr>
          <p:nvPr/>
        </p:nvSpPr>
        <p:spPr bwMode="auto">
          <a:xfrm>
            <a:off x="1066800" y="2681199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Virtualizing Memory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F5168FE5-71CC-1753-9535-BAF620715863}"/>
              </a:ext>
            </a:extLst>
          </p:cNvPr>
          <p:cNvSpPr txBox="1">
            <a:spLocks/>
          </p:cNvSpPr>
          <p:nvPr/>
        </p:nvSpPr>
        <p:spPr bwMode="auto">
          <a:xfrm>
            <a:off x="5933902" y="2474421"/>
            <a:ext cx="5551516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Virtual Memory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AC693BD-106B-4B8C-1176-DD69586DED01}"/>
              </a:ext>
            </a:extLst>
          </p:cNvPr>
          <p:cNvSpPr txBox="1">
            <a:spLocks/>
          </p:cNvSpPr>
          <p:nvPr/>
        </p:nvSpPr>
        <p:spPr bwMode="auto">
          <a:xfrm>
            <a:off x="5921433" y="2936469"/>
            <a:ext cx="5551516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Paging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3F2697E-C408-967B-06A4-8F5B58F14A0C}"/>
              </a:ext>
            </a:extLst>
          </p:cNvPr>
          <p:cNvSpPr txBox="1">
            <a:spLocks/>
          </p:cNvSpPr>
          <p:nvPr/>
        </p:nvSpPr>
        <p:spPr bwMode="auto">
          <a:xfrm>
            <a:off x="1066800" y="3886200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Persistence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B6B81C4-5C08-046D-E3E4-6962807867C5}"/>
              </a:ext>
            </a:extLst>
          </p:cNvPr>
          <p:cNvSpPr txBox="1">
            <a:spLocks/>
          </p:cNvSpPr>
          <p:nvPr/>
        </p:nvSpPr>
        <p:spPr bwMode="auto">
          <a:xfrm>
            <a:off x="5906193" y="3617072"/>
            <a:ext cx="5561214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IO devices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E375079-5CF1-7446-0386-34DE6DC655C0}"/>
              </a:ext>
            </a:extLst>
          </p:cNvPr>
          <p:cNvSpPr txBox="1">
            <a:spLocks/>
          </p:cNvSpPr>
          <p:nvPr/>
        </p:nvSpPr>
        <p:spPr bwMode="auto">
          <a:xfrm>
            <a:off x="5906193" y="4082936"/>
            <a:ext cx="5561214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File Systems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A916D4F-D902-B953-24AA-43090981A954}"/>
              </a:ext>
            </a:extLst>
          </p:cNvPr>
          <p:cNvSpPr txBox="1">
            <a:spLocks/>
          </p:cNvSpPr>
          <p:nvPr/>
        </p:nvSpPr>
        <p:spPr bwMode="auto">
          <a:xfrm>
            <a:off x="1029393" y="5181600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Distributed Systems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CA2563C-26B6-9557-4B60-7A0FE713FF49}"/>
              </a:ext>
            </a:extLst>
          </p:cNvPr>
          <p:cNvSpPr txBox="1">
            <a:spLocks/>
          </p:cNvSpPr>
          <p:nvPr/>
        </p:nvSpPr>
        <p:spPr bwMode="auto">
          <a:xfrm>
            <a:off x="5910348" y="4876800"/>
            <a:ext cx="5523807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Challenges with distribution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CD0EC5F6-C45E-2D8B-44DF-DB94A859B058}"/>
              </a:ext>
            </a:extLst>
          </p:cNvPr>
          <p:cNvSpPr txBox="1">
            <a:spLocks/>
          </p:cNvSpPr>
          <p:nvPr/>
        </p:nvSpPr>
        <p:spPr bwMode="auto">
          <a:xfrm>
            <a:off x="5900651" y="5328809"/>
            <a:ext cx="5523807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Data Processing &amp; Storage</a:t>
            </a:r>
          </a:p>
        </p:txBody>
      </p:sp>
    </p:spTree>
    <p:extLst>
      <p:ext uri="{BB962C8B-B14F-4D97-AF65-F5344CB8AC3E}">
        <p14:creationId xmlns:p14="http://schemas.microsoft.com/office/powerpoint/2010/main" val="125676925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9FDB-7E92-AF83-A699-2F4C7AD8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Recall: Three main hats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C6D867-64E7-CDB6-4872-88C4CEF18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498652"/>
            <a:ext cx="2034192" cy="1628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6A9DF9-CA0E-B5D7-05BD-CD7FC74E3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320" y="1447800"/>
            <a:ext cx="1941647" cy="16036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4306E2-DFE9-822D-1DEC-1A6C1340A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2820" y="1338595"/>
            <a:ext cx="2723321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D1CF8C-EDF8-4795-252A-A5E60826A02E}"/>
              </a:ext>
            </a:extLst>
          </p:cNvPr>
          <p:cNvSpPr txBox="1"/>
          <p:nvPr/>
        </p:nvSpPr>
        <p:spPr>
          <a:xfrm>
            <a:off x="-340302" y="3724669"/>
            <a:ext cx="4724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+mn-lt"/>
              </a:rPr>
              <a:t>Referee</a:t>
            </a:r>
          </a:p>
          <a:p>
            <a:pPr lvl="1" algn="ctr"/>
            <a:r>
              <a:rPr lang="en-US" sz="2400" b="0" dirty="0">
                <a:latin typeface="+mn-lt"/>
              </a:rPr>
              <a:t>Manage protection, isolation, and sharing of resources</a:t>
            </a:r>
          </a:p>
          <a:p>
            <a:pPr lvl="2" algn="ctr"/>
            <a:endParaRPr lang="en-US" sz="2400" b="0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D41762-4615-AF96-7D9F-60F66DF05B67}"/>
              </a:ext>
            </a:extLst>
          </p:cNvPr>
          <p:cNvSpPr txBox="1"/>
          <p:nvPr/>
        </p:nvSpPr>
        <p:spPr>
          <a:xfrm>
            <a:off x="3915295" y="3704222"/>
            <a:ext cx="3962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>
                <a:latin typeface="+mn-lt"/>
              </a:rPr>
              <a:t>Illusionist</a:t>
            </a:r>
          </a:p>
          <a:p>
            <a:pPr lvl="1" algn="ctr"/>
            <a:r>
              <a:rPr lang="en-US" sz="2400" b="0">
                <a:latin typeface="+mn-lt"/>
              </a:rPr>
              <a:t>Provide clean, easy-to-use abstractions of physical resources</a:t>
            </a:r>
          </a:p>
          <a:p>
            <a:pPr lvl="2" algn="ctr"/>
            <a:endParaRPr lang="en-US" sz="2400" b="0"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362A56-4366-9243-C938-3315BD79B3ED}"/>
              </a:ext>
            </a:extLst>
          </p:cNvPr>
          <p:cNvSpPr txBox="1"/>
          <p:nvPr/>
        </p:nvSpPr>
        <p:spPr>
          <a:xfrm>
            <a:off x="7848600" y="3818696"/>
            <a:ext cx="350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>
                <a:latin typeface="+mn-lt"/>
              </a:rPr>
              <a:t>Glue</a:t>
            </a:r>
          </a:p>
          <a:p>
            <a:pPr algn="ctr"/>
            <a:r>
              <a:rPr lang="en-US" sz="2400" b="0">
                <a:latin typeface="+mn-lt"/>
              </a:rPr>
              <a:t>Provides a set of common services</a:t>
            </a:r>
          </a:p>
        </p:txBody>
      </p:sp>
    </p:spTree>
    <p:extLst>
      <p:ext uri="{BB962C8B-B14F-4D97-AF65-F5344CB8AC3E}">
        <p14:creationId xmlns:p14="http://schemas.microsoft.com/office/powerpoint/2010/main" val="56910775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F2D-C7AD-1FDD-986C-BD3E843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Hardware must support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D4FF1C-84EA-05A4-1D68-CFD7A6A279FD}"/>
              </a:ext>
            </a:extLst>
          </p:cNvPr>
          <p:cNvSpPr txBox="1">
            <a:spLocks/>
          </p:cNvSpPr>
          <p:nvPr/>
        </p:nvSpPr>
        <p:spPr bwMode="auto">
          <a:xfrm>
            <a:off x="533400" y="1828800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algn="ctr">
              <a:buFontTx/>
              <a:buAutoNum type="arabicParenR"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Privileged Instructions</a:t>
            </a:r>
          </a:p>
          <a:p>
            <a:pPr marL="0" indent="0" algn="ctr">
              <a:buNone/>
            </a:pPr>
            <a:r>
              <a:rPr lang="en-US" kern="0">
                <a:latin typeface="+mn-lt"/>
              </a:rPr>
              <a:t>Unsafe instructions cannot be executed in user mode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BD35721-5935-2687-8D86-091DCFA6DA45}"/>
              </a:ext>
            </a:extLst>
          </p:cNvPr>
          <p:cNvSpPr txBox="1">
            <a:spLocks/>
          </p:cNvSpPr>
          <p:nvPr/>
        </p:nvSpPr>
        <p:spPr bwMode="auto">
          <a:xfrm>
            <a:off x="7010400" y="1792458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2) Memory Isolation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Memory accesses outside a process’s address space prohibited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ACDE97-FC6D-A9B3-8266-7050A4E1B7AF}"/>
              </a:ext>
            </a:extLst>
          </p:cNvPr>
          <p:cNvSpPr txBox="1">
            <a:spLocks/>
          </p:cNvSpPr>
          <p:nvPr/>
        </p:nvSpPr>
        <p:spPr bwMode="auto">
          <a:xfrm>
            <a:off x="228600" y="4495800"/>
            <a:ext cx="455318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3) Interrupts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Ensure kernel can regain control from running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DF870D-BD0C-AB22-434E-0A922052D590}"/>
              </a:ext>
            </a:extLst>
          </p:cNvPr>
          <p:cNvSpPr txBox="1">
            <a:spLocks/>
          </p:cNvSpPr>
          <p:nvPr/>
        </p:nvSpPr>
        <p:spPr bwMode="auto">
          <a:xfrm>
            <a:off x="6934200" y="4419600"/>
            <a:ext cx="50292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4) Safe Transfers</a:t>
            </a: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Correctly transfer control from user-mode to kernel-mode and back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55FDF3-047F-8C3B-94E0-4412C8D3C22F}"/>
              </a:ext>
            </a:extLst>
          </p:cNvPr>
          <p:cNvSpPr/>
          <p:nvPr/>
        </p:nvSpPr>
        <p:spPr bwMode="auto">
          <a:xfrm>
            <a:off x="183199" y="4397098"/>
            <a:ext cx="4876800" cy="190500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58372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4F2D-C7AD-1FDD-986C-BD3E8433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533400"/>
          </a:xfrm>
        </p:spPr>
        <p:txBody>
          <a:bodyPr/>
          <a:lstStyle/>
          <a:p>
            <a:r>
              <a:rPr lang="en-US">
                <a:latin typeface="+mj-lt"/>
              </a:rPr>
              <a:t>Req 3/4: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741D-0694-8C63-8CA7-A906BF8F454D}"/>
              </a:ext>
            </a:extLst>
          </p:cNvPr>
          <p:cNvSpPr txBox="1">
            <a:spLocks/>
          </p:cNvSpPr>
          <p:nvPr/>
        </p:nvSpPr>
        <p:spPr bwMode="auto">
          <a:xfrm>
            <a:off x="952500" y="1447800"/>
            <a:ext cx="102870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>
                <a:latin typeface="+mn-lt"/>
              </a:rPr>
              <a:t>Kernel must be able to </a:t>
            </a:r>
            <a:r>
              <a:rPr lang="en-US" kern="0">
                <a:solidFill>
                  <a:schemeClr val="accent1"/>
                </a:solidFill>
                <a:latin typeface="+mn-lt"/>
              </a:rPr>
              <a:t>regain control </a:t>
            </a:r>
            <a:r>
              <a:rPr lang="en-US" kern="0">
                <a:latin typeface="+mn-lt"/>
              </a:rPr>
              <a:t>of the processor</a:t>
            </a:r>
          </a:p>
          <a:p>
            <a:pPr marL="0" indent="0" algn="ctr">
              <a:buNone/>
            </a:pPr>
            <a:endParaRPr lang="en-US" kern="0">
              <a:latin typeface="+mn-lt"/>
            </a:endParaRPr>
          </a:p>
          <a:p>
            <a:pPr marL="0" indent="0" algn="ctr">
              <a:buNone/>
            </a:pPr>
            <a:endParaRPr lang="en-US" kern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C70662-891C-C8A1-50CB-DBD9EC4D44EA}"/>
              </a:ext>
            </a:extLst>
          </p:cNvPr>
          <p:cNvSpPr txBox="1">
            <a:spLocks/>
          </p:cNvSpPr>
          <p:nvPr/>
        </p:nvSpPr>
        <p:spPr bwMode="auto">
          <a:xfrm>
            <a:off x="952500" y="4191000"/>
            <a:ext cx="102870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>
                <a:latin typeface="+mn-lt"/>
              </a:rPr>
              <a:t>Set to interrupt processor after a specified delay or specified event and transfer control to (specific locations) in Kernel.</a:t>
            </a:r>
          </a:p>
          <a:p>
            <a:pPr marL="0" indent="0" algn="ctr">
              <a:buNone/>
            </a:pPr>
            <a:endParaRPr lang="en-US" kern="0">
              <a:latin typeface="+mn-lt"/>
            </a:endParaRPr>
          </a:p>
          <a:p>
            <a:pPr marL="0" indent="0" algn="ctr">
              <a:buNone/>
            </a:pPr>
            <a:r>
              <a:rPr lang="en-US" kern="0">
                <a:latin typeface="+mn-lt"/>
              </a:rPr>
              <a:t> Resetting timer is a privileged operation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7EFCFD-B471-8622-A08C-49293073C41A}"/>
              </a:ext>
            </a:extLst>
          </p:cNvPr>
          <p:cNvSpPr txBox="1">
            <a:spLocks/>
          </p:cNvSpPr>
          <p:nvPr/>
        </p:nvSpPr>
        <p:spPr bwMode="auto">
          <a:xfrm>
            <a:off x="1116623" y="2895600"/>
            <a:ext cx="10287000" cy="85379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kern="0">
                <a:latin typeface="+mn-lt"/>
              </a:rPr>
              <a:t>Hardware to the rescue! (Again x 2)</a:t>
            </a:r>
          </a:p>
          <a:p>
            <a:pPr marL="0" indent="0" algn="ctr"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Hardware Interrupts</a:t>
            </a:r>
            <a:endParaRPr lang="en-US" kern="0">
              <a:latin typeface="+mn-lt"/>
            </a:endParaRPr>
          </a:p>
          <a:p>
            <a:pPr marL="0" indent="0" algn="ctr">
              <a:buNone/>
            </a:pPr>
            <a:endParaRPr lang="en-US" ker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31091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4637-2A9F-3E9A-E4F4-E2CE5EE7F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D8D24-24A8-8A8A-6C29-7062380E0BBE}"/>
              </a:ext>
            </a:extLst>
          </p:cNvPr>
          <p:cNvSpPr txBox="1"/>
          <p:nvPr/>
        </p:nvSpPr>
        <p:spPr>
          <a:xfrm>
            <a:off x="632793" y="1599007"/>
            <a:ext cx="472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+mn-lt"/>
              </a:rPr>
              <a:t>Performance</a:t>
            </a:r>
          </a:p>
          <a:p>
            <a:pPr lvl="1" algn="ctr"/>
            <a:r>
              <a:rPr lang="en-US" sz="2400" b="0" dirty="0">
                <a:latin typeface="+mn-lt"/>
              </a:rPr>
              <a:t>Efficiently, with low overhead and equitably.  </a:t>
            </a:r>
          </a:p>
          <a:p>
            <a:pPr lvl="2" algn="ctr"/>
            <a:endParaRPr lang="en-US" sz="2400" b="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919D8-2AA7-A4BD-EE76-216D2991472C}"/>
              </a:ext>
            </a:extLst>
          </p:cNvPr>
          <p:cNvSpPr txBox="1"/>
          <p:nvPr/>
        </p:nvSpPr>
        <p:spPr>
          <a:xfrm>
            <a:off x="6401740" y="1637452"/>
            <a:ext cx="51574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+mn-lt"/>
              </a:rPr>
              <a:t>Reliability</a:t>
            </a:r>
          </a:p>
          <a:p>
            <a:pPr lvl="1" algn="ctr"/>
            <a:r>
              <a:rPr lang="en-US" sz="2400" b="0" dirty="0">
                <a:latin typeface="+mn-lt"/>
              </a:rPr>
              <a:t>System does what it supposed to do</a:t>
            </a:r>
          </a:p>
          <a:p>
            <a:pPr lvl="2" algn="ctr"/>
            <a:endParaRPr lang="en-US" sz="2400" b="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375CE-3045-860E-D543-2341E27F5528}"/>
              </a:ext>
            </a:extLst>
          </p:cNvPr>
          <p:cNvSpPr txBox="1"/>
          <p:nvPr/>
        </p:nvSpPr>
        <p:spPr>
          <a:xfrm>
            <a:off x="544280" y="3689334"/>
            <a:ext cx="472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+mn-lt"/>
              </a:rPr>
              <a:t>Security</a:t>
            </a:r>
          </a:p>
          <a:p>
            <a:pPr lvl="1" algn="ctr"/>
            <a:r>
              <a:rPr lang="en-US" sz="2400" b="0" dirty="0" err="1">
                <a:latin typeface="+mn-lt"/>
              </a:rPr>
              <a:t>Minimise</a:t>
            </a:r>
            <a:r>
              <a:rPr lang="en-US" sz="2400" b="0" dirty="0">
                <a:latin typeface="+mn-lt"/>
              </a:rPr>
              <a:t> vulnerability to attack</a:t>
            </a:r>
          </a:p>
          <a:p>
            <a:pPr lvl="2" algn="ctr"/>
            <a:endParaRPr lang="en-US" sz="2400" b="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DEEAB-BCEE-4C40-245E-F0E780370E41}"/>
              </a:ext>
            </a:extLst>
          </p:cNvPr>
          <p:cNvSpPr txBox="1"/>
          <p:nvPr/>
        </p:nvSpPr>
        <p:spPr>
          <a:xfrm>
            <a:off x="6618273" y="3689333"/>
            <a:ext cx="472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u="sng" dirty="0">
                <a:latin typeface="+mn-lt"/>
              </a:rPr>
              <a:t>Portability</a:t>
            </a:r>
          </a:p>
          <a:p>
            <a:pPr lvl="1" algn="ctr"/>
            <a:r>
              <a:rPr lang="en-US" sz="2400" b="0" dirty="0">
                <a:latin typeface="+mn-lt"/>
              </a:rPr>
              <a:t>No need to change abstractions when hardware changes</a:t>
            </a:r>
          </a:p>
        </p:txBody>
      </p:sp>
    </p:spTree>
    <p:extLst>
      <p:ext uri="{BB962C8B-B14F-4D97-AF65-F5344CB8AC3E}">
        <p14:creationId xmlns:p14="http://schemas.microsoft.com/office/powerpoint/2010/main" val="38855035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7761B8-9ADB-4A79-17E7-203B395E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Evaluation Criteria: Reliability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9F7960-D8F6-9ADB-0948-8660FFDA6A1C}"/>
              </a:ext>
            </a:extLst>
          </p:cNvPr>
          <p:cNvSpPr txBox="1">
            <a:spLocks/>
          </p:cNvSpPr>
          <p:nvPr/>
        </p:nvSpPr>
        <p:spPr bwMode="auto">
          <a:xfrm>
            <a:off x="-76200" y="1384110"/>
            <a:ext cx="12268200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System does what it is supposed to do</a:t>
            </a: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OS failures catastrophic!</a:t>
            </a: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endParaRPr lang="en-US" kern="0">
              <a:solidFill>
                <a:schemeClr val="accent1"/>
              </a:solidFill>
              <a:latin typeface="+mn-lt"/>
            </a:endParaRPr>
          </a:p>
          <a:p>
            <a:pPr marL="0" indent="0" algn="ctr">
              <a:buFontTx/>
              <a:buNone/>
            </a:pPr>
            <a:endParaRPr lang="en-US" kern="0">
              <a:solidFill>
                <a:schemeClr val="accent1"/>
              </a:solidFill>
              <a:latin typeface="+mn-lt"/>
            </a:endParaRPr>
          </a:p>
          <a:p>
            <a:pPr marL="0" indent="0" algn="ctr">
              <a:buFontTx/>
              <a:buNone/>
            </a:pPr>
            <a:endParaRPr lang="en-US" kern="0">
              <a:solidFill>
                <a:schemeClr val="accent1"/>
              </a:solidFill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Availability</a:t>
            </a:r>
            <a:r>
              <a:rPr lang="en-US" kern="0">
                <a:latin typeface="+mn-lt"/>
              </a:rPr>
              <a:t>: mean time to failure + mean time to repair</a:t>
            </a:r>
          </a:p>
        </p:txBody>
      </p:sp>
      <p:pic>
        <p:nvPicPr>
          <p:cNvPr id="12" name="Online Media 11" title="Bill Gates, Windows 98, Blue Screen of Death">
            <a:hlinkClick r:id="" action="ppaction://media"/>
            <a:extLst>
              <a:ext uri="{FF2B5EF4-FFF2-40B4-BE49-F238E27FC236}">
                <a16:creationId xmlns:a16="http://schemas.microsoft.com/office/drawing/2014/main" id="{5E378DAF-25CE-C7AD-7E81-927AA58F97F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324600" y="2895600"/>
            <a:ext cx="3657600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C4F5993-2C96-3DA6-F13C-CC57C2CEC91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99" y="2828498"/>
            <a:ext cx="4156225" cy="277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681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7761B8-9ADB-4A79-17E7-203B395E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Evaluation Criteria: Security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9F7960-D8F6-9ADB-0948-8660FFDA6A1C}"/>
              </a:ext>
            </a:extLst>
          </p:cNvPr>
          <p:cNvSpPr txBox="1">
            <a:spLocks/>
          </p:cNvSpPr>
          <p:nvPr/>
        </p:nvSpPr>
        <p:spPr bwMode="auto">
          <a:xfrm>
            <a:off x="-76200" y="914400"/>
            <a:ext cx="12268200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Minimize vulnerability to attack </a:t>
            </a:r>
          </a:p>
          <a:p>
            <a:pPr marL="0" indent="0" algn="ctr">
              <a:buFontTx/>
              <a:buNone/>
            </a:pPr>
            <a:endParaRPr lang="en-US" kern="0">
              <a:solidFill>
                <a:schemeClr val="accent1"/>
              </a:solidFill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Integrity: </a:t>
            </a:r>
            <a:r>
              <a:rPr lang="en-US" kern="0">
                <a:latin typeface="+mn-lt"/>
              </a:rPr>
              <a:t>Computer’s operation cannot be compromised by a malicious attacker</a:t>
            </a: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Privacy</a:t>
            </a:r>
            <a:r>
              <a:rPr lang="en-US" kern="0">
                <a:latin typeface="+mn-lt"/>
              </a:rPr>
              <a:t>: data stored on computer accessible to authorized users</a:t>
            </a: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029A42-5A4F-A74E-C5A8-835157E43B28}"/>
              </a:ext>
            </a:extLst>
          </p:cNvPr>
          <p:cNvSpPr txBox="1">
            <a:spLocks/>
          </p:cNvSpPr>
          <p:nvPr/>
        </p:nvSpPr>
        <p:spPr bwMode="auto">
          <a:xfrm>
            <a:off x="228600" y="4191000"/>
            <a:ext cx="3842982" cy="54590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Enforcement Policy</a:t>
            </a:r>
          </a:p>
          <a:p>
            <a:pPr marL="0" indent="0" algn="ctr">
              <a:buFontTx/>
              <a:buNone/>
            </a:pPr>
            <a:endParaRPr lang="en-US" kern="0">
              <a:solidFill>
                <a:schemeClr val="accent1"/>
              </a:solidFill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How the OS ensures only permitted actions are allowed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FDDE20-2D35-C26A-B599-8C0BB21EE919}"/>
              </a:ext>
            </a:extLst>
          </p:cNvPr>
          <p:cNvSpPr txBox="1">
            <a:spLocks/>
          </p:cNvSpPr>
          <p:nvPr/>
        </p:nvSpPr>
        <p:spPr bwMode="auto">
          <a:xfrm>
            <a:off x="8229600" y="4191000"/>
            <a:ext cx="3842982" cy="545909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Security Policy</a:t>
            </a:r>
          </a:p>
          <a:p>
            <a:pPr marL="0" indent="0" algn="ctr">
              <a:buFontTx/>
              <a:buNone/>
            </a:pPr>
            <a:endParaRPr lang="en-US" kern="0">
              <a:solidFill>
                <a:schemeClr val="accent1"/>
              </a:solidFill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What is permitted</a:t>
            </a:r>
          </a:p>
        </p:txBody>
      </p:sp>
      <p:pic>
        <p:nvPicPr>
          <p:cNvPr id="17" name="Picture 1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CB23A422-5B3C-997D-B4D5-A5FC0E54C5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2565" y="3928257"/>
            <a:ext cx="302781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81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7761B8-9ADB-4A79-17E7-203B395E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>
                <a:latin typeface="+mj-lt"/>
              </a:rPr>
              <a:t>Evaluation Criteria: Portability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9F7960-D8F6-9ADB-0948-8660FFDA6A1C}"/>
              </a:ext>
            </a:extLst>
          </p:cNvPr>
          <p:cNvSpPr txBox="1">
            <a:spLocks/>
          </p:cNvSpPr>
          <p:nvPr/>
        </p:nvSpPr>
        <p:spPr bwMode="auto">
          <a:xfrm>
            <a:off x="-38100" y="1143000"/>
            <a:ext cx="12268200" cy="7620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A portable abstraction </a:t>
            </a:r>
            <a:r>
              <a:rPr lang="en-US" kern="0">
                <a:solidFill>
                  <a:schemeClr val="accent1"/>
                </a:solidFill>
                <a:latin typeface="+mn-lt"/>
              </a:rPr>
              <a:t>does not change </a:t>
            </a:r>
            <a:r>
              <a:rPr lang="en-US" kern="0">
                <a:latin typeface="+mn-lt"/>
              </a:rPr>
              <a:t>as the hardware changes</a:t>
            </a: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Can’t rewrite application (or OS!) every time</a:t>
            </a:r>
          </a:p>
          <a:p>
            <a:pPr marL="0" indent="0" algn="ctr">
              <a:buFontTx/>
              <a:buNone/>
            </a:pPr>
            <a:endParaRPr lang="en-US" kern="0">
              <a:latin typeface="+mn-lt"/>
            </a:endParaRPr>
          </a:p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Must plan for hardware that does not exist yet!</a:t>
            </a:r>
          </a:p>
          <a:p>
            <a:pPr marL="0" indent="0" algn="ctr">
              <a:buFontTx/>
              <a:buNone/>
            </a:pPr>
            <a:endParaRPr lang="en-US" kern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59BAED-BE05-8C15-46D3-948960E970BD}"/>
              </a:ext>
            </a:extLst>
          </p:cNvPr>
          <p:cNvSpPr txBox="1"/>
          <p:nvPr/>
        </p:nvSpPr>
        <p:spPr>
          <a:xfrm>
            <a:off x="1871450" y="4583669"/>
            <a:ext cx="8462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Abstract Machine Interface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C837912-7A48-F2EA-621E-9E1B3BD5C719}"/>
              </a:ext>
            </a:extLst>
          </p:cNvPr>
          <p:cNvSpPr txBox="1">
            <a:spLocks/>
          </p:cNvSpPr>
          <p:nvPr/>
        </p:nvSpPr>
        <p:spPr bwMode="auto">
          <a:xfrm>
            <a:off x="2686050" y="3962402"/>
            <a:ext cx="6822174" cy="4572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Application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B2CFC41-6662-CAFD-2911-FDD5DA9CE1F1}"/>
              </a:ext>
            </a:extLst>
          </p:cNvPr>
          <p:cNvSpPr txBox="1">
            <a:spLocks/>
          </p:cNvSpPr>
          <p:nvPr/>
        </p:nvSpPr>
        <p:spPr bwMode="auto">
          <a:xfrm>
            <a:off x="2720739" y="5017531"/>
            <a:ext cx="6822174" cy="4572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Operating System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D81EEF3-204E-45DA-CC2C-E42B7179218E}"/>
              </a:ext>
            </a:extLst>
          </p:cNvPr>
          <p:cNvSpPr txBox="1">
            <a:spLocks/>
          </p:cNvSpPr>
          <p:nvPr/>
        </p:nvSpPr>
        <p:spPr bwMode="auto">
          <a:xfrm>
            <a:off x="2684913" y="5931931"/>
            <a:ext cx="6822174" cy="457200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kern="0">
                <a:latin typeface="+mn-lt"/>
              </a:rPr>
              <a:t>Hardware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90D488-5FFA-EEA6-1EEC-9220A7FE63D6}"/>
              </a:ext>
            </a:extLst>
          </p:cNvPr>
          <p:cNvSpPr txBox="1"/>
          <p:nvPr/>
        </p:nvSpPr>
        <p:spPr>
          <a:xfrm>
            <a:off x="1864626" y="5562599"/>
            <a:ext cx="8462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Tx/>
              <a:buNone/>
            </a:pPr>
            <a:r>
              <a:rPr lang="en-US" kern="0">
                <a:solidFill>
                  <a:schemeClr val="accent1"/>
                </a:solidFill>
                <a:latin typeface="+mn-lt"/>
              </a:rPr>
              <a:t>Hardware Abstraction Layer</a:t>
            </a:r>
          </a:p>
        </p:txBody>
      </p:sp>
    </p:spTree>
    <p:extLst>
      <p:ext uri="{BB962C8B-B14F-4D97-AF65-F5344CB8AC3E}">
        <p14:creationId xmlns:p14="http://schemas.microsoft.com/office/powerpoint/2010/main" val="2758077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5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61FB-EA86-3D7F-FAAD-D2DF60DB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Topic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734F-9373-59A4-F7B6-816C3E51D254}"/>
              </a:ext>
            </a:extLst>
          </p:cNvPr>
          <p:cNvSpPr txBox="1">
            <a:spLocks/>
          </p:cNvSpPr>
          <p:nvPr/>
        </p:nvSpPr>
        <p:spPr bwMode="auto">
          <a:xfrm>
            <a:off x="1066800" y="1528157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Virtualizing the CPU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D11C9A-F0A6-945D-E2EA-024B85054061}"/>
              </a:ext>
            </a:extLst>
          </p:cNvPr>
          <p:cNvSpPr txBox="1">
            <a:spLocks/>
          </p:cNvSpPr>
          <p:nvPr/>
        </p:nvSpPr>
        <p:spPr bwMode="auto">
          <a:xfrm>
            <a:off x="5943600" y="925830"/>
            <a:ext cx="54864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Process Abstraction and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0BF0D0-E5F8-4BE2-991C-F1D9FAD23E6D}"/>
              </a:ext>
            </a:extLst>
          </p:cNvPr>
          <p:cNvSpPr txBox="1">
            <a:spLocks/>
          </p:cNvSpPr>
          <p:nvPr/>
        </p:nvSpPr>
        <p:spPr bwMode="auto">
          <a:xfrm>
            <a:off x="5933902" y="1371945"/>
            <a:ext cx="54864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Threads and Concurrency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1A4833-ADDD-1396-1A56-6BD4A96D2896}"/>
              </a:ext>
            </a:extLst>
          </p:cNvPr>
          <p:cNvSpPr txBox="1">
            <a:spLocks/>
          </p:cNvSpPr>
          <p:nvPr/>
        </p:nvSpPr>
        <p:spPr bwMode="auto">
          <a:xfrm>
            <a:off x="5933902" y="1819794"/>
            <a:ext cx="54864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Scheduling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1BE2DC-DFFA-DD32-A745-2947D7EB1600}"/>
              </a:ext>
            </a:extLst>
          </p:cNvPr>
          <p:cNvSpPr txBox="1">
            <a:spLocks/>
          </p:cNvSpPr>
          <p:nvPr/>
        </p:nvSpPr>
        <p:spPr bwMode="auto">
          <a:xfrm>
            <a:off x="1066800" y="2681199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Virtualizing Memory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96D8B7-F417-6556-377F-8EEA0A4B516B}"/>
              </a:ext>
            </a:extLst>
          </p:cNvPr>
          <p:cNvSpPr txBox="1">
            <a:spLocks/>
          </p:cNvSpPr>
          <p:nvPr/>
        </p:nvSpPr>
        <p:spPr bwMode="auto">
          <a:xfrm>
            <a:off x="5933902" y="2474421"/>
            <a:ext cx="5551516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Virtual Memory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CB7631-B2DA-974E-100F-0BC7FA9D7F87}"/>
              </a:ext>
            </a:extLst>
          </p:cNvPr>
          <p:cNvSpPr txBox="1">
            <a:spLocks/>
          </p:cNvSpPr>
          <p:nvPr/>
        </p:nvSpPr>
        <p:spPr bwMode="auto">
          <a:xfrm>
            <a:off x="5921433" y="2936469"/>
            <a:ext cx="5551516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Paging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C919F6-7ADF-2069-CC8D-FDEFDA0D1F7B}"/>
              </a:ext>
            </a:extLst>
          </p:cNvPr>
          <p:cNvSpPr txBox="1">
            <a:spLocks/>
          </p:cNvSpPr>
          <p:nvPr/>
        </p:nvSpPr>
        <p:spPr bwMode="auto">
          <a:xfrm>
            <a:off x="1066800" y="3886200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Persistence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E24CAD-FE32-1B96-EFE9-84219541C90D}"/>
              </a:ext>
            </a:extLst>
          </p:cNvPr>
          <p:cNvSpPr txBox="1">
            <a:spLocks/>
          </p:cNvSpPr>
          <p:nvPr/>
        </p:nvSpPr>
        <p:spPr bwMode="auto">
          <a:xfrm>
            <a:off x="5906193" y="3617072"/>
            <a:ext cx="5561214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IO devices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C58FAED-32AE-616F-99D6-94C4A62AC5D0}"/>
              </a:ext>
            </a:extLst>
          </p:cNvPr>
          <p:cNvSpPr txBox="1">
            <a:spLocks/>
          </p:cNvSpPr>
          <p:nvPr/>
        </p:nvSpPr>
        <p:spPr bwMode="auto">
          <a:xfrm>
            <a:off x="5906193" y="4082936"/>
            <a:ext cx="5561214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File Systems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8E8D1B9-3FE7-628F-CE7B-482C4D166662}"/>
              </a:ext>
            </a:extLst>
          </p:cNvPr>
          <p:cNvSpPr txBox="1">
            <a:spLocks/>
          </p:cNvSpPr>
          <p:nvPr/>
        </p:nvSpPr>
        <p:spPr bwMode="auto">
          <a:xfrm>
            <a:off x="1029393" y="5181600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Distributed Systems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B89231-B524-451C-5AE1-52872B968359}"/>
              </a:ext>
            </a:extLst>
          </p:cNvPr>
          <p:cNvSpPr txBox="1">
            <a:spLocks/>
          </p:cNvSpPr>
          <p:nvPr/>
        </p:nvSpPr>
        <p:spPr bwMode="auto">
          <a:xfrm>
            <a:off x="5910348" y="4876800"/>
            <a:ext cx="5523807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Challenges with distribution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1F5BD0E-A3B8-BAF5-BD29-81FBC04385F5}"/>
              </a:ext>
            </a:extLst>
          </p:cNvPr>
          <p:cNvSpPr txBox="1">
            <a:spLocks/>
          </p:cNvSpPr>
          <p:nvPr/>
        </p:nvSpPr>
        <p:spPr bwMode="auto">
          <a:xfrm>
            <a:off x="5900651" y="5328809"/>
            <a:ext cx="5523807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Data Processing &amp; Storage</a:t>
            </a:r>
          </a:p>
        </p:txBody>
      </p:sp>
    </p:spTree>
    <p:extLst>
      <p:ext uri="{BB962C8B-B14F-4D97-AF65-F5344CB8AC3E}">
        <p14:creationId xmlns:p14="http://schemas.microsoft.com/office/powerpoint/2010/main" val="34903340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61FB-EA86-3D7F-FAAD-D2DF60DB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Topic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A734F-9373-59A4-F7B6-816C3E51D254}"/>
              </a:ext>
            </a:extLst>
          </p:cNvPr>
          <p:cNvSpPr txBox="1">
            <a:spLocks/>
          </p:cNvSpPr>
          <p:nvPr/>
        </p:nvSpPr>
        <p:spPr bwMode="auto">
          <a:xfrm>
            <a:off x="1066800" y="1528157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solidFill>
                  <a:srgbClr val="FF0000"/>
                </a:solidFill>
                <a:latin typeface="+mn-lt"/>
              </a:rPr>
              <a:t>Virtualizing the CPU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D11C9A-F0A6-945D-E2EA-024B85054061}"/>
              </a:ext>
            </a:extLst>
          </p:cNvPr>
          <p:cNvSpPr txBox="1">
            <a:spLocks/>
          </p:cNvSpPr>
          <p:nvPr/>
        </p:nvSpPr>
        <p:spPr bwMode="auto">
          <a:xfrm>
            <a:off x="5943600" y="925830"/>
            <a:ext cx="54864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solidFill>
                  <a:srgbClr val="FF0000"/>
                </a:solidFill>
                <a:latin typeface="+mn-lt"/>
              </a:rPr>
              <a:t>Process Abstraction and API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0BF0D0-E5F8-4BE2-991C-F1D9FAD23E6D}"/>
              </a:ext>
            </a:extLst>
          </p:cNvPr>
          <p:cNvSpPr txBox="1">
            <a:spLocks/>
          </p:cNvSpPr>
          <p:nvPr/>
        </p:nvSpPr>
        <p:spPr bwMode="auto">
          <a:xfrm>
            <a:off x="5933902" y="1371945"/>
            <a:ext cx="54864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Threads and Concurrency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1A4833-ADDD-1396-1A56-6BD4A96D2896}"/>
              </a:ext>
            </a:extLst>
          </p:cNvPr>
          <p:cNvSpPr txBox="1">
            <a:spLocks/>
          </p:cNvSpPr>
          <p:nvPr/>
        </p:nvSpPr>
        <p:spPr bwMode="auto">
          <a:xfrm>
            <a:off x="5933902" y="1819794"/>
            <a:ext cx="54864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Scheduling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1BE2DC-DFFA-DD32-A745-2947D7EB1600}"/>
              </a:ext>
            </a:extLst>
          </p:cNvPr>
          <p:cNvSpPr txBox="1">
            <a:spLocks/>
          </p:cNvSpPr>
          <p:nvPr/>
        </p:nvSpPr>
        <p:spPr bwMode="auto">
          <a:xfrm>
            <a:off x="1066800" y="2666999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Virtualizing Memory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96D8B7-F417-6556-377F-8EEA0A4B516B}"/>
              </a:ext>
            </a:extLst>
          </p:cNvPr>
          <p:cNvSpPr txBox="1">
            <a:spLocks/>
          </p:cNvSpPr>
          <p:nvPr/>
        </p:nvSpPr>
        <p:spPr bwMode="auto">
          <a:xfrm>
            <a:off x="5933902" y="2474421"/>
            <a:ext cx="5551516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Virtual Memory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ECB7631-B2DA-974E-100F-0BC7FA9D7F87}"/>
              </a:ext>
            </a:extLst>
          </p:cNvPr>
          <p:cNvSpPr txBox="1">
            <a:spLocks/>
          </p:cNvSpPr>
          <p:nvPr/>
        </p:nvSpPr>
        <p:spPr bwMode="auto">
          <a:xfrm>
            <a:off x="5921433" y="2936469"/>
            <a:ext cx="5551516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Paging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AC919F6-7ADF-2069-CC8D-FDEFDA0D1F7B}"/>
              </a:ext>
            </a:extLst>
          </p:cNvPr>
          <p:cNvSpPr txBox="1">
            <a:spLocks/>
          </p:cNvSpPr>
          <p:nvPr/>
        </p:nvSpPr>
        <p:spPr bwMode="auto">
          <a:xfrm>
            <a:off x="1066800" y="3886200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Persistence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DE24CAD-FE32-1B96-EFE9-84219541C90D}"/>
              </a:ext>
            </a:extLst>
          </p:cNvPr>
          <p:cNvSpPr txBox="1">
            <a:spLocks/>
          </p:cNvSpPr>
          <p:nvPr/>
        </p:nvSpPr>
        <p:spPr bwMode="auto">
          <a:xfrm>
            <a:off x="5906193" y="3617072"/>
            <a:ext cx="5561214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IO devices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C58FAED-32AE-616F-99D6-94C4A62AC5D0}"/>
              </a:ext>
            </a:extLst>
          </p:cNvPr>
          <p:cNvSpPr txBox="1">
            <a:spLocks/>
          </p:cNvSpPr>
          <p:nvPr/>
        </p:nvSpPr>
        <p:spPr bwMode="auto">
          <a:xfrm>
            <a:off x="5906193" y="4082936"/>
            <a:ext cx="5561214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File Systems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8E8D1B9-3FE7-628F-CE7B-482C4D166662}"/>
              </a:ext>
            </a:extLst>
          </p:cNvPr>
          <p:cNvSpPr txBox="1">
            <a:spLocks/>
          </p:cNvSpPr>
          <p:nvPr/>
        </p:nvSpPr>
        <p:spPr bwMode="auto">
          <a:xfrm>
            <a:off x="1029393" y="5181600"/>
            <a:ext cx="4038600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Distributed Systems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DB89231-B524-451C-5AE1-52872B968359}"/>
              </a:ext>
            </a:extLst>
          </p:cNvPr>
          <p:cNvSpPr txBox="1">
            <a:spLocks/>
          </p:cNvSpPr>
          <p:nvPr/>
        </p:nvSpPr>
        <p:spPr bwMode="auto">
          <a:xfrm>
            <a:off x="5910348" y="4876800"/>
            <a:ext cx="5523807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Challenges with distribution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1F5BD0E-A3B8-BAF5-BD29-81FBC04385F5}"/>
              </a:ext>
            </a:extLst>
          </p:cNvPr>
          <p:cNvSpPr txBox="1">
            <a:spLocks/>
          </p:cNvSpPr>
          <p:nvPr/>
        </p:nvSpPr>
        <p:spPr bwMode="auto">
          <a:xfrm>
            <a:off x="5900651" y="5328809"/>
            <a:ext cx="5523807" cy="385157"/>
          </a:xfrm>
          <a:prstGeom prst="roundRect">
            <a:avLst/>
          </a:prstGeom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>
                <a:latin typeface="+mn-lt"/>
              </a:rPr>
              <a:t>Data Processing &amp; Storage</a:t>
            </a:r>
          </a:p>
        </p:txBody>
      </p:sp>
    </p:spTree>
    <p:extLst>
      <p:ext uri="{BB962C8B-B14F-4D97-AF65-F5344CB8AC3E}">
        <p14:creationId xmlns:p14="http://schemas.microsoft.com/office/powerpoint/2010/main" val="268122733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1392</Words>
  <Application>Microsoft Office PowerPoint</Application>
  <PresentationFormat>Widescreen</PresentationFormat>
  <Paragraphs>334</Paragraphs>
  <Slides>31</Slides>
  <Notes>30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Gill Sans</vt:lpstr>
      <vt:lpstr>Gill Sans Light</vt:lpstr>
      <vt:lpstr>Amasis MT Pro Black</vt:lpstr>
      <vt:lpstr>Comic Sans MS</vt:lpstr>
      <vt:lpstr>Courier New</vt:lpstr>
      <vt:lpstr>Office</vt:lpstr>
      <vt:lpstr>CSC 112: Computer Operating Systems Lecture 2  Protection: Processes and Kernels</vt:lpstr>
      <vt:lpstr>Recall: Operating System</vt:lpstr>
      <vt:lpstr>Recall: Three main hats</vt:lpstr>
      <vt:lpstr>Evaluation Criteria</vt:lpstr>
      <vt:lpstr>Evaluation Criteria: Reliability</vt:lpstr>
      <vt:lpstr>Evaluation Criteria: Security</vt:lpstr>
      <vt:lpstr>Evaluation Criteria: Portability</vt:lpstr>
      <vt:lpstr>Topic Breakdown</vt:lpstr>
      <vt:lpstr>Topic Breakdown</vt:lpstr>
      <vt:lpstr>Side Note: Mechanisms vs Policy</vt:lpstr>
      <vt:lpstr>Goals for Today</vt:lpstr>
      <vt:lpstr>The OS will protect you</vt:lpstr>
      <vt:lpstr>A process (simplified)</vt:lpstr>
      <vt:lpstr>From program to process</vt:lpstr>
      <vt:lpstr>Process Life Cycle </vt:lpstr>
      <vt:lpstr>Process Management by the OS</vt:lpstr>
      <vt:lpstr>PCB (in the kernel)</vt:lpstr>
      <vt:lpstr>Many Processes</vt:lpstr>
      <vt:lpstr>The Illusionist and the Referee</vt:lpstr>
      <vt:lpstr>Operating System Kernel</vt:lpstr>
      <vt:lpstr>User vs Kernel</vt:lpstr>
      <vt:lpstr>Recall: CPU Instruction Cycle (from CS61c)</vt:lpstr>
      <vt:lpstr>Dual Mode Operation</vt:lpstr>
      <vt:lpstr>Hardware must support </vt:lpstr>
      <vt:lpstr>Req 1/4: Privileged Instructions</vt:lpstr>
      <vt:lpstr>How can an application do anything useful … </vt:lpstr>
      <vt:lpstr>Hardware must support </vt:lpstr>
      <vt:lpstr>Req 2/4: Memory Protection</vt:lpstr>
      <vt:lpstr>Virtual Memory is Hard!</vt:lpstr>
      <vt:lpstr>Hardware must support </vt:lpstr>
      <vt:lpstr>Req 3/4: Interrupts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2025-01-23T14:58:16Z</dcterms:created>
  <dcterms:modified xsi:type="dcterms:W3CDTF">2025-01-29T01:47:27Z</dcterms:modified>
</cp:coreProperties>
</file>