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  <p:sldMasterId id="2147483752" r:id="rId2"/>
  </p:sldMasterIdLst>
  <p:notesMasterIdLst>
    <p:notesMasterId r:id="rId36"/>
  </p:notesMasterIdLst>
  <p:handoutMasterIdLst>
    <p:handoutMasterId r:id="rId37"/>
  </p:handoutMasterIdLst>
  <p:sldIdLst>
    <p:sldId id="256" r:id="rId3"/>
    <p:sldId id="868" r:id="rId4"/>
    <p:sldId id="870" r:id="rId5"/>
    <p:sldId id="871" r:id="rId6"/>
    <p:sldId id="872" r:id="rId7"/>
    <p:sldId id="873" r:id="rId8"/>
    <p:sldId id="874" r:id="rId9"/>
    <p:sldId id="875" r:id="rId10"/>
    <p:sldId id="876" r:id="rId11"/>
    <p:sldId id="877" r:id="rId12"/>
    <p:sldId id="878" r:id="rId13"/>
    <p:sldId id="879" r:id="rId14"/>
    <p:sldId id="894" r:id="rId15"/>
    <p:sldId id="895" r:id="rId16"/>
    <p:sldId id="896" r:id="rId17"/>
    <p:sldId id="897" r:id="rId18"/>
    <p:sldId id="898" r:id="rId19"/>
    <p:sldId id="899" r:id="rId20"/>
    <p:sldId id="900" r:id="rId21"/>
    <p:sldId id="901" r:id="rId22"/>
    <p:sldId id="902" r:id="rId23"/>
    <p:sldId id="903" r:id="rId24"/>
    <p:sldId id="904" r:id="rId25"/>
    <p:sldId id="905" r:id="rId26"/>
    <p:sldId id="906" r:id="rId27"/>
    <p:sldId id="907" r:id="rId28"/>
    <p:sldId id="908" r:id="rId29"/>
    <p:sldId id="909" r:id="rId30"/>
    <p:sldId id="910" r:id="rId31"/>
    <p:sldId id="911" r:id="rId32"/>
    <p:sldId id="912" r:id="rId33"/>
    <p:sldId id="913" r:id="rId34"/>
    <p:sldId id="914" r:id="rId3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256"/>
            <p14:sldId id="868"/>
            <p14:sldId id="870"/>
            <p14:sldId id="871"/>
            <p14:sldId id="872"/>
            <p14:sldId id="873"/>
            <p14:sldId id="874"/>
            <p14:sldId id="875"/>
            <p14:sldId id="876"/>
            <p14:sldId id="877"/>
            <p14:sldId id="878"/>
            <p14:sldId id="879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95779-A213-42B5-AC4D-9022E3EB0E92}" v="4" dt="2025-01-28T19:33:10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1580" autoAdjust="0"/>
  </p:normalViewPr>
  <p:slideViewPr>
    <p:cSldViewPr snapToGrid="0">
      <p:cViewPr varScale="1">
        <p:scale>
          <a:sx n="59" d="100"/>
          <a:sy n="59" d="100"/>
        </p:scale>
        <p:origin x="158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89C1D-D2F9-91E1-397C-B7ED4A771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2CDAAA-DE9B-B724-7543-8E1EDCF466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C60E4-7785-8652-944D-068F738C5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45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28AB7-7DAF-3B0B-E889-CE44A8CE4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59DE88-E58A-CFD4-E1C4-7D64B37A6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FFD3F-6386-DBC6-0443-FF120E537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272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C395C-4792-5BEE-9321-360B4266F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3C7190-9C5F-65C6-3146-7FBED8872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86EA05-264A-A5DE-81D1-C401C2146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2815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BA822-AB17-154A-085C-BDDE35C3A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27F247-6044-049A-D402-6132A05DFE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C3BA35-3748-5273-D751-FF173CA7E2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48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2F409-10DC-684E-3B24-631C63A2E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76674-5A19-5A51-BC50-1653ADF53C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6A94D3-1A27-6400-55A1-352096721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5295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C51B-4168-B385-B296-C3B3604A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661D54-82A4-1D1F-F233-F8627F8AE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19FB6-1B35-1EF2-2ECC-FB9369C80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70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35B2B-B902-4C77-DAAA-FBB21A58E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C6C88-4D88-0B38-9052-3140DCAD5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E0D71-0CD4-1656-9EEB-E212CBD2C7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956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AA473-F446-8FE4-B47B-C0B0A7FD8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CA1C0B-3602-2A9F-171C-763B151B1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9026FF-34B9-38A8-10E7-46FFBFC15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18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94188-4D1C-C019-9F46-193A32761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271A8D-D922-268D-21C2-B515F2567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50FE34-0B7E-3204-8624-C2BF8CC7F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851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B6D05-6D25-C60C-AB8C-A7EF206E1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BF2AC4-1FB2-4554-528B-686F5DF991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93BFB-6149-18D6-F337-A6BE42BCA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40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B33B2-2081-CE9A-BC26-14DAA7474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372098-64A2-3434-7908-B844C469C2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B85FB-F250-A1EA-2C99-AEAF915D5C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100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4A824-AFA6-B913-9EA4-8275911D2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B418A-FB47-C1E7-3D13-C8C4E3C05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20024-AB8E-3FB7-CC4B-9AD5B97AA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64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1F3BA-CE95-4C77-AF58-CEF17B4D3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D5474-43DB-61F7-2720-57A047CC1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0731C-26DF-288B-BE93-BB89963BB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057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C382B-9F70-0845-9565-5D3BE29F1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11054-88A6-4AC0-6C76-DAACF924A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C2D6A-9518-1A45-0AD5-CB8AB2FDF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85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0A139-A5AE-3D4F-C6DC-0A2CA25ED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EAC587-1FCC-16D6-BC56-3AB68EB33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6F9756-360D-038C-D00F-378290F55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58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93713-4715-B2BC-3A07-23D6E8D14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8B58E6-B4A6-2A73-9B35-26938AD1C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BD766-BAF4-5EDB-DF1C-09D25A12E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30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9950E-984E-AC4F-16DF-B476AF14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C91B25-4A67-E252-52C6-2CB4BC83C6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D2A9B-E52D-38C5-AF73-F394684F0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2029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56779-4866-9E3A-2BE4-D9F3CDE8A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2CE9D-36EF-4557-CA23-797AAA5F0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AE25DB-52AF-49C6-5FA9-0ADCA380F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5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725A7-3033-22E7-406A-B62EEE26A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2C390-CDEF-775A-E32E-B35422875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D597A1-DDBF-CB0F-414E-266BA94E33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758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BD41E-5634-E345-4519-BD6417D2A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3B34DF-9342-913E-F6C2-BC078E750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36F06-8FC0-B9A0-CDB3-5E90A3B05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8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7631E-C1C7-3BC3-7B0A-DDD37C70A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AD4C7E-2E09-E272-21DA-13742BEB5F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158BE-BCA2-9444-88C0-BF27ACF3B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1D63B-194A-80BF-6B81-069A49DE5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A41023-AAC1-E384-DF61-4B6B5D896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3071C8-7BDD-7D03-5E9C-ACCCE4849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18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95F4E-DA10-3D6B-899D-30EB4CD75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5262A8-C2E0-06AA-BC94-AF006A24DA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A95FBD-E84B-7127-5647-2312DFD83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12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3C18B-C08F-07A2-5FE3-2B13EA07C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A85D8-14CC-41E3-01DF-759E22358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1BADD7-611E-0D52-E8DC-BE90C2771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32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3C906-26B4-F02A-16F9-516116A7A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16CDF7-77D2-8F59-9475-80AC3C8783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42DAC8-4C26-0F17-2D70-47705758B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3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208B-0321-4D59-55D5-B493D1F84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AF369-C954-B478-94AD-A7D6E1F17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00229-06A0-7DDF-5707-F0AD152B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3E61-BF84-43DC-8C92-986BA4FD68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F3411-D09B-5383-A8DB-0D182556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2EA27-614C-0EC1-66FB-79B53771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483A-ABB0-4BD1-83FB-0EB64BE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304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0D10-8FC3-3996-6ED9-0B2C6119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59C9-7608-6179-5424-2526B1FF6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A9F97-16E1-4DB5-E4A9-C57DF2C35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3E61-BF84-43DC-8C92-986BA4FD68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3F635-4EA9-CE2A-BAE1-E746CAB7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29763-471C-4F28-604E-0A3B591B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483A-ABB0-4BD1-83FB-0EB64BE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2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BD0B-36E6-74FF-8214-757726EC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9C1B-84F6-CBB5-0A4E-3E7F56BEB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E59EC-78D4-EFAD-B4AD-1DA7BB44A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3E61-BF84-43DC-8C92-986BA4FD68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29C42-C549-6310-0FFA-6170ED3F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06EE-2A1C-5608-740C-F83A94D2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483A-ABB0-4BD1-83FB-0EB64BE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5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CD34-31F6-C3EC-29DB-2E545E57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BBBF-756E-44C8-1786-89A4F82FD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9D7AF-38B7-1D6B-14A0-5F082EE06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537E2-A6FE-854D-1535-4DDD04A4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3E61-BF84-43DC-8C92-986BA4FD68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6BFC6-090C-C7D9-7B1A-25FDEBA1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65C8-3B29-20B3-6746-217B2297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483A-ABB0-4BD1-83FB-0EB64BE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9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492F-DE86-58CD-7094-329377CF4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B7ECF-6A25-7EA2-AFED-753DD4E0C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42595-29A0-9281-149D-821E288B4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47393C-9E9A-21A0-12FE-4DDD9D222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2AF2B-BA0A-403C-3582-073182638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B999E-38D3-2608-65AA-F6704883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3E61-BF84-43DC-8C92-986BA4FD68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AFA778-C80A-879E-C81D-65577893F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8E121F-223A-C607-010B-EC7572453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483A-ABB0-4BD1-83FB-0EB64BE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70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D645-E1D7-9052-C8DC-E4D5144C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2E895-B3C1-0325-D5E1-03196EB7D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3E61-BF84-43DC-8C92-986BA4FD68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3EE82-B7DF-A14B-41CA-301C59E9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F3B5E8-882E-F63C-2271-02D4A073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483A-ABB0-4BD1-83FB-0EB64BE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97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41A48-4914-BBE1-C3B3-AFEA4B78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3E61-BF84-43DC-8C92-986BA4FD68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4F871-D33C-9240-D861-347D362C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2FEBC-7BB3-1A68-FB30-6F23AF35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483A-ABB0-4BD1-83FB-0EB64BE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C905-CA6D-04DF-B0BE-FAE423BC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7223-CDA1-44E0-7393-FCE0E3A41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97B05-1C2E-AF98-EA43-F84043E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750C0-6B74-9B59-00BB-2AA896EAE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3E61-BF84-43DC-8C92-986BA4FD68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FC25F-8FAF-5F06-EB9F-24924C29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93D27-381B-6A89-D572-16D8DEA3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483A-ABB0-4BD1-83FB-0EB64BE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813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C59FC-A35D-08A5-B88F-E878579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FCF6B-F251-48AB-09B4-EF3E5C628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377D5-2FC5-F91F-81CD-594F5FA1B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0B345-A983-017E-BF75-C63BEE9C0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3E61-BF84-43DC-8C92-986BA4FD68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FE879-4736-2E03-6894-DD7A3F41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09BBA-02C8-2B42-2B58-78C5FBAA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483A-ABB0-4BD1-83FB-0EB64BE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543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BC36-708E-3A86-6A5A-9929DEF6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1CFF3-08A7-12F8-768E-06844476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47CB-46EB-2041-8F95-669BD904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3E61-BF84-43DC-8C92-986BA4FD68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95EB3-DD91-064C-1231-C2681C22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209C1-4A9E-B730-6DBA-8F6AF1EE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483A-ABB0-4BD1-83FB-0EB64BE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89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110955-5246-DF00-5A13-BA9646971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FEF22-F3DF-5DC9-B2A3-B1237FF84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67B47-A99A-3155-029B-A7B295F0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3E61-BF84-43DC-8C92-986BA4FD68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6BB1-0B88-5AF5-45DD-329E9F36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C89AF-E557-B863-A1E2-963EF66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C483A-ABB0-4BD1-83FB-0EB64BE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0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894272" y="6537472"/>
            <a:ext cx="3359552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Crooks &amp; </a:t>
            </a:r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Zaharia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CS162 © UCB Spring 2025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2627E-77AE-F15F-E342-3FB86F2A9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5437-5DDA-CDDF-F3D1-F594C083E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AB7CC-FB00-819B-E535-23ADA43EC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73E61-BF84-43DC-8C92-986BA4FD68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B2CF7-DEC0-3DE4-1F1E-DD22880E9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BB9A2-83EA-75BB-509B-578026638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C483A-ABB0-4BD1-83FB-0EB64BE6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>
                <a:latin typeface="+mj-lt"/>
              </a:rPr>
              <a:t>CS162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Operating Systems and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Systems Programming</a:t>
            </a: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Lecture 3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r>
              <a:rPr lang="en-US" sz="3000" dirty="0">
                <a:latin typeface="+mj-lt"/>
              </a:rPr>
              <a:t>Processes (Continued)</a:t>
            </a:r>
            <a:br>
              <a:rPr lang="en-US" sz="3000" dirty="0">
                <a:latin typeface="+mj-lt"/>
              </a:rPr>
            </a:br>
            <a:br>
              <a:rPr lang="en-US" sz="3000" dirty="0">
                <a:latin typeface="+mj-lt"/>
              </a:rPr>
            </a:br>
            <a:endParaRPr lang="en-US" sz="3000" dirty="0">
              <a:latin typeface="+mj-lt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>
                <a:latin typeface="+mj-lt"/>
                <a:ea typeface="Gill Sans" charset="0"/>
              </a:rPr>
              <a:t>Professor Natacha Crooks</a:t>
            </a:r>
          </a:p>
          <a:p>
            <a:pPr marL="285750" indent="-285750">
              <a:defRPr/>
            </a:pPr>
            <a:r>
              <a:rPr lang="en-US" altLang="en-US">
                <a:latin typeface="+mj-lt"/>
                <a:ea typeface="Gill Sans" charset="0"/>
              </a:rPr>
              <a:t>https://cs162.org/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337522-8EBC-710A-3C8B-B5C35ABD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72200"/>
            <a:ext cx="10668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defRPr/>
            </a:pPr>
            <a:r>
              <a:rPr lang="en-US" altLang="en-US" sz="1600" b="0" kern="0">
                <a:latin typeface="+mj-lt"/>
                <a:ea typeface="Gill Sans" charset="0"/>
              </a:rPr>
              <a:t>Slides based on prior slide decks from David Culler, Ion </a:t>
            </a:r>
            <a:r>
              <a:rPr lang="en-US" altLang="en-US" sz="1600" b="0" kern="0" err="1">
                <a:latin typeface="+mj-lt"/>
                <a:ea typeface="Gill Sans" charset="0"/>
              </a:rPr>
              <a:t>Stoica</a:t>
            </a:r>
            <a:r>
              <a:rPr lang="en-US" altLang="en-US" sz="1600" b="0" kern="0">
                <a:latin typeface="+mj-lt"/>
                <a:ea typeface="Gill Sans" charset="0"/>
              </a:rPr>
              <a:t>, John </a:t>
            </a:r>
            <a:r>
              <a:rPr lang="en-US" altLang="en-US" sz="1600" b="0" kern="0" err="1">
                <a:latin typeface="+mj-lt"/>
                <a:ea typeface="Gill Sans" charset="0"/>
              </a:rPr>
              <a:t>Kubiatowicz</a:t>
            </a:r>
            <a:r>
              <a:rPr lang="en-US" altLang="en-US" sz="1600" b="0" kern="0">
                <a:latin typeface="+mj-lt"/>
                <a:ea typeface="Gill Sans" charset="0"/>
              </a:rPr>
              <a:t>, Alison Norman and Lorenzo </a:t>
            </a:r>
            <a:r>
              <a:rPr lang="en-US" altLang="en-US" sz="1600" b="0" kern="0" err="1">
                <a:latin typeface="+mj-lt"/>
                <a:ea typeface="Gill Sans" charset="0"/>
              </a:rPr>
              <a:t>Alvisi</a:t>
            </a:r>
            <a:endParaRPr lang="en-US" altLang="en-US" sz="1600" b="0" kern="0">
              <a:latin typeface="+mj-lt"/>
              <a:ea typeface="Gill Sans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1B253-2E91-9488-F557-1EE47D7CB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F6E3-6CDA-8CA3-FD9F-0B45F40C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Safe Control Transfer: Interrupts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F585B5-A7D4-294F-BB6D-54F4AB7A0E7B}"/>
              </a:ext>
            </a:extLst>
          </p:cNvPr>
          <p:cNvSpPr txBox="1"/>
          <p:nvPr/>
        </p:nvSpPr>
        <p:spPr>
          <a:xfrm>
            <a:off x="495300" y="1371600"/>
            <a:ext cx="11201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Asynchronous signal to the processor that some external event has occurred and may require attention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When process interrupt, stop current process and enter kernel at designated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  <a:ea typeface="ＭＳ Ｐゴシック" charset="0"/>
              </a:rPr>
              <a:t>interrupt handler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F2465-E7D4-65E4-632A-AA1D98070DFB}"/>
              </a:ext>
            </a:extLst>
          </p:cNvPr>
          <p:cNvSpPr txBox="1"/>
          <p:nvPr/>
        </p:nvSpPr>
        <p:spPr>
          <a:xfrm>
            <a:off x="495300" y="5024735"/>
            <a:ext cx="1120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Timer Interrupts, IO Interrupts,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Interprocessor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Interrupts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18FFD"/>
              </a:solidFill>
              <a:effectLst/>
              <a:uLnTx/>
              <a:uFillTx/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58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F44E1-4019-6A93-F3D1-E5934A8F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B280-F7C2-EFAC-3CA8-AF334B57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Safe Control Transfer: Kernel-&gt;User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8E723-7819-0DB5-9881-7B7745ACECD8}"/>
              </a:ext>
            </a:extLst>
          </p:cNvPr>
          <p:cNvSpPr txBox="1"/>
          <p:nvPr/>
        </p:nvSpPr>
        <p:spPr>
          <a:xfrm>
            <a:off x="495300" y="1524000"/>
            <a:ext cx="11201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New Process Creation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Kernel instantiates data structures, sets registers, switches to user mode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  <a:ea typeface="ＭＳ Ｐゴシック" charset="0"/>
              </a:rPr>
              <a:t>Resume after an exception/interrupt/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syscall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618FFD"/>
              </a:solidFill>
              <a:effectLst/>
              <a:uLnTx/>
              <a:uFillTx/>
              <a:latin typeface="+mn-lt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Resume execution by restoring PC, registers, and unsetting mode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Switching to a different process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Save old process state. Load new process state (restore PC, registers). Unset mode.</a:t>
            </a:r>
          </a:p>
        </p:txBody>
      </p:sp>
    </p:spTree>
    <p:extLst>
      <p:ext uri="{BB962C8B-B14F-4D97-AF65-F5344CB8AC3E}">
        <p14:creationId xmlns:p14="http://schemas.microsoft.com/office/powerpoint/2010/main" val="3395535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A889E-F886-CF6F-1A7E-0BB0BF9D3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8709BD4-1C43-1F9B-E858-C931A3294347}"/>
              </a:ext>
            </a:extLst>
          </p:cNvPr>
          <p:cNvSpPr txBox="1">
            <a:spLocks/>
          </p:cNvSpPr>
          <p:nvPr/>
        </p:nvSpPr>
        <p:spPr bwMode="auto">
          <a:xfrm>
            <a:off x="152400" y="1073475"/>
            <a:ext cx="11734800" cy="457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Address Space Of Process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9D2E0-18D9-B817-A8F4-4E17124B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 2: The Stack is Back (Review)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FBA0DB-7B54-864F-8573-95067E56E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11734800" cy="4572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Address Space Of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19B770-7B22-2E45-208F-CBBC0BD15977}"/>
              </a:ext>
            </a:extLst>
          </p:cNvPr>
          <p:cNvSpPr/>
          <p:nvPr/>
        </p:nvSpPr>
        <p:spPr bwMode="auto">
          <a:xfrm>
            <a:off x="4648200" y="1714500"/>
            <a:ext cx="2286000" cy="46482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68F467-7561-2D7E-6AAB-849EB7AA6D45}"/>
              </a:ext>
            </a:extLst>
          </p:cNvPr>
          <p:cNvSpPr txBox="1">
            <a:spLocks/>
          </p:cNvSpPr>
          <p:nvPr/>
        </p:nvSpPr>
        <p:spPr bwMode="auto">
          <a:xfrm>
            <a:off x="3753457" y="5843859"/>
            <a:ext cx="4038600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Code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94D241E-5019-D9AC-D9BA-22BD25302703}"/>
              </a:ext>
            </a:extLst>
          </p:cNvPr>
          <p:cNvSpPr txBox="1">
            <a:spLocks/>
          </p:cNvSpPr>
          <p:nvPr/>
        </p:nvSpPr>
        <p:spPr bwMode="auto">
          <a:xfrm>
            <a:off x="3753457" y="5192159"/>
            <a:ext cx="4038600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Data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37836EA-5103-F01B-BB9E-FA1932160782}"/>
              </a:ext>
            </a:extLst>
          </p:cNvPr>
          <p:cNvSpPr txBox="1">
            <a:spLocks/>
          </p:cNvSpPr>
          <p:nvPr/>
        </p:nvSpPr>
        <p:spPr bwMode="auto">
          <a:xfrm>
            <a:off x="3771900" y="1929754"/>
            <a:ext cx="4038600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Stack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A2975DF-821E-F9D9-08FB-7FFC54A59DC7}"/>
              </a:ext>
            </a:extLst>
          </p:cNvPr>
          <p:cNvSpPr txBox="1">
            <a:spLocks/>
          </p:cNvSpPr>
          <p:nvPr/>
        </p:nvSpPr>
        <p:spPr bwMode="auto">
          <a:xfrm>
            <a:off x="3753457" y="4560232"/>
            <a:ext cx="4038600" cy="1066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Heap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B9D84-7E33-82E0-5BD4-36D66072DAB6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9150" y="5029200"/>
            <a:ext cx="2286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21A7BE-43A2-BE3E-C284-08DE9F17BD82}"/>
              </a:ext>
            </a:extLst>
          </p:cNvPr>
          <p:cNvCxnSpPr>
            <a:cxnSpLocks/>
          </p:cNvCxnSpPr>
          <p:nvPr/>
        </p:nvCxnSpPr>
        <p:spPr bwMode="auto">
          <a:xfrm flipH="1">
            <a:off x="4629150" y="5627032"/>
            <a:ext cx="2286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rrow: Up 19">
            <a:extLst>
              <a:ext uri="{FF2B5EF4-FFF2-40B4-BE49-F238E27FC236}">
                <a16:creationId xmlns:a16="http://schemas.microsoft.com/office/drawing/2014/main" id="{2E6BAC6E-6E5E-B75A-067E-5926C98653B7}"/>
              </a:ext>
            </a:extLst>
          </p:cNvPr>
          <p:cNvSpPr/>
          <p:nvPr/>
        </p:nvSpPr>
        <p:spPr bwMode="auto">
          <a:xfrm>
            <a:off x="5621691" y="3364208"/>
            <a:ext cx="304800" cy="990600"/>
          </a:xfrm>
          <a:prstGeom prst="up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7E2822FB-8434-7A52-4D88-B4FA9ED87366}"/>
              </a:ext>
            </a:extLst>
          </p:cNvPr>
          <p:cNvSpPr/>
          <p:nvPr/>
        </p:nvSpPr>
        <p:spPr bwMode="auto">
          <a:xfrm rot="10800000">
            <a:off x="5619750" y="2477714"/>
            <a:ext cx="304800" cy="762000"/>
          </a:xfrm>
          <a:prstGeom prst="up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5C65A5F-D0C1-6512-8FCB-B996EEE6239D}"/>
              </a:ext>
            </a:extLst>
          </p:cNvPr>
          <p:cNvSpPr txBox="1">
            <a:spLocks/>
          </p:cNvSpPr>
          <p:nvPr/>
        </p:nvSpPr>
        <p:spPr bwMode="auto">
          <a:xfrm>
            <a:off x="5857268" y="1849670"/>
            <a:ext cx="49530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0xFFFFFFFF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CB58156-4FEA-D204-295C-06A587617664}"/>
              </a:ext>
            </a:extLst>
          </p:cNvPr>
          <p:cNvSpPr txBox="1">
            <a:spLocks/>
          </p:cNvSpPr>
          <p:nvPr/>
        </p:nvSpPr>
        <p:spPr bwMode="auto">
          <a:xfrm>
            <a:off x="5925157" y="6009472"/>
            <a:ext cx="4953000" cy="78711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0x00000000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2A9821-C5D8-6E58-13DF-77B68DFA5BA3}"/>
              </a:ext>
            </a:extLst>
          </p:cNvPr>
          <p:cNvSpPr txBox="1"/>
          <p:nvPr/>
        </p:nvSpPr>
        <p:spPr>
          <a:xfrm>
            <a:off x="429839" y="2289847"/>
            <a:ext cx="338016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Stack</a:t>
            </a: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 </a:t>
            </a:r>
            <a:r>
              <a:rPr lang="en-US" b="0" dirty="0">
                <a:solidFill>
                  <a:srgbClr val="202124"/>
                </a:solidFill>
                <a:latin typeface="+mn-lt"/>
              </a:rPr>
              <a:t>C</a:t>
            </a: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ontains temporary data such as method/function parameters, return address and local variables. </a:t>
            </a:r>
            <a:endParaRPr lang="en-US" b="0" dirty="0">
              <a:solidFill>
                <a:srgbClr val="202124"/>
              </a:solidFill>
              <a:latin typeface="+mn-lt"/>
            </a:endParaRPr>
          </a:p>
          <a:p>
            <a:endParaRPr lang="en-US" b="0" i="0" dirty="0">
              <a:solidFill>
                <a:srgbClr val="202124"/>
              </a:solidFill>
              <a:effectLst/>
              <a:latin typeface="+mn-lt"/>
            </a:endParaRPr>
          </a:p>
          <a:p>
            <a:r>
              <a:rPr lang="en-US" b="0" i="0" dirty="0">
                <a:solidFill>
                  <a:schemeClr val="accent1"/>
                </a:solidFill>
                <a:effectLst/>
                <a:latin typeface="+mn-lt"/>
              </a:rPr>
              <a:t>Heap</a:t>
            </a: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 Dynamically allocated memory to a process during its run time.</a:t>
            </a:r>
            <a:endParaRPr lang="en-US" b="0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FB2B3D-66DB-74A5-5B36-0DD958E976BD}"/>
              </a:ext>
            </a:extLst>
          </p:cNvPr>
          <p:cNvSpPr txBox="1"/>
          <p:nvPr/>
        </p:nvSpPr>
        <p:spPr>
          <a:xfrm>
            <a:off x="7162801" y="3262658"/>
            <a:ext cx="50292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b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r>
              <a:rPr lang="en-US" b="0">
                <a:latin typeface="Courier New" panose="02070309020205020404" pitchFamily="49" charset="0"/>
                <a:cs typeface="Courier New" panose="02070309020205020404" pitchFamily="49" charset="0"/>
              </a:rPr>
              <a:t>  int a; </a:t>
            </a:r>
          </a:p>
          <a:p>
            <a:r>
              <a:rPr lang="en-US" b="0">
                <a:latin typeface="Courier New" panose="02070309020205020404" pitchFamily="49" charset="0"/>
                <a:cs typeface="Courier New" panose="02070309020205020404" pitchFamily="49" charset="0"/>
              </a:rPr>
              <a:t>  Foo* foo=  malloc(</a:t>
            </a:r>
            <a:r>
              <a:rPr lang="en-US" b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0">
                <a:latin typeface="Courier New" panose="02070309020205020404" pitchFamily="49" charset="0"/>
                <a:cs typeface="Courier New" panose="02070309020205020404" pitchFamily="49" charset="0"/>
              </a:rPr>
              <a:t>(foo)); </a:t>
            </a:r>
          </a:p>
          <a:p>
            <a:endParaRPr lang="en-US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0056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A57BD-2335-8A55-1FAE-CE33140C7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2733-7315-3BB3-CFC0-EFAE0AAA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 2: User -&gt; Kernel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0C319-A334-5863-208D-53D0FB8A4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4744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86613-DDC4-AC5F-0A5F-F25BFA852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FB58-FA4E-EBAC-BBCD-06150994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 3: User -&gt; Kernel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5FFC-E67C-0205-D831-5F942E5E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25146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Key Requirement: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Malicious user program (or IO device) cannot corrupt the kernel. 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Interrupts, exceptions or system calls handled similarly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	=&gt; fewer code paths, fewer bugs.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0AA0D2-2605-B681-2E7C-C06AF5681A5A}"/>
              </a:ext>
            </a:extLst>
          </p:cNvPr>
          <p:cNvSpPr txBox="1">
            <a:spLocks/>
          </p:cNvSpPr>
          <p:nvPr/>
        </p:nvSpPr>
        <p:spPr bwMode="auto">
          <a:xfrm>
            <a:off x="152400" y="4191000"/>
            <a:ext cx="3657600" cy="152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ctr">
              <a:buFontTx/>
              <a:buAutoNum type="arabicParenR"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Limited Entry</a:t>
            </a: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Cannot jump to arbitrary code in kernel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AA04A8-8120-D2A0-55FE-7C7D876199C0}"/>
              </a:ext>
            </a:extLst>
          </p:cNvPr>
          <p:cNvSpPr txBox="1">
            <a:spLocks/>
          </p:cNvSpPr>
          <p:nvPr/>
        </p:nvSpPr>
        <p:spPr bwMode="auto">
          <a:xfrm>
            <a:off x="4114800" y="4191000"/>
            <a:ext cx="3657600" cy="152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2) Atomic Switch</a:t>
            </a: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Switch from process stack to kernel stack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D9BA1B-1EE8-43E8-EA39-8A021947C4F8}"/>
              </a:ext>
            </a:extLst>
          </p:cNvPr>
          <p:cNvSpPr txBox="1">
            <a:spLocks/>
          </p:cNvSpPr>
          <p:nvPr/>
        </p:nvSpPr>
        <p:spPr bwMode="auto">
          <a:xfrm>
            <a:off x="8534400" y="4172071"/>
            <a:ext cx="3657600" cy="1524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3) Transparent Execution</a:t>
            </a: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Restore prior state to continue program</a:t>
            </a:r>
          </a:p>
        </p:txBody>
      </p:sp>
    </p:spTree>
    <p:extLst>
      <p:ext uri="{BB962C8B-B14F-4D97-AF65-F5344CB8AC3E}">
        <p14:creationId xmlns:p14="http://schemas.microsoft.com/office/powerpoint/2010/main" val="4170548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BF538-CA4F-B095-3292-793598C41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4D75-2ED6-FBDC-FFCA-D84F70D8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Interrupt Handling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E71F-3F1C-5759-9C37-274E37AC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70566"/>
            <a:ext cx="10566400" cy="4677833"/>
          </a:xfrm>
        </p:spPr>
        <p:txBody>
          <a:bodyPr/>
          <a:lstStyle/>
          <a:p>
            <a:pPr marL="457200" indent="-457200" algn="ctr">
              <a:buAutoNum type="arabicParenR"/>
            </a:pPr>
            <a:r>
              <a:rPr lang="en-US" dirty="0">
                <a:latin typeface="+mn-lt"/>
              </a:rPr>
              <a:t>Processor detects interrupt</a:t>
            </a:r>
          </a:p>
          <a:p>
            <a:pPr marL="457200" indent="-457200" algn="ctr">
              <a:buAutoNum type="arabicParenR"/>
            </a:pPr>
            <a:endParaRPr lang="en-US" dirty="0">
              <a:latin typeface="+mn-lt"/>
            </a:endParaRPr>
          </a:p>
          <a:p>
            <a:pPr marL="457200" indent="-457200" algn="ctr">
              <a:buAutoNum type="arabicParenR"/>
            </a:pPr>
            <a:r>
              <a:rPr lang="en-US" dirty="0">
                <a:latin typeface="+mn-lt"/>
              </a:rPr>
              <a:t>Suspend user program and switch to kernel stack</a:t>
            </a:r>
          </a:p>
          <a:p>
            <a:pPr marL="457200" indent="-457200" algn="ctr">
              <a:buAutoNum type="arabicParenR"/>
            </a:pPr>
            <a:endParaRPr lang="en-US" dirty="0">
              <a:latin typeface="+mn-lt"/>
            </a:endParaRPr>
          </a:p>
          <a:p>
            <a:pPr marL="457200" indent="-457200" algn="ctr">
              <a:buAutoNum type="arabicParenR"/>
            </a:pPr>
            <a:r>
              <a:rPr lang="en-US" dirty="0">
                <a:latin typeface="+mn-lt"/>
              </a:rPr>
              <a:t>Identify interrupt type and invoke appropriate interrupt handler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4) Restore user program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126848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C1E13-3031-D6FE-8422-08A86DF4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CD9A-2E3B-47D1-BF05-4445693C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Don’t (Hardware) Interrupt Me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A492BBB-FAA1-C1ED-5B54-F7C6F73028B3}"/>
              </a:ext>
            </a:extLst>
          </p:cNvPr>
          <p:cNvSpPr/>
          <p:nvPr/>
        </p:nvSpPr>
        <p:spPr bwMode="auto">
          <a:xfrm>
            <a:off x="609600" y="1295400"/>
            <a:ext cx="2133600" cy="1066800"/>
          </a:xfrm>
          <a:prstGeom prst="wedgeEllipseCallou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OS is cool</a:t>
            </a:r>
          </a:p>
        </p:txBody>
      </p:sp>
      <p:pic>
        <p:nvPicPr>
          <p:cNvPr id="9" name="Graphic 8" descr="Keyboard outline">
            <a:extLst>
              <a:ext uri="{FF2B5EF4-FFF2-40B4-BE49-F238E27FC236}">
                <a16:creationId xmlns:a16="http://schemas.microsoft.com/office/drawing/2014/main" id="{5BB511C8-DDB9-642F-8E66-E5AF699F3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981200"/>
            <a:ext cx="2438400" cy="243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E92FE-5A96-EB19-2B48-C49DDA371DD2}"/>
              </a:ext>
            </a:extLst>
          </p:cNvPr>
          <p:cNvSpPr txBox="1"/>
          <p:nvPr/>
        </p:nvSpPr>
        <p:spPr>
          <a:xfrm>
            <a:off x="7366000" y="1724285"/>
            <a:ext cx="3505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result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808EDE-FA6E-C9FE-F68A-21B31A74D007}"/>
              </a:ext>
            </a:extLst>
          </p:cNvPr>
          <p:cNvCxnSpPr>
            <a:cxnSpLocks/>
          </p:cNvCxnSpPr>
          <p:nvPr/>
        </p:nvCxnSpPr>
        <p:spPr bwMode="auto">
          <a:xfrm>
            <a:off x="7321957" y="2353810"/>
            <a:ext cx="3804408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D77E8D2-5753-7C20-7CFF-8C99FC67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4592624"/>
            <a:ext cx="10566400" cy="1655776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What happens when I type “OS is cool” on my keyboard while the Add program is running? </a:t>
            </a:r>
          </a:p>
        </p:txBody>
      </p:sp>
    </p:spTree>
    <p:extLst>
      <p:ext uri="{BB962C8B-B14F-4D97-AF65-F5344CB8AC3E}">
        <p14:creationId xmlns:p14="http://schemas.microsoft.com/office/powerpoint/2010/main" val="276690724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AAF3D-C15E-5521-8337-9B004B548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E009-B212-6B20-6477-3352649D9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1) Interrupt Detection (Hardware)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1F37765E-FDEC-3D02-686F-3C0EC2CB02BE}"/>
              </a:ext>
            </a:extLst>
          </p:cNvPr>
          <p:cNvSpPr/>
          <p:nvPr/>
        </p:nvSpPr>
        <p:spPr bwMode="auto">
          <a:xfrm>
            <a:off x="609600" y="1295400"/>
            <a:ext cx="2133600" cy="1066800"/>
          </a:xfrm>
          <a:prstGeom prst="wedgeEllipseCallou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OS is cool</a:t>
            </a:r>
          </a:p>
        </p:txBody>
      </p:sp>
      <p:pic>
        <p:nvPicPr>
          <p:cNvPr id="9" name="Graphic 8" descr="Keyboard outline">
            <a:extLst>
              <a:ext uri="{FF2B5EF4-FFF2-40B4-BE49-F238E27FC236}">
                <a16:creationId xmlns:a16="http://schemas.microsoft.com/office/drawing/2014/main" id="{2D73A178-45B1-82B0-3FBE-2CADC4735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981200"/>
            <a:ext cx="2438400" cy="2438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4DA17F0-C54A-F8BA-5090-3FAA93979E25}"/>
              </a:ext>
            </a:extLst>
          </p:cNvPr>
          <p:cNvSpPr/>
          <p:nvPr/>
        </p:nvSpPr>
        <p:spPr bwMode="auto">
          <a:xfrm>
            <a:off x="3657600" y="2476500"/>
            <a:ext cx="1905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A76508-2BC2-2775-080B-CB3F9DBBEA67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 bwMode="auto">
          <a:xfrm>
            <a:off x="2667000" y="3200400"/>
            <a:ext cx="9906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486E47-FB79-4B73-1561-6B1F4CD25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9430" y="2590800"/>
            <a:ext cx="6121400" cy="13335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Device sends electric signal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interrupt request </a:t>
            </a:r>
            <a:r>
              <a:rPr lang="en-US" dirty="0">
                <a:latin typeface="+mn-lt"/>
              </a:rPr>
              <a:t>(IRQ) over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interrupt request line </a:t>
            </a:r>
            <a:r>
              <a:rPr lang="en-US" dirty="0">
                <a:latin typeface="+mn-lt"/>
              </a:rPr>
              <a:t>to programmable interrupt controller (PIC)</a:t>
            </a:r>
          </a:p>
        </p:txBody>
      </p:sp>
    </p:spTree>
    <p:extLst>
      <p:ext uri="{BB962C8B-B14F-4D97-AF65-F5344CB8AC3E}">
        <p14:creationId xmlns:p14="http://schemas.microsoft.com/office/powerpoint/2010/main" val="238313378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85B47-50C6-9349-1CD3-EA72A4BA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3C39D-FF06-150E-0647-B471C88EF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1) Interrupt Detection (Hardware)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F4271FE8-B2C8-ABDA-E999-6F1585F9A7E7}"/>
              </a:ext>
            </a:extLst>
          </p:cNvPr>
          <p:cNvSpPr/>
          <p:nvPr/>
        </p:nvSpPr>
        <p:spPr bwMode="auto">
          <a:xfrm>
            <a:off x="609600" y="1295400"/>
            <a:ext cx="2133600" cy="1066800"/>
          </a:xfrm>
          <a:prstGeom prst="wedgeEllipseCallou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OS is cool</a:t>
            </a:r>
          </a:p>
        </p:txBody>
      </p:sp>
      <p:pic>
        <p:nvPicPr>
          <p:cNvPr id="9" name="Graphic 8" descr="Keyboard outline">
            <a:extLst>
              <a:ext uri="{FF2B5EF4-FFF2-40B4-BE49-F238E27FC236}">
                <a16:creationId xmlns:a16="http://schemas.microsoft.com/office/drawing/2014/main" id="{F259D1ED-0608-E1B4-6934-07BEFB77A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1981200"/>
            <a:ext cx="2438400" cy="24384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933DDE-34E4-39C7-5764-19807A16F125}"/>
              </a:ext>
            </a:extLst>
          </p:cNvPr>
          <p:cNvSpPr/>
          <p:nvPr/>
        </p:nvSpPr>
        <p:spPr bwMode="auto">
          <a:xfrm>
            <a:off x="3657600" y="2476500"/>
            <a:ext cx="1905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6DE082-6515-1E8F-03AF-FA2A2A9960F5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 bwMode="auto">
          <a:xfrm>
            <a:off x="2667000" y="3200400"/>
            <a:ext cx="9906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41B51D-45EF-C998-CB48-797F728AC3B2}"/>
              </a:ext>
            </a:extLst>
          </p:cNvPr>
          <p:cNvSpPr/>
          <p:nvPr/>
        </p:nvSpPr>
        <p:spPr bwMode="auto">
          <a:xfrm>
            <a:off x="3659541" y="4762500"/>
            <a:ext cx="1905000" cy="1447800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Processor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0760FF-8633-4FDD-C23A-4847D86A884A}"/>
              </a:ext>
            </a:extLst>
          </p:cNvPr>
          <p:cNvCxnSpPr>
            <a:cxnSpLocks/>
          </p:cNvCxnSpPr>
          <p:nvPr/>
        </p:nvCxnSpPr>
        <p:spPr bwMode="auto">
          <a:xfrm>
            <a:off x="4191000" y="3924300"/>
            <a:ext cx="0" cy="8001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34B51C7-FD91-1FC9-BB13-5E8EE3DA34E8}"/>
              </a:ext>
            </a:extLst>
          </p:cNvPr>
          <p:cNvCxnSpPr>
            <a:cxnSpLocks/>
          </p:cNvCxnSpPr>
          <p:nvPr/>
        </p:nvCxnSpPr>
        <p:spPr bwMode="auto">
          <a:xfrm>
            <a:off x="5029200" y="3924300"/>
            <a:ext cx="0" cy="8001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BCA0013-B1FC-524E-4F9E-1B8C62050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485722"/>
            <a:ext cx="5714997" cy="33833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APIC converts IRQ to a vector number and sends signal to processor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Processor detects interrupt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FAA34-EDB4-5157-9FA4-F58638D0A5F9}"/>
              </a:ext>
            </a:extLst>
          </p:cNvPr>
          <p:cNvSpPr txBox="1"/>
          <p:nvPr/>
        </p:nvSpPr>
        <p:spPr>
          <a:xfrm>
            <a:off x="5044844" y="4050268"/>
            <a:ext cx="820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INTR</a:t>
            </a:r>
          </a:p>
        </p:txBody>
      </p:sp>
    </p:spTree>
    <p:extLst>
      <p:ext uri="{BB962C8B-B14F-4D97-AF65-F5344CB8AC3E}">
        <p14:creationId xmlns:p14="http://schemas.microsoft.com/office/powerpoint/2010/main" val="288957949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72CE8-0B09-7830-38D1-2C6F2505F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6618-59E9-59F1-24FB-809EF931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90500"/>
            <a:ext cx="95504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IRQs</a:t>
            </a:r>
          </a:p>
        </p:txBody>
      </p:sp>
      <p:pic>
        <p:nvPicPr>
          <p:cNvPr id="5" name="Content Placeholder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A23F842B-659F-2096-063D-E81F9E2D4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10478604" cy="5486400"/>
          </a:xfrm>
        </p:spPr>
      </p:pic>
    </p:spTree>
    <p:extLst>
      <p:ext uri="{BB962C8B-B14F-4D97-AF65-F5344CB8AC3E}">
        <p14:creationId xmlns:p14="http://schemas.microsoft.com/office/powerpoint/2010/main" val="11033515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C6DE3-A237-5C0D-DD0C-7B4C31C80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3788A-3B27-5578-C7EC-406752AE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Goals for today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55F5D7-5378-F074-5811-0A10BC45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1066800"/>
            <a:ext cx="11748655" cy="4572000"/>
          </a:xfrm>
        </p:spPr>
        <p:txBody>
          <a:bodyPr/>
          <a:lstStyle/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hardware support is necessary to enable protection?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Stack?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How to switch from user mode to kernel mode and back?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231445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40F17-1D49-9BF1-793D-DB94F283E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AFC1-C3F4-C3D7-46C5-A55D0CFF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" y="152400"/>
            <a:ext cx="12076611" cy="533400"/>
          </a:xfrm>
        </p:spPr>
        <p:txBody>
          <a:bodyPr/>
          <a:lstStyle/>
          <a:p>
            <a:r>
              <a:rPr lang="en-US">
                <a:latin typeface="+mj-lt"/>
              </a:rPr>
              <a:t>2) Save Recovery State (Hardware)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F9B33-15B0-DAC9-B77E-53B33E2DC4C0}"/>
              </a:ext>
            </a:extLst>
          </p:cNvPr>
          <p:cNvSpPr txBox="1"/>
          <p:nvPr/>
        </p:nvSpPr>
        <p:spPr>
          <a:xfrm>
            <a:off x="502920" y="2118360"/>
            <a:ext cx="35052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int result =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CBBD62-BC1C-B8A9-B937-0AB53DD4F855}"/>
              </a:ext>
            </a:extLst>
          </p:cNvPr>
          <p:cNvSpPr txBox="1"/>
          <p:nvPr/>
        </p:nvSpPr>
        <p:spPr>
          <a:xfrm>
            <a:off x="4687978" y="2286650"/>
            <a:ext cx="60966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Which registers need to be saved by hardware to restore program? 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315B9A-CA77-EF12-2C35-82145A3376FD}"/>
              </a:ext>
            </a:extLst>
          </p:cNvPr>
          <p:cNvSpPr txBox="1"/>
          <p:nvPr/>
        </p:nvSpPr>
        <p:spPr>
          <a:xfrm>
            <a:off x="4743904" y="3998087"/>
            <a:ext cx="609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Stack Pointer (</a:t>
            </a:r>
            <a:r>
              <a:rPr lang="en-US" sz="2400" b="0" err="1">
                <a:latin typeface="+mn-lt"/>
              </a:rPr>
              <a:t>esp</a:t>
            </a:r>
            <a:r>
              <a:rPr lang="en-US" sz="2400" b="0">
                <a:latin typeface="+mn-lt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B35FAB-117E-C646-10EB-3EC506B13CA3}"/>
              </a:ext>
            </a:extLst>
          </p:cNvPr>
          <p:cNvSpPr txBox="1"/>
          <p:nvPr/>
        </p:nvSpPr>
        <p:spPr>
          <a:xfrm>
            <a:off x="4882322" y="4715565"/>
            <a:ext cx="609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Program Counter (</a:t>
            </a:r>
            <a:r>
              <a:rPr lang="en-US" sz="2400" b="0" err="1">
                <a:latin typeface="+mn-lt"/>
              </a:rPr>
              <a:t>eip</a:t>
            </a:r>
            <a:r>
              <a:rPr lang="en-US" sz="2400" b="0">
                <a:latin typeface="+mn-lt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0BA62D-C7FC-2AF7-1A52-CEB5BCF4DC46}"/>
              </a:ext>
            </a:extLst>
          </p:cNvPr>
          <p:cNvSpPr txBox="1"/>
          <p:nvPr/>
        </p:nvSpPr>
        <p:spPr>
          <a:xfrm>
            <a:off x="4882322" y="5464708"/>
            <a:ext cx="60966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Execution Flags / Program Status Word (</a:t>
            </a:r>
            <a:r>
              <a:rPr lang="en-US" sz="2400" b="0" dirty="0" err="1">
                <a:latin typeface="+mn-lt"/>
              </a:rPr>
              <a:t>Eflags</a:t>
            </a:r>
            <a:r>
              <a:rPr lang="en-US" sz="2400" b="0" dirty="0">
                <a:latin typeface="+mn-lt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6F27F-87BE-2C34-119D-D4124789E551}"/>
              </a:ext>
            </a:extLst>
          </p:cNvPr>
          <p:cNvSpPr txBox="1"/>
          <p:nvPr/>
        </p:nvSpPr>
        <p:spPr>
          <a:xfrm>
            <a:off x="385948" y="1033457"/>
            <a:ext cx="11851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Save register values (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recovery state</a:t>
            </a:r>
            <a:r>
              <a:rPr lang="en-US" sz="2400" b="0">
                <a:latin typeface="+mn-lt"/>
              </a:rPr>
              <a:t>) for process recovery</a:t>
            </a:r>
          </a:p>
        </p:txBody>
      </p:sp>
    </p:spTree>
    <p:extLst>
      <p:ext uri="{BB962C8B-B14F-4D97-AF65-F5344CB8AC3E}">
        <p14:creationId xmlns:p14="http://schemas.microsoft.com/office/powerpoint/2010/main" val="3011258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E4697-DE72-8AAE-86BD-19266C7F5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1A33-CC1D-DB0A-4045-D38CB27F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3) Switching (atomically) to Kernel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554A23-0178-A9D5-D50D-676A5692530C}"/>
              </a:ext>
            </a:extLst>
          </p:cNvPr>
          <p:cNvSpPr txBox="1"/>
          <p:nvPr/>
        </p:nvSpPr>
        <p:spPr>
          <a:xfrm>
            <a:off x="427839" y="1033244"/>
            <a:ext cx="1635853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int add(int a, int b) {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int result = </a:t>
            </a:r>
            <a:r>
              <a:rPr lang="en-US" sz="80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  return result;</a:t>
            </a:r>
          </a:p>
          <a:p>
            <a:r>
              <a:rPr lang="en-US" sz="8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858A06-FA26-B6E7-195F-AAEFAB9D6BD4}"/>
              </a:ext>
            </a:extLst>
          </p:cNvPr>
          <p:cNvSpPr/>
          <p:nvPr/>
        </p:nvSpPr>
        <p:spPr bwMode="auto">
          <a:xfrm>
            <a:off x="679508" y="1810563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6E552C-4FC9-6F13-875F-33A5B7FFF60C}"/>
              </a:ext>
            </a:extLst>
          </p:cNvPr>
          <p:cNvSpPr/>
          <p:nvPr/>
        </p:nvSpPr>
        <p:spPr bwMode="auto">
          <a:xfrm>
            <a:off x="679508" y="2641170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BB96D4-93BA-5E6A-7F5C-DA89FF9B9FEC}"/>
              </a:ext>
            </a:extLst>
          </p:cNvPr>
          <p:cNvSpPr/>
          <p:nvPr/>
        </p:nvSpPr>
        <p:spPr bwMode="auto">
          <a:xfrm>
            <a:off x="679508" y="2937075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EIP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4946A8F-488F-BE4A-96F8-4BCB8A46E151}"/>
              </a:ext>
            </a:extLst>
          </p:cNvPr>
          <p:cNvSpPr/>
          <p:nvPr/>
        </p:nvSpPr>
        <p:spPr bwMode="auto">
          <a:xfrm>
            <a:off x="679508" y="2087870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>
                <a:latin typeface="+mn-lt"/>
              </a:rPr>
              <a:t>X=?</a:t>
            </a:r>
            <a:endParaRPr kumimoji="0" 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0E66C2-999A-36A7-ECA7-4A64857A0951}"/>
              </a:ext>
            </a:extLst>
          </p:cNvPr>
          <p:cNvSpPr/>
          <p:nvPr/>
        </p:nvSpPr>
        <p:spPr bwMode="auto">
          <a:xfrm>
            <a:off x="679508" y="2372598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>
                <a:latin typeface="+mn-lt"/>
              </a:rPr>
              <a:t>10</a:t>
            </a:r>
            <a:endParaRPr kumimoji="0" 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BB8B8C-B8DC-95D7-97C8-032F0966CFE4}"/>
              </a:ext>
            </a:extLst>
          </p:cNvPr>
          <p:cNvSpPr/>
          <p:nvPr/>
        </p:nvSpPr>
        <p:spPr bwMode="auto">
          <a:xfrm>
            <a:off x="679508" y="3543041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result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4B7571-75DC-0F6C-A152-C3E25B701C16}"/>
              </a:ext>
            </a:extLst>
          </p:cNvPr>
          <p:cNvSpPr/>
          <p:nvPr/>
        </p:nvSpPr>
        <p:spPr bwMode="auto">
          <a:xfrm>
            <a:off x="679508" y="3240058"/>
            <a:ext cx="1021502" cy="186006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err="1">
                <a:latin typeface="+mn-lt"/>
              </a:rPr>
              <a:t>ebp</a:t>
            </a:r>
            <a:endParaRPr kumimoji="0" 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337B5-5499-44D3-ABE6-86A92B5DEE2A}"/>
              </a:ext>
            </a:extLst>
          </p:cNvPr>
          <p:cNvSpPr txBox="1"/>
          <p:nvPr/>
        </p:nvSpPr>
        <p:spPr>
          <a:xfrm>
            <a:off x="-257510" y="3896601"/>
            <a:ext cx="2761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0">
                <a:latin typeface="+mn-lt"/>
              </a:rPr>
              <a:t>User 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86A97-A068-94A8-55C4-84ADDEEC5187}"/>
              </a:ext>
            </a:extLst>
          </p:cNvPr>
          <p:cNvSpPr txBox="1"/>
          <p:nvPr/>
        </p:nvSpPr>
        <p:spPr>
          <a:xfrm>
            <a:off x="2242533" y="934523"/>
            <a:ext cx="92680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Switches stack pointer to base of kernel stack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B81261-1F5F-ED29-8B2E-F1751181B93F}"/>
              </a:ext>
            </a:extLst>
          </p:cNvPr>
          <p:cNvSpPr/>
          <p:nvPr/>
        </p:nvSpPr>
        <p:spPr bwMode="auto">
          <a:xfrm>
            <a:off x="5641041" y="1443562"/>
            <a:ext cx="1498329" cy="278483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68E1D-0999-1F53-FDA8-E1398600B200}"/>
              </a:ext>
            </a:extLst>
          </p:cNvPr>
          <p:cNvSpPr txBox="1"/>
          <p:nvPr/>
        </p:nvSpPr>
        <p:spPr>
          <a:xfrm>
            <a:off x="2366629" y="2293192"/>
            <a:ext cx="8837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Pushes recovery state onto the new stack </a:t>
            </a:r>
          </a:p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(+ optional error code)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40FB98-502B-7878-A7DC-01E929EEADE2}"/>
              </a:ext>
            </a:extLst>
          </p:cNvPr>
          <p:cNvSpPr/>
          <p:nvPr/>
        </p:nvSpPr>
        <p:spPr bwMode="auto">
          <a:xfrm>
            <a:off x="5096679" y="3289872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Stack Pointer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4E1A599-14DB-3694-1D60-72DAE291C42F}"/>
              </a:ext>
            </a:extLst>
          </p:cNvPr>
          <p:cNvSpPr/>
          <p:nvPr/>
        </p:nvSpPr>
        <p:spPr bwMode="auto">
          <a:xfrm>
            <a:off x="5096679" y="3586120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PSW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47EA449-7E2E-AD1A-C8FA-842AF4455768}"/>
              </a:ext>
            </a:extLst>
          </p:cNvPr>
          <p:cNvSpPr/>
          <p:nvPr/>
        </p:nvSpPr>
        <p:spPr bwMode="auto">
          <a:xfrm>
            <a:off x="5096679" y="3882368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Instruction Pointer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7A2615-ADAA-88EA-A62D-5B79A7707C24}"/>
              </a:ext>
            </a:extLst>
          </p:cNvPr>
          <p:cNvSpPr txBox="1"/>
          <p:nvPr/>
        </p:nvSpPr>
        <p:spPr>
          <a:xfrm>
            <a:off x="209153" y="4476580"/>
            <a:ext cx="49909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Question 1:</a:t>
            </a:r>
          </a:p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Why did hardware need to save registers before switching to kernel stack?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642D97-BEAE-637B-1A9B-30FAD7D0D7E6}"/>
              </a:ext>
            </a:extLst>
          </p:cNvPr>
          <p:cNvSpPr txBox="1"/>
          <p:nvPr/>
        </p:nvSpPr>
        <p:spPr>
          <a:xfrm>
            <a:off x="6481945" y="4563536"/>
            <a:ext cx="4679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Question 2:</a:t>
            </a:r>
          </a:p>
          <a:p>
            <a:pPr marL="0" indent="0" algn="ctr">
              <a:buNone/>
            </a:pPr>
            <a:r>
              <a:rPr lang="en-US" sz="2400" b="0">
                <a:latin typeface="+mn-lt"/>
              </a:rPr>
              <a:t>Why do we need a separate kernel stack?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3CF94F5-AF76-5041-3F1C-E371E477A406}"/>
              </a:ext>
            </a:extLst>
          </p:cNvPr>
          <p:cNvSpPr/>
          <p:nvPr/>
        </p:nvSpPr>
        <p:spPr bwMode="auto">
          <a:xfrm>
            <a:off x="5096679" y="4178616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Error Code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CB2E97D-AEBA-1D1A-6BEA-903F9A0D3030}"/>
              </a:ext>
            </a:extLst>
          </p:cNvPr>
          <p:cNvSpPr txBox="1"/>
          <p:nvPr/>
        </p:nvSpPr>
        <p:spPr>
          <a:xfrm>
            <a:off x="364778" y="6096715"/>
            <a:ext cx="4679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Must overwrite EIP/SP when switching!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04DFF6-03E9-F5B3-180D-3AC62830C559}"/>
              </a:ext>
            </a:extLst>
          </p:cNvPr>
          <p:cNvSpPr txBox="1"/>
          <p:nvPr/>
        </p:nvSpPr>
        <p:spPr>
          <a:xfrm>
            <a:off x="6481945" y="5863146"/>
            <a:ext cx="46797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Integrity and privacy concerns</a:t>
            </a:r>
          </a:p>
        </p:txBody>
      </p:sp>
    </p:spTree>
    <p:extLst>
      <p:ext uri="{BB962C8B-B14F-4D97-AF65-F5344CB8AC3E}">
        <p14:creationId xmlns:p14="http://schemas.microsoft.com/office/powerpoint/2010/main" val="271281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E5B2E-FBD8-CABE-310A-6E11C08F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BD62-3BD5-DB26-50F5-ACE39C00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A Tale of Two Stacks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1E783-58F5-65D4-E819-DD68B4907CDB}"/>
              </a:ext>
            </a:extLst>
          </p:cNvPr>
          <p:cNvSpPr txBox="1"/>
          <p:nvPr/>
        </p:nvSpPr>
        <p:spPr>
          <a:xfrm flipH="1">
            <a:off x="533400" y="1005840"/>
            <a:ext cx="11582400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UNUSED, EMBRYO, SLEEPING, RUNNABLE, RUNNING, ZOMBIE 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Per-process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proc {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Size of process memory (bytes)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pde_t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pgdir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Page table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kstack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Bottom of kernel stack for this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state;        // 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Process ID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proc *parent;         // Parent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trapframe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// Trap frame for current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context *context;     //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swtch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here to run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// If non-zero, sleeping on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killed;                  // If non-zero, have been killed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file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ofile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[NOFILE];  // Open files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// Current directory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name[16];               // Process name (debugging)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3D7514-DDFA-292A-9612-515BF9D8FDAF}"/>
              </a:ext>
            </a:extLst>
          </p:cNvPr>
          <p:cNvSpPr txBox="1">
            <a:spLocks/>
          </p:cNvSpPr>
          <p:nvPr/>
        </p:nvSpPr>
        <p:spPr bwMode="auto">
          <a:xfrm>
            <a:off x="3771900" y="6190238"/>
            <a:ext cx="434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Xv6 Kernel (</a:t>
            </a:r>
            <a:r>
              <a:rPr lang="en-US" kern="0" err="1">
                <a:latin typeface="+mn-lt"/>
              </a:rPr>
              <a:t>proc.h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DEF8F90-65EA-6D63-4238-710F69FE388B}"/>
              </a:ext>
            </a:extLst>
          </p:cNvPr>
          <p:cNvSpPr/>
          <p:nvPr/>
        </p:nvSpPr>
        <p:spPr bwMode="auto">
          <a:xfrm>
            <a:off x="190005" y="2719448"/>
            <a:ext cx="11925795" cy="332509"/>
          </a:xfrm>
          <a:prstGeom prst="roundRect">
            <a:avLst/>
          </a:prstGeom>
          <a:noFill/>
          <a:ln w="762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14DFD2-FE8D-C76B-7FFF-AE79813A2EC1}"/>
              </a:ext>
            </a:extLst>
          </p:cNvPr>
          <p:cNvSpPr/>
          <p:nvPr/>
        </p:nvSpPr>
        <p:spPr bwMode="auto">
          <a:xfrm>
            <a:off x="190004" y="3926525"/>
            <a:ext cx="11925795" cy="332509"/>
          </a:xfrm>
          <a:prstGeom prst="roundRect">
            <a:avLst/>
          </a:prstGeom>
          <a:noFill/>
          <a:ln w="76200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0016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1ABF7-F2FE-44DB-FF32-9F26FEE15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5648-2649-794C-EDCC-89942B49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52400"/>
            <a:ext cx="12134192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4) Invoke Interrupt Handler (Hardware)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7052FA-8CC6-42DF-C05C-75A08180032C}"/>
              </a:ext>
            </a:extLst>
          </p:cNvPr>
          <p:cNvSpPr txBox="1"/>
          <p:nvPr/>
        </p:nvSpPr>
        <p:spPr>
          <a:xfrm>
            <a:off x="448868" y="1125401"/>
            <a:ext cx="86036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Interrupt vector is an index </a:t>
            </a:r>
          </a:p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into </a:t>
            </a:r>
            <a:r>
              <a:rPr lang="en-US" sz="2400" b="0" dirty="0">
                <a:solidFill>
                  <a:schemeClr val="accent1"/>
                </a:solidFill>
                <a:latin typeface="+mn-lt"/>
              </a:rPr>
              <a:t>Interrupt Vector Table </a:t>
            </a:r>
          </a:p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(or interrupt descriptor table).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19172C-2FA6-C110-415B-CFF9C2911997}"/>
              </a:ext>
            </a:extLst>
          </p:cNvPr>
          <p:cNvSpPr txBox="1"/>
          <p:nvPr/>
        </p:nvSpPr>
        <p:spPr>
          <a:xfrm>
            <a:off x="1308112" y="2603434"/>
            <a:ext cx="64002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Index contains appropriate</a:t>
            </a:r>
          </a:p>
          <a:p>
            <a:pPr algn="ctr"/>
            <a:r>
              <a:rPr lang="en-US" sz="2400" b="0">
                <a:latin typeface="+mn-lt"/>
              </a:rPr>
              <a:t> 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Interrupt Handler Routine</a:t>
            </a:r>
            <a:endParaRPr lang="en-US" sz="2400" b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E4E83D-AA63-9794-91CF-A1276A2D6C22}"/>
              </a:ext>
            </a:extLst>
          </p:cNvPr>
          <p:cNvSpPr txBox="1"/>
          <p:nvPr/>
        </p:nvSpPr>
        <p:spPr>
          <a:xfrm>
            <a:off x="529046" y="3785820"/>
            <a:ext cx="8091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Control Unit sets EIP to handler </a:t>
            </a:r>
            <a:endParaRPr lang="en-US" sz="2400" b="0">
              <a:solidFill>
                <a:schemeClr val="accent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FBA6CA5-1026-11AF-139C-EA690B38CFA9}"/>
              </a:ext>
            </a:extLst>
          </p:cNvPr>
          <p:cNvSpPr/>
          <p:nvPr/>
        </p:nvSpPr>
        <p:spPr bwMode="auto">
          <a:xfrm>
            <a:off x="9025737" y="4005777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Stack Pointer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563A523-2627-AB88-35B5-36A5CFA629E0}"/>
              </a:ext>
            </a:extLst>
          </p:cNvPr>
          <p:cNvSpPr/>
          <p:nvPr/>
        </p:nvSpPr>
        <p:spPr bwMode="auto">
          <a:xfrm>
            <a:off x="9025737" y="4302025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PSW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8EC695F-96DF-0E1A-7330-9C175B14DF92}"/>
              </a:ext>
            </a:extLst>
          </p:cNvPr>
          <p:cNvSpPr/>
          <p:nvPr/>
        </p:nvSpPr>
        <p:spPr bwMode="auto">
          <a:xfrm>
            <a:off x="9025737" y="4598273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Instruction Pointer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D779F1-9243-45D7-4D4E-7D18936AA682}"/>
              </a:ext>
            </a:extLst>
          </p:cNvPr>
          <p:cNvSpPr/>
          <p:nvPr/>
        </p:nvSpPr>
        <p:spPr bwMode="auto">
          <a:xfrm>
            <a:off x="9025737" y="4894521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Error Code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76187E-A424-6964-6860-61D0DAA6B735}"/>
              </a:ext>
            </a:extLst>
          </p:cNvPr>
          <p:cNvSpPr txBox="1"/>
          <p:nvPr/>
        </p:nvSpPr>
        <p:spPr>
          <a:xfrm>
            <a:off x="822960" y="4894521"/>
            <a:ext cx="77398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latin typeface="+mn-lt"/>
              </a:rPr>
              <a:t>Handler saves all remaining user registers into stack and implements necessary logic </a:t>
            </a:r>
          </a:p>
          <a:p>
            <a:pPr algn="ctr"/>
            <a:r>
              <a:rPr lang="en-US" sz="2400" b="0">
                <a:latin typeface="+mn-lt"/>
              </a:rPr>
              <a:t>(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Transition software</a:t>
            </a:r>
            <a:r>
              <a:rPr lang="en-US" sz="2400" b="0">
                <a:latin typeface="+mn-lt"/>
              </a:rPr>
              <a:t>)</a:t>
            </a:r>
            <a:endParaRPr lang="en-US" sz="2400" b="0">
              <a:solidFill>
                <a:schemeClr val="accent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FDD3B4A-48B4-8019-E0D8-764A714B8696}"/>
              </a:ext>
            </a:extLst>
          </p:cNvPr>
          <p:cNvSpPr/>
          <p:nvPr/>
        </p:nvSpPr>
        <p:spPr bwMode="auto">
          <a:xfrm>
            <a:off x="9025736" y="5190769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+mn-lt"/>
              </a:rPr>
              <a:t>Eax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451AE72-2CC7-E40E-999D-84D97B740755}"/>
              </a:ext>
            </a:extLst>
          </p:cNvPr>
          <p:cNvSpPr/>
          <p:nvPr/>
        </p:nvSpPr>
        <p:spPr bwMode="auto">
          <a:xfrm>
            <a:off x="9025736" y="5497625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+mn-lt"/>
              </a:rPr>
              <a:t>Ebx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EFA3D5F-0AA6-11D7-6642-8788A65DEBD4}"/>
              </a:ext>
            </a:extLst>
          </p:cNvPr>
          <p:cNvSpPr/>
          <p:nvPr/>
        </p:nvSpPr>
        <p:spPr bwMode="auto">
          <a:xfrm>
            <a:off x="9025735" y="5819840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…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3E80ECA-E97C-EC3D-4E7D-BC2F89395B2D}"/>
              </a:ext>
            </a:extLst>
          </p:cNvPr>
          <p:cNvSpPr/>
          <p:nvPr/>
        </p:nvSpPr>
        <p:spPr bwMode="auto">
          <a:xfrm>
            <a:off x="8758514" y="1357829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32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548CC51-75CE-BB66-F64A-064825560C6E}"/>
              </a:ext>
            </a:extLst>
          </p:cNvPr>
          <p:cNvSpPr/>
          <p:nvPr/>
        </p:nvSpPr>
        <p:spPr bwMode="auto">
          <a:xfrm>
            <a:off x="8765054" y="2300384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127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0A07AC-045B-2D98-5527-16FA193B8BB0}"/>
              </a:ext>
            </a:extLst>
          </p:cNvPr>
          <p:cNvSpPr/>
          <p:nvPr/>
        </p:nvSpPr>
        <p:spPr bwMode="auto">
          <a:xfrm>
            <a:off x="8758514" y="1683252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33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B99390-928B-1AED-7D48-73D650D37ED1}"/>
              </a:ext>
            </a:extLst>
          </p:cNvPr>
          <p:cNvSpPr/>
          <p:nvPr/>
        </p:nvSpPr>
        <p:spPr bwMode="auto">
          <a:xfrm>
            <a:off x="8758514" y="2005420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…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BCDA3CB7-ED2A-59BB-BA51-898C544D34FB}"/>
              </a:ext>
            </a:extLst>
          </p:cNvPr>
          <p:cNvSpPr/>
          <p:nvPr/>
        </p:nvSpPr>
        <p:spPr bwMode="auto">
          <a:xfrm>
            <a:off x="9307174" y="1671700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keyboard_handler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B3C5D45-1E6D-C6B5-9835-309D985E01EE}"/>
              </a:ext>
            </a:extLst>
          </p:cNvPr>
          <p:cNvSpPr/>
          <p:nvPr/>
        </p:nvSpPr>
        <p:spPr bwMode="auto">
          <a:xfrm>
            <a:off x="9307174" y="2003192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floppy_handler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19B6823-2CCB-F5FB-9854-C674795DC526}"/>
              </a:ext>
            </a:extLst>
          </p:cNvPr>
          <p:cNvSpPr/>
          <p:nvPr/>
        </p:nvSpPr>
        <p:spPr bwMode="auto">
          <a:xfrm>
            <a:off x="9307174" y="2298156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disk_handler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1DEA19E-6C7D-2D76-FEBB-1EAD5CF41EBC}"/>
              </a:ext>
            </a:extLst>
          </p:cNvPr>
          <p:cNvSpPr/>
          <p:nvPr/>
        </p:nvSpPr>
        <p:spPr bwMode="auto">
          <a:xfrm>
            <a:off x="9300634" y="1357829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rtc_handler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5877CB-71AB-1BD8-4ECE-D60E34143769}"/>
              </a:ext>
            </a:extLst>
          </p:cNvPr>
          <p:cNvSpPr txBox="1"/>
          <p:nvPr/>
        </p:nvSpPr>
        <p:spPr>
          <a:xfrm>
            <a:off x="7491199" y="2774341"/>
            <a:ext cx="470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IDT Table in Linux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D3DB9D-5021-6D4C-1713-A8AA6BDB665C}"/>
              </a:ext>
            </a:extLst>
          </p:cNvPr>
          <p:cNvSpPr txBox="1"/>
          <p:nvPr/>
        </p:nvSpPr>
        <p:spPr>
          <a:xfrm>
            <a:off x="7598065" y="6262829"/>
            <a:ext cx="470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Kernel Stack</a:t>
            </a:r>
          </a:p>
        </p:txBody>
      </p:sp>
    </p:spTree>
    <p:extLst>
      <p:ext uri="{BB962C8B-B14F-4D97-AF65-F5344CB8AC3E}">
        <p14:creationId xmlns:p14="http://schemas.microsoft.com/office/powerpoint/2010/main" val="30301932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1" grpId="0" animBg="1"/>
      <p:bldP spid="28" grpId="0" animBg="1"/>
      <p:bldP spid="29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4" grpId="0" animBg="1"/>
      <p:bldP spid="45" grpId="0" animBg="1"/>
      <p:bldP spid="46" grpId="0" animBg="1"/>
      <p:bldP spid="47" grpId="0" animBg="1"/>
      <p:bldP spid="48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379FB-8C36-B56D-977E-745012A7B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DF091-F284-94B2-732D-7930088D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5) Return to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5FED0-0A79-DBCC-E174-8665FC407EA6}"/>
              </a:ext>
            </a:extLst>
          </p:cNvPr>
          <p:cNvSpPr txBox="1"/>
          <p:nvPr/>
        </p:nvSpPr>
        <p:spPr>
          <a:xfrm>
            <a:off x="2710543" y="1187517"/>
            <a:ext cx="659171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Pop all user registers from kernel stack (restore register state)</a:t>
            </a:r>
          </a:p>
          <a:p>
            <a:pPr marL="0" indent="0" algn="ctr">
              <a:buNone/>
            </a:pPr>
            <a:endParaRPr lang="en-US" sz="2400" b="0">
              <a:latin typeface="+mn-lt"/>
            </a:endParaRPr>
          </a:p>
          <a:p>
            <a:pPr marL="0" indent="0" algn="ctr">
              <a:buNone/>
            </a:pPr>
            <a:r>
              <a:rPr lang="en-US" sz="2400" b="0">
                <a:latin typeface="+mn-lt"/>
              </a:rPr>
              <a:t>Invoke </a:t>
            </a:r>
            <a:r>
              <a:rPr lang="en-US" sz="2400" b="0" err="1">
                <a:latin typeface="+mn-lt"/>
                <a:cs typeface="Courier New" panose="02070309020205020404" pitchFamily="49" charset="0"/>
              </a:rPr>
              <a:t>iret</a:t>
            </a:r>
            <a:r>
              <a:rPr lang="en-US" sz="2400" b="0">
                <a:latin typeface="+mn-lt"/>
              </a:rPr>
              <a:t> instruction to pop saved EIP, EFLAGS, and SP registers from kernel’s exception stack to relevant registers </a:t>
            </a:r>
          </a:p>
          <a:p>
            <a:pPr marL="0" indent="0" algn="ctr">
              <a:buNone/>
            </a:pPr>
            <a:endParaRPr lang="en-US" sz="2400" b="0">
              <a:latin typeface="+mn-lt"/>
            </a:endParaRPr>
          </a:p>
          <a:p>
            <a:pPr marL="0" indent="0" algn="ctr">
              <a:buNone/>
            </a:pPr>
            <a:endParaRPr lang="en-US" sz="2400" b="0">
              <a:latin typeface="+mn-lt"/>
            </a:endParaRPr>
          </a:p>
          <a:p>
            <a:pPr marL="0" indent="0" algn="ctr">
              <a:buNone/>
            </a:pPr>
            <a:r>
              <a:rPr lang="en-US" sz="2400" b="0">
                <a:latin typeface="+mn-lt"/>
              </a:rPr>
              <a:t>Return to user mode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52E0F34-90B9-6CC1-2576-B596B6861B1E}"/>
              </a:ext>
            </a:extLst>
          </p:cNvPr>
          <p:cNvSpPr/>
          <p:nvPr/>
        </p:nvSpPr>
        <p:spPr bwMode="auto">
          <a:xfrm>
            <a:off x="398068" y="3715881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Stack Pointer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9F392CB-5F35-10A9-ABEB-EC717B519578}"/>
              </a:ext>
            </a:extLst>
          </p:cNvPr>
          <p:cNvSpPr/>
          <p:nvPr/>
        </p:nvSpPr>
        <p:spPr bwMode="auto">
          <a:xfrm>
            <a:off x="398068" y="4012129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PSW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F0A1F02-A518-AA0D-F534-95436BE50103}"/>
              </a:ext>
            </a:extLst>
          </p:cNvPr>
          <p:cNvSpPr/>
          <p:nvPr/>
        </p:nvSpPr>
        <p:spPr bwMode="auto">
          <a:xfrm>
            <a:off x="398068" y="4308377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Instruction Pointer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575D6F-22CD-45BD-7681-8E4BEF1905AA}"/>
              </a:ext>
            </a:extLst>
          </p:cNvPr>
          <p:cNvSpPr/>
          <p:nvPr/>
        </p:nvSpPr>
        <p:spPr bwMode="auto">
          <a:xfrm>
            <a:off x="398068" y="4604625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Error Code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5EAD59F-345D-D1D7-F9D1-D5E960E886E3}"/>
              </a:ext>
            </a:extLst>
          </p:cNvPr>
          <p:cNvSpPr/>
          <p:nvPr/>
        </p:nvSpPr>
        <p:spPr bwMode="auto">
          <a:xfrm>
            <a:off x="398067" y="4900873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+mn-lt"/>
              </a:rPr>
              <a:t>Eax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136A3F-A68E-B16E-5361-FC42F01413B2}"/>
              </a:ext>
            </a:extLst>
          </p:cNvPr>
          <p:cNvSpPr/>
          <p:nvPr/>
        </p:nvSpPr>
        <p:spPr bwMode="auto">
          <a:xfrm>
            <a:off x="398067" y="5207729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+mn-lt"/>
              </a:rPr>
              <a:t>Ebx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A503831-9D09-3FEB-A341-C249D3E0F7C5}"/>
              </a:ext>
            </a:extLst>
          </p:cNvPr>
          <p:cNvSpPr/>
          <p:nvPr/>
        </p:nvSpPr>
        <p:spPr bwMode="auto">
          <a:xfrm>
            <a:off x="398066" y="5529944"/>
            <a:ext cx="1845463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…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10678B-7A73-61D7-46B1-B4F45BC6B382}"/>
              </a:ext>
            </a:extLst>
          </p:cNvPr>
          <p:cNvSpPr/>
          <p:nvPr/>
        </p:nvSpPr>
        <p:spPr bwMode="auto">
          <a:xfrm>
            <a:off x="8875836" y="4126406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ebp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6D03FA-1FC1-9129-8432-D63DF3C18282}"/>
              </a:ext>
            </a:extLst>
          </p:cNvPr>
          <p:cNvSpPr/>
          <p:nvPr/>
        </p:nvSpPr>
        <p:spPr bwMode="auto">
          <a:xfrm>
            <a:off x="8875836" y="4957013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9D5240-507E-691E-4286-1B63FBD5BC3D}"/>
              </a:ext>
            </a:extLst>
          </p:cNvPr>
          <p:cNvSpPr/>
          <p:nvPr/>
        </p:nvSpPr>
        <p:spPr bwMode="auto">
          <a:xfrm>
            <a:off x="8875836" y="5252918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EIP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CEA6CC-47D2-CEC6-3B53-723A6DA6BC3E}"/>
              </a:ext>
            </a:extLst>
          </p:cNvPr>
          <p:cNvSpPr/>
          <p:nvPr/>
        </p:nvSpPr>
        <p:spPr bwMode="auto">
          <a:xfrm>
            <a:off x="8875836" y="4403713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latin typeface="+mn-lt"/>
              </a:rPr>
              <a:t>X=?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67F3C2-6600-8911-DF70-25AAB2A23021}"/>
              </a:ext>
            </a:extLst>
          </p:cNvPr>
          <p:cNvSpPr/>
          <p:nvPr/>
        </p:nvSpPr>
        <p:spPr bwMode="auto">
          <a:xfrm>
            <a:off x="8875836" y="4688441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latin typeface="+mn-lt"/>
              </a:rPr>
              <a:t>10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27F3E47-DDA1-59AF-D5CF-47E47333E3F6}"/>
              </a:ext>
            </a:extLst>
          </p:cNvPr>
          <p:cNvSpPr/>
          <p:nvPr/>
        </p:nvSpPr>
        <p:spPr bwMode="auto">
          <a:xfrm>
            <a:off x="8875836" y="5858884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result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3F1E1BC-28F4-906F-2C81-29296A4C622B}"/>
              </a:ext>
            </a:extLst>
          </p:cNvPr>
          <p:cNvSpPr/>
          <p:nvPr/>
        </p:nvSpPr>
        <p:spPr bwMode="auto">
          <a:xfrm>
            <a:off x="8875836" y="5555901"/>
            <a:ext cx="2531898" cy="284728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err="1">
                <a:latin typeface="+mn-lt"/>
              </a:rPr>
              <a:t>ebp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F9482-5980-C483-3E08-4BF3EB154FB0}"/>
              </a:ext>
            </a:extLst>
          </p:cNvPr>
          <p:cNvSpPr txBox="1"/>
          <p:nvPr/>
        </p:nvSpPr>
        <p:spPr>
          <a:xfrm>
            <a:off x="-1029604" y="6122440"/>
            <a:ext cx="470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Kernel Stack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22BFFC-C3F4-C863-F1CC-D0537F60E7E4}"/>
              </a:ext>
            </a:extLst>
          </p:cNvPr>
          <p:cNvSpPr txBox="1"/>
          <p:nvPr/>
        </p:nvSpPr>
        <p:spPr>
          <a:xfrm>
            <a:off x="7620184" y="6336268"/>
            <a:ext cx="4700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User Stack</a:t>
            </a:r>
          </a:p>
        </p:txBody>
      </p:sp>
    </p:spTree>
    <p:extLst>
      <p:ext uri="{BB962C8B-B14F-4D97-AF65-F5344CB8AC3E}">
        <p14:creationId xmlns:p14="http://schemas.microsoft.com/office/powerpoint/2010/main" val="385205835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5B9A1-3D14-EBBE-4FDD-D07572A47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534A-B13F-BDA6-A515-DD7DDD70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Concurrent Interrupts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B8F70E-0040-C9A3-55AC-52B800D1D17F}"/>
              </a:ext>
            </a:extLst>
          </p:cNvPr>
          <p:cNvSpPr txBox="1"/>
          <p:nvPr/>
        </p:nvSpPr>
        <p:spPr>
          <a:xfrm>
            <a:off x="881742" y="1266328"/>
            <a:ext cx="94771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What happens if an interrupt happens while processing an interrupt?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A8338-1AED-CFF8-A838-46A1C6FCF567}"/>
              </a:ext>
            </a:extLst>
          </p:cNvPr>
          <p:cNvSpPr txBox="1"/>
          <p:nvPr/>
        </p:nvSpPr>
        <p:spPr>
          <a:xfrm>
            <a:off x="881742" y="2701428"/>
            <a:ext cx="110511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>
                <a:latin typeface="+mn-lt"/>
              </a:rPr>
              <a:t>Hardware provides instruction to temporarily defer delivery of interrupt (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disable interrupt</a:t>
            </a:r>
            <a:r>
              <a:rPr lang="en-US" sz="2400" b="0">
                <a:latin typeface="+mn-lt"/>
              </a:rPr>
              <a:t>), and re-enable them when safe (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enable interrupt</a:t>
            </a:r>
            <a:r>
              <a:rPr lang="en-US" sz="2400" b="0">
                <a:latin typeface="+mn-lt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28BA6-6455-3495-6696-63308391FED9}"/>
              </a:ext>
            </a:extLst>
          </p:cNvPr>
          <p:cNvSpPr txBox="1"/>
          <p:nvPr/>
        </p:nvSpPr>
        <p:spPr>
          <a:xfrm>
            <a:off x="949475" y="5438096"/>
            <a:ext cx="109834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Periods during which interrupts are disabled should be very short!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691BB-3B6C-F3E3-1285-3507B87ED92B}"/>
              </a:ext>
            </a:extLst>
          </p:cNvPr>
          <p:cNvSpPr txBox="1"/>
          <p:nvPr/>
        </p:nvSpPr>
        <p:spPr>
          <a:xfrm>
            <a:off x="18973" y="4325827"/>
            <a:ext cx="12176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0" dirty="0">
                <a:latin typeface="+mn-lt"/>
              </a:rPr>
              <a:t>Interrupts are disabled when an interrupt handler is running</a:t>
            </a:r>
          </a:p>
        </p:txBody>
      </p:sp>
    </p:spTree>
    <p:extLst>
      <p:ext uri="{BB962C8B-B14F-4D97-AF65-F5344CB8AC3E}">
        <p14:creationId xmlns:p14="http://schemas.microsoft.com/office/powerpoint/2010/main" val="3070935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BF094-0D93-1B4B-A729-E8D0B5DC9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6088-EE70-7990-BB95-57A489734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Interrupt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5771B-EFE3-898E-D8C7-374814118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70566"/>
            <a:ext cx="10566400" cy="4677833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1) Device sends signal to APIC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2) Processor detects interrupt</a:t>
            </a:r>
          </a:p>
          <a:p>
            <a:pPr marL="457200" indent="-457200" algn="ctr">
              <a:buAutoNum type="arabicParenR"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3) Save Recovery State and switch to Kernel Stack</a:t>
            </a:r>
          </a:p>
          <a:p>
            <a:pPr marL="457200" indent="-457200" algn="ctr">
              <a:buAutoNum type="arabicParenR"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4) Jump to interrupt handler table at appropriate vector. Invoke interrupt handler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5) Restore user program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356589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6FC7F-7408-83A2-4D02-3C357C3ED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C2AB1-2FB9-5EC7-7501-5A0153C9C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What about </a:t>
            </a:r>
            <a:r>
              <a:rPr lang="en-US" err="1">
                <a:latin typeface="+mj-lt"/>
              </a:rPr>
              <a:t>syscalls</a:t>
            </a:r>
            <a:r>
              <a:rPr lang="en-US">
                <a:latin typeface="+mj-lt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7C7A2-5F43-21F5-5BE0-C5E8D466B012}"/>
              </a:ext>
            </a:extLst>
          </p:cNvPr>
          <p:cNvSpPr txBox="1"/>
          <p:nvPr/>
        </p:nvSpPr>
        <p:spPr>
          <a:xfrm>
            <a:off x="846667" y="1182069"/>
            <a:ext cx="106129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System calls are user functions that request services from the OS. Described as function call, with a name, parameters and return value.</a:t>
            </a:r>
            <a:endParaRPr lang="en-US" sz="240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68956-4FF1-FC25-3FC3-ADCFD4E0EB73}"/>
              </a:ext>
            </a:extLst>
          </p:cNvPr>
          <p:cNvSpPr txBox="1"/>
          <p:nvPr/>
        </p:nvSpPr>
        <p:spPr>
          <a:xfrm>
            <a:off x="789517" y="2807669"/>
            <a:ext cx="106129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Good news!</a:t>
            </a:r>
          </a:p>
          <a:p>
            <a:pPr algn="ctr"/>
            <a:r>
              <a:rPr lang="en-US" sz="2400" b="0" err="1">
                <a:solidFill>
                  <a:srgbClr val="000000"/>
                </a:solidFill>
                <a:latin typeface="+mn-lt"/>
              </a:rPr>
              <a:t>Syscalls</a:t>
            </a:r>
            <a:r>
              <a:rPr lang="en-US" sz="2400" b="0">
                <a:solidFill>
                  <a:srgbClr val="000000"/>
                </a:solidFill>
                <a:latin typeface="+mn-lt"/>
              </a:rPr>
              <a:t> are handled (almost) identically to interrupts.</a:t>
            </a:r>
          </a:p>
          <a:p>
            <a:pPr algn="ctr"/>
            <a:endParaRPr lang="en-US" sz="2400" b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0428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FB8EE-204A-D9CC-6611-66658BD1D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7DAA-2557-B125-272C-6E774CC5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What about </a:t>
            </a:r>
            <a:r>
              <a:rPr lang="en-US" err="1">
                <a:latin typeface="+mj-lt"/>
              </a:rPr>
              <a:t>syscalls</a:t>
            </a:r>
            <a:r>
              <a:rPr lang="en-US">
                <a:latin typeface="+mj-lt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B4DD1E-DA25-E0AF-59BB-EF0F957443A6}"/>
              </a:ext>
            </a:extLst>
          </p:cNvPr>
          <p:cNvSpPr txBox="1"/>
          <p:nvPr/>
        </p:nvSpPr>
        <p:spPr>
          <a:xfrm>
            <a:off x="3231545" y="937687"/>
            <a:ext cx="64358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 err="1">
                <a:solidFill>
                  <a:srgbClr val="000000"/>
                </a:solidFill>
                <a:effectLst/>
                <a:latin typeface="+mn-lt"/>
              </a:rPr>
              <a:t>Syscalls</a:t>
            </a:r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 issue a “trap” instruction (</a:t>
            </a:r>
            <a:r>
              <a:rPr lang="en-US" sz="2400" b="0" i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0x80</a:t>
            </a:r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)</a:t>
            </a: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Generated interrupt will trigger exception vector 128!</a:t>
            </a:r>
            <a:endParaRPr lang="en-US" sz="2400">
              <a:latin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01791E-8426-F92B-98B6-107C80290FB8}"/>
              </a:ext>
            </a:extLst>
          </p:cNvPr>
          <p:cNvSpPr/>
          <p:nvPr/>
        </p:nvSpPr>
        <p:spPr bwMode="auto">
          <a:xfrm>
            <a:off x="398418" y="964927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32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84A9C0-6D52-F1F4-8EAA-33F71E5B5710}"/>
              </a:ext>
            </a:extLst>
          </p:cNvPr>
          <p:cNvSpPr/>
          <p:nvPr/>
        </p:nvSpPr>
        <p:spPr bwMode="auto">
          <a:xfrm>
            <a:off x="404958" y="1907482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127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8E61250-35B4-190C-E087-88A2114E7894}"/>
              </a:ext>
            </a:extLst>
          </p:cNvPr>
          <p:cNvSpPr/>
          <p:nvPr/>
        </p:nvSpPr>
        <p:spPr bwMode="auto">
          <a:xfrm>
            <a:off x="398418" y="1290350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33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23AC8A-36C8-C2A4-D7A4-A3A2C55CA182}"/>
              </a:ext>
            </a:extLst>
          </p:cNvPr>
          <p:cNvSpPr/>
          <p:nvPr/>
        </p:nvSpPr>
        <p:spPr bwMode="auto">
          <a:xfrm>
            <a:off x="398418" y="1612518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…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E28A2E1-B646-56A2-4475-709432D0176A}"/>
              </a:ext>
            </a:extLst>
          </p:cNvPr>
          <p:cNvSpPr/>
          <p:nvPr/>
        </p:nvSpPr>
        <p:spPr bwMode="auto">
          <a:xfrm>
            <a:off x="947078" y="1278798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keyboard_handler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F7AB84-98E4-3C26-9AE4-9432087C9169}"/>
              </a:ext>
            </a:extLst>
          </p:cNvPr>
          <p:cNvSpPr/>
          <p:nvPr/>
        </p:nvSpPr>
        <p:spPr bwMode="auto">
          <a:xfrm>
            <a:off x="947078" y="1610290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floppy_handler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18802D-9985-ECA5-84C8-187C58BEE181}"/>
              </a:ext>
            </a:extLst>
          </p:cNvPr>
          <p:cNvSpPr/>
          <p:nvPr/>
        </p:nvSpPr>
        <p:spPr bwMode="auto">
          <a:xfrm>
            <a:off x="947078" y="1905254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disk_handler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98A80E0-1BC3-EC4A-ED9E-C349A5909636}"/>
              </a:ext>
            </a:extLst>
          </p:cNvPr>
          <p:cNvSpPr/>
          <p:nvPr/>
        </p:nvSpPr>
        <p:spPr bwMode="auto">
          <a:xfrm>
            <a:off x="940538" y="964927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rtc_handler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575B45-B8CD-C334-5AF7-7AAC50FC31E1}"/>
              </a:ext>
            </a:extLst>
          </p:cNvPr>
          <p:cNvSpPr/>
          <p:nvPr/>
        </p:nvSpPr>
        <p:spPr bwMode="auto">
          <a:xfrm>
            <a:off x="404958" y="2202446"/>
            <a:ext cx="542120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>
                <a:latin typeface="+mn-lt"/>
              </a:rPr>
              <a:t>128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E2B6AC-B7A2-8BBC-EDD4-7D414C9CF652}"/>
              </a:ext>
            </a:extLst>
          </p:cNvPr>
          <p:cNvSpPr/>
          <p:nvPr/>
        </p:nvSpPr>
        <p:spPr bwMode="auto">
          <a:xfrm>
            <a:off x="947078" y="2200218"/>
            <a:ext cx="1703726" cy="285640"/>
          </a:xfrm>
          <a:prstGeom prst="roundRect">
            <a:avLst>
              <a:gd name="adj" fmla="val 1686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err="1">
                <a:latin typeface="Courier New" panose="02070309020205020404" pitchFamily="49" charset="0"/>
                <a:cs typeface="Courier New" panose="02070309020205020404" pitchFamily="49" charset="0"/>
              </a:rPr>
              <a:t>syscall_handler</a:t>
            </a:r>
            <a:endParaRPr kumimoji="0" 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047E19-6825-AD03-680E-1116F15F7419}"/>
              </a:ext>
            </a:extLst>
          </p:cNvPr>
          <p:cNvSpPr txBox="1"/>
          <p:nvPr/>
        </p:nvSpPr>
        <p:spPr>
          <a:xfrm>
            <a:off x="1038498" y="3063099"/>
            <a:ext cx="10612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How does handler know which 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+mn-lt"/>
              </a:rPr>
              <a:t>syscall</a:t>
            </a:r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 to execute? </a:t>
            </a:r>
            <a:endParaRPr lang="en-US" sz="240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ED4515-3959-B0D7-FE1B-AFF1C4DD2EF4}"/>
              </a:ext>
            </a:extLst>
          </p:cNvPr>
          <p:cNvSpPr txBox="1"/>
          <p:nvPr/>
        </p:nvSpPr>
        <p:spPr>
          <a:xfrm>
            <a:off x="326095" y="3536462"/>
            <a:ext cx="11865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System Call number fed in to %</a:t>
            </a:r>
            <a:r>
              <a:rPr lang="en-US" sz="2400" b="0" i="0" err="1">
                <a:solidFill>
                  <a:srgbClr val="000000"/>
                </a:solidFill>
                <a:effectLst/>
                <a:latin typeface="+mn-lt"/>
              </a:rPr>
              <a:t>eax</a:t>
            </a:r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 register. </a:t>
            </a:r>
            <a:endParaRPr lang="en-US" sz="2400" b="0">
              <a:latin typeface="+mn-lt"/>
            </a:endParaRP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System call number entry into </a:t>
            </a:r>
            <a:r>
              <a:rPr lang="en-US" sz="2400" b="0" i="1">
                <a:solidFill>
                  <a:schemeClr val="accent1"/>
                </a:solidFill>
                <a:latin typeface="+mn-lt"/>
              </a:rPr>
              <a:t>system call dispatch table</a:t>
            </a:r>
            <a:r>
              <a:rPr lang="en-US" sz="2400" b="0">
                <a:solidFill>
                  <a:schemeClr val="accent1"/>
                </a:solidFill>
                <a:latin typeface="+mn-lt"/>
              </a:rPr>
              <a:t>,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7F2E04-40C1-389F-F3F2-16F7087D4A33}"/>
              </a:ext>
            </a:extLst>
          </p:cNvPr>
          <p:cNvSpPr txBox="1"/>
          <p:nvPr/>
        </p:nvSpPr>
        <p:spPr>
          <a:xfrm>
            <a:off x="1111061" y="4852520"/>
            <a:ext cx="106129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i="0">
                <a:solidFill>
                  <a:srgbClr val="000000"/>
                </a:solidFill>
                <a:effectLst/>
                <a:latin typeface="+mn-lt"/>
              </a:rPr>
              <a:t>What about parameters and return values?</a:t>
            </a: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Propagated through registers.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05C770-5C74-EB07-0BE4-C1CBD95AD135}"/>
              </a:ext>
            </a:extLst>
          </p:cNvPr>
          <p:cNvSpPr txBox="1"/>
          <p:nvPr/>
        </p:nvSpPr>
        <p:spPr>
          <a:xfrm>
            <a:off x="444137" y="5921001"/>
            <a:ext cx="11311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Warning: Parameters must be carefully checked.</a:t>
            </a:r>
            <a:endParaRPr lang="en-US" sz="2400" b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747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6C3EB-F764-0B49-D8E8-32011852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DE35-6561-906F-A257-8B4EAD87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What about </a:t>
            </a:r>
            <a:r>
              <a:rPr lang="en-US" err="1">
                <a:latin typeface="+mj-lt"/>
              </a:rPr>
              <a:t>syscalls</a:t>
            </a:r>
            <a:r>
              <a:rPr lang="en-US">
                <a:latin typeface="+mj-lt"/>
              </a:rPr>
              <a:t>?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67706-96EC-2889-F04F-A08FB90C2A21}"/>
              </a:ext>
            </a:extLst>
          </p:cNvPr>
          <p:cNvSpPr txBox="1"/>
          <p:nvPr/>
        </p:nvSpPr>
        <p:spPr>
          <a:xfrm>
            <a:off x="1502833" y="1244306"/>
            <a:ext cx="91863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Four differences: </a:t>
            </a:r>
          </a:p>
          <a:p>
            <a:pPr algn="ctr"/>
            <a:endParaRPr lang="en-US" sz="2400" b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1) Extra-layer of indirection (system call table)</a:t>
            </a:r>
          </a:p>
          <a:p>
            <a:pPr marL="285750" indent="-285750" algn="ctr">
              <a:buFontTx/>
              <a:buChar char="-"/>
            </a:pPr>
            <a:endParaRPr lang="en-US" sz="2400" b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2) Leverage registers for parameters/values</a:t>
            </a:r>
          </a:p>
          <a:p>
            <a:pPr marL="285750" indent="-285750" algn="ctr">
              <a:buFontTx/>
              <a:buChar char="-"/>
            </a:pPr>
            <a:endParaRPr lang="en-US" sz="2400" b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3) When executing </a:t>
            </a:r>
            <a:r>
              <a:rPr lang="en-US" sz="2400" b="0" err="1">
                <a:solidFill>
                  <a:srgbClr val="000000"/>
                </a:solidFill>
                <a:latin typeface="+mn-lt"/>
              </a:rPr>
              <a:t>iret</a:t>
            </a:r>
            <a:r>
              <a:rPr lang="en-US" sz="2400" b="0">
                <a:solidFill>
                  <a:srgbClr val="000000"/>
                </a:solidFill>
                <a:latin typeface="+mn-lt"/>
              </a:rPr>
              <a:t>, increment EIP by one to go to next instruction</a:t>
            </a:r>
          </a:p>
          <a:p>
            <a:pPr marL="285750" indent="-285750" algn="ctr">
              <a:buFontTx/>
              <a:buChar char="-"/>
            </a:pPr>
            <a:endParaRPr lang="en-US" sz="2400" b="0">
              <a:solidFill>
                <a:srgbClr val="000000"/>
              </a:solidFill>
              <a:latin typeface="+mn-lt"/>
            </a:endParaRPr>
          </a:p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4) Usually, interrupts not disabled</a:t>
            </a:r>
            <a:endParaRPr lang="en-US" sz="2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32397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8A9CC-AD2B-C14C-040A-349E5528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B6D3-094E-4433-E67D-69B8E561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n-lt"/>
              </a:rPr>
              <a:t>Hardware must support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FA5979-9497-68DA-812C-676F2219D819}"/>
              </a:ext>
            </a:extLst>
          </p:cNvPr>
          <p:cNvSpPr txBox="1">
            <a:spLocks/>
          </p:cNvSpPr>
          <p:nvPr/>
        </p:nvSpPr>
        <p:spPr bwMode="auto">
          <a:xfrm>
            <a:off x="533400" y="1828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</a:rPr>
              <a:t>Privileged Instructions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Unsafe instructions cannot be executed in user mode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6BB6FB-87E4-7E31-7E5B-BD85283CF35C}"/>
              </a:ext>
            </a:extLst>
          </p:cNvPr>
          <p:cNvSpPr txBox="1">
            <a:spLocks/>
          </p:cNvSpPr>
          <p:nvPr/>
        </p:nvSpPr>
        <p:spPr bwMode="auto">
          <a:xfrm>
            <a:off x="7010400" y="1792458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</a:rPr>
              <a:t>2) Memory Isolation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Memory accesses outside a process’s address space prohibited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72D44F9-C66A-E553-DCCC-21B43C2BA29B}"/>
              </a:ext>
            </a:extLst>
          </p:cNvPr>
          <p:cNvSpPr txBox="1">
            <a:spLocks/>
          </p:cNvSpPr>
          <p:nvPr/>
        </p:nvSpPr>
        <p:spPr bwMode="auto">
          <a:xfrm>
            <a:off x="228600" y="4495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</a:rPr>
              <a:t>3) Interrupts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Ensure kernel can regain control from running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E9E4CC-ED87-C1EB-B3D6-290585380F46}"/>
              </a:ext>
            </a:extLst>
          </p:cNvPr>
          <p:cNvSpPr txBox="1">
            <a:spLocks/>
          </p:cNvSpPr>
          <p:nvPr/>
        </p:nvSpPr>
        <p:spPr bwMode="auto">
          <a:xfrm>
            <a:off x="6934200" y="4419600"/>
            <a:ext cx="50292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</a:rPr>
              <a:t>4) Safe Transfers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Correctly transfer control from user-mode to kernel-mode and back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13D64C-16D4-6590-BB2F-420E7ADDB93D}"/>
              </a:ext>
            </a:extLst>
          </p:cNvPr>
          <p:cNvSpPr/>
          <p:nvPr/>
        </p:nvSpPr>
        <p:spPr bwMode="auto">
          <a:xfrm>
            <a:off x="6914706" y="4195796"/>
            <a:ext cx="4972493" cy="19050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53081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6EB6C-A27D-CE47-46A5-48B9178C4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FC5C-D35E-4949-FF90-D69299E1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What about exceptions?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E2BF-750C-F56B-3781-01DBA712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276626"/>
            <a:ext cx="10566400" cy="4743173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It’s the same!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515E6-3D25-08E1-12F2-549C12D9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868" y="1835537"/>
            <a:ext cx="8386355" cy="465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6695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18728-EEFE-3968-AE96-64B830B94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BCE3-8FA9-62A8-D9CC-E11B9EC7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magic of the IVT</a:t>
            </a: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637007DE-5EA3-472F-DF92-FCFA0E639F6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477" y="966794"/>
            <a:ext cx="6382078" cy="50485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B34DA5-1455-2FAA-8BA2-58DFF19B7CF1}"/>
              </a:ext>
            </a:extLst>
          </p:cNvPr>
          <p:cNvSpPr txBox="1"/>
          <p:nvPr/>
        </p:nvSpPr>
        <p:spPr>
          <a:xfrm>
            <a:off x="521389" y="966794"/>
            <a:ext cx="48653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solidFill>
                  <a:srgbClr val="000000"/>
                </a:solidFill>
                <a:latin typeface="+mn-lt"/>
              </a:rPr>
              <a:t>Single, well-defined entry point in the kernel helps with security</a:t>
            </a:r>
            <a:endParaRPr lang="en-US" sz="2400" dirty="0">
              <a:latin typeface="+mn-lt"/>
            </a:endParaRP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F4970EA-9F7D-0E1B-3485-46777A0D5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45" y="2014416"/>
            <a:ext cx="49530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5693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8FE16-D299-84F7-BDF1-B0BF0C25D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039D-DDD6-4F68-CFDB-72DAB8B7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Tension between performance and simplicity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16285-5B7E-DBD9-AC67-7C7E4138BE61}"/>
              </a:ext>
            </a:extLst>
          </p:cNvPr>
          <p:cNvSpPr txBox="1"/>
          <p:nvPr/>
        </p:nvSpPr>
        <p:spPr>
          <a:xfrm>
            <a:off x="1149532" y="1244306"/>
            <a:ext cx="10352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Accessing IDT can be slow if not in cache. </a:t>
            </a:r>
          </a:p>
          <a:p>
            <a:pPr algn="ctr"/>
            <a:r>
              <a:rPr lang="en-US" sz="2400" b="0" err="1">
                <a:solidFill>
                  <a:srgbClr val="000000"/>
                </a:solidFill>
                <a:latin typeface="+mn-lt"/>
              </a:rPr>
              <a:t>Syscalls</a:t>
            </a:r>
            <a:r>
              <a:rPr lang="en-US" sz="2400" b="0">
                <a:solidFill>
                  <a:srgbClr val="000000"/>
                </a:solidFill>
                <a:latin typeface="+mn-lt"/>
              </a:rPr>
              <a:t> very common, can we make them cheaper?</a:t>
            </a:r>
            <a:endParaRPr lang="en-US" sz="240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03B046-42A1-02BF-6F2B-405009690068}"/>
              </a:ext>
            </a:extLst>
          </p:cNvPr>
          <p:cNvSpPr txBox="1"/>
          <p:nvPr/>
        </p:nvSpPr>
        <p:spPr>
          <a:xfrm>
            <a:off x="753292" y="2500518"/>
            <a:ext cx="103523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+mn-lt"/>
              </a:rPr>
              <a:t>Allocate a special register (machine specific register) to directly store address of system call dispatch table </a:t>
            </a:r>
            <a:endParaRPr lang="en-US" sz="240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EB364-6079-FA04-2BF3-CED48B9460F3}"/>
              </a:ext>
            </a:extLst>
          </p:cNvPr>
          <p:cNvSpPr txBox="1"/>
          <p:nvPr/>
        </p:nvSpPr>
        <p:spPr>
          <a:xfrm>
            <a:off x="3843495" y="3802966"/>
            <a:ext cx="4526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latin typeface="+mn-lt"/>
              </a:rPr>
              <a:t>Store register call in the </a:t>
            </a:r>
            <a:r>
              <a:rPr lang="en-US" sz="2400" b="0" dirty="0" err="1">
                <a:latin typeface="+mn-lt"/>
              </a:rPr>
              <a:t>rax</a:t>
            </a:r>
            <a:r>
              <a:rPr lang="en-US" sz="2400" b="0" dirty="0">
                <a:latin typeface="+mn-lt"/>
              </a:rPr>
              <a:t> register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CFBA1-6D15-894E-2815-D0FAD24E26F6}"/>
              </a:ext>
            </a:extLst>
          </p:cNvPr>
          <p:cNvSpPr txBox="1"/>
          <p:nvPr/>
        </p:nvSpPr>
        <p:spPr>
          <a:xfrm>
            <a:off x="2845526" y="5197749"/>
            <a:ext cx="103523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>
                <a:latin typeface="+mn-lt"/>
              </a:rPr>
              <a:t>But backwards compatibility … </a:t>
            </a:r>
          </a:p>
        </p:txBody>
      </p:sp>
    </p:spTree>
    <p:extLst>
      <p:ext uri="{BB962C8B-B14F-4D97-AF65-F5344CB8AC3E}">
        <p14:creationId xmlns:p14="http://schemas.microsoft.com/office/powerpoint/2010/main" val="1367881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4452B-5A11-EFCF-F030-976F176AF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D68A-D015-6B21-A65A-73EE16D7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Goals for today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7C6B15-A07B-C498-53F1-9E4617ADE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5456738" cy="4572000"/>
          </a:xfrm>
        </p:spPr>
        <p:txBody>
          <a:bodyPr/>
          <a:lstStyle/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(Continued) Hardware support for dual mode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61C Review: The Stack</a:t>
            </a:r>
          </a:p>
          <a:p>
            <a:endParaRPr lang="en-US">
              <a:latin typeface="+mn-lt"/>
            </a:endParaRPr>
          </a:p>
          <a:p>
            <a:r>
              <a:rPr lang="en-US">
                <a:latin typeface="+mn-lt"/>
              </a:rPr>
              <a:t>How to switch from user mode to kernel mode and back?</a:t>
            </a:r>
          </a:p>
          <a:p>
            <a:pPr marL="0" indent="0">
              <a:buNone/>
            </a:pPr>
            <a:endParaRPr lang="en-US">
              <a:latin typeface="+mn-lt"/>
            </a:endParaRPr>
          </a:p>
          <a:p>
            <a:pPr marL="0" indent="0">
              <a:buNone/>
            </a:pPr>
            <a:endParaRPr lang="en-US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A784-A422-9D74-3DC5-3A2DD132EC5C}"/>
              </a:ext>
            </a:extLst>
          </p:cNvPr>
          <p:cNvSpPr txBox="1">
            <a:spLocks/>
          </p:cNvSpPr>
          <p:nvPr/>
        </p:nvSpPr>
        <p:spPr bwMode="auto">
          <a:xfrm>
            <a:off x="5551858" y="1127146"/>
            <a:ext cx="6237149" cy="145035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Privileged Instructions, Memory Isolation, Timer Interrupts, Safe Context Switching.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22FE48-6D11-6504-3D42-2450201C8D94}"/>
              </a:ext>
            </a:extLst>
          </p:cNvPr>
          <p:cNvSpPr txBox="1">
            <a:spLocks/>
          </p:cNvSpPr>
          <p:nvPr/>
        </p:nvSpPr>
        <p:spPr bwMode="auto">
          <a:xfrm>
            <a:off x="5551859" y="3910492"/>
            <a:ext cx="6237149" cy="931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Switch to specified location in kernel &amp; atomic. </a:t>
            </a:r>
          </a:p>
          <a:p>
            <a:pPr marL="0" indent="0">
              <a:buFontTx/>
              <a:buNone/>
            </a:pPr>
            <a:endParaRPr lang="en-US" kern="0">
              <a:solidFill>
                <a:schemeClr val="accent1"/>
              </a:solidFill>
              <a:latin typeface="+mn-lt"/>
            </a:endParaRPr>
          </a:p>
          <a:p>
            <a:pPr marL="0" indent="0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Interrupts, </a:t>
            </a:r>
            <a:r>
              <a:rPr lang="en-US" kern="0" err="1">
                <a:solidFill>
                  <a:schemeClr val="accent1"/>
                </a:solidFill>
                <a:latin typeface="+mn-lt"/>
              </a:rPr>
              <a:t>Syscalls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, Exceptions handled identically. Use of the interrupt vector table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DB75D1-627C-8128-3809-AB3D72531391}"/>
              </a:ext>
            </a:extLst>
          </p:cNvPr>
          <p:cNvSpPr txBox="1">
            <a:spLocks/>
          </p:cNvSpPr>
          <p:nvPr/>
        </p:nvSpPr>
        <p:spPr bwMode="auto">
          <a:xfrm>
            <a:off x="5551858" y="2577503"/>
            <a:ext cx="6237149" cy="93178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Stack Pointer, Frame Pointer, 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9179889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7B2A-23C5-F6B5-85B3-12929976A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E35C-961F-77B7-6090-8175EC07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>
                <a:latin typeface="+mn-lt"/>
              </a:rPr>
              <a:t>Req 4/4: Safe Control Transfer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53B817-C5A7-BDAE-48C6-AE283C71156A}"/>
              </a:ext>
            </a:extLst>
          </p:cNvPr>
          <p:cNvSpPr txBox="1">
            <a:spLocks/>
          </p:cNvSpPr>
          <p:nvPr/>
        </p:nvSpPr>
        <p:spPr bwMode="auto">
          <a:xfrm>
            <a:off x="1219200" y="1524000"/>
            <a:ext cx="102870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How do safely/correctly transition from executing user process to executing the kernel?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2F26826-2B80-66C4-B5BA-41724587CEB3}"/>
              </a:ext>
            </a:extLst>
          </p:cNvPr>
          <p:cNvSpPr txBox="1">
            <a:spLocks/>
          </p:cNvSpPr>
          <p:nvPr/>
        </p:nvSpPr>
        <p:spPr bwMode="auto">
          <a:xfrm>
            <a:off x="-152400" y="3082808"/>
            <a:ext cx="43434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AutoNum type="arabicParenR"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</a:rPr>
              <a:t>System Calls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618F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914E02-4F6F-EA17-E14C-79FBEF02D5A5}"/>
              </a:ext>
            </a:extLst>
          </p:cNvPr>
          <p:cNvSpPr txBox="1">
            <a:spLocks/>
          </p:cNvSpPr>
          <p:nvPr/>
        </p:nvSpPr>
        <p:spPr bwMode="auto">
          <a:xfrm>
            <a:off x="8248421" y="3082808"/>
            <a:ext cx="3943579" cy="83422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</a:rPr>
              <a:t>3) Interrupts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618F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AFAD34-6686-8495-840F-2671391687EA}"/>
              </a:ext>
            </a:extLst>
          </p:cNvPr>
          <p:cNvSpPr txBox="1">
            <a:spLocks/>
          </p:cNvSpPr>
          <p:nvPr/>
        </p:nvSpPr>
        <p:spPr bwMode="auto">
          <a:xfrm>
            <a:off x="4267200" y="3082808"/>
            <a:ext cx="3943579" cy="83422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</a:rPr>
              <a:t>2) Exceptions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618F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794408D-20C6-0C1C-B999-F3AAFE7D11C9}"/>
              </a:ext>
            </a:extLst>
          </p:cNvPr>
          <p:cNvSpPr/>
          <p:nvPr/>
        </p:nvSpPr>
        <p:spPr bwMode="auto">
          <a:xfrm rot="5400000">
            <a:off x="3581400" y="2286000"/>
            <a:ext cx="1447800" cy="4038600"/>
          </a:xfrm>
          <a:prstGeom prst="rightBrac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0850F6E-0479-FE46-739F-F0B7C838EB24}"/>
              </a:ext>
            </a:extLst>
          </p:cNvPr>
          <p:cNvSpPr txBox="1">
            <a:spLocks/>
          </p:cNvSpPr>
          <p:nvPr/>
        </p:nvSpPr>
        <p:spPr bwMode="auto">
          <a:xfrm>
            <a:off x="8210779" y="3851076"/>
            <a:ext cx="3943579" cy="83422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Asynchronous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Can be maskable or non-maskable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C96738-5E8C-7CB0-6062-965B2E7AE6BF}"/>
              </a:ext>
            </a:extLst>
          </p:cNvPr>
          <p:cNvSpPr txBox="1">
            <a:spLocks/>
          </p:cNvSpPr>
          <p:nvPr/>
        </p:nvSpPr>
        <p:spPr bwMode="auto">
          <a:xfrm>
            <a:off x="2438400" y="5453572"/>
            <a:ext cx="3943579" cy="83422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Synchronous Events (trapping)</a:t>
            </a:r>
          </a:p>
        </p:txBody>
      </p:sp>
    </p:spTree>
    <p:extLst>
      <p:ext uri="{BB962C8B-B14F-4D97-AF65-F5344CB8AC3E}">
        <p14:creationId xmlns:p14="http://schemas.microsoft.com/office/powerpoint/2010/main" val="31000713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D93BA-93EC-AF68-3C57-C623B336A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DCBC-9B0E-5D92-4412-6410095B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n-lt"/>
              </a:rPr>
              <a:t>Safe Control Transfer: System Calls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87171-A0C4-6C7D-C177-5B232431B06D}"/>
              </a:ext>
            </a:extLst>
          </p:cNvPr>
          <p:cNvSpPr txBox="1"/>
          <p:nvPr/>
        </p:nvSpPr>
        <p:spPr>
          <a:xfrm>
            <a:off x="838200" y="1371600"/>
            <a:ext cx="10363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User program requests OS service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Transfers to kernel at well-defined location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Synchronous/non-maskable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D6FA9E-A281-5078-48BA-EC09814BCBFA}"/>
              </a:ext>
            </a:extLst>
          </p:cNvPr>
          <p:cNvSpPr txBox="1"/>
          <p:nvPr/>
        </p:nvSpPr>
        <p:spPr>
          <a:xfrm>
            <a:off x="1066800" y="4876800"/>
            <a:ext cx="10363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How many system calls in Linux 3.0 ?</a:t>
            </a:r>
          </a:p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lphaLcParenR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15 b) 336 c) 1021 d) 21121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400" b="0" dirty="0">
                <a:solidFill>
                  <a:srgbClr val="000000"/>
                </a:solidFill>
                <a:latin typeface="+mn-lt"/>
              </a:rPr>
              <a:t>ANS: 336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E5310F-057F-67E0-8506-F83C5E9482E9}"/>
              </a:ext>
            </a:extLst>
          </p:cNvPr>
          <p:cNvSpPr txBox="1"/>
          <p:nvPr/>
        </p:nvSpPr>
        <p:spPr>
          <a:xfrm>
            <a:off x="0" y="601980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  <a:ea typeface="ＭＳ Ｐゴシック" charset="0"/>
              </a:rPr>
              <a:t>https://man7.org/linux/man-pages/man2/syscalls.2.html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FB5289-054E-B327-F052-580AB852CBD5}"/>
              </a:ext>
            </a:extLst>
          </p:cNvPr>
          <p:cNvSpPr txBox="1"/>
          <p:nvPr/>
        </p:nvSpPr>
        <p:spPr>
          <a:xfrm>
            <a:off x="-15531" y="342851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Read input/write to screen, to files, create new processes, send network packets, get time, etc.  </a:t>
            </a:r>
          </a:p>
        </p:txBody>
      </p:sp>
    </p:spTree>
    <p:extLst>
      <p:ext uri="{BB962C8B-B14F-4D97-AF65-F5344CB8AC3E}">
        <p14:creationId xmlns:p14="http://schemas.microsoft.com/office/powerpoint/2010/main" val="2070398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953E3-2FE1-B895-7BD7-3FD039A80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5FC1-D614-533F-66D7-7E5F05A7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System Calls are the “Narrow Waist”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F7416-79A7-ED87-C176-57A02F920A6E}"/>
              </a:ext>
            </a:extLst>
          </p:cNvPr>
          <p:cNvSpPr/>
          <p:nvPr/>
        </p:nvSpPr>
        <p:spPr>
          <a:xfrm>
            <a:off x="5199165" y="3762162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26E14-7A90-E651-18FB-62510BAB934A}"/>
              </a:ext>
            </a:extLst>
          </p:cNvPr>
          <p:cNvSpPr txBox="1"/>
          <p:nvPr/>
        </p:nvSpPr>
        <p:spPr>
          <a:xfrm>
            <a:off x="3731533" y="186106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D0AC7-36C1-3741-8DAD-A07F3332E2CA}"/>
              </a:ext>
            </a:extLst>
          </p:cNvPr>
          <p:cNvSpPr txBox="1"/>
          <p:nvPr/>
        </p:nvSpPr>
        <p:spPr>
          <a:xfrm>
            <a:off x="6452416" y="2551209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72311E-0D63-A944-AF87-6DD0AE8EEF17}"/>
              </a:ext>
            </a:extLst>
          </p:cNvPr>
          <p:cNvSpPr txBox="1"/>
          <p:nvPr/>
        </p:nvSpPr>
        <p:spPr>
          <a:xfrm>
            <a:off x="6604816" y="1861066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C4581-866A-7404-5754-50B7D87F42AC}"/>
              </a:ext>
            </a:extLst>
          </p:cNvPr>
          <p:cNvSpPr txBox="1"/>
          <p:nvPr/>
        </p:nvSpPr>
        <p:spPr>
          <a:xfrm>
            <a:off x="4294886" y="265513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7858B-95FA-20BA-8B2B-D29404F0193E}"/>
              </a:ext>
            </a:extLst>
          </p:cNvPr>
          <p:cNvSpPr txBox="1"/>
          <p:nvPr/>
        </p:nvSpPr>
        <p:spPr>
          <a:xfrm>
            <a:off x="5315495" y="228492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3C92C8-16C9-8E92-19A4-25904812EDDE}"/>
              </a:ext>
            </a:extLst>
          </p:cNvPr>
          <p:cNvSpPr txBox="1"/>
          <p:nvPr/>
        </p:nvSpPr>
        <p:spPr>
          <a:xfrm>
            <a:off x="4953000" y="1676400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767111-A97F-D242-1888-69C5A4816CCB}"/>
              </a:ext>
            </a:extLst>
          </p:cNvPr>
          <p:cNvSpPr txBox="1"/>
          <p:nvPr/>
        </p:nvSpPr>
        <p:spPr>
          <a:xfrm>
            <a:off x="5199165" y="338590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46BE4-AD70-1BC6-2085-18277AE4E61C}"/>
              </a:ext>
            </a:extLst>
          </p:cNvPr>
          <p:cNvSpPr txBox="1"/>
          <p:nvPr/>
        </p:nvSpPr>
        <p:spPr>
          <a:xfrm>
            <a:off x="5483601" y="3762162"/>
            <a:ext cx="1479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System Call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367E9-DD01-D305-6D67-02EB1F70D5A6}"/>
              </a:ext>
            </a:extLst>
          </p:cNvPr>
          <p:cNvSpPr txBox="1"/>
          <p:nvPr/>
        </p:nvSpPr>
        <p:spPr>
          <a:xfrm>
            <a:off x="5363983" y="4408493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EBF39-71C8-CFCF-53C2-2C0311F01134}"/>
              </a:ext>
            </a:extLst>
          </p:cNvPr>
          <p:cNvSpPr txBox="1"/>
          <p:nvPr/>
        </p:nvSpPr>
        <p:spPr>
          <a:xfrm>
            <a:off x="4814066" y="4851973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E21DE-3125-BBBA-2F36-3C1FD3D81DC6}"/>
              </a:ext>
            </a:extLst>
          </p:cNvPr>
          <p:cNvSpPr txBox="1"/>
          <p:nvPr/>
        </p:nvSpPr>
        <p:spPr>
          <a:xfrm>
            <a:off x="4414436" y="534776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8B2460-61BA-7A99-31A6-6FED79225784}"/>
              </a:ext>
            </a:extLst>
          </p:cNvPr>
          <p:cNvSpPr txBox="1"/>
          <p:nvPr/>
        </p:nvSpPr>
        <p:spPr>
          <a:xfrm>
            <a:off x="7646872" y="534776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873E76-F2FC-E6EE-30F7-CAE9153DDE0B}"/>
              </a:ext>
            </a:extLst>
          </p:cNvPr>
          <p:cNvSpPr txBox="1"/>
          <p:nvPr/>
        </p:nvSpPr>
        <p:spPr>
          <a:xfrm>
            <a:off x="5752402" y="534776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DEB333-B8C2-A33E-4CFB-DDF5B7487C9F}"/>
              </a:ext>
            </a:extLst>
          </p:cNvPr>
          <p:cNvSpPr txBox="1"/>
          <p:nvPr/>
        </p:nvSpPr>
        <p:spPr>
          <a:xfrm>
            <a:off x="2696486" y="6241545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97E969-B9EC-120C-3D67-503C28573F3B}"/>
              </a:ext>
            </a:extLst>
          </p:cNvPr>
          <p:cNvSpPr txBox="1"/>
          <p:nvPr/>
        </p:nvSpPr>
        <p:spPr>
          <a:xfrm>
            <a:off x="5210531" y="6239631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05D5A6-0339-80F5-B147-64C785316DC8}"/>
              </a:ext>
            </a:extLst>
          </p:cNvPr>
          <p:cNvSpPr txBox="1"/>
          <p:nvPr/>
        </p:nvSpPr>
        <p:spPr>
          <a:xfrm>
            <a:off x="7105595" y="621084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7F5B53-1AF7-D404-ED7B-9EF14D5BAF1E}"/>
              </a:ext>
            </a:extLst>
          </p:cNvPr>
          <p:cNvSpPr txBox="1"/>
          <p:nvPr/>
        </p:nvSpPr>
        <p:spPr>
          <a:xfrm>
            <a:off x="8649404" y="6225235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C1E7BE-5812-3FA0-4BD7-0AC6CB21AF41}"/>
              </a:ext>
            </a:extLst>
          </p:cNvPr>
          <p:cNvSpPr txBox="1"/>
          <p:nvPr/>
        </p:nvSpPr>
        <p:spPr>
          <a:xfrm>
            <a:off x="7646872" y="621356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8255C4-6AA6-6158-19FD-ED6F20DB1DB0}"/>
              </a:ext>
            </a:extLst>
          </p:cNvPr>
          <p:cNvSpPr txBox="1"/>
          <p:nvPr/>
        </p:nvSpPr>
        <p:spPr>
          <a:xfrm>
            <a:off x="8698449" y="5599091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9874B83-2321-3459-F64E-8637E2207A93}"/>
              </a:ext>
            </a:extLst>
          </p:cNvPr>
          <p:cNvSpPr/>
          <p:nvPr/>
        </p:nvSpPr>
        <p:spPr>
          <a:xfrm>
            <a:off x="2804712" y="1707698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8143B4D-9F6E-69A5-FF6F-719C7266C2E9}"/>
              </a:ext>
            </a:extLst>
          </p:cNvPr>
          <p:cNvSpPr/>
          <p:nvPr/>
        </p:nvSpPr>
        <p:spPr>
          <a:xfrm flipH="1">
            <a:off x="7314720" y="1617723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Gill Sans" charset="0"/>
              <a:cs typeface="Gill Sans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26D062-D0F9-C206-24B8-68468BF9DCF0}"/>
              </a:ext>
            </a:extLst>
          </p:cNvPr>
          <p:cNvCxnSpPr/>
          <p:nvPr/>
        </p:nvCxnSpPr>
        <p:spPr>
          <a:xfrm>
            <a:off x="4814066" y="3239508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5EAE05-EF3D-2416-6A1E-40E1BACE8F12}"/>
              </a:ext>
            </a:extLst>
          </p:cNvPr>
          <p:cNvCxnSpPr>
            <a:cxnSpLocks/>
          </p:cNvCxnSpPr>
          <p:nvPr/>
        </p:nvCxnSpPr>
        <p:spPr>
          <a:xfrm>
            <a:off x="2011350" y="5308980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22FBF3-BDCF-8127-E4A2-DBB41CEEA4D0}"/>
              </a:ext>
            </a:extLst>
          </p:cNvPr>
          <p:cNvSpPr txBox="1"/>
          <p:nvPr/>
        </p:nvSpPr>
        <p:spPr>
          <a:xfrm>
            <a:off x="2212506" y="534776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E41C8F-75FE-4226-B0EB-4C8CC7BE58BD}"/>
              </a:ext>
            </a:extLst>
          </p:cNvPr>
          <p:cNvSpPr txBox="1"/>
          <p:nvPr/>
        </p:nvSpPr>
        <p:spPr>
          <a:xfrm>
            <a:off x="2212506" y="479985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F2FDC4-ABF9-89CA-4D6C-54C198DC211A}"/>
              </a:ext>
            </a:extLst>
          </p:cNvPr>
          <p:cNvSpPr txBox="1"/>
          <p:nvPr/>
        </p:nvSpPr>
        <p:spPr>
          <a:xfrm>
            <a:off x="3495137" y="418670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EF7546-3E79-462D-5BD0-1A486671B2EE}"/>
              </a:ext>
            </a:extLst>
          </p:cNvPr>
          <p:cNvSpPr txBox="1"/>
          <p:nvPr/>
        </p:nvSpPr>
        <p:spPr>
          <a:xfrm>
            <a:off x="3493929" y="363879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763D596-1933-6565-7AA5-D29998449935}"/>
              </a:ext>
            </a:extLst>
          </p:cNvPr>
          <p:cNvCxnSpPr>
            <a:cxnSpLocks/>
          </p:cNvCxnSpPr>
          <p:nvPr/>
        </p:nvCxnSpPr>
        <p:spPr>
          <a:xfrm>
            <a:off x="3237997" y="4166810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7C276F-E3AA-4213-0E08-025DC4EEDF70}"/>
              </a:ext>
            </a:extLst>
          </p:cNvPr>
          <p:cNvSpPr txBox="1"/>
          <p:nvPr/>
        </p:nvSpPr>
        <p:spPr>
          <a:xfrm>
            <a:off x="7708258" y="338502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482819-73C5-392D-5774-DD13B0E3CA49}"/>
              </a:ext>
            </a:extLst>
          </p:cNvPr>
          <p:cNvSpPr txBox="1"/>
          <p:nvPr/>
        </p:nvSpPr>
        <p:spPr>
          <a:xfrm>
            <a:off x="8102146" y="273587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Light"/>
                <a:ea typeface="Gill Sans" charset="0"/>
                <a:cs typeface="Gill Sans" charset="0"/>
              </a:rPr>
              <a:t>Application / Service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E933B8-16B6-4888-C8F9-CC4D0F9D0E13}"/>
              </a:ext>
            </a:extLst>
          </p:cNvPr>
          <p:cNvSpPr txBox="1"/>
          <p:nvPr/>
        </p:nvSpPr>
        <p:spPr>
          <a:xfrm>
            <a:off x="282532" y="939257"/>
            <a:ext cx="11626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Simple and powerful interface allows separation of concern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Eases innovation in user space and HW </a:t>
            </a:r>
          </a:p>
        </p:txBody>
      </p:sp>
    </p:spTree>
    <p:extLst>
      <p:ext uri="{BB962C8B-B14F-4D97-AF65-F5344CB8AC3E}">
        <p14:creationId xmlns:p14="http://schemas.microsoft.com/office/powerpoint/2010/main" val="316329102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622D-F02F-FF57-BFD8-22C91A722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CF21-E08A-C061-EADF-06C546472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System Calls in Linux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29CDE-3C47-0C6F-A917-131CA5C62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43" y="990600"/>
            <a:ext cx="9791114" cy="507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2024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BD15-B85D-9193-B931-DBAFD45B0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FC87-7729-89BB-9430-303ED418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Safe Control Transfer: Exceptions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56283-6E21-820A-3BD2-F0F48B5E8BFA}"/>
              </a:ext>
            </a:extLst>
          </p:cNvPr>
          <p:cNvSpPr txBox="1"/>
          <p:nvPr/>
        </p:nvSpPr>
        <p:spPr>
          <a:xfrm>
            <a:off x="495300" y="1371600"/>
            <a:ext cx="11201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Any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unexpected condition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caused by user program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behaviour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Stop executing process and enter kernel at specific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18FFD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exception handler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Synchronous and non-maskable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2651EC-48B8-81B1-F06C-60F08D981B25}"/>
              </a:ext>
            </a:extLst>
          </p:cNvPr>
          <p:cNvSpPr txBox="1"/>
          <p:nvPr/>
        </p:nvSpPr>
        <p:spPr>
          <a:xfrm>
            <a:off x="-304800" y="4876800"/>
            <a:ext cx="12496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Process missteps (division by zero, writing read-only memory)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Attempts to execute a privileged instruction in user mode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Debugger breakpoints!</a:t>
            </a:r>
          </a:p>
        </p:txBody>
      </p:sp>
    </p:spTree>
    <p:extLst>
      <p:ext uri="{BB962C8B-B14F-4D97-AF65-F5344CB8AC3E}">
        <p14:creationId xmlns:p14="http://schemas.microsoft.com/office/powerpoint/2010/main" val="2317503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1F836-51C8-8B69-746A-DA8C9DF32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286E-5C72-431E-C5A1-F31C7F5F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Exceptions in Linux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56F52-7B97-2E3A-4FCB-D2E704267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95400"/>
            <a:ext cx="8386355" cy="465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676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1703</Words>
  <Application>Microsoft Office PowerPoint</Application>
  <PresentationFormat>Widescreen</PresentationFormat>
  <Paragraphs>329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Gill Sans</vt:lpstr>
      <vt:lpstr>Gill Sans Light</vt:lpstr>
      <vt:lpstr>Aptos</vt:lpstr>
      <vt:lpstr>Aptos Display</vt:lpstr>
      <vt:lpstr>Arial</vt:lpstr>
      <vt:lpstr>Comic Sans MS</vt:lpstr>
      <vt:lpstr>Courier New</vt:lpstr>
      <vt:lpstr>Office</vt:lpstr>
      <vt:lpstr>Custom Design</vt:lpstr>
      <vt:lpstr>CS162 Operating Systems and Systems Programming Lecture 3  Processes (Continued)  </vt:lpstr>
      <vt:lpstr>Goals for today</vt:lpstr>
      <vt:lpstr>Hardware must support </vt:lpstr>
      <vt:lpstr>Req 4/4: Safe Control Transfer</vt:lpstr>
      <vt:lpstr>Safe Control Transfer: System Calls</vt:lpstr>
      <vt:lpstr>System Calls are the “Narrow Waist”</vt:lpstr>
      <vt:lpstr>System Calls in Linux</vt:lpstr>
      <vt:lpstr>Safe Control Transfer: Exceptions</vt:lpstr>
      <vt:lpstr>Exceptions in Linux</vt:lpstr>
      <vt:lpstr>Safe Control Transfer: Interrupts</vt:lpstr>
      <vt:lpstr>Safe Control Transfer: Kernel-&gt;User</vt:lpstr>
      <vt:lpstr>Goal 2: The Stack is Back (Review)</vt:lpstr>
      <vt:lpstr>Goal 2: User -&gt; Kernel Mode</vt:lpstr>
      <vt:lpstr>Goal 3: User -&gt; Kernel Mode</vt:lpstr>
      <vt:lpstr>Interrupt Handling Roadmap</vt:lpstr>
      <vt:lpstr>Don’t (Hardware) Interrupt Me</vt:lpstr>
      <vt:lpstr>1) Interrupt Detection (Hardware)</vt:lpstr>
      <vt:lpstr>1) Interrupt Detection (Hardware)</vt:lpstr>
      <vt:lpstr>IRQs</vt:lpstr>
      <vt:lpstr>2) Save Recovery State (Hardware)</vt:lpstr>
      <vt:lpstr>3) Switching (atomically) to Kernel Stack</vt:lpstr>
      <vt:lpstr>A Tale of Two Stacks</vt:lpstr>
      <vt:lpstr>4) Invoke Interrupt Handler (Hardware)</vt:lpstr>
      <vt:lpstr>5) Return to Program</vt:lpstr>
      <vt:lpstr>Concurrent Interrupts</vt:lpstr>
      <vt:lpstr>Interrupt Summary</vt:lpstr>
      <vt:lpstr>What about syscalls?</vt:lpstr>
      <vt:lpstr>What about syscalls?</vt:lpstr>
      <vt:lpstr>What about syscalls?</vt:lpstr>
      <vt:lpstr>What about exceptions?</vt:lpstr>
      <vt:lpstr>The magic of the IVT</vt:lpstr>
      <vt:lpstr>Tension between performance and simplicity</vt:lpstr>
      <vt:lpstr>Goals for today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2025-01-28T19:33:10Z</dcterms:created>
  <dcterms:modified xsi:type="dcterms:W3CDTF">2025-01-29T00:55:10Z</dcterms:modified>
</cp:coreProperties>
</file>