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4"/>
  </p:notesMasterIdLst>
  <p:handoutMasterIdLst>
    <p:handoutMasterId r:id="rId95"/>
  </p:handoutMasterIdLst>
  <p:sldIdLst>
    <p:sldId id="256" r:id="rId2"/>
    <p:sldId id="907" r:id="rId3"/>
    <p:sldId id="908" r:id="rId4"/>
    <p:sldId id="863" r:id="rId5"/>
    <p:sldId id="864" r:id="rId6"/>
    <p:sldId id="271" r:id="rId7"/>
    <p:sldId id="866" r:id="rId8"/>
    <p:sldId id="865" r:id="rId9"/>
    <p:sldId id="867" r:id="rId10"/>
    <p:sldId id="858" r:id="rId11"/>
    <p:sldId id="296" r:id="rId12"/>
    <p:sldId id="297" r:id="rId13"/>
    <p:sldId id="871" r:id="rId14"/>
    <p:sldId id="872" r:id="rId15"/>
    <p:sldId id="874" r:id="rId16"/>
    <p:sldId id="880" r:id="rId17"/>
    <p:sldId id="309" r:id="rId18"/>
    <p:sldId id="881" r:id="rId19"/>
    <p:sldId id="876" r:id="rId20"/>
    <p:sldId id="877" r:id="rId21"/>
    <p:sldId id="844" r:id="rId22"/>
    <p:sldId id="882" r:id="rId23"/>
    <p:sldId id="846" r:id="rId24"/>
    <p:sldId id="883" r:id="rId25"/>
    <p:sldId id="521" r:id="rId26"/>
    <p:sldId id="884" r:id="rId27"/>
    <p:sldId id="467" r:id="rId28"/>
    <p:sldId id="508" r:id="rId29"/>
    <p:sldId id="747" r:id="rId30"/>
    <p:sldId id="453" r:id="rId31"/>
    <p:sldId id="812" r:id="rId32"/>
    <p:sldId id="476" r:id="rId33"/>
    <p:sldId id="458" r:id="rId34"/>
    <p:sldId id="909" r:id="rId35"/>
    <p:sldId id="475" r:id="rId36"/>
    <p:sldId id="910" r:id="rId37"/>
    <p:sldId id="479" r:id="rId38"/>
    <p:sldId id="480" r:id="rId39"/>
    <p:sldId id="481" r:id="rId40"/>
    <p:sldId id="482" r:id="rId41"/>
    <p:sldId id="483" r:id="rId42"/>
    <p:sldId id="484" r:id="rId43"/>
    <p:sldId id="485" r:id="rId44"/>
    <p:sldId id="486" r:id="rId45"/>
    <p:sldId id="487" r:id="rId46"/>
    <p:sldId id="488" r:id="rId47"/>
    <p:sldId id="891" r:id="rId48"/>
    <p:sldId id="258" r:id="rId49"/>
    <p:sldId id="259" r:id="rId50"/>
    <p:sldId id="895" r:id="rId51"/>
    <p:sldId id="911" r:id="rId52"/>
    <p:sldId id="268" r:id="rId53"/>
    <p:sldId id="894" r:id="rId54"/>
    <p:sldId id="892" r:id="rId55"/>
    <p:sldId id="257" r:id="rId56"/>
    <p:sldId id="301" r:id="rId57"/>
    <p:sldId id="317" r:id="rId58"/>
    <p:sldId id="893" r:id="rId59"/>
    <p:sldId id="308" r:id="rId60"/>
    <p:sldId id="318" r:id="rId61"/>
    <p:sldId id="312" r:id="rId62"/>
    <p:sldId id="898" r:id="rId63"/>
    <p:sldId id="567" r:id="rId64"/>
    <p:sldId id="886" r:id="rId65"/>
    <p:sldId id="887" r:id="rId66"/>
    <p:sldId id="888" r:id="rId67"/>
    <p:sldId id="889" r:id="rId68"/>
    <p:sldId id="903" r:id="rId69"/>
    <p:sldId id="899" r:id="rId70"/>
    <p:sldId id="900" r:id="rId71"/>
    <p:sldId id="901" r:id="rId72"/>
    <p:sldId id="310" r:id="rId73"/>
    <p:sldId id="437" r:id="rId74"/>
    <p:sldId id="440" r:id="rId75"/>
    <p:sldId id="401" r:id="rId76"/>
    <p:sldId id="287" r:id="rId77"/>
    <p:sldId id="289" r:id="rId78"/>
    <p:sldId id="400" r:id="rId79"/>
    <p:sldId id="394" r:id="rId80"/>
    <p:sldId id="395" r:id="rId81"/>
    <p:sldId id="396" r:id="rId82"/>
    <p:sldId id="397" r:id="rId83"/>
    <p:sldId id="438" r:id="rId84"/>
    <p:sldId id="402" r:id="rId85"/>
    <p:sldId id="905" r:id="rId86"/>
    <p:sldId id="292" r:id="rId87"/>
    <p:sldId id="906" r:id="rId88"/>
    <p:sldId id="422" r:id="rId89"/>
    <p:sldId id="430" r:id="rId90"/>
    <p:sldId id="431" r:id="rId91"/>
    <p:sldId id="432" r:id="rId92"/>
    <p:sldId id="433" r:id="rId9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BCFFBC"/>
    <a:srgbClr val="FFFFAA"/>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85229" autoAdjust="0"/>
  </p:normalViewPr>
  <p:slideViewPr>
    <p:cSldViewPr>
      <p:cViewPr varScale="1">
        <p:scale>
          <a:sx n="70" d="100"/>
          <a:sy n="70" d="100"/>
        </p:scale>
        <p:origin x="826"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Time-driven</a:t>
            </a:r>
          </a:p>
          <a:p>
            <a:endParaRPr lang="en-SE" dirty="0"/>
          </a:p>
        </p:txBody>
      </p:sp>
    </p:spTree>
    <p:extLst>
      <p:ext uri="{BB962C8B-B14F-4D97-AF65-F5344CB8AC3E}">
        <p14:creationId xmlns:p14="http://schemas.microsoft.com/office/powerpoint/2010/main" val="4048229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59230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72883" indent="-310640">
              <a:lnSpc>
                <a:spcPct val="100000"/>
              </a:lnSpc>
              <a:spcBef>
                <a:spcPts val="722"/>
              </a:spcBef>
              <a:buClr>
                <a:srgbClr val="993300"/>
              </a:buClr>
              <a:buSzPct val="88888"/>
              <a:buFont typeface="Lucida Sans Unicode"/>
              <a:buChar char="■"/>
              <a:tabLst>
                <a:tab pos="373459" algn="l"/>
              </a:tabLst>
            </a:pPr>
            <a:r>
              <a:rPr lang="en-GB" sz="1200" dirty="0"/>
              <a:t>where deadline violations may cause severe </a:t>
            </a:r>
            <a:r>
              <a:rPr lang="en-GB" sz="1200" dirty="0" err="1"/>
              <a:t>consequences</a:t>
            </a:r>
            <a:r>
              <a:rPr lang="en-GB" dirty="0" err="1"/>
              <a:t>It</a:t>
            </a:r>
            <a:r>
              <a:rPr lang="en-GB" dirty="0"/>
              <a:t> is</a:t>
            </a:r>
            <a:r>
              <a:rPr lang="en-GB" spc="5" dirty="0"/>
              <a:t> </a:t>
            </a:r>
            <a:r>
              <a:rPr lang="en-GB" dirty="0"/>
              <a:t>a</a:t>
            </a:r>
            <a:r>
              <a:rPr lang="en-GB" spc="5" dirty="0"/>
              <a:t> </a:t>
            </a:r>
            <a:r>
              <a:rPr lang="en-GB" dirty="0"/>
              <a:t>parameter</a:t>
            </a:r>
            <a:r>
              <a:rPr lang="en-GB" spc="5" dirty="0"/>
              <a:t> </a:t>
            </a:r>
            <a:r>
              <a:rPr lang="en-GB" dirty="0"/>
              <a:t>related</a:t>
            </a:r>
            <a:r>
              <a:rPr lang="en-GB" spc="5" dirty="0"/>
              <a:t> </a:t>
            </a:r>
            <a:r>
              <a:rPr lang="en-GB" dirty="0"/>
              <a:t>to</a:t>
            </a:r>
            <a:r>
              <a:rPr lang="en-GB" spc="5" dirty="0"/>
              <a:t> </a:t>
            </a:r>
            <a:r>
              <a:rPr lang="en-GB" dirty="0"/>
              <a:t>the</a:t>
            </a:r>
            <a:r>
              <a:rPr lang="en-GB" spc="5" dirty="0"/>
              <a:t> </a:t>
            </a:r>
            <a:r>
              <a:rPr lang="en-GB" dirty="0"/>
              <a:t>consequences</a:t>
            </a:r>
            <a:r>
              <a:rPr lang="en-GB" spc="5" dirty="0"/>
              <a:t> </a:t>
            </a:r>
            <a:r>
              <a:rPr lang="en-GB" dirty="0"/>
              <a:t>of</a:t>
            </a:r>
            <a:r>
              <a:rPr lang="en-GB" spc="5" dirty="0"/>
              <a:t> </a:t>
            </a:r>
            <a:r>
              <a:rPr lang="en-GB" dirty="0"/>
              <a:t>missing</a:t>
            </a:r>
            <a:r>
              <a:rPr lang="en-GB" spc="5" dirty="0"/>
              <a:t> </a:t>
            </a:r>
            <a:r>
              <a:rPr lang="en-GB" dirty="0"/>
              <a:t>the</a:t>
            </a:r>
            <a:r>
              <a:rPr lang="en-GB" spc="5" dirty="0"/>
              <a:t> </a:t>
            </a:r>
            <a:r>
              <a:rPr lang="en-GB" spc="-9" dirty="0"/>
              <a:t>deadline</a:t>
            </a:r>
          </a:p>
          <a:p>
            <a:pPr marL="735968" lvl="1" indent="-258770">
              <a:lnSpc>
                <a:spcPct val="100000"/>
              </a:lnSpc>
              <a:spcBef>
                <a:spcPts val="631"/>
              </a:spcBef>
              <a:buClr>
                <a:srgbClr val="CC6600"/>
              </a:buClr>
              <a:buSzPct val="77777"/>
              <a:buFont typeface="Lucida Sans Unicode"/>
              <a:buChar char="●"/>
              <a:tabLst>
                <a:tab pos="736545" algn="l"/>
              </a:tabLst>
            </a:pPr>
            <a:r>
              <a:rPr lang="en-GB" sz="1634" b="1" dirty="0">
                <a:solidFill>
                  <a:srgbClr val="0000FF"/>
                </a:solidFill>
                <a:latin typeface="Arial"/>
                <a:cs typeface="Arial"/>
              </a:rPr>
              <a:t>Hard</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may</a:t>
            </a:r>
            <a:r>
              <a:rPr lang="en-GB" sz="1634" spc="-14" dirty="0">
                <a:latin typeface="Microsoft Sans Serif"/>
                <a:cs typeface="Microsoft Sans Serif"/>
              </a:rPr>
              <a:t> </a:t>
            </a:r>
            <a:r>
              <a:rPr lang="en-GB" sz="1634" dirty="0">
                <a:latin typeface="Microsoft Sans Serif"/>
                <a:cs typeface="Microsoft Sans Serif"/>
              </a:rPr>
              <a:t>have</a:t>
            </a:r>
            <a:r>
              <a:rPr lang="en-GB" sz="1634" spc="-14" dirty="0">
                <a:latin typeface="Microsoft Sans Serif"/>
                <a:cs typeface="Microsoft Sans Serif"/>
              </a:rPr>
              <a:t> </a:t>
            </a:r>
            <a:r>
              <a:rPr lang="en-GB" sz="1634" b="1" dirty="0">
                <a:solidFill>
                  <a:srgbClr val="0000FF"/>
                </a:solidFill>
                <a:latin typeface="Arial"/>
                <a:cs typeface="Arial"/>
              </a:rPr>
              <a:t>catastrophic</a:t>
            </a:r>
            <a:r>
              <a:rPr lang="en-GB" sz="1634" b="1" spc="-36" dirty="0">
                <a:solidFill>
                  <a:srgbClr val="0000FF"/>
                </a:solidFill>
                <a:latin typeface="Arial"/>
                <a:cs typeface="Arial"/>
              </a:rPr>
              <a:t> </a:t>
            </a:r>
            <a:r>
              <a:rPr lang="en-GB" sz="1634" b="1" spc="-9" dirty="0">
                <a:solidFill>
                  <a:srgbClr val="0000FF"/>
                </a:solidFill>
                <a:latin typeface="Arial"/>
                <a:cs typeface="Arial"/>
              </a:rPr>
              <a:t>consequences</a:t>
            </a:r>
            <a:endParaRPr lang="en-GB" sz="1634" dirty="0">
              <a:latin typeface="Arial"/>
              <a:cs typeface="Arial"/>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i="1" dirty="0">
                <a:solidFill>
                  <a:srgbClr val="0000FF"/>
                </a:solidFill>
                <a:latin typeface="Arial"/>
                <a:cs typeface="Arial"/>
              </a:rPr>
              <a:t>Hard</a:t>
            </a:r>
            <a:r>
              <a:rPr lang="en-GB" sz="1634" i="1" spc="-14" dirty="0">
                <a:solidFill>
                  <a:srgbClr val="0000FF"/>
                </a:solidFill>
                <a:latin typeface="Arial"/>
                <a:cs typeface="Arial"/>
              </a:rPr>
              <a:t> </a:t>
            </a:r>
            <a:r>
              <a:rPr lang="en-GB" sz="1634" i="1" spc="-9" dirty="0">
                <a:solidFill>
                  <a:srgbClr val="0000FF"/>
                </a:solidFill>
                <a:latin typeface="Arial"/>
                <a:cs typeface="Arial"/>
              </a:rPr>
              <a:t>Real-</a:t>
            </a:r>
            <a:r>
              <a:rPr lang="en-GB" sz="1634" i="1" dirty="0">
                <a:solidFill>
                  <a:srgbClr val="0000FF"/>
                </a:solidFill>
                <a:latin typeface="Arial"/>
                <a:cs typeface="Arial"/>
              </a:rPr>
              <a:t>Time</a:t>
            </a:r>
            <a:r>
              <a:rPr lang="en-GB" sz="1634" i="1" spc="-14" dirty="0">
                <a:solidFill>
                  <a:srgbClr val="0000FF"/>
                </a:solidFill>
                <a:latin typeface="Arial"/>
                <a:cs typeface="Arial"/>
              </a:rPr>
              <a:t> </a:t>
            </a:r>
            <a:r>
              <a:rPr lang="en-GB" sz="1634" i="1" dirty="0">
                <a:solidFill>
                  <a:srgbClr val="0000FF"/>
                </a:solidFill>
                <a:latin typeface="Arial"/>
                <a:cs typeface="Arial"/>
              </a:rPr>
              <a:t>System</a:t>
            </a:r>
            <a:r>
              <a:rPr lang="en-GB" sz="1634" i="1" spc="-18" dirty="0">
                <a:solidFill>
                  <a:srgbClr val="0000FF"/>
                </a:solidFill>
                <a:latin typeface="Arial"/>
                <a:cs typeface="Arial"/>
              </a:rPr>
              <a:t> </a:t>
            </a:r>
            <a:r>
              <a:rPr lang="en-GB" sz="1634" dirty="0">
                <a:latin typeface="Microsoft Sans Serif"/>
                <a:cs typeface="Microsoft Sans Serif"/>
              </a:rPr>
              <a:t>if</a:t>
            </a:r>
            <a:r>
              <a:rPr lang="en-GB" sz="1634" spc="5" dirty="0">
                <a:latin typeface="Microsoft Sans Serif"/>
                <a:cs typeface="Microsoft Sans Serif"/>
              </a:rPr>
              <a:t> </a:t>
            </a:r>
            <a:r>
              <a:rPr lang="en-GB" sz="1634" dirty="0">
                <a:latin typeface="Microsoft Sans Serif"/>
                <a:cs typeface="Microsoft Sans Serif"/>
              </a:rPr>
              <a:t>it</a:t>
            </a:r>
            <a:r>
              <a:rPr lang="en-GB" sz="1634" spc="9" dirty="0">
                <a:latin typeface="Microsoft Sans Serif"/>
                <a:cs typeface="Microsoft Sans Serif"/>
              </a:rPr>
              <a:t> </a:t>
            </a:r>
            <a:r>
              <a:rPr lang="en-GB" sz="1634" dirty="0">
                <a:latin typeface="Microsoft Sans Serif"/>
                <a:cs typeface="Microsoft Sans Serif"/>
              </a:rPr>
              <a:t>can</a:t>
            </a:r>
            <a:r>
              <a:rPr lang="en-GB" sz="1634" spc="5" dirty="0">
                <a:latin typeface="Microsoft Sans Serif"/>
                <a:cs typeface="Microsoft Sans Serif"/>
              </a:rPr>
              <a:t> </a:t>
            </a:r>
            <a:r>
              <a:rPr lang="en-GB" sz="1634" dirty="0">
                <a:latin typeface="Microsoft Sans Serif"/>
                <a:cs typeface="Microsoft Sans Serif"/>
              </a:rPr>
              <a:t>handle</a:t>
            </a:r>
            <a:r>
              <a:rPr lang="en-GB" sz="1634" spc="5" dirty="0">
                <a:latin typeface="Microsoft Sans Serif"/>
                <a:cs typeface="Microsoft Sans Serif"/>
              </a:rPr>
              <a:t> </a:t>
            </a:r>
            <a:r>
              <a:rPr lang="en-GB" sz="1634" dirty="0">
                <a:latin typeface="Microsoft Sans Serif"/>
                <a:cs typeface="Microsoft Sans Serif"/>
              </a:rPr>
              <a:t>hard</a:t>
            </a:r>
            <a:r>
              <a:rPr lang="en-GB" sz="1634" spc="5" dirty="0">
                <a:latin typeface="Microsoft Sans Serif"/>
                <a:cs typeface="Microsoft Sans Serif"/>
              </a:rPr>
              <a:t> </a:t>
            </a:r>
            <a:r>
              <a:rPr lang="en-GB" sz="1634" spc="-9" dirty="0">
                <a:latin typeface="Microsoft Sans Serif"/>
                <a:cs typeface="Microsoft Sans Serif"/>
              </a:rPr>
              <a:t>tasks</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sensory</a:t>
            </a:r>
            <a:r>
              <a:rPr lang="en-GB" sz="1634" spc="-5" dirty="0">
                <a:latin typeface="Microsoft Sans Serif"/>
                <a:cs typeface="Microsoft Sans Serif"/>
              </a:rPr>
              <a:t> </a:t>
            </a:r>
            <a:r>
              <a:rPr lang="en-GB" sz="1634" spc="-9" dirty="0">
                <a:latin typeface="Microsoft Sans Serif"/>
                <a:cs typeface="Microsoft Sans Serif"/>
              </a:rPr>
              <a:t>acquisition</a:t>
            </a:r>
            <a:endParaRPr lang="en-GB" sz="1634" dirty="0">
              <a:latin typeface="Microsoft Sans Serif"/>
              <a:cs typeface="Microsoft Sans Serif"/>
            </a:endParaRPr>
          </a:p>
          <a:p>
            <a:pPr marL="1041421" lvl="2" indent="-206901">
              <a:lnSpc>
                <a:spcPct val="100000"/>
              </a:lnSpc>
              <a:spcBef>
                <a:spcPts val="762"/>
              </a:spcBef>
              <a:buClr>
                <a:srgbClr val="009900"/>
              </a:buClr>
              <a:buSzPct val="75000"/>
              <a:buFont typeface="Webdings"/>
              <a:buChar char=""/>
              <a:tabLst>
                <a:tab pos="1041997" algn="l"/>
              </a:tabLst>
            </a:pPr>
            <a:r>
              <a:rPr lang="en-GB" sz="1634" spc="-18" dirty="0">
                <a:latin typeface="Microsoft Sans Serif"/>
                <a:cs typeface="Microsoft Sans Serif"/>
              </a:rPr>
              <a:t>low-</a:t>
            </a:r>
            <a:r>
              <a:rPr lang="en-GB" sz="1634" dirty="0">
                <a:latin typeface="Microsoft Sans Serif"/>
                <a:cs typeface="Microsoft Sans Serif"/>
              </a:rPr>
              <a:t>level</a:t>
            </a:r>
            <a:r>
              <a:rPr lang="en-GB" sz="1634" spc="18" dirty="0">
                <a:latin typeface="Microsoft Sans Serif"/>
                <a:cs typeface="Microsoft Sans Serif"/>
              </a:rPr>
              <a:t> </a:t>
            </a:r>
            <a:r>
              <a:rPr lang="en-GB" sz="1634" spc="-9" dirty="0">
                <a:latin typeface="Microsoft Sans Serif"/>
                <a:cs typeface="Microsoft Sans Serif"/>
              </a:rPr>
              <a:t>control</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spc="-9" dirty="0">
                <a:latin typeface="Microsoft Sans Serif"/>
                <a:cs typeface="Microsoft Sans Serif"/>
              </a:rPr>
              <a:t>sensory-</a:t>
            </a:r>
            <a:r>
              <a:rPr lang="en-GB" sz="1634" dirty="0">
                <a:latin typeface="Microsoft Sans Serif"/>
                <a:cs typeface="Microsoft Sans Serif"/>
              </a:rPr>
              <a:t>motor</a:t>
            </a:r>
            <a:r>
              <a:rPr lang="en-GB" sz="1634" spc="9" dirty="0">
                <a:latin typeface="Microsoft Sans Serif"/>
                <a:cs typeface="Microsoft Sans Serif"/>
              </a:rPr>
              <a:t> </a:t>
            </a:r>
            <a:r>
              <a:rPr lang="en-GB" sz="1634" spc="-9" dirty="0">
                <a:latin typeface="Microsoft Sans Serif"/>
                <a:cs typeface="Microsoft Sans Serif"/>
              </a:rPr>
              <a:t>planning</a:t>
            </a:r>
            <a:endParaRPr lang="en-GB" sz="1634" dirty="0">
              <a:latin typeface="Microsoft Sans Serif"/>
              <a:cs typeface="Microsoft Sans Serif"/>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b="1" dirty="0">
                <a:solidFill>
                  <a:srgbClr val="0000FF"/>
                </a:solidFill>
                <a:latin typeface="Arial"/>
                <a:cs typeface="Arial"/>
              </a:rPr>
              <a:t>Soft</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causes</a:t>
            </a:r>
            <a:r>
              <a:rPr lang="en-GB" sz="1634" spc="-14" dirty="0">
                <a:latin typeface="Microsoft Sans Serif"/>
                <a:cs typeface="Microsoft Sans Serif"/>
              </a:rPr>
              <a:t> </a:t>
            </a:r>
            <a:r>
              <a:rPr lang="en-GB" sz="1634" b="1" dirty="0">
                <a:solidFill>
                  <a:srgbClr val="0000FF"/>
                </a:solidFill>
                <a:latin typeface="Arial"/>
                <a:cs typeface="Arial"/>
              </a:rPr>
              <a:t>performance</a:t>
            </a:r>
            <a:r>
              <a:rPr lang="en-GB" sz="1634" b="1" spc="-36" dirty="0">
                <a:solidFill>
                  <a:srgbClr val="0000FF"/>
                </a:solidFill>
                <a:latin typeface="Arial"/>
                <a:cs typeface="Arial"/>
              </a:rPr>
              <a:t> </a:t>
            </a:r>
            <a:r>
              <a:rPr lang="en-GB" sz="1634" b="1" spc="-9" dirty="0">
                <a:solidFill>
                  <a:srgbClr val="0000FF"/>
                </a:solidFill>
                <a:latin typeface="Arial"/>
                <a:cs typeface="Arial"/>
              </a:rPr>
              <a:t>degradation</a:t>
            </a:r>
            <a:endParaRPr lang="en-GB" sz="1634" dirty="0">
              <a:latin typeface="Arial"/>
              <a:cs typeface="Arial"/>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reading data from the</a:t>
            </a:r>
            <a:r>
              <a:rPr lang="en-GB" sz="1634" spc="5" dirty="0">
                <a:latin typeface="Microsoft Sans Serif"/>
                <a:cs typeface="Microsoft Sans Serif"/>
              </a:rPr>
              <a:t> </a:t>
            </a:r>
            <a:r>
              <a:rPr lang="en-GB" sz="1634" spc="73" dirty="0">
                <a:latin typeface="Microsoft Sans Serif"/>
                <a:cs typeface="Microsoft Sans Serif"/>
              </a:rPr>
              <a:t>keyboard—</a:t>
            </a:r>
            <a:r>
              <a:rPr lang="en-GB" sz="1634" dirty="0">
                <a:latin typeface="Microsoft Sans Serif"/>
                <a:cs typeface="Microsoft Sans Serif"/>
              </a:rPr>
              <a:t>user command </a:t>
            </a:r>
            <a:r>
              <a:rPr lang="en-GB" sz="1634" spc="-9" dirty="0">
                <a:latin typeface="Microsoft Sans Serif"/>
                <a:cs typeface="Microsoft Sans Serif"/>
              </a:rPr>
              <a:t>interpretation</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message</a:t>
            </a:r>
            <a:r>
              <a:rPr lang="en-GB" sz="1634" spc="5" dirty="0">
                <a:latin typeface="Microsoft Sans Serif"/>
                <a:cs typeface="Microsoft Sans Serif"/>
              </a:rPr>
              <a:t> </a:t>
            </a:r>
            <a:r>
              <a:rPr lang="en-GB" sz="1634" spc="-9" dirty="0">
                <a:latin typeface="Microsoft Sans Serif"/>
                <a:cs typeface="Microsoft Sans Serif"/>
              </a:rPr>
              <a:t>displaying</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graphical</a:t>
            </a:r>
            <a:r>
              <a:rPr lang="en-GB" sz="1634" spc="-23" dirty="0">
                <a:latin typeface="Microsoft Sans Serif"/>
                <a:cs typeface="Microsoft Sans Serif"/>
              </a:rPr>
              <a:t> </a:t>
            </a:r>
            <a:r>
              <a:rPr lang="en-GB" sz="1634" spc="-9" dirty="0">
                <a:latin typeface="Microsoft Sans Serif"/>
                <a:cs typeface="Microsoft Sans Serif"/>
              </a:rPr>
              <a:t>activities</a:t>
            </a:r>
            <a:endParaRPr lang="en-GB" sz="1634" dirty="0">
              <a:latin typeface="Microsoft Sans Serif"/>
              <a:cs typeface="Microsoft Sans Serif"/>
            </a:endParaRPr>
          </a:p>
          <a:p>
            <a:pPr marL="16137" lvl="2">
              <a:lnSpc>
                <a:spcPct val="100000"/>
              </a:lnSpc>
              <a:spcBef>
                <a:spcPts val="1543"/>
              </a:spcBef>
              <a:buClr>
                <a:srgbClr val="009900"/>
              </a:buClr>
              <a:buFont typeface="Webdings"/>
              <a:buChar char=""/>
            </a:pPr>
            <a:endParaRPr lang="en-GB" sz="1634" dirty="0">
              <a:latin typeface="Microsoft Sans Serif"/>
              <a:cs typeface="Microsoft Sans Serif"/>
            </a:endParaRPr>
          </a:p>
          <a:p>
            <a:pPr marL="372883" indent="-310640">
              <a:lnSpc>
                <a:spcPct val="100000"/>
              </a:lnSpc>
              <a:spcBef>
                <a:spcPts val="5"/>
              </a:spcBef>
              <a:buClr>
                <a:srgbClr val="993300"/>
              </a:buClr>
              <a:buSzPct val="88888"/>
              <a:buFont typeface="Lucida Sans Unicode"/>
              <a:buChar char="■"/>
              <a:tabLst>
                <a:tab pos="373459" algn="l"/>
              </a:tabLst>
            </a:pPr>
            <a:r>
              <a:rPr lang="en-GB" b="1" dirty="0">
                <a:solidFill>
                  <a:srgbClr val="0000FF"/>
                </a:solidFill>
                <a:latin typeface="Arial"/>
                <a:cs typeface="Arial"/>
              </a:rPr>
              <a:t>Value</a:t>
            </a:r>
            <a:r>
              <a:rPr lang="en-GB" dirty="0">
                <a:solidFill>
                  <a:srgbClr val="0000FF"/>
                </a:solidFill>
              </a:rPr>
              <a:t>,</a:t>
            </a:r>
            <a:r>
              <a:rPr lang="en-GB" spc="5" dirty="0">
                <a:solidFill>
                  <a:srgbClr val="0000FF"/>
                </a:solidFill>
              </a:rPr>
              <a:t> </a:t>
            </a:r>
            <a:r>
              <a:rPr lang="en-GB" i="1" dirty="0">
                <a:solidFill>
                  <a:srgbClr val="0000FF"/>
                </a:solidFill>
                <a:latin typeface="Arial"/>
                <a:cs typeface="Arial"/>
              </a:rPr>
              <a:t>v</a:t>
            </a:r>
            <a:r>
              <a:rPr lang="en-GB" sz="1634" i="1" baseline="-20833" dirty="0">
                <a:solidFill>
                  <a:srgbClr val="0433FF"/>
                </a:solidFill>
                <a:latin typeface="Arial"/>
                <a:cs typeface="Arial"/>
              </a:rPr>
              <a:t>i</a:t>
            </a:r>
            <a:r>
              <a:rPr lang="en-GB" sz="1634" i="1" spc="211" baseline="-20833" dirty="0">
                <a:solidFill>
                  <a:srgbClr val="0433FF"/>
                </a:solidFill>
                <a:latin typeface="Arial"/>
                <a:cs typeface="Arial"/>
              </a:rPr>
              <a:t> </a:t>
            </a:r>
            <a:r>
              <a:rPr lang="en-GB" sz="1634" dirty="0"/>
              <a:t>=</a:t>
            </a:r>
            <a:r>
              <a:rPr lang="en-GB" sz="1634" spc="5" dirty="0"/>
              <a:t> </a:t>
            </a:r>
            <a:r>
              <a:rPr lang="en-GB" sz="1634" dirty="0"/>
              <a:t>the</a:t>
            </a:r>
            <a:r>
              <a:rPr lang="en-GB" sz="1634" spc="9" dirty="0"/>
              <a:t> </a:t>
            </a:r>
            <a:r>
              <a:rPr lang="en-GB" sz="1634" dirty="0"/>
              <a:t>relative</a:t>
            </a:r>
            <a:r>
              <a:rPr lang="en-GB" sz="1634" spc="5" dirty="0"/>
              <a:t> </a:t>
            </a:r>
            <a:r>
              <a:rPr lang="en-GB" sz="1634" dirty="0"/>
              <a:t>importance</a:t>
            </a:r>
            <a:r>
              <a:rPr lang="en-GB" sz="1634" spc="9" dirty="0"/>
              <a:t> </a:t>
            </a:r>
            <a:r>
              <a:rPr lang="en-GB" sz="1634" dirty="0"/>
              <a:t>of</a:t>
            </a:r>
            <a:r>
              <a:rPr lang="en-GB" sz="1634" spc="5" dirty="0"/>
              <a:t> </a:t>
            </a:r>
            <a:r>
              <a:rPr lang="en-GB" sz="1634" dirty="0"/>
              <a:t>a</a:t>
            </a:r>
            <a:r>
              <a:rPr lang="en-GB" sz="1634" spc="9" dirty="0"/>
              <a:t> </a:t>
            </a:r>
            <a:r>
              <a:rPr lang="en-GB" sz="1634" dirty="0"/>
              <a:t>task</a:t>
            </a:r>
            <a:r>
              <a:rPr lang="en-GB" sz="1634" spc="5" dirty="0"/>
              <a:t> </a:t>
            </a:r>
            <a:r>
              <a:rPr lang="en-GB" sz="1634" dirty="0" err="1"/>
              <a:t>wrt</a:t>
            </a:r>
            <a:r>
              <a:rPr lang="en-GB" sz="1634" spc="9" dirty="0"/>
              <a:t> </a:t>
            </a:r>
            <a:r>
              <a:rPr lang="en-GB" sz="1634" dirty="0"/>
              <a:t>other</a:t>
            </a:r>
            <a:r>
              <a:rPr lang="en-GB" sz="1634" spc="9" dirty="0"/>
              <a:t> </a:t>
            </a:r>
            <a:r>
              <a:rPr lang="en-GB" sz="1634" spc="-9" dirty="0"/>
              <a:t>tasks</a:t>
            </a:r>
            <a:endParaRPr lang="en-GB" sz="1634" dirty="0">
              <a:latin typeface="Arial"/>
              <a:cs typeface="Arial"/>
            </a:endParaRPr>
          </a:p>
          <a:p>
            <a:endParaRPr lang="en-SE" dirty="0"/>
          </a:p>
        </p:txBody>
      </p:sp>
    </p:spTree>
    <p:extLst>
      <p:ext uri="{BB962C8B-B14F-4D97-AF65-F5344CB8AC3E}">
        <p14:creationId xmlns:p14="http://schemas.microsoft.com/office/powerpoint/2010/main" val="989011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06">
              <a:lnSpc>
                <a:spcPts val="2360"/>
              </a:lnSpc>
              <a:spcBef>
                <a:spcPts val="82"/>
              </a:spcBef>
              <a:tabLst>
                <a:tab pos="1511127" algn="l"/>
                <a:tab pos="1775660" algn="l"/>
              </a:tabLst>
            </a:pPr>
            <a:r>
              <a:rPr lang="nn-NO" sz="1200" dirty="0">
                <a:latin typeface="Times New Roman"/>
                <a:cs typeface="Times New Roman"/>
              </a:rPr>
              <a:t>max</a:t>
            </a:r>
            <a:r>
              <a:rPr lang="nn-NO" sz="1200" spc="-18" dirty="0">
                <a:latin typeface="Times New Roman"/>
                <a:cs typeface="Times New Roman"/>
              </a:rPr>
              <a:t> </a:t>
            </a:r>
            <a:r>
              <a:rPr lang="nn-NO" sz="1200" dirty="0">
                <a:latin typeface="Times New Roman"/>
                <a:cs typeface="Times New Roman"/>
              </a:rPr>
              <a:t>(t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18"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r>
              <a:rPr lang="nn-NO" sz="1200" dirty="0">
                <a:latin typeface="Times New Roman"/>
                <a:cs typeface="Times New Roman"/>
              </a:rPr>
              <a:t>	</a:t>
            </a:r>
            <a:r>
              <a:rPr lang="nn-NO" sz="1200" spc="-45" dirty="0">
                <a:latin typeface="Times New Roman"/>
                <a:cs typeface="Times New Roman"/>
              </a:rPr>
              <a:t>–</a:t>
            </a:r>
            <a:r>
              <a:rPr lang="nn-NO" sz="1200" dirty="0">
                <a:latin typeface="Times New Roman"/>
                <a:cs typeface="Times New Roman"/>
              </a:rPr>
              <a:t>	min (t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5"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endParaRPr lang="nn-NO" sz="1200" dirty="0">
              <a:latin typeface="Times New Roman"/>
              <a:cs typeface="Times New Roman"/>
            </a:endParaRPr>
          </a:p>
          <a:p>
            <a:pPr marL="216122">
              <a:lnSpc>
                <a:spcPts val="1652"/>
              </a:lnSpc>
              <a:tabLst>
                <a:tab pos="1923200" algn="l"/>
              </a:tabLst>
            </a:pPr>
            <a:r>
              <a:rPr lang="nn-NO" sz="1000" spc="-45" dirty="0">
                <a:latin typeface="Times New Roman"/>
                <a:cs typeface="Times New Roman"/>
              </a:rPr>
              <a:t>k</a:t>
            </a:r>
            <a:r>
              <a:rPr lang="nn-NO" sz="1000" dirty="0">
                <a:latin typeface="Times New Roman"/>
                <a:cs typeface="Times New Roman"/>
              </a:rPr>
              <a:t>	</a:t>
            </a:r>
            <a:r>
              <a:rPr lang="nn-NO" sz="1000" spc="-45" dirty="0">
                <a:latin typeface="Times New Roman"/>
                <a:cs typeface="Times New Roman"/>
              </a:rPr>
              <a:t>k</a:t>
            </a:r>
            <a:endParaRPr lang="nn-NO" sz="1000" dirty="0">
              <a:latin typeface="Times New Roman"/>
              <a:cs typeface="Times New Roman"/>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Times New Roman"/>
                <a:cs typeface="Times New Roman"/>
              </a:rPr>
              <a:t>max</a:t>
            </a:r>
            <a:r>
              <a:rPr lang="en-GB" sz="1200" spc="-23" dirty="0">
                <a:latin typeface="Times New Roman"/>
                <a:cs typeface="Times New Roman"/>
              </a:rPr>
              <a:t> </a:t>
            </a:r>
            <a:r>
              <a:rPr lang="en-GB" sz="1600" dirty="0">
                <a:latin typeface="Times New Roman"/>
                <a:cs typeface="Times New Roman"/>
              </a:rPr>
              <a:t>|</a:t>
            </a:r>
            <a:r>
              <a:rPr lang="en-GB" sz="1600" spc="-218" dirty="0">
                <a:latin typeface="Times New Roman"/>
                <a:cs typeface="Times New Roman"/>
              </a:rPr>
              <a:t> </a:t>
            </a:r>
            <a:r>
              <a:rPr lang="en-GB" sz="1200" dirty="0">
                <a:latin typeface="Times New Roman"/>
                <a:cs typeface="Times New Roman"/>
              </a:rPr>
              <a:t>(</a:t>
            </a:r>
            <a:r>
              <a:rPr lang="en-GB" sz="1200" dirty="0" err="1">
                <a:latin typeface="Times New Roman"/>
                <a:cs typeface="Times New Roman"/>
              </a:rPr>
              <a:t>t</a:t>
            </a:r>
            <a:r>
              <a:rPr lang="en-GB" sz="1200" baseline="-20370" dirty="0" err="1">
                <a:latin typeface="Times New Roman"/>
                <a:cs typeface="Times New Roman"/>
              </a:rPr>
              <a:t>k</a:t>
            </a:r>
            <a:r>
              <a:rPr lang="en-GB" sz="1200" spc="258" baseline="-20370" dirty="0">
                <a:latin typeface="Times New Roman"/>
                <a:cs typeface="Times New Roman"/>
              </a:rPr>
              <a:t> </a:t>
            </a:r>
            <a:r>
              <a:rPr lang="en-GB" sz="1200" dirty="0">
                <a:latin typeface="Times New Roman"/>
                <a:cs typeface="Times New Roman"/>
              </a:rPr>
              <a:t>–</a:t>
            </a:r>
            <a:r>
              <a:rPr lang="en-GB" sz="1200" spc="-9" dirty="0">
                <a:latin typeface="Times New Roman"/>
                <a:cs typeface="Times New Roman"/>
              </a:rPr>
              <a:t> </a:t>
            </a:r>
            <a:r>
              <a:rPr lang="en-GB" sz="1200" spc="-23" dirty="0" err="1">
                <a:latin typeface="Times New Roman"/>
                <a:cs typeface="Times New Roman"/>
              </a:rPr>
              <a:t>a</a:t>
            </a:r>
            <a:r>
              <a:rPr lang="en-GB" sz="1200" spc="-34" baseline="-20370" dirty="0" err="1">
                <a:latin typeface="Times New Roman"/>
                <a:cs typeface="Times New Roman"/>
              </a:rPr>
              <a:t>k</a:t>
            </a:r>
            <a:r>
              <a:rPr lang="en-GB" sz="1200" spc="-23" dirty="0">
                <a:latin typeface="Times New Roman"/>
                <a:cs typeface="Times New Roman"/>
              </a:rPr>
              <a:t>)</a:t>
            </a:r>
            <a:r>
              <a:rPr lang="en-GB" sz="1200" dirty="0">
                <a:latin typeface="Times New Roman"/>
                <a:cs typeface="Times New Roman"/>
              </a:rPr>
              <a:t>	</a:t>
            </a:r>
            <a:r>
              <a:rPr lang="en-GB" sz="1200" spc="-45" dirty="0">
                <a:latin typeface="Times New Roman"/>
                <a:cs typeface="Times New Roman"/>
              </a:rPr>
              <a:t>–</a:t>
            </a:r>
            <a:r>
              <a:rPr lang="en-GB" sz="1200" dirty="0">
                <a:latin typeface="Times New Roman"/>
                <a:cs typeface="Times New Roman"/>
              </a:rPr>
              <a:t>	(f</a:t>
            </a:r>
            <a:r>
              <a:rPr lang="en-GB" sz="1200" baseline="-20370" dirty="0">
                <a:latin typeface="Times New Roman"/>
                <a:cs typeface="Times New Roman"/>
              </a:rPr>
              <a:t>k-1</a:t>
            </a:r>
            <a:r>
              <a:rPr lang="en-GB" sz="1200" spc="300" baseline="-20370" dirty="0">
                <a:latin typeface="Times New Roman"/>
                <a:cs typeface="Times New Roman"/>
              </a:rPr>
              <a:t> </a:t>
            </a:r>
            <a:r>
              <a:rPr lang="en-GB" sz="1200" dirty="0">
                <a:latin typeface="Times New Roman"/>
                <a:cs typeface="Times New Roman"/>
              </a:rPr>
              <a:t>–</a:t>
            </a:r>
            <a:r>
              <a:rPr lang="en-GB" sz="1200" spc="14" dirty="0">
                <a:latin typeface="Times New Roman"/>
                <a:cs typeface="Times New Roman"/>
              </a:rPr>
              <a:t> </a:t>
            </a:r>
            <a:r>
              <a:rPr lang="en-GB" sz="1200" dirty="0">
                <a:latin typeface="Times New Roman"/>
                <a:cs typeface="Times New Roman"/>
              </a:rPr>
              <a:t>a</a:t>
            </a:r>
            <a:r>
              <a:rPr lang="en-GB" sz="1200" baseline="-20370" dirty="0">
                <a:latin typeface="Times New Roman"/>
                <a:cs typeface="Times New Roman"/>
              </a:rPr>
              <a:t>k-1</a:t>
            </a:r>
            <a:r>
              <a:rPr lang="en-GB" sz="1200" dirty="0">
                <a:latin typeface="Times New Roman"/>
                <a:cs typeface="Times New Roman"/>
              </a:rPr>
              <a:t>)</a:t>
            </a:r>
            <a:r>
              <a:rPr lang="en-GB" sz="1200" spc="23" dirty="0">
                <a:latin typeface="Times New Roman"/>
                <a:cs typeface="Times New Roman"/>
              </a:rPr>
              <a:t> </a:t>
            </a:r>
            <a:r>
              <a:rPr lang="en-GB" sz="1600" spc="-45" dirty="0">
                <a:latin typeface="Times New Roman"/>
                <a:cs typeface="Times New Roman"/>
              </a:rPr>
              <a:t>|</a:t>
            </a:r>
            <a:endParaRPr lang="en-GB" sz="1600" dirty="0">
              <a:latin typeface="Times New Roman"/>
              <a:cs typeface="Times New Roman"/>
            </a:endParaRPr>
          </a:p>
          <a:p>
            <a:endParaRPr lang="en-SE" dirty="0"/>
          </a:p>
        </p:txBody>
      </p:sp>
    </p:spTree>
    <p:extLst>
      <p:ext uri="{BB962C8B-B14F-4D97-AF65-F5344CB8AC3E}">
        <p14:creationId xmlns:p14="http://schemas.microsoft.com/office/powerpoint/2010/main" val="90352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6746" indent="-310640">
              <a:spcBef>
                <a:spcPts val="722"/>
              </a:spcBef>
              <a:buClr>
                <a:srgbClr val="993300"/>
              </a:buClr>
              <a:buSzPct val="88888"/>
              <a:buFont typeface="Lucida Sans Unicode"/>
              <a:buChar char="■"/>
              <a:tabLst>
                <a:tab pos="356746" algn="l"/>
              </a:tabLst>
            </a:pPr>
            <a:r>
              <a:rPr lang="en-GB" sz="1634" dirty="0">
                <a:latin typeface="Microsoft Sans Serif"/>
                <a:cs typeface="Microsoft Sans Serif"/>
              </a:rPr>
              <a:t>Consider</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periodic</a:t>
            </a:r>
            <a:r>
              <a:rPr lang="en-GB" sz="1634" spc="-14" dirty="0">
                <a:latin typeface="Microsoft Sans Serif"/>
                <a:cs typeface="Microsoft Sans Serif"/>
              </a:rPr>
              <a:t> </a:t>
            </a:r>
            <a:r>
              <a:rPr lang="en-GB" sz="1634" dirty="0">
                <a:latin typeface="Microsoft Sans Serif"/>
                <a:cs typeface="Microsoft Sans Serif"/>
              </a:rPr>
              <a:t>task</a:t>
            </a:r>
            <a:r>
              <a:rPr lang="en-GB" sz="1634" spc="-9" dirty="0">
                <a:latin typeface="Microsoft Sans Serif"/>
                <a:cs typeface="Microsoft Sans Serif"/>
              </a:rPr>
              <a:t> </a:t>
            </a:r>
            <a:r>
              <a:rPr lang="en-GB" sz="1634" dirty="0">
                <a:latin typeface="Microsoft Sans Serif"/>
                <a:cs typeface="Microsoft Sans Serif"/>
              </a:rPr>
              <a:t>τ</a:t>
            </a:r>
            <a:r>
              <a:rPr lang="en-GB" sz="1634" baseline="-20833" dirty="0">
                <a:latin typeface="Microsoft Sans Serif"/>
                <a:cs typeface="Microsoft Sans Serif"/>
              </a:rPr>
              <a:t>1</a:t>
            </a:r>
            <a:r>
              <a:rPr lang="en-GB" sz="1634" dirty="0">
                <a:latin typeface="Microsoft Sans Serif"/>
                <a:cs typeface="Microsoft Sans Serif"/>
              </a:rPr>
              <a:t>(C</a:t>
            </a:r>
            <a:r>
              <a:rPr lang="en-GB" sz="1634" baseline="-20833" dirty="0">
                <a:latin typeface="Microsoft Sans Serif"/>
                <a:cs typeface="Microsoft Sans Serif"/>
              </a:rPr>
              <a:t>1</a:t>
            </a:r>
            <a:r>
              <a:rPr lang="en-GB" sz="1634" dirty="0">
                <a:latin typeface="Microsoft Sans Serif"/>
                <a:cs typeface="Microsoft Sans Serif"/>
              </a:rPr>
              <a:t>,T</a:t>
            </a:r>
            <a:r>
              <a:rPr lang="en-GB" sz="1634" baseline="-20833" dirty="0">
                <a:latin typeface="Microsoft Sans Serif"/>
                <a:cs typeface="Microsoft Sans Serif"/>
              </a:rPr>
              <a:t>1</a:t>
            </a:r>
            <a:r>
              <a:rPr lang="en-GB" sz="1634" dirty="0">
                <a:latin typeface="Microsoft Sans Serif"/>
                <a:cs typeface="Microsoft Sans Serif"/>
              </a:rPr>
              <a:t>,D</a:t>
            </a:r>
            <a:r>
              <a:rPr lang="en-GB" sz="1634" baseline="-20833" dirty="0">
                <a:latin typeface="Microsoft Sans Serif"/>
                <a:cs typeface="Microsoft Sans Serif"/>
              </a:rPr>
              <a:t>1</a:t>
            </a:r>
            <a:r>
              <a:rPr lang="en-GB" sz="1634" dirty="0">
                <a:latin typeface="Microsoft Sans Serif"/>
                <a:cs typeface="Microsoft Sans Serif"/>
              </a:rPr>
              <a:t>)</a:t>
            </a:r>
            <a:r>
              <a:rPr lang="en-GB" sz="1634" spc="-14" dirty="0">
                <a:latin typeface="Microsoft Sans Serif"/>
                <a:cs typeface="Microsoft Sans Serif"/>
              </a:rPr>
              <a:t> </a:t>
            </a:r>
            <a:r>
              <a:rPr lang="en-GB" sz="1634" dirty="0">
                <a:latin typeface="Microsoft Sans Serif"/>
                <a:cs typeface="Microsoft Sans Serif"/>
              </a:rPr>
              <a:t>with</a:t>
            </a:r>
            <a:r>
              <a:rPr lang="en-GB" sz="1634" spc="-14" dirty="0">
                <a:latin typeface="Microsoft Sans Serif"/>
                <a:cs typeface="Microsoft Sans Serif"/>
              </a:rPr>
              <a:t> </a:t>
            </a:r>
            <a:r>
              <a:rPr lang="en-GB" sz="1634" dirty="0">
                <a:latin typeface="Microsoft Sans Serif"/>
                <a:cs typeface="Microsoft Sans Serif"/>
              </a:rPr>
              <a:t>phase</a:t>
            </a:r>
            <a:r>
              <a:rPr lang="en-GB" sz="1634" spc="-14" dirty="0">
                <a:latin typeface="Microsoft Sans Serif"/>
                <a:cs typeface="Microsoft Sans Serif"/>
              </a:rPr>
              <a:t> </a:t>
            </a:r>
            <a:r>
              <a:rPr lang="en-GB" sz="1634" spc="-18" dirty="0">
                <a:latin typeface="Microsoft Sans Serif"/>
                <a:cs typeface="Microsoft Sans Serif"/>
              </a:rPr>
              <a:t>Φ</a:t>
            </a:r>
            <a:r>
              <a:rPr lang="en-GB" sz="1634" spc="-27" baseline="-20833" dirty="0">
                <a:latin typeface="Microsoft Sans Serif"/>
                <a:cs typeface="Microsoft Sans Serif"/>
              </a:rPr>
              <a:t>1</a:t>
            </a:r>
            <a:r>
              <a:rPr lang="en-GB" sz="1634" spc="-18" dirty="0">
                <a:latin typeface="Microsoft Sans Serif"/>
                <a:cs typeface="Microsoft Sans Serif"/>
              </a:rPr>
              <a:t>,</a:t>
            </a:r>
            <a:r>
              <a:rPr lang="en-GB" sz="1634" spc="-9" dirty="0">
                <a:latin typeface="Microsoft Sans Serif"/>
                <a:cs typeface="Microsoft Sans Serif"/>
              </a:rPr>
              <a:t> where:</a:t>
            </a:r>
            <a:endParaRPr lang="en-GB" sz="1634" dirty="0">
              <a:latin typeface="Microsoft Sans Serif"/>
              <a:cs typeface="Microsoft Sans Serif"/>
            </a:endParaRPr>
          </a:p>
          <a:p>
            <a:pPr marL="719831" lvl="1" indent="-258770">
              <a:spcBef>
                <a:spcPts val="631"/>
              </a:spcBef>
              <a:buClr>
                <a:srgbClr val="CC6600"/>
              </a:buClr>
              <a:buSzPct val="77777"/>
              <a:buFont typeface="Lucida Sans Unicode"/>
              <a:buChar char="●"/>
              <a:tabLst>
                <a:tab pos="719831" algn="l"/>
              </a:tabLst>
            </a:pPr>
            <a:r>
              <a:rPr lang="en-GB" sz="1634" dirty="0">
                <a:latin typeface="Microsoft Sans Serif"/>
                <a:cs typeface="Microsoft Sans Serif"/>
              </a:rPr>
              <a:t>C</a:t>
            </a:r>
            <a:r>
              <a:rPr lang="en-GB" sz="1634" baseline="-20833" dirty="0">
                <a:latin typeface="Microsoft Sans Serif"/>
                <a:cs typeface="Microsoft Sans Serif"/>
              </a:rPr>
              <a:t>1</a:t>
            </a:r>
            <a:r>
              <a:rPr lang="en-GB" sz="1634" spc="-6" baseline="-20833" dirty="0">
                <a:latin typeface="Microsoft Sans Serif"/>
                <a:cs typeface="Microsoft Sans Serif"/>
              </a:rPr>
              <a:t> </a:t>
            </a:r>
            <a:r>
              <a:rPr lang="en-GB" sz="1634" dirty="0">
                <a:latin typeface="Microsoft Sans Serif"/>
                <a:cs typeface="Microsoft Sans Serif"/>
              </a:rPr>
              <a:t>=</a:t>
            </a:r>
            <a:r>
              <a:rPr lang="en-GB" sz="1634" spc="5" dirty="0">
                <a:latin typeface="Microsoft Sans Serif"/>
                <a:cs typeface="Microsoft Sans Serif"/>
              </a:rPr>
              <a:t> </a:t>
            </a:r>
            <a:r>
              <a:rPr lang="en-GB" sz="1634" dirty="0">
                <a:latin typeface="Microsoft Sans Serif"/>
                <a:cs typeface="Microsoft Sans Serif"/>
              </a:rPr>
              <a:t>10 </a:t>
            </a:r>
            <a:r>
              <a:rPr lang="en-GB" sz="1634" dirty="0" err="1">
                <a:latin typeface="Microsoft Sans Serif"/>
                <a:cs typeface="Microsoft Sans Serif"/>
              </a:rPr>
              <a:t>ms</a:t>
            </a:r>
            <a:r>
              <a:rPr lang="en-GB" sz="1634" dirty="0">
                <a:latin typeface="Microsoft Sans Serif"/>
                <a:cs typeface="Microsoft Sans Serif"/>
              </a:rPr>
              <a:t>, T</a:t>
            </a:r>
            <a:r>
              <a:rPr lang="en-GB" sz="1634" baseline="-20833" dirty="0">
                <a:latin typeface="Microsoft Sans Serif"/>
                <a:cs typeface="Microsoft Sans Serif"/>
              </a:rPr>
              <a:t>1 </a:t>
            </a:r>
            <a:r>
              <a:rPr lang="en-GB" sz="1634" dirty="0">
                <a:latin typeface="Microsoft Sans Serif"/>
                <a:cs typeface="Microsoft Sans Serif"/>
              </a:rPr>
              <a:t>= 50</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D</a:t>
            </a:r>
            <a:r>
              <a:rPr lang="en-GB" sz="1634" baseline="-20833" dirty="0">
                <a:latin typeface="Microsoft Sans Serif"/>
                <a:cs typeface="Microsoft Sans Serif"/>
              </a:rPr>
              <a:t>1 </a:t>
            </a:r>
            <a:r>
              <a:rPr lang="en-GB" sz="1634" dirty="0">
                <a:latin typeface="Microsoft Sans Serif"/>
                <a:cs typeface="Microsoft Sans Serif"/>
              </a:rPr>
              <a:t>= 25</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and</a:t>
            </a:r>
            <a:r>
              <a:rPr lang="en-GB" sz="1634" spc="5" dirty="0">
                <a:latin typeface="Microsoft Sans Serif"/>
                <a:cs typeface="Microsoft Sans Serif"/>
              </a:rPr>
              <a:t> </a:t>
            </a:r>
            <a:r>
              <a:rPr lang="en-GB" sz="1634" dirty="0">
                <a:latin typeface="Microsoft Sans Serif"/>
                <a:cs typeface="Microsoft Sans Serif"/>
              </a:rPr>
              <a:t>Φ</a:t>
            </a:r>
            <a:r>
              <a:rPr lang="en-GB" sz="1634" baseline="-20833" dirty="0">
                <a:latin typeface="Microsoft Sans Serif"/>
                <a:cs typeface="Microsoft Sans Serif"/>
              </a:rPr>
              <a:t>1</a:t>
            </a:r>
            <a:r>
              <a:rPr lang="en-GB" sz="1634" spc="224" baseline="-20833" dirty="0">
                <a:latin typeface="Microsoft Sans Serif"/>
                <a:cs typeface="Microsoft Sans Serif"/>
              </a:rPr>
              <a:t> </a:t>
            </a:r>
            <a:r>
              <a:rPr lang="en-GB" sz="1634" dirty="0">
                <a:latin typeface="Microsoft Sans Serif"/>
                <a:cs typeface="Microsoft Sans Serif"/>
              </a:rPr>
              <a:t>= 100</a:t>
            </a:r>
            <a:r>
              <a:rPr lang="en-GB" sz="1634" spc="5" dirty="0">
                <a:latin typeface="Microsoft Sans Serif"/>
                <a:cs typeface="Microsoft Sans Serif"/>
              </a:rPr>
              <a:t> </a:t>
            </a:r>
            <a:r>
              <a:rPr lang="en-GB" sz="1634" spc="-23" dirty="0" err="1">
                <a:latin typeface="Microsoft Sans Serif"/>
                <a:cs typeface="Microsoft Sans Serif"/>
              </a:rPr>
              <a:t>ms</a:t>
            </a:r>
            <a:endParaRPr lang="en-GB" sz="1634" dirty="0">
              <a:latin typeface="Microsoft Sans Serif"/>
              <a:cs typeface="Microsoft Sans Serif"/>
            </a:endParaRPr>
          </a:p>
          <a:p>
            <a:pPr lvl="1">
              <a:spcBef>
                <a:spcPts val="1380"/>
              </a:spcBef>
              <a:buClr>
                <a:srgbClr val="CC6600"/>
              </a:buClr>
              <a:buFont typeface="Lucida Sans Unicode"/>
              <a:buChar char="●"/>
            </a:pPr>
            <a:endParaRPr lang="en-GB" sz="1634" dirty="0">
              <a:latin typeface="Microsoft Sans Serif"/>
              <a:cs typeface="Microsoft Sans Serif"/>
            </a:endParaRPr>
          </a:p>
          <a:p>
            <a:pPr marL="356746" indent="-310640">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18" dirty="0">
                <a:latin typeface="Microsoft Sans Serif"/>
                <a:cs typeface="Microsoft Sans Serif"/>
              </a:rPr>
              <a:t> </a:t>
            </a:r>
            <a:r>
              <a:rPr lang="en-GB" sz="1452" dirty="0">
                <a:latin typeface="Microsoft Sans Serif"/>
                <a:cs typeface="Microsoft Sans Serif"/>
              </a:rPr>
              <a:t>is</a:t>
            </a:r>
            <a:r>
              <a:rPr lang="en-GB" sz="1452" spc="-14"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a:t>
            </a:r>
            <a:r>
              <a:rPr lang="en-GB" sz="1452" dirty="0">
                <a:latin typeface="Microsoft Sans Serif"/>
                <a:cs typeface="Microsoft Sans Serif"/>
              </a:rPr>
              <a:t>’s</a:t>
            </a:r>
            <a:r>
              <a:rPr lang="en-GB" sz="1452" spc="-14" dirty="0">
                <a:latin typeface="Microsoft Sans Serif"/>
                <a:cs typeface="Microsoft Sans Serif"/>
              </a:rPr>
              <a:t> </a:t>
            </a:r>
            <a:r>
              <a:rPr lang="en-GB" sz="1452" dirty="0">
                <a:latin typeface="Microsoft Sans Serif"/>
                <a:cs typeface="Microsoft Sans Serif"/>
              </a:rPr>
              <a:t>utilization</a:t>
            </a:r>
            <a:r>
              <a:rPr lang="en-GB" sz="1452" spc="-14" dirty="0">
                <a:latin typeface="Microsoft Sans Serif"/>
                <a:cs typeface="Microsoft Sans Serif"/>
              </a:rPr>
              <a:t> </a:t>
            </a:r>
            <a:r>
              <a:rPr lang="en-GB" sz="1452" spc="-9" dirty="0">
                <a:latin typeface="Microsoft Sans Serif"/>
                <a:cs typeface="Microsoft Sans Serif"/>
              </a:rPr>
              <a:t>factor?</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Is τ</a:t>
            </a:r>
            <a:r>
              <a:rPr lang="en-GB" sz="1429" baseline="-21164" dirty="0">
                <a:latin typeface="Microsoft Sans Serif"/>
                <a:cs typeface="Microsoft Sans Serif"/>
              </a:rPr>
              <a:t>1</a:t>
            </a:r>
            <a:r>
              <a:rPr lang="en-GB" sz="1429" spc="14" baseline="-21164" dirty="0">
                <a:latin typeface="Microsoft Sans Serif"/>
                <a:cs typeface="Microsoft Sans Serif"/>
              </a:rPr>
              <a:t> </a:t>
            </a:r>
            <a:r>
              <a:rPr lang="en-GB" sz="1452" spc="-9" dirty="0">
                <a:latin typeface="Microsoft Sans Serif"/>
                <a:cs typeface="Microsoft Sans Serif"/>
              </a:rPr>
              <a:t>feasible?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absolute</a:t>
            </a:r>
            <a:r>
              <a:rPr lang="en-GB" sz="1452" spc="-5" dirty="0">
                <a:latin typeface="Microsoft Sans Serif"/>
                <a:cs typeface="Microsoft Sans Serif"/>
              </a:rPr>
              <a:t> </a:t>
            </a:r>
            <a:r>
              <a:rPr lang="en-GB" sz="1452" spc="-9" dirty="0">
                <a:latin typeface="Microsoft Sans Serif"/>
                <a:cs typeface="Microsoft Sans Serif"/>
              </a:rPr>
              <a:t>deadline?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9"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release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slack?</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If 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slack is</a:t>
            </a:r>
            <a:r>
              <a:rPr lang="en-GB" sz="1452" spc="5" dirty="0">
                <a:latin typeface="Microsoft Sans Serif"/>
                <a:cs typeface="Microsoft Sans Serif"/>
              </a:rPr>
              <a:t> </a:t>
            </a:r>
            <a:r>
              <a:rPr lang="en-GB" sz="1452" dirty="0">
                <a:latin typeface="Microsoft Sans Serif"/>
                <a:cs typeface="Microsoft Sans Serif"/>
              </a:rPr>
              <a:t>10ms, 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1,s</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finishing</a:t>
            </a:r>
            <a:r>
              <a:rPr lang="en-GB" sz="1452" spc="5" dirty="0">
                <a:latin typeface="Microsoft Sans Serif"/>
                <a:cs typeface="Microsoft Sans Serif"/>
              </a:rPr>
              <a:t>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response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With a </a:t>
            </a:r>
            <a:r>
              <a:rPr lang="en-GB" sz="1452" spc="-9" dirty="0">
                <a:latin typeface="Microsoft Sans Serif"/>
                <a:cs typeface="Microsoft Sans Serif"/>
              </a:rPr>
              <a:t>2-</a:t>
            </a:r>
            <a:r>
              <a:rPr lang="en-GB" sz="1452" dirty="0">
                <a:latin typeface="Microsoft Sans Serif"/>
                <a:cs typeface="Microsoft Sans Serif"/>
              </a:rPr>
              <a:t>CPU machine, 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 release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a:t>
            </a:r>
            <a:r>
              <a:rPr lang="en-GB" sz="1452" spc="5" dirty="0">
                <a:latin typeface="Microsoft Sans Serif"/>
                <a:cs typeface="Microsoft Sans Serif"/>
              </a:rPr>
              <a:t> </a:t>
            </a:r>
            <a:r>
              <a:rPr lang="en-GB" sz="1452" dirty="0">
                <a:latin typeface="Microsoft Sans Serif"/>
                <a:cs typeface="Microsoft Sans Serif"/>
              </a:rPr>
              <a:t>finishing </a:t>
            </a:r>
            <a:r>
              <a:rPr lang="en-GB" sz="1452" spc="-9" dirty="0">
                <a:latin typeface="Microsoft Sans Serif"/>
                <a:cs typeface="Microsoft Sans Serif"/>
              </a:rPr>
              <a:t>time?</a:t>
            </a:r>
            <a:endParaRPr lang="en-GB" sz="1452" dirty="0">
              <a:latin typeface="Microsoft Sans Serif"/>
              <a:cs typeface="Microsoft Sans Serif"/>
            </a:endParaRPr>
          </a:p>
          <a:p>
            <a:endParaRPr lang="en-SE" dirty="0"/>
          </a:p>
        </p:txBody>
      </p:sp>
    </p:spTree>
    <p:extLst>
      <p:ext uri="{BB962C8B-B14F-4D97-AF65-F5344CB8AC3E}">
        <p14:creationId xmlns:p14="http://schemas.microsoft.com/office/powerpoint/2010/main" val="255266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0825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Precedence graph?</a:t>
            </a:r>
          </a:p>
          <a:p>
            <a:endParaRPr lang="en-SE" dirty="0"/>
          </a:p>
        </p:txBody>
      </p:sp>
    </p:spTree>
    <p:extLst>
      <p:ext uri="{BB962C8B-B14F-4D97-AF65-F5344CB8AC3E}">
        <p14:creationId xmlns:p14="http://schemas.microsoft.com/office/powerpoint/2010/main" val="2170147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Using the above definitions, we have dᵢ ≥ rᵢ + Cᵢ</a:t>
            </a:r>
          </a:p>
          <a:p>
            <a:endParaRPr lang="en-SE" dirty="0"/>
          </a:p>
        </p:txBody>
      </p:sp>
    </p:spTree>
    <p:extLst>
      <p:ext uri="{BB962C8B-B14F-4D97-AF65-F5344CB8AC3E}">
        <p14:creationId xmlns:p14="http://schemas.microsoft.com/office/powerpoint/2010/main" val="3426982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3859892-46D1-4C62-A2D1-09C994E53DF4}" type="slidenum">
              <a:rPr lang="en-US" altLang="zh-CN" smtClean="0"/>
              <a:pPr/>
              <a:t>25</a:t>
            </a:fld>
            <a:endParaRPr lang="en-US" altLang="zh-CN"/>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r>
              <a:rPr lang="zh-CN" altLang="en-US" dirty="0"/>
              <a:t> </a:t>
            </a:r>
            <a:r>
              <a:rPr lang="en-GB" altLang="zh-CN" dirty="0"/>
              <a:t>Using the above definitions, we have dᵢ ≥ rᵢ + Cᵢ</a:t>
            </a:r>
            <a:endParaRPr lang="zh-CN" altLang="zh-CN" dirty="0"/>
          </a:p>
        </p:txBody>
      </p:sp>
    </p:spTree>
    <p:extLst>
      <p:ext uri="{BB962C8B-B14F-4D97-AF65-F5344CB8AC3E}">
        <p14:creationId xmlns:p14="http://schemas.microsoft.com/office/powerpoint/2010/main" val="2006592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A656D049-27EC-4726-81CF-8C8B7DACD205}" type="slidenum">
              <a:rPr lang="en-US" altLang="zh-CN" smtClean="0"/>
              <a:pPr/>
              <a:t>27</a:t>
            </a:fld>
            <a:endParaRPr lang="en-US" altLang="zh-CN"/>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59537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5665C-7987-75F3-3A59-3564893EB1F5}"/>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904E4BA5-4EBB-7382-5A1B-924C18772DCA}"/>
              </a:ext>
            </a:extLst>
          </p:cNvPr>
          <p:cNvSpPr>
            <a:spLocks noGrp="1" noChangeArrowheads="1"/>
          </p:cNvSpPr>
          <p:nvPr>
            <p:ph type="sldNum" sz="quarter" idx="5"/>
          </p:nvPr>
        </p:nvSpPr>
        <p:spPr>
          <a:noFill/>
        </p:spPr>
        <p:txBody>
          <a:bodyPr/>
          <a:lstStyle/>
          <a:p>
            <a:fld id="{D74D5020-7D17-46E0-A3BA-AE621B35504D}" type="slidenum">
              <a:rPr lang="en-US" altLang="zh-CN" smtClean="0"/>
              <a:pPr/>
              <a:t>3</a:t>
            </a:fld>
            <a:endParaRPr lang="en-US" altLang="zh-CN"/>
          </a:p>
        </p:txBody>
      </p:sp>
      <p:sp>
        <p:nvSpPr>
          <p:cNvPr id="245763" name="Rectangle 2">
            <a:extLst>
              <a:ext uri="{FF2B5EF4-FFF2-40B4-BE49-F238E27FC236}">
                <a16:creationId xmlns:a16="http://schemas.microsoft.com/office/drawing/2014/main" id="{1D084235-D0EF-BFBE-2FD9-E4B61E72B262}"/>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1ECF6A37-7566-FA91-0DD3-2E141C2DFA86}"/>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62000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7111A14-DBA5-4F6B-8C45-6F40B556A958}" type="slidenum">
              <a:rPr lang="en-US" altLang="zh-CN" smtClean="0"/>
              <a:pPr/>
              <a:t>28</a:t>
            </a:fld>
            <a:endParaRPr lang="en-US" altLang="zh-CN"/>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r>
              <a:rPr lang="en-US" altLang="zh-CN" dirty="0">
                <a:ea typeface="宋体" pitchFamily="2" charset="-122"/>
              </a:rPr>
              <a:t>Execution timeline is an infinite sequence of </a:t>
            </a:r>
            <a:r>
              <a:rPr lang="en-US" altLang="zh-CN" dirty="0">
                <a:solidFill>
                  <a:srgbClr val="CC0000"/>
                </a:solidFill>
                <a:ea typeface="宋体" pitchFamily="2" charset="-122"/>
              </a:rPr>
              <a:t>hyper periods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Online monitoring and exception handling (babbling idiot prevention)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pPr eaLnBrk="1" hangingPunct="1"/>
            <a:r>
              <a:rPr lang="en-US" altLang="zh-CN" dirty="0">
                <a:ea typeface="宋体" pitchFamily="2" charset="-122"/>
              </a:rPr>
              <a:t>Advantages: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lvl="1" eaLnBrk="1" hangingPunct="1"/>
            <a:r>
              <a:rPr lang="en-US" altLang="zh-CN" dirty="0">
                <a:ea typeface="宋体" pitchFamily="2" charset="-122"/>
              </a:rPr>
              <a:t>Online monitoring and exception handling (babbling idiot prevention)</a:t>
            </a:r>
          </a:p>
          <a:p>
            <a:pPr eaLnBrk="1" hangingPunct="1"/>
            <a:r>
              <a:rPr lang="en-US" altLang="zh-CN" dirty="0">
                <a:ea typeface="宋体" pitchFamily="2" charset="-122"/>
              </a:rPr>
              <a:t>Disadvantages:</a:t>
            </a:r>
          </a:p>
          <a:p>
            <a:pPr lvl="1" eaLnBrk="1" hangingPunct="1"/>
            <a:r>
              <a:rPr lang="en-US" altLang="zh-CN" dirty="0">
                <a:ea typeface="宋体" pitchFamily="2" charset="-122"/>
              </a:rPr>
              <a:t>Not efficient for event-driven workload</a:t>
            </a:r>
          </a:p>
          <a:p>
            <a:pPr lvl="1" eaLnBrk="1" hangingPunct="1"/>
            <a:r>
              <a:rPr lang="en-US" altLang="zh-CN" dirty="0">
                <a:ea typeface="宋体" pitchFamily="2" charset="-122"/>
              </a:rPr>
              <a:t>Maintenance nightmare</a:t>
            </a:r>
          </a:p>
          <a:p>
            <a:pPr lvl="2" eaLnBrk="1" hangingPunct="1"/>
            <a:r>
              <a:rPr lang="en-US" altLang="zh-CN" dirty="0">
                <a:ea typeface="宋体" pitchFamily="2" charset="-122"/>
              </a:rPr>
              <a:t>Complete redesign when new tasks are added, or old tasks are deleted</a:t>
            </a:r>
          </a:p>
          <a:p>
            <a:pPr eaLnBrk="1" hangingPunct="1"/>
            <a:endParaRPr lang="en-US" altLang="zh-CN"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475481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D74D5020-7D17-46E0-A3BA-AE621B35504D}" type="slidenum">
              <a:rPr lang="en-US" altLang="zh-CN" smtClean="0"/>
              <a:pPr/>
              <a:t>29</a:t>
            </a:fld>
            <a:endParaRPr lang="en-US" altLang="zh-CN"/>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59498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7B5885AD-CE74-4066-9BC3-F3768BA8D041}" type="slidenum">
              <a:rPr lang="en-US" altLang="zh-CN" smtClean="0"/>
              <a:pPr/>
              <a:t>30</a:t>
            </a:fld>
            <a:endParaRPr lang="en-US" altLang="zh-CN"/>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27178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DCE26E3-4CAC-4122-B450-E38D8853F140}" type="slidenum">
              <a:rPr lang="en-US" altLang="zh-CN" smtClean="0"/>
              <a:pPr/>
              <a:t>31</a:t>
            </a:fld>
            <a:endParaRPr lang="en-US" altLang="zh-CN"/>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RTA also applies to DMS</a:t>
            </a:r>
          </a:p>
          <a:p>
            <a:endParaRPr lang="zh-CN" altLang="zh-CN" dirty="0"/>
          </a:p>
        </p:txBody>
      </p:sp>
    </p:spTree>
    <p:extLst>
      <p:ext uri="{BB962C8B-B14F-4D97-AF65-F5344CB8AC3E}">
        <p14:creationId xmlns:p14="http://schemas.microsoft.com/office/powerpoint/2010/main" val="2184409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BAA7884C-A33D-48BA-AC97-BC408073B2FA}" type="slidenum">
              <a:rPr lang="en-US" altLang="zh-CN" smtClean="0"/>
              <a:pPr/>
              <a:t>32</a:t>
            </a:fld>
            <a:endParaRPr lang="en-US" altLang="zh-CN"/>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lvl="2" eaLnBrk="1" hangingPunct="1"/>
            <a:endParaRPr lang="en-GB" altLang="zh-CN" dirty="0">
              <a:ea typeface="宋体" pitchFamily="2" charset="-122"/>
            </a:endParaRPr>
          </a:p>
          <a:p>
            <a:pPr lvl="2" eaLnBrk="1" hangingPunct="1"/>
            <a:r>
              <a:rPr lang="en-GB" altLang="zh-CN" dirty="0">
                <a:ea typeface="宋体" pitchFamily="2" charset="-122"/>
              </a:rPr>
              <a:t>refers to a class of algorithms whose running time is polynomial in the numeric value of the input but not necessarily in the input size (the number of bits required to represent the input). This distinction arises because the numeric value of an input can be exponentially larger than its representation in bits.</a:t>
            </a: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752329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53412548-A447-48CF-B8CB-17FC18E72028}" type="slidenum">
              <a:rPr lang="en-US" altLang="zh-CN" smtClean="0"/>
              <a:pPr/>
              <a:t>33</a:t>
            </a:fld>
            <a:endParaRPr lang="en-US" altLang="zh-CN"/>
          </a:p>
        </p:txBody>
      </p:sp>
      <p:sp>
        <p:nvSpPr>
          <p:cNvPr id="25293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total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Choice>
        <mc:Fallback xmlns="">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total utilization </a:t>
                </a:r>
                <a:r>
                  <a:rPr lang="en-GB" i="0">
                    <a:latin typeface="Cambria Math" panose="02040503050406030204" pitchFamily="18" charset="0"/>
                  </a:rPr>
                  <a:t>𝑈=∑_(𝑖=1)^𝑁▒𝐶_𝑖/𝑇_𝑖 ≤𝑁(2^(1/𝑁)−1)</a:t>
                </a:r>
                <a:endParaRPr lang="en-GB" dirty="0"/>
              </a:p>
              <a:p>
                <a:pPr lvl="1" eaLnBrk="1" hangingPunct="1"/>
                <a:r>
                  <a:rPr lang="en-GB" altLang="zh-CN" i="0">
                    <a:latin typeface="Cambria Math" panose="02040503050406030204" pitchFamily="18" charset="0"/>
                    <a:ea typeface="宋体" pitchFamily="2" charset="-122"/>
                  </a:rPr>
                  <a:t>𝑈→0.69</a:t>
                </a:r>
                <a:r>
                  <a:rPr lang="en-US" altLang="zh-CN" dirty="0">
                    <a:ea typeface="宋体" pitchFamily="2" charset="-122"/>
                  </a:rPr>
                  <a:t> as </a:t>
                </a:r>
                <a:r>
                  <a:rPr lang="en-GB" altLang="zh-CN" i="0">
                    <a:latin typeface="Cambria Math" panose="02040503050406030204" pitchFamily="18" charset="0"/>
                    <a:ea typeface="宋体" pitchFamily="2" charset="-122"/>
                  </a:rPr>
                  <a:t>𝑁→∞</a:t>
                </a:r>
                <a:endParaRPr lang="en-US" altLang="zh-CN" dirty="0">
                  <a:ea typeface="宋体" pitchFamily="2" charset="-122"/>
                </a:endParaRPr>
              </a:p>
              <a:p>
                <a:pPr lvl="1" eaLnBrk="1" hangingPunct="1"/>
                <a:r>
                  <a:rPr lang="en-US" altLang="zh-CN" dirty="0">
                    <a:ea typeface="宋体" pitchFamily="2" charset="-122"/>
                  </a:rPr>
                  <a:t>Assumptions: task period equal to deadline (</a:t>
                </a:r>
                <a:r>
                  <a:rPr lang="en-GB" altLang="zh-CN" i="0">
                    <a:latin typeface="Cambria Math" panose="02040503050406030204" pitchFamily="18" charset="0"/>
                    <a:ea typeface="宋体" pitchFamily="2" charset="-122"/>
                  </a:rPr>
                  <a:t>𝑃_𝑖=𝐷_𝑖</a:t>
                </a:r>
                <a:r>
                  <a:rPr lang="en-US" altLang="zh-CN" dirty="0">
                    <a:ea typeface="宋体" pitchFamily="2" charset="-122"/>
                  </a:rPr>
                  <a:t>); task with smaller period </a:t>
                </a:r>
                <a:r>
                  <a:rPr lang="en-GB" altLang="zh-CN" i="0">
                    <a:latin typeface="Cambria Math" panose="02040503050406030204" pitchFamily="18" charset="0"/>
                    <a:ea typeface="宋体" pitchFamily="2" charset="-122"/>
                  </a:rPr>
                  <a:t>𝑃_𝑖</a:t>
                </a:r>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Fallback>
      </mc:AlternateContent>
    </p:spTree>
    <p:extLst>
      <p:ext uri="{BB962C8B-B14F-4D97-AF65-F5344CB8AC3E}">
        <p14:creationId xmlns:p14="http://schemas.microsoft.com/office/powerpoint/2010/main" val="3198904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051289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CC871CBB-01E4-4711-BE5A-DD2438454939}" type="slidenum">
              <a:rPr lang="en-US" altLang="zh-CN" smtClean="0"/>
              <a:pPr/>
              <a:t>35</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3990673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FC71-B9B9-90B3-B391-DBEF03B851C9}"/>
            </a:ext>
          </a:extLst>
        </p:cNvPr>
        <p:cNvGrpSpPr/>
        <p:nvPr/>
      </p:nvGrpSpPr>
      <p:grpSpPr>
        <a:xfrm>
          <a:off x="0" y="0"/>
          <a:ext cx="0" cy="0"/>
          <a:chOff x="0" y="0"/>
          <a:chExt cx="0" cy="0"/>
        </a:xfrm>
      </p:grpSpPr>
      <p:sp>
        <p:nvSpPr>
          <p:cNvPr id="257026" name="Rectangle 7">
            <a:extLst>
              <a:ext uri="{FF2B5EF4-FFF2-40B4-BE49-F238E27FC236}">
                <a16:creationId xmlns:a16="http://schemas.microsoft.com/office/drawing/2014/main" id="{5AA9B204-C1FB-DACD-A31C-970C0F6F600E}"/>
              </a:ext>
            </a:extLst>
          </p:cNvPr>
          <p:cNvSpPr>
            <a:spLocks noGrp="1" noChangeArrowheads="1"/>
          </p:cNvSpPr>
          <p:nvPr>
            <p:ph type="sldNum" sz="quarter" idx="5"/>
          </p:nvPr>
        </p:nvSpPr>
        <p:spPr>
          <a:noFill/>
        </p:spPr>
        <p:txBody>
          <a:bodyPr/>
          <a:lstStyle/>
          <a:p>
            <a:fld id="{CC871CBB-01E4-4711-BE5A-DD2438454939}" type="slidenum">
              <a:rPr lang="en-US" altLang="zh-CN" smtClean="0"/>
              <a:pPr/>
              <a:t>36</a:t>
            </a:fld>
            <a:endParaRPr lang="en-US" altLang="zh-CN"/>
          </a:p>
        </p:txBody>
      </p:sp>
      <p:sp>
        <p:nvSpPr>
          <p:cNvPr id="257027" name="Rectangle 2">
            <a:extLst>
              <a:ext uri="{FF2B5EF4-FFF2-40B4-BE49-F238E27FC236}">
                <a16:creationId xmlns:a16="http://schemas.microsoft.com/office/drawing/2014/main" id="{A4B1E327-78A4-9BC8-547C-49A5FED303FE}"/>
              </a:ext>
            </a:extLst>
          </p:cNvPr>
          <p:cNvSpPr>
            <a:spLocks noGrp="1" noRot="1" noChangeAspect="1" noChangeArrowheads="1" noTextEdit="1"/>
          </p:cNvSpPr>
          <p:nvPr>
            <p:ph type="sldImg"/>
          </p:nvPr>
        </p:nvSpPr>
        <p:spPr>
          <a:ln/>
        </p:spPr>
      </p:sp>
      <p:sp>
        <p:nvSpPr>
          <p:cNvPr id="257028" name="Rectangle 3">
            <a:extLst>
              <a:ext uri="{FF2B5EF4-FFF2-40B4-BE49-F238E27FC236}">
                <a16:creationId xmlns:a16="http://schemas.microsoft.com/office/drawing/2014/main" id="{E4A7B9F6-531F-FD7E-E2AB-89DFC8202ED6}"/>
              </a:ext>
            </a:extLst>
          </p:cNvPr>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879766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BDFD4EB2-C187-48B0-AD8A-ECB660638E89}" type="slidenum">
              <a:rPr lang="en-US" altLang="zh-CN" smtClean="0"/>
              <a:pPr/>
              <a:t>37</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5646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send complete robot status every 20 </a:t>
            </a:r>
            <a:r>
              <a:rPr lang="en-GB" sz="1200" dirty="0" err="1"/>
              <a:t>ms</a:t>
            </a:r>
            <a:endParaRPr lang="en-GB" sz="1200" dirty="0"/>
          </a:p>
          <a:p>
            <a:endParaRPr lang="en-SE" dirty="0"/>
          </a:p>
        </p:txBody>
      </p:sp>
    </p:spTree>
    <p:extLst>
      <p:ext uri="{BB962C8B-B14F-4D97-AF65-F5344CB8AC3E}">
        <p14:creationId xmlns:p14="http://schemas.microsoft.com/office/powerpoint/2010/main" val="3608625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1C8EC801-F61A-4632-9B43-F4E7BB9C6A96}" type="slidenum">
              <a:rPr lang="en-US" altLang="zh-CN" smtClean="0"/>
              <a:pPr/>
              <a:t>38</a:t>
            </a:fld>
            <a:endParaRPr lang="en-US" altLang="zh-CN"/>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2900894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FED2C734-B586-4EEB-8D9C-EA6E325DA63E}" type="slidenum">
              <a:rPr lang="en-US" altLang="zh-CN" smtClean="0"/>
              <a:pPr/>
              <a:t>39</a:t>
            </a:fld>
            <a:endParaRPr lang="en-US" altLang="zh-CN"/>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7287083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00A4A949-D771-4F4E-B0AA-0036010B8DB0}" type="slidenum">
              <a:rPr lang="en-US" altLang="zh-CN" smtClean="0"/>
              <a:pPr/>
              <a:t>40</a:t>
            </a:fld>
            <a:endParaRPr lang="en-US" altLang="zh-CN"/>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298711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BE3F2E6-C2E7-487F-A4AF-17473CBF3C5A}" type="slidenum">
              <a:rPr lang="en-US" altLang="zh-CN" smtClean="0"/>
              <a:pPr/>
              <a:t>41</a:t>
            </a:fld>
            <a:endParaRPr lang="en-US" altLang="zh-CN"/>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pPr marL="0" marR="0" indent="0" algn="ctr" rtl="0" eaLnBrk="1" fontAlgn="base" latinLnBrk="0" hangingPunct="1">
              <a:spcBef>
                <a:spcPts val="432"/>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Task</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T</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D</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C</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err="1">
                <a:ln>
                  <a:noFill/>
                </a:ln>
                <a:solidFill>
                  <a:srgbClr val="000000"/>
                </a:solidFill>
                <a:effectLst/>
                <a:latin typeface="Tahoma" panose="020B0604030504040204" pitchFamily="34" charset="0"/>
                <a:ea typeface="宋体" panose="02010600030101010101" pitchFamily="2" charset="-122"/>
              </a:rPr>
              <a:t>Prio</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1</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30</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30</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10</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H</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2</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40</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40</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10</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M</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3</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52</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52</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12</a:t>
            </a:r>
            <a:endParaRPr lang="en-SE" sz="1800" b="0" i="0" u="none" strike="noStrike" dirty="0">
              <a:effectLst/>
              <a:latin typeface="Arial" panose="020B0604020202020204" pitchFamily="34" charset="0"/>
            </a:endParaRPr>
          </a:p>
          <a:p>
            <a:pPr marL="0" marR="0" indent="0" algn="ctr" rtl="0" eaLnBrk="1" fontAlgn="base" latinLnBrk="0" hangingPunct="1">
              <a:spcBef>
                <a:spcPts val="480"/>
              </a:spcBef>
            </a:pPr>
            <a:r>
              <a:rPr lang="en-US" sz="1800" b="0" i="0" u="none" strike="noStrike" kern="1200" baseline="0" dirty="0">
                <a:ln>
                  <a:noFill/>
                </a:ln>
                <a:solidFill>
                  <a:srgbClr val="000000"/>
                </a:solidFill>
                <a:effectLst/>
                <a:latin typeface="Tahoma" panose="020B0604030504040204" pitchFamily="34" charset="0"/>
                <a:ea typeface="宋体" panose="02010600030101010101" pitchFamily="2" charset="-122"/>
              </a:rPr>
              <a:t>L</a:t>
            </a:r>
            <a:endParaRPr lang="en-SE" sz="1800" b="0" i="0" u="none" strike="noStrike" dirty="0">
              <a:effectLst/>
              <a:latin typeface="Arial" panose="020B0604020202020204" pitchFamily="34" charset="0"/>
            </a:endParaRPr>
          </a:p>
          <a:p>
            <a:endParaRPr lang="zh-CN" altLang="zh-CN" dirty="0"/>
          </a:p>
        </p:txBody>
      </p:sp>
    </p:spTree>
    <p:extLst>
      <p:ext uri="{BB962C8B-B14F-4D97-AF65-F5344CB8AC3E}">
        <p14:creationId xmlns:p14="http://schemas.microsoft.com/office/powerpoint/2010/main" val="3366930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F11BCFF1-ADE2-4397-AE1B-97C47CFA3CAD}" type="slidenum">
              <a:rPr lang="en-US" altLang="zh-CN" smtClean="0"/>
              <a:pPr/>
              <a:t>42</a:t>
            </a:fld>
            <a:endParaRPr lang="en-US" altLang="zh-CN"/>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952333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7EC66AFE-4E8A-4950-AA77-831666816739}" type="slidenum">
              <a:rPr lang="en-US" altLang="zh-CN" smtClean="0"/>
              <a:pPr/>
              <a:t>43</a:t>
            </a:fld>
            <a:endParaRPr lang="en-US" altLang="zh-CN"/>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958432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782F3BE1-944B-4158-B057-AB191133D559}" type="slidenum">
              <a:rPr lang="en-US" altLang="zh-CN" smtClean="0"/>
              <a:pPr/>
              <a:t>44</a:t>
            </a:fld>
            <a:endParaRPr lang="en-US" altLang="zh-CN"/>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pitchFamily="2" charset="-122"/>
              </a:rPr>
              <a:t>R3 = 12 + ceil(32/30)*10 + ceil(32/40)*10 = 42</a:t>
            </a:r>
          </a:p>
          <a:p>
            <a:endParaRPr lang="zh-CN" altLang="zh-CN" dirty="0"/>
          </a:p>
        </p:txBody>
      </p:sp>
    </p:spTree>
    <p:extLst>
      <p:ext uri="{BB962C8B-B14F-4D97-AF65-F5344CB8AC3E}">
        <p14:creationId xmlns:p14="http://schemas.microsoft.com/office/powerpoint/2010/main" val="620519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86BF8278-38B0-4CBE-87C1-C7C2EA34C8B9}" type="slidenum">
              <a:rPr lang="en-US" altLang="zh-CN" smtClean="0"/>
              <a:pPr/>
              <a:t>45</a:t>
            </a:fld>
            <a:endParaRPr lang="en-US" altLang="zh-CN"/>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094582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1DF8D82-66D0-4684-91B3-08C20DEC5EE4}" type="slidenum">
              <a:rPr lang="en-US" altLang="zh-CN" smtClean="0"/>
              <a:pPr/>
              <a:t>46</a:t>
            </a:fld>
            <a:endParaRPr lang="en-US" altLang="zh-CN"/>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726644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31A00-94F7-27D8-4454-C0CEBBA7A6F9}"/>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EE5E50C1-385A-C625-FCA6-10225111398C}"/>
              </a:ext>
            </a:extLst>
          </p:cNvPr>
          <p:cNvSpPr>
            <a:spLocks noGrp="1" noChangeArrowheads="1"/>
          </p:cNvSpPr>
          <p:nvPr>
            <p:ph type="sldNum" sz="quarter" idx="5"/>
          </p:nvPr>
        </p:nvSpPr>
        <p:spPr>
          <a:noFill/>
        </p:spPr>
        <p:txBody>
          <a:bodyPr/>
          <a:lstStyle/>
          <a:p>
            <a:fld id="{D74D5020-7D17-46E0-A3BA-AE621B35504D}" type="slidenum">
              <a:rPr lang="en-US" altLang="zh-CN" smtClean="0"/>
              <a:pPr/>
              <a:t>47</a:t>
            </a:fld>
            <a:endParaRPr lang="en-US" altLang="zh-CN"/>
          </a:p>
        </p:txBody>
      </p:sp>
      <p:sp>
        <p:nvSpPr>
          <p:cNvPr id="245763" name="Rectangle 2">
            <a:extLst>
              <a:ext uri="{FF2B5EF4-FFF2-40B4-BE49-F238E27FC236}">
                <a16:creationId xmlns:a16="http://schemas.microsoft.com/office/drawing/2014/main" id="{5C80B234-4FD3-8EE1-C634-E44D34BFF1CB}"/>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2809F050-C782-FDFD-BC8D-59154DCA2D14}"/>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8627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Gill Sans Light"/>
                <a:cs typeface="Microsoft Sans Serif"/>
              </a:rPr>
              <a:t> response time of a task set.</a:t>
            </a:r>
            <a:endParaRPr lang="en-SE" dirty="0"/>
          </a:p>
        </p:txBody>
      </p:sp>
    </p:spTree>
    <p:extLst>
      <p:ext uri="{BB962C8B-B14F-4D97-AF65-F5344CB8AC3E}">
        <p14:creationId xmlns:p14="http://schemas.microsoft.com/office/powerpoint/2010/main" val="3497874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CCD148F6-0E3D-473C-B7DC-CE2C2582B570}" type="slidenum">
              <a:rPr lang="en-US" altLang="zh-CN" smtClean="0"/>
              <a:pPr/>
              <a:t>48</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r>
              <a:rPr lang="en-US" altLang="zh-CN"/>
              <a:t>Earliest Deadline First (EDF)</a:t>
            </a:r>
          </a:p>
          <a:p>
            <a:pPr lvl="1"/>
            <a:r>
              <a:rPr lang="en-US" altLang="zh-CN"/>
              <a:t>Each job is assigned a deadline upon its arrival</a:t>
            </a:r>
          </a:p>
          <a:p>
            <a:pPr lvl="1"/>
            <a:r>
              <a:rPr lang="en-US" altLang="zh-CN"/>
              <a:t>Task with earlier deadline is assigned higher priority</a:t>
            </a:r>
          </a:p>
          <a:p>
            <a:pPr lvl="2"/>
            <a:r>
              <a:rPr lang="en-US" altLang="zh-CN"/>
              <a:t>Pros: can achieve 100% utilization</a:t>
            </a:r>
          </a:p>
          <a:p>
            <a:pPr lvl="2"/>
            <a:r>
              <a:rPr lang="en-US" altLang="zh-CN"/>
              <a:t>Cons: high runtime overhead, lack of temporal protection for HP tasks</a:t>
            </a:r>
          </a:p>
          <a:p>
            <a:endParaRPr lang="en-US" altLang="zh-CN"/>
          </a:p>
        </p:txBody>
      </p:sp>
    </p:spTree>
    <p:extLst>
      <p:ext uri="{BB962C8B-B14F-4D97-AF65-F5344CB8AC3E}">
        <p14:creationId xmlns:p14="http://schemas.microsoft.com/office/powerpoint/2010/main" val="3006850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262BB29D-A04D-47A9-8C5D-DFD64806B4B8}" type="slidenum">
              <a:rPr lang="en-US" altLang="zh-CN" smtClean="0"/>
              <a:pPr/>
              <a:t>49</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r>
              <a:rPr lang="en-US" altLang="zh-CN"/>
              <a:t>This is a simple example of EDF. Since it’s not widely used in the auto industry, we will not consider it further.</a:t>
            </a:r>
          </a:p>
        </p:txBody>
      </p:sp>
    </p:spTree>
    <p:extLst>
      <p:ext uri="{BB962C8B-B14F-4D97-AF65-F5344CB8AC3E}">
        <p14:creationId xmlns:p14="http://schemas.microsoft.com/office/powerpoint/2010/main" val="34020831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23425-2C54-0D35-B461-F41D38A51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8E2C8-650C-5D71-8370-EEC0486ACF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A4CB14-5538-7527-07A8-ECFFDEECDDAF}"/>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864994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err="1">
                <a:ea typeface="宋体" pitchFamily="2" charset="-122"/>
              </a:rPr>
              <a:t>Schedulability</a:t>
            </a:r>
            <a:r>
              <a:rPr lang="en-GB" altLang="zh-CN" dirty="0">
                <a:ea typeface="宋体" pitchFamily="2" charset="-122"/>
              </a:rPr>
              <a:t> analysis need to be changed (discussions omitted)</a:t>
            </a:r>
            <a:endParaRPr lang="zh-CN" altLang="en-US" dirty="0">
              <a:ea typeface="宋体" pitchFamily="2" charset="-122"/>
            </a:endParaRPr>
          </a:p>
          <a:p>
            <a:endParaRPr lang="en-SE" dirty="0"/>
          </a:p>
        </p:txBody>
      </p:sp>
    </p:spTree>
    <p:extLst>
      <p:ext uri="{BB962C8B-B14F-4D97-AF65-F5344CB8AC3E}">
        <p14:creationId xmlns:p14="http://schemas.microsoft.com/office/powerpoint/2010/main" val="18159348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F4B27-3485-A5C0-CA10-23B4E362F93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0BB9C80F-B0FC-D0E2-3A59-FB9A3B0F9BC7}"/>
              </a:ext>
            </a:extLst>
          </p:cNvPr>
          <p:cNvSpPr>
            <a:spLocks noGrp="1" noChangeArrowheads="1"/>
          </p:cNvSpPr>
          <p:nvPr>
            <p:ph type="sldNum" sz="quarter" idx="5"/>
          </p:nvPr>
        </p:nvSpPr>
        <p:spPr>
          <a:noFill/>
        </p:spPr>
        <p:txBody>
          <a:bodyPr/>
          <a:lstStyle/>
          <a:p>
            <a:fld id="{D74D5020-7D17-46E0-A3BA-AE621B35504D}" type="slidenum">
              <a:rPr lang="en-US" altLang="zh-CN" smtClean="0"/>
              <a:pPr/>
              <a:t>53</a:t>
            </a:fld>
            <a:endParaRPr lang="en-US" altLang="zh-CN"/>
          </a:p>
        </p:txBody>
      </p:sp>
      <p:sp>
        <p:nvSpPr>
          <p:cNvPr id="245763" name="Rectangle 2">
            <a:extLst>
              <a:ext uri="{FF2B5EF4-FFF2-40B4-BE49-F238E27FC236}">
                <a16:creationId xmlns:a16="http://schemas.microsoft.com/office/drawing/2014/main" id="{4B827D35-9174-A87B-D911-D7C43C047EBD}"/>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3D814288-DDDB-242B-30A6-86067F1EFCBE}"/>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1240037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31FBA52-AB5E-4265-A47F-17AB216EB804}" type="slidenum">
              <a:rPr lang="en-US" altLang="zh-CN" smtClean="0"/>
              <a:pPr/>
              <a:t>54</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b="1" dirty="0">
                <a:ea typeface="宋体" charset="-122"/>
              </a:rPr>
              <a:t>Examples </a:t>
            </a:r>
            <a:r>
              <a:rPr lang="en-US" altLang="zh-CN" dirty="0">
                <a:ea typeface="宋体" charset="-122"/>
              </a:rPr>
              <a:t>of common resources: data structures, variables, main memory area, file, set of registers, I/O unit, … .</a:t>
            </a:r>
            <a:r>
              <a:rPr lang="en-GB" altLang="zh-CN" dirty="0"/>
              <a:t> Examples of common resources: data structures, variables, main memory area, file, set of registers, I/O unit, … .</a:t>
            </a:r>
          </a:p>
          <a:p>
            <a:pPr eaLnBrk="1" hangingPunct="1">
              <a:lnSpc>
                <a:spcPct val="90000"/>
              </a:lnSpc>
              <a:defRPr/>
            </a:pPr>
            <a:endParaRPr lang="en-US" altLang="zh-CN" dirty="0">
              <a:ea typeface="宋体" charset="-122"/>
            </a:endParaRPr>
          </a:p>
          <a:p>
            <a:pPr eaLnBrk="1" hangingPunct="1">
              <a:lnSpc>
                <a:spcPct val="90000"/>
              </a:lnSpc>
              <a:defRPr/>
            </a:pPr>
            <a:r>
              <a:rPr lang="en-US" altLang="zh-CN" dirty="0">
                <a:ea typeface="宋体" charset="-122"/>
              </a:rPr>
              <a:t>Many shared resources do not allow simultaneous accesses but require </a:t>
            </a:r>
            <a:r>
              <a:rPr lang="en-US" altLang="zh-CN" b="1" dirty="0">
                <a:ea typeface="宋体" charset="-122"/>
              </a:rPr>
              <a:t>mutual exclusion </a:t>
            </a:r>
            <a:r>
              <a:rPr lang="en-US" altLang="zh-CN" dirty="0">
                <a:ea typeface="宋体" charset="-122"/>
              </a:rPr>
              <a:t>(</a:t>
            </a:r>
            <a:r>
              <a:rPr lang="en-US" altLang="zh-CN" b="1" dirty="0">
                <a:ea typeface="宋体" charset="-122"/>
              </a:rPr>
              <a:t>exclusive resources</a:t>
            </a:r>
            <a:r>
              <a:rPr lang="en-US" altLang="zh-CN" dirty="0">
                <a:ea typeface="宋体" charset="-122"/>
              </a:rPr>
              <a:t>). A piece of code executed under mutual exclusion constraints is called a </a:t>
            </a:r>
            <a:r>
              <a:rPr lang="en-US" altLang="zh-CN" b="1" dirty="0">
                <a:ea typeface="宋体" charset="-122"/>
              </a:rPr>
              <a:t>critical section</a:t>
            </a:r>
            <a:r>
              <a:rPr lang="en-US" altLang="zh-CN" dirty="0">
                <a:ea typeface="宋体" charset="-122"/>
              </a:rPr>
              <a:t>.</a:t>
            </a:r>
          </a:p>
          <a:p>
            <a:pPr eaLnBrk="1" hangingPunct="1">
              <a:defRPr/>
            </a:pPr>
            <a:r>
              <a:rPr lang="en-US" altLang="zh-CN" dirty="0">
                <a:ea typeface="宋体" charset="-122"/>
              </a:rPr>
              <a:t>A task waiting for an exclusive resource is said to be </a:t>
            </a:r>
            <a:r>
              <a:rPr lang="en-US" altLang="zh-CN" b="1" i="1" dirty="0">
                <a:ea typeface="宋体" charset="-122"/>
              </a:rPr>
              <a:t>blocked </a:t>
            </a:r>
            <a:r>
              <a:rPr lang="en-US" altLang="zh-CN" dirty="0">
                <a:ea typeface="宋体" charset="-122"/>
              </a:rPr>
              <a:t>on that resource. Otherwise, it proceeds by entering the </a:t>
            </a:r>
            <a:r>
              <a:rPr lang="en-US" altLang="zh-CN" b="1" i="1" dirty="0">
                <a:ea typeface="宋体" charset="-122"/>
              </a:rPr>
              <a:t>critical section </a:t>
            </a:r>
            <a:r>
              <a:rPr lang="en-US" altLang="zh-CN" dirty="0">
                <a:ea typeface="宋体" charset="-122"/>
              </a:rPr>
              <a:t>and </a:t>
            </a:r>
            <a:r>
              <a:rPr lang="en-US" altLang="zh-CN" b="1" i="1" dirty="0">
                <a:ea typeface="宋体" charset="-122"/>
              </a:rPr>
              <a:t>holds </a:t>
            </a:r>
            <a:r>
              <a:rPr lang="en-US" altLang="zh-CN" dirty="0">
                <a:ea typeface="宋体" charset="-122"/>
              </a:rPr>
              <a:t>the resource. When a task leaves a critical section, the associated resource becomes </a:t>
            </a:r>
            <a:r>
              <a:rPr lang="en-US" altLang="zh-CN" b="1" i="1" dirty="0">
                <a:ea typeface="宋体" charset="-122"/>
              </a:rPr>
              <a:t>free</a:t>
            </a:r>
            <a:r>
              <a:rPr lang="en-US" altLang="zh-CN" dirty="0">
                <a:ea typeface="宋体" charset="-122"/>
              </a:rPr>
              <a:t>.</a:t>
            </a:r>
          </a:p>
          <a:p>
            <a:pPr eaLnBrk="1" hangingPunct="1">
              <a:defRPr/>
            </a:pPr>
            <a:r>
              <a:rPr lang="en-US" altLang="zh-CN" dirty="0">
                <a:ea typeface="宋体" charset="-122"/>
              </a:rPr>
              <a:t>Waiting state caused by resource constraints:</a:t>
            </a:r>
          </a:p>
          <a:p>
            <a:pPr eaLnBrk="1" hangingPunct="1">
              <a:defRPr/>
            </a:pPr>
            <a:endParaRPr lang="en-US" altLang="zh-CN" dirty="0">
              <a:ea typeface="宋体" charset="-122"/>
            </a:endParaRPr>
          </a:p>
          <a:p>
            <a:pPr eaLnBrk="1" hangingPunct="1">
              <a:lnSpc>
                <a:spcPct val="90000"/>
              </a:lnSpc>
              <a:defRPr/>
            </a:pPr>
            <a:endParaRPr lang="en-US" altLang="zh-CN" dirty="0">
              <a:ea typeface="宋体" charset="-122"/>
            </a:endParaRPr>
          </a:p>
          <a:p>
            <a:pPr eaLnBrk="1" hangingPunct="1">
              <a:lnSpc>
                <a:spcPct val="90000"/>
              </a:lnSpc>
              <a:defRPr/>
            </a:pPr>
            <a:endParaRPr lang="en-US" altLang="zh-CN" dirty="0">
              <a:ea typeface="宋体" charset="-122"/>
            </a:endParaRPr>
          </a:p>
          <a:p>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Arial MT"/>
                <a:cs typeface="Arial MT"/>
              </a:rPr>
              <a:t>It</a:t>
            </a:r>
            <a:r>
              <a:rPr lang="en-GB" sz="1200" spc="240" dirty="0">
                <a:latin typeface="Arial MT"/>
                <a:cs typeface="Arial MT"/>
              </a:rPr>
              <a:t> </a:t>
            </a:r>
            <a:r>
              <a:rPr lang="en-GB" sz="1200" dirty="0">
                <a:latin typeface="Arial MT"/>
                <a:cs typeface="Arial MT"/>
              </a:rPr>
              <a:t>seems</a:t>
            </a:r>
            <a:r>
              <a:rPr lang="en-GB" sz="1200" spc="245" dirty="0">
                <a:latin typeface="Arial MT"/>
                <a:cs typeface="Arial MT"/>
              </a:rPr>
              <a:t> </a:t>
            </a:r>
            <a:r>
              <a:rPr lang="en-GB" sz="1200" dirty="0">
                <a:latin typeface="Arial MT"/>
                <a:cs typeface="Arial MT"/>
              </a:rPr>
              <a:t>that</a:t>
            </a:r>
            <a:r>
              <a:rPr lang="en-GB" sz="1200" spc="240" dirty="0">
                <a:latin typeface="Arial MT"/>
                <a:cs typeface="Arial MT"/>
              </a:rPr>
              <a:t> </a:t>
            </a:r>
            <a:r>
              <a:rPr lang="en-GB" sz="1200" dirty="0">
                <a:latin typeface="Arial MT"/>
                <a:cs typeface="Arial MT"/>
              </a:rPr>
              <a:t>the</a:t>
            </a:r>
            <a:r>
              <a:rPr lang="en-GB" sz="1200" spc="250" dirty="0">
                <a:latin typeface="Arial MT"/>
                <a:cs typeface="Arial MT"/>
              </a:rPr>
              <a:t> </a:t>
            </a:r>
            <a:r>
              <a:rPr lang="en-GB" sz="1200" dirty="0">
                <a:latin typeface="Arial MT"/>
                <a:cs typeface="Arial MT"/>
              </a:rPr>
              <a:t>maximum</a:t>
            </a:r>
            <a:r>
              <a:rPr lang="en-GB" sz="1200" spc="245" dirty="0">
                <a:latin typeface="Arial MT"/>
                <a:cs typeface="Arial MT"/>
              </a:rPr>
              <a:t> </a:t>
            </a:r>
            <a:r>
              <a:rPr lang="en-GB" sz="1200" spc="-10" dirty="0">
                <a:latin typeface="Arial MT"/>
                <a:cs typeface="Arial MT"/>
              </a:rPr>
              <a:t>blocking </a:t>
            </a:r>
            <a:r>
              <a:rPr lang="en-GB" sz="2400" baseline="3703" dirty="0">
                <a:latin typeface="Arial MT"/>
                <a:cs typeface="Arial MT"/>
              </a:rPr>
              <a:t>time</a:t>
            </a:r>
            <a:r>
              <a:rPr lang="en-GB" sz="2400" spc="104" baseline="3703" dirty="0">
                <a:latin typeface="Arial MT"/>
                <a:cs typeface="Arial MT"/>
              </a:rPr>
              <a:t> </a:t>
            </a:r>
            <a:r>
              <a:rPr lang="en-GB" sz="2400" baseline="3703" dirty="0">
                <a:latin typeface="Arial MT"/>
                <a:cs typeface="Arial MT"/>
              </a:rPr>
              <a:t>for</a:t>
            </a:r>
            <a:r>
              <a:rPr lang="en-GB" sz="2400" spc="120" baseline="3703" dirty="0">
                <a:latin typeface="Arial MT"/>
                <a:cs typeface="Arial MT"/>
              </a:rPr>
              <a:t> </a:t>
            </a:r>
            <a:r>
              <a:rPr lang="en-GB" sz="2400" baseline="3703" dirty="0">
                <a:latin typeface="Symbol"/>
                <a:cs typeface="Symbol"/>
              </a:rPr>
              <a:t></a:t>
            </a:r>
            <a:r>
              <a:rPr lang="en-GB" sz="1050" dirty="0">
                <a:latin typeface="Arial MT"/>
                <a:cs typeface="Arial MT"/>
              </a:rPr>
              <a:t>1</a:t>
            </a:r>
            <a:r>
              <a:rPr lang="en-GB" sz="1050" spc="140" dirty="0">
                <a:latin typeface="Arial MT"/>
                <a:cs typeface="Arial MT"/>
              </a:rPr>
              <a:t> </a:t>
            </a:r>
            <a:r>
              <a:rPr lang="en-GB" sz="2400" baseline="3703" dirty="0">
                <a:latin typeface="Arial MT"/>
                <a:cs typeface="Arial MT"/>
              </a:rPr>
              <a:t>is</a:t>
            </a:r>
            <a:r>
              <a:rPr lang="en-GB" sz="2400" spc="104" baseline="3703" dirty="0">
                <a:latin typeface="Arial MT"/>
                <a:cs typeface="Arial MT"/>
              </a:rPr>
              <a:t> </a:t>
            </a:r>
            <a:r>
              <a:rPr lang="en-GB" sz="2400" baseline="3703" dirty="0">
                <a:latin typeface="Arial MT"/>
                <a:cs typeface="Arial MT"/>
              </a:rPr>
              <a:t>equal</a:t>
            </a:r>
            <a:r>
              <a:rPr lang="en-GB" sz="2400" spc="112" baseline="3703" dirty="0">
                <a:latin typeface="Arial MT"/>
                <a:cs typeface="Arial MT"/>
              </a:rPr>
              <a:t> </a:t>
            </a:r>
            <a:r>
              <a:rPr lang="en-GB" sz="2400" baseline="3703" dirty="0">
                <a:latin typeface="Arial MT"/>
                <a:cs typeface="Arial MT"/>
              </a:rPr>
              <a:t>to</a:t>
            </a:r>
            <a:r>
              <a:rPr lang="en-GB" sz="2400" spc="112" baseline="3703" dirty="0">
                <a:latin typeface="Arial MT"/>
                <a:cs typeface="Arial MT"/>
              </a:rPr>
              <a:t> </a:t>
            </a:r>
            <a:r>
              <a:rPr lang="en-GB" sz="2400" baseline="3703" dirty="0">
                <a:latin typeface="Arial MT"/>
                <a:cs typeface="Arial MT"/>
              </a:rPr>
              <a:t>the</a:t>
            </a:r>
            <a:r>
              <a:rPr lang="en-GB" sz="2400" spc="104" baseline="3703" dirty="0">
                <a:latin typeface="Arial MT"/>
                <a:cs typeface="Arial MT"/>
              </a:rPr>
              <a:t> </a:t>
            </a:r>
            <a:r>
              <a:rPr lang="en-GB" sz="2400" baseline="3703" dirty="0">
                <a:latin typeface="Arial MT"/>
                <a:cs typeface="Arial MT"/>
              </a:rPr>
              <a:t>length</a:t>
            </a:r>
            <a:r>
              <a:rPr lang="en-GB" sz="2400" spc="112" baseline="3703" dirty="0">
                <a:latin typeface="Arial MT"/>
                <a:cs typeface="Arial MT"/>
              </a:rPr>
              <a:t> </a:t>
            </a:r>
            <a:r>
              <a:rPr lang="en-GB" sz="2400" baseline="3703" dirty="0">
                <a:latin typeface="Arial MT"/>
                <a:cs typeface="Arial MT"/>
              </a:rPr>
              <a:t>of</a:t>
            </a:r>
            <a:r>
              <a:rPr lang="en-GB" sz="2400" spc="120" baseline="3703" dirty="0">
                <a:latin typeface="Arial MT"/>
                <a:cs typeface="Arial MT"/>
              </a:rPr>
              <a:t> </a:t>
            </a:r>
            <a:r>
              <a:rPr lang="en-GB" sz="2400" spc="-37" baseline="3703" dirty="0">
                <a:latin typeface="Arial MT"/>
                <a:cs typeface="Arial MT"/>
              </a:rPr>
              <a:t>the</a:t>
            </a:r>
            <a:r>
              <a:rPr lang="en-GB" sz="2400" baseline="3703" dirty="0">
                <a:latin typeface="Arial MT"/>
                <a:cs typeface="Arial MT"/>
              </a:rPr>
              <a:t> critical</a:t>
            </a:r>
            <a:r>
              <a:rPr lang="en-GB" sz="2400" spc="22" baseline="3703" dirty="0">
                <a:latin typeface="Arial MT"/>
                <a:cs typeface="Arial MT"/>
              </a:rPr>
              <a:t> </a:t>
            </a:r>
            <a:r>
              <a:rPr lang="en-GB" sz="2400" baseline="3703" dirty="0">
                <a:latin typeface="Arial MT"/>
                <a:cs typeface="Arial MT"/>
              </a:rPr>
              <a:t>section</a:t>
            </a:r>
            <a:r>
              <a:rPr lang="en-GB" sz="2400" spc="15" baseline="3703" dirty="0">
                <a:latin typeface="Arial MT"/>
                <a:cs typeface="Arial MT"/>
              </a:rPr>
              <a:t> </a:t>
            </a:r>
            <a:r>
              <a:rPr lang="en-GB" sz="2400" baseline="3703" dirty="0">
                <a:latin typeface="Arial MT"/>
                <a:cs typeface="Arial MT"/>
              </a:rPr>
              <a:t>of</a:t>
            </a:r>
            <a:r>
              <a:rPr lang="en-GB" sz="2400" spc="15" baseline="3703" dirty="0">
                <a:latin typeface="Arial MT"/>
                <a:cs typeface="Arial MT"/>
              </a:rPr>
              <a:t> </a:t>
            </a:r>
            <a:r>
              <a:rPr lang="en-GB" sz="2400" baseline="3703" dirty="0">
                <a:latin typeface="Symbol"/>
                <a:cs typeface="Symbol"/>
              </a:rPr>
              <a:t></a:t>
            </a:r>
            <a:r>
              <a:rPr lang="en-GB" sz="1050" dirty="0">
                <a:latin typeface="Arial MT"/>
                <a:cs typeface="Arial MT"/>
              </a:rPr>
              <a:t>2</a:t>
            </a:r>
            <a:r>
              <a:rPr lang="en-GB" sz="2400" baseline="3703" dirty="0">
                <a:latin typeface="Arial MT"/>
                <a:cs typeface="Arial MT"/>
              </a:rPr>
              <a:t>,</a:t>
            </a:r>
            <a:r>
              <a:rPr lang="en-GB" sz="2400" spc="359" baseline="3703" dirty="0">
                <a:latin typeface="Arial MT"/>
                <a:cs typeface="Arial MT"/>
              </a:rPr>
              <a:t> </a:t>
            </a:r>
            <a:r>
              <a:rPr lang="en-GB" sz="2400" baseline="3703" dirty="0">
                <a:latin typeface="Arial MT"/>
                <a:cs typeface="Arial MT"/>
              </a:rPr>
              <a:t>but</a:t>
            </a:r>
            <a:r>
              <a:rPr lang="en-GB" sz="2400" spc="15" baseline="3703" dirty="0">
                <a:latin typeface="Arial MT"/>
                <a:cs typeface="Arial MT"/>
              </a:rPr>
              <a:t> </a:t>
            </a:r>
            <a:r>
              <a:rPr lang="en-GB" sz="2400" spc="-75" baseline="3703" dirty="0">
                <a:latin typeface="Arial MT"/>
                <a:cs typeface="Arial MT"/>
              </a:rPr>
              <a:t>…</a:t>
            </a:r>
            <a:endParaRPr lang="en-GB" sz="2400" baseline="3703" dirty="0">
              <a:latin typeface="Arial MT"/>
              <a:cs typeface="Arial MT"/>
            </a:endParaRPr>
          </a:p>
          <a:p>
            <a:endParaRPr lang="en-SE" dirty="0"/>
          </a:p>
        </p:txBody>
      </p:sp>
    </p:spTree>
    <p:extLst>
      <p:ext uri="{BB962C8B-B14F-4D97-AF65-F5344CB8AC3E}">
        <p14:creationId xmlns:p14="http://schemas.microsoft.com/office/powerpoint/2010/main" val="1249727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A813292-E49B-47FD-984F-AEE6D2517451}" type="slidenum">
              <a:rPr lang="en-US" altLang="zh-CN" smtClean="0"/>
              <a:pPr/>
              <a:t>58</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2A988B81-1A65-4A71-AD99-69D232AF0DCD}" type="slidenum">
              <a:rPr lang="en-US" altLang="zh-CN" smtClean="0"/>
              <a:pPr/>
              <a:t>63</a:t>
            </a:fld>
            <a:endParaRPr lang="en-US" altLang="zh-CN"/>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291816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endParaRPr lang="en-GB" dirty="0"/>
          </a:p>
          <a:p>
            <a:pPr lvl="1">
              <a:buFont typeface="Arial" panose="020B0604020202020204" pitchFamily="34" charset="0"/>
              <a:buChar char="•"/>
            </a:pPr>
            <a:r>
              <a:rPr lang="en-GB" dirty="0"/>
              <a:t>Pipeline mechanisms, Prefetch queues</a:t>
            </a:r>
          </a:p>
          <a:p>
            <a:pPr marL="457200" marR="0" lvl="1" indent="0" algn="l" defTabSz="914400" rtl="0" eaLnBrk="0" fontAlgn="base" latinLnBrk="0" hangingPunct="0">
              <a:lnSpc>
                <a:spcPct val="90000"/>
              </a:lnSpc>
              <a:spcBef>
                <a:spcPct val="40000"/>
              </a:spcBef>
              <a:spcAft>
                <a:spcPct val="0"/>
              </a:spcAft>
              <a:buClrTx/>
              <a:buSzTx/>
              <a:buFont typeface="Arial" panose="020B0604020202020204" pitchFamily="34" charset="0"/>
              <a:buChar char="•"/>
              <a:tabLst/>
              <a:defRPr/>
            </a:pPr>
            <a:r>
              <a:rPr lang="en-GB" dirty="0"/>
              <a:t>It reduces stack size, since no more than one task can be active, and tasks can share the same stack space </a:t>
            </a:r>
          </a:p>
          <a:p>
            <a:pPr lvl="1">
              <a:buFont typeface="Arial" panose="020B0604020202020204" pitchFamily="34" charset="0"/>
              <a:buChar char="•"/>
            </a:pPr>
            <a:endParaRPr lang="en-GB" dirty="0"/>
          </a:p>
          <a:p>
            <a:endParaRPr lang="en-SE" dirty="0"/>
          </a:p>
        </p:txBody>
      </p:sp>
    </p:spTree>
    <p:extLst>
      <p:ext uri="{BB962C8B-B14F-4D97-AF65-F5344CB8AC3E}">
        <p14:creationId xmlns:p14="http://schemas.microsoft.com/office/powerpoint/2010/main" val="328376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61A86AC1-4AB3-4259-832E-34AE8CA75AFB}" type="slidenum">
              <a:rPr lang="en-US" altLang="zh-CN" smtClean="0"/>
              <a:pPr/>
              <a:t>10</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000749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pitchFamily="2" charset="-122"/>
              </a:rPr>
              <a:t>Non preemption reduces </a:t>
            </a:r>
            <a:r>
              <a:rPr lang="en-US" altLang="zh-CN" dirty="0" err="1">
                <a:ea typeface="宋体" pitchFamily="2" charset="-122"/>
              </a:rPr>
              <a:t>schedulability</a:t>
            </a:r>
            <a:r>
              <a:rPr lang="en-US" altLang="zh-CN" dirty="0">
                <a:ea typeface="宋体" pitchFamily="2" charset="-122"/>
              </a:rPr>
              <a:t> (analysis must take blocking times into account); Non preemption reduces </a:t>
            </a:r>
            <a:r>
              <a:rPr lang="en-US" altLang="zh-CN" dirty="0" err="1">
                <a:ea typeface="宋体" pitchFamily="2" charset="-122"/>
              </a:rPr>
              <a:t>schedulability</a:t>
            </a:r>
            <a:r>
              <a:rPr lang="en-US" altLang="zh-CN" dirty="0">
                <a:ea typeface="宋体" pitchFamily="2" charset="-122"/>
              </a:rPr>
              <a:t> (analysis must take blocking times into account);</a:t>
            </a:r>
          </a:p>
          <a:p>
            <a:r>
              <a:rPr lang="en-US" altLang="zh-CN" dirty="0">
                <a:ea typeface="宋体" pitchFamily="2" charset="-122"/>
              </a:rPr>
              <a:t>Schedulable utilization bound drops to zero. </a:t>
            </a:r>
          </a:p>
          <a:p>
            <a:pPr lvl="1"/>
            <a:r>
              <a:rPr lang="en-US" altLang="zh-CN" dirty="0">
                <a:ea typeface="宋体" pitchFamily="2" charset="-122"/>
              </a:rPr>
              <a:t>Here is an example with CPU utilization of nearly 0, yet non-schedulable.</a:t>
            </a:r>
            <a:endParaRPr lang="zh-CN" altLang="en-US"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7490703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I have given an overview of the basic concepts of real-time scheduling </a:t>
            </a:r>
          </a:p>
          <a:p>
            <a:pPr eaLnBrk="1" hangingPunct="1"/>
            <a:r>
              <a:rPr lang="en-US" altLang="zh-CN" dirty="0">
                <a:ea typeface="宋体" pitchFamily="2" charset="-122"/>
              </a:rPr>
              <a:t>Focus on static priority scheduling</a:t>
            </a:r>
          </a:p>
          <a:p>
            <a:pPr eaLnBrk="1" hangingPunct="1"/>
            <a:r>
              <a:rPr lang="en-US" altLang="zh-CN" dirty="0">
                <a:ea typeface="宋体" pitchFamily="2" charset="-122"/>
              </a:rPr>
              <a:t>Commercial tools from </a:t>
            </a:r>
            <a:r>
              <a:rPr lang="en-US" altLang="zh-CN" dirty="0" err="1">
                <a:ea typeface="宋体" pitchFamily="2" charset="-122"/>
              </a:rPr>
              <a:t>TimeSys</a:t>
            </a:r>
            <a:r>
              <a:rPr lang="en-US" altLang="zh-CN" dirty="0">
                <a:ea typeface="宋体" pitchFamily="2" charset="-122"/>
              </a:rPr>
              <a:t> and </a:t>
            </a:r>
            <a:r>
              <a:rPr lang="en-US" altLang="zh-CN" dirty="0" err="1">
                <a:ea typeface="宋体" pitchFamily="2" charset="-122"/>
              </a:rPr>
              <a:t>Tripac</a:t>
            </a:r>
            <a:r>
              <a:rPr lang="en-US" altLang="zh-CN" dirty="0">
                <a:ea typeface="宋体" pitchFamily="2" charset="-122"/>
              </a:rPr>
              <a:t> Software make it easier to do </a:t>
            </a:r>
            <a:r>
              <a:rPr lang="en-US" altLang="zh-CN" dirty="0" err="1">
                <a:ea typeface="宋体" pitchFamily="2" charset="-122"/>
              </a:rPr>
              <a:t>schedulability</a:t>
            </a:r>
            <a:r>
              <a:rPr lang="en-US" altLang="zh-CN" dirty="0">
                <a:ea typeface="宋体" pitchFamily="2" charset="-122"/>
              </a:rPr>
              <a:t> analysis</a:t>
            </a:r>
          </a:p>
          <a:p>
            <a:pPr lvl="1" eaLnBrk="1" hangingPunct="1"/>
            <a:r>
              <a:rPr lang="en-US" altLang="zh-CN" dirty="0">
                <a:ea typeface="宋体" pitchFamily="2" charset="-122"/>
              </a:rPr>
              <a:t>However, it is good to know the internals of these tools</a:t>
            </a:r>
          </a:p>
          <a:p>
            <a:pPr eaLnBrk="1" hangingPunct="1">
              <a:buFont typeface="Wingdings" pitchFamily="2" charset="2"/>
              <a:buNone/>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20756108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CC14F-4C65-2A16-F6E6-EF90CE2FF8CC}"/>
            </a:ext>
          </a:extLst>
        </p:cNvPr>
        <p:cNvGrpSpPr/>
        <p:nvPr/>
      </p:nvGrpSpPr>
      <p:grpSpPr>
        <a:xfrm>
          <a:off x="0" y="0"/>
          <a:ext cx="0" cy="0"/>
          <a:chOff x="0" y="0"/>
          <a:chExt cx="0" cy="0"/>
        </a:xfrm>
      </p:grpSpPr>
      <p:sp>
        <p:nvSpPr>
          <p:cNvPr id="267266" name="Rectangle 7">
            <a:extLst>
              <a:ext uri="{FF2B5EF4-FFF2-40B4-BE49-F238E27FC236}">
                <a16:creationId xmlns:a16="http://schemas.microsoft.com/office/drawing/2014/main" id="{92A74F7A-A6AE-465E-8FAA-84086B00CF3E}"/>
              </a:ext>
            </a:extLst>
          </p:cNvPr>
          <p:cNvSpPr>
            <a:spLocks noGrp="1" noChangeArrowheads="1"/>
          </p:cNvSpPr>
          <p:nvPr>
            <p:ph type="sldNum" sz="quarter" idx="5"/>
          </p:nvPr>
        </p:nvSpPr>
        <p:spPr>
          <a:noFill/>
        </p:spPr>
        <p:txBody>
          <a:bodyPr/>
          <a:lstStyle/>
          <a:p>
            <a:fld id="{2A988B81-1A65-4A71-AD99-69D232AF0DCD}" type="slidenum">
              <a:rPr lang="en-US" altLang="zh-CN" smtClean="0"/>
              <a:pPr/>
              <a:t>68</a:t>
            </a:fld>
            <a:endParaRPr lang="en-US" altLang="zh-CN"/>
          </a:p>
        </p:txBody>
      </p:sp>
      <p:sp>
        <p:nvSpPr>
          <p:cNvPr id="267267" name="Rectangle 2">
            <a:extLst>
              <a:ext uri="{FF2B5EF4-FFF2-40B4-BE49-F238E27FC236}">
                <a16:creationId xmlns:a16="http://schemas.microsoft.com/office/drawing/2014/main" id="{7F42CC1F-7230-D3A1-F8C0-E2EAE696CDFD}"/>
              </a:ext>
            </a:extLst>
          </p:cNvPr>
          <p:cNvSpPr>
            <a:spLocks noGrp="1" noRot="1" noChangeAspect="1" noChangeArrowheads="1" noTextEdit="1"/>
          </p:cNvSpPr>
          <p:nvPr>
            <p:ph type="sldImg"/>
          </p:nvPr>
        </p:nvSpPr>
        <p:spPr>
          <a:ln/>
        </p:spPr>
      </p:sp>
      <p:sp>
        <p:nvSpPr>
          <p:cNvPr id="267268" name="Rectangle 3">
            <a:extLst>
              <a:ext uri="{FF2B5EF4-FFF2-40B4-BE49-F238E27FC236}">
                <a16:creationId xmlns:a16="http://schemas.microsoft.com/office/drawing/2014/main" id="{2454ECE2-EED3-2A88-B62C-77679364154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240000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ACFBCD7B-6E10-4D67-86D1-E913D2B515B8}" type="slidenum">
              <a:rPr lang="en-US" altLang="zh-CN" smtClean="0"/>
              <a:pPr/>
              <a:t>69</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E1E7AED5-8643-4F4F-B9BC-EDD0BD36A361}" type="slidenum">
              <a:rPr lang="en-US" altLang="zh-CN" smtClean="0"/>
              <a:pPr/>
              <a:t>70</a:t>
            </a:fld>
            <a:endParaRPr lang="en-US" altLang="zh-CN"/>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4951056E-E4F4-4CDB-B3FC-369EF31C54A8}" type="slidenum">
              <a:rPr lang="en-US" altLang="zh-CN" smtClean="0"/>
              <a:pPr/>
              <a:t>71</a:t>
            </a:fld>
            <a:endParaRPr lang="en-US" altLang="zh-CN"/>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F29EC1CB-E092-4545-890E-625514B7C5B8}" type="slidenum">
              <a:rPr lang="en-US" altLang="zh-CN" smtClean="0"/>
              <a:pPr/>
              <a:t>72</a:t>
            </a:fld>
            <a:endParaRPr lang="en-US" altLang="zh-CN"/>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71D625B-EA94-440C-B10D-DA80EFE66A6B}" type="slidenum">
              <a:rPr lang="it-IT" altLang="zh-CN"/>
              <a:pPr/>
              <a:t>73</a:t>
            </a:fld>
            <a:endParaRPr lang="it-IT" altLang="zh-CN"/>
          </a:p>
        </p:txBody>
      </p:sp>
      <p:sp>
        <p:nvSpPr>
          <p:cNvPr id="86019" name="Rectangle 2"/>
          <p:cNvSpPr>
            <a:spLocks noGrp="1" noRot="1" noChangeAspect="1" noChangeArrowheads="1" noTextEdit="1"/>
          </p:cNvSpPr>
          <p:nvPr>
            <p:ph type="sldImg"/>
          </p:nvPr>
        </p:nvSpPr>
        <p:spPr>
          <a:xfrm>
            <a:off x="1143000" y="685800"/>
            <a:ext cx="4570413" cy="3427413"/>
          </a:xfrm>
          <a:ln/>
        </p:spPr>
      </p:sp>
      <p:sp>
        <p:nvSpPr>
          <p:cNvPr id="86020" name="Rectangle 3"/>
          <p:cNvSpPr>
            <a:spLocks noGrp="1" noChangeArrowheads="1"/>
          </p:cNvSpPr>
          <p:nvPr>
            <p:ph type="body" idx="1"/>
          </p:nvPr>
        </p:nvSpPr>
        <p:spPr>
          <a:xfrm>
            <a:off x="914400" y="4343400"/>
            <a:ext cx="5027613" cy="4113213"/>
          </a:xfrm>
          <a:noFill/>
          <a:ln/>
        </p:spPr>
        <p:txBody>
          <a:bodyPr/>
          <a:lstStyle/>
          <a:p>
            <a:pPr lvl="1" eaLnBrk="1" hangingPunct="1"/>
            <a:endParaRPr lang="en-US" altLang="zh-CN" dirty="0">
              <a:ea typeface="宋体" charset="-122"/>
            </a:endParaRPr>
          </a:p>
          <a:p>
            <a:pPr lvl="1" eaLnBrk="1" hangingPunct="1"/>
            <a:r>
              <a:rPr lang="en-US" altLang="zh-CN" dirty="0">
                <a:ea typeface="宋体" charset="-122"/>
              </a:rPr>
              <a:t>A task may execute on any processor</a:t>
            </a:r>
          </a:p>
          <a:p>
            <a:pPr lvl="1" eaLnBrk="1" hangingPunct="1"/>
            <a:r>
              <a:rPr lang="en-US" altLang="zh-CN" dirty="0">
                <a:ea typeface="宋体" charset="-122"/>
              </a:rPr>
              <a:t>A preempted job may resume on any processor</a:t>
            </a:r>
          </a:p>
          <a:p>
            <a:pPr lvl="1" eaLnBrk="1" hangingPunct="1"/>
            <a:endParaRPr lang="en-US" altLang="zh-CN" dirty="0">
              <a:ea typeface="宋体" charset="-122"/>
            </a:endParaRPr>
          </a:p>
          <a:p>
            <a:pPr eaLnBrk="1" hangingPunct="1"/>
            <a:r>
              <a:rPr lang="en-US" altLang="zh-CN" dirty="0">
                <a:ea typeface="宋体" charset="-122"/>
              </a:rPr>
              <a:t>All ready tasks are kept in a common (global) queue</a:t>
            </a:r>
          </a:p>
          <a:p>
            <a:pPr eaLnBrk="1" hangingPunct="1"/>
            <a:r>
              <a:rPr lang="en-US" altLang="zh-CN" dirty="0">
                <a:ea typeface="宋体" charset="-122"/>
              </a:rPr>
              <a:t>When selected for execution, a task can be dispatched to an arbitrary processor, even after being preempted</a:t>
            </a:r>
          </a:p>
          <a:p>
            <a:pPr eaLnBrk="1" hangingPunct="1"/>
            <a:endParaRPr lang="en-US" altLang="zh-CN" dirty="0">
              <a:ea typeface="宋体" charset="-122"/>
            </a:endParaRPr>
          </a:p>
          <a:p>
            <a:pPr eaLnBrk="1" hangingPunct="1"/>
            <a:r>
              <a:rPr lang="en-US" altLang="zh-CN" dirty="0">
                <a:ea typeface="宋体" charset="-122"/>
              </a:rPr>
              <a:t>Single system-wide queue or multiple per-processor queues:</a:t>
            </a:r>
          </a:p>
          <a:p>
            <a:pPr eaLnBrk="1" hangingPunct="1"/>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6935E59B-A0A7-4C41-BDAB-3926595FFE2F}" type="slidenum">
              <a:rPr lang="en-US" altLang="zh-CN" smtClean="0"/>
              <a:pPr/>
              <a:t>74</a:t>
            </a:fld>
            <a:endParaRPr lang="en-US" altLang="zh-CN"/>
          </a:p>
        </p:txBody>
      </p:sp>
      <p:sp>
        <p:nvSpPr>
          <p:cNvPr id="188419"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ln/>
        </p:spPr>
        <p:txBody>
          <a:bodyPr/>
          <a:lstStyle/>
          <a:p>
            <a:pPr marL="0" marR="0" lvl="1"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charset="-122"/>
              </a:rPr>
              <a:t>Unused processor time can easily be reclaimed</a:t>
            </a:r>
          </a:p>
          <a:p>
            <a:pPr marL="0" lvl="1">
              <a:defRPr/>
            </a:pPr>
            <a:endParaRPr lang="en-US" altLang="zh-CN" dirty="0"/>
          </a:p>
          <a:p>
            <a:pPr marL="0" lvl="1">
              <a:defRPr/>
            </a:pPr>
            <a:r>
              <a:rPr lang="en-US" altLang="zh-CN" dirty="0"/>
              <a:t>Easier re-scheduling (dynamic loads, selective shutdown, etc.)</a:t>
            </a:r>
          </a:p>
          <a:p>
            <a:pPr lvl="1" eaLnBrk="1" hangingPunct="1">
              <a:defRPr/>
            </a:pPr>
            <a:r>
              <a:rPr lang="en-US" altLang="zh-CN" dirty="0"/>
              <a:t>Number of preemptions</a:t>
            </a:r>
          </a:p>
          <a:p>
            <a:pPr lvl="1" eaLnBrk="1" hangingPunct="1">
              <a:defRPr/>
            </a:pPr>
            <a:r>
              <a:rPr lang="en-US" altLang="zh-CN" dirty="0"/>
              <a:t>Weak theoretical framework</a:t>
            </a: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Migration cost</a:t>
            </a:r>
            <a:r>
              <a:rPr lang="en-US" altLang="zh-CN" dirty="0">
                <a:ea typeface="宋体" charset="-122"/>
              </a:rPr>
              <a:t>: can be mitigated by proper HW (e.g., </a:t>
            </a:r>
            <a:r>
              <a:rPr lang="en-US" altLang="zh-CN" dirty="0" err="1">
                <a:ea typeface="宋体" charset="-122"/>
              </a:rPr>
              <a:t>MPCore</a:t>
            </a:r>
            <a:r>
              <a:rPr lang="en-US" altLang="zh-CN" dirty="0" err="1">
                <a:latin typeface="Times New Roman" pitchFamily="18" charset="0"/>
                <a:ea typeface="宋体" charset="-122"/>
              </a:rPr>
              <a:t>’</a:t>
            </a:r>
            <a:r>
              <a:rPr lang="en-US" altLang="zh-CN" dirty="0" err="1">
                <a:ea typeface="宋体" charset="-122"/>
              </a:rPr>
              <a:t>s</a:t>
            </a:r>
            <a:r>
              <a:rPr lang="en-US" altLang="zh-CN" dirty="0">
                <a:ea typeface="宋体" charset="-122"/>
              </a:rPr>
              <a:t> Direct Data Intervention)</a:t>
            </a:r>
          </a:p>
          <a:p>
            <a:pPr lvl="1" eaLnBrk="1" hangingPunct="1">
              <a:defRPr/>
            </a:pPr>
            <a:endParaRPr lang="en-US" altLang="zh-CN" dirty="0"/>
          </a:p>
          <a:p>
            <a:pPr lvl="1" eaLnBrk="1" hangingPunct="1">
              <a:defRPr/>
            </a:pPr>
            <a:r>
              <a:rPr lang="en-US" altLang="zh-CN" dirty="0"/>
              <a:t>• Poor resource utilization for hard timing constraints</a:t>
            </a:r>
          </a:p>
          <a:p>
            <a:pPr lvl="2" eaLnBrk="1" hangingPunct="1">
              <a:defRPr/>
            </a:pPr>
            <a:r>
              <a:rPr lang="en-US" altLang="zh-CN" dirty="0"/>
              <a:t>– No more than 50% resource utilization can be guaranteed</a:t>
            </a:r>
          </a:p>
          <a:p>
            <a:pPr lvl="1" eaLnBrk="1" hangingPunct="1">
              <a:defRPr/>
            </a:pPr>
            <a:r>
              <a:rPr lang="en-US" altLang="zh-CN" dirty="0"/>
              <a:t>• Suffers from several scheduling anomalies</a:t>
            </a:r>
          </a:p>
          <a:p>
            <a:pPr lvl="2" eaLnBrk="1" hangingPunct="1">
              <a:defRPr/>
            </a:pPr>
            <a:r>
              <a:rPr lang="en-US" altLang="zh-CN" dirty="0"/>
              <a:t>– Sensitive to period adjustments</a:t>
            </a:r>
          </a:p>
          <a:p>
            <a:pPr lvl="2" eaLnBrk="1" hangingPunct="1">
              <a:defRPr/>
            </a:pPr>
            <a:endParaRPr lang="en-US" altLang="zh-CN" dirty="0"/>
          </a:p>
          <a:p>
            <a:pPr marL="914400" marR="0" lvl="2" indent="0" algn="l" defTabSz="914400" rtl="0" eaLnBrk="1" fontAlgn="base" latinLnBrk="0" hangingPunct="1">
              <a:lnSpc>
                <a:spcPct val="100000"/>
              </a:lnSpc>
              <a:spcBef>
                <a:spcPct val="30000"/>
              </a:spcBef>
              <a:spcAft>
                <a:spcPct val="0"/>
              </a:spcAft>
              <a:buClrTx/>
              <a:buSzTx/>
              <a:buFontTx/>
              <a:buNone/>
              <a:tabLst/>
              <a:defRPr/>
            </a:pPr>
            <a:r>
              <a:rPr lang="en-US" altLang="zh-CN" dirty="0">
                <a:ea typeface="宋体" charset="-122"/>
              </a:rPr>
              <a:t>Lower average response time</a:t>
            </a:r>
          </a:p>
          <a:p>
            <a:pPr lvl="2" eaLnBrk="1" hangingPunct="1">
              <a:defRPr/>
            </a:pPr>
            <a:endParaRPr lang="en-US" altLang="zh-CN" dirty="0"/>
          </a:p>
          <a:p>
            <a:pPr>
              <a:defRPr/>
            </a:pPr>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8B8D9CE-2A96-4A19-8C49-D25A96799A76}" type="slidenum">
              <a:rPr lang="it-IT" altLang="zh-CN" smtClean="0"/>
              <a:pPr/>
              <a:t>75</a:t>
            </a:fld>
            <a:endParaRPr lang="it-IT"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r>
              <a:rPr lang="it-IT" altLang="zh-CN"/>
              <a:t>FF, NF, BF, FFDU, BFDD, etc.</a:t>
            </a:r>
          </a:p>
          <a:p>
            <a:r>
              <a:rPr lang="it-IT" altLang="zh-CN"/>
              <a:t>in the</a:t>
            </a:r>
          </a:p>
          <a:p>
            <a:r>
              <a:rPr lang="it-IT" altLang="zh-CN"/>
              <a:t>strong sense</a:t>
            </a:r>
          </a:p>
          <a:p>
            <a:pPr eaLnBrk="1" hangingPunct="1"/>
            <a:r>
              <a:rPr lang="en-US" altLang="zh-CN"/>
              <a:t> </a:t>
            </a:r>
            <a:r>
              <a:rPr lang="it-IT" altLang="zh-CN"/>
              <a:t>Global (work-conserving) and partitioned approaches are incomparable</a:t>
            </a:r>
          </a:p>
          <a:p>
            <a:pPr eaLnBrk="1" hangingPunct="1"/>
            <a:r>
              <a:rPr lang="en-US" altLang="zh-CN"/>
              <a:t>Two steps:</a:t>
            </a:r>
          </a:p>
          <a:p>
            <a:pPr lvl="1" eaLnBrk="1" hangingPunct="1"/>
            <a:r>
              <a:rPr lang="en-US" altLang="zh-CN"/>
              <a:t>1. Determine a mapping of tasks to processors</a:t>
            </a:r>
          </a:p>
          <a:p>
            <a:pPr lvl="1" eaLnBrk="1" hangingPunct="1"/>
            <a:r>
              <a:rPr lang="en-US" altLang="zh-CN"/>
              <a:t>2. Perform run-time scheduling</a:t>
            </a:r>
          </a:p>
          <a:p>
            <a:pPr eaLnBrk="1" hangingPunct="1"/>
            <a:r>
              <a:rPr lang="en-US" altLang="zh-CN"/>
              <a:t>The Earliest Deadline First (EDF) scheduling algorithm</a:t>
            </a:r>
          </a:p>
          <a:p>
            <a:pPr lvl="1" eaLnBrk="1" hangingPunct="1"/>
            <a:r>
              <a:rPr lang="en-US" altLang="zh-CN"/>
              <a:t>- provably optimal (utilization bound = 1.0) on uniprocessors</a:t>
            </a:r>
          </a:p>
          <a:p>
            <a:pPr eaLnBrk="1" hangingPunct="1"/>
            <a:r>
              <a:rPr lang="en-US" altLang="zh-CN"/>
              <a:t>Partitioned with EDF   </a:t>
            </a:r>
          </a:p>
          <a:p>
            <a:pPr lvl="1" eaLnBrk="1" hangingPunct="1"/>
            <a:r>
              <a:rPr lang="en-US" altLang="zh-CN"/>
              <a:t>Assign tasks to the processors, such that no processor’s capacity is exceeded</a:t>
            </a:r>
          </a:p>
          <a:p>
            <a:pPr lvl="1" eaLnBrk="1" hangingPunct="1"/>
            <a:r>
              <a:rPr lang="en-US" altLang="zh-CN"/>
              <a:t>Schedule each processor using EDF</a:t>
            </a:r>
          </a:p>
          <a:p>
            <a:pPr eaLnBrk="1" hangingPunct="1"/>
            <a:endParaRPr lang="en-US" altLang="zh-CN"/>
          </a:p>
          <a:p>
            <a:pPr eaLnBrk="1" hangingPunct="1"/>
            <a:endParaRPr lang="it-IT" altLang="zh-CN"/>
          </a:p>
          <a:p>
            <a:pPr eaLnBrk="1" hangingPunct="1"/>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p:txBody>
      </p:sp>
    </p:spTree>
    <p:extLst>
      <p:ext uri="{BB962C8B-B14F-4D97-AF65-F5344CB8AC3E}">
        <p14:creationId xmlns:p14="http://schemas.microsoft.com/office/powerpoint/2010/main" val="13384683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EE9CF8DC-9919-441E-A9AA-9A3FD978AB75}" type="slidenum">
              <a:rPr lang="en-US" altLang="zh-CN" smtClean="0"/>
              <a:pPr/>
              <a:t>76</a:t>
            </a:fld>
            <a:endParaRPr lang="en-US" altLang="zh-CN"/>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r>
              <a:rPr lang="en-US" altLang="zh-CN" dirty="0">
                <a:ea typeface="宋体" charset="-122"/>
              </a:rPr>
              <a:t>Complexity of </a:t>
            </a:r>
            <a:r>
              <a:rPr lang="en-US" altLang="zh-CN" dirty="0" err="1">
                <a:ea typeface="宋体" charset="-122"/>
              </a:rPr>
              <a:t>schedulability</a:t>
            </a:r>
            <a:r>
              <a:rPr lang="en-US" altLang="zh-CN" dirty="0">
                <a:ea typeface="宋体" charset="-122"/>
              </a:rPr>
              <a:t> analysis for partitioned scheduling: (Leung &amp; Whitehead, 1982)</a:t>
            </a:r>
          </a:p>
          <a:p>
            <a:pPr lvl="1" eaLnBrk="1" hangingPunct="1"/>
            <a:r>
              <a:rPr lang="en-US" altLang="zh-CN" dirty="0">
                <a:ea typeface="宋体" charset="-122"/>
              </a:rPr>
              <a:t>The problem of deciding whether a task set is schedulable on </a:t>
            </a:r>
            <a:r>
              <a:rPr lang="en-US" altLang="zh-CN" i="1" dirty="0">
                <a:ea typeface="宋体" charset="-122"/>
              </a:rPr>
              <a:t>m </a:t>
            </a:r>
            <a:r>
              <a:rPr lang="en-US" altLang="zh-CN" dirty="0">
                <a:ea typeface="宋体" charset="-122"/>
              </a:rPr>
              <a:t>processors with respect to partitioned scheduling is NP-complete </a:t>
            </a:r>
          </a:p>
          <a:p>
            <a:pPr eaLnBrk="1" hangingPunct="1"/>
            <a:r>
              <a:rPr lang="en-US" altLang="zh-CN" dirty="0">
                <a:ea typeface="宋体" charset="-122"/>
              </a:rPr>
              <a:t>Consequence:</a:t>
            </a:r>
          </a:p>
          <a:p>
            <a:pPr lvl="1" eaLnBrk="1" hangingPunct="1"/>
            <a:r>
              <a:rPr lang="en-US" altLang="zh-CN" dirty="0">
                <a:ea typeface="宋体" charset="-122"/>
              </a:rPr>
              <a:t>There cannot be any pseudo-polynomial time algorithm for finding an optimal partition of a set of tasks unless P = NP.</a:t>
            </a:r>
          </a:p>
          <a:p>
            <a:pPr lvl="1" eaLnBrk="1" hangingPunct="1"/>
            <a:endParaRPr lang="en-US" altLang="zh-CN" dirty="0">
              <a:ea typeface="宋体" charset="-122"/>
            </a:endParaRPr>
          </a:p>
          <a:p>
            <a:pPr eaLnBrk="1" hangingPunct="1"/>
            <a:r>
              <a:rPr lang="en-US" altLang="zh-CN" dirty="0">
                <a:ea typeface="宋体" charset="-122"/>
              </a:rPr>
              <a:t>Assumptions:</a:t>
            </a:r>
          </a:p>
          <a:p>
            <a:pPr lvl="1" eaLnBrk="1" hangingPunct="1"/>
            <a:r>
              <a:rPr lang="en-US" altLang="zh-CN" dirty="0">
                <a:ea typeface="宋体" charset="-122"/>
              </a:rPr>
              <a:t>Independent, periodic tasks</a:t>
            </a:r>
          </a:p>
          <a:p>
            <a:pPr lvl="1" eaLnBrk="1" hangingPunct="1"/>
            <a:r>
              <a:rPr lang="en-US" altLang="zh-CN" dirty="0">
                <a:ea typeface="宋体" charset="-122"/>
              </a:rPr>
              <a:t>Preemptive, uniprocessor scheduling (RM)</a:t>
            </a:r>
          </a:p>
          <a:p>
            <a:pPr lvl="1" eaLnBrk="1" hangingPunct="1"/>
            <a:endParaRPr lang="en-US" altLang="zh-CN" dirty="0">
              <a:ea typeface="宋体" charset="-122"/>
            </a:endParaRPr>
          </a:p>
          <a:p>
            <a:pPr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2D93C904-3A56-4586-8986-250A8DDD1326}" type="slidenum">
              <a:rPr lang="en-US" altLang="zh-CN" smtClean="0"/>
              <a:pPr/>
              <a:t>77</a:t>
            </a:fld>
            <a:endParaRPr lang="en-US" altLang="zh-CN"/>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lvl="1" eaLnBrk="1" hangingPunct="1"/>
            <a:endParaRPr lang="en-US" altLang="zh-CN" dirty="0">
              <a:ea typeface="宋体" charset="-122"/>
            </a:endParaRPr>
          </a:p>
          <a:p>
            <a:pPr eaLnBrk="1" hangingPunct="1"/>
            <a:r>
              <a:rPr lang="en-US" altLang="zh-CN" dirty="0">
                <a:ea typeface="宋体" charset="-122"/>
              </a:rPr>
              <a:t>The </a:t>
            </a:r>
            <a:r>
              <a:rPr lang="en-US" altLang="zh-CN" i="1" dirty="0">
                <a:ea typeface="宋体" charset="-122"/>
              </a:rPr>
              <a:t>m</a:t>
            </a:r>
            <a:r>
              <a:rPr lang="en-US" altLang="zh-CN" dirty="0">
                <a:ea typeface="宋体" charset="-122"/>
              </a:rPr>
              <a:t> highest priority ready jobs are always executing on </a:t>
            </a:r>
            <a:r>
              <a:rPr lang="en-US" altLang="zh-CN" i="1" dirty="0">
                <a:ea typeface="宋体" charset="-122"/>
              </a:rPr>
              <a:t>m</a:t>
            </a:r>
            <a:r>
              <a:rPr lang="en-US" altLang="zh-CN" dirty="0">
                <a:ea typeface="宋体" charset="-122"/>
              </a:rPr>
              <a:t> processors </a:t>
            </a:r>
          </a:p>
          <a:p>
            <a:pPr eaLnBrk="1" hangingPunct="1"/>
            <a:r>
              <a:rPr lang="it-IT" altLang="zh-CN" b="1" dirty="0">
                <a:ea typeface="宋体" charset="-122"/>
              </a:rPr>
              <a:t>Work-conserving</a:t>
            </a:r>
            <a:r>
              <a:rPr lang="it-IT" altLang="zh-CN" dirty="0">
                <a:ea typeface="宋体" charset="-122"/>
              </a:rPr>
              <a:t> scheduler</a:t>
            </a:r>
          </a:p>
          <a:p>
            <a:pPr lvl="1" eaLnBrk="1" hangingPunct="1"/>
            <a:r>
              <a:rPr lang="it-IT" altLang="zh-CN" dirty="0">
                <a:ea typeface="宋体" charset="-122"/>
              </a:rPr>
              <a:t>No processor is ever idle when the ready queue is non-empty</a:t>
            </a:r>
          </a:p>
          <a:p>
            <a:pPr marL="457200" marR="0" lvl="1" indent="0" algn="l" defTabSz="914400" rtl="0" eaLnBrk="1" fontAlgn="base" latinLnBrk="0" hangingPunct="1">
              <a:lnSpc>
                <a:spcPct val="90000"/>
              </a:lnSpc>
              <a:spcBef>
                <a:spcPct val="40000"/>
              </a:spcBef>
              <a:spcAft>
                <a:spcPct val="0"/>
              </a:spcAft>
              <a:buClrTx/>
              <a:buSzTx/>
              <a:buFontTx/>
              <a:buNone/>
              <a:tabLst/>
              <a:defRPr/>
            </a:pPr>
            <a:endParaRPr lang="it-IT"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Independent tasks</a:t>
            </a:r>
          </a:p>
          <a:p>
            <a:pPr lvl="1" eaLnBrk="1" hangingPunct="1"/>
            <a:endParaRPr lang="en-US"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t>The independence assumtion can be later removed, considering blocking times and shared resource protocols.</a:t>
            </a: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r>
              <a:rPr lang="en-US" altLang="zh-CN" dirty="0">
                <a:ea typeface="宋体" charset="-122"/>
              </a:rPr>
              <a:t>a processor is never left idle while an active job exists</a:t>
            </a: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ln/>
        </p:spPr>
        <p:txBody>
          <a:bodyPr/>
          <a:lstStyle/>
          <a:p>
            <a:pPr eaLnBrk="1" hangingPunct="1"/>
            <a:r>
              <a:rPr lang="en-US" altLang="zh-CN"/>
              <a:t>The ”root of all evil” in global scheduling: (Liu, 1969)</a:t>
            </a:r>
          </a:p>
          <a:p>
            <a:pPr lvl="1" eaLnBrk="1" hangingPunct="1"/>
            <a:r>
              <a:rPr lang="en-US" altLang="zh-CN"/>
              <a:t>Few of the results obtained for a single processor generalize directly to the multiple processor case; bringing in additional processors adds a new dimension to the scheduling problem. The simple fact that </a:t>
            </a:r>
            <a:r>
              <a:rPr lang="en-US" altLang="zh-CN" i="1"/>
              <a:t>a task can use only one processor even when several processors are free at the same time </a:t>
            </a:r>
            <a:r>
              <a:rPr lang="en-US" altLang="zh-CN"/>
              <a:t>adds a surprising amount of difficulty to the scheduling of multiple processors.</a:t>
            </a:r>
          </a:p>
          <a:p>
            <a:pPr eaLnBrk="1" hangingPunct="1"/>
            <a:endParaRPr lang="en-US" altLang="zh-CN"/>
          </a:p>
          <a:p>
            <a:endParaRPr lang="zh-CN" altLang="en-US"/>
          </a:p>
        </p:txBody>
      </p:sp>
      <p:sp>
        <p:nvSpPr>
          <p:cNvPr id="182276" name="灯片编号占位符 3"/>
          <p:cNvSpPr>
            <a:spLocks noGrp="1"/>
          </p:cNvSpPr>
          <p:nvPr>
            <p:ph type="sldNum" sz="quarter" idx="5"/>
          </p:nvPr>
        </p:nvSpPr>
        <p:spPr>
          <a:noFill/>
        </p:spPr>
        <p:txBody>
          <a:bodyPr/>
          <a:lstStyle/>
          <a:p>
            <a:fld id="{4E7B5B50-FEC1-4CE6-883E-10D7044EA8E9}" type="slidenum">
              <a:rPr lang="en-US" altLang="zh-CN" smtClean="0"/>
              <a:pPr/>
              <a:t>78</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B9DB7479-1D2C-44A0-88CD-07F6A572FF89}" type="slidenum">
              <a:rPr lang="it-IT" altLang="zh-CN" smtClean="0"/>
              <a:pPr/>
              <a:t>79</a:t>
            </a:fld>
            <a:endParaRPr lang="it-IT"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defTabSz="449263" eaLnBrk="1" hangingPunct="1"/>
            <a:r>
              <a:rPr lang="en-US" altLang="zh-CN"/>
              <a:t>There is a global queue in which ready  tasks ready are placed, according to a certain policy. When there is a free CPU the first task is removed from the queue and is scheduled. When a new task arrives with priority higher than one of the executing tasks, it preempts the executing task with lowest priority. If a task on a different CPU finishes its execution, the preempted task can “migrate” to the free CPU and continue its execution.</a:t>
            </a:r>
          </a:p>
          <a:p>
            <a:pPr defTabSz="449263" eaLnBrk="1" hangingPunct="1"/>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3969C0B2-03CE-4548-9B58-B49ADD5DB90E}" type="slidenum">
              <a:rPr lang="it-IT" altLang="zh-CN" smtClean="0"/>
              <a:pPr/>
              <a:t>80</a:t>
            </a:fld>
            <a:endParaRPr lang="it-IT" altLang="zh-CN"/>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59E70E6-9D31-4049-AF5D-C92C6A128316}" type="slidenum">
              <a:rPr lang="it-IT" altLang="zh-CN" smtClean="0"/>
              <a:pPr/>
              <a:t>81</a:t>
            </a:fld>
            <a:endParaRPr lang="it-IT"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504A3050-6302-4B69-A9B6-79448690ED19}" type="slidenum">
              <a:rPr lang="it-IT" altLang="zh-CN" smtClean="0"/>
              <a:pPr/>
              <a:t>82</a:t>
            </a:fld>
            <a:endParaRPr lang="it-IT" altLang="zh-CN"/>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ea typeface="宋体" charset="-122"/>
              </a:rPr>
              <a:t>Not feasible for partitioned scheduling, since any two tasks’ combined utilization will exceed 1.</a:t>
            </a:r>
          </a:p>
          <a:p>
            <a:pPr eaLnBrk="1" hangingPunct="1"/>
            <a:endParaRPr lang="en-US" altLang="zh-CN" dirty="0">
              <a:ea typeface="宋体" charset="-122"/>
            </a:endParaRP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dirty="0">
                <a:ea typeface="宋体" charset="-122"/>
              </a:rPr>
              <a:t>Three tasks T</a:t>
            </a:r>
            <a:r>
              <a:rPr lang="en-US" altLang="zh-CN" baseline="-25000" dirty="0">
                <a:ea typeface="宋体" charset="-122"/>
              </a:rPr>
              <a:t>1</a:t>
            </a:r>
            <a:r>
              <a:rPr lang="en-US" altLang="zh-CN" dirty="0">
                <a:ea typeface="宋体" charset="-122"/>
              </a:rPr>
              <a:t>(1,2); T</a:t>
            </a:r>
            <a:r>
              <a:rPr lang="en-US" altLang="zh-CN" baseline="-25000" dirty="0">
                <a:ea typeface="宋体" charset="-122"/>
              </a:rPr>
              <a:t>2</a:t>
            </a:r>
            <a:r>
              <a:rPr lang="en-US" altLang="zh-CN" dirty="0">
                <a:ea typeface="宋体" charset="-122"/>
              </a:rPr>
              <a:t>(2,3); T</a:t>
            </a:r>
            <a:r>
              <a:rPr lang="en-US" altLang="zh-CN" baseline="-25000" dirty="0">
                <a:ea typeface="宋体" charset="-122"/>
              </a:rPr>
              <a:t>3</a:t>
            </a:r>
            <a:r>
              <a:rPr lang="en-US" altLang="zh-CN" dirty="0">
                <a:ea typeface="宋体" charset="-122"/>
              </a:rPr>
              <a:t>(2,3) with notation: (WCET, period)</a:t>
            </a:r>
          </a:p>
          <a:p>
            <a:pPr eaLnBrk="1" hangingPunct="1"/>
            <a:endParaRPr lang="it-IT" altLang="zh-CN" dirty="0">
              <a:ea typeface="宋体" charset="-122"/>
            </a:endParaRPr>
          </a:p>
        </p:txBody>
      </p:sp>
      <p:sp>
        <p:nvSpPr>
          <p:cNvPr id="4" name="灯片编号占位符 3"/>
          <p:cNvSpPr>
            <a:spLocks noGrp="1"/>
          </p:cNvSpPr>
          <p:nvPr>
            <p:ph type="sldNum" sz="quarter" idx="10"/>
          </p:nvPr>
        </p:nvSpPr>
        <p:spPr/>
        <p:txBody>
          <a:bodyPr/>
          <a:lstStyle/>
          <a:p>
            <a:pPr>
              <a:defRPr/>
            </a:pPr>
            <a:fld id="{C6A67EFE-21DC-422C-BCBF-CE20164328C4}" type="slidenum">
              <a:rPr lang="en-US" altLang="zh-CN" smtClean="0"/>
              <a:pPr>
                <a:defRPr/>
              </a:pPr>
              <a:t>84</a:t>
            </a:fld>
            <a:endParaRPr lang="en-US" altLang="zh-CN"/>
          </a:p>
        </p:txBody>
      </p:sp>
    </p:spTree>
    <p:extLst>
      <p:ext uri="{BB962C8B-B14F-4D97-AF65-F5344CB8AC3E}">
        <p14:creationId xmlns:p14="http://schemas.microsoft.com/office/powerpoint/2010/main" val="42502337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684AF-C116-5C48-7AC7-87C9478356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B4F3E75-7525-B5A9-91E3-51D68ACA32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CDE39F-A515-7848-443F-405356EA12E3}"/>
              </a:ext>
            </a:extLst>
          </p:cNvPr>
          <p:cNvSpPr>
            <a:spLocks noGrp="1"/>
          </p:cNvSpPr>
          <p:nvPr>
            <p:ph type="body" idx="1"/>
          </p:nvPr>
        </p:nvSpPr>
        <p:spPr/>
        <p:txBody>
          <a:bodyPr/>
          <a:lstStyle/>
          <a:p>
            <a:pPr eaLnBrk="1" hangingPunct="1"/>
            <a:r>
              <a:rPr lang="en-US" altLang="zh-CN" dirty="0">
                <a:ea typeface="宋体" charset="-122"/>
              </a:rPr>
              <a:t>Not feasible for partitioned scheduling, since any two tasks’ combined utilization will exceed 1.</a:t>
            </a: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kern="0" dirty="0">
                <a:ea typeface="宋体" charset="-122"/>
              </a:rPr>
              <a:t>Partitioned scheduling is feasible</a:t>
            </a:r>
          </a:p>
          <a:p>
            <a:pPr eaLnBrk="1" hangingPunct="1"/>
            <a:endParaRPr lang="en-US" altLang="zh-CN" dirty="0">
              <a:ea typeface="宋体" charset="-122"/>
            </a:endParaRPr>
          </a:p>
          <a:p>
            <a:pPr lvl="1" eaLnBrk="1" hangingPunct="1"/>
            <a:r>
              <a:rPr lang="en-US" altLang="zh-CN" dirty="0">
                <a:ea typeface="宋体" charset="-122"/>
              </a:rPr>
              <a:t>Four tasks </a:t>
            </a:r>
            <a:r>
              <a:rPr lang="en-US" altLang="zh-CN" kern="0" dirty="0">
                <a:latin typeface="Symbol" pitchFamily="18" charset="2"/>
                <a:ea typeface="宋体" charset="-122"/>
              </a:rPr>
              <a:t>t</a:t>
            </a:r>
            <a:r>
              <a:rPr lang="en-US" altLang="zh-CN" kern="0" baseline="-25000" dirty="0">
                <a:ea typeface="宋体" charset="-122"/>
              </a:rPr>
              <a:t>1</a:t>
            </a:r>
            <a:r>
              <a:rPr lang="en-US" altLang="zh-CN" kern="0" dirty="0">
                <a:ea typeface="宋体" charset="-122"/>
              </a:rPr>
              <a:t>=(4,6); </a:t>
            </a:r>
            <a:r>
              <a:rPr lang="en-US" altLang="zh-CN" kern="0" dirty="0">
                <a:latin typeface="Symbol" pitchFamily="18" charset="2"/>
                <a:ea typeface="宋体" charset="-122"/>
              </a:rPr>
              <a:t>t</a:t>
            </a:r>
            <a:r>
              <a:rPr lang="en-US" altLang="zh-CN" kern="0" baseline="-25000" dirty="0">
                <a:ea typeface="宋体" charset="-122"/>
              </a:rPr>
              <a:t>2</a:t>
            </a:r>
            <a:r>
              <a:rPr lang="en-US" altLang="zh-CN" kern="0" dirty="0">
                <a:ea typeface="宋体" charset="-122"/>
              </a:rPr>
              <a:t>=(7,12)</a:t>
            </a:r>
            <a:r>
              <a:rPr lang="en-US" altLang="zh-CN" kern="0" dirty="0">
                <a:latin typeface="Symbol" pitchFamily="18" charset="2"/>
                <a:ea typeface="宋体" charset="-122"/>
              </a:rPr>
              <a:t>; t</a:t>
            </a:r>
            <a:r>
              <a:rPr lang="en-US" altLang="zh-CN" kern="0" baseline="-25000" dirty="0">
                <a:ea typeface="宋体" charset="-122"/>
              </a:rPr>
              <a:t>3</a:t>
            </a:r>
            <a:r>
              <a:rPr lang="en-US" altLang="zh-CN" kern="0" dirty="0">
                <a:ea typeface="宋体" charset="-122"/>
              </a:rPr>
              <a:t>=(4,12);</a:t>
            </a:r>
            <a:r>
              <a:rPr lang="en-US" altLang="zh-CN" kern="0" dirty="0">
                <a:latin typeface="Symbol" pitchFamily="18" charset="2"/>
                <a:ea typeface="宋体" charset="-122"/>
              </a:rPr>
              <a:t> t</a:t>
            </a:r>
            <a:r>
              <a:rPr lang="en-US" altLang="zh-CN" kern="0" baseline="-25000" dirty="0">
                <a:ea typeface="宋体" charset="-122"/>
              </a:rPr>
              <a:t>4</a:t>
            </a:r>
            <a:r>
              <a:rPr lang="en-US" altLang="zh-CN" kern="0" dirty="0">
                <a:ea typeface="宋体" charset="-122"/>
              </a:rPr>
              <a:t>=(10,24)</a:t>
            </a:r>
            <a:endParaRPr lang="en-US" altLang="zh-CN" dirty="0">
              <a:ea typeface="宋体" charset="-122"/>
            </a:endParaRPr>
          </a:p>
          <a:p>
            <a:pPr eaLnBrk="1" hangingPunct="1"/>
            <a:endParaRPr lang="it-IT" altLang="zh-CN" dirty="0">
              <a:ea typeface="宋体" charset="-122"/>
            </a:endParaRPr>
          </a:p>
        </p:txBody>
      </p:sp>
      <p:sp>
        <p:nvSpPr>
          <p:cNvPr id="4" name="灯片编号占位符 3">
            <a:extLst>
              <a:ext uri="{FF2B5EF4-FFF2-40B4-BE49-F238E27FC236}">
                <a16:creationId xmlns:a16="http://schemas.microsoft.com/office/drawing/2014/main" id="{5574D614-F236-5BEE-2A80-64A15A8F2417}"/>
              </a:ext>
            </a:extLst>
          </p:cNvPr>
          <p:cNvSpPr>
            <a:spLocks noGrp="1"/>
          </p:cNvSpPr>
          <p:nvPr>
            <p:ph type="sldNum" sz="quarter" idx="10"/>
          </p:nvPr>
        </p:nvSpPr>
        <p:spPr/>
        <p:txBody>
          <a:bodyPr/>
          <a:lstStyle/>
          <a:p>
            <a:pPr>
              <a:defRPr/>
            </a:pPr>
            <a:fld id="{C6A67EFE-21DC-422C-BCBF-CE20164328C4}" type="slidenum">
              <a:rPr lang="en-US" altLang="zh-CN" smtClean="0"/>
              <a:pPr>
                <a:defRPr/>
              </a:pPr>
              <a:t>85</a:t>
            </a:fld>
            <a:endParaRPr lang="en-US" altLang="zh-CN"/>
          </a:p>
        </p:txBody>
      </p:sp>
    </p:spTree>
    <p:extLst>
      <p:ext uri="{BB962C8B-B14F-4D97-AF65-F5344CB8AC3E}">
        <p14:creationId xmlns:p14="http://schemas.microsoft.com/office/powerpoint/2010/main" val="5017746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CE27104-A19D-4B89-B2B1-2BD5FC5EE76B}" type="slidenum">
              <a:rPr lang="en-US" altLang="zh-CN" smtClean="0"/>
              <a:pPr/>
              <a:t>86</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r>
              <a:rPr lang="en-US" altLang="zh-CN"/>
              <a:t>A critical instant does not always occur when a task arrives at the same time as all its higher-priority tasks.</a:t>
            </a:r>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spc="-32" dirty="0">
                <a:latin typeface="Gill Sans Light"/>
                <a:cs typeface="Calibri"/>
              </a:rPr>
              <a:t>	+ Exception handling: timely response to issues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spc="-32" dirty="0">
                <a:latin typeface="Gill Sans Light"/>
                <a:cs typeface="Calibri"/>
              </a:rPr>
              <a:t>Different levels of importance or criticality: </a:t>
            </a:r>
            <a:r>
              <a:rPr lang="en-GB" spc="-32" dirty="0" err="1">
                <a:latin typeface="Gill Sans Light"/>
                <a:cs typeface="Calibri"/>
              </a:rPr>
              <a:t>preemption</a:t>
            </a:r>
            <a:r>
              <a:rPr lang="en-GB" spc="-32" dirty="0">
                <a:latin typeface="Gill Sans Light"/>
                <a:cs typeface="Calibri"/>
              </a:rPr>
              <a:t> executes most critical tasks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Gill Sans Light"/>
                <a:cs typeface="Calibri"/>
              </a:rPr>
              <a:t>R</a:t>
            </a:r>
            <a:r>
              <a:rPr lang="en-GB" sz="1200" spc="-32" dirty="0">
                <a:latin typeface="Gill Sans Light"/>
                <a:cs typeface="Calibri"/>
              </a:rPr>
              <a:t>unning tasks may be suspended and placed in the ready queue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endParaRPr lang="en-SE" dirty="0"/>
          </a:p>
        </p:txBody>
      </p:sp>
    </p:spTree>
    <p:extLst>
      <p:ext uri="{BB962C8B-B14F-4D97-AF65-F5344CB8AC3E}">
        <p14:creationId xmlns:p14="http://schemas.microsoft.com/office/powerpoint/2010/main" val="14835909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C190-2B2E-35CA-9165-B72B85D9B293}"/>
            </a:ext>
          </a:extLst>
        </p:cNvPr>
        <p:cNvGrpSpPr/>
        <p:nvPr/>
      </p:nvGrpSpPr>
      <p:grpSpPr>
        <a:xfrm>
          <a:off x="0" y="0"/>
          <a:ext cx="0" cy="0"/>
          <a:chOff x="0" y="0"/>
          <a:chExt cx="0" cy="0"/>
        </a:xfrm>
      </p:grpSpPr>
      <p:sp>
        <p:nvSpPr>
          <p:cNvPr id="189442" name="Rectangle 7">
            <a:extLst>
              <a:ext uri="{FF2B5EF4-FFF2-40B4-BE49-F238E27FC236}">
                <a16:creationId xmlns:a16="http://schemas.microsoft.com/office/drawing/2014/main" id="{CE468AC4-370D-6E9F-9007-8F179351747A}"/>
              </a:ext>
            </a:extLst>
          </p:cNvPr>
          <p:cNvSpPr>
            <a:spLocks noGrp="1" noChangeArrowheads="1"/>
          </p:cNvSpPr>
          <p:nvPr>
            <p:ph type="sldNum" sz="quarter" idx="5"/>
          </p:nvPr>
        </p:nvSpPr>
        <p:spPr>
          <a:noFill/>
        </p:spPr>
        <p:txBody>
          <a:bodyPr/>
          <a:lstStyle/>
          <a:p>
            <a:fld id="{ACE27104-A19D-4B89-B2B1-2BD5FC5EE76B}" type="slidenum">
              <a:rPr lang="en-US" altLang="zh-CN" smtClean="0"/>
              <a:pPr/>
              <a:t>87</a:t>
            </a:fld>
            <a:endParaRPr lang="en-US" altLang="zh-CN"/>
          </a:p>
        </p:txBody>
      </p:sp>
      <p:sp>
        <p:nvSpPr>
          <p:cNvPr id="189443" name="Rectangle 2">
            <a:extLst>
              <a:ext uri="{FF2B5EF4-FFF2-40B4-BE49-F238E27FC236}">
                <a16:creationId xmlns:a16="http://schemas.microsoft.com/office/drawing/2014/main" id="{45C5DB2D-671C-B877-FACD-A3DE625E85A8}"/>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6672141D-94A6-8FE3-BA8B-0AB413BB9977}"/>
              </a:ext>
            </a:extLst>
          </p:cNvPr>
          <p:cNvSpPr>
            <a:spLocks noGrp="1" noChangeArrowheads="1"/>
          </p:cNvSpPr>
          <p:nvPr>
            <p:ph type="body" idx="1"/>
          </p:nvPr>
        </p:nvSpPr>
        <p:spPr>
          <a:noFill/>
          <a:ln/>
        </p:spPr>
        <p:txBody>
          <a:bodyPr/>
          <a:lstStyle/>
          <a:p>
            <a:r>
              <a:rPr lang="en-US" altLang="zh-CN"/>
              <a:t>A critical instant does not always occur when a task arrives at the same time as all its higher-priority tasks.</a:t>
            </a:r>
            <a:endParaRPr lang="zh-CN" altLang="zh-CN"/>
          </a:p>
        </p:txBody>
      </p:sp>
    </p:spTree>
    <p:extLst>
      <p:ext uri="{BB962C8B-B14F-4D97-AF65-F5344CB8AC3E}">
        <p14:creationId xmlns:p14="http://schemas.microsoft.com/office/powerpoint/2010/main" val="26119906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DA431F08-DCB5-4FE1-8527-079A2A007873}" type="slidenum">
              <a:rPr lang="en-US" altLang="zh-CN" smtClean="0"/>
              <a:pPr/>
              <a:t>88</a:t>
            </a:fld>
            <a:endParaRPr lang="en-US" altLang="zh-CN"/>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charset="-122"/>
              </a:rPr>
              <a:t>EDF does not suffer from execution-time anomalies, but does suffer from period anomalies.</a:t>
            </a:r>
          </a:p>
          <a:p>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kern="1200"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Hard Real-Time System if it can handle hard tasks </a:t>
            </a:r>
          </a:p>
          <a:p>
            <a:r>
              <a:rPr lang="en-US" altLang="zh-CN" b="1" dirty="0"/>
              <a:t>HARD tasks</a:t>
            </a:r>
          </a:p>
          <a:p>
            <a:pPr lvl="1"/>
            <a:r>
              <a:rPr lang="en-US" altLang="zh-CN" dirty="0"/>
              <a:t>All jobs must meet their deadlines. Missing deadlines may cause catastrophic consequences.</a:t>
            </a:r>
          </a:p>
          <a:p>
            <a:pPr lvl="1"/>
            <a:r>
              <a:rPr lang="en-US" altLang="zh-CN" dirty="0"/>
              <a:t>e.g., sensor reading, motor control.</a:t>
            </a:r>
          </a:p>
          <a:p>
            <a:r>
              <a:rPr lang="en-US" altLang="zh-CN" b="1" dirty="0"/>
              <a:t>SOFT tasks</a:t>
            </a:r>
          </a:p>
          <a:p>
            <a:pPr lvl="1"/>
            <a:r>
              <a:rPr lang="en-US" altLang="zh-CN" dirty="0"/>
              <a:t>Missing deadlines is not desirable but causes only Quality-of-Service(QoS) degradation.</a:t>
            </a:r>
          </a:p>
          <a:p>
            <a:pPr lvl="1"/>
            <a:r>
              <a:rPr lang="en-US" altLang="zh-CN" dirty="0"/>
              <a:t>e.g., reading data from keyboard, user command interpretation, message display</a:t>
            </a:r>
          </a:p>
          <a:p>
            <a:r>
              <a:rPr lang="en-US" altLang="zh-CN" dirty="0"/>
              <a:t>A system able to handle HARD tasks is a hard real-time system</a:t>
            </a:r>
            <a:endParaRPr lang="zh-CN" altLang="en-US" dirty="0"/>
          </a:p>
          <a:p>
            <a:endParaRPr lang="en-SE" dirty="0"/>
          </a:p>
        </p:txBody>
      </p:sp>
    </p:spTree>
    <p:extLst>
      <p:ext uri="{BB962C8B-B14F-4D97-AF65-F5344CB8AC3E}">
        <p14:creationId xmlns:p14="http://schemas.microsoft.com/office/powerpoint/2010/main" val="27947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it-IT" dirty="0"/>
              <a:t>“Completion time” = fi - si = Ri – (si- ai)</a:t>
            </a:r>
          </a:p>
          <a:p>
            <a:endParaRPr lang="en-SE" dirty="0"/>
          </a:p>
        </p:txBody>
      </p:sp>
    </p:spTree>
    <p:extLst>
      <p:ext uri="{BB962C8B-B14F-4D97-AF65-F5344CB8AC3E}">
        <p14:creationId xmlns:p14="http://schemas.microsoft.com/office/powerpoint/2010/main" val="40451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1917701" y="198438"/>
            <a:ext cx="9649884"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1102784" y="1557339"/>
            <a:ext cx="5080000" cy="4535487"/>
          </a:xfrm>
        </p:spPr>
        <p:txBody>
          <a:bodyPr/>
          <a:lstStyle/>
          <a:p>
            <a:pPr lvl="0"/>
            <a:endParaRPr lang="zh-CN" altLang="en-US" noProof="0"/>
          </a:p>
        </p:txBody>
      </p:sp>
      <p:sp>
        <p:nvSpPr>
          <p:cNvPr id="4" name="文本占位符 3"/>
          <p:cNvSpPr>
            <a:spLocks noGrp="1"/>
          </p:cNvSpPr>
          <p:nvPr>
            <p:ph type="body" sz="half" idx="2"/>
          </p:nvPr>
        </p:nvSpPr>
        <p:spPr>
          <a:xfrm>
            <a:off x="6385984" y="1557339"/>
            <a:ext cx="5080000" cy="453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487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21" Type="http://schemas.openxmlformats.org/officeDocument/2006/relationships/image" Target="../media/image61.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16.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0.wmf"/><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3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3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9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30.png"/><Relationship Id="rId4" Type="http://schemas.openxmlformats.org/officeDocument/2006/relationships/image" Target="../media/image89.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40.png"/><Relationship Id="rId4" Type="http://schemas.openxmlformats.org/officeDocument/2006/relationships/image" Target="../media/image89.wmf"/></Relationships>
</file>

<file path=ppt/slides/_rels/slide4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0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6.png"/><Relationship Id="rId7" Type="http://schemas.openxmlformats.org/officeDocument/2006/relationships/image" Target="../media/image95.png"/><Relationship Id="rId2" Type="http://schemas.openxmlformats.org/officeDocument/2006/relationships/image" Target="../media/image126.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 Id="rId9" Type="http://schemas.openxmlformats.org/officeDocument/2006/relationships/image" Target="../media/image81.png"/></Relationships>
</file>

<file path=ppt/slides/_rels/slide5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97.png"/></Relationships>
</file>

<file path=ppt/slides/_rels/slide52.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10.png"/><Relationship Id="rId3" Type="http://schemas.openxmlformats.org/officeDocument/2006/relationships/image" Target="../media/image100.png"/><Relationship Id="rId7" Type="http://schemas.openxmlformats.org/officeDocument/2006/relationships/image" Target="../media/image104.png"/><Relationship Id="rId12" Type="http://schemas.openxmlformats.org/officeDocument/2006/relationships/image" Target="../media/image109.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03.png"/><Relationship Id="rId11" Type="http://schemas.openxmlformats.org/officeDocument/2006/relationships/image" Target="../media/image108.png"/><Relationship Id="rId5" Type="http://schemas.openxmlformats.org/officeDocument/2006/relationships/image" Target="../media/image102.png"/><Relationship Id="rId10" Type="http://schemas.openxmlformats.org/officeDocument/2006/relationships/image" Target="../media/image107.png"/><Relationship Id="rId4" Type="http://schemas.openxmlformats.org/officeDocument/2006/relationships/image" Target="../media/image101.png"/><Relationship Id="rId9" Type="http://schemas.openxmlformats.org/officeDocument/2006/relationships/image" Target="../media/image106.png"/><Relationship Id="rId14" Type="http://schemas.openxmlformats.org/officeDocument/2006/relationships/image" Target="../media/image111.png"/></Relationships>
</file>

<file path=ppt/slides/_rels/slide55.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3" Type="http://schemas.openxmlformats.org/officeDocument/2006/relationships/image" Target="../media/image1000.png"/><Relationship Id="rId7" Type="http://schemas.openxmlformats.org/officeDocument/2006/relationships/image" Target="../media/image115.png"/><Relationship Id="rId12" Type="http://schemas.openxmlformats.org/officeDocument/2006/relationships/image" Target="../media/image120.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1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25.png"/><Relationship Id="rId7" Type="http://schemas.openxmlformats.org/officeDocument/2006/relationships/image" Target="../media/image130.png"/><Relationship Id="rId2" Type="http://schemas.openxmlformats.org/officeDocument/2006/relationships/image" Target="../media/image1160.png"/><Relationship Id="rId1" Type="http://schemas.openxmlformats.org/officeDocument/2006/relationships/slideLayout" Target="../slideLayouts/slideLayout2.xml"/><Relationship Id="rId6" Type="http://schemas.openxmlformats.org/officeDocument/2006/relationships/image" Target="../media/image129.png"/><Relationship Id="rId5" Type="http://schemas.openxmlformats.org/officeDocument/2006/relationships/image" Target="../media/image128.png"/><Relationship Id="rId10" Type="http://schemas.openxmlformats.org/officeDocument/2006/relationships/image" Target="../media/image133.png"/><Relationship Id="rId4" Type="http://schemas.openxmlformats.org/officeDocument/2006/relationships/image" Target="../media/image127.png"/><Relationship Id="rId9" Type="http://schemas.openxmlformats.org/officeDocument/2006/relationships/image" Target="../media/image132.png"/></Relationships>
</file>

<file path=ppt/slides/_rels/slide62.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67.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39.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143.wmf"/></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145.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a:t>-Time Scheduling</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ea typeface="宋体" pitchFamily="2" charset="-122"/>
              </a:rPr>
              <a:t>Task</a:t>
            </a:r>
          </a:p>
        </p:txBody>
      </p:sp>
      <p:sp>
        <p:nvSpPr>
          <p:cNvPr id="10243" name="Rectangle 3" descr="Rectangle: Click to edit Master text styles&#10;Second level&#10;Third level&#10;Fourth level&#10;Fifth level"/>
          <p:cNvSpPr>
            <a:spLocks noGrp="1" noChangeArrowheads="1"/>
          </p:cNvSpPr>
          <p:nvPr>
            <p:ph idx="1"/>
          </p:nvPr>
        </p:nvSpPr>
        <p:spPr>
          <a:xfrm>
            <a:off x="368123" y="914400"/>
            <a:ext cx="5831029" cy="5105400"/>
          </a:xfrm>
        </p:spPr>
        <p:txBody>
          <a:bodyPr>
            <a:normAutofit/>
          </a:bodyPr>
          <a:lstStyle/>
          <a:p>
            <a:pPr eaLnBrk="1" hangingPunct="1"/>
            <a:r>
              <a:rPr lang="en-US" altLang="zh-CN" dirty="0">
                <a:ea typeface="宋体" pitchFamily="2" charset="-122"/>
              </a:rPr>
              <a:t>The concept of concurrent tasks reflects the intuition about the functionality of embedded systems.</a:t>
            </a:r>
          </a:p>
          <a:p>
            <a:pPr lvl="1"/>
            <a:r>
              <a:rPr lang="en-US" altLang="zh-CN" dirty="0">
                <a:ea typeface="宋体" pitchFamily="2" charset="-122"/>
              </a:rPr>
              <a:t>Task here can refer to either process or thread, depending on the underlying RTOS support</a:t>
            </a:r>
          </a:p>
          <a:p>
            <a:pPr eaLnBrk="1" hangingPunct="1"/>
            <a:r>
              <a:rPr lang="en-US" altLang="zh-CN" dirty="0">
                <a:ea typeface="宋体" pitchFamily="2" charset="-122"/>
              </a:rPr>
              <a:t>Tasks help us manage timing complexity:</a:t>
            </a:r>
          </a:p>
          <a:p>
            <a:pPr lvl="1" eaLnBrk="1" hangingPunct="1"/>
            <a:r>
              <a:rPr lang="en-US" altLang="zh-CN" dirty="0">
                <a:ea typeface="宋体" pitchFamily="2" charset="-122"/>
              </a:rPr>
              <a:t>multiple execution rates</a:t>
            </a:r>
          </a:p>
          <a:p>
            <a:pPr lvl="2" eaLnBrk="1" hangingPunct="1"/>
            <a:r>
              <a:rPr lang="en-US" altLang="zh-CN" dirty="0">
                <a:ea typeface="宋体" pitchFamily="2" charset="-122"/>
              </a:rPr>
              <a:t>multimedia</a:t>
            </a:r>
          </a:p>
          <a:p>
            <a:pPr lvl="2" eaLnBrk="1" hangingPunct="1"/>
            <a:r>
              <a:rPr lang="en-US" altLang="zh-CN" dirty="0">
                <a:ea typeface="宋体" pitchFamily="2" charset="-122"/>
              </a:rPr>
              <a:t>automotive</a:t>
            </a:r>
          </a:p>
          <a:p>
            <a:pPr lvl="1" eaLnBrk="1" hangingPunct="1"/>
            <a:r>
              <a:rPr lang="en-US" altLang="zh-CN" dirty="0">
                <a:ea typeface="宋体" pitchFamily="2" charset="-122"/>
              </a:rPr>
              <a:t>asynchronous input</a:t>
            </a:r>
          </a:p>
          <a:p>
            <a:pPr lvl="2" eaLnBrk="1" hangingPunct="1"/>
            <a:r>
              <a:rPr lang="en-US" altLang="zh-CN" dirty="0">
                <a:ea typeface="宋体" pitchFamily="2" charset="-122"/>
              </a:rPr>
              <a:t>user interfaces</a:t>
            </a:r>
          </a:p>
          <a:p>
            <a:pPr lvl="2" eaLnBrk="1" hangingPunct="1"/>
            <a:r>
              <a:rPr lang="en-US" altLang="zh-CN" dirty="0">
                <a:ea typeface="宋体" pitchFamily="2" charset="-122"/>
              </a:rPr>
              <a:t>communication systems</a:t>
            </a:r>
          </a:p>
        </p:txBody>
      </p:sp>
      <p:sp>
        <p:nvSpPr>
          <p:cNvPr id="4" name="object 4"/>
          <p:cNvSpPr txBox="1"/>
          <p:nvPr/>
        </p:nvSpPr>
        <p:spPr>
          <a:xfrm>
            <a:off x="6295615" y="5095168"/>
            <a:ext cx="5367105" cy="263118"/>
          </a:xfrm>
          <a:prstGeom prst="rect">
            <a:avLst/>
          </a:prstGeom>
        </p:spPr>
        <p:txBody>
          <a:bodyPr vert="horz" wrap="square" lIns="0" tIns="11526" rIns="0" bIns="0" rtlCol="0">
            <a:spAutoFit/>
          </a:bodyPr>
          <a:lstStyle/>
          <a:p>
            <a:pPr marL="11527">
              <a:spcBef>
                <a:spcPts val="91"/>
              </a:spcBef>
            </a:pPr>
            <a:r>
              <a:rPr sz="1634" i="1" dirty="0">
                <a:latin typeface="Arial"/>
                <a:cs typeface="Arial"/>
              </a:rPr>
              <a:t>“activation”</a:t>
            </a:r>
            <a:r>
              <a:rPr sz="1634" i="1" spc="-14" dirty="0">
                <a:latin typeface="Arial"/>
                <a:cs typeface="Arial"/>
              </a:rPr>
              <a:t> </a:t>
            </a:r>
            <a:r>
              <a:rPr sz="1634" i="1" dirty="0">
                <a:latin typeface="Arial"/>
                <a:cs typeface="Arial"/>
              </a:rPr>
              <a:t>=</a:t>
            </a:r>
            <a:r>
              <a:rPr sz="1634" i="1" spc="427" dirty="0">
                <a:latin typeface="Arial"/>
                <a:cs typeface="Arial"/>
              </a:rPr>
              <a:t> </a:t>
            </a:r>
            <a:r>
              <a:rPr sz="1634" i="1" dirty="0">
                <a:latin typeface="Arial"/>
                <a:cs typeface="Arial"/>
              </a:rPr>
              <a:t>“arrival”</a:t>
            </a:r>
            <a:r>
              <a:rPr sz="1634" i="1" spc="-18"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“request”</a:t>
            </a:r>
            <a:r>
              <a:rPr sz="1634" i="1" spc="-14"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“release”</a:t>
            </a:r>
            <a:r>
              <a:rPr sz="1634" i="1" spc="-18" dirty="0">
                <a:latin typeface="Arial"/>
                <a:cs typeface="Arial"/>
              </a:rPr>
              <a:t> time</a:t>
            </a:r>
            <a:endParaRPr sz="1634" dirty="0">
              <a:latin typeface="Arial"/>
              <a:cs typeface="Arial"/>
            </a:endParaRPr>
          </a:p>
        </p:txBody>
      </p:sp>
      <p:grpSp>
        <p:nvGrpSpPr>
          <p:cNvPr id="5" name="object 5"/>
          <p:cNvGrpSpPr/>
          <p:nvPr/>
        </p:nvGrpSpPr>
        <p:grpSpPr>
          <a:xfrm>
            <a:off x="8756626" y="1670679"/>
            <a:ext cx="1634970" cy="2166897"/>
            <a:chOff x="3734920" y="2791460"/>
            <a:chExt cx="1801495" cy="2387600"/>
          </a:xfrm>
        </p:grpSpPr>
        <p:pic>
          <p:nvPicPr>
            <p:cNvPr id="6" name="object 6"/>
            <p:cNvPicPr/>
            <p:nvPr/>
          </p:nvPicPr>
          <p:blipFill>
            <a:blip r:embed="rId3" cstate="print"/>
            <a:stretch>
              <a:fillRect/>
            </a:stretch>
          </p:blipFill>
          <p:spPr>
            <a:xfrm>
              <a:off x="4366251" y="2791460"/>
              <a:ext cx="1169752" cy="1054100"/>
            </a:xfrm>
            <a:prstGeom prst="rect">
              <a:avLst/>
            </a:prstGeom>
          </p:spPr>
        </p:pic>
        <p:sp>
          <p:nvSpPr>
            <p:cNvPr id="7" name="object 7"/>
            <p:cNvSpPr/>
            <p:nvPr/>
          </p:nvSpPr>
          <p:spPr>
            <a:xfrm>
              <a:off x="4366251" y="2791546"/>
              <a:ext cx="1170305" cy="1054100"/>
            </a:xfrm>
            <a:custGeom>
              <a:avLst/>
              <a:gdLst/>
              <a:ahLst/>
              <a:cxnLst/>
              <a:rect l="l" t="t" r="r" b="b"/>
              <a:pathLst>
                <a:path w="1170304" h="1054100">
                  <a:moveTo>
                    <a:pt x="1166394" y="0"/>
                  </a:moveTo>
                  <a:lnTo>
                    <a:pt x="3357" y="0"/>
                  </a:lnTo>
                  <a:lnTo>
                    <a:pt x="0" y="1120"/>
                  </a:lnTo>
                  <a:lnTo>
                    <a:pt x="0" y="1053724"/>
                  </a:lnTo>
                  <a:lnTo>
                    <a:pt x="6715" y="1053724"/>
                  </a:lnTo>
                  <a:lnTo>
                    <a:pt x="6715" y="6719"/>
                  </a:lnTo>
                  <a:lnTo>
                    <a:pt x="3357" y="6719"/>
                  </a:lnTo>
                  <a:lnTo>
                    <a:pt x="6715" y="3360"/>
                  </a:lnTo>
                  <a:lnTo>
                    <a:pt x="1169752" y="3360"/>
                  </a:lnTo>
                  <a:lnTo>
                    <a:pt x="1169752" y="1120"/>
                  </a:lnTo>
                  <a:lnTo>
                    <a:pt x="1166394" y="0"/>
                  </a:lnTo>
                  <a:close/>
                </a:path>
                <a:path w="1170304" h="1054100">
                  <a:moveTo>
                    <a:pt x="1163036" y="3360"/>
                  </a:moveTo>
                  <a:lnTo>
                    <a:pt x="1163036" y="1053724"/>
                  </a:lnTo>
                  <a:lnTo>
                    <a:pt x="1169752" y="1053724"/>
                  </a:lnTo>
                  <a:lnTo>
                    <a:pt x="1169752" y="6719"/>
                  </a:lnTo>
                  <a:lnTo>
                    <a:pt x="1166394" y="6719"/>
                  </a:lnTo>
                  <a:lnTo>
                    <a:pt x="1163036" y="3360"/>
                  </a:lnTo>
                  <a:close/>
                </a:path>
                <a:path w="1170304" h="1054100">
                  <a:moveTo>
                    <a:pt x="6715" y="3360"/>
                  </a:moveTo>
                  <a:lnTo>
                    <a:pt x="3357" y="6719"/>
                  </a:lnTo>
                  <a:lnTo>
                    <a:pt x="6715" y="6719"/>
                  </a:lnTo>
                  <a:lnTo>
                    <a:pt x="6715" y="3360"/>
                  </a:lnTo>
                  <a:close/>
                </a:path>
                <a:path w="1170304" h="1054100">
                  <a:moveTo>
                    <a:pt x="1163036" y="3360"/>
                  </a:moveTo>
                  <a:lnTo>
                    <a:pt x="6715" y="3360"/>
                  </a:lnTo>
                  <a:lnTo>
                    <a:pt x="6715" y="6719"/>
                  </a:lnTo>
                  <a:lnTo>
                    <a:pt x="1163036" y="6719"/>
                  </a:lnTo>
                  <a:lnTo>
                    <a:pt x="1163036" y="3360"/>
                  </a:lnTo>
                  <a:close/>
                </a:path>
                <a:path w="1170304" h="1054100">
                  <a:moveTo>
                    <a:pt x="1169752" y="3360"/>
                  </a:moveTo>
                  <a:lnTo>
                    <a:pt x="1163036" y="3360"/>
                  </a:lnTo>
                  <a:lnTo>
                    <a:pt x="1166394" y="6719"/>
                  </a:lnTo>
                  <a:lnTo>
                    <a:pt x="1169752" y="6719"/>
                  </a:lnTo>
                  <a:lnTo>
                    <a:pt x="1169752" y="3360"/>
                  </a:lnTo>
                  <a:close/>
                </a:path>
              </a:pathLst>
            </a:custGeom>
            <a:solidFill>
              <a:srgbClr val="4A7EBB"/>
            </a:solidFill>
          </p:spPr>
          <p:txBody>
            <a:bodyPr wrap="square" lIns="0" tIns="0" rIns="0" bIns="0" rtlCol="0"/>
            <a:lstStyle/>
            <a:p>
              <a:endParaRPr/>
            </a:p>
          </p:txBody>
        </p:sp>
        <p:sp>
          <p:nvSpPr>
            <p:cNvPr id="8" name="object 8"/>
            <p:cNvSpPr/>
            <p:nvPr/>
          </p:nvSpPr>
          <p:spPr>
            <a:xfrm>
              <a:off x="4686393" y="3161078"/>
              <a:ext cx="529590" cy="6985"/>
            </a:xfrm>
            <a:custGeom>
              <a:avLst/>
              <a:gdLst/>
              <a:ahLst/>
              <a:cxnLst/>
              <a:rect l="l" t="t" r="r" b="b"/>
              <a:pathLst>
                <a:path w="529589" h="6985">
                  <a:moveTo>
                    <a:pt x="529467" y="0"/>
                  </a:moveTo>
                  <a:lnTo>
                    <a:pt x="0" y="0"/>
                  </a:lnTo>
                  <a:lnTo>
                    <a:pt x="0" y="6718"/>
                  </a:lnTo>
                  <a:lnTo>
                    <a:pt x="529467" y="6718"/>
                  </a:lnTo>
                  <a:lnTo>
                    <a:pt x="529467" y="0"/>
                  </a:lnTo>
                  <a:close/>
                </a:path>
              </a:pathLst>
            </a:custGeom>
            <a:solidFill>
              <a:srgbClr val="000000"/>
            </a:solidFill>
          </p:spPr>
          <p:txBody>
            <a:bodyPr wrap="square" lIns="0" tIns="0" rIns="0" bIns="0" rtlCol="0"/>
            <a:lstStyle/>
            <a:p>
              <a:endParaRPr/>
            </a:p>
          </p:txBody>
        </p:sp>
        <p:sp>
          <p:nvSpPr>
            <p:cNvPr id="9" name="object 9"/>
            <p:cNvSpPr/>
            <p:nvPr/>
          </p:nvSpPr>
          <p:spPr>
            <a:xfrm>
              <a:off x="3734920" y="3136442"/>
              <a:ext cx="845185" cy="56515"/>
            </a:xfrm>
            <a:custGeom>
              <a:avLst/>
              <a:gdLst/>
              <a:ahLst/>
              <a:cxnLst/>
              <a:rect l="l" t="t" r="r" b="b"/>
              <a:pathLst>
                <a:path w="845185" h="56514">
                  <a:moveTo>
                    <a:pt x="752223" y="0"/>
                  </a:moveTo>
                  <a:lnTo>
                    <a:pt x="752223" y="55990"/>
                  </a:lnTo>
                  <a:lnTo>
                    <a:pt x="833983" y="31353"/>
                  </a:lnTo>
                  <a:lnTo>
                    <a:pt x="761178" y="31353"/>
                  </a:lnTo>
                  <a:lnTo>
                    <a:pt x="761178" y="24635"/>
                  </a:lnTo>
                  <a:lnTo>
                    <a:pt x="833983" y="24635"/>
                  </a:lnTo>
                  <a:lnTo>
                    <a:pt x="752223" y="0"/>
                  </a:lnTo>
                  <a:close/>
                </a:path>
                <a:path w="845185" h="56514">
                  <a:moveTo>
                    <a:pt x="752223" y="24635"/>
                  </a:moveTo>
                  <a:lnTo>
                    <a:pt x="0" y="24635"/>
                  </a:lnTo>
                  <a:lnTo>
                    <a:pt x="0" y="31353"/>
                  </a:lnTo>
                  <a:lnTo>
                    <a:pt x="752223" y="31353"/>
                  </a:lnTo>
                  <a:lnTo>
                    <a:pt x="752223" y="24635"/>
                  </a:lnTo>
                  <a:close/>
                </a:path>
                <a:path w="845185" h="56514">
                  <a:moveTo>
                    <a:pt x="833983" y="24635"/>
                  </a:moveTo>
                  <a:lnTo>
                    <a:pt x="761178" y="24635"/>
                  </a:lnTo>
                  <a:lnTo>
                    <a:pt x="761178" y="31353"/>
                  </a:lnTo>
                  <a:lnTo>
                    <a:pt x="833983" y="31353"/>
                  </a:lnTo>
                  <a:lnTo>
                    <a:pt x="845131" y="27994"/>
                  </a:lnTo>
                  <a:lnTo>
                    <a:pt x="833983" y="24635"/>
                  </a:lnTo>
                  <a:close/>
                </a:path>
              </a:pathLst>
            </a:custGeom>
            <a:solidFill>
              <a:srgbClr val="FF0000"/>
            </a:solidFill>
          </p:spPr>
          <p:txBody>
            <a:bodyPr wrap="square" lIns="0" tIns="0" rIns="0" bIns="0" rtlCol="0"/>
            <a:lstStyle/>
            <a:p>
              <a:endParaRPr/>
            </a:p>
          </p:txBody>
        </p:sp>
        <p:sp>
          <p:nvSpPr>
            <p:cNvPr id="10" name="object 10"/>
            <p:cNvSpPr/>
            <p:nvPr/>
          </p:nvSpPr>
          <p:spPr>
            <a:xfrm>
              <a:off x="4206176" y="3213709"/>
              <a:ext cx="1010285" cy="631825"/>
            </a:xfrm>
            <a:custGeom>
              <a:avLst/>
              <a:gdLst/>
              <a:ahLst/>
              <a:cxnLst/>
              <a:rect l="l" t="t" r="r" b="b"/>
              <a:pathLst>
                <a:path w="1010285" h="631825">
                  <a:moveTo>
                    <a:pt x="57086" y="0"/>
                  </a:moveTo>
                  <a:lnTo>
                    <a:pt x="35814" y="2247"/>
                  </a:lnTo>
                  <a:lnTo>
                    <a:pt x="25742" y="5600"/>
                  </a:lnTo>
                  <a:lnTo>
                    <a:pt x="25742" y="6718"/>
                  </a:lnTo>
                  <a:lnTo>
                    <a:pt x="18262" y="10629"/>
                  </a:lnTo>
                  <a:lnTo>
                    <a:pt x="11074" y="15836"/>
                  </a:lnTo>
                  <a:lnTo>
                    <a:pt x="5397" y="22313"/>
                  </a:lnTo>
                  <a:lnTo>
                    <a:pt x="2235" y="30238"/>
                  </a:lnTo>
                  <a:lnTo>
                    <a:pt x="1117" y="30238"/>
                  </a:lnTo>
                  <a:lnTo>
                    <a:pt x="1117" y="33591"/>
                  </a:lnTo>
                  <a:lnTo>
                    <a:pt x="0" y="38074"/>
                  </a:lnTo>
                  <a:lnTo>
                    <a:pt x="0" y="631571"/>
                  </a:lnTo>
                  <a:lnTo>
                    <a:pt x="7835" y="631571"/>
                  </a:lnTo>
                  <a:lnTo>
                    <a:pt x="7835" y="35839"/>
                  </a:lnTo>
                  <a:lnTo>
                    <a:pt x="8953" y="32473"/>
                  </a:lnTo>
                  <a:lnTo>
                    <a:pt x="7835" y="32473"/>
                  </a:lnTo>
                  <a:lnTo>
                    <a:pt x="11785" y="26212"/>
                  </a:lnTo>
                  <a:lnTo>
                    <a:pt x="16725" y="20561"/>
                  </a:lnTo>
                  <a:lnTo>
                    <a:pt x="22542" y="15836"/>
                  </a:lnTo>
                  <a:lnTo>
                    <a:pt x="29095" y="12319"/>
                  </a:lnTo>
                  <a:lnTo>
                    <a:pt x="27978" y="12319"/>
                  </a:lnTo>
                  <a:lnTo>
                    <a:pt x="36931" y="10083"/>
                  </a:lnTo>
                  <a:lnTo>
                    <a:pt x="47015" y="7848"/>
                  </a:lnTo>
                  <a:lnTo>
                    <a:pt x="57086" y="6718"/>
                  </a:lnTo>
                  <a:lnTo>
                    <a:pt x="57086" y="0"/>
                  </a:lnTo>
                  <a:close/>
                </a:path>
                <a:path w="1010285" h="631825">
                  <a:moveTo>
                    <a:pt x="1009675" y="582295"/>
                  </a:moveTo>
                  <a:lnTo>
                    <a:pt x="480212" y="582295"/>
                  </a:lnTo>
                  <a:lnTo>
                    <a:pt x="480212" y="589013"/>
                  </a:lnTo>
                  <a:lnTo>
                    <a:pt x="1009675" y="589013"/>
                  </a:lnTo>
                  <a:lnTo>
                    <a:pt x="1009675" y="582295"/>
                  </a:lnTo>
                  <a:close/>
                </a:path>
                <a:path w="1010285" h="631825">
                  <a:moveTo>
                    <a:pt x="1009675" y="423291"/>
                  </a:moveTo>
                  <a:lnTo>
                    <a:pt x="480212" y="423291"/>
                  </a:lnTo>
                  <a:lnTo>
                    <a:pt x="480212" y="430009"/>
                  </a:lnTo>
                  <a:lnTo>
                    <a:pt x="1009675" y="430009"/>
                  </a:lnTo>
                  <a:lnTo>
                    <a:pt x="1009675" y="423291"/>
                  </a:lnTo>
                  <a:close/>
                </a:path>
                <a:path w="1010285" h="631825">
                  <a:moveTo>
                    <a:pt x="1009675" y="264274"/>
                  </a:moveTo>
                  <a:lnTo>
                    <a:pt x="480212" y="264274"/>
                  </a:lnTo>
                  <a:lnTo>
                    <a:pt x="480212" y="272110"/>
                  </a:lnTo>
                  <a:lnTo>
                    <a:pt x="1009675" y="272110"/>
                  </a:lnTo>
                  <a:lnTo>
                    <a:pt x="1009675" y="264274"/>
                  </a:lnTo>
                  <a:close/>
                </a:path>
                <a:path w="1010285" h="631825">
                  <a:moveTo>
                    <a:pt x="1009675" y="106387"/>
                  </a:moveTo>
                  <a:lnTo>
                    <a:pt x="480212" y="106387"/>
                  </a:lnTo>
                  <a:lnTo>
                    <a:pt x="480212" y="113106"/>
                  </a:lnTo>
                  <a:lnTo>
                    <a:pt x="1009675" y="113106"/>
                  </a:lnTo>
                  <a:lnTo>
                    <a:pt x="1009675" y="106387"/>
                  </a:lnTo>
                  <a:close/>
                </a:path>
              </a:pathLst>
            </a:custGeom>
            <a:solidFill>
              <a:srgbClr val="000000"/>
            </a:solidFill>
          </p:spPr>
          <p:txBody>
            <a:bodyPr wrap="square" lIns="0" tIns="0" rIns="0" bIns="0" rtlCol="0"/>
            <a:lstStyle/>
            <a:p>
              <a:endParaRPr/>
            </a:p>
          </p:txBody>
        </p:sp>
        <p:pic>
          <p:nvPicPr>
            <p:cNvPr id="11" name="object 11"/>
            <p:cNvPicPr/>
            <p:nvPr/>
          </p:nvPicPr>
          <p:blipFill>
            <a:blip r:embed="rId4" cstate="print"/>
            <a:stretch>
              <a:fillRect/>
            </a:stretch>
          </p:blipFill>
          <p:spPr>
            <a:xfrm>
              <a:off x="4366251" y="3845270"/>
              <a:ext cx="1169752" cy="1333789"/>
            </a:xfrm>
            <a:prstGeom prst="rect">
              <a:avLst/>
            </a:prstGeom>
          </p:spPr>
        </p:pic>
        <p:sp>
          <p:nvSpPr>
            <p:cNvPr id="12" name="object 12"/>
            <p:cNvSpPr/>
            <p:nvPr/>
          </p:nvSpPr>
          <p:spPr>
            <a:xfrm>
              <a:off x="4366247" y="3845559"/>
              <a:ext cx="1170305" cy="1333500"/>
            </a:xfrm>
            <a:custGeom>
              <a:avLst/>
              <a:gdLst/>
              <a:ahLst/>
              <a:cxnLst/>
              <a:rect l="l" t="t" r="r" b="b"/>
              <a:pathLst>
                <a:path w="1170304" h="1333500">
                  <a:moveTo>
                    <a:pt x="1169746" y="0"/>
                  </a:moveTo>
                  <a:lnTo>
                    <a:pt x="1165910" y="0"/>
                  </a:lnTo>
                  <a:lnTo>
                    <a:pt x="1165910" y="1327150"/>
                  </a:lnTo>
                  <a:lnTo>
                    <a:pt x="1164640" y="1328432"/>
                  </a:lnTo>
                  <a:lnTo>
                    <a:pt x="1164640" y="1327150"/>
                  </a:lnTo>
                  <a:lnTo>
                    <a:pt x="1165910" y="1327150"/>
                  </a:lnTo>
                  <a:lnTo>
                    <a:pt x="1165910" y="0"/>
                  </a:lnTo>
                  <a:lnTo>
                    <a:pt x="1163040" y="0"/>
                  </a:lnTo>
                  <a:lnTo>
                    <a:pt x="1163040" y="1326667"/>
                  </a:lnTo>
                  <a:lnTo>
                    <a:pt x="6718" y="1326667"/>
                  </a:lnTo>
                  <a:lnTo>
                    <a:pt x="6718" y="0"/>
                  </a:lnTo>
                  <a:lnTo>
                    <a:pt x="6375" y="0"/>
                  </a:lnTo>
                  <a:lnTo>
                    <a:pt x="6375" y="1329690"/>
                  </a:lnTo>
                  <a:lnTo>
                    <a:pt x="5118" y="1329690"/>
                  </a:lnTo>
                  <a:lnTo>
                    <a:pt x="5118" y="1328432"/>
                  </a:lnTo>
                  <a:lnTo>
                    <a:pt x="6375" y="1329690"/>
                  </a:lnTo>
                  <a:lnTo>
                    <a:pt x="6375" y="0"/>
                  </a:lnTo>
                  <a:lnTo>
                    <a:pt x="0" y="0"/>
                  </a:lnTo>
                  <a:lnTo>
                    <a:pt x="0" y="1327150"/>
                  </a:lnTo>
                  <a:lnTo>
                    <a:pt x="0" y="1329690"/>
                  </a:lnTo>
                  <a:lnTo>
                    <a:pt x="0" y="1332230"/>
                  </a:lnTo>
                  <a:lnTo>
                    <a:pt x="1803" y="1332230"/>
                  </a:lnTo>
                  <a:lnTo>
                    <a:pt x="1803" y="1333500"/>
                  </a:lnTo>
                  <a:lnTo>
                    <a:pt x="1167942" y="1333500"/>
                  </a:lnTo>
                  <a:lnTo>
                    <a:pt x="1167942" y="1332230"/>
                  </a:lnTo>
                  <a:lnTo>
                    <a:pt x="1169746" y="1332230"/>
                  </a:lnTo>
                  <a:lnTo>
                    <a:pt x="1169746" y="1330032"/>
                  </a:lnTo>
                  <a:lnTo>
                    <a:pt x="1169746" y="1329690"/>
                  </a:lnTo>
                  <a:lnTo>
                    <a:pt x="1169746" y="1327150"/>
                  </a:lnTo>
                  <a:lnTo>
                    <a:pt x="1169746" y="1326667"/>
                  </a:lnTo>
                  <a:lnTo>
                    <a:pt x="1169746" y="0"/>
                  </a:lnTo>
                  <a:close/>
                </a:path>
              </a:pathLst>
            </a:custGeom>
            <a:solidFill>
              <a:srgbClr val="4A7EBB"/>
            </a:solidFill>
          </p:spPr>
          <p:txBody>
            <a:bodyPr wrap="square" lIns="0" tIns="0" rIns="0" bIns="0" rtlCol="0"/>
            <a:lstStyle/>
            <a:p>
              <a:endParaRPr/>
            </a:p>
          </p:txBody>
        </p:sp>
        <p:sp>
          <p:nvSpPr>
            <p:cNvPr id="13" name="object 13"/>
            <p:cNvSpPr/>
            <p:nvPr/>
          </p:nvSpPr>
          <p:spPr>
            <a:xfrm>
              <a:off x="3734920" y="4883315"/>
              <a:ext cx="845185" cy="56515"/>
            </a:xfrm>
            <a:custGeom>
              <a:avLst/>
              <a:gdLst/>
              <a:ahLst/>
              <a:cxnLst/>
              <a:rect l="l" t="t" r="r" b="b"/>
              <a:pathLst>
                <a:path w="845185" h="56514">
                  <a:moveTo>
                    <a:pt x="752223" y="0"/>
                  </a:moveTo>
                  <a:lnTo>
                    <a:pt x="752223" y="55990"/>
                  </a:lnTo>
                  <a:lnTo>
                    <a:pt x="833979" y="31355"/>
                  </a:lnTo>
                  <a:lnTo>
                    <a:pt x="761178" y="31355"/>
                  </a:lnTo>
                  <a:lnTo>
                    <a:pt x="761178" y="23516"/>
                  </a:lnTo>
                  <a:lnTo>
                    <a:pt x="830270" y="23516"/>
                  </a:lnTo>
                  <a:lnTo>
                    <a:pt x="752223" y="0"/>
                  </a:lnTo>
                  <a:close/>
                </a:path>
                <a:path w="845185" h="56514">
                  <a:moveTo>
                    <a:pt x="752223" y="23516"/>
                  </a:moveTo>
                  <a:lnTo>
                    <a:pt x="0" y="23516"/>
                  </a:lnTo>
                  <a:lnTo>
                    <a:pt x="0" y="31355"/>
                  </a:lnTo>
                  <a:lnTo>
                    <a:pt x="752223" y="31355"/>
                  </a:lnTo>
                  <a:lnTo>
                    <a:pt x="752223" y="23516"/>
                  </a:lnTo>
                  <a:close/>
                </a:path>
                <a:path w="845185" h="56514">
                  <a:moveTo>
                    <a:pt x="830270" y="23516"/>
                  </a:moveTo>
                  <a:lnTo>
                    <a:pt x="761178" y="23516"/>
                  </a:lnTo>
                  <a:lnTo>
                    <a:pt x="761178" y="31355"/>
                  </a:lnTo>
                  <a:lnTo>
                    <a:pt x="833979" y="31355"/>
                  </a:lnTo>
                  <a:lnTo>
                    <a:pt x="845131" y="27994"/>
                  </a:lnTo>
                  <a:lnTo>
                    <a:pt x="830270" y="23516"/>
                  </a:lnTo>
                  <a:close/>
                </a:path>
              </a:pathLst>
            </a:custGeom>
            <a:solidFill>
              <a:srgbClr val="FF0000"/>
            </a:solidFill>
          </p:spPr>
          <p:txBody>
            <a:bodyPr wrap="square" lIns="0" tIns="0" rIns="0" bIns="0" rtlCol="0"/>
            <a:lstStyle/>
            <a:p>
              <a:endParaRPr/>
            </a:p>
          </p:txBody>
        </p:sp>
        <p:sp>
          <p:nvSpPr>
            <p:cNvPr id="14" name="object 14"/>
            <p:cNvSpPr/>
            <p:nvPr/>
          </p:nvSpPr>
          <p:spPr>
            <a:xfrm>
              <a:off x="4153560" y="3845280"/>
              <a:ext cx="1062355" cy="1069975"/>
            </a:xfrm>
            <a:custGeom>
              <a:avLst/>
              <a:gdLst/>
              <a:ahLst/>
              <a:cxnLst/>
              <a:rect l="l" t="t" r="r" b="b"/>
              <a:pathLst>
                <a:path w="1062354" h="1069975">
                  <a:moveTo>
                    <a:pt x="109702" y="1010043"/>
                  </a:moveTo>
                  <a:lnTo>
                    <a:pt x="99631" y="1008926"/>
                  </a:lnTo>
                  <a:lnTo>
                    <a:pt x="90678" y="1006690"/>
                  </a:lnTo>
                  <a:lnTo>
                    <a:pt x="83959" y="1004443"/>
                  </a:lnTo>
                  <a:lnTo>
                    <a:pt x="80594" y="1003325"/>
                  </a:lnTo>
                  <a:lnTo>
                    <a:pt x="81711" y="1004443"/>
                  </a:lnTo>
                  <a:lnTo>
                    <a:pt x="73875" y="999972"/>
                  </a:lnTo>
                  <a:lnTo>
                    <a:pt x="69405" y="995489"/>
                  </a:lnTo>
                  <a:lnTo>
                    <a:pt x="68287" y="994371"/>
                  </a:lnTo>
                  <a:lnTo>
                    <a:pt x="68287" y="995489"/>
                  </a:lnTo>
                  <a:lnTo>
                    <a:pt x="66040" y="993254"/>
                  </a:lnTo>
                  <a:lnTo>
                    <a:pt x="63804" y="989888"/>
                  </a:lnTo>
                  <a:lnTo>
                    <a:pt x="62687" y="987653"/>
                  </a:lnTo>
                  <a:lnTo>
                    <a:pt x="60452" y="984288"/>
                  </a:lnTo>
                  <a:lnTo>
                    <a:pt x="61569" y="984288"/>
                  </a:lnTo>
                  <a:lnTo>
                    <a:pt x="60452" y="980935"/>
                  </a:lnTo>
                  <a:lnTo>
                    <a:pt x="60452" y="227317"/>
                  </a:lnTo>
                  <a:lnTo>
                    <a:pt x="59334" y="222834"/>
                  </a:lnTo>
                  <a:lnTo>
                    <a:pt x="59334" y="220599"/>
                  </a:lnTo>
                  <a:lnTo>
                    <a:pt x="59334" y="219468"/>
                  </a:lnTo>
                  <a:lnTo>
                    <a:pt x="30213" y="193078"/>
                  </a:lnTo>
                  <a:lnTo>
                    <a:pt x="26174" y="192024"/>
                  </a:lnTo>
                  <a:lnTo>
                    <a:pt x="32778" y="190157"/>
                  </a:lnTo>
                  <a:lnTo>
                    <a:pt x="45402" y="183159"/>
                  </a:lnTo>
                  <a:lnTo>
                    <a:pt x="55968" y="172440"/>
                  </a:lnTo>
                  <a:lnTo>
                    <a:pt x="57086" y="169087"/>
                  </a:lnTo>
                  <a:lnTo>
                    <a:pt x="59334" y="165722"/>
                  </a:lnTo>
                  <a:lnTo>
                    <a:pt x="59334" y="161239"/>
                  </a:lnTo>
                  <a:lnTo>
                    <a:pt x="60452" y="157886"/>
                  </a:lnTo>
                  <a:lnTo>
                    <a:pt x="60452" y="0"/>
                  </a:lnTo>
                  <a:lnTo>
                    <a:pt x="52616" y="0"/>
                  </a:lnTo>
                  <a:lnTo>
                    <a:pt x="52616" y="160121"/>
                  </a:lnTo>
                  <a:lnTo>
                    <a:pt x="50558" y="167855"/>
                  </a:lnTo>
                  <a:lnTo>
                    <a:pt x="45250" y="174294"/>
                  </a:lnTo>
                  <a:lnTo>
                    <a:pt x="38303" y="179527"/>
                  </a:lnTo>
                  <a:lnTo>
                    <a:pt x="31343" y="183642"/>
                  </a:lnTo>
                  <a:lnTo>
                    <a:pt x="32461" y="183642"/>
                  </a:lnTo>
                  <a:lnTo>
                    <a:pt x="23507" y="185877"/>
                  </a:lnTo>
                  <a:lnTo>
                    <a:pt x="13436" y="188125"/>
                  </a:lnTo>
                  <a:lnTo>
                    <a:pt x="3365" y="189242"/>
                  </a:lnTo>
                  <a:lnTo>
                    <a:pt x="1117" y="190360"/>
                  </a:lnTo>
                  <a:lnTo>
                    <a:pt x="0" y="192595"/>
                  </a:lnTo>
                  <a:lnTo>
                    <a:pt x="1117" y="194843"/>
                  </a:lnTo>
                  <a:lnTo>
                    <a:pt x="3365" y="195961"/>
                  </a:lnTo>
                  <a:lnTo>
                    <a:pt x="23507" y="198196"/>
                  </a:lnTo>
                  <a:lnTo>
                    <a:pt x="32461" y="201561"/>
                  </a:lnTo>
                  <a:lnTo>
                    <a:pt x="31343" y="201561"/>
                  </a:lnTo>
                  <a:lnTo>
                    <a:pt x="39179" y="206032"/>
                  </a:lnTo>
                  <a:lnTo>
                    <a:pt x="39179" y="204914"/>
                  </a:lnTo>
                  <a:lnTo>
                    <a:pt x="45377" y="211137"/>
                  </a:lnTo>
                  <a:lnTo>
                    <a:pt x="49682" y="213347"/>
                  </a:lnTo>
                  <a:lnTo>
                    <a:pt x="52603" y="221703"/>
                  </a:lnTo>
                  <a:lnTo>
                    <a:pt x="52273" y="271691"/>
                  </a:lnTo>
                  <a:lnTo>
                    <a:pt x="51295" y="322808"/>
                  </a:lnTo>
                  <a:lnTo>
                    <a:pt x="49822" y="373951"/>
                  </a:lnTo>
                  <a:lnTo>
                    <a:pt x="48031" y="425107"/>
                  </a:lnTo>
                  <a:lnTo>
                    <a:pt x="44145" y="527392"/>
                  </a:lnTo>
                  <a:lnTo>
                    <a:pt x="42367" y="578510"/>
                  </a:lnTo>
                  <a:lnTo>
                    <a:pt x="40919" y="629602"/>
                  </a:lnTo>
                  <a:lnTo>
                    <a:pt x="39966" y="680643"/>
                  </a:lnTo>
                  <a:lnTo>
                    <a:pt x="39674" y="731634"/>
                  </a:lnTo>
                  <a:lnTo>
                    <a:pt x="40195" y="782548"/>
                  </a:lnTo>
                  <a:lnTo>
                    <a:pt x="41694" y="833399"/>
                  </a:lnTo>
                  <a:lnTo>
                    <a:pt x="44348" y="884174"/>
                  </a:lnTo>
                  <a:lnTo>
                    <a:pt x="48310" y="934847"/>
                  </a:lnTo>
                  <a:lnTo>
                    <a:pt x="53606" y="984288"/>
                  </a:lnTo>
                  <a:lnTo>
                    <a:pt x="54851" y="986536"/>
                  </a:lnTo>
                  <a:lnTo>
                    <a:pt x="55968" y="989888"/>
                  </a:lnTo>
                  <a:lnTo>
                    <a:pt x="62687" y="999972"/>
                  </a:lnTo>
                  <a:lnTo>
                    <a:pt x="63804" y="999972"/>
                  </a:lnTo>
                  <a:lnTo>
                    <a:pt x="69405" y="1005573"/>
                  </a:lnTo>
                  <a:lnTo>
                    <a:pt x="70523" y="1005573"/>
                  </a:lnTo>
                  <a:lnTo>
                    <a:pt x="78359" y="1010043"/>
                  </a:lnTo>
                  <a:lnTo>
                    <a:pt x="87312" y="1013409"/>
                  </a:lnTo>
                  <a:lnTo>
                    <a:pt x="98513" y="1015644"/>
                  </a:lnTo>
                  <a:lnTo>
                    <a:pt x="109702" y="1016762"/>
                  </a:lnTo>
                  <a:lnTo>
                    <a:pt x="109702" y="1010043"/>
                  </a:lnTo>
                  <a:close/>
                </a:path>
                <a:path w="1062354" h="1069975">
                  <a:moveTo>
                    <a:pt x="1062291" y="1061554"/>
                  </a:moveTo>
                  <a:lnTo>
                    <a:pt x="532828" y="1061554"/>
                  </a:lnTo>
                  <a:lnTo>
                    <a:pt x="532828" y="1069390"/>
                  </a:lnTo>
                  <a:lnTo>
                    <a:pt x="1062291" y="1069390"/>
                  </a:lnTo>
                  <a:lnTo>
                    <a:pt x="1062291" y="1061554"/>
                  </a:lnTo>
                  <a:close/>
                </a:path>
                <a:path w="1062354" h="1069975">
                  <a:moveTo>
                    <a:pt x="1062291" y="903668"/>
                  </a:moveTo>
                  <a:lnTo>
                    <a:pt x="532828" y="903668"/>
                  </a:lnTo>
                  <a:lnTo>
                    <a:pt x="532828" y="910386"/>
                  </a:lnTo>
                  <a:lnTo>
                    <a:pt x="1062291" y="910386"/>
                  </a:lnTo>
                  <a:lnTo>
                    <a:pt x="1062291" y="903668"/>
                  </a:lnTo>
                  <a:close/>
                </a:path>
                <a:path w="1062354" h="1069975">
                  <a:moveTo>
                    <a:pt x="1062291" y="744651"/>
                  </a:moveTo>
                  <a:lnTo>
                    <a:pt x="532828" y="744651"/>
                  </a:lnTo>
                  <a:lnTo>
                    <a:pt x="532828" y="751370"/>
                  </a:lnTo>
                  <a:lnTo>
                    <a:pt x="1062291" y="751370"/>
                  </a:lnTo>
                  <a:lnTo>
                    <a:pt x="1062291" y="744651"/>
                  </a:lnTo>
                  <a:close/>
                </a:path>
                <a:path w="1062354" h="1069975">
                  <a:moveTo>
                    <a:pt x="1062291" y="585647"/>
                  </a:moveTo>
                  <a:lnTo>
                    <a:pt x="532828" y="585647"/>
                  </a:lnTo>
                  <a:lnTo>
                    <a:pt x="532828" y="593483"/>
                  </a:lnTo>
                  <a:lnTo>
                    <a:pt x="1062291" y="593483"/>
                  </a:lnTo>
                  <a:lnTo>
                    <a:pt x="1062291" y="585647"/>
                  </a:lnTo>
                  <a:close/>
                </a:path>
                <a:path w="1062354" h="1069975">
                  <a:moveTo>
                    <a:pt x="1062291" y="427748"/>
                  </a:moveTo>
                  <a:lnTo>
                    <a:pt x="532828" y="427748"/>
                  </a:lnTo>
                  <a:lnTo>
                    <a:pt x="532828" y="434467"/>
                  </a:lnTo>
                  <a:lnTo>
                    <a:pt x="1062291" y="434467"/>
                  </a:lnTo>
                  <a:lnTo>
                    <a:pt x="1062291" y="427748"/>
                  </a:lnTo>
                  <a:close/>
                </a:path>
                <a:path w="1062354" h="1069975">
                  <a:moveTo>
                    <a:pt x="1062291" y="268744"/>
                  </a:moveTo>
                  <a:lnTo>
                    <a:pt x="532828" y="268744"/>
                  </a:lnTo>
                  <a:lnTo>
                    <a:pt x="532828" y="275463"/>
                  </a:lnTo>
                  <a:lnTo>
                    <a:pt x="1062291" y="275463"/>
                  </a:lnTo>
                  <a:lnTo>
                    <a:pt x="1062291" y="268744"/>
                  </a:lnTo>
                  <a:close/>
                </a:path>
                <a:path w="1062354" h="1069975">
                  <a:moveTo>
                    <a:pt x="1062291" y="108610"/>
                  </a:moveTo>
                  <a:lnTo>
                    <a:pt x="532828" y="108610"/>
                  </a:lnTo>
                  <a:lnTo>
                    <a:pt x="532828" y="116459"/>
                  </a:lnTo>
                  <a:lnTo>
                    <a:pt x="1062291" y="116459"/>
                  </a:lnTo>
                  <a:lnTo>
                    <a:pt x="1062291" y="108610"/>
                  </a:lnTo>
                  <a:close/>
                </a:path>
              </a:pathLst>
            </a:custGeom>
            <a:solidFill>
              <a:srgbClr val="000000"/>
            </a:solidFill>
          </p:spPr>
          <p:txBody>
            <a:bodyPr wrap="square" lIns="0" tIns="0" rIns="0" bIns="0" rtlCol="0"/>
            <a:lstStyle/>
            <a:p>
              <a:endParaRPr/>
            </a:p>
          </p:txBody>
        </p:sp>
      </p:grpSp>
      <p:sp>
        <p:nvSpPr>
          <p:cNvPr id="15" name="object 15"/>
          <p:cNvSpPr txBox="1"/>
          <p:nvPr/>
        </p:nvSpPr>
        <p:spPr>
          <a:xfrm>
            <a:off x="9553060" y="1295400"/>
            <a:ext cx="673698" cy="298581"/>
          </a:xfrm>
          <a:prstGeom prst="rect">
            <a:avLst/>
          </a:prstGeom>
        </p:spPr>
        <p:txBody>
          <a:bodyPr vert="horz" wrap="square" lIns="0" tIns="12102" rIns="0" bIns="0" rtlCol="0">
            <a:spAutoFit/>
          </a:bodyPr>
          <a:lstStyle/>
          <a:p>
            <a:pPr marL="34580">
              <a:spcBef>
                <a:spcPts val="95"/>
              </a:spcBef>
            </a:pPr>
            <a:r>
              <a:rPr sz="1861" spc="-32" dirty="0">
                <a:solidFill>
                  <a:srgbClr val="0000FF"/>
                </a:solidFill>
                <a:latin typeface="Calibri"/>
                <a:cs typeface="Calibri"/>
              </a:rPr>
              <a:t>Task</a:t>
            </a:r>
            <a:r>
              <a:rPr sz="1861" spc="-50" dirty="0">
                <a:solidFill>
                  <a:srgbClr val="0000FF"/>
                </a:solidFill>
                <a:latin typeface="Calibri"/>
                <a:cs typeface="Calibri"/>
              </a:rPr>
              <a:t> </a:t>
            </a:r>
            <a:r>
              <a:rPr sz="1861" spc="-23" dirty="0">
                <a:solidFill>
                  <a:srgbClr val="0000FF"/>
                </a:solidFill>
                <a:latin typeface="Symbol"/>
                <a:cs typeface="Symbol"/>
              </a:rPr>
              <a:t></a:t>
            </a:r>
            <a:r>
              <a:rPr sz="1838" spc="-34" baseline="-20576" dirty="0">
                <a:solidFill>
                  <a:srgbClr val="0000FF"/>
                </a:solidFill>
                <a:latin typeface="Calibri"/>
                <a:cs typeface="Calibri"/>
              </a:rPr>
              <a:t>i</a:t>
            </a:r>
            <a:endParaRPr sz="1838" baseline="-20576">
              <a:latin typeface="Calibri"/>
              <a:cs typeface="Calibri"/>
            </a:endParaRPr>
          </a:p>
        </p:txBody>
      </p:sp>
      <p:sp>
        <p:nvSpPr>
          <p:cNvPr id="16" name="object 16"/>
          <p:cNvSpPr txBox="1"/>
          <p:nvPr/>
        </p:nvSpPr>
        <p:spPr>
          <a:xfrm>
            <a:off x="7247617" y="1418370"/>
            <a:ext cx="1459114"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activation</a:t>
            </a:r>
            <a:r>
              <a:rPr sz="1588" spc="-82"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17" name="object 17"/>
          <p:cNvSpPr/>
          <p:nvPr/>
        </p:nvSpPr>
        <p:spPr>
          <a:xfrm>
            <a:off x="8756623" y="1574217"/>
            <a:ext cx="527317" cy="125058"/>
          </a:xfrm>
          <a:custGeom>
            <a:avLst/>
            <a:gdLst/>
            <a:ahLst/>
            <a:cxnLst/>
            <a:rect l="l" t="t" r="r" b="b"/>
            <a:pathLst>
              <a:path w="581025" h="137794">
                <a:moveTo>
                  <a:pt x="580948" y="109740"/>
                </a:moveTo>
                <a:lnTo>
                  <a:pt x="569671" y="106375"/>
                </a:lnTo>
                <a:lnTo>
                  <a:pt x="486930" y="81737"/>
                </a:lnTo>
                <a:lnTo>
                  <a:pt x="486930" y="106375"/>
                </a:lnTo>
                <a:lnTo>
                  <a:pt x="222707" y="106375"/>
                </a:lnTo>
                <a:lnTo>
                  <a:pt x="371627" y="6718"/>
                </a:lnTo>
                <a:lnTo>
                  <a:pt x="369392" y="3924"/>
                </a:lnTo>
                <a:lnTo>
                  <a:pt x="369392" y="0"/>
                </a:lnTo>
                <a:lnTo>
                  <a:pt x="0" y="0"/>
                </a:lnTo>
                <a:lnTo>
                  <a:pt x="0" y="6718"/>
                </a:lnTo>
                <a:lnTo>
                  <a:pt x="358749" y="6718"/>
                </a:lnTo>
                <a:lnTo>
                  <a:pt x="209321" y="106375"/>
                </a:lnTo>
                <a:lnTo>
                  <a:pt x="211556" y="110858"/>
                </a:lnTo>
                <a:lnTo>
                  <a:pt x="211556" y="113093"/>
                </a:lnTo>
                <a:lnTo>
                  <a:pt x="212674" y="113093"/>
                </a:lnTo>
                <a:lnTo>
                  <a:pt x="486930" y="113093"/>
                </a:lnTo>
                <a:lnTo>
                  <a:pt x="486930" y="137731"/>
                </a:lnTo>
                <a:lnTo>
                  <a:pt x="569671" y="113093"/>
                </a:lnTo>
                <a:lnTo>
                  <a:pt x="580948" y="109740"/>
                </a:lnTo>
                <a:close/>
              </a:path>
            </a:pathLst>
          </a:custGeom>
          <a:solidFill>
            <a:srgbClr val="FF0000"/>
          </a:solidFill>
        </p:spPr>
        <p:txBody>
          <a:bodyPr wrap="square" lIns="0" tIns="0" rIns="0" bIns="0" rtlCol="0"/>
          <a:lstStyle/>
          <a:p>
            <a:endParaRPr/>
          </a:p>
        </p:txBody>
      </p:sp>
      <p:sp>
        <p:nvSpPr>
          <p:cNvPr id="18" name="object 18"/>
          <p:cNvSpPr txBox="1"/>
          <p:nvPr/>
        </p:nvSpPr>
        <p:spPr>
          <a:xfrm>
            <a:off x="7626276" y="1850289"/>
            <a:ext cx="1079990"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start</a:t>
            </a:r>
            <a:r>
              <a:rPr sz="1588" spc="-64"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t>
            </a:r>
            <a:r>
              <a:rPr lang="en-GB" sz="1588" spc="-18" dirty="0" err="1">
                <a:solidFill>
                  <a:srgbClr val="C00000"/>
                </a:solidFill>
                <a:latin typeface="Calibri"/>
                <a:cs typeface="Calibri"/>
              </a:rPr>
              <a:t>s</a:t>
            </a:r>
            <a:r>
              <a:rPr lang="en-GB" sz="1588" spc="-18" baseline="-25000" dirty="0" err="1">
                <a:solidFill>
                  <a:srgbClr val="C00000"/>
                </a:solidFill>
                <a:latin typeface="Calibri"/>
                <a:cs typeface="Calibri"/>
              </a:rPr>
              <a:t>i</a:t>
            </a:r>
            <a:endParaRPr sz="1588" baseline="-25000" dirty="0">
              <a:latin typeface="Calibri"/>
              <a:cs typeface="Calibri"/>
            </a:endParaRPr>
          </a:p>
        </p:txBody>
      </p:sp>
      <p:sp>
        <p:nvSpPr>
          <p:cNvPr id="27" name="object 27"/>
          <p:cNvSpPr txBox="1"/>
          <p:nvPr/>
        </p:nvSpPr>
        <p:spPr>
          <a:xfrm>
            <a:off x="7562580" y="3435686"/>
            <a:ext cx="1143961" cy="257165"/>
          </a:xfrm>
          <a:prstGeom prst="rect">
            <a:avLst/>
          </a:prstGeom>
        </p:spPr>
        <p:txBody>
          <a:bodyPr vert="horz" wrap="square" lIns="0" tIns="12679" rIns="0" bIns="0" rtlCol="0">
            <a:spAutoFit/>
          </a:bodyPr>
          <a:lstStyle/>
          <a:p>
            <a:pPr marL="11527">
              <a:spcBef>
                <a:spcPts val="100"/>
              </a:spcBef>
            </a:pPr>
            <a:r>
              <a:rPr lang="en-GB" sz="1588" dirty="0">
                <a:solidFill>
                  <a:srgbClr val="C00000"/>
                </a:solidFill>
                <a:latin typeface="Calibri"/>
                <a:cs typeface="Calibri"/>
              </a:rPr>
              <a:t>f</a:t>
            </a:r>
            <a:r>
              <a:rPr sz="1588" dirty="0" err="1">
                <a:solidFill>
                  <a:srgbClr val="C00000"/>
                </a:solidFill>
                <a:latin typeface="Calibri"/>
                <a:cs typeface="Calibri"/>
              </a:rPr>
              <a:t>inish</a:t>
            </a:r>
            <a:r>
              <a:rPr lang="en-GB" sz="1588"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f</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28" name="object 28"/>
          <p:cNvSpPr txBox="1"/>
          <p:nvPr/>
        </p:nvSpPr>
        <p:spPr>
          <a:xfrm>
            <a:off x="7495685" y="2542376"/>
            <a:ext cx="1546139" cy="257165"/>
          </a:xfrm>
          <a:prstGeom prst="rect">
            <a:avLst/>
          </a:prstGeom>
        </p:spPr>
        <p:txBody>
          <a:bodyPr vert="horz" wrap="square" lIns="0" tIns="12679" rIns="0" bIns="0" rtlCol="0">
            <a:spAutoFit/>
          </a:bodyPr>
          <a:lstStyle/>
          <a:p>
            <a:pPr marR="5187" algn="r">
              <a:spcBef>
                <a:spcPts val="100"/>
              </a:spcBef>
            </a:pPr>
            <a:r>
              <a:rPr lang="en-GB" sz="1588" spc="-9" dirty="0">
                <a:solidFill>
                  <a:srgbClr val="C00000"/>
                </a:solidFill>
                <a:latin typeface="Calibri"/>
                <a:cs typeface="Calibri"/>
              </a:rPr>
              <a:t>Execution </a:t>
            </a:r>
            <a:r>
              <a:rPr sz="1588" spc="-18" dirty="0">
                <a:solidFill>
                  <a:srgbClr val="C00000"/>
                </a:solidFill>
                <a:latin typeface="Calibri"/>
                <a:cs typeface="Calibri"/>
              </a:rPr>
              <a:t>time</a:t>
            </a:r>
            <a:r>
              <a:rPr lang="en-GB" sz="1588" spc="-18" dirty="0">
                <a:solidFill>
                  <a:srgbClr val="C00000"/>
                </a:solidFill>
                <a:latin typeface="Calibri"/>
                <a:cs typeface="Calibri"/>
              </a:rPr>
              <a:t> C</a:t>
            </a:r>
            <a:r>
              <a:rPr lang="en-GB" sz="1588" spc="-18" baseline="-25000" dirty="0">
                <a:solidFill>
                  <a:srgbClr val="C00000"/>
                </a:solidFill>
                <a:latin typeface="Calibri"/>
                <a:cs typeface="Calibri"/>
              </a:rPr>
              <a:t>i</a:t>
            </a:r>
            <a:endParaRPr sz="1588" baseline="-25000" dirty="0">
              <a:latin typeface="Calibri"/>
              <a:cs typeface="Calibri"/>
            </a:endParaRPr>
          </a:p>
        </p:txBody>
      </p:sp>
      <p:grpSp>
        <p:nvGrpSpPr>
          <p:cNvPr id="34" name="object 34"/>
          <p:cNvGrpSpPr/>
          <p:nvPr/>
        </p:nvGrpSpPr>
        <p:grpSpPr>
          <a:xfrm>
            <a:off x="6085840" y="4256245"/>
            <a:ext cx="5831029" cy="880590"/>
            <a:chOff x="2278033" y="5511684"/>
            <a:chExt cx="6424930" cy="970280"/>
          </a:xfrm>
        </p:grpSpPr>
        <p:sp>
          <p:nvSpPr>
            <p:cNvPr id="35" name="object 35"/>
            <p:cNvSpPr/>
            <p:nvPr/>
          </p:nvSpPr>
          <p:spPr>
            <a:xfrm>
              <a:off x="2278033" y="5511684"/>
              <a:ext cx="6424930" cy="970280"/>
            </a:xfrm>
            <a:custGeom>
              <a:avLst/>
              <a:gdLst/>
              <a:ahLst/>
              <a:cxnLst/>
              <a:rect l="l" t="t" r="r" b="b"/>
              <a:pathLst>
                <a:path w="6424930" h="970279">
                  <a:moveTo>
                    <a:pt x="6424612" y="0"/>
                  </a:moveTo>
                  <a:lnTo>
                    <a:pt x="0" y="0"/>
                  </a:lnTo>
                  <a:lnTo>
                    <a:pt x="0" y="969963"/>
                  </a:lnTo>
                  <a:lnTo>
                    <a:pt x="6424612" y="969963"/>
                  </a:lnTo>
                  <a:lnTo>
                    <a:pt x="6424612" y="0"/>
                  </a:lnTo>
                  <a:close/>
                </a:path>
              </a:pathLst>
            </a:custGeom>
            <a:solidFill>
              <a:srgbClr val="FFFFFF"/>
            </a:solidFill>
          </p:spPr>
          <p:txBody>
            <a:bodyPr wrap="square" lIns="0" tIns="0" rIns="0" bIns="0" rtlCol="0"/>
            <a:lstStyle/>
            <a:p>
              <a:endParaRPr/>
            </a:p>
          </p:txBody>
        </p:sp>
        <p:pic>
          <p:nvPicPr>
            <p:cNvPr id="36" name="object 36"/>
            <p:cNvPicPr/>
            <p:nvPr/>
          </p:nvPicPr>
          <p:blipFill>
            <a:blip r:embed="rId5" cstate="print"/>
            <a:stretch>
              <a:fillRect/>
            </a:stretch>
          </p:blipFill>
          <p:spPr>
            <a:xfrm>
              <a:off x="6473193" y="5622281"/>
              <a:ext cx="861696" cy="799948"/>
            </a:xfrm>
            <a:prstGeom prst="rect">
              <a:avLst/>
            </a:prstGeom>
          </p:spPr>
        </p:pic>
        <p:sp>
          <p:nvSpPr>
            <p:cNvPr id="37" name="object 37"/>
            <p:cNvSpPr/>
            <p:nvPr/>
          </p:nvSpPr>
          <p:spPr>
            <a:xfrm>
              <a:off x="6469553" y="5619682"/>
              <a:ext cx="868044" cy="806450"/>
            </a:xfrm>
            <a:custGeom>
              <a:avLst/>
              <a:gdLst/>
              <a:ahLst/>
              <a:cxnLst/>
              <a:rect l="l" t="t" r="r" b="b"/>
              <a:pathLst>
                <a:path w="868045" h="806450">
                  <a:moveTo>
                    <a:pt x="460691" y="0"/>
                  </a:moveTo>
                  <a:lnTo>
                    <a:pt x="412643" y="181"/>
                  </a:lnTo>
                  <a:lnTo>
                    <a:pt x="366161" y="4529"/>
                  </a:lnTo>
                  <a:lnTo>
                    <a:pt x="320874" y="13514"/>
                  </a:lnTo>
                  <a:lnTo>
                    <a:pt x="277136" y="26916"/>
                  </a:lnTo>
                  <a:lnTo>
                    <a:pt x="235304" y="44513"/>
                  </a:lnTo>
                  <a:lnTo>
                    <a:pt x="195732" y="66084"/>
                  </a:lnTo>
                  <a:lnTo>
                    <a:pt x="158777" y="91408"/>
                  </a:lnTo>
                  <a:lnTo>
                    <a:pt x="124794" y="120264"/>
                  </a:lnTo>
                  <a:lnTo>
                    <a:pt x="94138" y="152431"/>
                  </a:lnTo>
                  <a:lnTo>
                    <a:pt x="67166" y="187688"/>
                  </a:lnTo>
                  <a:lnTo>
                    <a:pt x="44233" y="225812"/>
                  </a:lnTo>
                  <a:lnTo>
                    <a:pt x="25694" y="266584"/>
                  </a:lnTo>
                  <a:lnTo>
                    <a:pt x="11905" y="309782"/>
                  </a:lnTo>
                  <a:lnTo>
                    <a:pt x="3359" y="354469"/>
                  </a:lnTo>
                  <a:lnTo>
                    <a:pt x="3273" y="354916"/>
                  </a:lnTo>
                  <a:lnTo>
                    <a:pt x="3221" y="355185"/>
                  </a:lnTo>
                  <a:lnTo>
                    <a:pt x="0" y="402572"/>
                  </a:lnTo>
                  <a:lnTo>
                    <a:pt x="1212" y="423114"/>
                  </a:lnTo>
                  <a:lnTo>
                    <a:pt x="7082" y="471992"/>
                  </a:lnTo>
                  <a:lnTo>
                    <a:pt x="18726" y="518436"/>
                  </a:lnTo>
                  <a:lnTo>
                    <a:pt x="35729" y="562226"/>
                  </a:lnTo>
                  <a:lnTo>
                    <a:pt x="57674" y="603144"/>
                  </a:lnTo>
                  <a:lnTo>
                    <a:pt x="84148" y="640970"/>
                  </a:lnTo>
                  <a:lnTo>
                    <a:pt x="114733" y="675486"/>
                  </a:lnTo>
                  <a:lnTo>
                    <a:pt x="149014" y="706472"/>
                  </a:lnTo>
                  <a:lnTo>
                    <a:pt x="186575" y="733711"/>
                  </a:lnTo>
                  <a:lnTo>
                    <a:pt x="227001" y="756982"/>
                  </a:lnTo>
                  <a:lnTo>
                    <a:pt x="269875" y="776067"/>
                  </a:lnTo>
                  <a:lnTo>
                    <a:pt x="314783" y="790748"/>
                  </a:lnTo>
                  <a:lnTo>
                    <a:pt x="361308" y="800805"/>
                  </a:lnTo>
                  <a:lnTo>
                    <a:pt x="409035" y="806019"/>
                  </a:lnTo>
                  <a:lnTo>
                    <a:pt x="457547" y="806171"/>
                  </a:lnTo>
                  <a:lnTo>
                    <a:pt x="505453" y="801346"/>
                  </a:lnTo>
                  <a:lnTo>
                    <a:pt x="525386" y="797168"/>
                  </a:lnTo>
                  <a:lnTo>
                    <a:pt x="445146" y="797168"/>
                  </a:lnTo>
                  <a:lnTo>
                    <a:pt x="411210" y="796751"/>
                  </a:lnTo>
                  <a:lnTo>
                    <a:pt x="343910" y="788785"/>
                  </a:lnTo>
                  <a:lnTo>
                    <a:pt x="278637" y="771285"/>
                  </a:lnTo>
                  <a:lnTo>
                    <a:pt x="216907" y="744221"/>
                  </a:lnTo>
                  <a:lnTo>
                    <a:pt x="160237" y="707565"/>
                  </a:lnTo>
                  <a:lnTo>
                    <a:pt x="110143" y="661287"/>
                  </a:lnTo>
                  <a:lnTo>
                    <a:pt x="68141" y="605357"/>
                  </a:lnTo>
                  <a:lnTo>
                    <a:pt x="35749" y="539747"/>
                  </a:lnTo>
                  <a:lnTo>
                    <a:pt x="23630" y="503302"/>
                  </a:lnTo>
                  <a:lnTo>
                    <a:pt x="14482" y="464425"/>
                  </a:lnTo>
                  <a:lnTo>
                    <a:pt x="8495" y="423114"/>
                  </a:lnTo>
                  <a:lnTo>
                    <a:pt x="8495" y="402572"/>
                  </a:lnTo>
                  <a:lnTo>
                    <a:pt x="11220" y="355185"/>
                  </a:lnTo>
                  <a:lnTo>
                    <a:pt x="19841" y="309782"/>
                  </a:lnTo>
                  <a:lnTo>
                    <a:pt x="34235" y="265579"/>
                  </a:lnTo>
                  <a:lnTo>
                    <a:pt x="53632" y="224444"/>
                  </a:lnTo>
                  <a:lnTo>
                    <a:pt x="77719" y="186025"/>
                  </a:lnTo>
                  <a:lnTo>
                    <a:pt x="106066" y="150597"/>
                  </a:lnTo>
                  <a:lnTo>
                    <a:pt x="138242" y="118429"/>
                  </a:lnTo>
                  <a:lnTo>
                    <a:pt x="173816" y="89796"/>
                  </a:lnTo>
                  <a:lnTo>
                    <a:pt x="212357" y="64968"/>
                  </a:lnTo>
                  <a:lnTo>
                    <a:pt x="253191" y="44340"/>
                  </a:lnTo>
                  <a:lnTo>
                    <a:pt x="296617" y="27816"/>
                  </a:lnTo>
                  <a:lnTo>
                    <a:pt x="341474" y="16037"/>
                  </a:lnTo>
                  <a:lnTo>
                    <a:pt x="387574" y="9151"/>
                  </a:lnTo>
                  <a:lnTo>
                    <a:pt x="434488" y="7432"/>
                  </a:lnTo>
                  <a:lnTo>
                    <a:pt x="519524" y="7432"/>
                  </a:lnTo>
                  <a:lnTo>
                    <a:pt x="508131" y="4993"/>
                  </a:lnTo>
                  <a:lnTo>
                    <a:pt x="460691" y="0"/>
                  </a:lnTo>
                  <a:close/>
                </a:path>
                <a:path w="868045" h="806450">
                  <a:moveTo>
                    <a:pt x="519524" y="7432"/>
                  </a:moveTo>
                  <a:lnTo>
                    <a:pt x="434488" y="7432"/>
                  </a:lnTo>
                  <a:lnTo>
                    <a:pt x="481920" y="9354"/>
                  </a:lnTo>
                  <a:lnTo>
                    <a:pt x="528327" y="16310"/>
                  </a:lnTo>
                  <a:lnTo>
                    <a:pt x="573313" y="28055"/>
                  </a:lnTo>
                  <a:lnTo>
                    <a:pt x="616485" y="44340"/>
                  </a:lnTo>
                  <a:lnTo>
                    <a:pt x="657526" y="64968"/>
                  </a:lnTo>
                  <a:lnTo>
                    <a:pt x="695810" y="89543"/>
                  </a:lnTo>
                  <a:lnTo>
                    <a:pt x="731174" y="117968"/>
                  </a:lnTo>
                  <a:lnTo>
                    <a:pt x="763147" y="149945"/>
                  </a:lnTo>
                  <a:lnTo>
                    <a:pt x="791334" y="185227"/>
                  </a:lnTo>
                  <a:lnTo>
                    <a:pt x="815342" y="223568"/>
                  </a:lnTo>
                  <a:lnTo>
                    <a:pt x="834777" y="264719"/>
                  </a:lnTo>
                  <a:lnTo>
                    <a:pt x="849243" y="308435"/>
                  </a:lnTo>
                  <a:lnTo>
                    <a:pt x="858347" y="354469"/>
                  </a:lnTo>
                  <a:lnTo>
                    <a:pt x="861694" y="402572"/>
                  </a:lnTo>
                  <a:lnTo>
                    <a:pt x="857879" y="444294"/>
                  </a:lnTo>
                  <a:lnTo>
                    <a:pt x="850778" y="483706"/>
                  </a:lnTo>
                  <a:lnTo>
                    <a:pt x="840583" y="520805"/>
                  </a:lnTo>
                  <a:lnTo>
                    <a:pt x="811665" y="588047"/>
                  </a:lnTo>
                  <a:lnTo>
                    <a:pt x="772641" y="645992"/>
                  </a:lnTo>
                  <a:lnTo>
                    <a:pt x="725029" y="694609"/>
                  </a:lnTo>
                  <a:lnTo>
                    <a:pt x="670344" y="733869"/>
                  </a:lnTo>
                  <a:lnTo>
                    <a:pt x="610103" y="763743"/>
                  </a:lnTo>
                  <a:lnTo>
                    <a:pt x="545823" y="784201"/>
                  </a:lnTo>
                  <a:lnTo>
                    <a:pt x="479020" y="795213"/>
                  </a:lnTo>
                  <a:lnTo>
                    <a:pt x="445146" y="797168"/>
                  </a:lnTo>
                  <a:lnTo>
                    <a:pt x="525386" y="797168"/>
                  </a:lnTo>
                  <a:lnTo>
                    <a:pt x="597158" y="777088"/>
                  </a:lnTo>
                  <a:lnTo>
                    <a:pt x="640143" y="758174"/>
                  </a:lnTo>
                  <a:lnTo>
                    <a:pt x="680673" y="735083"/>
                  </a:lnTo>
                  <a:lnTo>
                    <a:pt x="718341" y="708073"/>
                  </a:lnTo>
                  <a:lnTo>
                    <a:pt x="752739" y="677403"/>
                  </a:lnTo>
                  <a:lnTo>
                    <a:pt x="783461" y="643334"/>
                  </a:lnTo>
                  <a:lnTo>
                    <a:pt x="810098" y="606123"/>
                  </a:lnTo>
                  <a:lnTo>
                    <a:pt x="832244" y="566031"/>
                  </a:lnTo>
                  <a:lnTo>
                    <a:pt x="849491" y="523317"/>
                  </a:lnTo>
                  <a:lnTo>
                    <a:pt x="861431" y="478239"/>
                  </a:lnTo>
                  <a:lnTo>
                    <a:pt x="867658" y="431057"/>
                  </a:lnTo>
                  <a:lnTo>
                    <a:pt x="867764" y="382030"/>
                  </a:lnTo>
                  <a:lnTo>
                    <a:pt x="862379" y="333477"/>
                  </a:lnTo>
                  <a:lnTo>
                    <a:pt x="851039" y="287248"/>
                  </a:lnTo>
                  <a:lnTo>
                    <a:pt x="834190" y="243579"/>
                  </a:lnTo>
                  <a:lnTo>
                    <a:pt x="812277" y="202708"/>
                  </a:lnTo>
                  <a:lnTo>
                    <a:pt x="785745" y="164873"/>
                  </a:lnTo>
                  <a:lnTo>
                    <a:pt x="755040" y="130312"/>
                  </a:lnTo>
                  <a:lnTo>
                    <a:pt x="720608" y="99261"/>
                  </a:lnTo>
                  <a:lnTo>
                    <a:pt x="682894" y="71959"/>
                  </a:lnTo>
                  <a:lnTo>
                    <a:pt x="642343" y="48644"/>
                  </a:lnTo>
                  <a:lnTo>
                    <a:pt x="599402" y="29552"/>
                  </a:lnTo>
                  <a:lnTo>
                    <a:pt x="554516" y="14923"/>
                  </a:lnTo>
                  <a:lnTo>
                    <a:pt x="519524" y="7432"/>
                  </a:lnTo>
                  <a:close/>
                </a:path>
              </a:pathLst>
            </a:custGeom>
            <a:solidFill>
              <a:srgbClr val="000000"/>
            </a:solidFill>
          </p:spPr>
          <p:txBody>
            <a:bodyPr wrap="square" lIns="0" tIns="0" rIns="0" bIns="0" rtlCol="0"/>
            <a:lstStyle/>
            <a:p>
              <a:endParaRPr/>
            </a:p>
          </p:txBody>
        </p:sp>
      </p:grpSp>
      <p:sp>
        <p:nvSpPr>
          <p:cNvPr id="38" name="object 38"/>
          <p:cNvSpPr txBox="1"/>
          <p:nvPr/>
        </p:nvSpPr>
        <p:spPr>
          <a:xfrm>
            <a:off x="10052415" y="4544683"/>
            <a:ext cx="474873" cy="276968"/>
          </a:xfrm>
          <a:prstGeom prst="rect">
            <a:avLst/>
          </a:prstGeom>
        </p:spPr>
        <p:txBody>
          <a:bodyPr vert="horz" wrap="square" lIns="0" tIns="11526" rIns="0" bIns="0" rtlCol="0">
            <a:spAutoFit/>
          </a:bodyPr>
          <a:lstStyle/>
          <a:p>
            <a:pPr marL="11527">
              <a:spcBef>
                <a:spcPts val="91"/>
              </a:spcBef>
            </a:pPr>
            <a:r>
              <a:rPr sz="1724" spc="-23" dirty="0">
                <a:latin typeface="Times New Roman"/>
                <a:cs typeface="Times New Roman"/>
              </a:rPr>
              <a:t>CPU</a:t>
            </a:r>
            <a:endParaRPr sz="1724">
              <a:latin typeface="Times New Roman"/>
              <a:cs typeface="Times New Roman"/>
            </a:endParaRPr>
          </a:p>
        </p:txBody>
      </p:sp>
      <p:grpSp>
        <p:nvGrpSpPr>
          <p:cNvPr id="39" name="object 39"/>
          <p:cNvGrpSpPr/>
          <p:nvPr/>
        </p:nvGrpSpPr>
        <p:grpSpPr>
          <a:xfrm>
            <a:off x="7151657" y="4509057"/>
            <a:ext cx="4198940" cy="421276"/>
            <a:chOff x="3452405" y="5790246"/>
            <a:chExt cx="4626610" cy="464184"/>
          </a:xfrm>
        </p:grpSpPr>
        <p:sp>
          <p:nvSpPr>
            <p:cNvPr id="40" name="object 40"/>
            <p:cNvSpPr/>
            <p:nvPr/>
          </p:nvSpPr>
          <p:spPr>
            <a:xfrm>
              <a:off x="3452406" y="5790247"/>
              <a:ext cx="4626610" cy="464184"/>
            </a:xfrm>
            <a:custGeom>
              <a:avLst/>
              <a:gdLst/>
              <a:ahLst/>
              <a:cxnLst/>
              <a:rect l="l" t="t" r="r" b="b"/>
              <a:pathLst>
                <a:path w="4626609" h="464185">
                  <a:moveTo>
                    <a:pt x="1702752" y="456768"/>
                  </a:moveTo>
                  <a:lnTo>
                    <a:pt x="0" y="456768"/>
                  </a:lnTo>
                  <a:lnTo>
                    <a:pt x="0" y="464019"/>
                  </a:lnTo>
                  <a:lnTo>
                    <a:pt x="1702752" y="464019"/>
                  </a:lnTo>
                  <a:lnTo>
                    <a:pt x="1702752" y="456768"/>
                  </a:lnTo>
                  <a:close/>
                </a:path>
                <a:path w="4626609" h="464185">
                  <a:moveTo>
                    <a:pt x="1702752" y="0"/>
                  </a:moveTo>
                  <a:lnTo>
                    <a:pt x="0" y="0"/>
                  </a:lnTo>
                  <a:lnTo>
                    <a:pt x="0" y="7251"/>
                  </a:lnTo>
                  <a:lnTo>
                    <a:pt x="1702752" y="7251"/>
                  </a:lnTo>
                  <a:lnTo>
                    <a:pt x="1702752" y="0"/>
                  </a:lnTo>
                  <a:close/>
                </a:path>
                <a:path w="4626609" h="464185">
                  <a:moveTo>
                    <a:pt x="3020784" y="232016"/>
                  </a:moveTo>
                  <a:lnTo>
                    <a:pt x="2968879" y="216306"/>
                  </a:lnTo>
                  <a:lnTo>
                    <a:pt x="2869069" y="186093"/>
                  </a:lnTo>
                  <a:lnTo>
                    <a:pt x="2869069" y="216306"/>
                  </a:lnTo>
                  <a:lnTo>
                    <a:pt x="1702752" y="216306"/>
                  </a:lnTo>
                  <a:lnTo>
                    <a:pt x="1702752" y="246519"/>
                  </a:lnTo>
                  <a:lnTo>
                    <a:pt x="2869069" y="246519"/>
                  </a:lnTo>
                  <a:lnTo>
                    <a:pt x="2869069" y="276720"/>
                  </a:lnTo>
                  <a:lnTo>
                    <a:pt x="2971584" y="246519"/>
                  </a:lnTo>
                  <a:lnTo>
                    <a:pt x="3020784" y="232016"/>
                  </a:lnTo>
                  <a:close/>
                </a:path>
                <a:path w="4626609" h="464185">
                  <a:moveTo>
                    <a:pt x="4626445" y="232016"/>
                  </a:moveTo>
                  <a:lnTo>
                    <a:pt x="4574552" y="216306"/>
                  </a:lnTo>
                  <a:lnTo>
                    <a:pt x="4474743" y="186093"/>
                  </a:lnTo>
                  <a:lnTo>
                    <a:pt x="4474743" y="216306"/>
                  </a:lnTo>
                  <a:lnTo>
                    <a:pt x="3882479" y="216306"/>
                  </a:lnTo>
                  <a:lnTo>
                    <a:pt x="3882479" y="246519"/>
                  </a:lnTo>
                  <a:lnTo>
                    <a:pt x="4474743" y="246519"/>
                  </a:lnTo>
                  <a:lnTo>
                    <a:pt x="4474743" y="276720"/>
                  </a:lnTo>
                  <a:lnTo>
                    <a:pt x="4577245" y="246519"/>
                  </a:lnTo>
                  <a:lnTo>
                    <a:pt x="4626445" y="232016"/>
                  </a:lnTo>
                  <a:close/>
                </a:path>
              </a:pathLst>
            </a:custGeom>
            <a:solidFill>
              <a:srgbClr val="000000"/>
            </a:solidFill>
          </p:spPr>
          <p:txBody>
            <a:bodyPr wrap="square" lIns="0" tIns="0" rIns="0" bIns="0" rtlCol="0"/>
            <a:lstStyle/>
            <a:p>
              <a:endParaRPr/>
            </a:p>
          </p:txBody>
        </p:sp>
        <p:sp>
          <p:nvSpPr>
            <p:cNvPr id="41" name="object 41"/>
            <p:cNvSpPr/>
            <p:nvPr/>
          </p:nvSpPr>
          <p:spPr>
            <a:xfrm>
              <a:off x="4639360"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FF99"/>
            </a:solidFill>
          </p:spPr>
          <p:txBody>
            <a:bodyPr wrap="square" lIns="0" tIns="0" rIns="0" bIns="0" rtlCol="0"/>
            <a:lstStyle/>
            <a:p>
              <a:endParaRPr/>
            </a:p>
          </p:txBody>
        </p:sp>
        <p:sp>
          <p:nvSpPr>
            <p:cNvPr id="42" name="object 42"/>
            <p:cNvSpPr/>
            <p:nvPr/>
          </p:nvSpPr>
          <p:spPr>
            <a:xfrm>
              <a:off x="4635719" y="5790246"/>
              <a:ext cx="523240" cy="464184"/>
            </a:xfrm>
            <a:custGeom>
              <a:avLst/>
              <a:gdLst/>
              <a:ahLst/>
              <a:cxnLst/>
              <a:rect l="l" t="t" r="r" b="b"/>
              <a:pathLst>
                <a:path w="523239" h="464185">
                  <a:moveTo>
                    <a:pt x="519445" y="0"/>
                  </a:moveTo>
                  <a:lnTo>
                    <a:pt x="3641" y="0"/>
                  </a:lnTo>
                  <a:lnTo>
                    <a:pt x="1214" y="1209"/>
                  </a:lnTo>
                  <a:lnTo>
                    <a:pt x="0" y="3625"/>
                  </a:lnTo>
                  <a:lnTo>
                    <a:pt x="0" y="460392"/>
                  </a:lnTo>
                  <a:lnTo>
                    <a:pt x="1214" y="462809"/>
                  </a:lnTo>
                  <a:lnTo>
                    <a:pt x="3641" y="464017"/>
                  </a:lnTo>
                  <a:lnTo>
                    <a:pt x="519445" y="464017"/>
                  </a:lnTo>
                  <a:lnTo>
                    <a:pt x="521872" y="462809"/>
                  </a:lnTo>
                  <a:lnTo>
                    <a:pt x="523086" y="460392"/>
                  </a:lnTo>
                  <a:lnTo>
                    <a:pt x="7282" y="460392"/>
                  </a:lnTo>
                  <a:lnTo>
                    <a:pt x="3641" y="456768"/>
                  </a:lnTo>
                  <a:lnTo>
                    <a:pt x="7282" y="456768"/>
                  </a:lnTo>
                  <a:lnTo>
                    <a:pt x="7282" y="7250"/>
                  </a:lnTo>
                  <a:lnTo>
                    <a:pt x="3641" y="7250"/>
                  </a:lnTo>
                  <a:lnTo>
                    <a:pt x="7282" y="3625"/>
                  </a:lnTo>
                  <a:lnTo>
                    <a:pt x="523086" y="3625"/>
                  </a:lnTo>
                  <a:lnTo>
                    <a:pt x="521872" y="1209"/>
                  </a:lnTo>
                  <a:lnTo>
                    <a:pt x="519445" y="0"/>
                  </a:lnTo>
                  <a:close/>
                </a:path>
                <a:path w="523239" h="464185">
                  <a:moveTo>
                    <a:pt x="7282" y="456768"/>
                  </a:moveTo>
                  <a:lnTo>
                    <a:pt x="3641" y="456768"/>
                  </a:lnTo>
                  <a:lnTo>
                    <a:pt x="7282" y="460392"/>
                  </a:lnTo>
                  <a:lnTo>
                    <a:pt x="7282" y="456768"/>
                  </a:lnTo>
                  <a:close/>
                </a:path>
                <a:path w="523239" h="464185">
                  <a:moveTo>
                    <a:pt x="515802" y="456768"/>
                  </a:moveTo>
                  <a:lnTo>
                    <a:pt x="7282" y="456768"/>
                  </a:lnTo>
                  <a:lnTo>
                    <a:pt x="7282" y="460392"/>
                  </a:lnTo>
                  <a:lnTo>
                    <a:pt x="515802" y="460392"/>
                  </a:lnTo>
                  <a:lnTo>
                    <a:pt x="515802" y="456768"/>
                  </a:lnTo>
                  <a:close/>
                </a:path>
                <a:path w="523239" h="464185">
                  <a:moveTo>
                    <a:pt x="515802" y="3625"/>
                  </a:moveTo>
                  <a:lnTo>
                    <a:pt x="515802" y="460392"/>
                  </a:lnTo>
                  <a:lnTo>
                    <a:pt x="519445" y="456768"/>
                  </a:lnTo>
                  <a:lnTo>
                    <a:pt x="523086" y="456768"/>
                  </a:lnTo>
                  <a:lnTo>
                    <a:pt x="523086" y="7250"/>
                  </a:lnTo>
                  <a:lnTo>
                    <a:pt x="519445" y="7250"/>
                  </a:lnTo>
                  <a:lnTo>
                    <a:pt x="515802" y="3625"/>
                  </a:lnTo>
                  <a:close/>
                </a:path>
                <a:path w="523239" h="464185">
                  <a:moveTo>
                    <a:pt x="523086" y="456768"/>
                  </a:moveTo>
                  <a:lnTo>
                    <a:pt x="519445" y="456768"/>
                  </a:lnTo>
                  <a:lnTo>
                    <a:pt x="515802" y="460392"/>
                  </a:lnTo>
                  <a:lnTo>
                    <a:pt x="523086" y="460392"/>
                  </a:lnTo>
                  <a:lnTo>
                    <a:pt x="523086" y="456768"/>
                  </a:lnTo>
                  <a:close/>
                </a:path>
                <a:path w="523239" h="464185">
                  <a:moveTo>
                    <a:pt x="7282" y="3625"/>
                  </a:moveTo>
                  <a:lnTo>
                    <a:pt x="3641" y="7250"/>
                  </a:lnTo>
                  <a:lnTo>
                    <a:pt x="7282" y="7250"/>
                  </a:lnTo>
                  <a:lnTo>
                    <a:pt x="7282" y="3625"/>
                  </a:lnTo>
                  <a:close/>
                </a:path>
                <a:path w="523239" h="464185">
                  <a:moveTo>
                    <a:pt x="515802" y="3625"/>
                  </a:moveTo>
                  <a:lnTo>
                    <a:pt x="7282" y="3625"/>
                  </a:lnTo>
                  <a:lnTo>
                    <a:pt x="7282" y="7250"/>
                  </a:lnTo>
                  <a:lnTo>
                    <a:pt x="515802" y="7250"/>
                  </a:lnTo>
                  <a:lnTo>
                    <a:pt x="515802" y="3625"/>
                  </a:lnTo>
                  <a:close/>
                </a:path>
                <a:path w="523239" h="464185">
                  <a:moveTo>
                    <a:pt x="523086" y="3625"/>
                  </a:moveTo>
                  <a:lnTo>
                    <a:pt x="515802" y="3625"/>
                  </a:lnTo>
                  <a:lnTo>
                    <a:pt x="519445" y="7250"/>
                  </a:lnTo>
                  <a:lnTo>
                    <a:pt x="523086" y="7250"/>
                  </a:lnTo>
                  <a:lnTo>
                    <a:pt x="523086" y="3625"/>
                  </a:lnTo>
                  <a:close/>
                </a:path>
              </a:pathLst>
            </a:custGeom>
            <a:solidFill>
              <a:srgbClr val="000000"/>
            </a:solidFill>
          </p:spPr>
          <p:txBody>
            <a:bodyPr wrap="square" lIns="0" tIns="0" rIns="0" bIns="0" rtlCol="0"/>
            <a:lstStyle/>
            <a:p>
              <a:endParaRPr/>
            </a:p>
          </p:txBody>
        </p:sp>
        <p:sp>
          <p:nvSpPr>
            <p:cNvPr id="43" name="object 43"/>
            <p:cNvSpPr/>
            <p:nvPr/>
          </p:nvSpPr>
          <p:spPr>
            <a:xfrm>
              <a:off x="4123556"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99CC"/>
            </a:solidFill>
          </p:spPr>
          <p:txBody>
            <a:bodyPr wrap="square" lIns="0" tIns="0" rIns="0" bIns="0" rtlCol="0"/>
            <a:lstStyle/>
            <a:p>
              <a:endParaRPr/>
            </a:p>
          </p:txBody>
        </p:sp>
        <p:sp>
          <p:nvSpPr>
            <p:cNvPr id="44" name="object 44"/>
            <p:cNvSpPr/>
            <p:nvPr/>
          </p:nvSpPr>
          <p:spPr>
            <a:xfrm>
              <a:off x="4119916" y="5790246"/>
              <a:ext cx="523240" cy="464184"/>
            </a:xfrm>
            <a:custGeom>
              <a:avLst/>
              <a:gdLst/>
              <a:ahLst/>
              <a:cxnLst/>
              <a:rect l="l" t="t" r="r" b="b"/>
              <a:pathLst>
                <a:path w="523239" h="464185">
                  <a:moveTo>
                    <a:pt x="519443" y="0"/>
                  </a:moveTo>
                  <a:lnTo>
                    <a:pt x="3639" y="0"/>
                  </a:lnTo>
                  <a:lnTo>
                    <a:pt x="1212" y="1209"/>
                  </a:lnTo>
                  <a:lnTo>
                    <a:pt x="0" y="3625"/>
                  </a:lnTo>
                  <a:lnTo>
                    <a:pt x="0" y="460392"/>
                  </a:lnTo>
                  <a:lnTo>
                    <a:pt x="1212" y="462809"/>
                  </a:lnTo>
                  <a:lnTo>
                    <a:pt x="3639" y="464017"/>
                  </a:lnTo>
                  <a:lnTo>
                    <a:pt x="519443" y="464017"/>
                  </a:lnTo>
                  <a:lnTo>
                    <a:pt x="521870" y="462809"/>
                  </a:lnTo>
                  <a:lnTo>
                    <a:pt x="523085" y="460392"/>
                  </a:lnTo>
                  <a:lnTo>
                    <a:pt x="7280" y="460392"/>
                  </a:lnTo>
                  <a:lnTo>
                    <a:pt x="3639" y="456768"/>
                  </a:lnTo>
                  <a:lnTo>
                    <a:pt x="7280" y="456768"/>
                  </a:lnTo>
                  <a:lnTo>
                    <a:pt x="7280" y="7250"/>
                  </a:lnTo>
                  <a:lnTo>
                    <a:pt x="3639" y="7250"/>
                  </a:lnTo>
                  <a:lnTo>
                    <a:pt x="7280" y="3625"/>
                  </a:lnTo>
                  <a:lnTo>
                    <a:pt x="523085" y="3625"/>
                  </a:lnTo>
                  <a:lnTo>
                    <a:pt x="521870" y="1209"/>
                  </a:lnTo>
                  <a:lnTo>
                    <a:pt x="519443" y="0"/>
                  </a:lnTo>
                  <a:close/>
                </a:path>
                <a:path w="523239" h="464185">
                  <a:moveTo>
                    <a:pt x="7280" y="456768"/>
                  </a:moveTo>
                  <a:lnTo>
                    <a:pt x="3639" y="456768"/>
                  </a:lnTo>
                  <a:lnTo>
                    <a:pt x="7280" y="460392"/>
                  </a:lnTo>
                  <a:lnTo>
                    <a:pt x="7280" y="456768"/>
                  </a:lnTo>
                  <a:close/>
                </a:path>
                <a:path w="523239" h="464185">
                  <a:moveTo>
                    <a:pt x="515802" y="456768"/>
                  </a:moveTo>
                  <a:lnTo>
                    <a:pt x="7280" y="456768"/>
                  </a:lnTo>
                  <a:lnTo>
                    <a:pt x="7280" y="460392"/>
                  </a:lnTo>
                  <a:lnTo>
                    <a:pt x="515802" y="460392"/>
                  </a:lnTo>
                  <a:lnTo>
                    <a:pt x="515802" y="456768"/>
                  </a:lnTo>
                  <a:close/>
                </a:path>
                <a:path w="523239" h="464185">
                  <a:moveTo>
                    <a:pt x="515802" y="3625"/>
                  </a:moveTo>
                  <a:lnTo>
                    <a:pt x="515802" y="460392"/>
                  </a:lnTo>
                  <a:lnTo>
                    <a:pt x="519443" y="456768"/>
                  </a:lnTo>
                  <a:lnTo>
                    <a:pt x="523085" y="456768"/>
                  </a:lnTo>
                  <a:lnTo>
                    <a:pt x="523085" y="7250"/>
                  </a:lnTo>
                  <a:lnTo>
                    <a:pt x="519443" y="7250"/>
                  </a:lnTo>
                  <a:lnTo>
                    <a:pt x="515802" y="3625"/>
                  </a:lnTo>
                  <a:close/>
                </a:path>
                <a:path w="523239" h="464185">
                  <a:moveTo>
                    <a:pt x="523085" y="456768"/>
                  </a:moveTo>
                  <a:lnTo>
                    <a:pt x="519443" y="456768"/>
                  </a:lnTo>
                  <a:lnTo>
                    <a:pt x="515802" y="460392"/>
                  </a:lnTo>
                  <a:lnTo>
                    <a:pt x="523085" y="460392"/>
                  </a:lnTo>
                  <a:lnTo>
                    <a:pt x="523085" y="456768"/>
                  </a:lnTo>
                  <a:close/>
                </a:path>
                <a:path w="523239" h="464185">
                  <a:moveTo>
                    <a:pt x="7280" y="3625"/>
                  </a:moveTo>
                  <a:lnTo>
                    <a:pt x="3639" y="7250"/>
                  </a:lnTo>
                  <a:lnTo>
                    <a:pt x="7280" y="7250"/>
                  </a:lnTo>
                  <a:lnTo>
                    <a:pt x="7280" y="3625"/>
                  </a:lnTo>
                  <a:close/>
                </a:path>
                <a:path w="523239" h="464185">
                  <a:moveTo>
                    <a:pt x="515802" y="3625"/>
                  </a:moveTo>
                  <a:lnTo>
                    <a:pt x="7280" y="3625"/>
                  </a:lnTo>
                  <a:lnTo>
                    <a:pt x="7280" y="7250"/>
                  </a:lnTo>
                  <a:lnTo>
                    <a:pt x="515802" y="7250"/>
                  </a:lnTo>
                  <a:lnTo>
                    <a:pt x="515802" y="3625"/>
                  </a:lnTo>
                  <a:close/>
                </a:path>
                <a:path w="523239" h="464185">
                  <a:moveTo>
                    <a:pt x="523085" y="3625"/>
                  </a:moveTo>
                  <a:lnTo>
                    <a:pt x="515802" y="3625"/>
                  </a:lnTo>
                  <a:lnTo>
                    <a:pt x="519443" y="7250"/>
                  </a:lnTo>
                  <a:lnTo>
                    <a:pt x="523085" y="7250"/>
                  </a:lnTo>
                  <a:lnTo>
                    <a:pt x="523085" y="3625"/>
                  </a:lnTo>
                  <a:close/>
                </a:path>
              </a:pathLst>
            </a:custGeom>
            <a:solidFill>
              <a:srgbClr val="000000"/>
            </a:solidFill>
          </p:spPr>
          <p:txBody>
            <a:bodyPr wrap="square" lIns="0" tIns="0" rIns="0" bIns="0" rtlCol="0"/>
            <a:lstStyle/>
            <a:p>
              <a:endParaRPr/>
            </a:p>
          </p:txBody>
        </p:sp>
        <p:sp>
          <p:nvSpPr>
            <p:cNvPr id="45" name="object 45"/>
            <p:cNvSpPr/>
            <p:nvPr/>
          </p:nvSpPr>
          <p:spPr>
            <a:xfrm>
              <a:off x="3606539" y="5793871"/>
              <a:ext cx="517525" cy="457200"/>
            </a:xfrm>
            <a:custGeom>
              <a:avLst/>
              <a:gdLst/>
              <a:ahLst/>
              <a:cxnLst/>
              <a:rect l="l" t="t" r="r" b="b"/>
              <a:pathLst>
                <a:path w="517525" h="457200">
                  <a:moveTo>
                    <a:pt x="517017" y="0"/>
                  </a:moveTo>
                  <a:lnTo>
                    <a:pt x="0" y="0"/>
                  </a:lnTo>
                  <a:lnTo>
                    <a:pt x="0" y="456767"/>
                  </a:lnTo>
                  <a:lnTo>
                    <a:pt x="517017" y="456767"/>
                  </a:lnTo>
                  <a:lnTo>
                    <a:pt x="517017" y="0"/>
                  </a:lnTo>
                  <a:close/>
                </a:path>
              </a:pathLst>
            </a:custGeom>
            <a:solidFill>
              <a:srgbClr val="99CCFF"/>
            </a:solidFill>
          </p:spPr>
          <p:txBody>
            <a:bodyPr wrap="square" lIns="0" tIns="0" rIns="0" bIns="0" rtlCol="0"/>
            <a:lstStyle/>
            <a:p>
              <a:endParaRPr/>
            </a:p>
          </p:txBody>
        </p:sp>
        <p:sp>
          <p:nvSpPr>
            <p:cNvPr id="46" name="object 46"/>
            <p:cNvSpPr/>
            <p:nvPr/>
          </p:nvSpPr>
          <p:spPr>
            <a:xfrm>
              <a:off x="3602898" y="5790246"/>
              <a:ext cx="524510" cy="464184"/>
            </a:xfrm>
            <a:custGeom>
              <a:avLst/>
              <a:gdLst/>
              <a:ahLst/>
              <a:cxnLst/>
              <a:rect l="l" t="t" r="r" b="b"/>
              <a:pathLst>
                <a:path w="524510" h="464185">
                  <a:moveTo>
                    <a:pt x="520658" y="0"/>
                  </a:moveTo>
                  <a:lnTo>
                    <a:pt x="3641" y="0"/>
                  </a:lnTo>
                  <a:lnTo>
                    <a:pt x="1214" y="1209"/>
                  </a:lnTo>
                  <a:lnTo>
                    <a:pt x="0" y="3625"/>
                  </a:lnTo>
                  <a:lnTo>
                    <a:pt x="0" y="460392"/>
                  </a:lnTo>
                  <a:lnTo>
                    <a:pt x="1214" y="462809"/>
                  </a:lnTo>
                  <a:lnTo>
                    <a:pt x="3641" y="464017"/>
                  </a:lnTo>
                  <a:lnTo>
                    <a:pt x="520658" y="464017"/>
                  </a:lnTo>
                  <a:lnTo>
                    <a:pt x="523085" y="462809"/>
                  </a:lnTo>
                  <a:lnTo>
                    <a:pt x="524299" y="460392"/>
                  </a:lnTo>
                  <a:lnTo>
                    <a:pt x="7282" y="460392"/>
                  </a:lnTo>
                  <a:lnTo>
                    <a:pt x="3641" y="456768"/>
                  </a:lnTo>
                  <a:lnTo>
                    <a:pt x="7282" y="456768"/>
                  </a:lnTo>
                  <a:lnTo>
                    <a:pt x="7282" y="7250"/>
                  </a:lnTo>
                  <a:lnTo>
                    <a:pt x="3641" y="7250"/>
                  </a:lnTo>
                  <a:lnTo>
                    <a:pt x="7282" y="3625"/>
                  </a:lnTo>
                  <a:lnTo>
                    <a:pt x="524299" y="3625"/>
                  </a:lnTo>
                  <a:lnTo>
                    <a:pt x="523085" y="1209"/>
                  </a:lnTo>
                  <a:lnTo>
                    <a:pt x="520658" y="0"/>
                  </a:lnTo>
                  <a:close/>
                </a:path>
                <a:path w="524510" h="464185">
                  <a:moveTo>
                    <a:pt x="7282" y="456768"/>
                  </a:moveTo>
                  <a:lnTo>
                    <a:pt x="3641" y="456768"/>
                  </a:lnTo>
                  <a:lnTo>
                    <a:pt x="7282" y="460392"/>
                  </a:lnTo>
                  <a:lnTo>
                    <a:pt x="7282" y="456768"/>
                  </a:lnTo>
                  <a:close/>
                </a:path>
                <a:path w="524510" h="464185">
                  <a:moveTo>
                    <a:pt x="517018" y="456768"/>
                  </a:moveTo>
                  <a:lnTo>
                    <a:pt x="7282" y="456768"/>
                  </a:lnTo>
                  <a:lnTo>
                    <a:pt x="7282" y="460392"/>
                  </a:lnTo>
                  <a:lnTo>
                    <a:pt x="517018" y="460392"/>
                  </a:lnTo>
                  <a:lnTo>
                    <a:pt x="517018" y="456768"/>
                  </a:lnTo>
                  <a:close/>
                </a:path>
                <a:path w="524510" h="464185">
                  <a:moveTo>
                    <a:pt x="517018" y="3625"/>
                  </a:moveTo>
                  <a:lnTo>
                    <a:pt x="517018" y="460392"/>
                  </a:lnTo>
                  <a:lnTo>
                    <a:pt x="520658" y="456768"/>
                  </a:lnTo>
                  <a:lnTo>
                    <a:pt x="524299" y="456768"/>
                  </a:lnTo>
                  <a:lnTo>
                    <a:pt x="524299" y="7250"/>
                  </a:lnTo>
                  <a:lnTo>
                    <a:pt x="520658" y="7250"/>
                  </a:lnTo>
                  <a:lnTo>
                    <a:pt x="517018" y="3625"/>
                  </a:lnTo>
                  <a:close/>
                </a:path>
                <a:path w="524510" h="464185">
                  <a:moveTo>
                    <a:pt x="524299" y="456768"/>
                  </a:moveTo>
                  <a:lnTo>
                    <a:pt x="520658" y="456768"/>
                  </a:lnTo>
                  <a:lnTo>
                    <a:pt x="517018" y="460392"/>
                  </a:lnTo>
                  <a:lnTo>
                    <a:pt x="524299" y="460392"/>
                  </a:lnTo>
                  <a:lnTo>
                    <a:pt x="524299" y="456768"/>
                  </a:lnTo>
                  <a:close/>
                </a:path>
                <a:path w="524510" h="464185">
                  <a:moveTo>
                    <a:pt x="7282" y="3625"/>
                  </a:moveTo>
                  <a:lnTo>
                    <a:pt x="3641" y="7250"/>
                  </a:lnTo>
                  <a:lnTo>
                    <a:pt x="7282" y="7250"/>
                  </a:lnTo>
                  <a:lnTo>
                    <a:pt x="7282" y="3625"/>
                  </a:lnTo>
                  <a:close/>
                </a:path>
                <a:path w="524510" h="464185">
                  <a:moveTo>
                    <a:pt x="517018" y="3625"/>
                  </a:moveTo>
                  <a:lnTo>
                    <a:pt x="7282" y="3625"/>
                  </a:lnTo>
                  <a:lnTo>
                    <a:pt x="7282" y="7250"/>
                  </a:lnTo>
                  <a:lnTo>
                    <a:pt x="517018" y="7250"/>
                  </a:lnTo>
                  <a:lnTo>
                    <a:pt x="517018" y="3625"/>
                  </a:lnTo>
                  <a:close/>
                </a:path>
                <a:path w="524510" h="464185">
                  <a:moveTo>
                    <a:pt x="524299" y="3625"/>
                  </a:moveTo>
                  <a:lnTo>
                    <a:pt x="517018" y="3625"/>
                  </a:lnTo>
                  <a:lnTo>
                    <a:pt x="520658" y="7250"/>
                  </a:lnTo>
                  <a:lnTo>
                    <a:pt x="524299" y="7250"/>
                  </a:lnTo>
                  <a:lnTo>
                    <a:pt x="524299" y="3625"/>
                  </a:lnTo>
                  <a:close/>
                </a:path>
              </a:pathLst>
            </a:custGeom>
            <a:solidFill>
              <a:srgbClr val="000000"/>
            </a:solidFill>
          </p:spPr>
          <p:txBody>
            <a:bodyPr wrap="square" lIns="0" tIns="0" rIns="0" bIns="0" rtlCol="0"/>
            <a:lstStyle/>
            <a:p>
              <a:endParaRPr/>
            </a:p>
          </p:txBody>
        </p:sp>
      </p:grpSp>
      <p:sp>
        <p:nvSpPr>
          <p:cNvPr id="47" name="object 47"/>
          <p:cNvSpPr txBox="1"/>
          <p:nvPr/>
        </p:nvSpPr>
        <p:spPr>
          <a:xfrm>
            <a:off x="6097040" y="4249676"/>
            <a:ext cx="907676" cy="276968"/>
          </a:xfrm>
          <a:prstGeom prst="rect">
            <a:avLst/>
          </a:prstGeom>
        </p:spPr>
        <p:txBody>
          <a:bodyPr vert="horz" wrap="square" lIns="0" tIns="11526" rIns="0" bIns="0" rtlCol="0">
            <a:spAutoFit/>
          </a:bodyPr>
          <a:lstStyle/>
          <a:p>
            <a:pPr marL="11527">
              <a:spcBef>
                <a:spcPts val="91"/>
              </a:spcBef>
            </a:pPr>
            <a:r>
              <a:rPr sz="1724" spc="-9" dirty="0">
                <a:latin typeface="Calibri"/>
                <a:cs typeface="Calibri"/>
              </a:rPr>
              <a:t>activation</a:t>
            </a:r>
            <a:endParaRPr sz="1724">
              <a:latin typeface="Calibri"/>
              <a:cs typeface="Calibri"/>
            </a:endParaRPr>
          </a:p>
        </p:txBody>
      </p:sp>
      <p:sp>
        <p:nvSpPr>
          <p:cNvPr id="48" name="object 48"/>
          <p:cNvSpPr txBox="1"/>
          <p:nvPr/>
        </p:nvSpPr>
        <p:spPr>
          <a:xfrm>
            <a:off x="8778786" y="4249676"/>
            <a:ext cx="3078608" cy="276968"/>
          </a:xfrm>
          <a:prstGeom prst="rect">
            <a:avLst/>
          </a:prstGeom>
        </p:spPr>
        <p:txBody>
          <a:bodyPr vert="horz" wrap="square" lIns="0" tIns="11526" rIns="0" bIns="0" rtlCol="0">
            <a:spAutoFit/>
          </a:bodyPr>
          <a:lstStyle/>
          <a:p>
            <a:pPr marL="11527">
              <a:spcBef>
                <a:spcPts val="91"/>
              </a:spcBef>
              <a:tabLst>
                <a:tab pos="2002157" algn="l"/>
              </a:tabLst>
            </a:pPr>
            <a:r>
              <a:rPr sz="1724" spc="-9" dirty="0">
                <a:latin typeface="Calibri"/>
                <a:cs typeface="Calibri"/>
              </a:rPr>
              <a:t>dispatching</a:t>
            </a:r>
            <a:r>
              <a:rPr sz="1724" dirty="0">
                <a:latin typeface="Calibri"/>
                <a:cs typeface="Calibri"/>
              </a:rPr>
              <a:t>	</a:t>
            </a:r>
            <a:r>
              <a:rPr sz="1724" spc="-9" dirty="0">
                <a:latin typeface="Calibri"/>
                <a:cs typeface="Calibri"/>
              </a:rPr>
              <a:t>termination</a:t>
            </a:r>
            <a:endParaRPr sz="1724">
              <a:latin typeface="Calibri"/>
              <a:cs typeface="Calibri"/>
            </a:endParaRPr>
          </a:p>
        </p:txBody>
      </p:sp>
      <p:sp>
        <p:nvSpPr>
          <p:cNvPr id="49" name="object 49"/>
          <p:cNvSpPr txBox="1"/>
          <p:nvPr/>
        </p:nvSpPr>
        <p:spPr>
          <a:xfrm>
            <a:off x="7345752" y="4141834"/>
            <a:ext cx="1284578" cy="673999"/>
          </a:xfrm>
          <a:prstGeom prst="rect">
            <a:avLst/>
          </a:prstGeom>
        </p:spPr>
        <p:txBody>
          <a:bodyPr vert="horz" wrap="square" lIns="0" tIns="49562" rIns="0" bIns="0" rtlCol="0">
            <a:spAutoFit/>
          </a:bodyPr>
          <a:lstStyle/>
          <a:p>
            <a:pPr marL="35732">
              <a:spcBef>
                <a:spcPts val="390"/>
              </a:spcBef>
            </a:pPr>
            <a:r>
              <a:rPr sz="1724" dirty="0">
                <a:solidFill>
                  <a:srgbClr val="0000FF"/>
                </a:solidFill>
                <a:latin typeface="Calibri"/>
                <a:cs typeface="Calibri"/>
              </a:rPr>
              <a:t>Ready</a:t>
            </a:r>
            <a:r>
              <a:rPr sz="1724" spc="-18" dirty="0">
                <a:solidFill>
                  <a:srgbClr val="0000FF"/>
                </a:solidFill>
                <a:latin typeface="Calibri"/>
                <a:cs typeface="Calibri"/>
              </a:rPr>
              <a:t> queue</a:t>
            </a:r>
            <a:endParaRPr sz="1724">
              <a:latin typeface="Calibri"/>
              <a:cs typeface="Calibri"/>
            </a:endParaRPr>
          </a:p>
          <a:p>
            <a:pPr marL="69159">
              <a:spcBef>
                <a:spcPts val="359"/>
              </a:spcBef>
              <a:tabLst>
                <a:tab pos="538288" algn="l"/>
                <a:tab pos="1028166" algn="l"/>
              </a:tabLst>
            </a:pPr>
            <a:r>
              <a:rPr sz="1997" spc="-23" dirty="0">
                <a:latin typeface="Symbol"/>
                <a:cs typeface="Symbol"/>
              </a:rPr>
              <a:t></a:t>
            </a:r>
            <a:r>
              <a:rPr sz="1974" spc="-34" baseline="-21072" dirty="0">
                <a:latin typeface="Times New Roman"/>
                <a:cs typeface="Times New Roman"/>
              </a:rPr>
              <a:t>3</a:t>
            </a:r>
            <a:r>
              <a:rPr sz="1974" baseline="-21072" dirty="0">
                <a:latin typeface="Times New Roman"/>
                <a:cs typeface="Times New Roman"/>
              </a:rPr>
              <a:t>	</a:t>
            </a:r>
            <a:r>
              <a:rPr sz="1997" spc="-23" dirty="0">
                <a:latin typeface="Symbol"/>
                <a:cs typeface="Symbol"/>
              </a:rPr>
              <a:t></a:t>
            </a:r>
            <a:r>
              <a:rPr sz="1974" spc="-34" baseline="-21072" dirty="0">
                <a:latin typeface="Times New Roman"/>
                <a:cs typeface="Times New Roman"/>
              </a:rPr>
              <a:t>2</a:t>
            </a:r>
            <a:r>
              <a:rPr sz="1974" baseline="-21072" dirty="0">
                <a:latin typeface="Times New Roman"/>
                <a:cs typeface="Times New Roman"/>
              </a:rPr>
              <a:t>	</a:t>
            </a:r>
            <a:r>
              <a:rPr sz="2995" spc="-34" baseline="1262" dirty="0">
                <a:latin typeface="Symbol"/>
                <a:cs typeface="Symbol"/>
              </a:rPr>
              <a:t></a:t>
            </a:r>
            <a:r>
              <a:rPr sz="1974" spc="-34" baseline="-19157" dirty="0">
                <a:latin typeface="Times New Roman"/>
                <a:cs typeface="Times New Roman"/>
              </a:rPr>
              <a:t>1</a:t>
            </a:r>
            <a:endParaRPr sz="1974" baseline="-19157">
              <a:latin typeface="Times New Roman"/>
              <a:cs typeface="Times New Roman"/>
            </a:endParaRPr>
          </a:p>
        </p:txBody>
      </p:sp>
      <p:sp>
        <p:nvSpPr>
          <p:cNvPr id="50" name="object 50"/>
          <p:cNvSpPr/>
          <p:nvPr/>
        </p:nvSpPr>
        <p:spPr>
          <a:xfrm>
            <a:off x="6147117" y="4677946"/>
            <a:ext cx="869064" cy="82411"/>
          </a:xfrm>
          <a:custGeom>
            <a:avLst/>
            <a:gdLst/>
            <a:ahLst/>
            <a:cxnLst/>
            <a:rect l="l" t="t" r="r" b="b"/>
            <a:pathLst>
              <a:path w="957579" h="90804">
                <a:moveTo>
                  <a:pt x="805867" y="0"/>
                </a:moveTo>
                <a:lnTo>
                  <a:pt x="805867" y="90628"/>
                </a:lnTo>
                <a:lnTo>
                  <a:pt x="908371" y="60418"/>
                </a:lnTo>
                <a:lnTo>
                  <a:pt x="820431" y="60418"/>
                </a:lnTo>
                <a:lnTo>
                  <a:pt x="820431" y="30209"/>
                </a:lnTo>
                <a:lnTo>
                  <a:pt x="905675" y="30209"/>
                </a:lnTo>
                <a:lnTo>
                  <a:pt x="805867" y="0"/>
                </a:lnTo>
                <a:close/>
              </a:path>
              <a:path w="957579" h="90804">
                <a:moveTo>
                  <a:pt x="805867" y="30209"/>
                </a:moveTo>
                <a:lnTo>
                  <a:pt x="0" y="30209"/>
                </a:lnTo>
                <a:lnTo>
                  <a:pt x="0" y="60418"/>
                </a:lnTo>
                <a:lnTo>
                  <a:pt x="805867" y="60418"/>
                </a:lnTo>
                <a:lnTo>
                  <a:pt x="805867" y="30209"/>
                </a:lnTo>
                <a:close/>
              </a:path>
              <a:path w="957579" h="90804">
                <a:moveTo>
                  <a:pt x="905675" y="30209"/>
                </a:moveTo>
                <a:lnTo>
                  <a:pt x="820431" y="30209"/>
                </a:lnTo>
                <a:lnTo>
                  <a:pt x="820431" y="60418"/>
                </a:lnTo>
                <a:lnTo>
                  <a:pt x="908371" y="60418"/>
                </a:lnTo>
                <a:lnTo>
                  <a:pt x="957574" y="45918"/>
                </a:lnTo>
                <a:lnTo>
                  <a:pt x="905675" y="30209"/>
                </a:lnTo>
                <a:close/>
              </a:path>
            </a:pathLst>
          </a:custGeom>
          <a:solidFill>
            <a:srgbClr val="000000"/>
          </a:solidFill>
        </p:spPr>
        <p:txBody>
          <a:bodyPr wrap="square" lIns="0" tIns="0" rIns="0" bIns="0" rtlCol="0"/>
          <a:lstStyle/>
          <a:p>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object 3"/>
              <p:cNvSpPr txBox="1"/>
              <p:nvPr/>
            </p:nvSpPr>
            <p:spPr>
              <a:xfrm>
                <a:off x="1313072" y="1006133"/>
                <a:ext cx="9582844" cy="1944078"/>
              </a:xfrm>
              <a:prstGeom prst="rect">
                <a:avLst/>
              </a:prstGeom>
            </p:spPr>
            <p:txBody>
              <a:bodyPr vert="horz" wrap="square" lIns="0" tIns="25356" rIns="0" bIns="0" rtlCol="0">
                <a:spAutoFit/>
              </a:bodyPr>
              <a:lstStyle/>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A specific</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assignment of</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tasks 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 that</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determines the</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Microsoft Sans Serif"/>
                  </a:rPr>
                  <a:t>task </a:t>
                </a:r>
                <a:r>
                  <a:rPr lang="en-GB" sz="2400" b="0" dirty="0">
                    <a:solidFill>
                      <a:schemeClr val="tx1"/>
                    </a:solidFill>
                    <a:latin typeface="Gill Sans Light"/>
                    <a:cs typeface="Microsoft Sans Serif"/>
                  </a:rPr>
                  <a:t>execution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sequence. </a:t>
                </a:r>
                <a:r>
                  <a:rPr lang="en-GB" sz="2400" b="0" spc="-9" dirty="0">
                    <a:solidFill>
                      <a:schemeClr val="tx1"/>
                    </a:solidFill>
                    <a:latin typeface="Gill Sans Light"/>
                    <a:cs typeface="Microsoft Sans Serif"/>
                  </a:rPr>
                  <a:t>Formally:</a:t>
                </a:r>
              </a:p>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Given</a:t>
                </a:r>
                <a:r>
                  <a:rPr lang="en-GB" sz="2400" b="0" spc="14"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task</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set </a:t>
                </a:r>
                <a14:m>
                  <m:oMath xmlns:m="http://schemas.openxmlformats.org/officeDocument/2006/math">
                    <m:r>
                      <m:rPr>
                        <m:sty m:val="p"/>
                      </m:rPr>
                      <a:rPr lang="el-GR" sz="2400" b="0" i="0" smtClean="0">
                        <a:solidFill>
                          <a:schemeClr val="tx1"/>
                        </a:solidFill>
                        <a:latin typeface="Cambria Math" panose="02040503050406030204" pitchFamily="18" charset="0"/>
                        <a:cs typeface="Microsoft Sans Serif"/>
                      </a:rPr>
                      <m:t>Γ</m:t>
                    </m:r>
                    <m:r>
                      <a:rPr lang="el-GR"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1</m:t>
                        </m:r>
                      </m:sub>
                    </m:sSub>
                    <m:r>
                      <a:rPr lang="ar-AE"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𝑛</m:t>
                        </m:r>
                      </m:sub>
                    </m:sSub>
                    <m:r>
                      <a:rPr lang="ar-AE" sz="2400" b="0" i="1" smtClean="0">
                        <a:solidFill>
                          <a:schemeClr val="tx1"/>
                        </a:solidFill>
                        <a:latin typeface="Cambria Math" panose="02040503050406030204" pitchFamily="18" charset="0"/>
                        <a:cs typeface="Microsoft Sans Serif"/>
                      </a:rPr>
                      <m:t>}</m:t>
                    </m:r>
                  </m:oMath>
                </a14:m>
                <a:r>
                  <a:rPr lang="en-GB" sz="2400" b="0" spc="18" dirty="0">
                    <a:solidFill>
                      <a:schemeClr val="tx1"/>
                    </a:solidFill>
                    <a:latin typeface="Gill Sans Light"/>
                    <a:cs typeface="Microsoft Sans Serif"/>
                  </a:rPr>
                  <a:t>,</a:t>
                </a:r>
                <a:r>
                  <a:rPr lang="ar-AE"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Arial"/>
                  </a:rPr>
                  <a:t>schedule</a:t>
                </a:r>
                <a:r>
                  <a:rPr lang="en-GB" sz="2400" b="0" spc="-5" dirty="0">
                    <a:solidFill>
                      <a:schemeClr val="tx1"/>
                    </a:solidFill>
                    <a:latin typeface="Gill Sans Light"/>
                    <a:cs typeface="Arial"/>
                  </a:rPr>
                  <a:t> </a:t>
                </a:r>
                <a:r>
                  <a:rPr lang="en-GB" sz="2400" b="0" dirty="0">
                    <a:solidFill>
                      <a:schemeClr val="tx1"/>
                    </a:solidFill>
                    <a:latin typeface="Gill Sans Light"/>
                    <a:cs typeface="Microsoft Sans Serif"/>
                  </a:rPr>
                  <a:t>is</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function </a:t>
                </a:r>
                <a14:m>
                  <m:oMath xmlns:m="http://schemas.openxmlformats.org/officeDocument/2006/math">
                    <m:r>
                      <a:rPr lang="en-GB" sz="2400" b="0" i="1" smtClean="0">
                        <a:solidFill>
                          <a:schemeClr val="tx1"/>
                        </a:solidFill>
                        <a:latin typeface="Cambria Math" panose="02040503050406030204" pitchFamily="18" charset="0"/>
                        <a:cs typeface="Microsoft Sans Serif"/>
                      </a:rPr>
                      <m:t>𝜎</m:t>
                    </m:r>
                    <m:r>
                      <a:rPr lang="en-GB" sz="2400" b="0" i="1" smtClean="0">
                        <a:solidFill>
                          <a:schemeClr val="tx1"/>
                        </a:solidFill>
                        <a:latin typeface="Cambria Math" panose="02040503050406030204" pitchFamily="18" charset="0"/>
                        <a:cs typeface="Microsoft Sans Serif"/>
                      </a:rPr>
                      <m:t>:</m:t>
                    </m:r>
                    <m:sSup>
                      <m:sSupPr>
                        <m:ctrlPr>
                          <a:rPr lang="ar-AE" sz="2400" b="0" i="1" smtClean="0">
                            <a:solidFill>
                              <a:schemeClr val="tx1"/>
                            </a:solidFill>
                            <a:latin typeface="Cambria Math" panose="02040503050406030204" pitchFamily="18" charset="0"/>
                            <a:cs typeface="Microsoft Sans Serif"/>
                          </a:rPr>
                        </m:ctrlPr>
                      </m:sSupPr>
                      <m:e>
                        <m:r>
                          <a:rPr lang="ar-AE" sz="2400" b="0" i="1" smtClean="0">
                            <a:solidFill>
                              <a:schemeClr val="tx1"/>
                            </a:solidFill>
                            <a:latin typeface="Cambria Math" panose="02040503050406030204" pitchFamily="18" charset="0"/>
                            <a:cs typeface="Microsoft Sans Serif"/>
                          </a:rPr>
                          <m:t>𝑅</m:t>
                        </m:r>
                      </m:e>
                      <m:sup>
                        <m:r>
                          <a:rPr lang="ar-AE" sz="2400" b="0" i="1" smtClean="0">
                            <a:solidFill>
                              <a:schemeClr val="tx1"/>
                            </a:solidFill>
                            <a:latin typeface="Cambria Math" panose="02040503050406030204" pitchFamily="18" charset="0"/>
                            <a:cs typeface="Microsoft Sans Serif"/>
                          </a:rPr>
                          <m:t>+</m:t>
                        </m:r>
                      </m:sup>
                    </m:sSup>
                    <m:r>
                      <a:rPr lang="ar-AE" sz="2400" b="0" i="1" smtClean="0">
                        <a:solidFill>
                          <a:schemeClr val="tx1"/>
                        </a:solidFill>
                        <a:latin typeface="Cambria Math" panose="02040503050406030204" pitchFamily="18" charset="0"/>
                        <a:cs typeface="Microsoft Sans Serif"/>
                      </a:rPr>
                      <m:t>→</m:t>
                    </m:r>
                    <m:r>
                      <a:rPr lang="ar-AE" sz="2400" b="0" i="1" smtClean="0">
                        <a:solidFill>
                          <a:schemeClr val="tx1"/>
                        </a:solidFill>
                        <a:latin typeface="Cambria Math" panose="02040503050406030204" pitchFamily="18" charset="0"/>
                        <a:cs typeface="Microsoft Sans Serif"/>
                      </a:rPr>
                      <m:t>𝑁</m:t>
                    </m:r>
                  </m:oMath>
                </a14:m>
                <a:r>
                  <a:rPr lang="ar-AE" sz="2400" b="0" dirty="0">
                    <a:solidFill>
                      <a:schemeClr val="tx1"/>
                    </a:solidFill>
                    <a:latin typeface="Gill Sans Light"/>
                    <a:cs typeface="Arial"/>
                  </a:rPr>
                  <a:t> </a:t>
                </a:r>
                <a:r>
                  <a:rPr lang="en-GB" sz="2400" b="0" spc="-18" dirty="0">
                    <a:solidFill>
                      <a:schemeClr val="tx1"/>
                    </a:solidFill>
                    <a:latin typeface="Gill Sans Light"/>
                    <a:cs typeface="Microsoft Sans Serif"/>
                  </a:rPr>
                  <a:t>that </a:t>
                </a:r>
                <a:r>
                  <a:rPr lang="en-GB" sz="2400" b="0" dirty="0">
                    <a:solidFill>
                      <a:schemeClr val="tx1"/>
                    </a:solidFill>
                    <a:latin typeface="Gill Sans Light"/>
                    <a:cs typeface="Microsoft Sans Serif"/>
                  </a:rPr>
                  <a:t>associates</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integer</a:t>
                </a:r>
                <a:r>
                  <a:rPr lang="en-GB" sz="2400" b="0" spc="5" dirty="0">
                    <a:solidFill>
                      <a:schemeClr val="tx1"/>
                    </a:solidFill>
                    <a:latin typeface="Gill Sans Light"/>
                    <a:cs typeface="Microsoft Sans Serif"/>
                  </a:rPr>
                  <a:t> </a:t>
                </a:r>
                <a14:m>
                  <m:oMath xmlns:m="http://schemas.openxmlformats.org/officeDocument/2006/math">
                    <m:r>
                      <a:rPr lang="en-GB" sz="2400" b="0" i="1" spc="5" smtClean="0">
                        <a:solidFill>
                          <a:schemeClr val="tx1"/>
                        </a:solidFill>
                        <a:latin typeface="Cambria Math" panose="02040503050406030204" pitchFamily="18" charset="0"/>
                        <a:cs typeface="Microsoft Sans Serif"/>
                      </a:rPr>
                      <m:t>𝑘</m:t>
                    </m:r>
                  </m:oMath>
                </a14:m>
                <a:r>
                  <a:rPr lang="en-GB"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each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time</a:t>
                </a:r>
                <a:r>
                  <a:rPr lang="en-GB" sz="2400" b="0" spc="-9" dirty="0">
                    <a:solidFill>
                      <a:schemeClr val="tx1"/>
                    </a:solidFill>
                    <a:latin typeface="Gill Sans Light"/>
                    <a:cs typeface="Arial"/>
                  </a:rPr>
                  <a:t> </a:t>
                </a:r>
                <a:r>
                  <a:rPr lang="en-GB" sz="2400" b="0" dirty="0">
                    <a:solidFill>
                      <a:schemeClr val="tx1"/>
                    </a:solidFill>
                    <a:latin typeface="Gill Sans Light"/>
                    <a:cs typeface="Arial"/>
                  </a:rPr>
                  <a:t>slice </a:t>
                </a:r>
                <a14:m>
                  <m:oMath xmlns:m="http://schemas.openxmlformats.org/officeDocument/2006/math">
                    <m:r>
                      <a:rPr lang="en-GB"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sub>
                    </m:sSub>
                    <m:r>
                      <a:rPr lang="ar-AE"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smtClean="0">
                        <a:solidFill>
                          <a:schemeClr val="tx1"/>
                        </a:solidFill>
                        <a:latin typeface="Cambria Math" panose="02040503050406030204" pitchFamily="18" charset="0"/>
                        <a:cs typeface="Arial"/>
                      </a:rPr>
                      <m:t>)</m:t>
                    </m:r>
                  </m:oMath>
                </a14:m>
                <a:r>
                  <a:rPr lang="ar-AE"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with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spc="-9" dirty="0">
                    <a:solidFill>
                      <a:schemeClr val="tx1"/>
                    </a:solidFill>
                    <a:latin typeface="Gill Sans Light"/>
                    <a:cs typeface="Microsoft Sans Serif"/>
                  </a:rPr>
                  <a:t>meaning:</a:t>
                </a:r>
                <a:endParaRPr lang="en-GB" sz="2400" b="0" dirty="0">
                  <a:solidFill>
                    <a:schemeClr val="tx1"/>
                  </a:solidFill>
                  <a:latin typeface="Gill Sans Light"/>
                  <a:cs typeface="Microsoft Sans Serif"/>
                </a:endParaRPr>
              </a:p>
              <a:p>
                <a:pPr marL="1149756" lvl="1" indent="-342900">
                  <a:spcBef>
                    <a:spcPts val="576"/>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is</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Arial"/>
                  </a:rPr>
                  <a:t>idle</a:t>
                </a:r>
                <a:endParaRPr lang="en-GB" sz="2400" b="0" dirty="0">
                  <a:solidFill>
                    <a:schemeClr val="tx1"/>
                  </a:solidFill>
                  <a:latin typeface="Gill Sans Light"/>
                  <a:cs typeface="Arial"/>
                </a:endParaRPr>
              </a:p>
              <a:p>
                <a:pPr marL="1149756" lvl="1" indent="-342900">
                  <a:spcBef>
                    <a:spcPts val="762"/>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&gt;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 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executes</a:t>
                </a:r>
                <a:r>
                  <a:rPr lang="en-GB" sz="2400" b="0" spc="-18" dirty="0">
                    <a:solidFill>
                      <a:schemeClr val="tx1"/>
                    </a:solidFill>
                    <a:latin typeface="Gill Sans Light"/>
                    <a:cs typeface="Arial"/>
                  </a:rPr>
                  <a:t> </a:t>
                </a:r>
                <a14:m>
                  <m:oMath xmlns:m="http://schemas.openxmlformats.org/officeDocument/2006/math">
                    <m:sSub>
                      <m:sSubPr>
                        <m:ctrlPr>
                          <a:rPr lang="ar-AE" sz="2400" b="0" i="1">
                            <a:solidFill>
                              <a:schemeClr val="tx1"/>
                            </a:solidFill>
                            <a:latin typeface="Cambria Math" panose="02040503050406030204" pitchFamily="18" charset="0"/>
                            <a:cs typeface="Microsoft Sans Serif"/>
                          </a:rPr>
                        </m:ctrlPr>
                      </m:sSubPr>
                      <m:e>
                        <m:r>
                          <a:rPr lang="ar-AE" sz="2400" b="0" i="1">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𝑘</m:t>
                        </m:r>
                      </m:sub>
                    </m:sSub>
                  </m:oMath>
                </a14:m>
                <a:endParaRPr lang="ar-AE" sz="2400" b="0" baseline="-20833" dirty="0">
                  <a:solidFill>
                    <a:schemeClr val="tx1"/>
                  </a:solidFill>
                  <a:latin typeface="Gill Sans Light"/>
                  <a:cs typeface="Microsoft Sans Serif"/>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313072" y="1006133"/>
                <a:ext cx="9582844" cy="1944078"/>
              </a:xfrm>
              <a:prstGeom prst="rect">
                <a:avLst/>
              </a:prstGeom>
              <a:blipFill>
                <a:blip r:embed="rId3"/>
                <a:stretch>
                  <a:fillRect l="-1209" t="-8464" b="-8777"/>
                </a:stretch>
              </a:blipFill>
            </p:spPr>
            <p:txBody>
              <a:bodyPr/>
              <a:lstStyle/>
              <a:p>
                <a:r>
                  <a:rPr lang="en-SE">
                    <a:noFill/>
                  </a:rPr>
                  <a:t> </a:t>
                </a:r>
              </a:p>
            </p:txBody>
          </p:sp>
        </mc:Fallback>
      </mc:AlternateContent>
      <p:sp>
        <p:nvSpPr>
          <p:cNvPr id="4" name="object 4"/>
          <p:cNvSpPr txBox="1"/>
          <p:nvPr/>
        </p:nvSpPr>
        <p:spPr>
          <a:xfrm>
            <a:off x="3642082" y="5258374"/>
            <a:ext cx="5295405" cy="263118"/>
          </a:xfrm>
          <a:prstGeom prst="rect">
            <a:avLst/>
          </a:prstGeom>
        </p:spPr>
        <p:txBody>
          <a:bodyPr vert="horz" wrap="square" lIns="0" tIns="11526" rIns="0" bIns="0" rtlCol="0">
            <a:spAutoFit/>
          </a:bodyPr>
          <a:lstStyle/>
          <a:p>
            <a:pPr marL="34579">
              <a:spcBef>
                <a:spcPts val="91"/>
              </a:spcBef>
              <a:buClr>
                <a:srgbClr val="993300"/>
              </a:buClr>
              <a:buSzPct val="88888"/>
              <a:tabLst>
                <a:tab pos="345219" algn="l"/>
              </a:tabLst>
            </a:pPr>
            <a:r>
              <a:rPr sz="1634" b="0" dirty="0">
                <a:latin typeface="Microsoft Sans Serif"/>
                <a:cs typeface="Microsoft Sans Serif"/>
              </a:rPr>
              <a:t>At</a:t>
            </a:r>
            <a:r>
              <a:rPr sz="1634" b="0" spc="5" dirty="0">
                <a:latin typeface="Microsoft Sans Serif"/>
                <a:cs typeface="Microsoft Sans Serif"/>
              </a:rPr>
              <a:t> </a:t>
            </a:r>
            <a:r>
              <a:rPr sz="1634" b="0" dirty="0">
                <a:latin typeface="Microsoft Sans Serif"/>
                <a:cs typeface="Microsoft Sans Serif"/>
              </a:rPr>
              <a:t>times</a:t>
            </a:r>
            <a:r>
              <a:rPr sz="1634" b="0" spc="5" dirty="0">
                <a:latin typeface="Microsoft Sans Serif"/>
                <a:cs typeface="Microsoft Sans Serif"/>
              </a:rPr>
              <a:t> </a:t>
            </a:r>
            <a:r>
              <a:rPr sz="1634" b="0" dirty="0">
                <a:solidFill>
                  <a:srgbClr val="0000FF"/>
                </a:solidFill>
                <a:latin typeface="Microsoft Sans Serif"/>
                <a:cs typeface="Microsoft Sans Serif"/>
              </a:rPr>
              <a:t>t</a:t>
            </a:r>
            <a:r>
              <a:rPr sz="1634" b="0" baseline="-20833" dirty="0">
                <a:solidFill>
                  <a:srgbClr val="0433FF"/>
                </a:solidFill>
                <a:latin typeface="Microsoft Sans Serif"/>
                <a:cs typeface="Microsoft Sans Serif"/>
              </a:rPr>
              <a:t>1</a:t>
            </a:r>
            <a:r>
              <a:rPr sz="1634" b="0" dirty="0">
                <a:latin typeface="Microsoft Sans Serif"/>
                <a:cs typeface="Microsoft Sans Serif"/>
              </a:rPr>
              <a:t>,</a:t>
            </a:r>
            <a:r>
              <a:rPr sz="1634" b="0" spc="9" dirty="0">
                <a:latin typeface="Microsoft Sans Serif"/>
                <a:cs typeface="Microsoft Sans Serif"/>
              </a:rPr>
              <a:t> </a:t>
            </a:r>
            <a:r>
              <a:rPr sz="1634" b="0" spc="141" dirty="0">
                <a:solidFill>
                  <a:srgbClr val="0000FF"/>
                </a:solidFill>
                <a:latin typeface="Microsoft Sans Serif"/>
                <a:cs typeface="Microsoft Sans Serif"/>
              </a:rPr>
              <a:t>t</a:t>
            </a:r>
            <a:r>
              <a:rPr sz="1634" b="0" spc="211" baseline="-20833" dirty="0">
                <a:solidFill>
                  <a:srgbClr val="0433FF"/>
                </a:solidFill>
                <a:latin typeface="Microsoft Sans Serif"/>
                <a:cs typeface="Microsoft Sans Serif"/>
              </a:rPr>
              <a:t>2</a:t>
            </a:r>
            <a:r>
              <a:rPr sz="1634" b="0" spc="141" dirty="0">
                <a:latin typeface="Microsoft Sans Serif"/>
                <a:cs typeface="Microsoft Sans Serif"/>
              </a:rPr>
              <a:t>,…:</a:t>
            </a:r>
            <a:r>
              <a:rPr sz="1634" b="0" spc="5" dirty="0">
                <a:latin typeface="Microsoft Sans Serif"/>
                <a:cs typeface="Microsoft Sans Serif"/>
              </a:rPr>
              <a:t> </a:t>
            </a:r>
            <a:r>
              <a:rPr sz="1634" b="0" dirty="0">
                <a:solidFill>
                  <a:srgbClr val="0000FF"/>
                </a:solidFill>
                <a:latin typeface="Arial"/>
                <a:cs typeface="Arial"/>
              </a:rPr>
              <a:t>context</a:t>
            </a:r>
            <a:r>
              <a:rPr sz="1634" b="0" spc="-14" dirty="0">
                <a:solidFill>
                  <a:srgbClr val="0000FF"/>
                </a:solidFill>
                <a:latin typeface="Arial"/>
                <a:cs typeface="Arial"/>
              </a:rPr>
              <a:t> </a:t>
            </a:r>
            <a:r>
              <a:rPr sz="1634" b="0" spc="-9" dirty="0">
                <a:solidFill>
                  <a:srgbClr val="0000FF"/>
                </a:solidFill>
                <a:latin typeface="Arial"/>
                <a:cs typeface="Arial"/>
              </a:rPr>
              <a:t>switch</a:t>
            </a:r>
            <a:r>
              <a:rPr lang="en-GB" sz="1634" b="0" spc="-9" dirty="0">
                <a:solidFill>
                  <a:srgbClr val="0000FF"/>
                </a:solidFill>
                <a:latin typeface="Arial"/>
                <a:cs typeface="Arial"/>
              </a:rPr>
              <a:t> to a different task</a:t>
            </a:r>
            <a:endParaRPr sz="1634" b="0" dirty="0">
              <a:latin typeface="Arial"/>
              <a:cs typeface="Arial"/>
            </a:endParaRPr>
          </a:p>
        </p:txBody>
      </p:sp>
      <p:grpSp>
        <p:nvGrpSpPr>
          <p:cNvPr id="5" name="object 5"/>
          <p:cNvGrpSpPr/>
          <p:nvPr/>
        </p:nvGrpSpPr>
        <p:grpSpPr>
          <a:xfrm>
            <a:off x="4792116" y="3544379"/>
            <a:ext cx="2633126" cy="325611"/>
            <a:chOff x="3910012" y="3905380"/>
            <a:chExt cx="2901315" cy="358775"/>
          </a:xfrm>
        </p:grpSpPr>
        <p:sp>
          <p:nvSpPr>
            <p:cNvPr id="6" name="object 6"/>
            <p:cNvSpPr/>
            <p:nvPr/>
          </p:nvSpPr>
          <p:spPr>
            <a:xfrm>
              <a:off x="3910012" y="4224210"/>
              <a:ext cx="2901315" cy="40005"/>
            </a:xfrm>
            <a:custGeom>
              <a:avLst/>
              <a:gdLst/>
              <a:ahLst/>
              <a:cxnLst/>
              <a:rect l="l" t="t" r="r" b="b"/>
              <a:pathLst>
                <a:path w="2901315" h="40004">
                  <a:moveTo>
                    <a:pt x="6324" y="34328"/>
                  </a:moveTo>
                  <a:lnTo>
                    <a:pt x="0" y="34328"/>
                  </a:lnTo>
                  <a:lnTo>
                    <a:pt x="0" y="39738"/>
                  </a:lnTo>
                  <a:lnTo>
                    <a:pt x="6324" y="39738"/>
                  </a:lnTo>
                  <a:lnTo>
                    <a:pt x="6324" y="34328"/>
                  </a:lnTo>
                  <a:close/>
                </a:path>
                <a:path w="2901315" h="40004">
                  <a:moveTo>
                    <a:pt x="6324" y="22580"/>
                  </a:moveTo>
                  <a:lnTo>
                    <a:pt x="0" y="22580"/>
                  </a:lnTo>
                  <a:lnTo>
                    <a:pt x="0" y="28905"/>
                  </a:lnTo>
                  <a:lnTo>
                    <a:pt x="6324" y="28905"/>
                  </a:lnTo>
                  <a:lnTo>
                    <a:pt x="6324" y="22580"/>
                  </a:lnTo>
                  <a:close/>
                </a:path>
                <a:path w="2901315" h="40004">
                  <a:moveTo>
                    <a:pt x="6324" y="11747"/>
                  </a:moveTo>
                  <a:lnTo>
                    <a:pt x="0" y="11747"/>
                  </a:lnTo>
                  <a:lnTo>
                    <a:pt x="0" y="17157"/>
                  </a:lnTo>
                  <a:lnTo>
                    <a:pt x="6324" y="17157"/>
                  </a:lnTo>
                  <a:lnTo>
                    <a:pt x="6324" y="11747"/>
                  </a:lnTo>
                  <a:close/>
                </a:path>
                <a:path w="2901315" h="40004">
                  <a:moveTo>
                    <a:pt x="6324" y="0"/>
                  </a:moveTo>
                  <a:lnTo>
                    <a:pt x="0" y="0"/>
                  </a:lnTo>
                  <a:lnTo>
                    <a:pt x="0" y="6324"/>
                  </a:lnTo>
                  <a:lnTo>
                    <a:pt x="6324" y="6324"/>
                  </a:lnTo>
                  <a:lnTo>
                    <a:pt x="6324" y="0"/>
                  </a:lnTo>
                  <a:close/>
                </a:path>
                <a:path w="2901315" h="40004">
                  <a:moveTo>
                    <a:pt x="684707" y="34328"/>
                  </a:moveTo>
                  <a:lnTo>
                    <a:pt x="678370" y="34328"/>
                  </a:lnTo>
                  <a:lnTo>
                    <a:pt x="678370" y="39738"/>
                  </a:lnTo>
                  <a:lnTo>
                    <a:pt x="684707" y="39738"/>
                  </a:lnTo>
                  <a:lnTo>
                    <a:pt x="684707" y="34328"/>
                  </a:lnTo>
                  <a:close/>
                </a:path>
                <a:path w="2901315" h="40004">
                  <a:moveTo>
                    <a:pt x="684707" y="22580"/>
                  </a:moveTo>
                  <a:lnTo>
                    <a:pt x="678370" y="22580"/>
                  </a:lnTo>
                  <a:lnTo>
                    <a:pt x="678370" y="28905"/>
                  </a:lnTo>
                  <a:lnTo>
                    <a:pt x="684707" y="28905"/>
                  </a:lnTo>
                  <a:lnTo>
                    <a:pt x="684707" y="22580"/>
                  </a:lnTo>
                  <a:close/>
                </a:path>
                <a:path w="2901315" h="40004">
                  <a:moveTo>
                    <a:pt x="684707" y="11747"/>
                  </a:moveTo>
                  <a:lnTo>
                    <a:pt x="678370" y="11747"/>
                  </a:lnTo>
                  <a:lnTo>
                    <a:pt x="678370" y="17157"/>
                  </a:lnTo>
                  <a:lnTo>
                    <a:pt x="684707" y="17157"/>
                  </a:lnTo>
                  <a:lnTo>
                    <a:pt x="684707" y="11747"/>
                  </a:lnTo>
                  <a:close/>
                </a:path>
                <a:path w="2901315" h="40004">
                  <a:moveTo>
                    <a:pt x="684707" y="0"/>
                  </a:moveTo>
                  <a:lnTo>
                    <a:pt x="678370" y="0"/>
                  </a:lnTo>
                  <a:lnTo>
                    <a:pt x="678370" y="6324"/>
                  </a:lnTo>
                  <a:lnTo>
                    <a:pt x="684707" y="6324"/>
                  </a:lnTo>
                  <a:lnTo>
                    <a:pt x="684707" y="0"/>
                  </a:lnTo>
                  <a:close/>
                </a:path>
                <a:path w="2901315" h="40004">
                  <a:moveTo>
                    <a:pt x="1634439" y="34328"/>
                  </a:moveTo>
                  <a:lnTo>
                    <a:pt x="1628114" y="34328"/>
                  </a:lnTo>
                  <a:lnTo>
                    <a:pt x="1628114" y="39738"/>
                  </a:lnTo>
                  <a:lnTo>
                    <a:pt x="1634439" y="39738"/>
                  </a:lnTo>
                  <a:lnTo>
                    <a:pt x="1634439" y="34328"/>
                  </a:lnTo>
                  <a:close/>
                </a:path>
                <a:path w="2901315" h="40004">
                  <a:moveTo>
                    <a:pt x="1634439" y="22580"/>
                  </a:moveTo>
                  <a:lnTo>
                    <a:pt x="1628114" y="22580"/>
                  </a:lnTo>
                  <a:lnTo>
                    <a:pt x="1628114" y="28905"/>
                  </a:lnTo>
                  <a:lnTo>
                    <a:pt x="1634439" y="28905"/>
                  </a:lnTo>
                  <a:lnTo>
                    <a:pt x="1634439" y="22580"/>
                  </a:lnTo>
                  <a:close/>
                </a:path>
                <a:path w="2901315" h="40004">
                  <a:moveTo>
                    <a:pt x="1634439" y="11747"/>
                  </a:moveTo>
                  <a:lnTo>
                    <a:pt x="1628114" y="11747"/>
                  </a:lnTo>
                  <a:lnTo>
                    <a:pt x="1628114" y="17157"/>
                  </a:lnTo>
                  <a:lnTo>
                    <a:pt x="1634439" y="17157"/>
                  </a:lnTo>
                  <a:lnTo>
                    <a:pt x="1634439" y="11747"/>
                  </a:lnTo>
                  <a:close/>
                </a:path>
                <a:path w="2901315" h="40004">
                  <a:moveTo>
                    <a:pt x="1634439" y="0"/>
                  </a:moveTo>
                  <a:lnTo>
                    <a:pt x="1628114" y="0"/>
                  </a:lnTo>
                  <a:lnTo>
                    <a:pt x="1628114" y="6324"/>
                  </a:lnTo>
                  <a:lnTo>
                    <a:pt x="1634439" y="6324"/>
                  </a:lnTo>
                  <a:lnTo>
                    <a:pt x="1634439" y="0"/>
                  </a:lnTo>
                  <a:close/>
                </a:path>
                <a:path w="2901315" h="40004">
                  <a:moveTo>
                    <a:pt x="2900756" y="34328"/>
                  </a:moveTo>
                  <a:lnTo>
                    <a:pt x="2894419" y="34328"/>
                  </a:lnTo>
                  <a:lnTo>
                    <a:pt x="2894419" y="39738"/>
                  </a:lnTo>
                  <a:lnTo>
                    <a:pt x="2900756" y="39738"/>
                  </a:lnTo>
                  <a:lnTo>
                    <a:pt x="2900756" y="34328"/>
                  </a:lnTo>
                  <a:close/>
                </a:path>
                <a:path w="2901315" h="40004">
                  <a:moveTo>
                    <a:pt x="2900756" y="22580"/>
                  </a:moveTo>
                  <a:lnTo>
                    <a:pt x="2894419" y="22580"/>
                  </a:lnTo>
                  <a:lnTo>
                    <a:pt x="2894419" y="28905"/>
                  </a:lnTo>
                  <a:lnTo>
                    <a:pt x="2900756" y="28905"/>
                  </a:lnTo>
                  <a:lnTo>
                    <a:pt x="2900756" y="22580"/>
                  </a:lnTo>
                  <a:close/>
                </a:path>
                <a:path w="2901315" h="40004">
                  <a:moveTo>
                    <a:pt x="2900756" y="11747"/>
                  </a:moveTo>
                  <a:lnTo>
                    <a:pt x="2894419" y="11747"/>
                  </a:lnTo>
                  <a:lnTo>
                    <a:pt x="2894419" y="17157"/>
                  </a:lnTo>
                  <a:lnTo>
                    <a:pt x="2900756" y="17157"/>
                  </a:lnTo>
                  <a:lnTo>
                    <a:pt x="2900756" y="11747"/>
                  </a:lnTo>
                  <a:close/>
                </a:path>
                <a:path w="2901315" h="40004">
                  <a:moveTo>
                    <a:pt x="2900756" y="0"/>
                  </a:moveTo>
                  <a:lnTo>
                    <a:pt x="2894419" y="0"/>
                  </a:lnTo>
                  <a:lnTo>
                    <a:pt x="2894419" y="6324"/>
                  </a:lnTo>
                  <a:lnTo>
                    <a:pt x="2900756" y="6324"/>
                  </a:lnTo>
                  <a:lnTo>
                    <a:pt x="2900756" y="0"/>
                  </a:lnTo>
                  <a:close/>
                </a:path>
              </a:pathLst>
            </a:custGeom>
            <a:solidFill>
              <a:srgbClr val="000000"/>
            </a:solidFill>
          </p:spPr>
          <p:txBody>
            <a:bodyPr wrap="square" lIns="0" tIns="0" rIns="0" bIns="0" rtlCol="0"/>
            <a:lstStyle/>
            <a:p>
              <a:endParaRPr/>
            </a:p>
          </p:txBody>
        </p:sp>
        <p:sp>
          <p:nvSpPr>
            <p:cNvPr id="7" name="object 7"/>
            <p:cNvSpPr/>
            <p:nvPr/>
          </p:nvSpPr>
          <p:spPr>
            <a:xfrm>
              <a:off x="3912726" y="3908090"/>
              <a:ext cx="678815" cy="316230"/>
            </a:xfrm>
            <a:custGeom>
              <a:avLst/>
              <a:gdLst/>
              <a:ahLst/>
              <a:cxnLst/>
              <a:rect l="l" t="t" r="r" b="b"/>
              <a:pathLst>
                <a:path w="678814" h="316229">
                  <a:moveTo>
                    <a:pt x="678380" y="0"/>
                  </a:moveTo>
                  <a:lnTo>
                    <a:pt x="0" y="0"/>
                  </a:lnTo>
                  <a:lnTo>
                    <a:pt x="0" y="316116"/>
                  </a:lnTo>
                  <a:lnTo>
                    <a:pt x="678380" y="316116"/>
                  </a:lnTo>
                  <a:lnTo>
                    <a:pt x="678380" y="0"/>
                  </a:lnTo>
                  <a:close/>
                </a:path>
              </a:pathLst>
            </a:custGeom>
            <a:solidFill>
              <a:srgbClr val="FFFF99"/>
            </a:solidFill>
          </p:spPr>
          <p:txBody>
            <a:bodyPr wrap="square" lIns="0" tIns="0" rIns="0" bIns="0" rtlCol="0"/>
            <a:lstStyle/>
            <a:p>
              <a:endParaRPr/>
            </a:p>
          </p:txBody>
        </p:sp>
        <p:sp>
          <p:nvSpPr>
            <p:cNvPr id="8" name="object 8"/>
            <p:cNvSpPr/>
            <p:nvPr/>
          </p:nvSpPr>
          <p:spPr>
            <a:xfrm>
              <a:off x="3910012" y="3905380"/>
              <a:ext cx="685165" cy="322580"/>
            </a:xfrm>
            <a:custGeom>
              <a:avLst/>
              <a:gdLst/>
              <a:ahLst/>
              <a:cxnLst/>
              <a:rect l="l" t="t" r="r" b="b"/>
              <a:pathLst>
                <a:path w="685164" h="322579">
                  <a:moveTo>
                    <a:pt x="684712" y="0"/>
                  </a:moveTo>
                  <a:lnTo>
                    <a:pt x="0" y="0"/>
                  </a:lnTo>
                  <a:lnTo>
                    <a:pt x="0" y="322437"/>
                  </a:lnTo>
                  <a:lnTo>
                    <a:pt x="684712" y="322437"/>
                  </a:lnTo>
                  <a:lnTo>
                    <a:pt x="684712" y="318825"/>
                  </a:lnTo>
                  <a:lnTo>
                    <a:pt x="6332" y="318825"/>
                  </a:lnTo>
                  <a:lnTo>
                    <a:pt x="2713" y="316115"/>
                  </a:lnTo>
                  <a:lnTo>
                    <a:pt x="6332" y="316115"/>
                  </a:lnTo>
                  <a:lnTo>
                    <a:pt x="6332" y="6322"/>
                  </a:lnTo>
                  <a:lnTo>
                    <a:pt x="2713" y="6322"/>
                  </a:lnTo>
                  <a:lnTo>
                    <a:pt x="6332" y="2710"/>
                  </a:lnTo>
                  <a:lnTo>
                    <a:pt x="684712" y="2710"/>
                  </a:lnTo>
                  <a:lnTo>
                    <a:pt x="684712" y="0"/>
                  </a:lnTo>
                  <a:close/>
                </a:path>
                <a:path w="685164" h="322579">
                  <a:moveTo>
                    <a:pt x="6332" y="316115"/>
                  </a:moveTo>
                  <a:lnTo>
                    <a:pt x="2713" y="316115"/>
                  </a:lnTo>
                  <a:lnTo>
                    <a:pt x="6332" y="318825"/>
                  </a:lnTo>
                  <a:lnTo>
                    <a:pt x="6332" y="316115"/>
                  </a:lnTo>
                  <a:close/>
                </a:path>
                <a:path w="685164" h="322579">
                  <a:moveTo>
                    <a:pt x="678380" y="316115"/>
                  </a:moveTo>
                  <a:lnTo>
                    <a:pt x="6332" y="316115"/>
                  </a:lnTo>
                  <a:lnTo>
                    <a:pt x="6332" y="318825"/>
                  </a:lnTo>
                  <a:lnTo>
                    <a:pt x="678380" y="318825"/>
                  </a:lnTo>
                  <a:lnTo>
                    <a:pt x="678380" y="316115"/>
                  </a:lnTo>
                  <a:close/>
                </a:path>
                <a:path w="685164" h="322579">
                  <a:moveTo>
                    <a:pt x="678380" y="2710"/>
                  </a:moveTo>
                  <a:lnTo>
                    <a:pt x="678380" y="318825"/>
                  </a:lnTo>
                  <a:lnTo>
                    <a:pt x="681094" y="316115"/>
                  </a:lnTo>
                  <a:lnTo>
                    <a:pt x="684712" y="316115"/>
                  </a:lnTo>
                  <a:lnTo>
                    <a:pt x="684712" y="6322"/>
                  </a:lnTo>
                  <a:lnTo>
                    <a:pt x="681094" y="6322"/>
                  </a:lnTo>
                  <a:lnTo>
                    <a:pt x="678380" y="2710"/>
                  </a:lnTo>
                  <a:close/>
                </a:path>
                <a:path w="685164" h="322579">
                  <a:moveTo>
                    <a:pt x="684712" y="316115"/>
                  </a:moveTo>
                  <a:lnTo>
                    <a:pt x="681094" y="316115"/>
                  </a:lnTo>
                  <a:lnTo>
                    <a:pt x="678380" y="318825"/>
                  </a:lnTo>
                  <a:lnTo>
                    <a:pt x="684712" y="318825"/>
                  </a:lnTo>
                  <a:lnTo>
                    <a:pt x="684712" y="316115"/>
                  </a:lnTo>
                  <a:close/>
                </a:path>
                <a:path w="685164" h="322579">
                  <a:moveTo>
                    <a:pt x="6332" y="2710"/>
                  </a:moveTo>
                  <a:lnTo>
                    <a:pt x="2713" y="6322"/>
                  </a:lnTo>
                  <a:lnTo>
                    <a:pt x="6332" y="6322"/>
                  </a:lnTo>
                  <a:lnTo>
                    <a:pt x="6332" y="2710"/>
                  </a:lnTo>
                  <a:close/>
                </a:path>
                <a:path w="685164" h="322579">
                  <a:moveTo>
                    <a:pt x="678380" y="2710"/>
                  </a:moveTo>
                  <a:lnTo>
                    <a:pt x="6332" y="2710"/>
                  </a:lnTo>
                  <a:lnTo>
                    <a:pt x="6332" y="6322"/>
                  </a:lnTo>
                  <a:lnTo>
                    <a:pt x="678380" y="6322"/>
                  </a:lnTo>
                  <a:lnTo>
                    <a:pt x="678380" y="2710"/>
                  </a:lnTo>
                  <a:close/>
                </a:path>
                <a:path w="685164" h="322579">
                  <a:moveTo>
                    <a:pt x="684712" y="2710"/>
                  </a:moveTo>
                  <a:lnTo>
                    <a:pt x="678380" y="2710"/>
                  </a:lnTo>
                  <a:lnTo>
                    <a:pt x="681094" y="6322"/>
                  </a:lnTo>
                  <a:lnTo>
                    <a:pt x="684712" y="6322"/>
                  </a:lnTo>
                  <a:lnTo>
                    <a:pt x="684712" y="2710"/>
                  </a:lnTo>
                  <a:close/>
                </a:path>
              </a:pathLst>
            </a:custGeom>
            <a:solidFill>
              <a:srgbClr val="000000"/>
            </a:solidFill>
          </p:spPr>
          <p:txBody>
            <a:bodyPr wrap="square" lIns="0" tIns="0" rIns="0" bIns="0" rtlCol="0"/>
            <a:lstStyle/>
            <a:p>
              <a:endParaRPr/>
            </a:p>
          </p:txBody>
        </p:sp>
        <p:sp>
          <p:nvSpPr>
            <p:cNvPr id="9" name="object 9"/>
            <p:cNvSpPr/>
            <p:nvPr/>
          </p:nvSpPr>
          <p:spPr>
            <a:xfrm>
              <a:off x="4591107" y="3908090"/>
              <a:ext cx="949960" cy="316230"/>
            </a:xfrm>
            <a:custGeom>
              <a:avLst/>
              <a:gdLst/>
              <a:ahLst/>
              <a:cxnLst/>
              <a:rect l="l" t="t" r="r" b="b"/>
              <a:pathLst>
                <a:path w="949960" h="316229">
                  <a:moveTo>
                    <a:pt x="949732" y="0"/>
                  </a:moveTo>
                  <a:lnTo>
                    <a:pt x="0" y="0"/>
                  </a:lnTo>
                  <a:lnTo>
                    <a:pt x="0" y="316116"/>
                  </a:lnTo>
                  <a:lnTo>
                    <a:pt x="949732" y="316116"/>
                  </a:lnTo>
                  <a:lnTo>
                    <a:pt x="949732" y="0"/>
                  </a:lnTo>
                  <a:close/>
                </a:path>
              </a:pathLst>
            </a:custGeom>
            <a:solidFill>
              <a:srgbClr val="FF99CC"/>
            </a:solidFill>
          </p:spPr>
          <p:txBody>
            <a:bodyPr wrap="square" lIns="0" tIns="0" rIns="0" bIns="0" rtlCol="0"/>
            <a:lstStyle/>
            <a:p>
              <a:endParaRPr/>
            </a:p>
          </p:txBody>
        </p:sp>
        <p:sp>
          <p:nvSpPr>
            <p:cNvPr id="10" name="object 10"/>
            <p:cNvSpPr/>
            <p:nvPr/>
          </p:nvSpPr>
          <p:spPr>
            <a:xfrm>
              <a:off x="4588393" y="3905380"/>
              <a:ext cx="956310" cy="322580"/>
            </a:xfrm>
            <a:custGeom>
              <a:avLst/>
              <a:gdLst/>
              <a:ahLst/>
              <a:cxnLst/>
              <a:rect l="l" t="t" r="r" b="b"/>
              <a:pathLst>
                <a:path w="956310" h="322579">
                  <a:moveTo>
                    <a:pt x="956064" y="0"/>
                  </a:moveTo>
                  <a:lnTo>
                    <a:pt x="0" y="0"/>
                  </a:lnTo>
                  <a:lnTo>
                    <a:pt x="0" y="322437"/>
                  </a:lnTo>
                  <a:lnTo>
                    <a:pt x="956064" y="322437"/>
                  </a:lnTo>
                  <a:lnTo>
                    <a:pt x="956064" y="318825"/>
                  </a:lnTo>
                  <a:lnTo>
                    <a:pt x="6332" y="318825"/>
                  </a:lnTo>
                  <a:lnTo>
                    <a:pt x="2713" y="316115"/>
                  </a:lnTo>
                  <a:lnTo>
                    <a:pt x="6332" y="316115"/>
                  </a:lnTo>
                  <a:lnTo>
                    <a:pt x="6332" y="6322"/>
                  </a:lnTo>
                  <a:lnTo>
                    <a:pt x="2713" y="6322"/>
                  </a:lnTo>
                  <a:lnTo>
                    <a:pt x="6332" y="2710"/>
                  </a:lnTo>
                  <a:lnTo>
                    <a:pt x="956064" y="2710"/>
                  </a:lnTo>
                  <a:lnTo>
                    <a:pt x="956064" y="0"/>
                  </a:lnTo>
                  <a:close/>
                </a:path>
                <a:path w="956310" h="322579">
                  <a:moveTo>
                    <a:pt x="6332" y="316115"/>
                  </a:moveTo>
                  <a:lnTo>
                    <a:pt x="2713" y="316115"/>
                  </a:lnTo>
                  <a:lnTo>
                    <a:pt x="6332" y="318825"/>
                  </a:lnTo>
                  <a:lnTo>
                    <a:pt x="6332" y="316115"/>
                  </a:lnTo>
                  <a:close/>
                </a:path>
                <a:path w="956310" h="322579">
                  <a:moveTo>
                    <a:pt x="949733" y="316115"/>
                  </a:moveTo>
                  <a:lnTo>
                    <a:pt x="6332" y="316115"/>
                  </a:lnTo>
                  <a:lnTo>
                    <a:pt x="6332" y="318825"/>
                  </a:lnTo>
                  <a:lnTo>
                    <a:pt x="949733" y="318825"/>
                  </a:lnTo>
                  <a:lnTo>
                    <a:pt x="949733" y="316115"/>
                  </a:lnTo>
                  <a:close/>
                </a:path>
                <a:path w="956310" h="322579">
                  <a:moveTo>
                    <a:pt x="949733" y="2710"/>
                  </a:moveTo>
                  <a:lnTo>
                    <a:pt x="949733" y="318825"/>
                  </a:lnTo>
                  <a:lnTo>
                    <a:pt x="952446" y="316115"/>
                  </a:lnTo>
                  <a:lnTo>
                    <a:pt x="956064" y="316115"/>
                  </a:lnTo>
                  <a:lnTo>
                    <a:pt x="956064" y="6322"/>
                  </a:lnTo>
                  <a:lnTo>
                    <a:pt x="952446" y="6322"/>
                  </a:lnTo>
                  <a:lnTo>
                    <a:pt x="949733" y="2710"/>
                  </a:lnTo>
                  <a:close/>
                </a:path>
                <a:path w="956310" h="322579">
                  <a:moveTo>
                    <a:pt x="956064" y="316115"/>
                  </a:moveTo>
                  <a:lnTo>
                    <a:pt x="952446" y="316115"/>
                  </a:lnTo>
                  <a:lnTo>
                    <a:pt x="949733" y="318825"/>
                  </a:lnTo>
                  <a:lnTo>
                    <a:pt x="956064" y="318825"/>
                  </a:lnTo>
                  <a:lnTo>
                    <a:pt x="956064" y="316115"/>
                  </a:lnTo>
                  <a:close/>
                </a:path>
                <a:path w="956310" h="322579">
                  <a:moveTo>
                    <a:pt x="6332" y="2710"/>
                  </a:moveTo>
                  <a:lnTo>
                    <a:pt x="2713" y="6322"/>
                  </a:lnTo>
                  <a:lnTo>
                    <a:pt x="6332" y="6322"/>
                  </a:lnTo>
                  <a:lnTo>
                    <a:pt x="6332" y="2710"/>
                  </a:lnTo>
                  <a:close/>
                </a:path>
                <a:path w="956310" h="322579">
                  <a:moveTo>
                    <a:pt x="949733" y="2710"/>
                  </a:moveTo>
                  <a:lnTo>
                    <a:pt x="6332" y="2710"/>
                  </a:lnTo>
                  <a:lnTo>
                    <a:pt x="6332" y="6322"/>
                  </a:lnTo>
                  <a:lnTo>
                    <a:pt x="949733" y="6322"/>
                  </a:lnTo>
                  <a:lnTo>
                    <a:pt x="949733" y="2710"/>
                  </a:lnTo>
                  <a:close/>
                </a:path>
                <a:path w="956310" h="322579">
                  <a:moveTo>
                    <a:pt x="956064" y="2710"/>
                  </a:moveTo>
                  <a:lnTo>
                    <a:pt x="949733" y="2710"/>
                  </a:lnTo>
                  <a:lnTo>
                    <a:pt x="952446" y="6322"/>
                  </a:lnTo>
                  <a:lnTo>
                    <a:pt x="956064" y="6322"/>
                  </a:lnTo>
                  <a:lnTo>
                    <a:pt x="956064" y="2710"/>
                  </a:lnTo>
                  <a:close/>
                </a:path>
              </a:pathLst>
            </a:custGeom>
            <a:solidFill>
              <a:srgbClr val="000000"/>
            </a:solidFill>
          </p:spPr>
          <p:txBody>
            <a:bodyPr wrap="square" lIns="0" tIns="0" rIns="0" bIns="0" rtlCol="0"/>
            <a:lstStyle/>
            <a:p>
              <a:endParaRPr/>
            </a:p>
          </p:txBody>
        </p:sp>
        <p:sp>
          <p:nvSpPr>
            <p:cNvPr id="11" name="object 11"/>
            <p:cNvSpPr/>
            <p:nvPr/>
          </p:nvSpPr>
          <p:spPr>
            <a:xfrm>
              <a:off x="5540839" y="3908090"/>
              <a:ext cx="1266825" cy="316230"/>
            </a:xfrm>
            <a:custGeom>
              <a:avLst/>
              <a:gdLst/>
              <a:ahLst/>
              <a:cxnLst/>
              <a:rect l="l" t="t" r="r" b="b"/>
              <a:pathLst>
                <a:path w="1266825" h="316229">
                  <a:moveTo>
                    <a:pt x="1266310" y="0"/>
                  </a:moveTo>
                  <a:lnTo>
                    <a:pt x="0" y="0"/>
                  </a:lnTo>
                  <a:lnTo>
                    <a:pt x="0" y="316116"/>
                  </a:lnTo>
                  <a:lnTo>
                    <a:pt x="1266310" y="316116"/>
                  </a:lnTo>
                  <a:lnTo>
                    <a:pt x="1266310" y="0"/>
                  </a:lnTo>
                  <a:close/>
                </a:path>
              </a:pathLst>
            </a:custGeom>
            <a:solidFill>
              <a:srgbClr val="99CCFF"/>
            </a:solidFill>
          </p:spPr>
          <p:txBody>
            <a:bodyPr wrap="square" lIns="0" tIns="0" rIns="0" bIns="0" rtlCol="0"/>
            <a:lstStyle/>
            <a:p>
              <a:endParaRPr/>
            </a:p>
          </p:txBody>
        </p:sp>
        <p:sp>
          <p:nvSpPr>
            <p:cNvPr id="12" name="object 12"/>
            <p:cNvSpPr/>
            <p:nvPr/>
          </p:nvSpPr>
          <p:spPr>
            <a:xfrm>
              <a:off x="5538127" y="3905380"/>
              <a:ext cx="1273175" cy="322580"/>
            </a:xfrm>
            <a:custGeom>
              <a:avLst/>
              <a:gdLst/>
              <a:ahLst/>
              <a:cxnLst/>
              <a:rect l="l" t="t" r="r" b="b"/>
              <a:pathLst>
                <a:path w="1273175" h="322579">
                  <a:moveTo>
                    <a:pt x="1272641" y="0"/>
                  </a:moveTo>
                  <a:lnTo>
                    <a:pt x="0" y="0"/>
                  </a:lnTo>
                  <a:lnTo>
                    <a:pt x="0" y="322437"/>
                  </a:lnTo>
                  <a:lnTo>
                    <a:pt x="1272641" y="322437"/>
                  </a:lnTo>
                  <a:lnTo>
                    <a:pt x="1272641" y="318825"/>
                  </a:lnTo>
                  <a:lnTo>
                    <a:pt x="6330" y="318825"/>
                  </a:lnTo>
                  <a:lnTo>
                    <a:pt x="2712" y="316115"/>
                  </a:lnTo>
                  <a:lnTo>
                    <a:pt x="6330" y="316115"/>
                  </a:lnTo>
                  <a:lnTo>
                    <a:pt x="6330" y="6322"/>
                  </a:lnTo>
                  <a:lnTo>
                    <a:pt x="2712" y="6322"/>
                  </a:lnTo>
                  <a:lnTo>
                    <a:pt x="6330" y="2710"/>
                  </a:lnTo>
                  <a:lnTo>
                    <a:pt x="1272641" y="2710"/>
                  </a:lnTo>
                  <a:lnTo>
                    <a:pt x="1272641" y="0"/>
                  </a:lnTo>
                  <a:close/>
                </a:path>
                <a:path w="1273175" h="322579">
                  <a:moveTo>
                    <a:pt x="6330" y="316115"/>
                  </a:moveTo>
                  <a:lnTo>
                    <a:pt x="2712" y="316115"/>
                  </a:lnTo>
                  <a:lnTo>
                    <a:pt x="6330" y="318825"/>
                  </a:lnTo>
                  <a:lnTo>
                    <a:pt x="6330" y="316115"/>
                  </a:lnTo>
                  <a:close/>
                </a:path>
                <a:path w="1273175" h="322579">
                  <a:moveTo>
                    <a:pt x="1266310" y="316115"/>
                  </a:moveTo>
                  <a:lnTo>
                    <a:pt x="6330" y="316115"/>
                  </a:lnTo>
                  <a:lnTo>
                    <a:pt x="6330" y="318825"/>
                  </a:lnTo>
                  <a:lnTo>
                    <a:pt x="1266310" y="318825"/>
                  </a:lnTo>
                  <a:lnTo>
                    <a:pt x="1266310" y="316115"/>
                  </a:lnTo>
                  <a:close/>
                </a:path>
                <a:path w="1273175" h="322579">
                  <a:moveTo>
                    <a:pt x="1266310" y="2710"/>
                  </a:moveTo>
                  <a:lnTo>
                    <a:pt x="1266310" y="318825"/>
                  </a:lnTo>
                  <a:lnTo>
                    <a:pt x="1269023" y="316115"/>
                  </a:lnTo>
                  <a:lnTo>
                    <a:pt x="1272641" y="316115"/>
                  </a:lnTo>
                  <a:lnTo>
                    <a:pt x="1272641" y="6322"/>
                  </a:lnTo>
                  <a:lnTo>
                    <a:pt x="1269023" y="6322"/>
                  </a:lnTo>
                  <a:lnTo>
                    <a:pt x="1266310" y="2710"/>
                  </a:lnTo>
                  <a:close/>
                </a:path>
                <a:path w="1273175" h="322579">
                  <a:moveTo>
                    <a:pt x="1272641" y="316115"/>
                  </a:moveTo>
                  <a:lnTo>
                    <a:pt x="1269023" y="316115"/>
                  </a:lnTo>
                  <a:lnTo>
                    <a:pt x="1266310" y="318825"/>
                  </a:lnTo>
                  <a:lnTo>
                    <a:pt x="1272641" y="318825"/>
                  </a:lnTo>
                  <a:lnTo>
                    <a:pt x="1272641" y="316115"/>
                  </a:lnTo>
                  <a:close/>
                </a:path>
                <a:path w="1273175" h="322579">
                  <a:moveTo>
                    <a:pt x="6330" y="2710"/>
                  </a:moveTo>
                  <a:lnTo>
                    <a:pt x="2712" y="6322"/>
                  </a:lnTo>
                  <a:lnTo>
                    <a:pt x="6330" y="6322"/>
                  </a:lnTo>
                  <a:lnTo>
                    <a:pt x="6330" y="2710"/>
                  </a:lnTo>
                  <a:close/>
                </a:path>
                <a:path w="1273175" h="322579">
                  <a:moveTo>
                    <a:pt x="1266310" y="2710"/>
                  </a:moveTo>
                  <a:lnTo>
                    <a:pt x="6330" y="2710"/>
                  </a:lnTo>
                  <a:lnTo>
                    <a:pt x="6330" y="6322"/>
                  </a:lnTo>
                  <a:lnTo>
                    <a:pt x="1266310" y="6322"/>
                  </a:lnTo>
                  <a:lnTo>
                    <a:pt x="1266310" y="2710"/>
                  </a:lnTo>
                  <a:close/>
                </a:path>
                <a:path w="1273175" h="322579">
                  <a:moveTo>
                    <a:pt x="1272641" y="2710"/>
                  </a:moveTo>
                  <a:lnTo>
                    <a:pt x="1266310" y="2710"/>
                  </a:lnTo>
                  <a:lnTo>
                    <a:pt x="1269023" y="6322"/>
                  </a:lnTo>
                  <a:lnTo>
                    <a:pt x="1272641" y="6322"/>
                  </a:lnTo>
                  <a:lnTo>
                    <a:pt x="1272641" y="2710"/>
                  </a:lnTo>
                  <a:close/>
                </a:path>
              </a:pathLst>
            </a:custGeom>
            <a:solidFill>
              <a:srgbClr val="000000"/>
            </a:solidFill>
          </p:spPr>
          <p:txBody>
            <a:bodyPr wrap="square" lIns="0" tIns="0" rIns="0" bIns="0" rtlCol="0"/>
            <a:lstStyle/>
            <a:p>
              <a:endParaRPr/>
            </a:p>
          </p:txBody>
        </p:sp>
      </p:grpSp>
      <p:sp>
        <p:nvSpPr>
          <p:cNvPr id="13" name="object 13"/>
          <p:cNvSpPr txBox="1"/>
          <p:nvPr/>
        </p:nvSpPr>
        <p:spPr>
          <a:xfrm>
            <a:off x="4991427" y="3521374"/>
            <a:ext cx="1976718" cy="242733"/>
          </a:xfrm>
          <a:prstGeom prst="rect">
            <a:avLst/>
          </a:prstGeom>
        </p:spPr>
        <p:txBody>
          <a:bodyPr vert="horz" wrap="square" lIns="0" tIns="12102" rIns="0" bIns="0" rtlCol="0">
            <a:spAutoFit/>
          </a:bodyPr>
          <a:lstStyle/>
          <a:p>
            <a:pPr marL="57633">
              <a:spcBef>
                <a:spcPts val="95"/>
              </a:spcBef>
              <a:tabLst>
                <a:tab pos="795906" algn="l"/>
                <a:tab pos="1781424" algn="l"/>
              </a:tabLst>
            </a:pPr>
            <a:r>
              <a:rPr sz="1498" spc="-23" dirty="0">
                <a:latin typeface="Symbol"/>
                <a:cs typeface="Symbol"/>
              </a:rPr>
              <a:t></a:t>
            </a:r>
            <a:r>
              <a:rPr sz="1498" spc="-34" baseline="-20202" dirty="0">
                <a:latin typeface="Calibri"/>
                <a:cs typeface="Calibri"/>
              </a:rPr>
              <a:t>1</a:t>
            </a:r>
            <a:r>
              <a:rPr sz="1498" baseline="-20202" dirty="0">
                <a:latin typeface="Calibri"/>
                <a:cs typeface="Calibri"/>
              </a:rPr>
              <a:t>	</a:t>
            </a:r>
            <a:r>
              <a:rPr sz="1498" spc="-23" dirty="0">
                <a:latin typeface="Symbol"/>
                <a:cs typeface="Symbol"/>
              </a:rPr>
              <a:t></a:t>
            </a:r>
            <a:r>
              <a:rPr sz="1498" spc="-34" baseline="-20202" dirty="0">
                <a:latin typeface="Calibri"/>
                <a:cs typeface="Calibri"/>
              </a:rPr>
              <a:t>2</a:t>
            </a:r>
            <a:r>
              <a:rPr sz="1498" baseline="-20202" dirty="0">
                <a:latin typeface="Calibri"/>
                <a:cs typeface="Calibri"/>
              </a:rPr>
              <a:t>	</a:t>
            </a:r>
            <a:r>
              <a:rPr sz="1498" spc="-23" dirty="0">
                <a:latin typeface="Symbol"/>
                <a:cs typeface="Symbol"/>
              </a:rPr>
              <a:t></a:t>
            </a:r>
            <a:r>
              <a:rPr sz="1498" spc="-34" baseline="-20202" dirty="0">
                <a:latin typeface="Calibri"/>
                <a:cs typeface="Calibri"/>
              </a:rPr>
              <a:t>3</a:t>
            </a:r>
            <a:endParaRPr sz="1498" baseline="-20202">
              <a:latin typeface="Calibri"/>
              <a:cs typeface="Calibri"/>
            </a:endParaRPr>
          </a:p>
        </p:txBody>
      </p:sp>
      <p:sp>
        <p:nvSpPr>
          <p:cNvPr id="14" name="object 14"/>
          <p:cNvSpPr/>
          <p:nvPr/>
        </p:nvSpPr>
        <p:spPr>
          <a:xfrm>
            <a:off x="4384127" y="3544386"/>
            <a:ext cx="3448017" cy="292762"/>
          </a:xfrm>
          <a:custGeom>
            <a:avLst/>
            <a:gdLst/>
            <a:ahLst/>
            <a:cxnLst/>
            <a:rect l="l" t="t" r="r" b="b"/>
            <a:pathLst>
              <a:path w="3799204" h="322579">
                <a:moveTo>
                  <a:pt x="452247" y="316115"/>
                </a:moveTo>
                <a:lnTo>
                  <a:pt x="0" y="316115"/>
                </a:lnTo>
                <a:lnTo>
                  <a:pt x="0" y="322440"/>
                </a:lnTo>
                <a:lnTo>
                  <a:pt x="452247" y="322440"/>
                </a:lnTo>
                <a:lnTo>
                  <a:pt x="452247" y="316115"/>
                </a:lnTo>
                <a:close/>
              </a:path>
              <a:path w="3799204" h="322579">
                <a:moveTo>
                  <a:pt x="452247" y="0"/>
                </a:moveTo>
                <a:lnTo>
                  <a:pt x="0" y="0"/>
                </a:lnTo>
                <a:lnTo>
                  <a:pt x="0" y="6324"/>
                </a:lnTo>
                <a:lnTo>
                  <a:pt x="452247" y="6324"/>
                </a:lnTo>
                <a:lnTo>
                  <a:pt x="452247" y="0"/>
                </a:lnTo>
                <a:close/>
              </a:path>
              <a:path w="3799204" h="322579">
                <a:moveTo>
                  <a:pt x="3798925" y="316115"/>
                </a:moveTo>
                <a:lnTo>
                  <a:pt x="3346678" y="316115"/>
                </a:lnTo>
                <a:lnTo>
                  <a:pt x="3346678" y="322440"/>
                </a:lnTo>
                <a:lnTo>
                  <a:pt x="3798925" y="322440"/>
                </a:lnTo>
                <a:lnTo>
                  <a:pt x="3798925" y="316115"/>
                </a:lnTo>
                <a:close/>
              </a:path>
              <a:path w="3799204" h="322579">
                <a:moveTo>
                  <a:pt x="3798925" y="0"/>
                </a:moveTo>
                <a:lnTo>
                  <a:pt x="3346678" y="0"/>
                </a:lnTo>
                <a:lnTo>
                  <a:pt x="3346678" y="6324"/>
                </a:lnTo>
                <a:lnTo>
                  <a:pt x="3798925" y="6324"/>
                </a:lnTo>
                <a:lnTo>
                  <a:pt x="3798925" y="0"/>
                </a:lnTo>
                <a:close/>
              </a:path>
            </a:pathLst>
          </a:custGeom>
          <a:solidFill>
            <a:srgbClr val="000000"/>
          </a:solidFill>
        </p:spPr>
        <p:txBody>
          <a:bodyPr wrap="square" lIns="0" tIns="0" rIns="0" bIns="0" rtlCol="0"/>
          <a:lstStyle/>
          <a:p>
            <a:endParaRPr/>
          </a:p>
        </p:txBody>
      </p:sp>
      <p:sp>
        <p:nvSpPr>
          <p:cNvPr id="15" name="object 15"/>
          <p:cNvSpPr txBox="1"/>
          <p:nvPr/>
        </p:nvSpPr>
        <p:spPr>
          <a:xfrm>
            <a:off x="7500224"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sp>
        <p:nvSpPr>
          <p:cNvPr id="16" name="object 16"/>
          <p:cNvSpPr txBox="1"/>
          <p:nvPr/>
        </p:nvSpPr>
        <p:spPr>
          <a:xfrm>
            <a:off x="4421858"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grpSp>
        <p:nvGrpSpPr>
          <p:cNvPr id="17" name="object 17"/>
          <p:cNvGrpSpPr/>
          <p:nvPr/>
        </p:nvGrpSpPr>
        <p:grpSpPr>
          <a:xfrm>
            <a:off x="4302039" y="3871836"/>
            <a:ext cx="3694099" cy="1007377"/>
            <a:chOff x="3370021" y="4266190"/>
            <a:chExt cx="4070350" cy="1109980"/>
          </a:xfrm>
        </p:grpSpPr>
        <p:sp>
          <p:nvSpPr>
            <p:cNvPr id="18" name="object 18"/>
            <p:cNvSpPr/>
            <p:nvPr/>
          </p:nvSpPr>
          <p:spPr>
            <a:xfrm>
              <a:off x="3370021" y="4450003"/>
              <a:ext cx="4070350" cy="925830"/>
            </a:xfrm>
            <a:custGeom>
              <a:avLst/>
              <a:gdLst/>
              <a:ahLst/>
              <a:cxnLst/>
              <a:rect l="l" t="t" r="r" b="b"/>
              <a:pathLst>
                <a:path w="4070350" h="925829">
                  <a:moveTo>
                    <a:pt x="4070273" y="903198"/>
                  </a:moveTo>
                  <a:lnTo>
                    <a:pt x="4064851" y="900480"/>
                  </a:lnTo>
                  <a:lnTo>
                    <a:pt x="4025049" y="880618"/>
                  </a:lnTo>
                  <a:lnTo>
                    <a:pt x="4025049" y="900480"/>
                  </a:lnTo>
                  <a:lnTo>
                    <a:pt x="107632" y="900480"/>
                  </a:lnTo>
                  <a:lnTo>
                    <a:pt x="107632" y="45161"/>
                  </a:lnTo>
                  <a:lnTo>
                    <a:pt x="127533" y="45161"/>
                  </a:lnTo>
                  <a:lnTo>
                    <a:pt x="123913" y="37934"/>
                  </a:lnTo>
                  <a:lnTo>
                    <a:pt x="104914" y="0"/>
                  </a:lnTo>
                  <a:lnTo>
                    <a:pt x="82308" y="45161"/>
                  </a:lnTo>
                  <a:lnTo>
                    <a:pt x="102209" y="45161"/>
                  </a:lnTo>
                  <a:lnTo>
                    <a:pt x="102209" y="900480"/>
                  </a:lnTo>
                  <a:lnTo>
                    <a:pt x="0" y="900480"/>
                  </a:lnTo>
                  <a:lnTo>
                    <a:pt x="0" y="906805"/>
                  </a:lnTo>
                  <a:lnTo>
                    <a:pt x="4025049" y="906805"/>
                  </a:lnTo>
                  <a:lnTo>
                    <a:pt x="4025049" y="925779"/>
                  </a:lnTo>
                  <a:lnTo>
                    <a:pt x="4063034" y="906805"/>
                  </a:lnTo>
                  <a:lnTo>
                    <a:pt x="4070273" y="903198"/>
                  </a:lnTo>
                  <a:close/>
                </a:path>
              </a:pathLst>
            </a:custGeom>
            <a:solidFill>
              <a:srgbClr val="000000"/>
            </a:solidFill>
          </p:spPr>
          <p:txBody>
            <a:bodyPr wrap="square" lIns="0" tIns="0" rIns="0" bIns="0" rtlCol="0"/>
            <a:lstStyle/>
            <a:p>
              <a:endParaRPr/>
            </a:p>
          </p:txBody>
        </p:sp>
        <p:sp>
          <p:nvSpPr>
            <p:cNvPr id="19" name="object 19"/>
            <p:cNvSpPr/>
            <p:nvPr/>
          </p:nvSpPr>
          <p:spPr>
            <a:xfrm>
              <a:off x="3913178" y="4269365"/>
              <a:ext cx="678815" cy="1078865"/>
            </a:xfrm>
            <a:custGeom>
              <a:avLst/>
              <a:gdLst/>
              <a:ahLst/>
              <a:cxnLst/>
              <a:rect l="l" t="t" r="r" b="b"/>
              <a:pathLst>
                <a:path w="678814" h="1078864">
                  <a:moveTo>
                    <a:pt x="0" y="0"/>
                  </a:moveTo>
                  <a:lnTo>
                    <a:pt x="0" y="1078407"/>
                  </a:lnTo>
                </a:path>
                <a:path w="678814" h="1078864">
                  <a:moveTo>
                    <a:pt x="678380" y="0"/>
                  </a:moveTo>
                  <a:lnTo>
                    <a:pt x="678380" y="1078407"/>
                  </a:lnTo>
                </a:path>
              </a:pathLst>
            </a:custGeom>
            <a:ln w="6332">
              <a:solidFill>
                <a:srgbClr val="000000"/>
              </a:solidFill>
              <a:prstDash val="sysDot"/>
            </a:ln>
          </p:spPr>
          <p:txBody>
            <a:bodyPr wrap="square" lIns="0" tIns="0" rIns="0" bIns="0" rtlCol="0"/>
            <a:lstStyle/>
            <a:p>
              <a:endParaRPr/>
            </a:p>
          </p:txBody>
        </p:sp>
        <p:sp>
          <p:nvSpPr>
            <p:cNvPr id="20" name="object 20"/>
            <p:cNvSpPr/>
            <p:nvPr/>
          </p:nvSpPr>
          <p:spPr>
            <a:xfrm>
              <a:off x="5541292"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1" name="object 21"/>
            <p:cNvSpPr/>
            <p:nvPr/>
          </p:nvSpPr>
          <p:spPr>
            <a:xfrm>
              <a:off x="6807603"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2" name="object 22"/>
            <p:cNvSpPr/>
            <p:nvPr/>
          </p:nvSpPr>
          <p:spPr>
            <a:xfrm>
              <a:off x="3384486" y="4673091"/>
              <a:ext cx="90805" cy="458470"/>
            </a:xfrm>
            <a:custGeom>
              <a:avLst/>
              <a:gdLst/>
              <a:ahLst/>
              <a:cxnLst/>
              <a:rect l="l" t="t" r="r" b="b"/>
              <a:pathLst>
                <a:path w="90804" h="458470">
                  <a:moveTo>
                    <a:pt x="90449" y="451599"/>
                  </a:moveTo>
                  <a:lnTo>
                    <a:pt x="0" y="451599"/>
                  </a:lnTo>
                  <a:lnTo>
                    <a:pt x="0" y="457923"/>
                  </a:lnTo>
                  <a:lnTo>
                    <a:pt x="90449" y="457923"/>
                  </a:lnTo>
                  <a:lnTo>
                    <a:pt x="90449" y="451599"/>
                  </a:lnTo>
                  <a:close/>
                </a:path>
                <a:path w="90804" h="458470">
                  <a:moveTo>
                    <a:pt x="90449" y="225806"/>
                  </a:moveTo>
                  <a:lnTo>
                    <a:pt x="0" y="225806"/>
                  </a:lnTo>
                  <a:lnTo>
                    <a:pt x="0" y="232130"/>
                  </a:lnTo>
                  <a:lnTo>
                    <a:pt x="90449" y="232130"/>
                  </a:lnTo>
                  <a:lnTo>
                    <a:pt x="90449" y="225806"/>
                  </a:lnTo>
                  <a:close/>
                </a:path>
                <a:path w="90804" h="458470">
                  <a:moveTo>
                    <a:pt x="90449" y="0"/>
                  </a:moveTo>
                  <a:lnTo>
                    <a:pt x="0" y="0"/>
                  </a:lnTo>
                  <a:lnTo>
                    <a:pt x="0" y="6324"/>
                  </a:lnTo>
                  <a:lnTo>
                    <a:pt x="90449" y="6324"/>
                  </a:lnTo>
                  <a:lnTo>
                    <a:pt x="90449" y="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052453" y="3772205"/>
            <a:ext cx="278930" cy="1157935"/>
          </a:xfrm>
          <a:prstGeom prst="rect">
            <a:avLst/>
          </a:prstGeom>
        </p:spPr>
        <p:txBody>
          <a:bodyPr vert="horz" wrap="square" lIns="0" tIns="105463" rIns="0" bIns="0" rtlCol="0">
            <a:spAutoFit/>
          </a:bodyPr>
          <a:lstStyle/>
          <a:p>
            <a:pPr marL="11527">
              <a:spcBef>
                <a:spcPts val="830"/>
              </a:spcBef>
            </a:pPr>
            <a:r>
              <a:rPr sz="1271" spc="-18" dirty="0">
                <a:latin typeface="Symbol"/>
                <a:cs typeface="Symbol"/>
              </a:rPr>
              <a:t></a:t>
            </a:r>
            <a:r>
              <a:rPr sz="1271" spc="-18" dirty="0">
                <a:latin typeface="Times New Roman"/>
                <a:cs typeface="Times New Roman"/>
              </a:rPr>
              <a:t>(t)</a:t>
            </a:r>
            <a:endParaRPr sz="1271">
              <a:latin typeface="Times New Roman"/>
              <a:cs typeface="Times New Roman"/>
            </a:endParaRPr>
          </a:p>
          <a:p>
            <a:pPr marL="134284">
              <a:spcBef>
                <a:spcPts val="563"/>
              </a:spcBef>
            </a:pPr>
            <a:r>
              <a:rPr sz="953" spc="-45" dirty="0">
                <a:latin typeface="Times New Roman"/>
                <a:cs typeface="Times New Roman"/>
              </a:rPr>
              <a:t>3</a:t>
            </a:r>
            <a:endParaRPr sz="953">
              <a:latin typeface="Times New Roman"/>
              <a:cs typeface="Times New Roman"/>
            </a:endParaRPr>
          </a:p>
          <a:p>
            <a:pPr marL="134284">
              <a:spcBef>
                <a:spcPts val="472"/>
              </a:spcBef>
            </a:pPr>
            <a:r>
              <a:rPr sz="953" spc="-45" dirty="0">
                <a:latin typeface="Times New Roman"/>
                <a:cs typeface="Times New Roman"/>
              </a:rPr>
              <a:t>2</a:t>
            </a:r>
            <a:endParaRPr sz="953">
              <a:latin typeface="Times New Roman"/>
              <a:cs typeface="Times New Roman"/>
            </a:endParaRPr>
          </a:p>
          <a:p>
            <a:pPr marL="134284">
              <a:spcBef>
                <a:spcPts val="467"/>
              </a:spcBef>
            </a:pPr>
            <a:r>
              <a:rPr sz="953" spc="-45" dirty="0">
                <a:latin typeface="Times New Roman"/>
                <a:cs typeface="Times New Roman"/>
              </a:rPr>
              <a:t>1</a:t>
            </a:r>
            <a:endParaRPr sz="953">
              <a:latin typeface="Times New Roman"/>
              <a:cs typeface="Times New Roman"/>
            </a:endParaRPr>
          </a:p>
          <a:p>
            <a:pPr marL="134284">
              <a:spcBef>
                <a:spcPts val="472"/>
              </a:spcBef>
            </a:pPr>
            <a:r>
              <a:rPr sz="953" spc="-45" dirty="0">
                <a:latin typeface="Times New Roman"/>
                <a:cs typeface="Times New Roman"/>
              </a:rPr>
              <a:t>0</a:t>
            </a:r>
            <a:endParaRPr sz="953">
              <a:latin typeface="Times New Roman"/>
              <a:cs typeface="Times New Roman"/>
            </a:endParaRPr>
          </a:p>
        </p:txBody>
      </p:sp>
      <p:sp>
        <p:nvSpPr>
          <p:cNvPr id="24" name="object 24"/>
          <p:cNvSpPr txBox="1"/>
          <p:nvPr/>
        </p:nvSpPr>
        <p:spPr>
          <a:xfrm>
            <a:off x="7951718" y="4865684"/>
            <a:ext cx="69156" cy="209532"/>
          </a:xfrm>
          <a:prstGeom prst="rect">
            <a:avLst/>
          </a:prstGeom>
        </p:spPr>
        <p:txBody>
          <a:bodyPr vert="horz" wrap="square" lIns="0" tIns="13831" rIns="0" bIns="0" rtlCol="0">
            <a:spAutoFit/>
          </a:bodyPr>
          <a:lstStyle/>
          <a:p>
            <a:pPr marL="11527">
              <a:spcBef>
                <a:spcPts val="109"/>
              </a:spcBef>
            </a:pPr>
            <a:r>
              <a:rPr sz="1271" spc="-45" dirty="0">
                <a:latin typeface="Times New Roman"/>
                <a:cs typeface="Times New Roman"/>
              </a:rPr>
              <a:t>t</a:t>
            </a:r>
            <a:endParaRPr sz="1271">
              <a:latin typeface="Times New Roman"/>
              <a:cs typeface="Times New Roman"/>
            </a:endParaRPr>
          </a:p>
        </p:txBody>
      </p:sp>
      <p:sp>
        <p:nvSpPr>
          <p:cNvPr id="25" name="object 25"/>
          <p:cNvSpPr txBox="1"/>
          <p:nvPr/>
        </p:nvSpPr>
        <p:spPr>
          <a:xfrm>
            <a:off x="6204781"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3</a:t>
            </a:r>
            <a:endParaRPr sz="1293" baseline="-20467">
              <a:latin typeface="Times New Roman"/>
              <a:cs typeface="Times New Roman"/>
            </a:endParaRPr>
          </a:p>
        </p:txBody>
      </p:sp>
      <p:sp>
        <p:nvSpPr>
          <p:cNvPr id="26" name="object 26"/>
          <p:cNvSpPr txBox="1"/>
          <p:nvPr/>
        </p:nvSpPr>
        <p:spPr>
          <a:xfrm>
            <a:off x="7354038"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4</a:t>
            </a:r>
            <a:endParaRPr sz="1293" baseline="-20467">
              <a:latin typeface="Times New Roman"/>
              <a:cs typeface="Times New Roman"/>
            </a:endParaRPr>
          </a:p>
        </p:txBody>
      </p:sp>
      <p:sp>
        <p:nvSpPr>
          <p:cNvPr id="27" name="object 27"/>
          <p:cNvSpPr txBox="1"/>
          <p:nvPr/>
        </p:nvSpPr>
        <p:spPr>
          <a:xfrm>
            <a:off x="4715639" y="4865684"/>
            <a:ext cx="808552" cy="209532"/>
          </a:xfrm>
          <a:prstGeom prst="rect">
            <a:avLst/>
          </a:prstGeom>
        </p:spPr>
        <p:txBody>
          <a:bodyPr vert="horz" wrap="square" lIns="0" tIns="13831" rIns="0" bIns="0" rtlCol="0">
            <a:spAutoFit/>
          </a:bodyPr>
          <a:lstStyle/>
          <a:p>
            <a:pPr marL="46106">
              <a:spcBef>
                <a:spcPts val="109"/>
              </a:spcBef>
              <a:tabLst>
                <a:tab pos="661622" algn="l"/>
              </a:tabLst>
            </a:pPr>
            <a:r>
              <a:rPr sz="1271" spc="-23" dirty="0">
                <a:latin typeface="Times New Roman"/>
                <a:cs typeface="Times New Roman"/>
              </a:rPr>
              <a:t>t</a:t>
            </a:r>
            <a:r>
              <a:rPr sz="1293" spc="-34" baseline="-20467" dirty="0">
                <a:latin typeface="Times New Roman"/>
                <a:cs typeface="Times New Roman"/>
              </a:rPr>
              <a:t>1</a:t>
            </a:r>
            <a:r>
              <a:rPr sz="1293" baseline="-20467" dirty="0">
                <a:latin typeface="Times New Roman"/>
                <a:cs typeface="Times New Roman"/>
              </a:rPr>
              <a:t>	</a:t>
            </a:r>
            <a:r>
              <a:rPr sz="1271" spc="-23" dirty="0">
                <a:latin typeface="Times New Roman"/>
                <a:cs typeface="Times New Roman"/>
              </a:rPr>
              <a:t>t</a:t>
            </a:r>
            <a:r>
              <a:rPr sz="1293" spc="-34" baseline="-20467" dirty="0">
                <a:latin typeface="Times New Roman"/>
                <a:cs typeface="Times New Roman"/>
              </a:rPr>
              <a:t>2</a:t>
            </a:r>
            <a:endParaRPr sz="1293" baseline="-20467">
              <a:latin typeface="Times New Roman"/>
              <a:cs typeface="Times New Roman"/>
            </a:endParaRPr>
          </a:p>
        </p:txBody>
      </p:sp>
      <p:sp>
        <p:nvSpPr>
          <p:cNvPr id="28" name="object 28"/>
          <p:cNvSpPr/>
          <p:nvPr/>
        </p:nvSpPr>
        <p:spPr>
          <a:xfrm>
            <a:off x="4376739" y="4223099"/>
            <a:ext cx="3455510" cy="655832"/>
          </a:xfrm>
          <a:custGeom>
            <a:avLst/>
            <a:gdLst/>
            <a:ahLst/>
            <a:cxnLst/>
            <a:rect l="l" t="t" r="r" b="b"/>
            <a:pathLst>
              <a:path w="3807459" h="722629">
                <a:moveTo>
                  <a:pt x="460387" y="692746"/>
                </a:moveTo>
                <a:lnTo>
                  <a:pt x="43726" y="692746"/>
                </a:lnTo>
                <a:lnTo>
                  <a:pt x="43472" y="691489"/>
                </a:lnTo>
                <a:lnTo>
                  <a:pt x="38658" y="684276"/>
                </a:lnTo>
                <a:lnTo>
                  <a:pt x="31483" y="679272"/>
                </a:lnTo>
                <a:lnTo>
                  <a:pt x="22606" y="677392"/>
                </a:lnTo>
                <a:lnTo>
                  <a:pt x="13728" y="679272"/>
                </a:lnTo>
                <a:lnTo>
                  <a:pt x="6553" y="684276"/>
                </a:lnTo>
                <a:lnTo>
                  <a:pt x="1752" y="691489"/>
                </a:lnTo>
                <a:lnTo>
                  <a:pt x="0" y="699973"/>
                </a:lnTo>
                <a:lnTo>
                  <a:pt x="1752" y="708837"/>
                </a:lnTo>
                <a:lnTo>
                  <a:pt x="6553" y="716000"/>
                </a:lnTo>
                <a:lnTo>
                  <a:pt x="13728" y="720801"/>
                </a:lnTo>
                <a:lnTo>
                  <a:pt x="22606" y="722553"/>
                </a:lnTo>
                <a:lnTo>
                  <a:pt x="31483" y="720801"/>
                </a:lnTo>
                <a:lnTo>
                  <a:pt x="38658" y="716000"/>
                </a:lnTo>
                <a:lnTo>
                  <a:pt x="43472" y="708837"/>
                </a:lnTo>
                <a:lnTo>
                  <a:pt x="43611" y="708101"/>
                </a:lnTo>
                <a:lnTo>
                  <a:pt x="460387" y="708101"/>
                </a:lnTo>
                <a:lnTo>
                  <a:pt x="460387" y="692746"/>
                </a:lnTo>
                <a:close/>
              </a:path>
              <a:path w="3807459" h="722629">
                <a:moveTo>
                  <a:pt x="1138770" y="466940"/>
                </a:moveTo>
                <a:lnTo>
                  <a:pt x="481507" y="466940"/>
                </a:lnTo>
                <a:lnTo>
                  <a:pt x="481253" y="465696"/>
                </a:lnTo>
                <a:lnTo>
                  <a:pt x="476440" y="458482"/>
                </a:lnTo>
                <a:lnTo>
                  <a:pt x="469265" y="453466"/>
                </a:lnTo>
                <a:lnTo>
                  <a:pt x="460387" y="451586"/>
                </a:lnTo>
                <a:lnTo>
                  <a:pt x="451891" y="453466"/>
                </a:lnTo>
                <a:lnTo>
                  <a:pt x="444677" y="458482"/>
                </a:lnTo>
                <a:lnTo>
                  <a:pt x="439661" y="465696"/>
                </a:lnTo>
                <a:lnTo>
                  <a:pt x="437781" y="474167"/>
                </a:lnTo>
                <a:lnTo>
                  <a:pt x="439661" y="483031"/>
                </a:lnTo>
                <a:lnTo>
                  <a:pt x="444677" y="490207"/>
                </a:lnTo>
                <a:lnTo>
                  <a:pt x="451891" y="495007"/>
                </a:lnTo>
                <a:lnTo>
                  <a:pt x="460387" y="496747"/>
                </a:lnTo>
                <a:lnTo>
                  <a:pt x="469265" y="495007"/>
                </a:lnTo>
                <a:lnTo>
                  <a:pt x="476440" y="490207"/>
                </a:lnTo>
                <a:lnTo>
                  <a:pt x="481253" y="483031"/>
                </a:lnTo>
                <a:lnTo>
                  <a:pt x="481393" y="482295"/>
                </a:lnTo>
                <a:lnTo>
                  <a:pt x="1138770" y="482295"/>
                </a:lnTo>
                <a:lnTo>
                  <a:pt x="1138770" y="466940"/>
                </a:lnTo>
                <a:close/>
              </a:path>
              <a:path w="3807459" h="722629">
                <a:moveTo>
                  <a:pt x="2088502" y="241147"/>
                </a:moveTo>
                <a:lnTo>
                  <a:pt x="1159891" y="241147"/>
                </a:lnTo>
                <a:lnTo>
                  <a:pt x="1159637" y="239890"/>
                </a:lnTo>
                <a:lnTo>
                  <a:pt x="1154823" y="232676"/>
                </a:lnTo>
                <a:lnTo>
                  <a:pt x="1147648" y="227672"/>
                </a:lnTo>
                <a:lnTo>
                  <a:pt x="1138770" y="225793"/>
                </a:lnTo>
                <a:lnTo>
                  <a:pt x="1130274" y="227672"/>
                </a:lnTo>
                <a:lnTo>
                  <a:pt x="1123061" y="232676"/>
                </a:lnTo>
                <a:lnTo>
                  <a:pt x="1118031" y="239890"/>
                </a:lnTo>
                <a:lnTo>
                  <a:pt x="1116164" y="248373"/>
                </a:lnTo>
                <a:lnTo>
                  <a:pt x="1118031" y="257238"/>
                </a:lnTo>
                <a:lnTo>
                  <a:pt x="1123061" y="264401"/>
                </a:lnTo>
                <a:lnTo>
                  <a:pt x="1130274" y="269201"/>
                </a:lnTo>
                <a:lnTo>
                  <a:pt x="1138770" y="270954"/>
                </a:lnTo>
                <a:lnTo>
                  <a:pt x="1147648" y="269201"/>
                </a:lnTo>
                <a:lnTo>
                  <a:pt x="1154823" y="264401"/>
                </a:lnTo>
                <a:lnTo>
                  <a:pt x="1159637" y="257238"/>
                </a:lnTo>
                <a:lnTo>
                  <a:pt x="1159776" y="256501"/>
                </a:lnTo>
                <a:lnTo>
                  <a:pt x="2088502" y="256501"/>
                </a:lnTo>
                <a:lnTo>
                  <a:pt x="2088502" y="241147"/>
                </a:lnTo>
                <a:close/>
              </a:path>
              <a:path w="3807459" h="722629">
                <a:moveTo>
                  <a:pt x="3354819" y="15354"/>
                </a:moveTo>
                <a:lnTo>
                  <a:pt x="2109622" y="15354"/>
                </a:lnTo>
                <a:lnTo>
                  <a:pt x="2109368" y="14097"/>
                </a:lnTo>
                <a:lnTo>
                  <a:pt x="2104555" y="6883"/>
                </a:lnTo>
                <a:lnTo>
                  <a:pt x="2097379" y="1879"/>
                </a:lnTo>
                <a:lnTo>
                  <a:pt x="2088502" y="0"/>
                </a:lnTo>
                <a:lnTo>
                  <a:pt x="2080006" y="1879"/>
                </a:lnTo>
                <a:lnTo>
                  <a:pt x="2072792" y="6883"/>
                </a:lnTo>
                <a:lnTo>
                  <a:pt x="2067775" y="14097"/>
                </a:lnTo>
                <a:lnTo>
                  <a:pt x="2065896" y="22580"/>
                </a:lnTo>
                <a:lnTo>
                  <a:pt x="2067775" y="31445"/>
                </a:lnTo>
                <a:lnTo>
                  <a:pt x="2072792" y="38608"/>
                </a:lnTo>
                <a:lnTo>
                  <a:pt x="2080006" y="43408"/>
                </a:lnTo>
                <a:lnTo>
                  <a:pt x="2088502" y="45161"/>
                </a:lnTo>
                <a:lnTo>
                  <a:pt x="2097379" y="43408"/>
                </a:lnTo>
                <a:lnTo>
                  <a:pt x="2104555" y="38608"/>
                </a:lnTo>
                <a:lnTo>
                  <a:pt x="2109368" y="31445"/>
                </a:lnTo>
                <a:lnTo>
                  <a:pt x="2109508" y="30708"/>
                </a:lnTo>
                <a:lnTo>
                  <a:pt x="3354819" y="30708"/>
                </a:lnTo>
                <a:lnTo>
                  <a:pt x="3354819" y="15354"/>
                </a:lnTo>
                <a:close/>
              </a:path>
              <a:path w="3807459" h="722629">
                <a:moveTo>
                  <a:pt x="3807066" y="692746"/>
                </a:moveTo>
                <a:lnTo>
                  <a:pt x="3375939" y="692746"/>
                </a:lnTo>
                <a:lnTo>
                  <a:pt x="3375672" y="691489"/>
                </a:lnTo>
                <a:lnTo>
                  <a:pt x="3370872" y="684276"/>
                </a:lnTo>
                <a:lnTo>
                  <a:pt x="3363684" y="679272"/>
                </a:lnTo>
                <a:lnTo>
                  <a:pt x="3354819" y="677392"/>
                </a:lnTo>
                <a:lnTo>
                  <a:pt x="3346323" y="679272"/>
                </a:lnTo>
                <a:lnTo>
                  <a:pt x="3339096" y="684276"/>
                </a:lnTo>
                <a:lnTo>
                  <a:pt x="3334080" y="691489"/>
                </a:lnTo>
                <a:lnTo>
                  <a:pt x="3332200" y="699973"/>
                </a:lnTo>
                <a:lnTo>
                  <a:pt x="3334080" y="708837"/>
                </a:lnTo>
                <a:lnTo>
                  <a:pt x="3339096" y="716000"/>
                </a:lnTo>
                <a:lnTo>
                  <a:pt x="3346323" y="720801"/>
                </a:lnTo>
                <a:lnTo>
                  <a:pt x="3354819" y="722553"/>
                </a:lnTo>
                <a:lnTo>
                  <a:pt x="3363684" y="720801"/>
                </a:lnTo>
                <a:lnTo>
                  <a:pt x="3370872" y="716000"/>
                </a:lnTo>
                <a:lnTo>
                  <a:pt x="3375672" y="708837"/>
                </a:lnTo>
                <a:lnTo>
                  <a:pt x="3375825" y="708101"/>
                </a:lnTo>
                <a:lnTo>
                  <a:pt x="3807066" y="708101"/>
                </a:lnTo>
                <a:lnTo>
                  <a:pt x="3807066" y="692746"/>
                </a:lnTo>
                <a:close/>
              </a:path>
            </a:pathLst>
          </a:custGeom>
          <a:solidFill>
            <a:srgbClr val="FF0000"/>
          </a:solidFill>
        </p:spPr>
        <p:txBody>
          <a:bodyPr wrap="square" lIns="0" tIns="0" rIns="0" bIns="0" rtlCol="0"/>
          <a:lstStyle/>
          <a:p>
            <a:endParaRPr/>
          </a:p>
        </p:txBody>
      </p:sp>
      <p:sp>
        <p:nvSpPr>
          <p:cNvPr id="32" name="Title 31">
            <a:extLst>
              <a:ext uri="{FF2B5EF4-FFF2-40B4-BE49-F238E27FC236}">
                <a16:creationId xmlns:a16="http://schemas.microsoft.com/office/drawing/2014/main" id="{B1045BE2-06D4-F9B6-414B-40C94B61F207}"/>
              </a:ext>
            </a:extLst>
          </p:cNvPr>
          <p:cNvSpPr>
            <a:spLocks noGrp="1"/>
          </p:cNvSpPr>
          <p:nvPr>
            <p:ph type="title"/>
          </p:nvPr>
        </p:nvSpPr>
        <p:spPr/>
        <p:txBody>
          <a:bodyPr/>
          <a:lstStyle/>
          <a:p>
            <a:r>
              <a:rPr lang="en-GB" dirty="0"/>
              <a:t>Schedule</a:t>
            </a:r>
            <a:endParaRPr lang="en-SE"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922495" y="1997738"/>
            <a:ext cx="3431305" cy="1625173"/>
            <a:chOff x="3866357" y="3958807"/>
            <a:chExt cx="3780790" cy="1790700"/>
          </a:xfrm>
        </p:grpSpPr>
        <p:sp>
          <p:nvSpPr>
            <p:cNvPr id="4" name="object 4"/>
            <p:cNvSpPr/>
            <p:nvPr/>
          </p:nvSpPr>
          <p:spPr>
            <a:xfrm>
              <a:off x="3886695" y="4264380"/>
              <a:ext cx="2626995" cy="92710"/>
            </a:xfrm>
            <a:custGeom>
              <a:avLst/>
              <a:gdLst/>
              <a:ahLst/>
              <a:cxnLst/>
              <a:rect l="l" t="t" r="r" b="b"/>
              <a:pathLst>
                <a:path w="2626995" h="92710">
                  <a:moveTo>
                    <a:pt x="5549" y="81483"/>
                  </a:moveTo>
                  <a:lnTo>
                    <a:pt x="0" y="81483"/>
                  </a:lnTo>
                  <a:lnTo>
                    <a:pt x="0" y="92595"/>
                  </a:lnTo>
                  <a:lnTo>
                    <a:pt x="5549" y="92595"/>
                  </a:lnTo>
                  <a:lnTo>
                    <a:pt x="5549" y="81483"/>
                  </a:lnTo>
                  <a:close/>
                </a:path>
                <a:path w="2626995" h="92710">
                  <a:moveTo>
                    <a:pt x="5549" y="40741"/>
                  </a:moveTo>
                  <a:lnTo>
                    <a:pt x="0" y="40741"/>
                  </a:lnTo>
                  <a:lnTo>
                    <a:pt x="0" y="63893"/>
                  </a:lnTo>
                  <a:lnTo>
                    <a:pt x="5549" y="63893"/>
                  </a:lnTo>
                  <a:lnTo>
                    <a:pt x="5549" y="40741"/>
                  </a:lnTo>
                  <a:close/>
                </a:path>
                <a:path w="2626995" h="92710">
                  <a:moveTo>
                    <a:pt x="5549" y="0"/>
                  </a:moveTo>
                  <a:lnTo>
                    <a:pt x="0" y="0"/>
                  </a:lnTo>
                  <a:lnTo>
                    <a:pt x="0" y="23152"/>
                  </a:lnTo>
                  <a:lnTo>
                    <a:pt x="5549" y="23152"/>
                  </a:lnTo>
                  <a:lnTo>
                    <a:pt x="5549" y="0"/>
                  </a:lnTo>
                  <a:close/>
                </a:path>
                <a:path w="2626995" h="92710">
                  <a:moveTo>
                    <a:pt x="179438" y="81483"/>
                  </a:moveTo>
                  <a:lnTo>
                    <a:pt x="173888" y="81483"/>
                  </a:lnTo>
                  <a:lnTo>
                    <a:pt x="173888" y="92595"/>
                  </a:lnTo>
                  <a:lnTo>
                    <a:pt x="179438" y="92595"/>
                  </a:lnTo>
                  <a:lnTo>
                    <a:pt x="179438" y="81483"/>
                  </a:lnTo>
                  <a:close/>
                </a:path>
                <a:path w="2626995" h="92710">
                  <a:moveTo>
                    <a:pt x="179438" y="40741"/>
                  </a:moveTo>
                  <a:lnTo>
                    <a:pt x="173888" y="40741"/>
                  </a:lnTo>
                  <a:lnTo>
                    <a:pt x="173888" y="63893"/>
                  </a:lnTo>
                  <a:lnTo>
                    <a:pt x="179438" y="63893"/>
                  </a:lnTo>
                  <a:lnTo>
                    <a:pt x="179438" y="40741"/>
                  </a:lnTo>
                  <a:close/>
                </a:path>
                <a:path w="2626995" h="92710">
                  <a:moveTo>
                    <a:pt x="179438" y="0"/>
                  </a:moveTo>
                  <a:lnTo>
                    <a:pt x="173888" y="0"/>
                  </a:lnTo>
                  <a:lnTo>
                    <a:pt x="173888" y="23152"/>
                  </a:lnTo>
                  <a:lnTo>
                    <a:pt x="179438" y="23152"/>
                  </a:lnTo>
                  <a:lnTo>
                    <a:pt x="179438" y="0"/>
                  </a:lnTo>
                  <a:close/>
                </a:path>
                <a:path w="2626995" h="92710">
                  <a:moveTo>
                    <a:pt x="355180" y="81483"/>
                  </a:moveTo>
                  <a:lnTo>
                    <a:pt x="349631" y="81483"/>
                  </a:lnTo>
                  <a:lnTo>
                    <a:pt x="349631" y="92595"/>
                  </a:lnTo>
                  <a:lnTo>
                    <a:pt x="355180" y="92595"/>
                  </a:lnTo>
                  <a:lnTo>
                    <a:pt x="355180" y="81483"/>
                  </a:lnTo>
                  <a:close/>
                </a:path>
                <a:path w="2626995" h="92710">
                  <a:moveTo>
                    <a:pt x="355180" y="40741"/>
                  </a:moveTo>
                  <a:lnTo>
                    <a:pt x="349631" y="40741"/>
                  </a:lnTo>
                  <a:lnTo>
                    <a:pt x="349631" y="63893"/>
                  </a:lnTo>
                  <a:lnTo>
                    <a:pt x="355180" y="63893"/>
                  </a:lnTo>
                  <a:lnTo>
                    <a:pt x="355180" y="40741"/>
                  </a:lnTo>
                  <a:close/>
                </a:path>
                <a:path w="2626995" h="92710">
                  <a:moveTo>
                    <a:pt x="355180" y="0"/>
                  </a:moveTo>
                  <a:lnTo>
                    <a:pt x="349631" y="0"/>
                  </a:lnTo>
                  <a:lnTo>
                    <a:pt x="349631" y="23152"/>
                  </a:lnTo>
                  <a:lnTo>
                    <a:pt x="355180" y="23152"/>
                  </a:lnTo>
                  <a:lnTo>
                    <a:pt x="355180" y="0"/>
                  </a:lnTo>
                  <a:close/>
                </a:path>
                <a:path w="2626995" h="92710">
                  <a:moveTo>
                    <a:pt x="529069" y="81483"/>
                  </a:moveTo>
                  <a:lnTo>
                    <a:pt x="523519" y="81483"/>
                  </a:lnTo>
                  <a:lnTo>
                    <a:pt x="523519" y="92595"/>
                  </a:lnTo>
                  <a:lnTo>
                    <a:pt x="529069" y="92595"/>
                  </a:lnTo>
                  <a:lnTo>
                    <a:pt x="529069" y="81483"/>
                  </a:lnTo>
                  <a:close/>
                </a:path>
                <a:path w="2626995" h="92710">
                  <a:moveTo>
                    <a:pt x="529069" y="40741"/>
                  </a:moveTo>
                  <a:lnTo>
                    <a:pt x="523519" y="40741"/>
                  </a:lnTo>
                  <a:lnTo>
                    <a:pt x="523519" y="63893"/>
                  </a:lnTo>
                  <a:lnTo>
                    <a:pt x="529069" y="63893"/>
                  </a:lnTo>
                  <a:lnTo>
                    <a:pt x="529069" y="40741"/>
                  </a:lnTo>
                  <a:close/>
                </a:path>
                <a:path w="2626995" h="92710">
                  <a:moveTo>
                    <a:pt x="529069" y="0"/>
                  </a:moveTo>
                  <a:lnTo>
                    <a:pt x="523519" y="0"/>
                  </a:lnTo>
                  <a:lnTo>
                    <a:pt x="523519" y="23152"/>
                  </a:lnTo>
                  <a:lnTo>
                    <a:pt x="529069" y="23152"/>
                  </a:lnTo>
                  <a:lnTo>
                    <a:pt x="529069" y="0"/>
                  </a:lnTo>
                  <a:close/>
                </a:path>
                <a:path w="2626995" h="92710">
                  <a:moveTo>
                    <a:pt x="704799" y="81483"/>
                  </a:moveTo>
                  <a:lnTo>
                    <a:pt x="699249" y="81483"/>
                  </a:lnTo>
                  <a:lnTo>
                    <a:pt x="699249" y="92595"/>
                  </a:lnTo>
                  <a:lnTo>
                    <a:pt x="704799" y="92595"/>
                  </a:lnTo>
                  <a:lnTo>
                    <a:pt x="704799" y="81483"/>
                  </a:lnTo>
                  <a:close/>
                </a:path>
                <a:path w="2626995" h="92710">
                  <a:moveTo>
                    <a:pt x="704799" y="40741"/>
                  </a:moveTo>
                  <a:lnTo>
                    <a:pt x="699249" y="40741"/>
                  </a:lnTo>
                  <a:lnTo>
                    <a:pt x="699249" y="63893"/>
                  </a:lnTo>
                  <a:lnTo>
                    <a:pt x="704799" y="63893"/>
                  </a:lnTo>
                  <a:lnTo>
                    <a:pt x="704799" y="40741"/>
                  </a:lnTo>
                  <a:close/>
                </a:path>
                <a:path w="2626995" h="92710">
                  <a:moveTo>
                    <a:pt x="704799" y="0"/>
                  </a:moveTo>
                  <a:lnTo>
                    <a:pt x="699249" y="0"/>
                  </a:lnTo>
                  <a:lnTo>
                    <a:pt x="699249" y="23152"/>
                  </a:lnTo>
                  <a:lnTo>
                    <a:pt x="704799" y="23152"/>
                  </a:lnTo>
                  <a:lnTo>
                    <a:pt x="704799" y="0"/>
                  </a:lnTo>
                  <a:close/>
                </a:path>
                <a:path w="2626995" h="92710">
                  <a:moveTo>
                    <a:pt x="879614" y="81483"/>
                  </a:moveTo>
                  <a:lnTo>
                    <a:pt x="873137" y="81483"/>
                  </a:lnTo>
                  <a:lnTo>
                    <a:pt x="873137" y="92595"/>
                  </a:lnTo>
                  <a:lnTo>
                    <a:pt x="879614" y="92595"/>
                  </a:lnTo>
                  <a:lnTo>
                    <a:pt x="879614" y="81483"/>
                  </a:lnTo>
                  <a:close/>
                </a:path>
                <a:path w="2626995" h="92710">
                  <a:moveTo>
                    <a:pt x="879614" y="40741"/>
                  </a:moveTo>
                  <a:lnTo>
                    <a:pt x="873137" y="40741"/>
                  </a:lnTo>
                  <a:lnTo>
                    <a:pt x="873137" y="63893"/>
                  </a:lnTo>
                  <a:lnTo>
                    <a:pt x="879614" y="63893"/>
                  </a:lnTo>
                  <a:lnTo>
                    <a:pt x="879614" y="40741"/>
                  </a:lnTo>
                  <a:close/>
                </a:path>
                <a:path w="2626995" h="92710">
                  <a:moveTo>
                    <a:pt x="879614" y="0"/>
                  </a:moveTo>
                  <a:lnTo>
                    <a:pt x="873137" y="0"/>
                  </a:lnTo>
                  <a:lnTo>
                    <a:pt x="873137" y="23152"/>
                  </a:lnTo>
                  <a:lnTo>
                    <a:pt x="879614" y="23152"/>
                  </a:lnTo>
                  <a:lnTo>
                    <a:pt x="879614" y="0"/>
                  </a:lnTo>
                  <a:close/>
                </a:path>
                <a:path w="2626995" h="92710">
                  <a:moveTo>
                    <a:pt x="1053503" y="81483"/>
                  </a:moveTo>
                  <a:lnTo>
                    <a:pt x="1047953" y="81483"/>
                  </a:lnTo>
                  <a:lnTo>
                    <a:pt x="1047953" y="92595"/>
                  </a:lnTo>
                  <a:lnTo>
                    <a:pt x="1053503" y="92595"/>
                  </a:lnTo>
                  <a:lnTo>
                    <a:pt x="1053503" y="81483"/>
                  </a:lnTo>
                  <a:close/>
                </a:path>
                <a:path w="2626995" h="92710">
                  <a:moveTo>
                    <a:pt x="1053503" y="40741"/>
                  </a:moveTo>
                  <a:lnTo>
                    <a:pt x="1047953" y="40741"/>
                  </a:lnTo>
                  <a:lnTo>
                    <a:pt x="1047953" y="63893"/>
                  </a:lnTo>
                  <a:lnTo>
                    <a:pt x="1053503" y="63893"/>
                  </a:lnTo>
                  <a:lnTo>
                    <a:pt x="1053503" y="40741"/>
                  </a:lnTo>
                  <a:close/>
                </a:path>
                <a:path w="2626995" h="92710">
                  <a:moveTo>
                    <a:pt x="1053503" y="0"/>
                  </a:moveTo>
                  <a:lnTo>
                    <a:pt x="1047953" y="0"/>
                  </a:lnTo>
                  <a:lnTo>
                    <a:pt x="1047953" y="23152"/>
                  </a:lnTo>
                  <a:lnTo>
                    <a:pt x="1053503" y="23152"/>
                  </a:lnTo>
                  <a:lnTo>
                    <a:pt x="1053503" y="0"/>
                  </a:lnTo>
                  <a:close/>
                </a:path>
                <a:path w="2626995" h="92710">
                  <a:moveTo>
                    <a:pt x="1229245" y="81483"/>
                  </a:moveTo>
                  <a:lnTo>
                    <a:pt x="1222768" y="81483"/>
                  </a:lnTo>
                  <a:lnTo>
                    <a:pt x="1222768" y="92595"/>
                  </a:lnTo>
                  <a:lnTo>
                    <a:pt x="1229245" y="92595"/>
                  </a:lnTo>
                  <a:lnTo>
                    <a:pt x="1229245" y="81483"/>
                  </a:lnTo>
                  <a:close/>
                </a:path>
                <a:path w="2626995" h="92710">
                  <a:moveTo>
                    <a:pt x="1229245" y="40741"/>
                  </a:moveTo>
                  <a:lnTo>
                    <a:pt x="1222768" y="40741"/>
                  </a:lnTo>
                  <a:lnTo>
                    <a:pt x="1222768" y="63893"/>
                  </a:lnTo>
                  <a:lnTo>
                    <a:pt x="1229245" y="63893"/>
                  </a:lnTo>
                  <a:lnTo>
                    <a:pt x="1229245" y="40741"/>
                  </a:lnTo>
                  <a:close/>
                </a:path>
                <a:path w="2626995" h="92710">
                  <a:moveTo>
                    <a:pt x="1229245" y="0"/>
                  </a:moveTo>
                  <a:lnTo>
                    <a:pt x="1222768" y="0"/>
                  </a:lnTo>
                  <a:lnTo>
                    <a:pt x="1222768" y="23152"/>
                  </a:lnTo>
                  <a:lnTo>
                    <a:pt x="1229245" y="23152"/>
                  </a:lnTo>
                  <a:lnTo>
                    <a:pt x="1229245" y="0"/>
                  </a:lnTo>
                  <a:close/>
                </a:path>
                <a:path w="2626995" h="92710">
                  <a:moveTo>
                    <a:pt x="1403134" y="81483"/>
                  </a:moveTo>
                  <a:lnTo>
                    <a:pt x="1397584" y="81483"/>
                  </a:lnTo>
                  <a:lnTo>
                    <a:pt x="1397584" y="92595"/>
                  </a:lnTo>
                  <a:lnTo>
                    <a:pt x="1403134" y="92595"/>
                  </a:lnTo>
                  <a:lnTo>
                    <a:pt x="1403134" y="81483"/>
                  </a:lnTo>
                  <a:close/>
                </a:path>
                <a:path w="2626995" h="92710">
                  <a:moveTo>
                    <a:pt x="1403134" y="40741"/>
                  </a:moveTo>
                  <a:lnTo>
                    <a:pt x="1397584" y="40741"/>
                  </a:lnTo>
                  <a:lnTo>
                    <a:pt x="1397584" y="63893"/>
                  </a:lnTo>
                  <a:lnTo>
                    <a:pt x="1403134" y="63893"/>
                  </a:lnTo>
                  <a:lnTo>
                    <a:pt x="1403134" y="40741"/>
                  </a:lnTo>
                  <a:close/>
                </a:path>
                <a:path w="2626995" h="92710">
                  <a:moveTo>
                    <a:pt x="1403134" y="0"/>
                  </a:moveTo>
                  <a:lnTo>
                    <a:pt x="1397584" y="0"/>
                  </a:lnTo>
                  <a:lnTo>
                    <a:pt x="1397584" y="23152"/>
                  </a:lnTo>
                  <a:lnTo>
                    <a:pt x="1403134" y="23152"/>
                  </a:lnTo>
                  <a:lnTo>
                    <a:pt x="1403134" y="0"/>
                  </a:lnTo>
                  <a:close/>
                </a:path>
                <a:path w="2626995" h="92710">
                  <a:moveTo>
                    <a:pt x="1578864" y="81483"/>
                  </a:moveTo>
                  <a:lnTo>
                    <a:pt x="1573314" y="81483"/>
                  </a:lnTo>
                  <a:lnTo>
                    <a:pt x="1573314" y="92595"/>
                  </a:lnTo>
                  <a:lnTo>
                    <a:pt x="1578864" y="92595"/>
                  </a:lnTo>
                  <a:lnTo>
                    <a:pt x="1578864" y="81483"/>
                  </a:lnTo>
                  <a:close/>
                </a:path>
                <a:path w="2626995" h="92710">
                  <a:moveTo>
                    <a:pt x="1578864" y="40741"/>
                  </a:moveTo>
                  <a:lnTo>
                    <a:pt x="1573314" y="40741"/>
                  </a:lnTo>
                  <a:lnTo>
                    <a:pt x="1573314" y="63893"/>
                  </a:lnTo>
                  <a:lnTo>
                    <a:pt x="1578864" y="63893"/>
                  </a:lnTo>
                  <a:lnTo>
                    <a:pt x="1578864" y="40741"/>
                  </a:lnTo>
                  <a:close/>
                </a:path>
                <a:path w="2626995" h="92710">
                  <a:moveTo>
                    <a:pt x="1578864" y="0"/>
                  </a:moveTo>
                  <a:lnTo>
                    <a:pt x="1573314" y="0"/>
                  </a:lnTo>
                  <a:lnTo>
                    <a:pt x="1573314" y="23152"/>
                  </a:lnTo>
                  <a:lnTo>
                    <a:pt x="1578864" y="23152"/>
                  </a:lnTo>
                  <a:lnTo>
                    <a:pt x="1578864" y="0"/>
                  </a:lnTo>
                  <a:close/>
                </a:path>
                <a:path w="2626995" h="92710">
                  <a:moveTo>
                    <a:pt x="1752752" y="81483"/>
                  </a:moveTo>
                  <a:lnTo>
                    <a:pt x="1747202" y="81483"/>
                  </a:lnTo>
                  <a:lnTo>
                    <a:pt x="1747202" y="92595"/>
                  </a:lnTo>
                  <a:lnTo>
                    <a:pt x="1752752" y="92595"/>
                  </a:lnTo>
                  <a:lnTo>
                    <a:pt x="1752752" y="81483"/>
                  </a:lnTo>
                  <a:close/>
                </a:path>
                <a:path w="2626995" h="92710">
                  <a:moveTo>
                    <a:pt x="1752752" y="40741"/>
                  </a:moveTo>
                  <a:lnTo>
                    <a:pt x="1747202" y="40741"/>
                  </a:lnTo>
                  <a:lnTo>
                    <a:pt x="1747202" y="63893"/>
                  </a:lnTo>
                  <a:lnTo>
                    <a:pt x="1752752" y="63893"/>
                  </a:lnTo>
                  <a:lnTo>
                    <a:pt x="1752752" y="40741"/>
                  </a:lnTo>
                  <a:close/>
                </a:path>
                <a:path w="2626995" h="92710">
                  <a:moveTo>
                    <a:pt x="1752752" y="0"/>
                  </a:moveTo>
                  <a:lnTo>
                    <a:pt x="1747202" y="0"/>
                  </a:lnTo>
                  <a:lnTo>
                    <a:pt x="1747202" y="23152"/>
                  </a:lnTo>
                  <a:lnTo>
                    <a:pt x="1752752" y="23152"/>
                  </a:lnTo>
                  <a:lnTo>
                    <a:pt x="1752752" y="0"/>
                  </a:lnTo>
                  <a:close/>
                </a:path>
                <a:path w="2626995" h="92710">
                  <a:moveTo>
                    <a:pt x="1927567" y="81483"/>
                  </a:moveTo>
                  <a:lnTo>
                    <a:pt x="1922018" y="81483"/>
                  </a:lnTo>
                  <a:lnTo>
                    <a:pt x="1922018" y="92595"/>
                  </a:lnTo>
                  <a:lnTo>
                    <a:pt x="1927567" y="92595"/>
                  </a:lnTo>
                  <a:lnTo>
                    <a:pt x="1927567" y="81483"/>
                  </a:lnTo>
                  <a:close/>
                </a:path>
                <a:path w="2626995" h="92710">
                  <a:moveTo>
                    <a:pt x="1927567" y="40741"/>
                  </a:moveTo>
                  <a:lnTo>
                    <a:pt x="1922018" y="40741"/>
                  </a:lnTo>
                  <a:lnTo>
                    <a:pt x="1922018" y="63893"/>
                  </a:lnTo>
                  <a:lnTo>
                    <a:pt x="1927567" y="63893"/>
                  </a:lnTo>
                  <a:lnTo>
                    <a:pt x="1927567" y="40741"/>
                  </a:lnTo>
                  <a:close/>
                </a:path>
                <a:path w="2626995" h="92710">
                  <a:moveTo>
                    <a:pt x="1927567" y="0"/>
                  </a:moveTo>
                  <a:lnTo>
                    <a:pt x="1922018" y="0"/>
                  </a:lnTo>
                  <a:lnTo>
                    <a:pt x="1922018" y="23152"/>
                  </a:lnTo>
                  <a:lnTo>
                    <a:pt x="1927567" y="23152"/>
                  </a:lnTo>
                  <a:lnTo>
                    <a:pt x="1927567" y="0"/>
                  </a:lnTo>
                  <a:close/>
                </a:path>
                <a:path w="2626995" h="92710">
                  <a:moveTo>
                    <a:pt x="2102383" y="81483"/>
                  </a:moveTo>
                  <a:lnTo>
                    <a:pt x="2096833" y="81483"/>
                  </a:lnTo>
                  <a:lnTo>
                    <a:pt x="2096833" y="92595"/>
                  </a:lnTo>
                  <a:lnTo>
                    <a:pt x="2102383" y="92595"/>
                  </a:lnTo>
                  <a:lnTo>
                    <a:pt x="2102383" y="81483"/>
                  </a:lnTo>
                  <a:close/>
                </a:path>
                <a:path w="2626995" h="92710">
                  <a:moveTo>
                    <a:pt x="2102383" y="40741"/>
                  </a:moveTo>
                  <a:lnTo>
                    <a:pt x="2096833" y="40741"/>
                  </a:lnTo>
                  <a:lnTo>
                    <a:pt x="2096833" y="63893"/>
                  </a:lnTo>
                  <a:lnTo>
                    <a:pt x="2102383" y="63893"/>
                  </a:lnTo>
                  <a:lnTo>
                    <a:pt x="2102383" y="40741"/>
                  </a:lnTo>
                  <a:close/>
                </a:path>
                <a:path w="2626995" h="92710">
                  <a:moveTo>
                    <a:pt x="2102383" y="0"/>
                  </a:moveTo>
                  <a:lnTo>
                    <a:pt x="2096833" y="0"/>
                  </a:lnTo>
                  <a:lnTo>
                    <a:pt x="2096833" y="23152"/>
                  </a:lnTo>
                  <a:lnTo>
                    <a:pt x="2102383" y="23152"/>
                  </a:lnTo>
                  <a:lnTo>
                    <a:pt x="2102383" y="0"/>
                  </a:lnTo>
                  <a:close/>
                </a:path>
                <a:path w="2626995" h="92710">
                  <a:moveTo>
                    <a:pt x="2277186" y="81483"/>
                  </a:moveTo>
                  <a:lnTo>
                    <a:pt x="2271636" y="81483"/>
                  </a:lnTo>
                  <a:lnTo>
                    <a:pt x="2271636" y="92595"/>
                  </a:lnTo>
                  <a:lnTo>
                    <a:pt x="2277186" y="92595"/>
                  </a:lnTo>
                  <a:lnTo>
                    <a:pt x="2277186" y="81483"/>
                  </a:lnTo>
                  <a:close/>
                </a:path>
                <a:path w="2626995" h="92710">
                  <a:moveTo>
                    <a:pt x="2277186" y="40741"/>
                  </a:moveTo>
                  <a:lnTo>
                    <a:pt x="2271636" y="40741"/>
                  </a:lnTo>
                  <a:lnTo>
                    <a:pt x="2271636" y="63893"/>
                  </a:lnTo>
                  <a:lnTo>
                    <a:pt x="2277186" y="63893"/>
                  </a:lnTo>
                  <a:lnTo>
                    <a:pt x="2277186" y="40741"/>
                  </a:lnTo>
                  <a:close/>
                </a:path>
                <a:path w="2626995" h="92710">
                  <a:moveTo>
                    <a:pt x="2277186" y="0"/>
                  </a:moveTo>
                  <a:lnTo>
                    <a:pt x="2271636" y="0"/>
                  </a:lnTo>
                  <a:lnTo>
                    <a:pt x="2271636" y="23152"/>
                  </a:lnTo>
                  <a:lnTo>
                    <a:pt x="2277186" y="23152"/>
                  </a:lnTo>
                  <a:lnTo>
                    <a:pt x="2277186" y="0"/>
                  </a:lnTo>
                  <a:close/>
                </a:path>
                <a:path w="2626995" h="92710">
                  <a:moveTo>
                    <a:pt x="2452928" y="81483"/>
                  </a:moveTo>
                  <a:lnTo>
                    <a:pt x="2446451" y="81483"/>
                  </a:lnTo>
                  <a:lnTo>
                    <a:pt x="2446451" y="92595"/>
                  </a:lnTo>
                  <a:lnTo>
                    <a:pt x="2452928" y="92595"/>
                  </a:lnTo>
                  <a:lnTo>
                    <a:pt x="2452928" y="81483"/>
                  </a:lnTo>
                  <a:close/>
                </a:path>
                <a:path w="2626995" h="92710">
                  <a:moveTo>
                    <a:pt x="2452928" y="40741"/>
                  </a:moveTo>
                  <a:lnTo>
                    <a:pt x="2446451" y="40741"/>
                  </a:lnTo>
                  <a:lnTo>
                    <a:pt x="2446451" y="63893"/>
                  </a:lnTo>
                  <a:lnTo>
                    <a:pt x="2452928" y="63893"/>
                  </a:lnTo>
                  <a:lnTo>
                    <a:pt x="2452928" y="40741"/>
                  </a:lnTo>
                  <a:close/>
                </a:path>
                <a:path w="2626995" h="92710">
                  <a:moveTo>
                    <a:pt x="2452928" y="0"/>
                  </a:moveTo>
                  <a:lnTo>
                    <a:pt x="2446451" y="0"/>
                  </a:lnTo>
                  <a:lnTo>
                    <a:pt x="2446451" y="23152"/>
                  </a:lnTo>
                  <a:lnTo>
                    <a:pt x="2452928" y="23152"/>
                  </a:lnTo>
                  <a:lnTo>
                    <a:pt x="2452928" y="0"/>
                  </a:lnTo>
                  <a:close/>
                </a:path>
                <a:path w="2626995" h="92710">
                  <a:moveTo>
                    <a:pt x="2626817" y="81483"/>
                  </a:moveTo>
                  <a:lnTo>
                    <a:pt x="2621267" y="81483"/>
                  </a:lnTo>
                  <a:lnTo>
                    <a:pt x="2621267" y="92595"/>
                  </a:lnTo>
                  <a:lnTo>
                    <a:pt x="2626817" y="92595"/>
                  </a:lnTo>
                  <a:lnTo>
                    <a:pt x="2626817" y="81483"/>
                  </a:lnTo>
                  <a:close/>
                </a:path>
                <a:path w="2626995" h="92710">
                  <a:moveTo>
                    <a:pt x="2626817" y="40741"/>
                  </a:moveTo>
                  <a:lnTo>
                    <a:pt x="2621267" y="40741"/>
                  </a:lnTo>
                  <a:lnTo>
                    <a:pt x="2621267" y="63893"/>
                  </a:lnTo>
                  <a:lnTo>
                    <a:pt x="2626817" y="63893"/>
                  </a:lnTo>
                  <a:lnTo>
                    <a:pt x="2626817" y="40741"/>
                  </a:lnTo>
                  <a:close/>
                </a:path>
                <a:path w="2626995" h="92710">
                  <a:moveTo>
                    <a:pt x="2626817" y="0"/>
                  </a:moveTo>
                  <a:lnTo>
                    <a:pt x="2621267" y="0"/>
                  </a:lnTo>
                  <a:lnTo>
                    <a:pt x="2621267" y="23152"/>
                  </a:lnTo>
                  <a:lnTo>
                    <a:pt x="2626817" y="23152"/>
                  </a:lnTo>
                  <a:lnTo>
                    <a:pt x="2626817" y="0"/>
                  </a:lnTo>
                  <a:close/>
                </a:path>
              </a:pathLst>
            </a:custGeom>
            <a:solidFill>
              <a:srgbClr val="4A7EBB"/>
            </a:solidFill>
          </p:spPr>
          <p:txBody>
            <a:bodyPr wrap="square" lIns="0" tIns="0" rIns="0" bIns="0" rtlCol="0"/>
            <a:lstStyle/>
            <a:p>
              <a:endParaRPr/>
            </a:p>
          </p:txBody>
        </p:sp>
        <p:sp>
          <p:nvSpPr>
            <p:cNvPr id="5" name="object 5"/>
            <p:cNvSpPr/>
            <p:nvPr/>
          </p:nvSpPr>
          <p:spPr>
            <a:xfrm>
              <a:off x="3889480" y="4242149"/>
              <a:ext cx="3757295" cy="46355"/>
            </a:xfrm>
            <a:custGeom>
              <a:avLst/>
              <a:gdLst/>
              <a:ahLst/>
              <a:cxnLst/>
              <a:rect l="l" t="t" r="r" b="b"/>
              <a:pathLst>
                <a:path w="3757295" h="46354">
                  <a:moveTo>
                    <a:pt x="3680311" y="0"/>
                  </a:moveTo>
                  <a:lnTo>
                    <a:pt x="3680311" y="46297"/>
                  </a:lnTo>
                  <a:lnTo>
                    <a:pt x="3747481" y="26852"/>
                  </a:lnTo>
                  <a:lnTo>
                    <a:pt x="3687710" y="26852"/>
                  </a:lnTo>
                  <a:lnTo>
                    <a:pt x="3687710" y="20370"/>
                  </a:lnTo>
                  <a:lnTo>
                    <a:pt x="3745271" y="20370"/>
                  </a:lnTo>
                  <a:lnTo>
                    <a:pt x="3680311" y="0"/>
                  </a:lnTo>
                  <a:close/>
                </a:path>
                <a:path w="3757295" h="46354">
                  <a:moveTo>
                    <a:pt x="0" y="19444"/>
                  </a:moveTo>
                  <a:lnTo>
                    <a:pt x="0" y="25927"/>
                  </a:lnTo>
                  <a:lnTo>
                    <a:pt x="3687710" y="26852"/>
                  </a:lnTo>
                  <a:lnTo>
                    <a:pt x="3680311" y="26852"/>
                  </a:lnTo>
                  <a:lnTo>
                    <a:pt x="3680311" y="20370"/>
                  </a:lnTo>
                  <a:lnTo>
                    <a:pt x="3687710" y="20370"/>
                  </a:lnTo>
                  <a:lnTo>
                    <a:pt x="0" y="19444"/>
                  </a:lnTo>
                  <a:close/>
                </a:path>
                <a:path w="3757295" h="46354">
                  <a:moveTo>
                    <a:pt x="3745271" y="20370"/>
                  </a:moveTo>
                  <a:lnTo>
                    <a:pt x="3687710" y="20370"/>
                  </a:lnTo>
                  <a:lnTo>
                    <a:pt x="3687710" y="26852"/>
                  </a:lnTo>
                  <a:lnTo>
                    <a:pt x="3747481" y="26852"/>
                  </a:lnTo>
                  <a:lnTo>
                    <a:pt x="3757080" y="24074"/>
                  </a:lnTo>
                  <a:lnTo>
                    <a:pt x="3745271" y="20370"/>
                  </a:lnTo>
                  <a:close/>
                </a:path>
              </a:pathLst>
            </a:custGeom>
            <a:solidFill>
              <a:srgbClr val="000000"/>
            </a:solidFill>
          </p:spPr>
          <p:txBody>
            <a:bodyPr wrap="square" lIns="0" tIns="0" rIns="0" bIns="0" rtlCol="0"/>
            <a:lstStyle/>
            <a:p>
              <a:endParaRPr/>
            </a:p>
          </p:txBody>
        </p:sp>
        <p:sp>
          <p:nvSpPr>
            <p:cNvPr id="6" name="object 6"/>
            <p:cNvSpPr/>
            <p:nvPr/>
          </p:nvSpPr>
          <p:spPr>
            <a:xfrm>
              <a:off x="5264857" y="3958807"/>
              <a:ext cx="46355" cy="306070"/>
            </a:xfrm>
            <a:custGeom>
              <a:avLst/>
              <a:gdLst/>
              <a:ahLst/>
              <a:cxnLst/>
              <a:rect l="l" t="t" r="r" b="b"/>
              <a:pathLst>
                <a:path w="46354" h="306070">
                  <a:moveTo>
                    <a:pt x="28672" y="69446"/>
                  </a:moveTo>
                  <a:lnTo>
                    <a:pt x="17572" y="69446"/>
                  </a:lnTo>
                  <a:lnTo>
                    <a:pt x="17572" y="305564"/>
                  </a:lnTo>
                  <a:lnTo>
                    <a:pt x="28672" y="305564"/>
                  </a:lnTo>
                  <a:lnTo>
                    <a:pt x="28672" y="69446"/>
                  </a:lnTo>
                  <a:close/>
                </a:path>
                <a:path w="46354" h="306070">
                  <a:moveTo>
                    <a:pt x="23122" y="0"/>
                  </a:moveTo>
                  <a:lnTo>
                    <a:pt x="0" y="77779"/>
                  </a:lnTo>
                  <a:lnTo>
                    <a:pt x="17572" y="77779"/>
                  </a:lnTo>
                  <a:lnTo>
                    <a:pt x="17572" y="69446"/>
                  </a:lnTo>
                  <a:lnTo>
                    <a:pt x="43768" y="69446"/>
                  </a:lnTo>
                  <a:lnTo>
                    <a:pt x="23122" y="0"/>
                  </a:lnTo>
                  <a:close/>
                </a:path>
                <a:path w="46354" h="306070">
                  <a:moveTo>
                    <a:pt x="43768" y="69446"/>
                  </a:moveTo>
                  <a:lnTo>
                    <a:pt x="28672" y="69446"/>
                  </a:lnTo>
                  <a:lnTo>
                    <a:pt x="28672" y="77779"/>
                  </a:lnTo>
                  <a:lnTo>
                    <a:pt x="46245" y="77779"/>
                  </a:lnTo>
                  <a:lnTo>
                    <a:pt x="43768" y="69446"/>
                  </a:lnTo>
                  <a:close/>
                </a:path>
              </a:pathLst>
            </a:custGeom>
            <a:solidFill>
              <a:srgbClr val="0000FF"/>
            </a:solidFill>
          </p:spPr>
          <p:txBody>
            <a:bodyPr wrap="square" lIns="0" tIns="0" rIns="0" bIns="0" rtlCol="0"/>
            <a:lstStyle/>
            <a:p>
              <a:endParaRPr/>
            </a:p>
          </p:txBody>
        </p:sp>
        <p:sp>
          <p:nvSpPr>
            <p:cNvPr id="7" name="object 7"/>
            <p:cNvSpPr/>
            <p:nvPr/>
          </p:nvSpPr>
          <p:spPr>
            <a:xfrm>
              <a:off x="5287980" y="4132886"/>
              <a:ext cx="524510" cy="132080"/>
            </a:xfrm>
            <a:custGeom>
              <a:avLst/>
              <a:gdLst/>
              <a:ahLst/>
              <a:cxnLst/>
              <a:rect l="l" t="t" r="r" b="b"/>
              <a:pathLst>
                <a:path w="524510" h="132079">
                  <a:moveTo>
                    <a:pt x="524437" y="0"/>
                  </a:moveTo>
                  <a:lnTo>
                    <a:pt x="0" y="0"/>
                  </a:lnTo>
                  <a:lnTo>
                    <a:pt x="0" y="131485"/>
                  </a:lnTo>
                  <a:lnTo>
                    <a:pt x="524437" y="131485"/>
                  </a:lnTo>
                  <a:lnTo>
                    <a:pt x="524437" y="0"/>
                  </a:lnTo>
                  <a:close/>
                </a:path>
              </a:pathLst>
            </a:custGeom>
            <a:solidFill>
              <a:srgbClr val="FFFF99"/>
            </a:solidFill>
          </p:spPr>
          <p:txBody>
            <a:bodyPr wrap="square" lIns="0" tIns="0" rIns="0" bIns="0" rtlCol="0"/>
            <a:lstStyle/>
            <a:p>
              <a:endParaRPr/>
            </a:p>
          </p:txBody>
        </p:sp>
        <p:sp>
          <p:nvSpPr>
            <p:cNvPr id="8" name="object 8"/>
            <p:cNvSpPr/>
            <p:nvPr/>
          </p:nvSpPr>
          <p:spPr>
            <a:xfrm>
              <a:off x="5285205" y="4130108"/>
              <a:ext cx="530225" cy="138430"/>
            </a:xfrm>
            <a:custGeom>
              <a:avLst/>
              <a:gdLst/>
              <a:ahLst/>
              <a:cxnLst/>
              <a:rect l="l" t="t" r="r" b="b"/>
              <a:pathLst>
                <a:path w="530225" h="138429">
                  <a:moveTo>
                    <a:pt x="527212" y="0"/>
                  </a:moveTo>
                  <a:lnTo>
                    <a:pt x="2774" y="0"/>
                  </a:lnTo>
                  <a:lnTo>
                    <a:pt x="924" y="925"/>
                  </a:lnTo>
                  <a:lnTo>
                    <a:pt x="0" y="2777"/>
                  </a:lnTo>
                  <a:lnTo>
                    <a:pt x="0" y="134263"/>
                  </a:lnTo>
                  <a:lnTo>
                    <a:pt x="924" y="137041"/>
                  </a:lnTo>
                  <a:lnTo>
                    <a:pt x="2774" y="137967"/>
                  </a:lnTo>
                  <a:lnTo>
                    <a:pt x="527212" y="137967"/>
                  </a:lnTo>
                  <a:lnTo>
                    <a:pt x="529061" y="137041"/>
                  </a:lnTo>
                  <a:lnTo>
                    <a:pt x="529987" y="134263"/>
                  </a:lnTo>
                  <a:lnTo>
                    <a:pt x="5549" y="134263"/>
                  </a:lnTo>
                  <a:lnTo>
                    <a:pt x="2774" y="131485"/>
                  </a:lnTo>
                  <a:lnTo>
                    <a:pt x="5549" y="131485"/>
                  </a:lnTo>
                  <a:lnTo>
                    <a:pt x="5549" y="5556"/>
                  </a:lnTo>
                  <a:lnTo>
                    <a:pt x="2774" y="5556"/>
                  </a:lnTo>
                  <a:lnTo>
                    <a:pt x="5549" y="2777"/>
                  </a:lnTo>
                  <a:lnTo>
                    <a:pt x="529987" y="2777"/>
                  </a:lnTo>
                  <a:lnTo>
                    <a:pt x="529061" y="925"/>
                  </a:lnTo>
                  <a:lnTo>
                    <a:pt x="527212" y="0"/>
                  </a:lnTo>
                  <a:close/>
                </a:path>
                <a:path w="530225" h="138429">
                  <a:moveTo>
                    <a:pt x="5549" y="131485"/>
                  </a:moveTo>
                  <a:lnTo>
                    <a:pt x="2774" y="131485"/>
                  </a:lnTo>
                  <a:lnTo>
                    <a:pt x="5549" y="134263"/>
                  </a:lnTo>
                  <a:lnTo>
                    <a:pt x="5549" y="131485"/>
                  </a:lnTo>
                  <a:close/>
                </a:path>
                <a:path w="530225" h="138429">
                  <a:moveTo>
                    <a:pt x="524437" y="131485"/>
                  </a:moveTo>
                  <a:lnTo>
                    <a:pt x="5549" y="131485"/>
                  </a:lnTo>
                  <a:lnTo>
                    <a:pt x="5549" y="134263"/>
                  </a:lnTo>
                  <a:lnTo>
                    <a:pt x="524437" y="134263"/>
                  </a:lnTo>
                  <a:lnTo>
                    <a:pt x="524437" y="131485"/>
                  </a:lnTo>
                  <a:close/>
                </a:path>
                <a:path w="530225" h="138429">
                  <a:moveTo>
                    <a:pt x="524437" y="2777"/>
                  </a:moveTo>
                  <a:lnTo>
                    <a:pt x="524437" y="134263"/>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4263"/>
                  </a:lnTo>
                  <a:lnTo>
                    <a:pt x="529987" y="134263"/>
                  </a:lnTo>
                  <a:lnTo>
                    <a:pt x="529987" y="131485"/>
                  </a:lnTo>
                  <a:close/>
                </a:path>
                <a:path w="530225" h="138429">
                  <a:moveTo>
                    <a:pt x="5549" y="2777"/>
                  </a:moveTo>
                  <a:lnTo>
                    <a:pt x="2774" y="5556"/>
                  </a:lnTo>
                  <a:lnTo>
                    <a:pt x="5549" y="5556"/>
                  </a:lnTo>
                  <a:lnTo>
                    <a:pt x="5549" y="2777"/>
                  </a:lnTo>
                  <a:close/>
                </a:path>
                <a:path w="530225" h="138429">
                  <a:moveTo>
                    <a:pt x="524437" y="2777"/>
                  </a:moveTo>
                  <a:lnTo>
                    <a:pt x="5549" y="2777"/>
                  </a:lnTo>
                  <a:lnTo>
                    <a:pt x="5549"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9" name="object 9"/>
            <p:cNvSpPr/>
            <p:nvPr/>
          </p:nvSpPr>
          <p:spPr>
            <a:xfrm>
              <a:off x="6681851" y="4266234"/>
              <a:ext cx="356235" cy="90805"/>
            </a:xfrm>
            <a:custGeom>
              <a:avLst/>
              <a:gdLst/>
              <a:ahLst/>
              <a:cxnLst/>
              <a:rect l="l" t="t" r="r" b="b"/>
              <a:pathLst>
                <a:path w="356234" h="90804">
                  <a:moveTo>
                    <a:pt x="6477" y="80556"/>
                  </a:moveTo>
                  <a:lnTo>
                    <a:pt x="0" y="80556"/>
                  </a:lnTo>
                  <a:lnTo>
                    <a:pt x="0" y="90741"/>
                  </a:lnTo>
                  <a:lnTo>
                    <a:pt x="6477" y="90741"/>
                  </a:lnTo>
                  <a:lnTo>
                    <a:pt x="6477" y="80556"/>
                  </a:lnTo>
                  <a:close/>
                </a:path>
                <a:path w="356234" h="90804">
                  <a:moveTo>
                    <a:pt x="6477" y="39814"/>
                  </a:moveTo>
                  <a:lnTo>
                    <a:pt x="0" y="39814"/>
                  </a:lnTo>
                  <a:lnTo>
                    <a:pt x="0" y="62953"/>
                  </a:lnTo>
                  <a:lnTo>
                    <a:pt x="6477" y="62953"/>
                  </a:lnTo>
                  <a:lnTo>
                    <a:pt x="6477" y="39814"/>
                  </a:lnTo>
                  <a:close/>
                </a:path>
                <a:path w="356234" h="90804">
                  <a:moveTo>
                    <a:pt x="6477" y="0"/>
                  </a:moveTo>
                  <a:lnTo>
                    <a:pt x="0" y="0"/>
                  </a:lnTo>
                  <a:lnTo>
                    <a:pt x="0" y="23139"/>
                  </a:lnTo>
                  <a:lnTo>
                    <a:pt x="6477" y="23139"/>
                  </a:lnTo>
                  <a:lnTo>
                    <a:pt x="6477" y="0"/>
                  </a:lnTo>
                  <a:close/>
                </a:path>
                <a:path w="356234" h="90804">
                  <a:moveTo>
                    <a:pt x="181279" y="80556"/>
                  </a:moveTo>
                  <a:lnTo>
                    <a:pt x="175729" y="80556"/>
                  </a:lnTo>
                  <a:lnTo>
                    <a:pt x="175729" y="90741"/>
                  </a:lnTo>
                  <a:lnTo>
                    <a:pt x="181279" y="90741"/>
                  </a:lnTo>
                  <a:lnTo>
                    <a:pt x="181279" y="80556"/>
                  </a:lnTo>
                  <a:close/>
                </a:path>
                <a:path w="356234" h="90804">
                  <a:moveTo>
                    <a:pt x="181279" y="39814"/>
                  </a:moveTo>
                  <a:lnTo>
                    <a:pt x="175729" y="39814"/>
                  </a:lnTo>
                  <a:lnTo>
                    <a:pt x="175729" y="62953"/>
                  </a:lnTo>
                  <a:lnTo>
                    <a:pt x="181279" y="62953"/>
                  </a:lnTo>
                  <a:lnTo>
                    <a:pt x="181279" y="39814"/>
                  </a:lnTo>
                  <a:close/>
                </a:path>
                <a:path w="356234" h="90804">
                  <a:moveTo>
                    <a:pt x="181279" y="0"/>
                  </a:moveTo>
                  <a:lnTo>
                    <a:pt x="175729" y="0"/>
                  </a:lnTo>
                  <a:lnTo>
                    <a:pt x="175729" y="23139"/>
                  </a:lnTo>
                  <a:lnTo>
                    <a:pt x="181279" y="23139"/>
                  </a:lnTo>
                  <a:lnTo>
                    <a:pt x="181279" y="0"/>
                  </a:lnTo>
                  <a:close/>
                </a:path>
                <a:path w="356234" h="90804">
                  <a:moveTo>
                    <a:pt x="356095" y="80556"/>
                  </a:moveTo>
                  <a:lnTo>
                    <a:pt x="350545" y="80556"/>
                  </a:lnTo>
                  <a:lnTo>
                    <a:pt x="350545" y="90741"/>
                  </a:lnTo>
                  <a:lnTo>
                    <a:pt x="356095" y="90741"/>
                  </a:lnTo>
                  <a:lnTo>
                    <a:pt x="356095" y="80556"/>
                  </a:lnTo>
                  <a:close/>
                </a:path>
                <a:path w="356234" h="90804">
                  <a:moveTo>
                    <a:pt x="356095" y="39814"/>
                  </a:moveTo>
                  <a:lnTo>
                    <a:pt x="350545" y="39814"/>
                  </a:lnTo>
                  <a:lnTo>
                    <a:pt x="350545" y="62953"/>
                  </a:lnTo>
                  <a:lnTo>
                    <a:pt x="356095" y="62953"/>
                  </a:lnTo>
                  <a:lnTo>
                    <a:pt x="356095" y="39814"/>
                  </a:lnTo>
                  <a:close/>
                </a:path>
                <a:path w="356234" h="90804">
                  <a:moveTo>
                    <a:pt x="356095" y="0"/>
                  </a:moveTo>
                  <a:lnTo>
                    <a:pt x="350545" y="0"/>
                  </a:lnTo>
                  <a:lnTo>
                    <a:pt x="350545" y="23139"/>
                  </a:lnTo>
                  <a:lnTo>
                    <a:pt x="356095" y="23139"/>
                  </a:lnTo>
                  <a:lnTo>
                    <a:pt x="356095" y="0"/>
                  </a:lnTo>
                  <a:close/>
                </a:path>
              </a:pathLst>
            </a:custGeom>
            <a:solidFill>
              <a:srgbClr val="4A7EBB"/>
            </a:solidFill>
          </p:spPr>
          <p:txBody>
            <a:bodyPr wrap="square" lIns="0" tIns="0" rIns="0" bIns="0" rtlCol="0"/>
            <a:lstStyle/>
            <a:p>
              <a:endParaRPr/>
            </a:p>
          </p:txBody>
        </p:sp>
        <p:sp>
          <p:nvSpPr>
            <p:cNvPr id="10" name="object 10"/>
            <p:cNvSpPr/>
            <p:nvPr/>
          </p:nvSpPr>
          <p:spPr>
            <a:xfrm>
              <a:off x="4761891" y="4351412"/>
              <a:ext cx="3810" cy="5715"/>
            </a:xfrm>
            <a:custGeom>
              <a:avLst/>
              <a:gdLst/>
              <a:ahLst/>
              <a:cxnLst/>
              <a:rect l="l" t="t" r="r" b="b"/>
              <a:pathLst>
                <a:path w="3810" h="5714">
                  <a:moveTo>
                    <a:pt x="1651" y="0"/>
                  </a:moveTo>
                  <a:lnTo>
                    <a:pt x="0" y="5554"/>
                  </a:lnTo>
                  <a:lnTo>
                    <a:pt x="3302" y="5554"/>
                  </a:lnTo>
                  <a:lnTo>
                    <a:pt x="1651" y="0"/>
                  </a:lnTo>
                  <a:close/>
                </a:path>
              </a:pathLst>
            </a:custGeom>
            <a:solidFill>
              <a:srgbClr val="0000FF"/>
            </a:solidFill>
          </p:spPr>
          <p:txBody>
            <a:bodyPr wrap="square" lIns="0" tIns="0" rIns="0" bIns="0" rtlCol="0"/>
            <a:lstStyle/>
            <a:p>
              <a:endParaRPr/>
            </a:p>
          </p:txBody>
        </p:sp>
        <p:sp>
          <p:nvSpPr>
            <p:cNvPr id="11" name="object 11"/>
            <p:cNvSpPr/>
            <p:nvPr/>
          </p:nvSpPr>
          <p:spPr>
            <a:xfrm>
              <a:off x="7207212" y="4264380"/>
              <a:ext cx="181610" cy="92710"/>
            </a:xfrm>
            <a:custGeom>
              <a:avLst/>
              <a:gdLst/>
              <a:ahLst/>
              <a:cxnLst/>
              <a:rect l="l" t="t" r="r" b="b"/>
              <a:pathLst>
                <a:path w="181609" h="92710">
                  <a:moveTo>
                    <a:pt x="5549" y="82410"/>
                  </a:moveTo>
                  <a:lnTo>
                    <a:pt x="0" y="82410"/>
                  </a:lnTo>
                  <a:lnTo>
                    <a:pt x="0" y="92595"/>
                  </a:lnTo>
                  <a:lnTo>
                    <a:pt x="5549" y="92595"/>
                  </a:lnTo>
                  <a:lnTo>
                    <a:pt x="5549" y="82410"/>
                  </a:lnTo>
                  <a:close/>
                </a:path>
                <a:path w="181609" h="92710">
                  <a:moveTo>
                    <a:pt x="5549" y="41668"/>
                  </a:moveTo>
                  <a:lnTo>
                    <a:pt x="0" y="41668"/>
                  </a:lnTo>
                  <a:lnTo>
                    <a:pt x="0" y="64808"/>
                  </a:lnTo>
                  <a:lnTo>
                    <a:pt x="5549" y="64808"/>
                  </a:lnTo>
                  <a:lnTo>
                    <a:pt x="5549" y="41668"/>
                  </a:lnTo>
                  <a:close/>
                </a:path>
                <a:path w="181609" h="92710">
                  <a:moveTo>
                    <a:pt x="5549" y="1854"/>
                  </a:moveTo>
                  <a:lnTo>
                    <a:pt x="0" y="1854"/>
                  </a:lnTo>
                  <a:lnTo>
                    <a:pt x="0" y="24993"/>
                  </a:lnTo>
                  <a:lnTo>
                    <a:pt x="5549" y="24993"/>
                  </a:lnTo>
                  <a:lnTo>
                    <a:pt x="5549" y="1854"/>
                  </a:lnTo>
                  <a:close/>
                </a:path>
                <a:path w="181609" h="92710">
                  <a:moveTo>
                    <a:pt x="181292" y="81483"/>
                  </a:moveTo>
                  <a:lnTo>
                    <a:pt x="175742" y="81483"/>
                  </a:lnTo>
                  <a:lnTo>
                    <a:pt x="175742" y="92595"/>
                  </a:lnTo>
                  <a:lnTo>
                    <a:pt x="181292" y="92595"/>
                  </a:lnTo>
                  <a:lnTo>
                    <a:pt x="181292" y="81483"/>
                  </a:lnTo>
                  <a:close/>
                </a:path>
                <a:path w="181609" h="92710">
                  <a:moveTo>
                    <a:pt x="181292" y="40741"/>
                  </a:moveTo>
                  <a:lnTo>
                    <a:pt x="175742" y="40741"/>
                  </a:lnTo>
                  <a:lnTo>
                    <a:pt x="175742" y="63893"/>
                  </a:lnTo>
                  <a:lnTo>
                    <a:pt x="181292" y="63893"/>
                  </a:lnTo>
                  <a:lnTo>
                    <a:pt x="181292" y="40741"/>
                  </a:lnTo>
                  <a:close/>
                </a:path>
                <a:path w="181609" h="92710">
                  <a:moveTo>
                    <a:pt x="181292" y="0"/>
                  </a:moveTo>
                  <a:lnTo>
                    <a:pt x="175742" y="0"/>
                  </a:lnTo>
                  <a:lnTo>
                    <a:pt x="175742" y="23152"/>
                  </a:lnTo>
                  <a:lnTo>
                    <a:pt x="181292" y="23152"/>
                  </a:lnTo>
                  <a:lnTo>
                    <a:pt x="181292" y="0"/>
                  </a:lnTo>
                  <a:close/>
                </a:path>
              </a:pathLst>
            </a:custGeom>
            <a:solidFill>
              <a:srgbClr val="4A7EBB"/>
            </a:solidFill>
          </p:spPr>
          <p:txBody>
            <a:bodyPr wrap="square" lIns="0" tIns="0" rIns="0" bIns="0" rtlCol="0"/>
            <a:lstStyle/>
            <a:p>
              <a:endParaRPr/>
            </a:p>
          </p:txBody>
        </p:sp>
        <p:sp>
          <p:nvSpPr>
            <p:cNvPr id="12" name="object 12"/>
            <p:cNvSpPr/>
            <p:nvPr/>
          </p:nvSpPr>
          <p:spPr>
            <a:xfrm>
              <a:off x="3886695" y="5051437"/>
              <a:ext cx="2453005" cy="44450"/>
            </a:xfrm>
            <a:custGeom>
              <a:avLst/>
              <a:gdLst/>
              <a:ahLst/>
              <a:cxnLst/>
              <a:rect l="l" t="t" r="r" b="b"/>
              <a:pathLst>
                <a:path w="2453004" h="44450">
                  <a:moveTo>
                    <a:pt x="5549" y="0"/>
                  </a:moveTo>
                  <a:lnTo>
                    <a:pt x="0" y="0"/>
                  </a:lnTo>
                  <a:lnTo>
                    <a:pt x="0" y="44450"/>
                  </a:lnTo>
                  <a:lnTo>
                    <a:pt x="5549" y="44450"/>
                  </a:lnTo>
                  <a:lnTo>
                    <a:pt x="5549" y="0"/>
                  </a:lnTo>
                  <a:close/>
                </a:path>
                <a:path w="2453004" h="44450">
                  <a:moveTo>
                    <a:pt x="354253" y="0"/>
                  </a:moveTo>
                  <a:lnTo>
                    <a:pt x="348703" y="0"/>
                  </a:lnTo>
                  <a:lnTo>
                    <a:pt x="348703" y="44450"/>
                  </a:lnTo>
                  <a:lnTo>
                    <a:pt x="354253" y="44450"/>
                  </a:lnTo>
                  <a:lnTo>
                    <a:pt x="354253" y="0"/>
                  </a:lnTo>
                  <a:close/>
                </a:path>
                <a:path w="2453004" h="44450">
                  <a:moveTo>
                    <a:pt x="703884" y="0"/>
                  </a:moveTo>
                  <a:lnTo>
                    <a:pt x="698334" y="0"/>
                  </a:lnTo>
                  <a:lnTo>
                    <a:pt x="698334" y="44450"/>
                  </a:lnTo>
                  <a:lnTo>
                    <a:pt x="703884" y="44450"/>
                  </a:lnTo>
                  <a:lnTo>
                    <a:pt x="703884" y="0"/>
                  </a:lnTo>
                  <a:close/>
                </a:path>
                <a:path w="2453004" h="44450">
                  <a:moveTo>
                    <a:pt x="1053503" y="0"/>
                  </a:moveTo>
                  <a:lnTo>
                    <a:pt x="1047953" y="0"/>
                  </a:lnTo>
                  <a:lnTo>
                    <a:pt x="1047953" y="44450"/>
                  </a:lnTo>
                  <a:lnTo>
                    <a:pt x="1053503" y="44450"/>
                  </a:lnTo>
                  <a:lnTo>
                    <a:pt x="1053503" y="0"/>
                  </a:lnTo>
                  <a:close/>
                </a:path>
                <a:path w="2453004" h="44450">
                  <a:moveTo>
                    <a:pt x="1403134" y="0"/>
                  </a:moveTo>
                  <a:lnTo>
                    <a:pt x="1397584" y="0"/>
                  </a:lnTo>
                  <a:lnTo>
                    <a:pt x="1397584" y="44450"/>
                  </a:lnTo>
                  <a:lnTo>
                    <a:pt x="1403134" y="44450"/>
                  </a:lnTo>
                  <a:lnTo>
                    <a:pt x="1403134" y="0"/>
                  </a:lnTo>
                  <a:close/>
                </a:path>
                <a:path w="2453004" h="44450">
                  <a:moveTo>
                    <a:pt x="1752752" y="0"/>
                  </a:moveTo>
                  <a:lnTo>
                    <a:pt x="1747202" y="0"/>
                  </a:lnTo>
                  <a:lnTo>
                    <a:pt x="1747202" y="44450"/>
                  </a:lnTo>
                  <a:lnTo>
                    <a:pt x="1752752" y="44450"/>
                  </a:lnTo>
                  <a:lnTo>
                    <a:pt x="1752752" y="0"/>
                  </a:lnTo>
                  <a:close/>
                </a:path>
                <a:path w="2453004" h="44450">
                  <a:moveTo>
                    <a:pt x="2102383" y="0"/>
                  </a:moveTo>
                  <a:lnTo>
                    <a:pt x="2096833" y="0"/>
                  </a:lnTo>
                  <a:lnTo>
                    <a:pt x="2096833" y="44450"/>
                  </a:lnTo>
                  <a:lnTo>
                    <a:pt x="2102383" y="44450"/>
                  </a:lnTo>
                  <a:lnTo>
                    <a:pt x="2102383" y="0"/>
                  </a:lnTo>
                  <a:close/>
                </a:path>
                <a:path w="2453004" h="44450">
                  <a:moveTo>
                    <a:pt x="2452928" y="0"/>
                  </a:moveTo>
                  <a:lnTo>
                    <a:pt x="2446451" y="0"/>
                  </a:lnTo>
                  <a:lnTo>
                    <a:pt x="2446451" y="44450"/>
                  </a:lnTo>
                  <a:lnTo>
                    <a:pt x="2452928" y="44450"/>
                  </a:lnTo>
                  <a:lnTo>
                    <a:pt x="2452928" y="0"/>
                  </a:lnTo>
                  <a:close/>
                </a:path>
              </a:pathLst>
            </a:custGeom>
            <a:solidFill>
              <a:srgbClr val="000000"/>
            </a:solidFill>
          </p:spPr>
          <p:txBody>
            <a:bodyPr wrap="square" lIns="0" tIns="0" rIns="0" bIns="0" rtlCol="0"/>
            <a:lstStyle/>
            <a:p>
              <a:endParaRPr/>
            </a:p>
          </p:txBody>
        </p:sp>
        <p:sp>
          <p:nvSpPr>
            <p:cNvPr id="13" name="object 13"/>
            <p:cNvSpPr/>
            <p:nvPr/>
          </p:nvSpPr>
          <p:spPr>
            <a:xfrm>
              <a:off x="4063368"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14" name="object 14"/>
            <p:cNvSpPr/>
            <p:nvPr/>
          </p:nvSpPr>
          <p:spPr>
            <a:xfrm>
              <a:off x="4239105"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15" name="object 15"/>
            <p:cNvSpPr/>
            <p:nvPr/>
          </p:nvSpPr>
          <p:spPr>
            <a:xfrm>
              <a:off x="4412993" y="4356967"/>
              <a:ext cx="175895" cy="697865"/>
            </a:xfrm>
            <a:custGeom>
              <a:avLst/>
              <a:gdLst/>
              <a:ahLst/>
              <a:cxnLst/>
              <a:rect l="l" t="t" r="r" b="b"/>
              <a:pathLst>
                <a:path w="175895" h="697864">
                  <a:moveTo>
                    <a:pt x="0" y="0"/>
                  </a:moveTo>
                  <a:lnTo>
                    <a:pt x="0" y="697245"/>
                  </a:lnTo>
                </a:path>
                <a:path w="175895" h="697864">
                  <a:moveTo>
                    <a:pt x="175737" y="0"/>
                  </a:moveTo>
                  <a:lnTo>
                    <a:pt x="175737" y="697245"/>
                  </a:lnTo>
                </a:path>
              </a:pathLst>
            </a:custGeom>
            <a:ln w="5549">
              <a:solidFill>
                <a:srgbClr val="4A7EBB"/>
              </a:solidFill>
              <a:prstDash val="sysDash"/>
            </a:ln>
          </p:spPr>
          <p:txBody>
            <a:bodyPr wrap="square" lIns="0" tIns="0" rIns="0" bIns="0" rtlCol="0"/>
            <a:lstStyle/>
            <a:p>
              <a:endParaRPr/>
            </a:p>
          </p:txBody>
        </p:sp>
        <p:sp>
          <p:nvSpPr>
            <p:cNvPr id="16" name="object 16"/>
            <p:cNvSpPr/>
            <p:nvPr/>
          </p:nvSpPr>
          <p:spPr>
            <a:xfrm>
              <a:off x="4763080"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17" name="object 17"/>
            <p:cNvSpPr/>
            <p:nvPr/>
          </p:nvSpPr>
          <p:spPr>
            <a:xfrm>
              <a:off x="493743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18" name="object 18"/>
            <p:cNvSpPr/>
            <p:nvPr/>
          </p:nvSpPr>
          <p:spPr>
            <a:xfrm>
              <a:off x="5112704" y="4356967"/>
              <a:ext cx="0" cy="697865"/>
            </a:xfrm>
            <a:custGeom>
              <a:avLst/>
              <a:gdLst/>
              <a:ahLst/>
              <a:cxnLst/>
              <a:rect l="l" t="t" r="r" b="b"/>
              <a:pathLst>
                <a:path h="697864">
                  <a:moveTo>
                    <a:pt x="0" y="0"/>
                  </a:moveTo>
                  <a:lnTo>
                    <a:pt x="0" y="697245"/>
                  </a:lnTo>
                </a:path>
              </a:pathLst>
            </a:custGeom>
            <a:ln w="6474">
              <a:solidFill>
                <a:srgbClr val="4A7EBB"/>
              </a:solidFill>
              <a:prstDash val="sysDash"/>
            </a:ln>
          </p:spPr>
          <p:txBody>
            <a:bodyPr wrap="square" lIns="0" tIns="0" rIns="0" bIns="0" rtlCol="0"/>
            <a:lstStyle/>
            <a:p>
              <a:endParaRPr/>
            </a:p>
          </p:txBody>
        </p:sp>
        <p:sp>
          <p:nvSpPr>
            <p:cNvPr id="19" name="object 19"/>
            <p:cNvSpPr/>
            <p:nvPr/>
          </p:nvSpPr>
          <p:spPr>
            <a:xfrm>
              <a:off x="5287055" y="4356967"/>
              <a:ext cx="0" cy="1389380"/>
            </a:xfrm>
            <a:custGeom>
              <a:avLst/>
              <a:gdLst/>
              <a:ahLst/>
              <a:cxnLst/>
              <a:rect l="l" t="t" r="r" b="b"/>
              <a:pathLst>
                <a:path h="1389379">
                  <a:moveTo>
                    <a:pt x="0" y="0"/>
                  </a:moveTo>
                  <a:lnTo>
                    <a:pt x="0" y="1388932"/>
                  </a:lnTo>
                </a:path>
              </a:pathLst>
            </a:custGeom>
            <a:ln w="5549">
              <a:solidFill>
                <a:srgbClr val="4A7EBB"/>
              </a:solidFill>
              <a:prstDash val="sysDash"/>
            </a:ln>
          </p:spPr>
          <p:txBody>
            <a:bodyPr wrap="square" lIns="0" tIns="0" rIns="0" bIns="0" rtlCol="0"/>
            <a:lstStyle/>
            <a:p>
              <a:endParaRPr/>
            </a:p>
          </p:txBody>
        </p:sp>
        <p:sp>
          <p:nvSpPr>
            <p:cNvPr id="20" name="object 20"/>
            <p:cNvSpPr/>
            <p:nvPr/>
          </p:nvSpPr>
          <p:spPr>
            <a:xfrm>
              <a:off x="5462792"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1" name="object 21"/>
            <p:cNvSpPr/>
            <p:nvPr/>
          </p:nvSpPr>
          <p:spPr>
            <a:xfrm>
              <a:off x="563668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22" name="object 22"/>
            <p:cNvSpPr/>
            <p:nvPr/>
          </p:nvSpPr>
          <p:spPr>
            <a:xfrm>
              <a:off x="5811492"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23" name="object 23"/>
            <p:cNvSpPr/>
            <p:nvPr/>
          </p:nvSpPr>
          <p:spPr>
            <a:xfrm>
              <a:off x="5986304"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4" name="object 24"/>
            <p:cNvSpPr/>
            <p:nvPr/>
          </p:nvSpPr>
          <p:spPr>
            <a:xfrm>
              <a:off x="6161117"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5" name="object 25"/>
            <p:cNvSpPr/>
            <p:nvPr/>
          </p:nvSpPr>
          <p:spPr>
            <a:xfrm>
              <a:off x="6336391"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26" name="object 26"/>
            <p:cNvSpPr/>
            <p:nvPr/>
          </p:nvSpPr>
          <p:spPr>
            <a:xfrm>
              <a:off x="6510742"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7" name="object 27"/>
            <p:cNvSpPr/>
            <p:nvPr/>
          </p:nvSpPr>
          <p:spPr>
            <a:xfrm>
              <a:off x="3889480"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8" name="object 28"/>
            <p:cNvSpPr/>
            <p:nvPr/>
          </p:nvSpPr>
          <p:spPr>
            <a:xfrm>
              <a:off x="3889476" y="4634763"/>
              <a:ext cx="3757295" cy="440055"/>
            </a:xfrm>
            <a:custGeom>
              <a:avLst/>
              <a:gdLst/>
              <a:ahLst/>
              <a:cxnLst/>
              <a:rect l="l" t="t" r="r" b="b"/>
              <a:pathLst>
                <a:path w="3757295" h="440054">
                  <a:moveTo>
                    <a:pt x="3757079" y="416674"/>
                  </a:moveTo>
                  <a:lnTo>
                    <a:pt x="3747871" y="413905"/>
                  </a:lnTo>
                  <a:lnTo>
                    <a:pt x="3680307" y="393522"/>
                  </a:lnTo>
                  <a:lnTo>
                    <a:pt x="3680307" y="413905"/>
                  </a:lnTo>
                  <a:lnTo>
                    <a:pt x="0" y="414820"/>
                  </a:lnTo>
                  <a:lnTo>
                    <a:pt x="0" y="421309"/>
                  </a:lnTo>
                  <a:lnTo>
                    <a:pt x="3680307" y="420382"/>
                  </a:lnTo>
                  <a:lnTo>
                    <a:pt x="3680307" y="439826"/>
                  </a:lnTo>
                  <a:lnTo>
                    <a:pt x="3744785" y="420382"/>
                  </a:lnTo>
                  <a:lnTo>
                    <a:pt x="3757079" y="416674"/>
                  </a:lnTo>
                  <a:close/>
                </a:path>
                <a:path w="3757295" h="440054">
                  <a:moveTo>
                    <a:pt x="3757079" y="23139"/>
                  </a:moveTo>
                  <a:lnTo>
                    <a:pt x="3747871" y="20370"/>
                  </a:lnTo>
                  <a:lnTo>
                    <a:pt x="3680307" y="0"/>
                  </a:lnTo>
                  <a:lnTo>
                    <a:pt x="3680307" y="20370"/>
                  </a:lnTo>
                  <a:lnTo>
                    <a:pt x="0" y="21297"/>
                  </a:lnTo>
                  <a:lnTo>
                    <a:pt x="0" y="27774"/>
                  </a:lnTo>
                  <a:lnTo>
                    <a:pt x="3680307" y="26847"/>
                  </a:lnTo>
                  <a:lnTo>
                    <a:pt x="3680307" y="46291"/>
                  </a:lnTo>
                  <a:lnTo>
                    <a:pt x="3744785" y="26847"/>
                  </a:lnTo>
                  <a:lnTo>
                    <a:pt x="3757079" y="23139"/>
                  </a:lnTo>
                  <a:close/>
                </a:path>
              </a:pathLst>
            </a:custGeom>
            <a:solidFill>
              <a:srgbClr val="000000"/>
            </a:solidFill>
          </p:spPr>
          <p:txBody>
            <a:bodyPr wrap="square" lIns="0" tIns="0" rIns="0" bIns="0" rtlCol="0"/>
            <a:lstStyle/>
            <a:p>
              <a:endParaRPr/>
            </a:p>
          </p:txBody>
        </p:sp>
        <p:sp>
          <p:nvSpPr>
            <p:cNvPr id="29" name="object 29"/>
            <p:cNvSpPr/>
            <p:nvPr/>
          </p:nvSpPr>
          <p:spPr>
            <a:xfrm>
              <a:off x="3889480" y="4920874"/>
              <a:ext cx="874394" cy="130810"/>
            </a:xfrm>
            <a:custGeom>
              <a:avLst/>
              <a:gdLst/>
              <a:ahLst/>
              <a:cxnLst/>
              <a:rect l="l" t="t" r="r" b="b"/>
              <a:pathLst>
                <a:path w="874395" h="130810">
                  <a:moveTo>
                    <a:pt x="874062" y="0"/>
                  </a:moveTo>
                  <a:lnTo>
                    <a:pt x="0" y="0"/>
                  </a:lnTo>
                  <a:lnTo>
                    <a:pt x="0" y="130559"/>
                  </a:lnTo>
                  <a:lnTo>
                    <a:pt x="874062" y="130559"/>
                  </a:lnTo>
                  <a:lnTo>
                    <a:pt x="874062" y="0"/>
                  </a:lnTo>
                  <a:close/>
                </a:path>
              </a:pathLst>
            </a:custGeom>
            <a:solidFill>
              <a:srgbClr val="99CCFF"/>
            </a:solidFill>
          </p:spPr>
          <p:txBody>
            <a:bodyPr wrap="square" lIns="0" tIns="0" rIns="0" bIns="0" rtlCol="0"/>
            <a:lstStyle/>
            <a:p>
              <a:endParaRPr/>
            </a:p>
          </p:txBody>
        </p:sp>
        <p:sp>
          <p:nvSpPr>
            <p:cNvPr id="30" name="object 30"/>
            <p:cNvSpPr/>
            <p:nvPr/>
          </p:nvSpPr>
          <p:spPr>
            <a:xfrm>
              <a:off x="3886706" y="4918096"/>
              <a:ext cx="880744" cy="137160"/>
            </a:xfrm>
            <a:custGeom>
              <a:avLst/>
              <a:gdLst/>
              <a:ahLst/>
              <a:cxnLst/>
              <a:rect l="l" t="t" r="r" b="b"/>
              <a:pathLst>
                <a:path w="880745" h="137160">
                  <a:moveTo>
                    <a:pt x="876835" y="0"/>
                  </a:moveTo>
                  <a:lnTo>
                    <a:pt x="2773" y="0"/>
                  </a:lnTo>
                  <a:lnTo>
                    <a:pt x="0" y="925"/>
                  </a:lnTo>
                  <a:lnTo>
                    <a:pt x="0" y="136116"/>
                  </a:lnTo>
                  <a:lnTo>
                    <a:pt x="2773" y="137041"/>
                  </a:lnTo>
                  <a:lnTo>
                    <a:pt x="876835" y="137041"/>
                  </a:lnTo>
                  <a:lnTo>
                    <a:pt x="879610" y="136116"/>
                  </a:lnTo>
                  <a:lnTo>
                    <a:pt x="880535" y="133337"/>
                  </a:lnTo>
                  <a:lnTo>
                    <a:pt x="5548" y="133337"/>
                  </a:lnTo>
                  <a:lnTo>
                    <a:pt x="2773" y="130559"/>
                  </a:lnTo>
                  <a:lnTo>
                    <a:pt x="5548" y="130559"/>
                  </a:lnTo>
                  <a:lnTo>
                    <a:pt x="5548" y="5554"/>
                  </a:lnTo>
                  <a:lnTo>
                    <a:pt x="2773" y="5554"/>
                  </a:lnTo>
                  <a:lnTo>
                    <a:pt x="5548" y="2777"/>
                  </a:lnTo>
                  <a:lnTo>
                    <a:pt x="880535" y="2777"/>
                  </a:lnTo>
                  <a:lnTo>
                    <a:pt x="879610" y="925"/>
                  </a:lnTo>
                  <a:lnTo>
                    <a:pt x="876835" y="0"/>
                  </a:lnTo>
                  <a:close/>
                </a:path>
                <a:path w="880745" h="137160">
                  <a:moveTo>
                    <a:pt x="5548" y="130559"/>
                  </a:moveTo>
                  <a:lnTo>
                    <a:pt x="2773" y="130559"/>
                  </a:lnTo>
                  <a:lnTo>
                    <a:pt x="5548" y="133337"/>
                  </a:lnTo>
                  <a:lnTo>
                    <a:pt x="5548" y="130559"/>
                  </a:lnTo>
                  <a:close/>
                </a:path>
                <a:path w="880745" h="137160">
                  <a:moveTo>
                    <a:pt x="874060" y="130559"/>
                  </a:moveTo>
                  <a:lnTo>
                    <a:pt x="5548" y="130559"/>
                  </a:lnTo>
                  <a:lnTo>
                    <a:pt x="5548" y="133337"/>
                  </a:lnTo>
                  <a:lnTo>
                    <a:pt x="874060" y="133337"/>
                  </a:lnTo>
                  <a:lnTo>
                    <a:pt x="874060" y="130559"/>
                  </a:lnTo>
                  <a:close/>
                </a:path>
                <a:path w="880745" h="137160">
                  <a:moveTo>
                    <a:pt x="874060" y="2777"/>
                  </a:moveTo>
                  <a:lnTo>
                    <a:pt x="874060" y="133337"/>
                  </a:lnTo>
                  <a:lnTo>
                    <a:pt x="876835" y="130559"/>
                  </a:lnTo>
                  <a:lnTo>
                    <a:pt x="880535" y="130559"/>
                  </a:lnTo>
                  <a:lnTo>
                    <a:pt x="880535" y="5554"/>
                  </a:lnTo>
                  <a:lnTo>
                    <a:pt x="876835" y="5554"/>
                  </a:lnTo>
                  <a:lnTo>
                    <a:pt x="874060" y="2777"/>
                  </a:lnTo>
                  <a:close/>
                </a:path>
                <a:path w="880745" h="137160">
                  <a:moveTo>
                    <a:pt x="880535" y="130559"/>
                  </a:moveTo>
                  <a:lnTo>
                    <a:pt x="876835" y="130559"/>
                  </a:lnTo>
                  <a:lnTo>
                    <a:pt x="874060" y="133337"/>
                  </a:lnTo>
                  <a:lnTo>
                    <a:pt x="880535" y="133337"/>
                  </a:lnTo>
                  <a:lnTo>
                    <a:pt x="880535" y="130559"/>
                  </a:lnTo>
                  <a:close/>
                </a:path>
                <a:path w="880745" h="137160">
                  <a:moveTo>
                    <a:pt x="5548" y="2777"/>
                  </a:moveTo>
                  <a:lnTo>
                    <a:pt x="2773" y="5554"/>
                  </a:lnTo>
                  <a:lnTo>
                    <a:pt x="5548" y="5554"/>
                  </a:lnTo>
                  <a:lnTo>
                    <a:pt x="5548" y="2777"/>
                  </a:lnTo>
                  <a:close/>
                </a:path>
                <a:path w="880745" h="137160">
                  <a:moveTo>
                    <a:pt x="874060" y="2777"/>
                  </a:moveTo>
                  <a:lnTo>
                    <a:pt x="5548" y="2777"/>
                  </a:lnTo>
                  <a:lnTo>
                    <a:pt x="5548" y="5554"/>
                  </a:lnTo>
                  <a:lnTo>
                    <a:pt x="874060" y="5554"/>
                  </a:lnTo>
                  <a:lnTo>
                    <a:pt x="874060" y="2777"/>
                  </a:lnTo>
                  <a:close/>
                </a:path>
                <a:path w="880745" h="137160">
                  <a:moveTo>
                    <a:pt x="880535" y="2777"/>
                  </a:moveTo>
                  <a:lnTo>
                    <a:pt x="874060" y="2777"/>
                  </a:lnTo>
                  <a:lnTo>
                    <a:pt x="876835" y="5554"/>
                  </a:lnTo>
                  <a:lnTo>
                    <a:pt x="880535" y="5554"/>
                  </a:lnTo>
                  <a:lnTo>
                    <a:pt x="880535" y="2777"/>
                  </a:lnTo>
                  <a:close/>
                </a:path>
              </a:pathLst>
            </a:custGeom>
            <a:solidFill>
              <a:srgbClr val="000000"/>
            </a:solidFill>
          </p:spPr>
          <p:txBody>
            <a:bodyPr wrap="square" lIns="0" tIns="0" rIns="0" bIns="0" rtlCol="0"/>
            <a:lstStyle/>
            <a:p>
              <a:endParaRPr/>
            </a:p>
          </p:txBody>
        </p:sp>
        <p:sp>
          <p:nvSpPr>
            <p:cNvPr id="31" name="object 31"/>
            <p:cNvSpPr/>
            <p:nvPr/>
          </p:nvSpPr>
          <p:spPr>
            <a:xfrm>
              <a:off x="3866357" y="4746795"/>
              <a:ext cx="46355" cy="307975"/>
            </a:xfrm>
            <a:custGeom>
              <a:avLst/>
              <a:gdLst/>
              <a:ahLst/>
              <a:cxnLst/>
              <a:rect l="l" t="t" r="r" b="b"/>
              <a:pathLst>
                <a:path w="46354" h="307975">
                  <a:moveTo>
                    <a:pt x="28672" y="69446"/>
                  </a:moveTo>
                  <a:lnTo>
                    <a:pt x="16648" y="69446"/>
                  </a:lnTo>
                  <a:lnTo>
                    <a:pt x="16648" y="307417"/>
                  </a:lnTo>
                  <a:lnTo>
                    <a:pt x="28672" y="307417"/>
                  </a:lnTo>
                  <a:lnTo>
                    <a:pt x="28672" y="69446"/>
                  </a:lnTo>
                  <a:close/>
                </a:path>
                <a:path w="46354" h="307975">
                  <a:moveTo>
                    <a:pt x="23122" y="0"/>
                  </a:moveTo>
                  <a:lnTo>
                    <a:pt x="0" y="77779"/>
                  </a:lnTo>
                  <a:lnTo>
                    <a:pt x="16648" y="77779"/>
                  </a:lnTo>
                  <a:lnTo>
                    <a:pt x="16648" y="69446"/>
                  </a:lnTo>
                  <a:lnTo>
                    <a:pt x="43769" y="69446"/>
                  </a:lnTo>
                  <a:lnTo>
                    <a:pt x="23122" y="0"/>
                  </a:lnTo>
                  <a:close/>
                </a:path>
                <a:path w="46354" h="307975">
                  <a:moveTo>
                    <a:pt x="43769" y="69446"/>
                  </a:moveTo>
                  <a:lnTo>
                    <a:pt x="28672" y="69446"/>
                  </a:lnTo>
                  <a:lnTo>
                    <a:pt x="28672" y="77779"/>
                  </a:lnTo>
                  <a:lnTo>
                    <a:pt x="46247" y="77779"/>
                  </a:lnTo>
                  <a:lnTo>
                    <a:pt x="43769" y="69446"/>
                  </a:lnTo>
                  <a:close/>
                </a:path>
              </a:pathLst>
            </a:custGeom>
            <a:solidFill>
              <a:srgbClr val="0000FF"/>
            </a:solidFill>
          </p:spPr>
          <p:txBody>
            <a:bodyPr wrap="square" lIns="0" tIns="0" rIns="0" bIns="0" rtlCol="0"/>
            <a:lstStyle/>
            <a:p>
              <a:endParaRPr/>
            </a:p>
          </p:txBody>
        </p:sp>
        <p:sp>
          <p:nvSpPr>
            <p:cNvPr id="32" name="object 32"/>
            <p:cNvSpPr/>
            <p:nvPr/>
          </p:nvSpPr>
          <p:spPr>
            <a:xfrm>
              <a:off x="3886695" y="5053291"/>
              <a:ext cx="2453005" cy="41910"/>
            </a:xfrm>
            <a:custGeom>
              <a:avLst/>
              <a:gdLst/>
              <a:ahLst/>
              <a:cxnLst/>
              <a:rect l="l" t="t" r="r" b="b"/>
              <a:pathLst>
                <a:path w="2453004" h="41910">
                  <a:moveTo>
                    <a:pt x="5549" y="0"/>
                  </a:moveTo>
                  <a:lnTo>
                    <a:pt x="0" y="0"/>
                  </a:lnTo>
                  <a:lnTo>
                    <a:pt x="0" y="41668"/>
                  </a:lnTo>
                  <a:lnTo>
                    <a:pt x="5549" y="41668"/>
                  </a:lnTo>
                  <a:lnTo>
                    <a:pt x="5549" y="0"/>
                  </a:lnTo>
                  <a:close/>
                </a:path>
                <a:path w="2453004" h="41910">
                  <a:moveTo>
                    <a:pt x="354253" y="0"/>
                  </a:moveTo>
                  <a:lnTo>
                    <a:pt x="348703" y="0"/>
                  </a:lnTo>
                  <a:lnTo>
                    <a:pt x="348703" y="41668"/>
                  </a:lnTo>
                  <a:lnTo>
                    <a:pt x="354253" y="41668"/>
                  </a:lnTo>
                  <a:lnTo>
                    <a:pt x="354253" y="0"/>
                  </a:lnTo>
                  <a:close/>
                </a:path>
                <a:path w="2453004" h="41910">
                  <a:moveTo>
                    <a:pt x="703884" y="0"/>
                  </a:moveTo>
                  <a:lnTo>
                    <a:pt x="698334" y="0"/>
                  </a:lnTo>
                  <a:lnTo>
                    <a:pt x="698334" y="41668"/>
                  </a:lnTo>
                  <a:lnTo>
                    <a:pt x="703884" y="41668"/>
                  </a:lnTo>
                  <a:lnTo>
                    <a:pt x="703884" y="0"/>
                  </a:lnTo>
                  <a:close/>
                </a:path>
                <a:path w="2453004" h="41910">
                  <a:moveTo>
                    <a:pt x="1053503" y="0"/>
                  </a:moveTo>
                  <a:lnTo>
                    <a:pt x="1047953" y="0"/>
                  </a:lnTo>
                  <a:lnTo>
                    <a:pt x="1047953" y="41668"/>
                  </a:lnTo>
                  <a:lnTo>
                    <a:pt x="1053503" y="41668"/>
                  </a:lnTo>
                  <a:lnTo>
                    <a:pt x="1053503" y="0"/>
                  </a:lnTo>
                  <a:close/>
                </a:path>
                <a:path w="2453004" h="41910">
                  <a:moveTo>
                    <a:pt x="1403134" y="0"/>
                  </a:moveTo>
                  <a:lnTo>
                    <a:pt x="1397584" y="0"/>
                  </a:lnTo>
                  <a:lnTo>
                    <a:pt x="1397584" y="41668"/>
                  </a:lnTo>
                  <a:lnTo>
                    <a:pt x="1403134" y="41668"/>
                  </a:lnTo>
                  <a:lnTo>
                    <a:pt x="1403134" y="0"/>
                  </a:lnTo>
                  <a:close/>
                </a:path>
                <a:path w="2453004" h="41910">
                  <a:moveTo>
                    <a:pt x="1752752" y="0"/>
                  </a:moveTo>
                  <a:lnTo>
                    <a:pt x="1747202" y="0"/>
                  </a:lnTo>
                  <a:lnTo>
                    <a:pt x="1747202" y="41668"/>
                  </a:lnTo>
                  <a:lnTo>
                    <a:pt x="1752752" y="41668"/>
                  </a:lnTo>
                  <a:lnTo>
                    <a:pt x="1752752" y="0"/>
                  </a:lnTo>
                  <a:close/>
                </a:path>
                <a:path w="2453004" h="41910">
                  <a:moveTo>
                    <a:pt x="2102383" y="0"/>
                  </a:moveTo>
                  <a:lnTo>
                    <a:pt x="2096833" y="0"/>
                  </a:lnTo>
                  <a:lnTo>
                    <a:pt x="2096833" y="41668"/>
                  </a:lnTo>
                  <a:lnTo>
                    <a:pt x="2102383" y="41668"/>
                  </a:lnTo>
                  <a:lnTo>
                    <a:pt x="2102383" y="0"/>
                  </a:lnTo>
                  <a:close/>
                </a:path>
                <a:path w="2453004" h="41910">
                  <a:moveTo>
                    <a:pt x="2452928" y="0"/>
                  </a:moveTo>
                  <a:lnTo>
                    <a:pt x="2446451" y="0"/>
                  </a:lnTo>
                  <a:lnTo>
                    <a:pt x="2446451" y="41668"/>
                  </a:lnTo>
                  <a:lnTo>
                    <a:pt x="2452928" y="41668"/>
                  </a:lnTo>
                  <a:lnTo>
                    <a:pt x="2452928" y="0"/>
                  </a:lnTo>
                  <a:close/>
                </a:path>
              </a:pathLst>
            </a:custGeom>
            <a:solidFill>
              <a:srgbClr val="000000"/>
            </a:solidFill>
          </p:spPr>
          <p:txBody>
            <a:bodyPr wrap="square" lIns="0" tIns="0" rIns="0" bIns="0" rtlCol="0"/>
            <a:lstStyle/>
            <a:p>
              <a:endParaRPr/>
            </a:p>
          </p:txBody>
        </p:sp>
        <p:sp>
          <p:nvSpPr>
            <p:cNvPr id="33" name="object 33"/>
            <p:cNvSpPr/>
            <p:nvPr/>
          </p:nvSpPr>
          <p:spPr>
            <a:xfrm>
              <a:off x="6685091" y="4356967"/>
              <a:ext cx="0" cy="540385"/>
            </a:xfrm>
            <a:custGeom>
              <a:avLst/>
              <a:gdLst/>
              <a:ahLst/>
              <a:cxnLst/>
              <a:rect l="l" t="t" r="r" b="b"/>
              <a:pathLst>
                <a:path h="540385">
                  <a:moveTo>
                    <a:pt x="0" y="0"/>
                  </a:moveTo>
                  <a:lnTo>
                    <a:pt x="0" y="539832"/>
                  </a:lnTo>
                </a:path>
              </a:pathLst>
            </a:custGeom>
            <a:ln w="6474">
              <a:solidFill>
                <a:srgbClr val="4A7EBB"/>
              </a:solidFill>
              <a:prstDash val="sysDash"/>
            </a:ln>
          </p:spPr>
          <p:txBody>
            <a:bodyPr wrap="square" lIns="0" tIns="0" rIns="0" bIns="0" rtlCol="0"/>
            <a:lstStyle/>
            <a:p>
              <a:endParaRPr/>
            </a:p>
          </p:txBody>
        </p:sp>
        <p:sp>
          <p:nvSpPr>
            <p:cNvPr id="34" name="object 34"/>
            <p:cNvSpPr/>
            <p:nvPr/>
          </p:nvSpPr>
          <p:spPr>
            <a:xfrm>
              <a:off x="6681851" y="4914391"/>
              <a:ext cx="6985" cy="140335"/>
            </a:xfrm>
            <a:custGeom>
              <a:avLst/>
              <a:gdLst/>
              <a:ahLst/>
              <a:cxnLst/>
              <a:rect l="l" t="t" r="r" b="b"/>
              <a:pathLst>
                <a:path w="6984" h="140335">
                  <a:moveTo>
                    <a:pt x="6477" y="137045"/>
                  </a:moveTo>
                  <a:lnTo>
                    <a:pt x="0" y="137045"/>
                  </a:lnTo>
                  <a:lnTo>
                    <a:pt x="0" y="139827"/>
                  </a:lnTo>
                  <a:lnTo>
                    <a:pt x="6477" y="139827"/>
                  </a:lnTo>
                  <a:lnTo>
                    <a:pt x="6477" y="137045"/>
                  </a:lnTo>
                  <a:close/>
                </a:path>
                <a:path w="6984" h="140335">
                  <a:moveTo>
                    <a:pt x="6477" y="0"/>
                  </a:moveTo>
                  <a:lnTo>
                    <a:pt x="0" y="0"/>
                  </a:lnTo>
                  <a:lnTo>
                    <a:pt x="0" y="6489"/>
                  </a:lnTo>
                  <a:lnTo>
                    <a:pt x="6477" y="6489"/>
                  </a:lnTo>
                  <a:lnTo>
                    <a:pt x="6477" y="0"/>
                  </a:lnTo>
                  <a:close/>
                </a:path>
              </a:pathLst>
            </a:custGeom>
            <a:solidFill>
              <a:srgbClr val="4A7EBB"/>
            </a:solidFill>
          </p:spPr>
          <p:txBody>
            <a:bodyPr wrap="square" lIns="0" tIns="0" rIns="0" bIns="0" rtlCol="0"/>
            <a:lstStyle/>
            <a:p>
              <a:endParaRPr/>
            </a:p>
          </p:txBody>
        </p:sp>
        <p:sp>
          <p:nvSpPr>
            <p:cNvPr id="35" name="object 35"/>
            <p:cNvSpPr/>
            <p:nvPr/>
          </p:nvSpPr>
          <p:spPr>
            <a:xfrm>
              <a:off x="6860367" y="4356967"/>
              <a:ext cx="0" cy="540385"/>
            </a:xfrm>
            <a:custGeom>
              <a:avLst/>
              <a:gdLst/>
              <a:ahLst/>
              <a:cxnLst/>
              <a:rect l="l" t="t" r="r" b="b"/>
              <a:pathLst>
                <a:path h="540385">
                  <a:moveTo>
                    <a:pt x="0" y="0"/>
                  </a:moveTo>
                  <a:lnTo>
                    <a:pt x="0" y="539832"/>
                  </a:lnTo>
                </a:path>
              </a:pathLst>
            </a:custGeom>
            <a:ln w="5549">
              <a:solidFill>
                <a:srgbClr val="4A7EBB"/>
              </a:solidFill>
              <a:prstDash val="sysDash"/>
            </a:ln>
          </p:spPr>
          <p:txBody>
            <a:bodyPr wrap="square" lIns="0" tIns="0" rIns="0" bIns="0" rtlCol="0"/>
            <a:lstStyle/>
            <a:p>
              <a:endParaRPr/>
            </a:p>
          </p:txBody>
        </p:sp>
        <p:sp>
          <p:nvSpPr>
            <p:cNvPr id="36" name="object 36"/>
            <p:cNvSpPr/>
            <p:nvPr/>
          </p:nvSpPr>
          <p:spPr>
            <a:xfrm>
              <a:off x="6857581" y="4914391"/>
              <a:ext cx="5715" cy="140335"/>
            </a:xfrm>
            <a:custGeom>
              <a:avLst/>
              <a:gdLst/>
              <a:ahLst/>
              <a:cxnLst/>
              <a:rect l="l" t="t" r="r" b="b"/>
              <a:pathLst>
                <a:path w="5715" h="140335">
                  <a:moveTo>
                    <a:pt x="5549" y="137045"/>
                  </a:moveTo>
                  <a:lnTo>
                    <a:pt x="0" y="137045"/>
                  </a:lnTo>
                  <a:lnTo>
                    <a:pt x="0" y="139827"/>
                  </a:lnTo>
                  <a:lnTo>
                    <a:pt x="5549" y="139827"/>
                  </a:lnTo>
                  <a:lnTo>
                    <a:pt x="5549" y="137045"/>
                  </a:lnTo>
                  <a:close/>
                </a:path>
                <a:path w="5715" h="140335">
                  <a:moveTo>
                    <a:pt x="5549" y="0"/>
                  </a:moveTo>
                  <a:lnTo>
                    <a:pt x="0" y="0"/>
                  </a:lnTo>
                  <a:lnTo>
                    <a:pt x="0" y="6489"/>
                  </a:lnTo>
                  <a:lnTo>
                    <a:pt x="5549" y="6489"/>
                  </a:lnTo>
                  <a:lnTo>
                    <a:pt x="5549" y="0"/>
                  </a:lnTo>
                  <a:close/>
                </a:path>
              </a:pathLst>
            </a:custGeom>
            <a:solidFill>
              <a:srgbClr val="4A7EBB"/>
            </a:solidFill>
          </p:spPr>
          <p:txBody>
            <a:bodyPr wrap="square" lIns="0" tIns="0" rIns="0" bIns="0" rtlCol="0"/>
            <a:lstStyle/>
            <a:p>
              <a:endParaRPr/>
            </a:p>
          </p:txBody>
        </p:sp>
        <p:sp>
          <p:nvSpPr>
            <p:cNvPr id="37" name="object 37"/>
            <p:cNvSpPr/>
            <p:nvPr/>
          </p:nvSpPr>
          <p:spPr>
            <a:xfrm>
              <a:off x="7035179"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38" name="object 38"/>
            <p:cNvSpPr/>
            <p:nvPr/>
          </p:nvSpPr>
          <p:spPr>
            <a:xfrm>
              <a:off x="4740419" y="4356967"/>
              <a:ext cx="46355" cy="300355"/>
            </a:xfrm>
            <a:custGeom>
              <a:avLst/>
              <a:gdLst/>
              <a:ahLst/>
              <a:cxnLst/>
              <a:rect l="l" t="t" r="r" b="b"/>
              <a:pathLst>
                <a:path w="46354" h="300354">
                  <a:moveTo>
                    <a:pt x="29597" y="63891"/>
                  </a:moveTo>
                  <a:lnTo>
                    <a:pt x="17572" y="63891"/>
                  </a:lnTo>
                  <a:lnTo>
                    <a:pt x="17572" y="300009"/>
                  </a:lnTo>
                  <a:lnTo>
                    <a:pt x="29597" y="300009"/>
                  </a:lnTo>
                  <a:lnTo>
                    <a:pt x="29597" y="63891"/>
                  </a:lnTo>
                  <a:close/>
                </a:path>
                <a:path w="46354" h="300354">
                  <a:moveTo>
                    <a:pt x="24774" y="0"/>
                  </a:moveTo>
                  <a:lnTo>
                    <a:pt x="21471" y="0"/>
                  </a:lnTo>
                  <a:lnTo>
                    <a:pt x="0" y="72224"/>
                  </a:lnTo>
                  <a:lnTo>
                    <a:pt x="17572" y="72224"/>
                  </a:lnTo>
                  <a:lnTo>
                    <a:pt x="17572" y="63891"/>
                  </a:lnTo>
                  <a:lnTo>
                    <a:pt x="43769" y="63891"/>
                  </a:lnTo>
                  <a:lnTo>
                    <a:pt x="24774" y="0"/>
                  </a:lnTo>
                  <a:close/>
                </a:path>
                <a:path w="46354" h="300354">
                  <a:moveTo>
                    <a:pt x="43769" y="63891"/>
                  </a:moveTo>
                  <a:lnTo>
                    <a:pt x="29597" y="63891"/>
                  </a:lnTo>
                  <a:lnTo>
                    <a:pt x="29597" y="72224"/>
                  </a:lnTo>
                  <a:lnTo>
                    <a:pt x="46247" y="72224"/>
                  </a:lnTo>
                  <a:lnTo>
                    <a:pt x="43769" y="63891"/>
                  </a:lnTo>
                  <a:close/>
                </a:path>
              </a:pathLst>
            </a:custGeom>
            <a:solidFill>
              <a:srgbClr val="0000FF"/>
            </a:solidFill>
          </p:spPr>
          <p:txBody>
            <a:bodyPr wrap="square" lIns="0" tIns="0" rIns="0" bIns="0" rtlCol="0"/>
            <a:lstStyle/>
            <a:p>
              <a:endParaRPr/>
            </a:p>
          </p:txBody>
        </p:sp>
        <p:sp>
          <p:nvSpPr>
            <p:cNvPr id="39" name="object 39"/>
            <p:cNvSpPr/>
            <p:nvPr/>
          </p:nvSpPr>
          <p:spPr>
            <a:xfrm>
              <a:off x="6681851" y="5051437"/>
              <a:ext cx="356235" cy="43815"/>
            </a:xfrm>
            <a:custGeom>
              <a:avLst/>
              <a:gdLst/>
              <a:ahLst/>
              <a:cxnLst/>
              <a:rect l="l" t="t" r="r" b="b"/>
              <a:pathLst>
                <a:path w="356234" h="43814">
                  <a:moveTo>
                    <a:pt x="6477" y="0"/>
                  </a:moveTo>
                  <a:lnTo>
                    <a:pt x="0" y="0"/>
                  </a:lnTo>
                  <a:lnTo>
                    <a:pt x="0" y="43522"/>
                  </a:lnTo>
                  <a:lnTo>
                    <a:pt x="6477" y="43522"/>
                  </a:lnTo>
                  <a:lnTo>
                    <a:pt x="6477" y="0"/>
                  </a:lnTo>
                  <a:close/>
                </a:path>
                <a:path w="356234" h="43814">
                  <a:moveTo>
                    <a:pt x="356095" y="0"/>
                  </a:moveTo>
                  <a:lnTo>
                    <a:pt x="350545" y="0"/>
                  </a:lnTo>
                  <a:lnTo>
                    <a:pt x="350545" y="43522"/>
                  </a:lnTo>
                  <a:lnTo>
                    <a:pt x="356095" y="43522"/>
                  </a:lnTo>
                  <a:lnTo>
                    <a:pt x="356095" y="0"/>
                  </a:lnTo>
                  <a:close/>
                </a:path>
              </a:pathLst>
            </a:custGeom>
            <a:solidFill>
              <a:srgbClr val="000000"/>
            </a:solidFill>
          </p:spPr>
          <p:txBody>
            <a:bodyPr wrap="square" lIns="0" tIns="0" rIns="0" bIns="0" rtlCol="0"/>
            <a:lstStyle/>
            <a:p>
              <a:endParaRPr/>
            </a:p>
          </p:txBody>
        </p:sp>
        <p:sp>
          <p:nvSpPr>
            <p:cNvPr id="40" name="object 40"/>
            <p:cNvSpPr/>
            <p:nvPr/>
          </p:nvSpPr>
          <p:spPr>
            <a:xfrm>
              <a:off x="7209991"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41" name="object 41"/>
            <p:cNvSpPr/>
            <p:nvPr/>
          </p:nvSpPr>
          <p:spPr>
            <a:xfrm>
              <a:off x="4763542" y="4527342"/>
              <a:ext cx="524510" cy="132715"/>
            </a:xfrm>
            <a:custGeom>
              <a:avLst/>
              <a:gdLst/>
              <a:ahLst/>
              <a:cxnLst/>
              <a:rect l="l" t="t" r="r" b="b"/>
              <a:pathLst>
                <a:path w="524510" h="132714">
                  <a:moveTo>
                    <a:pt x="524437" y="0"/>
                  </a:moveTo>
                  <a:lnTo>
                    <a:pt x="0" y="0"/>
                  </a:lnTo>
                  <a:lnTo>
                    <a:pt x="0" y="132411"/>
                  </a:lnTo>
                  <a:lnTo>
                    <a:pt x="524437" y="132411"/>
                  </a:lnTo>
                  <a:lnTo>
                    <a:pt x="524437" y="0"/>
                  </a:lnTo>
                  <a:close/>
                </a:path>
              </a:pathLst>
            </a:custGeom>
            <a:solidFill>
              <a:srgbClr val="FF99CC"/>
            </a:solidFill>
          </p:spPr>
          <p:txBody>
            <a:bodyPr wrap="square" lIns="0" tIns="0" rIns="0" bIns="0" rtlCol="0"/>
            <a:lstStyle/>
            <a:p>
              <a:endParaRPr/>
            </a:p>
          </p:txBody>
        </p:sp>
        <p:sp>
          <p:nvSpPr>
            <p:cNvPr id="42" name="object 42"/>
            <p:cNvSpPr/>
            <p:nvPr/>
          </p:nvSpPr>
          <p:spPr>
            <a:xfrm>
              <a:off x="4760767" y="4524565"/>
              <a:ext cx="530225" cy="138430"/>
            </a:xfrm>
            <a:custGeom>
              <a:avLst/>
              <a:gdLst/>
              <a:ahLst/>
              <a:cxnLst/>
              <a:rect l="l" t="t" r="r" b="b"/>
              <a:pathLst>
                <a:path w="530225" h="138429">
                  <a:moveTo>
                    <a:pt x="527212" y="0"/>
                  </a:moveTo>
                  <a:lnTo>
                    <a:pt x="2774" y="0"/>
                  </a:lnTo>
                  <a:lnTo>
                    <a:pt x="925" y="925"/>
                  </a:lnTo>
                  <a:lnTo>
                    <a:pt x="0" y="2777"/>
                  </a:lnTo>
                  <a:lnTo>
                    <a:pt x="0" y="135188"/>
                  </a:lnTo>
                  <a:lnTo>
                    <a:pt x="925" y="137041"/>
                  </a:lnTo>
                  <a:lnTo>
                    <a:pt x="2774" y="137967"/>
                  </a:lnTo>
                  <a:lnTo>
                    <a:pt x="527212" y="137967"/>
                  </a:lnTo>
                  <a:lnTo>
                    <a:pt x="529062" y="137041"/>
                  </a:lnTo>
                  <a:lnTo>
                    <a:pt x="529987" y="135188"/>
                  </a:lnTo>
                  <a:lnTo>
                    <a:pt x="6474" y="135188"/>
                  </a:lnTo>
                  <a:lnTo>
                    <a:pt x="2774" y="131485"/>
                  </a:lnTo>
                  <a:lnTo>
                    <a:pt x="6474" y="131485"/>
                  </a:lnTo>
                  <a:lnTo>
                    <a:pt x="6474" y="5556"/>
                  </a:lnTo>
                  <a:lnTo>
                    <a:pt x="2774" y="5556"/>
                  </a:lnTo>
                  <a:lnTo>
                    <a:pt x="6474" y="2777"/>
                  </a:lnTo>
                  <a:lnTo>
                    <a:pt x="529987" y="2777"/>
                  </a:lnTo>
                  <a:lnTo>
                    <a:pt x="529062" y="925"/>
                  </a:lnTo>
                  <a:lnTo>
                    <a:pt x="527212" y="0"/>
                  </a:lnTo>
                  <a:close/>
                </a:path>
                <a:path w="530225" h="138429">
                  <a:moveTo>
                    <a:pt x="6474" y="131485"/>
                  </a:moveTo>
                  <a:lnTo>
                    <a:pt x="2774" y="131485"/>
                  </a:lnTo>
                  <a:lnTo>
                    <a:pt x="6474" y="135188"/>
                  </a:lnTo>
                  <a:lnTo>
                    <a:pt x="6474" y="131485"/>
                  </a:lnTo>
                  <a:close/>
                </a:path>
                <a:path w="530225" h="138429">
                  <a:moveTo>
                    <a:pt x="524437" y="131485"/>
                  </a:moveTo>
                  <a:lnTo>
                    <a:pt x="6474" y="131485"/>
                  </a:lnTo>
                  <a:lnTo>
                    <a:pt x="6474" y="135188"/>
                  </a:lnTo>
                  <a:lnTo>
                    <a:pt x="524437" y="135188"/>
                  </a:lnTo>
                  <a:lnTo>
                    <a:pt x="524437" y="131485"/>
                  </a:lnTo>
                  <a:close/>
                </a:path>
                <a:path w="530225" h="138429">
                  <a:moveTo>
                    <a:pt x="524437" y="2777"/>
                  </a:moveTo>
                  <a:lnTo>
                    <a:pt x="524437" y="135188"/>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5188"/>
                  </a:lnTo>
                  <a:lnTo>
                    <a:pt x="529987" y="135188"/>
                  </a:lnTo>
                  <a:lnTo>
                    <a:pt x="529987" y="131485"/>
                  </a:lnTo>
                  <a:close/>
                </a:path>
                <a:path w="530225" h="138429">
                  <a:moveTo>
                    <a:pt x="6474" y="2777"/>
                  </a:moveTo>
                  <a:lnTo>
                    <a:pt x="2774" y="5556"/>
                  </a:lnTo>
                  <a:lnTo>
                    <a:pt x="6474" y="5556"/>
                  </a:lnTo>
                  <a:lnTo>
                    <a:pt x="6474" y="2777"/>
                  </a:lnTo>
                  <a:close/>
                </a:path>
                <a:path w="530225" h="138429">
                  <a:moveTo>
                    <a:pt x="524437" y="2777"/>
                  </a:moveTo>
                  <a:lnTo>
                    <a:pt x="6474" y="2777"/>
                  </a:lnTo>
                  <a:lnTo>
                    <a:pt x="6474"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43" name="object 43"/>
            <p:cNvSpPr/>
            <p:nvPr/>
          </p:nvSpPr>
          <p:spPr>
            <a:xfrm>
              <a:off x="6335929" y="4920874"/>
              <a:ext cx="700405" cy="130810"/>
            </a:xfrm>
            <a:custGeom>
              <a:avLst/>
              <a:gdLst/>
              <a:ahLst/>
              <a:cxnLst/>
              <a:rect l="l" t="t" r="r" b="b"/>
              <a:pathLst>
                <a:path w="700404" h="130810">
                  <a:moveTo>
                    <a:pt x="700174" y="0"/>
                  </a:moveTo>
                  <a:lnTo>
                    <a:pt x="0" y="0"/>
                  </a:lnTo>
                  <a:lnTo>
                    <a:pt x="0" y="130559"/>
                  </a:lnTo>
                  <a:lnTo>
                    <a:pt x="700174" y="130559"/>
                  </a:lnTo>
                  <a:lnTo>
                    <a:pt x="700174" y="0"/>
                  </a:lnTo>
                  <a:close/>
                </a:path>
              </a:pathLst>
            </a:custGeom>
            <a:solidFill>
              <a:srgbClr val="99CCFF"/>
            </a:solidFill>
          </p:spPr>
          <p:txBody>
            <a:bodyPr wrap="square" lIns="0" tIns="0" rIns="0" bIns="0" rtlCol="0"/>
            <a:lstStyle/>
            <a:p>
              <a:endParaRPr/>
            </a:p>
          </p:txBody>
        </p:sp>
        <p:sp>
          <p:nvSpPr>
            <p:cNvPr id="44" name="object 44"/>
            <p:cNvSpPr/>
            <p:nvPr/>
          </p:nvSpPr>
          <p:spPr>
            <a:xfrm>
              <a:off x="3866349" y="4918100"/>
              <a:ext cx="3521710" cy="828040"/>
            </a:xfrm>
            <a:custGeom>
              <a:avLst/>
              <a:gdLst/>
              <a:ahLst/>
              <a:cxnLst/>
              <a:rect l="l" t="t" r="r" b="b"/>
              <a:pathLst>
                <a:path w="3521709" h="828039">
                  <a:moveTo>
                    <a:pt x="46253" y="692619"/>
                  </a:moveTo>
                  <a:lnTo>
                    <a:pt x="43776" y="684288"/>
                  </a:lnTo>
                  <a:lnTo>
                    <a:pt x="23126" y="614832"/>
                  </a:lnTo>
                  <a:lnTo>
                    <a:pt x="0" y="692619"/>
                  </a:lnTo>
                  <a:lnTo>
                    <a:pt x="20345" y="692619"/>
                  </a:lnTo>
                  <a:lnTo>
                    <a:pt x="20345" y="827811"/>
                  </a:lnTo>
                  <a:lnTo>
                    <a:pt x="25895" y="827811"/>
                  </a:lnTo>
                  <a:lnTo>
                    <a:pt x="25895" y="692619"/>
                  </a:lnTo>
                  <a:lnTo>
                    <a:pt x="46253" y="692619"/>
                  </a:lnTo>
                  <a:close/>
                </a:path>
                <a:path w="3521709" h="828039">
                  <a:moveTo>
                    <a:pt x="3172523" y="2781"/>
                  </a:moveTo>
                  <a:lnTo>
                    <a:pt x="3171596" y="927"/>
                  </a:lnTo>
                  <a:lnTo>
                    <a:pt x="3169755" y="0"/>
                  </a:lnTo>
                  <a:lnTo>
                    <a:pt x="3166973" y="0"/>
                  </a:lnTo>
                  <a:lnTo>
                    <a:pt x="3166973" y="5562"/>
                  </a:lnTo>
                  <a:lnTo>
                    <a:pt x="3166973" y="130556"/>
                  </a:lnTo>
                  <a:lnTo>
                    <a:pt x="2473274" y="130556"/>
                  </a:lnTo>
                  <a:lnTo>
                    <a:pt x="2473274" y="5562"/>
                  </a:lnTo>
                  <a:lnTo>
                    <a:pt x="3166973" y="5562"/>
                  </a:lnTo>
                  <a:lnTo>
                    <a:pt x="3166973" y="0"/>
                  </a:lnTo>
                  <a:lnTo>
                    <a:pt x="2469578" y="0"/>
                  </a:lnTo>
                  <a:lnTo>
                    <a:pt x="2467724" y="927"/>
                  </a:lnTo>
                  <a:lnTo>
                    <a:pt x="2466797" y="2781"/>
                  </a:lnTo>
                  <a:lnTo>
                    <a:pt x="2466797" y="133337"/>
                  </a:lnTo>
                  <a:lnTo>
                    <a:pt x="2467724" y="136118"/>
                  </a:lnTo>
                  <a:lnTo>
                    <a:pt x="2469578" y="137045"/>
                  </a:lnTo>
                  <a:lnTo>
                    <a:pt x="3169755" y="137045"/>
                  </a:lnTo>
                  <a:lnTo>
                    <a:pt x="3171596" y="136118"/>
                  </a:lnTo>
                  <a:lnTo>
                    <a:pt x="3172523" y="133337"/>
                  </a:lnTo>
                  <a:lnTo>
                    <a:pt x="3172523" y="130556"/>
                  </a:lnTo>
                  <a:lnTo>
                    <a:pt x="3172523" y="5562"/>
                  </a:lnTo>
                  <a:lnTo>
                    <a:pt x="3172523" y="2781"/>
                  </a:lnTo>
                  <a:close/>
                </a:path>
                <a:path w="3521709" h="828039">
                  <a:moveTo>
                    <a:pt x="3521227" y="135191"/>
                  </a:moveTo>
                  <a:lnTo>
                    <a:pt x="3515677" y="135191"/>
                  </a:lnTo>
                  <a:lnTo>
                    <a:pt x="3515677" y="177787"/>
                  </a:lnTo>
                  <a:lnTo>
                    <a:pt x="3521227" y="177787"/>
                  </a:lnTo>
                  <a:lnTo>
                    <a:pt x="3521227" y="135191"/>
                  </a:lnTo>
                  <a:close/>
                </a:path>
              </a:pathLst>
            </a:custGeom>
            <a:solidFill>
              <a:srgbClr val="000000"/>
            </a:solidFill>
          </p:spPr>
          <p:txBody>
            <a:bodyPr wrap="square" lIns="0" tIns="0" rIns="0" bIns="0" rtlCol="0"/>
            <a:lstStyle/>
            <a:p>
              <a:endParaRPr/>
            </a:p>
          </p:txBody>
        </p:sp>
      </p:grpSp>
      <p:grpSp>
        <p:nvGrpSpPr>
          <p:cNvPr id="45" name="object 45"/>
          <p:cNvGrpSpPr/>
          <p:nvPr/>
        </p:nvGrpSpPr>
        <p:grpSpPr>
          <a:xfrm>
            <a:off x="7304671" y="2111187"/>
            <a:ext cx="88174" cy="248386"/>
            <a:chOff x="3185607" y="4083810"/>
            <a:chExt cx="97155" cy="273685"/>
          </a:xfrm>
        </p:grpSpPr>
        <p:sp>
          <p:nvSpPr>
            <p:cNvPr id="46" name="object 46"/>
            <p:cNvSpPr/>
            <p:nvPr/>
          </p:nvSpPr>
          <p:spPr>
            <a:xfrm>
              <a:off x="3190231" y="4089367"/>
              <a:ext cx="86995" cy="267970"/>
            </a:xfrm>
            <a:custGeom>
              <a:avLst/>
              <a:gdLst/>
              <a:ahLst/>
              <a:cxnLst/>
              <a:rect l="l" t="t" r="r" b="b"/>
              <a:pathLst>
                <a:path w="86995" h="267970">
                  <a:moveTo>
                    <a:pt x="43472" y="0"/>
                  </a:moveTo>
                  <a:lnTo>
                    <a:pt x="0" y="67594"/>
                  </a:lnTo>
                  <a:lnTo>
                    <a:pt x="22198" y="67594"/>
                  </a:lnTo>
                  <a:lnTo>
                    <a:pt x="22198" y="267600"/>
                  </a:lnTo>
                  <a:lnTo>
                    <a:pt x="65670" y="267600"/>
                  </a:lnTo>
                  <a:lnTo>
                    <a:pt x="65670" y="67594"/>
                  </a:lnTo>
                  <a:lnTo>
                    <a:pt x="86944" y="67594"/>
                  </a:lnTo>
                  <a:lnTo>
                    <a:pt x="43472" y="0"/>
                  </a:lnTo>
                  <a:close/>
                </a:path>
              </a:pathLst>
            </a:custGeom>
            <a:solidFill>
              <a:srgbClr val="FF0000"/>
            </a:solidFill>
          </p:spPr>
          <p:txBody>
            <a:bodyPr wrap="square" lIns="0" tIns="0" rIns="0" bIns="0" rtlCol="0"/>
            <a:lstStyle/>
            <a:p>
              <a:endParaRPr/>
            </a:p>
          </p:txBody>
        </p:sp>
        <p:sp>
          <p:nvSpPr>
            <p:cNvPr id="47" name="object 47"/>
            <p:cNvSpPr/>
            <p:nvPr/>
          </p:nvSpPr>
          <p:spPr>
            <a:xfrm>
              <a:off x="3185607" y="4083810"/>
              <a:ext cx="97155" cy="273685"/>
            </a:xfrm>
            <a:custGeom>
              <a:avLst/>
              <a:gdLst/>
              <a:ahLst/>
              <a:cxnLst/>
              <a:rect l="l" t="t" r="r" b="b"/>
              <a:pathLst>
                <a:path w="97154" h="273685">
                  <a:moveTo>
                    <a:pt x="24047" y="73150"/>
                  </a:moveTo>
                  <a:lnTo>
                    <a:pt x="24047" y="273156"/>
                  </a:lnTo>
                  <a:lnTo>
                    <a:pt x="29597" y="273156"/>
                  </a:lnTo>
                  <a:lnTo>
                    <a:pt x="29597" y="75928"/>
                  </a:lnTo>
                  <a:lnTo>
                    <a:pt x="26822" y="75928"/>
                  </a:lnTo>
                  <a:lnTo>
                    <a:pt x="24047" y="73150"/>
                  </a:lnTo>
                  <a:close/>
                </a:path>
                <a:path w="97154" h="273685">
                  <a:moveTo>
                    <a:pt x="86740" y="70373"/>
                  </a:moveTo>
                  <a:lnTo>
                    <a:pt x="67519" y="70373"/>
                  </a:lnTo>
                  <a:lnTo>
                    <a:pt x="67519" y="273156"/>
                  </a:lnTo>
                  <a:lnTo>
                    <a:pt x="73069" y="273156"/>
                  </a:lnTo>
                  <a:lnTo>
                    <a:pt x="73069" y="75928"/>
                  </a:lnTo>
                  <a:lnTo>
                    <a:pt x="70294" y="75928"/>
                  </a:lnTo>
                  <a:lnTo>
                    <a:pt x="73069" y="73150"/>
                  </a:lnTo>
                  <a:lnTo>
                    <a:pt x="88527" y="73150"/>
                  </a:lnTo>
                  <a:lnTo>
                    <a:pt x="86740" y="70373"/>
                  </a:lnTo>
                  <a:close/>
                </a:path>
                <a:path w="97154" h="273685">
                  <a:moveTo>
                    <a:pt x="48096" y="0"/>
                  </a:moveTo>
                  <a:lnTo>
                    <a:pt x="0" y="75928"/>
                  </a:lnTo>
                  <a:lnTo>
                    <a:pt x="24047" y="75928"/>
                  </a:lnTo>
                  <a:lnTo>
                    <a:pt x="24047" y="75002"/>
                  </a:lnTo>
                  <a:lnTo>
                    <a:pt x="7399" y="75002"/>
                  </a:lnTo>
                  <a:lnTo>
                    <a:pt x="4624" y="70373"/>
                  </a:lnTo>
                  <a:lnTo>
                    <a:pt x="10376" y="70373"/>
                  </a:lnTo>
                  <a:lnTo>
                    <a:pt x="48558" y="11003"/>
                  </a:lnTo>
                  <a:lnTo>
                    <a:pt x="46245" y="7407"/>
                  </a:lnTo>
                  <a:lnTo>
                    <a:pt x="52878" y="7407"/>
                  </a:lnTo>
                  <a:lnTo>
                    <a:pt x="48096" y="0"/>
                  </a:lnTo>
                  <a:close/>
                </a:path>
                <a:path w="97154" h="273685">
                  <a:moveTo>
                    <a:pt x="29597" y="73150"/>
                  </a:moveTo>
                  <a:lnTo>
                    <a:pt x="24047" y="73150"/>
                  </a:lnTo>
                  <a:lnTo>
                    <a:pt x="26822" y="75928"/>
                  </a:lnTo>
                  <a:lnTo>
                    <a:pt x="29597" y="75928"/>
                  </a:lnTo>
                  <a:lnTo>
                    <a:pt x="29597" y="73150"/>
                  </a:lnTo>
                  <a:close/>
                </a:path>
                <a:path w="97154" h="273685">
                  <a:moveTo>
                    <a:pt x="73069" y="73150"/>
                  </a:moveTo>
                  <a:lnTo>
                    <a:pt x="70294" y="75928"/>
                  </a:lnTo>
                  <a:lnTo>
                    <a:pt x="73069" y="75928"/>
                  </a:lnTo>
                  <a:lnTo>
                    <a:pt x="73069" y="73150"/>
                  </a:lnTo>
                  <a:close/>
                </a:path>
                <a:path w="97154" h="273685">
                  <a:moveTo>
                    <a:pt x="88527" y="73150"/>
                  </a:moveTo>
                  <a:lnTo>
                    <a:pt x="73069" y="73150"/>
                  </a:lnTo>
                  <a:lnTo>
                    <a:pt x="73069" y="75928"/>
                  </a:lnTo>
                  <a:lnTo>
                    <a:pt x="97116" y="75928"/>
                  </a:lnTo>
                  <a:lnTo>
                    <a:pt x="96519" y="75002"/>
                  </a:lnTo>
                  <a:lnTo>
                    <a:pt x="89717" y="75002"/>
                  </a:lnTo>
                  <a:lnTo>
                    <a:pt x="88527" y="73150"/>
                  </a:lnTo>
                  <a:close/>
                </a:path>
                <a:path w="97154" h="273685">
                  <a:moveTo>
                    <a:pt x="10376" y="70373"/>
                  </a:moveTo>
                  <a:lnTo>
                    <a:pt x="4624" y="70373"/>
                  </a:lnTo>
                  <a:lnTo>
                    <a:pt x="7399" y="75002"/>
                  </a:lnTo>
                  <a:lnTo>
                    <a:pt x="10376" y="70373"/>
                  </a:lnTo>
                  <a:close/>
                </a:path>
                <a:path w="97154" h="273685">
                  <a:moveTo>
                    <a:pt x="29597" y="70373"/>
                  </a:moveTo>
                  <a:lnTo>
                    <a:pt x="10376" y="70373"/>
                  </a:lnTo>
                  <a:lnTo>
                    <a:pt x="7399" y="75002"/>
                  </a:lnTo>
                  <a:lnTo>
                    <a:pt x="24047" y="75002"/>
                  </a:lnTo>
                  <a:lnTo>
                    <a:pt x="24047" y="73150"/>
                  </a:lnTo>
                  <a:lnTo>
                    <a:pt x="29597" y="73150"/>
                  </a:lnTo>
                  <a:lnTo>
                    <a:pt x="29597" y="70373"/>
                  </a:lnTo>
                  <a:close/>
                </a:path>
                <a:path w="97154" h="273685">
                  <a:moveTo>
                    <a:pt x="52878" y="7407"/>
                  </a:moveTo>
                  <a:lnTo>
                    <a:pt x="50871" y="7407"/>
                  </a:lnTo>
                  <a:lnTo>
                    <a:pt x="48558" y="11003"/>
                  </a:lnTo>
                  <a:lnTo>
                    <a:pt x="89717" y="75002"/>
                  </a:lnTo>
                  <a:lnTo>
                    <a:pt x="91568" y="70373"/>
                  </a:lnTo>
                  <a:lnTo>
                    <a:pt x="93530" y="70373"/>
                  </a:lnTo>
                  <a:lnTo>
                    <a:pt x="52878" y="7407"/>
                  </a:lnTo>
                  <a:close/>
                </a:path>
                <a:path w="97154" h="273685">
                  <a:moveTo>
                    <a:pt x="93530" y="70373"/>
                  </a:moveTo>
                  <a:lnTo>
                    <a:pt x="91568" y="70373"/>
                  </a:lnTo>
                  <a:lnTo>
                    <a:pt x="89717" y="75002"/>
                  </a:lnTo>
                  <a:lnTo>
                    <a:pt x="96519" y="75002"/>
                  </a:lnTo>
                  <a:lnTo>
                    <a:pt x="93530" y="70373"/>
                  </a:lnTo>
                  <a:close/>
                </a:path>
                <a:path w="97154" h="273685">
                  <a:moveTo>
                    <a:pt x="50871" y="7407"/>
                  </a:moveTo>
                  <a:lnTo>
                    <a:pt x="46245" y="7407"/>
                  </a:lnTo>
                  <a:lnTo>
                    <a:pt x="48558" y="11003"/>
                  </a:lnTo>
                  <a:lnTo>
                    <a:pt x="50871" y="7407"/>
                  </a:lnTo>
                  <a:close/>
                </a:path>
              </a:pathLst>
            </a:custGeom>
            <a:solidFill>
              <a:srgbClr val="000000"/>
            </a:solidFill>
          </p:spPr>
          <p:txBody>
            <a:bodyPr wrap="square" lIns="0" tIns="0" rIns="0" bIns="0" rtlCol="0"/>
            <a:lstStyle/>
            <a:p>
              <a:endParaRPr/>
            </a:p>
          </p:txBody>
        </p:sp>
      </p:grpSp>
      <p:sp>
        <p:nvSpPr>
          <p:cNvPr id="48" name="object 48"/>
          <p:cNvSpPr txBox="1"/>
          <p:nvPr/>
        </p:nvSpPr>
        <p:spPr>
          <a:xfrm>
            <a:off x="6074229" y="1776189"/>
            <a:ext cx="7090826" cy="1302282"/>
          </a:xfrm>
          <a:prstGeom prst="rect">
            <a:avLst/>
          </a:prstGeom>
        </p:spPr>
        <p:txBody>
          <a:bodyPr vert="horz" wrap="square" lIns="0" tIns="91632" rIns="0" bIns="0" rtlCol="0">
            <a:spAutoFit/>
          </a:bodyPr>
          <a:lstStyle/>
          <a:p>
            <a:pPr marL="1217201">
              <a:spcBef>
                <a:spcPts val="27"/>
              </a:spcBef>
            </a:pPr>
            <a:r>
              <a:rPr sz="1316" spc="-9" dirty="0">
                <a:solidFill>
                  <a:srgbClr val="FF0000"/>
                </a:solidFill>
                <a:latin typeface="Calibri"/>
                <a:cs typeface="Calibri"/>
              </a:rPr>
              <a:t>priority</a:t>
            </a:r>
            <a:endParaRPr sz="1316" dirty="0">
              <a:latin typeface="Calibri"/>
              <a:cs typeface="Calibri"/>
            </a:endParaRPr>
          </a:p>
          <a:p>
            <a:pPr marL="1768744">
              <a:spcBef>
                <a:spcPts val="359"/>
              </a:spcBef>
            </a:pPr>
            <a:r>
              <a:rPr sz="1543" spc="-23" dirty="0">
                <a:latin typeface="Symbol"/>
                <a:cs typeface="Symbol"/>
              </a:rPr>
              <a:t></a:t>
            </a:r>
            <a:r>
              <a:rPr sz="1498" spc="-34" baseline="-20202" dirty="0">
                <a:latin typeface="Calibri"/>
                <a:cs typeface="Calibri"/>
              </a:rPr>
              <a:t>1</a:t>
            </a:r>
            <a:endParaRPr sz="1498" baseline="-20202" dirty="0">
              <a:latin typeface="Calibri"/>
              <a:cs typeface="Calibri"/>
            </a:endParaRPr>
          </a:p>
          <a:p>
            <a:pPr marL="1768744">
              <a:spcBef>
                <a:spcPts val="879"/>
              </a:spcBef>
            </a:pPr>
            <a:r>
              <a:rPr sz="1543" spc="-23" dirty="0">
                <a:latin typeface="Symbol"/>
                <a:cs typeface="Symbol"/>
              </a:rPr>
              <a:t></a:t>
            </a:r>
            <a:r>
              <a:rPr sz="1498" spc="-34" baseline="-20202" dirty="0">
                <a:latin typeface="Calibri"/>
                <a:cs typeface="Calibri"/>
              </a:rPr>
              <a:t>2</a:t>
            </a:r>
            <a:endParaRPr sz="1498" baseline="-20202" dirty="0">
              <a:latin typeface="Calibri"/>
              <a:cs typeface="Calibri"/>
            </a:endParaRPr>
          </a:p>
          <a:p>
            <a:pPr marL="1768744">
              <a:spcBef>
                <a:spcPts val="962"/>
              </a:spcBef>
            </a:pPr>
            <a:r>
              <a:rPr sz="1543" spc="-23" dirty="0">
                <a:latin typeface="Symbol"/>
                <a:cs typeface="Symbol"/>
              </a:rPr>
              <a:t></a:t>
            </a:r>
            <a:r>
              <a:rPr sz="1498" spc="-34" baseline="-20202" dirty="0">
                <a:latin typeface="Calibri"/>
                <a:cs typeface="Calibri"/>
              </a:rPr>
              <a:t>3</a:t>
            </a:r>
            <a:endParaRPr sz="1498" baseline="-20202" dirty="0">
              <a:latin typeface="Calibri"/>
              <a:cs typeface="Calibri"/>
            </a:endParaRPr>
          </a:p>
        </p:txBody>
      </p:sp>
      <p:sp>
        <p:nvSpPr>
          <p:cNvPr id="49" name="object 49"/>
          <p:cNvSpPr txBox="1"/>
          <p:nvPr/>
        </p:nvSpPr>
        <p:spPr>
          <a:xfrm>
            <a:off x="7585267" y="3395497"/>
            <a:ext cx="284693" cy="1111111"/>
          </a:xfrm>
          <a:prstGeom prst="rect">
            <a:avLst/>
          </a:prstGeom>
        </p:spPr>
        <p:txBody>
          <a:bodyPr vert="horz" wrap="square" lIns="0" tIns="12102" rIns="0" bIns="0" rtlCol="0">
            <a:spAutoFit/>
          </a:bodyPr>
          <a:lstStyle/>
          <a:p>
            <a:pPr marL="11527">
              <a:spcBef>
                <a:spcPts val="95"/>
              </a:spcBef>
            </a:pPr>
            <a:r>
              <a:rPr sz="1316" spc="-18" dirty="0">
                <a:latin typeface="Symbol"/>
                <a:cs typeface="Symbol"/>
              </a:rPr>
              <a:t></a:t>
            </a:r>
            <a:r>
              <a:rPr sz="1316" spc="-18" dirty="0">
                <a:latin typeface="Times New Roman"/>
                <a:cs typeface="Times New Roman"/>
              </a:rPr>
              <a:t>(t)</a:t>
            </a:r>
            <a:endParaRPr sz="1316">
              <a:latin typeface="Times New Roman"/>
              <a:cs typeface="Times New Roman"/>
            </a:endParaRPr>
          </a:p>
          <a:p>
            <a:pPr marL="170016">
              <a:spcBef>
                <a:spcPts val="1193"/>
              </a:spcBef>
            </a:pPr>
            <a:r>
              <a:rPr sz="998" spc="-45" dirty="0">
                <a:latin typeface="Times New Roman"/>
                <a:cs typeface="Times New Roman"/>
              </a:rPr>
              <a:t>3</a:t>
            </a:r>
            <a:endParaRPr sz="998">
              <a:latin typeface="Times New Roman"/>
              <a:cs typeface="Times New Roman"/>
            </a:endParaRPr>
          </a:p>
          <a:p>
            <a:pPr marL="170016">
              <a:spcBef>
                <a:spcPts val="390"/>
              </a:spcBef>
            </a:pPr>
            <a:r>
              <a:rPr sz="998" spc="-45" dirty="0">
                <a:latin typeface="Times New Roman"/>
                <a:cs typeface="Times New Roman"/>
              </a:rPr>
              <a:t>2</a:t>
            </a:r>
            <a:endParaRPr sz="998">
              <a:latin typeface="Times New Roman"/>
              <a:cs typeface="Times New Roman"/>
            </a:endParaRPr>
          </a:p>
          <a:p>
            <a:pPr marL="170016">
              <a:spcBef>
                <a:spcPts val="345"/>
              </a:spcBef>
            </a:pPr>
            <a:r>
              <a:rPr sz="998" spc="-45" dirty="0">
                <a:latin typeface="Times New Roman"/>
                <a:cs typeface="Times New Roman"/>
              </a:rPr>
              <a:t>1</a:t>
            </a:r>
            <a:endParaRPr sz="998">
              <a:latin typeface="Times New Roman"/>
              <a:cs typeface="Times New Roman"/>
            </a:endParaRPr>
          </a:p>
          <a:p>
            <a:pPr marL="170016">
              <a:spcBef>
                <a:spcPts val="349"/>
              </a:spcBef>
            </a:pPr>
            <a:r>
              <a:rPr sz="998" spc="-45" dirty="0">
                <a:latin typeface="Times New Roman"/>
                <a:cs typeface="Times New Roman"/>
              </a:rPr>
              <a:t>0</a:t>
            </a:r>
            <a:endParaRPr sz="998">
              <a:latin typeface="Times New Roman"/>
              <a:cs typeface="Times New Roman"/>
            </a:endParaRPr>
          </a:p>
        </p:txBody>
      </p:sp>
      <p:grpSp>
        <p:nvGrpSpPr>
          <p:cNvPr id="50" name="object 50"/>
          <p:cNvGrpSpPr/>
          <p:nvPr/>
        </p:nvGrpSpPr>
        <p:grpSpPr>
          <a:xfrm>
            <a:off x="7326495" y="2359094"/>
            <a:ext cx="44952" cy="633356"/>
            <a:chOff x="3209654" y="4356967"/>
            <a:chExt cx="49530" cy="697865"/>
          </a:xfrm>
        </p:grpSpPr>
        <p:sp>
          <p:nvSpPr>
            <p:cNvPr id="51" name="object 51"/>
            <p:cNvSpPr/>
            <p:nvPr/>
          </p:nvSpPr>
          <p:spPr>
            <a:xfrm>
              <a:off x="3212429" y="4356967"/>
              <a:ext cx="43815" cy="694690"/>
            </a:xfrm>
            <a:custGeom>
              <a:avLst/>
              <a:gdLst/>
              <a:ahLst/>
              <a:cxnLst/>
              <a:rect l="l" t="t" r="r" b="b"/>
              <a:pathLst>
                <a:path w="43814" h="694689">
                  <a:moveTo>
                    <a:pt x="43472" y="0"/>
                  </a:moveTo>
                  <a:lnTo>
                    <a:pt x="0" y="0"/>
                  </a:lnTo>
                  <a:lnTo>
                    <a:pt x="0" y="694466"/>
                  </a:lnTo>
                  <a:lnTo>
                    <a:pt x="43472" y="694466"/>
                  </a:lnTo>
                  <a:lnTo>
                    <a:pt x="43472" y="0"/>
                  </a:lnTo>
                  <a:close/>
                </a:path>
              </a:pathLst>
            </a:custGeom>
            <a:solidFill>
              <a:srgbClr val="FF0000"/>
            </a:solidFill>
          </p:spPr>
          <p:txBody>
            <a:bodyPr wrap="square" lIns="0" tIns="0" rIns="0" bIns="0" rtlCol="0"/>
            <a:lstStyle/>
            <a:p>
              <a:endParaRPr/>
            </a:p>
          </p:txBody>
        </p:sp>
        <p:sp>
          <p:nvSpPr>
            <p:cNvPr id="52" name="object 52"/>
            <p:cNvSpPr/>
            <p:nvPr/>
          </p:nvSpPr>
          <p:spPr>
            <a:xfrm>
              <a:off x="3209645" y="4357369"/>
              <a:ext cx="49530" cy="697230"/>
            </a:xfrm>
            <a:custGeom>
              <a:avLst/>
              <a:gdLst/>
              <a:ahLst/>
              <a:cxnLst/>
              <a:rect l="l" t="t" r="r" b="b"/>
              <a:pathLst>
                <a:path w="49529" h="697229">
                  <a:moveTo>
                    <a:pt x="49022" y="0"/>
                  </a:moveTo>
                  <a:lnTo>
                    <a:pt x="43472" y="0"/>
                  </a:lnTo>
                  <a:lnTo>
                    <a:pt x="43472" y="690880"/>
                  </a:lnTo>
                  <a:lnTo>
                    <a:pt x="43472" y="691299"/>
                  </a:lnTo>
                  <a:lnTo>
                    <a:pt x="43472" y="694067"/>
                  </a:lnTo>
                  <a:lnTo>
                    <a:pt x="43472" y="694690"/>
                  </a:lnTo>
                  <a:lnTo>
                    <a:pt x="4279" y="694690"/>
                  </a:lnTo>
                  <a:lnTo>
                    <a:pt x="4279" y="692797"/>
                  </a:lnTo>
                  <a:lnTo>
                    <a:pt x="5549" y="694067"/>
                  </a:lnTo>
                  <a:lnTo>
                    <a:pt x="43472" y="694067"/>
                  </a:lnTo>
                  <a:lnTo>
                    <a:pt x="43472" y="691299"/>
                  </a:lnTo>
                  <a:lnTo>
                    <a:pt x="5549" y="691299"/>
                  </a:lnTo>
                  <a:lnTo>
                    <a:pt x="4279" y="691299"/>
                  </a:lnTo>
                  <a:lnTo>
                    <a:pt x="4279" y="690880"/>
                  </a:lnTo>
                  <a:lnTo>
                    <a:pt x="5549" y="690880"/>
                  </a:lnTo>
                  <a:lnTo>
                    <a:pt x="5549" y="0"/>
                  </a:lnTo>
                  <a:lnTo>
                    <a:pt x="0" y="0"/>
                  </a:lnTo>
                  <a:lnTo>
                    <a:pt x="0" y="690880"/>
                  </a:lnTo>
                  <a:lnTo>
                    <a:pt x="0" y="694690"/>
                  </a:lnTo>
                  <a:lnTo>
                    <a:pt x="0" y="697230"/>
                  </a:lnTo>
                  <a:lnTo>
                    <a:pt x="49022" y="697230"/>
                  </a:lnTo>
                  <a:lnTo>
                    <a:pt x="49022" y="694690"/>
                  </a:lnTo>
                  <a:lnTo>
                    <a:pt x="44754" y="694690"/>
                  </a:lnTo>
                  <a:lnTo>
                    <a:pt x="44754" y="694067"/>
                  </a:lnTo>
                  <a:lnTo>
                    <a:pt x="49022" y="694067"/>
                  </a:lnTo>
                  <a:lnTo>
                    <a:pt x="49022" y="691299"/>
                  </a:lnTo>
                  <a:lnTo>
                    <a:pt x="46253" y="691299"/>
                  </a:lnTo>
                  <a:lnTo>
                    <a:pt x="44754" y="692797"/>
                  </a:lnTo>
                  <a:lnTo>
                    <a:pt x="44754" y="690880"/>
                  </a:lnTo>
                  <a:lnTo>
                    <a:pt x="49022" y="690880"/>
                  </a:lnTo>
                  <a:lnTo>
                    <a:pt x="49022"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7904027" y="2359094"/>
            <a:ext cx="3449747" cy="2139811"/>
            <a:chOff x="3846009" y="4356967"/>
            <a:chExt cx="3801110" cy="2357755"/>
          </a:xfrm>
        </p:grpSpPr>
        <p:sp>
          <p:nvSpPr>
            <p:cNvPr id="54" name="object 54"/>
            <p:cNvSpPr/>
            <p:nvPr/>
          </p:nvSpPr>
          <p:spPr>
            <a:xfrm>
              <a:off x="5812417" y="4527342"/>
              <a:ext cx="523875" cy="132715"/>
            </a:xfrm>
            <a:custGeom>
              <a:avLst/>
              <a:gdLst/>
              <a:ahLst/>
              <a:cxnLst/>
              <a:rect l="l" t="t" r="r" b="b"/>
              <a:pathLst>
                <a:path w="523875" h="132714">
                  <a:moveTo>
                    <a:pt x="523512" y="0"/>
                  </a:moveTo>
                  <a:lnTo>
                    <a:pt x="0" y="0"/>
                  </a:lnTo>
                  <a:lnTo>
                    <a:pt x="0" y="132411"/>
                  </a:lnTo>
                  <a:lnTo>
                    <a:pt x="523512" y="132411"/>
                  </a:lnTo>
                  <a:lnTo>
                    <a:pt x="523512" y="0"/>
                  </a:lnTo>
                  <a:close/>
                </a:path>
              </a:pathLst>
            </a:custGeom>
            <a:solidFill>
              <a:srgbClr val="FF99CC"/>
            </a:solidFill>
          </p:spPr>
          <p:txBody>
            <a:bodyPr wrap="square" lIns="0" tIns="0" rIns="0" bIns="0" rtlCol="0"/>
            <a:lstStyle/>
            <a:p>
              <a:endParaRPr/>
            </a:p>
          </p:txBody>
        </p:sp>
        <p:sp>
          <p:nvSpPr>
            <p:cNvPr id="55" name="object 55"/>
            <p:cNvSpPr/>
            <p:nvPr/>
          </p:nvSpPr>
          <p:spPr>
            <a:xfrm>
              <a:off x="5809642" y="4524565"/>
              <a:ext cx="530225" cy="138430"/>
            </a:xfrm>
            <a:custGeom>
              <a:avLst/>
              <a:gdLst/>
              <a:ahLst/>
              <a:cxnLst/>
              <a:rect l="l" t="t" r="r" b="b"/>
              <a:pathLst>
                <a:path w="530225" h="138429">
                  <a:moveTo>
                    <a:pt x="526286" y="0"/>
                  </a:moveTo>
                  <a:lnTo>
                    <a:pt x="2774" y="0"/>
                  </a:lnTo>
                  <a:lnTo>
                    <a:pt x="924" y="925"/>
                  </a:lnTo>
                  <a:lnTo>
                    <a:pt x="0" y="2777"/>
                  </a:lnTo>
                  <a:lnTo>
                    <a:pt x="0" y="135188"/>
                  </a:lnTo>
                  <a:lnTo>
                    <a:pt x="924" y="137041"/>
                  </a:lnTo>
                  <a:lnTo>
                    <a:pt x="2774" y="137967"/>
                  </a:lnTo>
                  <a:lnTo>
                    <a:pt x="526286" y="137967"/>
                  </a:lnTo>
                  <a:lnTo>
                    <a:pt x="529061" y="137041"/>
                  </a:lnTo>
                  <a:lnTo>
                    <a:pt x="529986" y="135188"/>
                  </a:lnTo>
                  <a:lnTo>
                    <a:pt x="5549" y="135188"/>
                  </a:lnTo>
                  <a:lnTo>
                    <a:pt x="2774" y="131485"/>
                  </a:lnTo>
                  <a:lnTo>
                    <a:pt x="5549" y="131485"/>
                  </a:lnTo>
                  <a:lnTo>
                    <a:pt x="5549" y="5556"/>
                  </a:lnTo>
                  <a:lnTo>
                    <a:pt x="2774" y="5556"/>
                  </a:lnTo>
                  <a:lnTo>
                    <a:pt x="5549" y="2777"/>
                  </a:lnTo>
                  <a:lnTo>
                    <a:pt x="529986" y="2777"/>
                  </a:lnTo>
                  <a:lnTo>
                    <a:pt x="529061" y="925"/>
                  </a:lnTo>
                  <a:lnTo>
                    <a:pt x="526286" y="0"/>
                  </a:lnTo>
                  <a:close/>
                </a:path>
                <a:path w="530225" h="138429">
                  <a:moveTo>
                    <a:pt x="5549" y="131485"/>
                  </a:moveTo>
                  <a:lnTo>
                    <a:pt x="2774" y="131485"/>
                  </a:lnTo>
                  <a:lnTo>
                    <a:pt x="5549" y="135188"/>
                  </a:lnTo>
                  <a:lnTo>
                    <a:pt x="5549" y="131485"/>
                  </a:lnTo>
                  <a:close/>
                </a:path>
                <a:path w="530225" h="138429">
                  <a:moveTo>
                    <a:pt x="523511" y="131485"/>
                  </a:moveTo>
                  <a:lnTo>
                    <a:pt x="5549" y="131485"/>
                  </a:lnTo>
                  <a:lnTo>
                    <a:pt x="5549" y="135188"/>
                  </a:lnTo>
                  <a:lnTo>
                    <a:pt x="523511" y="135188"/>
                  </a:lnTo>
                  <a:lnTo>
                    <a:pt x="523511" y="131485"/>
                  </a:lnTo>
                  <a:close/>
                </a:path>
                <a:path w="530225" h="138429">
                  <a:moveTo>
                    <a:pt x="523511" y="2777"/>
                  </a:moveTo>
                  <a:lnTo>
                    <a:pt x="523511" y="135188"/>
                  </a:lnTo>
                  <a:lnTo>
                    <a:pt x="526286" y="131485"/>
                  </a:lnTo>
                  <a:lnTo>
                    <a:pt x="529986" y="131485"/>
                  </a:lnTo>
                  <a:lnTo>
                    <a:pt x="529986" y="5556"/>
                  </a:lnTo>
                  <a:lnTo>
                    <a:pt x="526286" y="5556"/>
                  </a:lnTo>
                  <a:lnTo>
                    <a:pt x="523511" y="2777"/>
                  </a:lnTo>
                  <a:close/>
                </a:path>
                <a:path w="530225" h="138429">
                  <a:moveTo>
                    <a:pt x="529986" y="131485"/>
                  </a:moveTo>
                  <a:lnTo>
                    <a:pt x="526286" y="131485"/>
                  </a:lnTo>
                  <a:lnTo>
                    <a:pt x="523511" y="135188"/>
                  </a:lnTo>
                  <a:lnTo>
                    <a:pt x="529986" y="135188"/>
                  </a:lnTo>
                  <a:lnTo>
                    <a:pt x="529986" y="131485"/>
                  </a:lnTo>
                  <a:close/>
                </a:path>
                <a:path w="530225" h="138429">
                  <a:moveTo>
                    <a:pt x="5549" y="2777"/>
                  </a:moveTo>
                  <a:lnTo>
                    <a:pt x="2774" y="5556"/>
                  </a:lnTo>
                  <a:lnTo>
                    <a:pt x="5549" y="5556"/>
                  </a:lnTo>
                  <a:lnTo>
                    <a:pt x="5549" y="2777"/>
                  </a:lnTo>
                  <a:close/>
                </a:path>
                <a:path w="530225" h="138429">
                  <a:moveTo>
                    <a:pt x="523511" y="2777"/>
                  </a:moveTo>
                  <a:lnTo>
                    <a:pt x="5549" y="2777"/>
                  </a:lnTo>
                  <a:lnTo>
                    <a:pt x="5549" y="5556"/>
                  </a:lnTo>
                  <a:lnTo>
                    <a:pt x="523511" y="5556"/>
                  </a:lnTo>
                  <a:lnTo>
                    <a:pt x="523511" y="2777"/>
                  </a:lnTo>
                  <a:close/>
                </a:path>
                <a:path w="530225" h="138429">
                  <a:moveTo>
                    <a:pt x="529986" y="2777"/>
                  </a:moveTo>
                  <a:lnTo>
                    <a:pt x="523511" y="2777"/>
                  </a:lnTo>
                  <a:lnTo>
                    <a:pt x="526286" y="5556"/>
                  </a:lnTo>
                  <a:lnTo>
                    <a:pt x="529986" y="5556"/>
                  </a:lnTo>
                  <a:lnTo>
                    <a:pt x="529986" y="2777"/>
                  </a:lnTo>
                  <a:close/>
                </a:path>
              </a:pathLst>
            </a:custGeom>
            <a:solidFill>
              <a:srgbClr val="000000"/>
            </a:solidFill>
          </p:spPr>
          <p:txBody>
            <a:bodyPr wrap="square" lIns="0" tIns="0" rIns="0" bIns="0" rtlCol="0"/>
            <a:lstStyle/>
            <a:p>
              <a:endParaRPr/>
            </a:p>
          </p:txBody>
        </p:sp>
        <p:sp>
          <p:nvSpPr>
            <p:cNvPr id="56" name="object 56"/>
            <p:cNvSpPr/>
            <p:nvPr/>
          </p:nvSpPr>
          <p:spPr>
            <a:xfrm>
              <a:off x="7385729" y="4356967"/>
              <a:ext cx="0" cy="696595"/>
            </a:xfrm>
            <a:custGeom>
              <a:avLst/>
              <a:gdLst/>
              <a:ahLst/>
              <a:cxnLst/>
              <a:rect l="l" t="t" r="r" b="b"/>
              <a:pathLst>
                <a:path h="696595">
                  <a:moveTo>
                    <a:pt x="0" y="0"/>
                  </a:moveTo>
                  <a:lnTo>
                    <a:pt x="0" y="696318"/>
                  </a:lnTo>
                </a:path>
              </a:pathLst>
            </a:custGeom>
            <a:ln w="5549">
              <a:solidFill>
                <a:srgbClr val="4A7EBB"/>
              </a:solidFill>
              <a:prstDash val="sysDash"/>
            </a:ln>
          </p:spPr>
          <p:txBody>
            <a:bodyPr wrap="square" lIns="0" tIns="0" rIns="0" bIns="0" rtlCol="0"/>
            <a:lstStyle/>
            <a:p>
              <a:endParaRPr/>
            </a:p>
          </p:txBody>
        </p:sp>
        <p:sp>
          <p:nvSpPr>
            <p:cNvPr id="57" name="object 57"/>
            <p:cNvSpPr/>
            <p:nvPr/>
          </p:nvSpPr>
          <p:spPr>
            <a:xfrm>
              <a:off x="4759842" y="5763493"/>
              <a:ext cx="6985" cy="23495"/>
            </a:xfrm>
            <a:custGeom>
              <a:avLst/>
              <a:gdLst/>
              <a:ahLst/>
              <a:cxnLst/>
              <a:rect l="l" t="t" r="r" b="b"/>
              <a:pathLst>
                <a:path w="6985" h="23495">
                  <a:moveTo>
                    <a:pt x="6474" y="0"/>
                  </a:moveTo>
                  <a:lnTo>
                    <a:pt x="0" y="0"/>
                  </a:lnTo>
                  <a:lnTo>
                    <a:pt x="0" y="23148"/>
                  </a:lnTo>
                  <a:lnTo>
                    <a:pt x="6474" y="23148"/>
                  </a:lnTo>
                  <a:lnTo>
                    <a:pt x="6474" y="0"/>
                  </a:lnTo>
                  <a:close/>
                </a:path>
              </a:pathLst>
            </a:custGeom>
            <a:solidFill>
              <a:srgbClr val="4A7EBB"/>
            </a:solidFill>
          </p:spPr>
          <p:txBody>
            <a:bodyPr wrap="square" lIns="0" tIns="0" rIns="0" bIns="0" rtlCol="0"/>
            <a:lstStyle/>
            <a:p>
              <a:endParaRPr/>
            </a:p>
          </p:txBody>
        </p:sp>
        <p:sp>
          <p:nvSpPr>
            <p:cNvPr id="58" name="object 58"/>
            <p:cNvSpPr/>
            <p:nvPr/>
          </p:nvSpPr>
          <p:spPr>
            <a:xfrm>
              <a:off x="4763080" y="5804235"/>
              <a:ext cx="0" cy="866140"/>
            </a:xfrm>
            <a:custGeom>
              <a:avLst/>
              <a:gdLst/>
              <a:ahLst/>
              <a:cxnLst/>
              <a:rect l="l" t="t" r="r" b="b"/>
              <a:pathLst>
                <a:path h="866140">
                  <a:moveTo>
                    <a:pt x="0" y="0"/>
                  </a:moveTo>
                  <a:lnTo>
                    <a:pt x="0" y="865768"/>
                  </a:lnTo>
                </a:path>
              </a:pathLst>
            </a:custGeom>
            <a:ln w="6474">
              <a:solidFill>
                <a:srgbClr val="4A7EBB"/>
              </a:solidFill>
              <a:prstDash val="sysDash"/>
            </a:ln>
          </p:spPr>
          <p:txBody>
            <a:bodyPr wrap="square" lIns="0" tIns="0" rIns="0" bIns="0" rtlCol="0"/>
            <a:lstStyle/>
            <a:p>
              <a:endParaRPr/>
            </a:p>
          </p:txBody>
        </p:sp>
        <p:sp>
          <p:nvSpPr>
            <p:cNvPr id="59" name="object 59"/>
            <p:cNvSpPr/>
            <p:nvPr/>
          </p:nvSpPr>
          <p:spPr>
            <a:xfrm>
              <a:off x="5287055" y="5763493"/>
              <a:ext cx="0" cy="906780"/>
            </a:xfrm>
            <a:custGeom>
              <a:avLst/>
              <a:gdLst/>
              <a:ahLst/>
              <a:cxnLst/>
              <a:rect l="l" t="t" r="r" b="b"/>
              <a:pathLst>
                <a:path h="906779">
                  <a:moveTo>
                    <a:pt x="0" y="0"/>
                  </a:moveTo>
                  <a:lnTo>
                    <a:pt x="0" y="906509"/>
                  </a:lnTo>
                </a:path>
              </a:pathLst>
            </a:custGeom>
            <a:ln w="5549">
              <a:solidFill>
                <a:srgbClr val="4A7EBB"/>
              </a:solidFill>
              <a:prstDash val="sysDash"/>
            </a:ln>
          </p:spPr>
          <p:txBody>
            <a:bodyPr wrap="square" lIns="0" tIns="0" rIns="0" bIns="0" rtlCol="0"/>
            <a:lstStyle/>
            <a:p>
              <a:endParaRPr/>
            </a:p>
          </p:txBody>
        </p:sp>
        <p:sp>
          <p:nvSpPr>
            <p:cNvPr id="60" name="object 60"/>
            <p:cNvSpPr/>
            <p:nvPr/>
          </p:nvSpPr>
          <p:spPr>
            <a:xfrm>
              <a:off x="5811492" y="5763493"/>
              <a:ext cx="0" cy="906780"/>
            </a:xfrm>
            <a:custGeom>
              <a:avLst/>
              <a:gdLst/>
              <a:ahLst/>
              <a:cxnLst/>
              <a:rect l="l" t="t" r="r" b="b"/>
              <a:pathLst>
                <a:path h="906779">
                  <a:moveTo>
                    <a:pt x="0" y="0"/>
                  </a:moveTo>
                  <a:lnTo>
                    <a:pt x="0" y="906509"/>
                  </a:lnTo>
                </a:path>
              </a:pathLst>
            </a:custGeom>
            <a:ln w="5548">
              <a:solidFill>
                <a:srgbClr val="4A7EBB"/>
              </a:solidFill>
              <a:prstDash val="sysDash"/>
            </a:ln>
          </p:spPr>
          <p:txBody>
            <a:bodyPr wrap="square" lIns="0" tIns="0" rIns="0" bIns="0" rtlCol="0"/>
            <a:lstStyle/>
            <a:p>
              <a:endParaRPr/>
            </a:p>
          </p:txBody>
        </p:sp>
        <p:sp>
          <p:nvSpPr>
            <p:cNvPr id="61" name="object 61"/>
            <p:cNvSpPr/>
            <p:nvPr/>
          </p:nvSpPr>
          <p:spPr>
            <a:xfrm>
              <a:off x="6336391" y="5763493"/>
              <a:ext cx="0" cy="906780"/>
            </a:xfrm>
            <a:custGeom>
              <a:avLst/>
              <a:gdLst/>
              <a:ahLst/>
              <a:cxnLst/>
              <a:rect l="l" t="t" r="r" b="b"/>
              <a:pathLst>
                <a:path h="906779">
                  <a:moveTo>
                    <a:pt x="0" y="0"/>
                  </a:moveTo>
                  <a:lnTo>
                    <a:pt x="0" y="906509"/>
                  </a:lnTo>
                </a:path>
              </a:pathLst>
            </a:custGeom>
            <a:ln w="6474">
              <a:solidFill>
                <a:srgbClr val="4A7EBB"/>
              </a:solidFill>
              <a:prstDash val="sysDash"/>
            </a:ln>
          </p:spPr>
          <p:txBody>
            <a:bodyPr wrap="square" lIns="0" tIns="0" rIns="0" bIns="0" rtlCol="0"/>
            <a:lstStyle/>
            <a:p>
              <a:endParaRPr/>
            </a:p>
          </p:txBody>
        </p:sp>
        <p:sp>
          <p:nvSpPr>
            <p:cNvPr id="62" name="object 62"/>
            <p:cNvSpPr/>
            <p:nvPr/>
          </p:nvSpPr>
          <p:spPr>
            <a:xfrm>
              <a:off x="7035179" y="5745900"/>
              <a:ext cx="0" cy="924560"/>
            </a:xfrm>
            <a:custGeom>
              <a:avLst/>
              <a:gdLst/>
              <a:ahLst/>
              <a:cxnLst/>
              <a:rect l="l" t="t" r="r" b="b"/>
              <a:pathLst>
                <a:path h="924559">
                  <a:moveTo>
                    <a:pt x="0" y="0"/>
                  </a:moveTo>
                  <a:lnTo>
                    <a:pt x="0" y="924103"/>
                  </a:lnTo>
                </a:path>
              </a:pathLst>
            </a:custGeom>
            <a:ln w="5548">
              <a:solidFill>
                <a:srgbClr val="4A7EBB"/>
              </a:solidFill>
              <a:prstDash val="sysDash"/>
            </a:ln>
          </p:spPr>
          <p:txBody>
            <a:bodyPr wrap="square" lIns="0" tIns="0" rIns="0" bIns="0" rtlCol="0"/>
            <a:lstStyle/>
            <a:p>
              <a:endParaRPr/>
            </a:p>
          </p:txBody>
        </p:sp>
        <p:sp>
          <p:nvSpPr>
            <p:cNvPr id="63" name="object 63"/>
            <p:cNvSpPr/>
            <p:nvPr/>
          </p:nvSpPr>
          <p:spPr>
            <a:xfrm>
              <a:off x="3846004" y="5745911"/>
              <a:ext cx="3801110" cy="948690"/>
            </a:xfrm>
            <a:custGeom>
              <a:avLst/>
              <a:gdLst/>
              <a:ahLst/>
              <a:cxnLst/>
              <a:rect l="l" t="t" r="r" b="b"/>
              <a:pathLst>
                <a:path w="3801109" h="948690">
                  <a:moveTo>
                    <a:pt x="3800551" y="925029"/>
                  </a:moveTo>
                  <a:lnTo>
                    <a:pt x="3791343" y="922248"/>
                  </a:lnTo>
                  <a:lnTo>
                    <a:pt x="3723779" y="901877"/>
                  </a:lnTo>
                  <a:lnTo>
                    <a:pt x="3723779" y="922248"/>
                  </a:lnTo>
                  <a:lnTo>
                    <a:pt x="46240" y="921334"/>
                  </a:lnTo>
                  <a:lnTo>
                    <a:pt x="46240" y="0"/>
                  </a:lnTo>
                  <a:lnTo>
                    <a:pt x="40690" y="0"/>
                  </a:lnTo>
                  <a:lnTo>
                    <a:pt x="40690" y="265747"/>
                  </a:lnTo>
                  <a:lnTo>
                    <a:pt x="0" y="265747"/>
                  </a:lnTo>
                  <a:lnTo>
                    <a:pt x="0" y="271297"/>
                  </a:lnTo>
                  <a:lnTo>
                    <a:pt x="40690" y="271297"/>
                  </a:lnTo>
                  <a:lnTo>
                    <a:pt x="40690" y="924102"/>
                  </a:lnTo>
                  <a:lnTo>
                    <a:pt x="43472" y="924102"/>
                  </a:lnTo>
                  <a:lnTo>
                    <a:pt x="43472" y="927798"/>
                  </a:lnTo>
                  <a:lnTo>
                    <a:pt x="3723779" y="928725"/>
                  </a:lnTo>
                  <a:lnTo>
                    <a:pt x="3723779" y="948169"/>
                  </a:lnTo>
                  <a:lnTo>
                    <a:pt x="3788270" y="928725"/>
                  </a:lnTo>
                  <a:lnTo>
                    <a:pt x="3800551" y="925029"/>
                  </a:lnTo>
                  <a:close/>
                </a:path>
              </a:pathLst>
            </a:custGeom>
            <a:solidFill>
              <a:srgbClr val="000000"/>
            </a:solidFill>
          </p:spPr>
          <p:txBody>
            <a:bodyPr wrap="square" lIns="0" tIns="0" rIns="0" bIns="0" rtlCol="0"/>
            <a:lstStyle/>
            <a:p>
              <a:endParaRPr/>
            </a:p>
          </p:txBody>
        </p:sp>
        <p:sp>
          <p:nvSpPr>
            <p:cNvPr id="64" name="object 64"/>
            <p:cNvSpPr/>
            <p:nvPr/>
          </p:nvSpPr>
          <p:spPr>
            <a:xfrm>
              <a:off x="3866357" y="5991278"/>
              <a:ext cx="897255" cy="46355"/>
            </a:xfrm>
            <a:custGeom>
              <a:avLst/>
              <a:gdLst/>
              <a:ahLst/>
              <a:cxnLst/>
              <a:rect l="l" t="t" r="r" b="b"/>
              <a:pathLst>
                <a:path w="897254" h="46354">
                  <a:moveTo>
                    <a:pt x="23122" y="0"/>
                  </a:moveTo>
                  <a:lnTo>
                    <a:pt x="14047" y="1794"/>
                  </a:lnTo>
                  <a:lnTo>
                    <a:pt x="6705" y="6713"/>
                  </a:lnTo>
                  <a:lnTo>
                    <a:pt x="1792" y="14063"/>
                  </a:lnTo>
                  <a:lnTo>
                    <a:pt x="0" y="23149"/>
                  </a:lnTo>
                  <a:lnTo>
                    <a:pt x="1792" y="32235"/>
                  </a:lnTo>
                  <a:lnTo>
                    <a:pt x="6705" y="39584"/>
                  </a:lnTo>
                  <a:lnTo>
                    <a:pt x="14047" y="44503"/>
                  </a:lnTo>
                  <a:lnTo>
                    <a:pt x="23122" y="46297"/>
                  </a:lnTo>
                  <a:lnTo>
                    <a:pt x="31808" y="44503"/>
                  </a:lnTo>
                  <a:lnTo>
                    <a:pt x="39194" y="39584"/>
                  </a:lnTo>
                  <a:lnTo>
                    <a:pt x="44324" y="32235"/>
                  </a:lnTo>
                  <a:lnTo>
                    <a:pt x="44680" y="30556"/>
                  </a:lnTo>
                  <a:lnTo>
                    <a:pt x="23122" y="30556"/>
                  </a:lnTo>
                  <a:lnTo>
                    <a:pt x="23122" y="15741"/>
                  </a:lnTo>
                  <a:lnTo>
                    <a:pt x="44679" y="15741"/>
                  </a:lnTo>
                  <a:lnTo>
                    <a:pt x="44324" y="14063"/>
                  </a:lnTo>
                  <a:lnTo>
                    <a:pt x="39194" y="6713"/>
                  </a:lnTo>
                  <a:lnTo>
                    <a:pt x="31808" y="1794"/>
                  </a:lnTo>
                  <a:lnTo>
                    <a:pt x="23122" y="0"/>
                  </a:lnTo>
                  <a:close/>
                </a:path>
                <a:path w="897254" h="46354">
                  <a:moveTo>
                    <a:pt x="44679" y="15741"/>
                  </a:moveTo>
                  <a:lnTo>
                    <a:pt x="23122" y="15741"/>
                  </a:lnTo>
                  <a:lnTo>
                    <a:pt x="23122" y="30556"/>
                  </a:lnTo>
                  <a:lnTo>
                    <a:pt x="44680" y="30556"/>
                  </a:lnTo>
                  <a:lnTo>
                    <a:pt x="46247" y="23149"/>
                  </a:lnTo>
                  <a:lnTo>
                    <a:pt x="44679" y="15741"/>
                  </a:lnTo>
                  <a:close/>
                </a:path>
                <a:path w="897254" h="46354">
                  <a:moveTo>
                    <a:pt x="897185" y="15741"/>
                  </a:moveTo>
                  <a:lnTo>
                    <a:pt x="44679" y="15741"/>
                  </a:lnTo>
                  <a:lnTo>
                    <a:pt x="46247" y="23149"/>
                  </a:lnTo>
                  <a:lnTo>
                    <a:pt x="44680" y="30556"/>
                  </a:lnTo>
                  <a:lnTo>
                    <a:pt x="897185" y="30556"/>
                  </a:lnTo>
                  <a:lnTo>
                    <a:pt x="897185" y="15741"/>
                  </a:lnTo>
                  <a:close/>
                </a:path>
              </a:pathLst>
            </a:custGeom>
            <a:solidFill>
              <a:srgbClr val="FF0000"/>
            </a:solidFill>
          </p:spPr>
          <p:txBody>
            <a:bodyPr wrap="square" lIns="0" tIns="0" rIns="0" bIns="0" rtlCol="0"/>
            <a:lstStyle/>
            <a:p>
              <a:endParaRPr/>
            </a:p>
          </p:txBody>
        </p:sp>
        <p:sp>
          <p:nvSpPr>
            <p:cNvPr id="65" name="object 65"/>
            <p:cNvSpPr/>
            <p:nvPr/>
          </p:nvSpPr>
          <p:spPr>
            <a:xfrm>
              <a:off x="3846004" y="6230175"/>
              <a:ext cx="3542029" cy="484505"/>
            </a:xfrm>
            <a:custGeom>
              <a:avLst/>
              <a:gdLst/>
              <a:ahLst/>
              <a:cxnLst/>
              <a:rect l="l" t="t" r="r" b="b"/>
              <a:pathLst>
                <a:path w="3542029" h="484504">
                  <a:moveTo>
                    <a:pt x="43472" y="218528"/>
                  </a:moveTo>
                  <a:lnTo>
                    <a:pt x="0" y="218528"/>
                  </a:lnTo>
                  <a:lnTo>
                    <a:pt x="0" y="224091"/>
                  </a:lnTo>
                  <a:lnTo>
                    <a:pt x="43472" y="224091"/>
                  </a:lnTo>
                  <a:lnTo>
                    <a:pt x="43472" y="218528"/>
                  </a:lnTo>
                  <a:close/>
                </a:path>
                <a:path w="3542029" h="484504">
                  <a:moveTo>
                    <a:pt x="43472" y="0"/>
                  </a:moveTo>
                  <a:lnTo>
                    <a:pt x="0" y="0"/>
                  </a:lnTo>
                  <a:lnTo>
                    <a:pt x="0" y="6489"/>
                  </a:lnTo>
                  <a:lnTo>
                    <a:pt x="43472" y="6489"/>
                  </a:lnTo>
                  <a:lnTo>
                    <a:pt x="43472" y="0"/>
                  </a:lnTo>
                  <a:close/>
                </a:path>
                <a:path w="3542029" h="484504">
                  <a:moveTo>
                    <a:pt x="46240" y="439839"/>
                  </a:moveTo>
                  <a:lnTo>
                    <a:pt x="43472" y="439839"/>
                  </a:lnTo>
                  <a:lnTo>
                    <a:pt x="43472" y="437057"/>
                  </a:lnTo>
                  <a:lnTo>
                    <a:pt x="0" y="437057"/>
                  </a:lnTo>
                  <a:lnTo>
                    <a:pt x="0" y="443534"/>
                  </a:lnTo>
                  <a:lnTo>
                    <a:pt x="40690" y="443534"/>
                  </a:lnTo>
                  <a:lnTo>
                    <a:pt x="40690" y="483349"/>
                  </a:lnTo>
                  <a:lnTo>
                    <a:pt x="40690" y="484276"/>
                  </a:lnTo>
                  <a:lnTo>
                    <a:pt x="46240" y="484276"/>
                  </a:lnTo>
                  <a:lnTo>
                    <a:pt x="46240" y="483349"/>
                  </a:lnTo>
                  <a:lnTo>
                    <a:pt x="46240" y="440766"/>
                  </a:lnTo>
                  <a:lnTo>
                    <a:pt x="46240" y="439839"/>
                  </a:lnTo>
                  <a:close/>
                </a:path>
                <a:path w="3542029" h="484504">
                  <a:moveTo>
                    <a:pt x="394944" y="439839"/>
                  </a:moveTo>
                  <a:lnTo>
                    <a:pt x="389394" y="439839"/>
                  </a:lnTo>
                  <a:lnTo>
                    <a:pt x="389394" y="440766"/>
                  </a:lnTo>
                  <a:lnTo>
                    <a:pt x="389394" y="483349"/>
                  </a:lnTo>
                  <a:lnTo>
                    <a:pt x="389394" y="484276"/>
                  </a:lnTo>
                  <a:lnTo>
                    <a:pt x="394944" y="484276"/>
                  </a:lnTo>
                  <a:lnTo>
                    <a:pt x="394944" y="483349"/>
                  </a:lnTo>
                  <a:lnTo>
                    <a:pt x="394944" y="440766"/>
                  </a:lnTo>
                  <a:lnTo>
                    <a:pt x="394944" y="439839"/>
                  </a:lnTo>
                  <a:close/>
                </a:path>
                <a:path w="3542029" h="484504">
                  <a:moveTo>
                    <a:pt x="744575" y="439839"/>
                  </a:moveTo>
                  <a:lnTo>
                    <a:pt x="739025" y="439839"/>
                  </a:lnTo>
                  <a:lnTo>
                    <a:pt x="739025" y="440766"/>
                  </a:lnTo>
                  <a:lnTo>
                    <a:pt x="739025" y="483349"/>
                  </a:lnTo>
                  <a:lnTo>
                    <a:pt x="739025" y="484276"/>
                  </a:lnTo>
                  <a:lnTo>
                    <a:pt x="744575" y="484276"/>
                  </a:lnTo>
                  <a:lnTo>
                    <a:pt x="744575" y="483349"/>
                  </a:lnTo>
                  <a:lnTo>
                    <a:pt x="744575" y="440766"/>
                  </a:lnTo>
                  <a:lnTo>
                    <a:pt x="744575" y="439839"/>
                  </a:lnTo>
                  <a:close/>
                </a:path>
                <a:path w="3542029" h="484504">
                  <a:moveTo>
                    <a:pt x="1094193" y="439839"/>
                  </a:moveTo>
                  <a:lnTo>
                    <a:pt x="1088644" y="439839"/>
                  </a:lnTo>
                  <a:lnTo>
                    <a:pt x="1088644" y="440766"/>
                  </a:lnTo>
                  <a:lnTo>
                    <a:pt x="1088644" y="483349"/>
                  </a:lnTo>
                  <a:lnTo>
                    <a:pt x="1088644" y="484276"/>
                  </a:lnTo>
                  <a:lnTo>
                    <a:pt x="1094193" y="484276"/>
                  </a:lnTo>
                  <a:lnTo>
                    <a:pt x="1094193" y="483349"/>
                  </a:lnTo>
                  <a:lnTo>
                    <a:pt x="1094193" y="440766"/>
                  </a:lnTo>
                  <a:lnTo>
                    <a:pt x="1094193" y="439839"/>
                  </a:lnTo>
                  <a:close/>
                </a:path>
                <a:path w="3542029" h="484504">
                  <a:moveTo>
                    <a:pt x="1443824" y="439839"/>
                  </a:moveTo>
                  <a:lnTo>
                    <a:pt x="1438275" y="439839"/>
                  </a:lnTo>
                  <a:lnTo>
                    <a:pt x="1438275" y="440766"/>
                  </a:lnTo>
                  <a:lnTo>
                    <a:pt x="1438275" y="483349"/>
                  </a:lnTo>
                  <a:lnTo>
                    <a:pt x="1438275" y="484276"/>
                  </a:lnTo>
                  <a:lnTo>
                    <a:pt x="1443824" y="484276"/>
                  </a:lnTo>
                  <a:lnTo>
                    <a:pt x="1443824" y="483349"/>
                  </a:lnTo>
                  <a:lnTo>
                    <a:pt x="1443824" y="440766"/>
                  </a:lnTo>
                  <a:lnTo>
                    <a:pt x="1443824" y="439839"/>
                  </a:lnTo>
                  <a:close/>
                </a:path>
                <a:path w="3542029" h="484504">
                  <a:moveTo>
                    <a:pt x="1793443" y="439839"/>
                  </a:moveTo>
                  <a:lnTo>
                    <a:pt x="1787893" y="439839"/>
                  </a:lnTo>
                  <a:lnTo>
                    <a:pt x="1787893" y="440766"/>
                  </a:lnTo>
                  <a:lnTo>
                    <a:pt x="1787893" y="483349"/>
                  </a:lnTo>
                  <a:lnTo>
                    <a:pt x="1787893" y="484276"/>
                  </a:lnTo>
                  <a:lnTo>
                    <a:pt x="1793443" y="484276"/>
                  </a:lnTo>
                  <a:lnTo>
                    <a:pt x="1793443" y="483349"/>
                  </a:lnTo>
                  <a:lnTo>
                    <a:pt x="1793443" y="440766"/>
                  </a:lnTo>
                  <a:lnTo>
                    <a:pt x="1793443" y="439839"/>
                  </a:lnTo>
                  <a:close/>
                </a:path>
                <a:path w="3542029" h="484504">
                  <a:moveTo>
                    <a:pt x="2143074" y="439839"/>
                  </a:moveTo>
                  <a:lnTo>
                    <a:pt x="2137524" y="439839"/>
                  </a:lnTo>
                  <a:lnTo>
                    <a:pt x="2137524" y="440766"/>
                  </a:lnTo>
                  <a:lnTo>
                    <a:pt x="2137524" y="483349"/>
                  </a:lnTo>
                  <a:lnTo>
                    <a:pt x="2137524" y="484276"/>
                  </a:lnTo>
                  <a:lnTo>
                    <a:pt x="2143074" y="484276"/>
                  </a:lnTo>
                  <a:lnTo>
                    <a:pt x="2143074" y="483349"/>
                  </a:lnTo>
                  <a:lnTo>
                    <a:pt x="2143074" y="440766"/>
                  </a:lnTo>
                  <a:lnTo>
                    <a:pt x="2143074" y="439839"/>
                  </a:lnTo>
                  <a:close/>
                </a:path>
                <a:path w="3542029" h="484504">
                  <a:moveTo>
                    <a:pt x="2493619" y="439839"/>
                  </a:moveTo>
                  <a:lnTo>
                    <a:pt x="2487142" y="439839"/>
                  </a:lnTo>
                  <a:lnTo>
                    <a:pt x="2487142" y="440766"/>
                  </a:lnTo>
                  <a:lnTo>
                    <a:pt x="2487142" y="483349"/>
                  </a:lnTo>
                  <a:lnTo>
                    <a:pt x="2487142" y="484276"/>
                  </a:lnTo>
                  <a:lnTo>
                    <a:pt x="2493619" y="484276"/>
                  </a:lnTo>
                  <a:lnTo>
                    <a:pt x="2493619" y="483349"/>
                  </a:lnTo>
                  <a:lnTo>
                    <a:pt x="2493619" y="440766"/>
                  </a:lnTo>
                  <a:lnTo>
                    <a:pt x="2493619" y="439839"/>
                  </a:lnTo>
                  <a:close/>
                </a:path>
                <a:path w="3542029" h="484504">
                  <a:moveTo>
                    <a:pt x="2842323" y="439839"/>
                  </a:moveTo>
                  <a:lnTo>
                    <a:pt x="2835846" y="439839"/>
                  </a:lnTo>
                  <a:lnTo>
                    <a:pt x="2835846" y="483349"/>
                  </a:lnTo>
                  <a:lnTo>
                    <a:pt x="2842323" y="483349"/>
                  </a:lnTo>
                  <a:lnTo>
                    <a:pt x="2842323" y="439839"/>
                  </a:lnTo>
                  <a:close/>
                </a:path>
                <a:path w="3542029" h="484504">
                  <a:moveTo>
                    <a:pt x="3191941" y="439839"/>
                  </a:moveTo>
                  <a:lnTo>
                    <a:pt x="3186392" y="439839"/>
                  </a:lnTo>
                  <a:lnTo>
                    <a:pt x="3186392" y="483349"/>
                  </a:lnTo>
                  <a:lnTo>
                    <a:pt x="3191941" y="483349"/>
                  </a:lnTo>
                  <a:lnTo>
                    <a:pt x="3191941" y="439839"/>
                  </a:lnTo>
                  <a:close/>
                </a:path>
                <a:path w="3542029" h="484504">
                  <a:moveTo>
                    <a:pt x="3541572" y="440766"/>
                  </a:moveTo>
                  <a:lnTo>
                    <a:pt x="3536023" y="440766"/>
                  </a:lnTo>
                  <a:lnTo>
                    <a:pt x="3536023" y="484276"/>
                  </a:lnTo>
                  <a:lnTo>
                    <a:pt x="3541572" y="484276"/>
                  </a:lnTo>
                  <a:lnTo>
                    <a:pt x="3541572" y="440766"/>
                  </a:lnTo>
                  <a:close/>
                </a:path>
              </a:pathLst>
            </a:custGeom>
            <a:solidFill>
              <a:srgbClr val="000000"/>
            </a:solidFill>
          </p:spPr>
          <p:txBody>
            <a:bodyPr wrap="square" lIns="0" tIns="0" rIns="0" bIns="0" rtlCol="0"/>
            <a:lstStyle/>
            <a:p>
              <a:endParaRPr/>
            </a:p>
          </p:txBody>
        </p:sp>
        <p:sp>
          <p:nvSpPr>
            <p:cNvPr id="66" name="object 66"/>
            <p:cNvSpPr/>
            <p:nvPr/>
          </p:nvSpPr>
          <p:spPr>
            <a:xfrm>
              <a:off x="4740414" y="5991288"/>
              <a:ext cx="2820670" cy="702310"/>
            </a:xfrm>
            <a:custGeom>
              <a:avLst/>
              <a:gdLst/>
              <a:ahLst/>
              <a:cxnLst/>
              <a:rect l="l" t="t" r="r" b="b"/>
              <a:pathLst>
                <a:path w="2820670" h="702309">
                  <a:moveTo>
                    <a:pt x="547560" y="234264"/>
                  </a:moveTo>
                  <a:lnTo>
                    <a:pt x="44602" y="234264"/>
                  </a:lnTo>
                  <a:lnTo>
                    <a:pt x="44450" y="233514"/>
                  </a:lnTo>
                  <a:lnTo>
                    <a:pt x="39535" y="226161"/>
                  </a:lnTo>
                  <a:lnTo>
                    <a:pt x="32194" y="221246"/>
                  </a:lnTo>
                  <a:lnTo>
                    <a:pt x="23126" y="219443"/>
                  </a:lnTo>
                  <a:lnTo>
                    <a:pt x="14439" y="221246"/>
                  </a:lnTo>
                  <a:lnTo>
                    <a:pt x="7048" y="226161"/>
                  </a:lnTo>
                  <a:lnTo>
                    <a:pt x="1917" y="233514"/>
                  </a:lnTo>
                  <a:lnTo>
                    <a:pt x="0" y="242595"/>
                  </a:lnTo>
                  <a:lnTo>
                    <a:pt x="1917" y="251294"/>
                  </a:lnTo>
                  <a:lnTo>
                    <a:pt x="7048" y="258686"/>
                  </a:lnTo>
                  <a:lnTo>
                    <a:pt x="14439" y="263817"/>
                  </a:lnTo>
                  <a:lnTo>
                    <a:pt x="23126" y="265747"/>
                  </a:lnTo>
                  <a:lnTo>
                    <a:pt x="32194" y="263817"/>
                  </a:lnTo>
                  <a:lnTo>
                    <a:pt x="39535" y="258686"/>
                  </a:lnTo>
                  <a:lnTo>
                    <a:pt x="44450" y="251294"/>
                  </a:lnTo>
                  <a:lnTo>
                    <a:pt x="44716" y="249999"/>
                  </a:lnTo>
                  <a:lnTo>
                    <a:pt x="547560" y="249999"/>
                  </a:lnTo>
                  <a:lnTo>
                    <a:pt x="547560" y="234264"/>
                  </a:lnTo>
                  <a:close/>
                </a:path>
                <a:path w="2820670" h="702309">
                  <a:moveTo>
                    <a:pt x="1071994" y="452793"/>
                  </a:moveTo>
                  <a:lnTo>
                    <a:pt x="569226" y="452793"/>
                  </a:lnTo>
                  <a:lnTo>
                    <a:pt x="568883" y="451104"/>
                  </a:lnTo>
                  <a:lnTo>
                    <a:pt x="563981" y="443763"/>
                  </a:lnTo>
                  <a:lnTo>
                    <a:pt x="556641" y="438835"/>
                  </a:lnTo>
                  <a:lnTo>
                    <a:pt x="547560" y="437045"/>
                  </a:lnTo>
                  <a:lnTo>
                    <a:pt x="538480" y="438835"/>
                  </a:lnTo>
                  <a:lnTo>
                    <a:pt x="531139" y="443763"/>
                  </a:lnTo>
                  <a:lnTo>
                    <a:pt x="526224" y="451104"/>
                  </a:lnTo>
                  <a:lnTo>
                    <a:pt x="524433" y="460197"/>
                  </a:lnTo>
                  <a:lnTo>
                    <a:pt x="526224" y="469277"/>
                  </a:lnTo>
                  <a:lnTo>
                    <a:pt x="531139" y="476631"/>
                  </a:lnTo>
                  <a:lnTo>
                    <a:pt x="538480" y="481545"/>
                  </a:lnTo>
                  <a:lnTo>
                    <a:pt x="547560" y="483349"/>
                  </a:lnTo>
                  <a:lnTo>
                    <a:pt x="556641" y="481545"/>
                  </a:lnTo>
                  <a:lnTo>
                    <a:pt x="563981" y="476631"/>
                  </a:lnTo>
                  <a:lnTo>
                    <a:pt x="568883" y="469277"/>
                  </a:lnTo>
                  <a:lnTo>
                    <a:pt x="569226" y="467601"/>
                  </a:lnTo>
                  <a:lnTo>
                    <a:pt x="1071994" y="467601"/>
                  </a:lnTo>
                  <a:lnTo>
                    <a:pt x="1071994" y="452793"/>
                  </a:lnTo>
                  <a:close/>
                </a:path>
                <a:path w="2820670" h="702309">
                  <a:moveTo>
                    <a:pt x="1595513" y="234264"/>
                  </a:moveTo>
                  <a:lnTo>
                    <a:pt x="1093470" y="234264"/>
                  </a:lnTo>
                  <a:lnTo>
                    <a:pt x="1093330" y="233514"/>
                  </a:lnTo>
                  <a:lnTo>
                    <a:pt x="1088415" y="226161"/>
                  </a:lnTo>
                  <a:lnTo>
                    <a:pt x="1081074" y="221246"/>
                  </a:lnTo>
                  <a:lnTo>
                    <a:pt x="1071994" y="219443"/>
                  </a:lnTo>
                  <a:lnTo>
                    <a:pt x="1062926" y="221246"/>
                  </a:lnTo>
                  <a:lnTo>
                    <a:pt x="1055573" y="226161"/>
                  </a:lnTo>
                  <a:lnTo>
                    <a:pt x="1050671" y="233514"/>
                  </a:lnTo>
                  <a:lnTo>
                    <a:pt x="1048867" y="242595"/>
                  </a:lnTo>
                  <a:lnTo>
                    <a:pt x="1050671" y="251294"/>
                  </a:lnTo>
                  <a:lnTo>
                    <a:pt x="1055573" y="258686"/>
                  </a:lnTo>
                  <a:lnTo>
                    <a:pt x="1062926" y="263817"/>
                  </a:lnTo>
                  <a:lnTo>
                    <a:pt x="1071994" y="265747"/>
                  </a:lnTo>
                  <a:lnTo>
                    <a:pt x="1081074" y="263817"/>
                  </a:lnTo>
                  <a:lnTo>
                    <a:pt x="1088415" y="258686"/>
                  </a:lnTo>
                  <a:lnTo>
                    <a:pt x="1093330" y="251294"/>
                  </a:lnTo>
                  <a:lnTo>
                    <a:pt x="1093597" y="249999"/>
                  </a:lnTo>
                  <a:lnTo>
                    <a:pt x="1595513" y="249999"/>
                  </a:lnTo>
                  <a:lnTo>
                    <a:pt x="1595513" y="234264"/>
                  </a:lnTo>
                  <a:close/>
                </a:path>
                <a:path w="2820670" h="702309">
                  <a:moveTo>
                    <a:pt x="2295690" y="15735"/>
                  </a:moveTo>
                  <a:lnTo>
                    <a:pt x="1617167" y="15735"/>
                  </a:lnTo>
                  <a:lnTo>
                    <a:pt x="1616837" y="14058"/>
                  </a:lnTo>
                  <a:lnTo>
                    <a:pt x="1611922" y="6705"/>
                  </a:lnTo>
                  <a:lnTo>
                    <a:pt x="1604581" y="1790"/>
                  </a:lnTo>
                  <a:lnTo>
                    <a:pt x="1595513" y="0"/>
                  </a:lnTo>
                  <a:lnTo>
                    <a:pt x="1586826" y="1790"/>
                  </a:lnTo>
                  <a:lnTo>
                    <a:pt x="1579435" y="6705"/>
                  </a:lnTo>
                  <a:lnTo>
                    <a:pt x="1574304" y="14058"/>
                  </a:lnTo>
                  <a:lnTo>
                    <a:pt x="1572387" y="23139"/>
                  </a:lnTo>
                  <a:lnTo>
                    <a:pt x="1574304" y="32232"/>
                  </a:lnTo>
                  <a:lnTo>
                    <a:pt x="1579435" y="39585"/>
                  </a:lnTo>
                  <a:lnTo>
                    <a:pt x="1586826" y="44500"/>
                  </a:lnTo>
                  <a:lnTo>
                    <a:pt x="1595513" y="46291"/>
                  </a:lnTo>
                  <a:lnTo>
                    <a:pt x="1604581" y="44500"/>
                  </a:lnTo>
                  <a:lnTo>
                    <a:pt x="1611922" y="39585"/>
                  </a:lnTo>
                  <a:lnTo>
                    <a:pt x="1616837" y="32232"/>
                  </a:lnTo>
                  <a:lnTo>
                    <a:pt x="1617167" y="30556"/>
                  </a:lnTo>
                  <a:lnTo>
                    <a:pt x="2295690" y="30556"/>
                  </a:lnTo>
                  <a:lnTo>
                    <a:pt x="2295690" y="15735"/>
                  </a:lnTo>
                  <a:close/>
                </a:path>
                <a:path w="2820670" h="702309">
                  <a:moveTo>
                    <a:pt x="2820124" y="671309"/>
                  </a:moveTo>
                  <a:lnTo>
                    <a:pt x="2317280" y="671309"/>
                  </a:lnTo>
                  <a:lnTo>
                    <a:pt x="2317013" y="670026"/>
                  </a:lnTo>
                  <a:lnTo>
                    <a:pt x="2312098" y="662635"/>
                  </a:lnTo>
                  <a:lnTo>
                    <a:pt x="2304758" y="657491"/>
                  </a:lnTo>
                  <a:lnTo>
                    <a:pt x="2295690" y="655574"/>
                  </a:lnTo>
                  <a:lnTo>
                    <a:pt x="2286609" y="657491"/>
                  </a:lnTo>
                  <a:lnTo>
                    <a:pt x="2279269" y="662635"/>
                  </a:lnTo>
                  <a:lnTo>
                    <a:pt x="2274354" y="670026"/>
                  </a:lnTo>
                  <a:lnTo>
                    <a:pt x="2272563" y="678726"/>
                  </a:lnTo>
                  <a:lnTo>
                    <a:pt x="2274354" y="687806"/>
                  </a:lnTo>
                  <a:lnTo>
                    <a:pt x="2279269" y="695159"/>
                  </a:lnTo>
                  <a:lnTo>
                    <a:pt x="2286609" y="700074"/>
                  </a:lnTo>
                  <a:lnTo>
                    <a:pt x="2295690" y="701865"/>
                  </a:lnTo>
                  <a:lnTo>
                    <a:pt x="2304758" y="700074"/>
                  </a:lnTo>
                  <a:lnTo>
                    <a:pt x="2312098" y="695159"/>
                  </a:lnTo>
                  <a:lnTo>
                    <a:pt x="2317013" y="687806"/>
                  </a:lnTo>
                  <a:lnTo>
                    <a:pt x="2317165" y="687057"/>
                  </a:lnTo>
                  <a:lnTo>
                    <a:pt x="2820124" y="687057"/>
                  </a:lnTo>
                  <a:lnTo>
                    <a:pt x="2820124" y="671309"/>
                  </a:lnTo>
                  <a:close/>
                </a:path>
              </a:pathLst>
            </a:custGeom>
            <a:solidFill>
              <a:srgbClr val="FF0000"/>
            </a:solidFill>
          </p:spPr>
          <p:txBody>
            <a:bodyPr wrap="square" lIns="0" tIns="0" rIns="0" bIns="0" rtlCol="0"/>
            <a:lstStyle/>
            <a:p>
              <a:endParaRPr/>
            </a:p>
          </p:txBody>
        </p:sp>
      </p:grpSp>
      <p:sp>
        <p:nvSpPr>
          <p:cNvPr id="67" name="object 67"/>
          <p:cNvSpPr txBox="1"/>
          <p:nvPr/>
        </p:nvSpPr>
        <p:spPr>
          <a:xfrm>
            <a:off x="7894179"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68" name="object 68"/>
          <p:cNvSpPr txBox="1"/>
          <p:nvPr/>
        </p:nvSpPr>
        <p:spPr>
          <a:xfrm>
            <a:off x="8212341"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69" name="object 69"/>
          <p:cNvSpPr txBox="1"/>
          <p:nvPr/>
        </p:nvSpPr>
        <p:spPr>
          <a:xfrm>
            <a:off x="8529624"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0" name="object 70"/>
          <p:cNvSpPr txBox="1"/>
          <p:nvPr/>
        </p:nvSpPr>
        <p:spPr>
          <a:xfrm>
            <a:off x="8846905"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1" name="object 71"/>
          <p:cNvSpPr txBox="1"/>
          <p:nvPr/>
        </p:nvSpPr>
        <p:spPr>
          <a:xfrm>
            <a:off x="9169285" y="3029098"/>
            <a:ext cx="2024551" cy="164042"/>
          </a:xfrm>
          <a:prstGeom prst="rect">
            <a:avLst/>
          </a:prstGeom>
        </p:spPr>
        <p:txBody>
          <a:bodyPr vert="horz" wrap="square" lIns="0" tIns="10373" rIns="0" bIns="0" rtlCol="0">
            <a:spAutoFit/>
          </a:bodyPr>
          <a:lstStyle/>
          <a:p>
            <a:pPr marL="11527">
              <a:spcBef>
                <a:spcPts val="82"/>
              </a:spcBef>
              <a:tabLst>
                <a:tab pos="292197" algn="l"/>
                <a:tab pos="609177" algn="l"/>
                <a:tab pos="933648"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72" name="object 72"/>
          <p:cNvSpPr txBox="1"/>
          <p:nvPr/>
        </p:nvSpPr>
        <p:spPr>
          <a:xfrm>
            <a:off x="7903417"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73" name="object 73"/>
          <p:cNvSpPr txBox="1"/>
          <p:nvPr/>
        </p:nvSpPr>
        <p:spPr>
          <a:xfrm>
            <a:off x="8220749"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74" name="object 74"/>
          <p:cNvSpPr txBox="1"/>
          <p:nvPr/>
        </p:nvSpPr>
        <p:spPr>
          <a:xfrm>
            <a:off x="8538080"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5" name="object 75"/>
          <p:cNvSpPr txBox="1"/>
          <p:nvPr/>
        </p:nvSpPr>
        <p:spPr>
          <a:xfrm>
            <a:off x="8855412"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6" name="object 76"/>
          <p:cNvSpPr txBox="1"/>
          <p:nvPr/>
        </p:nvSpPr>
        <p:spPr>
          <a:xfrm>
            <a:off x="9178523" y="4503926"/>
            <a:ext cx="2024551" cy="164042"/>
          </a:xfrm>
          <a:prstGeom prst="rect">
            <a:avLst/>
          </a:prstGeom>
        </p:spPr>
        <p:txBody>
          <a:bodyPr vert="horz" wrap="square" lIns="0" tIns="10373" rIns="0" bIns="0" rtlCol="0">
            <a:spAutoFit/>
          </a:bodyPr>
          <a:lstStyle/>
          <a:p>
            <a:pPr marL="11527">
              <a:spcBef>
                <a:spcPts val="82"/>
              </a:spcBef>
              <a:tabLst>
                <a:tab pos="291621" algn="l"/>
                <a:tab pos="608024" algn="l"/>
                <a:tab pos="934224"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80" name="Title 79">
            <a:extLst>
              <a:ext uri="{FF2B5EF4-FFF2-40B4-BE49-F238E27FC236}">
                <a16:creationId xmlns:a16="http://schemas.microsoft.com/office/drawing/2014/main" id="{45D6ADB2-2979-630F-B917-9B014458C8E1}"/>
              </a:ext>
            </a:extLst>
          </p:cNvPr>
          <p:cNvSpPr>
            <a:spLocks noGrp="1"/>
          </p:cNvSpPr>
          <p:nvPr>
            <p:ph type="title"/>
          </p:nvPr>
        </p:nvSpPr>
        <p:spPr/>
        <p:txBody>
          <a:bodyPr/>
          <a:lstStyle/>
          <a:p>
            <a:r>
              <a:rPr lang="en-GB" dirty="0" err="1"/>
              <a:t>Preemptive</a:t>
            </a:r>
            <a:r>
              <a:rPr lang="en-GB" dirty="0"/>
              <a:t> vs. </a:t>
            </a:r>
            <a:r>
              <a:rPr lang="en-GB" dirty="0" err="1"/>
              <a:t>Nonpreemptive</a:t>
            </a:r>
            <a:r>
              <a:rPr lang="en-GB" dirty="0"/>
              <a:t> Scheduling</a:t>
            </a:r>
            <a:endParaRPr lang="en-SE" dirty="0"/>
          </a:p>
        </p:txBody>
      </p:sp>
      <p:sp>
        <p:nvSpPr>
          <p:cNvPr id="83" name="object 3">
            <a:extLst>
              <a:ext uri="{FF2B5EF4-FFF2-40B4-BE49-F238E27FC236}">
                <a16:creationId xmlns:a16="http://schemas.microsoft.com/office/drawing/2014/main" id="{BBBE145D-096E-7A7F-F722-1CCA8E7F97FE}"/>
              </a:ext>
            </a:extLst>
          </p:cNvPr>
          <p:cNvSpPr txBox="1"/>
          <p:nvPr/>
        </p:nvSpPr>
        <p:spPr>
          <a:xfrm>
            <a:off x="762001" y="912360"/>
            <a:ext cx="5844470" cy="579324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400" b="0" i="0">
                <a:latin typeface="Gill Sans Light" charset="0"/>
                <a:ea typeface="宋体" pitchFamily="2" charset="-122"/>
                <a:cs typeface="Gill Sans Light" charset="0"/>
              </a:defRPr>
            </a:lvl1pPr>
            <a:lvl2pPr marL="685800" lvl="1" indent="-228600">
              <a:lnSpc>
                <a:spcPct val="90000"/>
              </a:lnSpc>
              <a:spcBef>
                <a:spcPct val="30000"/>
              </a:spcBef>
              <a:buSzPct val="100000"/>
              <a:buChar char="–"/>
              <a:defRPr sz="2200" b="0" i="0">
                <a:latin typeface="Gill Sans Light" charset="0"/>
                <a:ea typeface="宋体" pitchFamily="2" charset="-122"/>
                <a:cs typeface="Gill Sans Light" charset="0"/>
              </a:defRPr>
            </a:lvl2pPr>
            <a:lvl3pPr marL="1143000" lvl="2" indent="-228600" eaLnBrk="1" hangingPunct="1">
              <a:lnSpc>
                <a:spcPct val="90000"/>
              </a:lnSpc>
              <a:spcBef>
                <a:spcPct val="30000"/>
              </a:spcBef>
              <a:buSzPct val="100000"/>
              <a:buChar char="»"/>
              <a:defRPr sz="2000" b="0" i="0">
                <a:latin typeface="Gill Sans Light" charset="0"/>
                <a:ea typeface="宋体" pitchFamily="2" charset="-122"/>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sz="2800" dirty="0">
                <a:latin typeface="Gill Sans Light"/>
                <a:cs typeface="Calibri"/>
              </a:rPr>
              <a:t>A scheduling algorithm is:</a:t>
            </a:r>
          </a:p>
          <a:p>
            <a:pPr lvl="1"/>
            <a:r>
              <a:rPr lang="en-GB" sz="2400" dirty="0" err="1">
                <a:latin typeface="Gill Sans Light"/>
                <a:cs typeface="Calibri"/>
              </a:rPr>
              <a:t>preemptive</a:t>
            </a:r>
            <a:r>
              <a:rPr lang="en-GB" sz="2400" dirty="0">
                <a:latin typeface="Gill Sans Light"/>
                <a:cs typeface="Calibri"/>
              </a:rPr>
              <a:t>: if the active job can be temporarily suspended to execute a more important job</a:t>
            </a:r>
          </a:p>
          <a:p>
            <a:pPr lvl="1"/>
            <a:r>
              <a:rPr lang="en-GB" sz="2400" dirty="0">
                <a:latin typeface="Gill Sans Light"/>
                <a:cs typeface="Calibri"/>
              </a:rPr>
              <a:t>non-</a:t>
            </a:r>
            <a:r>
              <a:rPr lang="en-GB" sz="2400" dirty="0" err="1">
                <a:latin typeface="Gill Sans Light"/>
                <a:cs typeface="Calibri"/>
              </a:rPr>
              <a:t>preemptive</a:t>
            </a:r>
            <a:r>
              <a:rPr lang="en-GB" sz="2400" dirty="0">
                <a:latin typeface="Gill Sans Light"/>
                <a:cs typeface="Calibri"/>
              </a:rPr>
              <a:t>: if the active job cannot be suspended, i.e., always runs to completion</a:t>
            </a:r>
          </a:p>
        </p:txBody>
      </p:sp>
      <p:sp>
        <p:nvSpPr>
          <p:cNvPr id="84" name="TextBox 83">
            <a:extLst>
              <a:ext uri="{FF2B5EF4-FFF2-40B4-BE49-F238E27FC236}">
                <a16:creationId xmlns:a16="http://schemas.microsoft.com/office/drawing/2014/main" id="{B4BDCC4E-A1D2-0187-176D-2837A4CEDCBD}"/>
              </a:ext>
            </a:extLst>
          </p:cNvPr>
          <p:cNvSpPr txBox="1"/>
          <p:nvPr/>
        </p:nvSpPr>
        <p:spPr>
          <a:xfrm>
            <a:off x="8128549" y="4997450"/>
            <a:ext cx="2987997" cy="369332"/>
          </a:xfrm>
          <a:prstGeom prst="rect">
            <a:avLst/>
          </a:prstGeom>
          <a:noFill/>
        </p:spPr>
        <p:txBody>
          <a:bodyPr wrap="none" rtlCol="0">
            <a:spAutoFit/>
          </a:bodyPr>
          <a:lstStyle/>
          <a:p>
            <a:r>
              <a:rPr lang="en-GB" b="0" dirty="0" err="1">
                <a:latin typeface="Gill Sans Light"/>
              </a:rPr>
              <a:t>Preemptive</a:t>
            </a:r>
            <a:r>
              <a:rPr lang="en-GB" b="0" dirty="0">
                <a:latin typeface="Gill Sans Light"/>
              </a:rPr>
              <a:t> scheduling example</a:t>
            </a:r>
            <a:endParaRPr lang="en-SE" b="0" dirty="0">
              <a:latin typeface="Gill Sans Ligh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49A6-1CE6-97CC-1F7E-13AEAAC4575B}"/>
              </a:ext>
            </a:extLst>
          </p:cNvPr>
          <p:cNvSpPr>
            <a:spLocks noGrp="1"/>
          </p:cNvSpPr>
          <p:nvPr>
            <p:ph type="title"/>
          </p:nvPr>
        </p:nvSpPr>
        <p:spPr/>
        <p:txBody>
          <a:bodyPr/>
          <a:lstStyle/>
          <a:p>
            <a:r>
              <a:rPr lang="en-GB" dirty="0"/>
              <a:t>Definitions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6EFE86-A5DF-C88D-B889-19E46BE19B3E}"/>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fontScale="85000" lnSpcReduction="10000"/>
              </a:bodyPr>
              <a:lstStyle/>
              <a:p>
                <a:r>
                  <a:rPr lang="en-GB" kern="1200" dirty="0">
                    <a:latin typeface="Gill Sans Light"/>
                    <a:cs typeface="Calibri"/>
                  </a:rPr>
                  <a:t>Feasible schedule</a:t>
                </a:r>
              </a:p>
              <a:p>
                <a:pPr lvl="1"/>
                <a:r>
                  <a:rPr lang="en-GB" sz="2400" kern="1200" spc="-9" dirty="0">
                    <a:latin typeface="Gill Sans Light"/>
                    <a:cs typeface="Calibri"/>
                  </a:rPr>
                  <a:t>A schedule </a:t>
                </a:r>
                <a14:m>
                  <m:oMath xmlns:m="http://schemas.openxmlformats.org/officeDocument/2006/math">
                    <m:r>
                      <a:rPr lang="en-GB" sz="2400" kern="1200" spc="-9">
                        <a:latin typeface="Cambria Math" panose="02040503050406030204" pitchFamily="18" charset="0"/>
                      </a:rPr>
                      <m:t>𝜎</m:t>
                    </m:r>
                  </m:oMath>
                </a14:m>
                <a:r>
                  <a:rPr lang="en-GB" sz="2400" kern="1200" spc="-9" dirty="0">
                    <a:latin typeface="Gill Sans Light"/>
                    <a:cs typeface="Calibri"/>
                  </a:rPr>
                  <a:t> is said to be feasible if all the tasks can complete according to a set of specified constraints.</a:t>
                </a:r>
              </a:p>
              <a:p>
                <a:r>
                  <a:rPr lang="en-GB" kern="1200" dirty="0">
                    <a:latin typeface="Gill Sans Light"/>
                    <a:cs typeface="Calibri"/>
                  </a:rPr>
                  <a:t>Schedulable set of tasks</a:t>
                </a:r>
              </a:p>
              <a:p>
                <a:pPr lvl="1"/>
                <a:r>
                  <a:rPr lang="en-GB" sz="2400" kern="1200" spc="-9" dirty="0">
                    <a:latin typeface="Gill Sans Light"/>
                    <a:cs typeface="Calibri"/>
                  </a:rPr>
                  <a:t>A set of tasks </a:t>
                </a:r>
                <a14:m>
                  <m:oMath xmlns:m="http://schemas.openxmlformats.org/officeDocument/2006/math">
                    <m:r>
                      <m:rPr>
                        <m:sty m:val="p"/>
                      </m:rPr>
                      <a:rPr lang="en-GB" sz="2400" kern="1200" spc="-9">
                        <a:latin typeface="Cambria Math" panose="02040503050406030204" pitchFamily="18" charset="0"/>
                      </a:rPr>
                      <m:t>Γ</m:t>
                    </m:r>
                  </m:oMath>
                </a14:m>
                <a:r>
                  <a:rPr lang="en-GB" sz="2400" kern="1200" spc="-9" dirty="0">
                    <a:latin typeface="Gill Sans Light"/>
                    <a:cs typeface="Calibri"/>
                  </a:rPr>
                  <a:t> is said to be schedulable if there exists at least one algorithm that can produce a feasible schedule for it.</a:t>
                </a:r>
              </a:p>
              <a:p>
                <a:r>
                  <a:rPr lang="en-GB" kern="1200" dirty="0">
                    <a:latin typeface="Gill Sans Light"/>
                    <a:cs typeface="Calibri"/>
                  </a:rPr>
                  <a:t>Hard real-time task: missing deadline may have catastrophic consequences, so deadline violations are not permitted. A system able to handle hard real-time tasks is a hard real-time system</a:t>
                </a:r>
              </a:p>
              <a:p>
                <a:pPr lvl="1"/>
                <a:r>
                  <a:rPr lang="en-GB" sz="2400" kern="1200" spc="-9" dirty="0">
                    <a:latin typeface="Gill Sans Light"/>
                    <a:cs typeface="Calibri"/>
                  </a:rPr>
                  <a:t>sensory acquisition</a:t>
                </a:r>
              </a:p>
              <a:p>
                <a:pPr lvl="1"/>
                <a:r>
                  <a:rPr lang="en-GB" sz="2400" kern="1200" spc="-9" dirty="0">
                    <a:latin typeface="Gill Sans Light"/>
                    <a:cs typeface="Calibri"/>
                  </a:rPr>
                  <a:t>low-level control</a:t>
                </a:r>
              </a:p>
              <a:p>
                <a:pPr lvl="1"/>
                <a:r>
                  <a:rPr lang="en-GB" sz="2400" kern="1200" spc="-9" dirty="0">
                    <a:latin typeface="Gill Sans Light"/>
                    <a:cs typeface="Calibri"/>
                  </a:rPr>
                  <a:t>sensory-motor planning</a:t>
                </a:r>
              </a:p>
              <a:p>
                <a:r>
                  <a:rPr lang="en-GB" kern="1200" dirty="0">
                    <a:latin typeface="Gill Sans Light"/>
                    <a:cs typeface="Calibri"/>
                  </a:rPr>
                  <a:t>Soft real-time task: missing deadlines causes Quality-of-Service(QoS)/performance degradation, so </a:t>
                </a:r>
                <a:r>
                  <a:rPr lang="en-GB" sz="2400" dirty="0"/>
                  <a:t>deadline violations are expected and permitted</a:t>
                </a:r>
                <a:endParaRPr lang="en-GB" kern="1200" dirty="0">
                  <a:latin typeface="Gill Sans Light"/>
                  <a:cs typeface="Calibri"/>
                </a:endParaRPr>
              </a:p>
              <a:p>
                <a:pPr lvl="1"/>
                <a:r>
                  <a:rPr lang="en-GB" sz="2400" kern="1200" spc="-9" dirty="0">
                    <a:latin typeface="Gill Sans Light"/>
                    <a:cs typeface="Calibri"/>
                  </a:rPr>
                  <a:t>reading data from the keyboard—user command interpretation</a:t>
                </a:r>
              </a:p>
              <a:p>
                <a:pPr lvl="1"/>
                <a:r>
                  <a:rPr lang="en-GB" sz="2400" kern="1200" spc="-9" dirty="0">
                    <a:latin typeface="Gill Sans Light"/>
                    <a:cs typeface="Calibri"/>
                  </a:rPr>
                  <a:t>message displaying</a:t>
                </a:r>
              </a:p>
              <a:p>
                <a:pPr lvl="1"/>
                <a:r>
                  <a:rPr lang="en-GB" sz="2400" kern="1200" spc="-9" dirty="0">
                    <a:latin typeface="Gill Sans Light"/>
                    <a:cs typeface="Calibri"/>
                  </a:rPr>
                  <a:t>graphical activities</a:t>
                </a:r>
              </a:p>
              <a:p>
                <a:endParaRPr lang="en-SE" kern="1200" dirty="0">
                  <a:latin typeface="Gill Sans Light"/>
                  <a:cs typeface="Calibri"/>
                </a:endParaRPr>
              </a:p>
            </p:txBody>
          </p:sp>
        </mc:Choice>
        <mc:Fallback xmlns="">
          <p:sp>
            <p:nvSpPr>
              <p:cNvPr id="3" name="Content Placeholder 2">
                <a:extLst>
                  <a:ext uri="{FF2B5EF4-FFF2-40B4-BE49-F238E27FC236}">
                    <a16:creationId xmlns:a16="http://schemas.microsoft.com/office/drawing/2014/main" id="{8B6EFE86-A5DF-C88D-B889-19E46BE19B3E}"/>
                  </a:ext>
                </a:extLst>
              </p:cNvPr>
              <p:cNvSpPr>
                <a:spLocks noGrp="1" noRot="1" noChangeAspect="1" noMove="1" noResize="1" noEditPoints="1" noAdjustHandles="1" noChangeArrowheads="1" noChangeShapeType="1" noTextEdit="1"/>
              </p:cNvSpPr>
              <p:nvPr>
                <p:ph idx="1"/>
              </p:nvPr>
            </p:nvSpPr>
            <p:spPr>
              <a:blipFill>
                <a:blip r:embed="rId3"/>
                <a:stretch>
                  <a:fillRect l="-750" t="-2267" b="-597"/>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3656463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6DDA-1B67-1B44-46A8-983DD3DF5AE8}"/>
              </a:ext>
            </a:extLst>
          </p:cNvPr>
          <p:cNvSpPr>
            <a:spLocks noGrp="1"/>
          </p:cNvSpPr>
          <p:nvPr>
            <p:ph type="title"/>
          </p:nvPr>
        </p:nvSpPr>
        <p:spPr/>
        <p:txBody>
          <a:bodyPr/>
          <a:lstStyle/>
          <a:p>
            <a:r>
              <a:rPr lang="en-GB" dirty="0"/>
              <a:t>Real-Time Task</a:t>
            </a:r>
            <a:endParaRPr lang="en-SE" dirty="0"/>
          </a:p>
        </p:txBody>
      </p:sp>
      <p:sp>
        <p:nvSpPr>
          <p:cNvPr id="4" name="object 3">
            <a:extLst>
              <a:ext uri="{FF2B5EF4-FFF2-40B4-BE49-F238E27FC236}">
                <a16:creationId xmlns:a16="http://schemas.microsoft.com/office/drawing/2014/main" id="{C372286E-AF7A-07D6-D7EC-AE3CAA770BFE}"/>
              </a:ext>
            </a:extLst>
          </p:cNvPr>
          <p:cNvSpPr txBox="1"/>
          <p:nvPr/>
        </p:nvSpPr>
        <p:spPr>
          <a:xfrm>
            <a:off x="1524000" y="5372264"/>
            <a:ext cx="9296400" cy="1942936"/>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endParaRPr dirty="0"/>
          </a:p>
        </p:txBody>
      </p:sp>
      <p:grpSp>
        <p:nvGrpSpPr>
          <p:cNvPr id="5" name="object 4">
            <a:extLst>
              <a:ext uri="{FF2B5EF4-FFF2-40B4-BE49-F238E27FC236}">
                <a16:creationId xmlns:a16="http://schemas.microsoft.com/office/drawing/2014/main" id="{888268D0-AC9E-A87A-FBBE-03377E4BBD40}"/>
              </a:ext>
            </a:extLst>
          </p:cNvPr>
          <p:cNvGrpSpPr/>
          <p:nvPr/>
        </p:nvGrpSpPr>
        <p:grpSpPr>
          <a:xfrm>
            <a:off x="3124200" y="4856473"/>
            <a:ext cx="4980983" cy="515791"/>
            <a:chOff x="2623888" y="3033344"/>
            <a:chExt cx="5488305" cy="568325"/>
          </a:xfrm>
        </p:grpSpPr>
        <p:sp>
          <p:nvSpPr>
            <p:cNvPr id="6" name="object 5">
              <a:extLst>
                <a:ext uri="{FF2B5EF4-FFF2-40B4-BE49-F238E27FC236}">
                  <a16:creationId xmlns:a16="http://schemas.microsoft.com/office/drawing/2014/main" id="{2A244E5E-AF7F-709C-0CE9-C61B9A1401DC}"/>
                </a:ext>
              </a:extLst>
            </p:cNvPr>
            <p:cNvSpPr/>
            <p:nvPr/>
          </p:nvSpPr>
          <p:spPr>
            <a:xfrm>
              <a:off x="2876256" y="3474446"/>
              <a:ext cx="2964815" cy="64769"/>
            </a:xfrm>
            <a:custGeom>
              <a:avLst/>
              <a:gdLst/>
              <a:ahLst/>
              <a:cxnLst/>
              <a:rect l="l" t="t" r="r" b="b"/>
              <a:pathLst>
                <a:path w="2964815" h="64770">
                  <a:moveTo>
                    <a:pt x="2964337" y="0"/>
                  </a:moveTo>
                  <a:lnTo>
                    <a:pt x="0" y="0"/>
                  </a:lnTo>
                  <a:lnTo>
                    <a:pt x="0" y="64160"/>
                  </a:lnTo>
                  <a:lnTo>
                    <a:pt x="2964337" y="64160"/>
                  </a:lnTo>
                  <a:lnTo>
                    <a:pt x="2964337" y="0"/>
                  </a:lnTo>
                  <a:close/>
                </a:path>
              </a:pathLst>
            </a:custGeom>
            <a:solidFill>
              <a:srgbClr val="D9D9D9"/>
            </a:solidFill>
          </p:spPr>
          <p:txBody>
            <a:bodyPr wrap="square" lIns="0" tIns="0" rIns="0" bIns="0" rtlCol="0"/>
            <a:lstStyle/>
            <a:p>
              <a:endParaRPr/>
            </a:p>
          </p:txBody>
        </p:sp>
        <p:sp>
          <p:nvSpPr>
            <p:cNvPr id="7" name="object 6">
              <a:extLst>
                <a:ext uri="{FF2B5EF4-FFF2-40B4-BE49-F238E27FC236}">
                  <a16:creationId xmlns:a16="http://schemas.microsoft.com/office/drawing/2014/main" id="{B6F782A5-395F-1131-8704-464D1F9C3DB2}"/>
                </a:ext>
              </a:extLst>
            </p:cNvPr>
            <p:cNvSpPr/>
            <p:nvPr/>
          </p:nvSpPr>
          <p:spPr>
            <a:xfrm>
              <a:off x="2623888" y="3505189"/>
              <a:ext cx="5488305" cy="67310"/>
            </a:xfrm>
            <a:custGeom>
              <a:avLst/>
              <a:gdLst/>
              <a:ahLst/>
              <a:cxnLst/>
              <a:rect l="l" t="t" r="r" b="b"/>
              <a:pathLst>
                <a:path w="5488305" h="67310">
                  <a:moveTo>
                    <a:pt x="5377200" y="0"/>
                  </a:moveTo>
                  <a:lnTo>
                    <a:pt x="5377200" y="66833"/>
                  </a:lnTo>
                  <a:lnTo>
                    <a:pt x="5474731" y="37426"/>
                  </a:lnTo>
                  <a:lnTo>
                    <a:pt x="5387882" y="37426"/>
                  </a:lnTo>
                  <a:lnTo>
                    <a:pt x="5387882" y="29406"/>
                  </a:lnTo>
                  <a:lnTo>
                    <a:pt x="5474728" y="29406"/>
                  </a:lnTo>
                  <a:lnTo>
                    <a:pt x="5377200" y="0"/>
                  </a:lnTo>
                  <a:close/>
                </a:path>
                <a:path w="5488305" h="67310">
                  <a:moveTo>
                    <a:pt x="5377200" y="29406"/>
                  </a:moveTo>
                  <a:lnTo>
                    <a:pt x="0" y="29406"/>
                  </a:lnTo>
                  <a:lnTo>
                    <a:pt x="0" y="37426"/>
                  </a:lnTo>
                  <a:lnTo>
                    <a:pt x="5377200" y="37426"/>
                  </a:lnTo>
                  <a:lnTo>
                    <a:pt x="5377200" y="29406"/>
                  </a:lnTo>
                  <a:close/>
                </a:path>
                <a:path w="5488305" h="67310">
                  <a:moveTo>
                    <a:pt x="5474728" y="29406"/>
                  </a:moveTo>
                  <a:lnTo>
                    <a:pt x="5387882" y="29406"/>
                  </a:lnTo>
                  <a:lnTo>
                    <a:pt x="5387882" y="37426"/>
                  </a:lnTo>
                  <a:lnTo>
                    <a:pt x="5474731" y="37426"/>
                  </a:lnTo>
                  <a:lnTo>
                    <a:pt x="5488029" y="33417"/>
                  </a:lnTo>
                  <a:lnTo>
                    <a:pt x="5474728" y="29406"/>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0B2C4BF7-3ADD-3E9C-9418-17A706A8C7D3}"/>
                </a:ext>
              </a:extLst>
            </p:cNvPr>
            <p:cNvSpPr/>
            <p:nvPr/>
          </p:nvSpPr>
          <p:spPr>
            <a:xfrm>
              <a:off x="2842874" y="3033344"/>
              <a:ext cx="67310" cy="505459"/>
            </a:xfrm>
            <a:custGeom>
              <a:avLst/>
              <a:gdLst/>
              <a:ahLst/>
              <a:cxnLst/>
              <a:rect l="l" t="t" r="r" b="b"/>
              <a:pathLst>
                <a:path w="67310" h="505460">
                  <a:moveTo>
                    <a:pt x="41394" y="100249"/>
                  </a:moveTo>
                  <a:lnTo>
                    <a:pt x="25370" y="100249"/>
                  </a:lnTo>
                  <a:lnTo>
                    <a:pt x="25370" y="505263"/>
                  </a:lnTo>
                  <a:lnTo>
                    <a:pt x="41394" y="505263"/>
                  </a:lnTo>
                  <a:lnTo>
                    <a:pt x="41394" y="100249"/>
                  </a:lnTo>
                  <a:close/>
                </a:path>
                <a:path w="67310" h="505460">
                  <a:moveTo>
                    <a:pt x="33381" y="0"/>
                  </a:moveTo>
                  <a:lnTo>
                    <a:pt x="0" y="110943"/>
                  </a:lnTo>
                  <a:lnTo>
                    <a:pt x="25370" y="110943"/>
                  </a:lnTo>
                  <a:lnTo>
                    <a:pt x="25370" y="100249"/>
                  </a:lnTo>
                  <a:lnTo>
                    <a:pt x="63547" y="100249"/>
                  </a:lnTo>
                  <a:lnTo>
                    <a:pt x="33381" y="0"/>
                  </a:lnTo>
                  <a:close/>
                </a:path>
                <a:path w="67310" h="505460">
                  <a:moveTo>
                    <a:pt x="63547" y="100249"/>
                  </a:moveTo>
                  <a:lnTo>
                    <a:pt x="41394" y="100249"/>
                  </a:lnTo>
                  <a:lnTo>
                    <a:pt x="41394" y="110943"/>
                  </a:lnTo>
                  <a:lnTo>
                    <a:pt x="66765" y="110943"/>
                  </a:lnTo>
                  <a:lnTo>
                    <a:pt x="63547" y="100249"/>
                  </a:lnTo>
                  <a:close/>
                </a:path>
              </a:pathLst>
            </a:custGeom>
            <a:solidFill>
              <a:srgbClr val="0000FF"/>
            </a:solidFill>
          </p:spPr>
          <p:txBody>
            <a:bodyPr wrap="square" lIns="0" tIns="0" rIns="0" bIns="0" rtlCol="0"/>
            <a:lstStyle/>
            <a:p>
              <a:endParaRPr/>
            </a:p>
          </p:txBody>
        </p:sp>
        <p:sp>
          <p:nvSpPr>
            <p:cNvPr id="9" name="object 8">
              <a:extLst>
                <a:ext uri="{FF2B5EF4-FFF2-40B4-BE49-F238E27FC236}">
                  <a16:creationId xmlns:a16="http://schemas.microsoft.com/office/drawing/2014/main" id="{660FD527-7902-B709-0C28-7032ACAB97F5}"/>
                </a:ext>
              </a:extLst>
            </p:cNvPr>
            <p:cNvSpPr/>
            <p:nvPr/>
          </p:nvSpPr>
          <p:spPr>
            <a:xfrm>
              <a:off x="3633364" y="3350136"/>
              <a:ext cx="757555" cy="188595"/>
            </a:xfrm>
            <a:custGeom>
              <a:avLst/>
              <a:gdLst/>
              <a:ahLst/>
              <a:cxnLst/>
              <a:rect l="l" t="t" r="r" b="b"/>
              <a:pathLst>
                <a:path w="757554" h="188595">
                  <a:moveTo>
                    <a:pt x="757107" y="0"/>
                  </a:moveTo>
                  <a:lnTo>
                    <a:pt x="0" y="0"/>
                  </a:lnTo>
                  <a:lnTo>
                    <a:pt x="0" y="188471"/>
                  </a:lnTo>
                  <a:lnTo>
                    <a:pt x="757107" y="188471"/>
                  </a:lnTo>
                  <a:lnTo>
                    <a:pt x="757107" y="0"/>
                  </a:lnTo>
                  <a:close/>
                </a:path>
              </a:pathLst>
            </a:custGeom>
            <a:solidFill>
              <a:srgbClr val="99CCFF"/>
            </a:solidFill>
          </p:spPr>
          <p:txBody>
            <a:bodyPr wrap="square" lIns="0" tIns="0" rIns="0" bIns="0" rtlCol="0"/>
            <a:lstStyle/>
            <a:p>
              <a:endParaRPr/>
            </a:p>
          </p:txBody>
        </p:sp>
        <p:sp>
          <p:nvSpPr>
            <p:cNvPr id="10" name="object 9">
              <a:extLst>
                <a:ext uri="{FF2B5EF4-FFF2-40B4-BE49-F238E27FC236}">
                  <a16:creationId xmlns:a16="http://schemas.microsoft.com/office/drawing/2014/main" id="{D36653E6-013F-08DB-6172-46BFEAAE27DF}"/>
                </a:ext>
              </a:extLst>
            </p:cNvPr>
            <p:cNvSpPr/>
            <p:nvPr/>
          </p:nvSpPr>
          <p:spPr>
            <a:xfrm>
              <a:off x="2872244" y="3344798"/>
              <a:ext cx="3353435" cy="257175"/>
            </a:xfrm>
            <a:custGeom>
              <a:avLst/>
              <a:gdLst/>
              <a:ahLst/>
              <a:cxnLst/>
              <a:rect l="l" t="t" r="r" b="b"/>
              <a:pathLst>
                <a:path w="3353435" h="257175">
                  <a:moveTo>
                    <a:pt x="8013" y="193814"/>
                  </a:moveTo>
                  <a:lnTo>
                    <a:pt x="0" y="193814"/>
                  </a:lnTo>
                  <a:lnTo>
                    <a:pt x="0" y="256641"/>
                  </a:lnTo>
                  <a:lnTo>
                    <a:pt x="8013" y="256641"/>
                  </a:lnTo>
                  <a:lnTo>
                    <a:pt x="8013" y="193814"/>
                  </a:lnTo>
                  <a:close/>
                </a:path>
                <a:path w="3353435" h="257175">
                  <a:moveTo>
                    <a:pt x="1522222" y="5346"/>
                  </a:moveTo>
                  <a:lnTo>
                    <a:pt x="1520888" y="1333"/>
                  </a:lnTo>
                  <a:lnTo>
                    <a:pt x="1518221" y="0"/>
                  </a:lnTo>
                  <a:lnTo>
                    <a:pt x="1512874" y="0"/>
                  </a:lnTo>
                  <a:lnTo>
                    <a:pt x="1512874" y="9347"/>
                  </a:lnTo>
                  <a:lnTo>
                    <a:pt x="1512874" y="189801"/>
                  </a:lnTo>
                  <a:lnTo>
                    <a:pt x="765124" y="189801"/>
                  </a:lnTo>
                  <a:lnTo>
                    <a:pt x="765124" y="9347"/>
                  </a:lnTo>
                  <a:lnTo>
                    <a:pt x="1512874" y="9347"/>
                  </a:lnTo>
                  <a:lnTo>
                    <a:pt x="1512874" y="0"/>
                  </a:lnTo>
                  <a:lnTo>
                    <a:pt x="761111" y="0"/>
                  </a:lnTo>
                  <a:lnTo>
                    <a:pt x="758444" y="1333"/>
                  </a:lnTo>
                  <a:lnTo>
                    <a:pt x="757110" y="5346"/>
                  </a:lnTo>
                  <a:lnTo>
                    <a:pt x="757110" y="193814"/>
                  </a:lnTo>
                  <a:lnTo>
                    <a:pt x="757110" y="256641"/>
                  </a:lnTo>
                  <a:lnTo>
                    <a:pt x="765124" y="256641"/>
                  </a:lnTo>
                  <a:lnTo>
                    <a:pt x="765124" y="197827"/>
                  </a:lnTo>
                  <a:lnTo>
                    <a:pt x="1520888" y="197827"/>
                  </a:lnTo>
                  <a:lnTo>
                    <a:pt x="1522222" y="193814"/>
                  </a:lnTo>
                  <a:lnTo>
                    <a:pt x="1522222" y="189801"/>
                  </a:lnTo>
                  <a:lnTo>
                    <a:pt x="1522222" y="9347"/>
                  </a:lnTo>
                  <a:lnTo>
                    <a:pt x="1522222" y="5346"/>
                  </a:lnTo>
                  <a:close/>
                </a:path>
                <a:path w="3353435" h="257175">
                  <a:moveTo>
                    <a:pt x="3352901" y="193814"/>
                  </a:moveTo>
                  <a:lnTo>
                    <a:pt x="3343554" y="193814"/>
                  </a:lnTo>
                  <a:lnTo>
                    <a:pt x="3343554" y="256641"/>
                  </a:lnTo>
                  <a:lnTo>
                    <a:pt x="3352901" y="256641"/>
                  </a:lnTo>
                  <a:lnTo>
                    <a:pt x="3352901" y="193814"/>
                  </a:lnTo>
                  <a:close/>
                </a:path>
              </a:pathLst>
            </a:custGeom>
            <a:solidFill>
              <a:srgbClr val="000000"/>
            </a:solidFill>
          </p:spPr>
          <p:txBody>
            <a:bodyPr wrap="square" lIns="0" tIns="0" rIns="0" bIns="0" rtlCol="0"/>
            <a:lstStyle/>
            <a:p>
              <a:endParaRPr/>
            </a:p>
          </p:txBody>
        </p:sp>
      </p:grpSp>
      <p:sp>
        <p:nvSpPr>
          <p:cNvPr id="11" name="object 10">
            <a:extLst>
              <a:ext uri="{FF2B5EF4-FFF2-40B4-BE49-F238E27FC236}">
                <a16:creationId xmlns:a16="http://schemas.microsoft.com/office/drawing/2014/main" id="{B4B78170-2EDF-7589-DDA2-A7338D6DA7E0}"/>
              </a:ext>
            </a:extLst>
          </p:cNvPr>
          <p:cNvSpPr txBox="1"/>
          <p:nvPr/>
        </p:nvSpPr>
        <p:spPr>
          <a:xfrm>
            <a:off x="8224286" y="5240416"/>
            <a:ext cx="90479"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t</a:t>
            </a:r>
            <a:endParaRPr sz="1906">
              <a:latin typeface="Times New Roman"/>
              <a:cs typeface="Times New Roman"/>
            </a:endParaRPr>
          </a:p>
        </p:txBody>
      </p:sp>
      <p:sp>
        <p:nvSpPr>
          <p:cNvPr id="12" name="object 11">
            <a:extLst>
              <a:ext uri="{FF2B5EF4-FFF2-40B4-BE49-F238E27FC236}">
                <a16:creationId xmlns:a16="http://schemas.microsoft.com/office/drawing/2014/main" id="{C804ADDF-1CFE-4C66-2346-F515D4E38ED8}"/>
              </a:ext>
            </a:extLst>
          </p:cNvPr>
          <p:cNvSpPr txBox="1"/>
          <p:nvPr/>
        </p:nvSpPr>
        <p:spPr>
          <a:xfrm>
            <a:off x="6310737" y="5331399"/>
            <a:ext cx="194214" cy="305506"/>
          </a:xfrm>
          <a:prstGeom prst="rect">
            <a:avLst/>
          </a:prstGeom>
        </p:spPr>
        <p:txBody>
          <a:bodyPr vert="horz" wrap="square" lIns="0" tIns="12102" rIns="0" bIns="0" rtlCol="0">
            <a:spAutoFit/>
          </a:bodyPr>
          <a:lstStyle/>
          <a:p>
            <a:pPr marL="34580">
              <a:spcBef>
                <a:spcPts val="95"/>
              </a:spcBef>
            </a:pPr>
            <a:r>
              <a:rPr sz="1906" spc="-23" dirty="0">
                <a:latin typeface="Times New Roman"/>
                <a:cs typeface="Times New Roman"/>
              </a:rPr>
              <a:t>f</a:t>
            </a:r>
            <a:r>
              <a:rPr sz="1906" spc="-34" baseline="-19841" dirty="0">
                <a:latin typeface="Times New Roman"/>
                <a:cs typeface="Times New Roman"/>
              </a:rPr>
              <a:t>i</a:t>
            </a:r>
            <a:endParaRPr sz="1906" baseline="-19841">
              <a:latin typeface="Times New Roman"/>
              <a:cs typeface="Times New Roman"/>
            </a:endParaRPr>
          </a:p>
        </p:txBody>
      </p:sp>
      <p:grpSp>
        <p:nvGrpSpPr>
          <p:cNvPr id="13" name="object 12">
            <a:extLst>
              <a:ext uri="{FF2B5EF4-FFF2-40B4-BE49-F238E27FC236}">
                <a16:creationId xmlns:a16="http://schemas.microsoft.com/office/drawing/2014/main" id="{3189E753-F745-AC46-48C6-7555A93D17DB}"/>
              </a:ext>
            </a:extLst>
          </p:cNvPr>
          <p:cNvGrpSpPr/>
          <p:nvPr/>
        </p:nvGrpSpPr>
        <p:grpSpPr>
          <a:xfrm>
            <a:off x="3349605" y="5715359"/>
            <a:ext cx="3043454" cy="344629"/>
            <a:chOff x="2872251" y="3979709"/>
            <a:chExt cx="3353435" cy="379730"/>
          </a:xfrm>
        </p:grpSpPr>
        <p:sp>
          <p:nvSpPr>
            <p:cNvPr id="14" name="object 13">
              <a:extLst>
                <a:ext uri="{FF2B5EF4-FFF2-40B4-BE49-F238E27FC236}">
                  <a16:creationId xmlns:a16="http://schemas.microsoft.com/office/drawing/2014/main" id="{F6846B14-2FC5-0608-F347-4F45F4F73DFB}"/>
                </a:ext>
              </a:extLst>
            </p:cNvPr>
            <p:cNvSpPr/>
            <p:nvPr/>
          </p:nvSpPr>
          <p:spPr>
            <a:xfrm>
              <a:off x="2876257" y="4126743"/>
              <a:ext cx="3343910" cy="85725"/>
            </a:xfrm>
            <a:custGeom>
              <a:avLst/>
              <a:gdLst/>
              <a:ahLst/>
              <a:cxnLst/>
              <a:rect l="l" t="t" r="r" b="b"/>
              <a:pathLst>
                <a:path w="3343910" h="85725">
                  <a:moveTo>
                    <a:pt x="113498" y="0"/>
                  </a:moveTo>
                  <a:lnTo>
                    <a:pt x="110827" y="0"/>
                  </a:lnTo>
                  <a:lnTo>
                    <a:pt x="0" y="42774"/>
                  </a:lnTo>
                  <a:lnTo>
                    <a:pt x="110827" y="85547"/>
                  </a:lnTo>
                  <a:lnTo>
                    <a:pt x="113498" y="85547"/>
                  </a:lnTo>
                  <a:lnTo>
                    <a:pt x="116169" y="82873"/>
                  </a:lnTo>
                  <a:lnTo>
                    <a:pt x="116169" y="80200"/>
                  </a:lnTo>
                  <a:lnTo>
                    <a:pt x="113498" y="77527"/>
                  </a:lnTo>
                  <a:lnTo>
                    <a:pt x="34072" y="46784"/>
                  </a:lnTo>
                  <a:lnTo>
                    <a:pt x="12016" y="46784"/>
                  </a:lnTo>
                  <a:lnTo>
                    <a:pt x="12016" y="38764"/>
                  </a:lnTo>
                  <a:lnTo>
                    <a:pt x="34071" y="38764"/>
                  </a:lnTo>
                  <a:lnTo>
                    <a:pt x="113498" y="8018"/>
                  </a:lnTo>
                  <a:lnTo>
                    <a:pt x="116169" y="5347"/>
                  </a:lnTo>
                  <a:lnTo>
                    <a:pt x="116169" y="2672"/>
                  </a:lnTo>
                  <a:lnTo>
                    <a:pt x="113498" y="0"/>
                  </a:lnTo>
                  <a:close/>
                </a:path>
                <a:path w="3343910" h="85725">
                  <a:moveTo>
                    <a:pt x="3321180" y="42774"/>
                  </a:moveTo>
                  <a:lnTo>
                    <a:pt x="3231394" y="77527"/>
                  </a:lnTo>
                  <a:lnTo>
                    <a:pt x="3228723" y="80200"/>
                  </a:lnTo>
                  <a:lnTo>
                    <a:pt x="3228723" y="82873"/>
                  </a:lnTo>
                  <a:lnTo>
                    <a:pt x="3231394" y="85547"/>
                  </a:lnTo>
                  <a:lnTo>
                    <a:pt x="3234065" y="85547"/>
                  </a:lnTo>
                  <a:lnTo>
                    <a:pt x="3333291" y="46784"/>
                  </a:lnTo>
                  <a:lnTo>
                    <a:pt x="3331540" y="46784"/>
                  </a:lnTo>
                  <a:lnTo>
                    <a:pt x="3321180" y="42774"/>
                  </a:lnTo>
                  <a:close/>
                </a:path>
                <a:path w="3343910" h="85725">
                  <a:moveTo>
                    <a:pt x="13352" y="38764"/>
                  </a:moveTo>
                  <a:lnTo>
                    <a:pt x="12016" y="38764"/>
                  </a:lnTo>
                  <a:lnTo>
                    <a:pt x="12016" y="46784"/>
                  </a:lnTo>
                  <a:lnTo>
                    <a:pt x="13352" y="46784"/>
                  </a:lnTo>
                  <a:lnTo>
                    <a:pt x="13352" y="38764"/>
                  </a:lnTo>
                  <a:close/>
                </a:path>
                <a:path w="3343910" h="85725">
                  <a:moveTo>
                    <a:pt x="13352" y="38764"/>
                  </a:moveTo>
                  <a:lnTo>
                    <a:pt x="13352" y="46784"/>
                  </a:lnTo>
                  <a:lnTo>
                    <a:pt x="23712" y="42774"/>
                  </a:lnTo>
                  <a:lnTo>
                    <a:pt x="13352" y="38764"/>
                  </a:lnTo>
                  <a:close/>
                </a:path>
                <a:path w="3343910" h="85725">
                  <a:moveTo>
                    <a:pt x="23712" y="42774"/>
                  </a:moveTo>
                  <a:lnTo>
                    <a:pt x="13352" y="46784"/>
                  </a:lnTo>
                  <a:lnTo>
                    <a:pt x="34072" y="46784"/>
                  </a:lnTo>
                  <a:lnTo>
                    <a:pt x="23712" y="42774"/>
                  </a:lnTo>
                  <a:close/>
                </a:path>
                <a:path w="3343910" h="85725">
                  <a:moveTo>
                    <a:pt x="3310821" y="38764"/>
                  </a:moveTo>
                  <a:lnTo>
                    <a:pt x="34071" y="38764"/>
                  </a:lnTo>
                  <a:lnTo>
                    <a:pt x="23712" y="42774"/>
                  </a:lnTo>
                  <a:lnTo>
                    <a:pt x="34072" y="46784"/>
                  </a:lnTo>
                  <a:lnTo>
                    <a:pt x="3310819" y="46784"/>
                  </a:lnTo>
                  <a:lnTo>
                    <a:pt x="3321180" y="42774"/>
                  </a:lnTo>
                  <a:lnTo>
                    <a:pt x="3310821" y="38764"/>
                  </a:lnTo>
                  <a:close/>
                </a:path>
                <a:path w="3343910" h="85725">
                  <a:moveTo>
                    <a:pt x="3331540" y="38764"/>
                  </a:moveTo>
                  <a:lnTo>
                    <a:pt x="3321180" y="42774"/>
                  </a:lnTo>
                  <a:lnTo>
                    <a:pt x="3331540" y="46784"/>
                  </a:lnTo>
                  <a:lnTo>
                    <a:pt x="3331540" y="38764"/>
                  </a:lnTo>
                  <a:close/>
                </a:path>
                <a:path w="3343910" h="85725">
                  <a:moveTo>
                    <a:pt x="3332876" y="38764"/>
                  </a:moveTo>
                  <a:lnTo>
                    <a:pt x="3331540" y="38764"/>
                  </a:lnTo>
                  <a:lnTo>
                    <a:pt x="3331540" y="46784"/>
                  </a:lnTo>
                  <a:lnTo>
                    <a:pt x="3332876" y="46784"/>
                  </a:lnTo>
                  <a:lnTo>
                    <a:pt x="3332876" y="38764"/>
                  </a:lnTo>
                  <a:close/>
                </a:path>
                <a:path w="3343910" h="85725">
                  <a:moveTo>
                    <a:pt x="3333294" y="38764"/>
                  </a:moveTo>
                  <a:lnTo>
                    <a:pt x="3332876" y="38764"/>
                  </a:lnTo>
                  <a:lnTo>
                    <a:pt x="3332876" y="46784"/>
                  </a:lnTo>
                  <a:lnTo>
                    <a:pt x="3333291" y="46784"/>
                  </a:lnTo>
                  <a:lnTo>
                    <a:pt x="3343556" y="42774"/>
                  </a:lnTo>
                  <a:lnTo>
                    <a:pt x="3333294" y="38764"/>
                  </a:lnTo>
                  <a:close/>
                </a:path>
                <a:path w="3343910" h="85725">
                  <a:moveTo>
                    <a:pt x="34071" y="38764"/>
                  </a:moveTo>
                  <a:lnTo>
                    <a:pt x="13352" y="38764"/>
                  </a:lnTo>
                  <a:lnTo>
                    <a:pt x="23712" y="42774"/>
                  </a:lnTo>
                  <a:lnTo>
                    <a:pt x="34071" y="38764"/>
                  </a:lnTo>
                  <a:close/>
                </a:path>
                <a:path w="3343910" h="85725">
                  <a:moveTo>
                    <a:pt x="3234065" y="0"/>
                  </a:moveTo>
                  <a:lnTo>
                    <a:pt x="3231394" y="0"/>
                  </a:lnTo>
                  <a:lnTo>
                    <a:pt x="3228723" y="2672"/>
                  </a:lnTo>
                  <a:lnTo>
                    <a:pt x="3228723" y="5347"/>
                  </a:lnTo>
                  <a:lnTo>
                    <a:pt x="3231394" y="8018"/>
                  </a:lnTo>
                  <a:lnTo>
                    <a:pt x="3321180" y="42774"/>
                  </a:lnTo>
                  <a:lnTo>
                    <a:pt x="3331540" y="38764"/>
                  </a:lnTo>
                  <a:lnTo>
                    <a:pt x="3333294" y="38764"/>
                  </a:lnTo>
                  <a:lnTo>
                    <a:pt x="3234065" y="0"/>
                  </a:lnTo>
                  <a:close/>
                </a:path>
              </a:pathLst>
            </a:custGeom>
            <a:solidFill>
              <a:srgbClr val="4A7EBB"/>
            </a:solidFill>
          </p:spPr>
          <p:txBody>
            <a:bodyPr wrap="square" lIns="0" tIns="0" rIns="0" bIns="0" rtlCol="0"/>
            <a:lstStyle/>
            <a:p>
              <a:endParaRPr/>
            </a:p>
          </p:txBody>
        </p:sp>
        <p:sp>
          <p:nvSpPr>
            <p:cNvPr id="15" name="object 14">
              <a:extLst>
                <a:ext uri="{FF2B5EF4-FFF2-40B4-BE49-F238E27FC236}">
                  <a16:creationId xmlns:a16="http://schemas.microsoft.com/office/drawing/2014/main" id="{AFB1D2CA-B78F-271A-63D2-7F4B950ECF25}"/>
                </a:ext>
              </a:extLst>
            </p:cNvPr>
            <p:cNvSpPr/>
            <p:nvPr/>
          </p:nvSpPr>
          <p:spPr>
            <a:xfrm>
              <a:off x="2876257" y="3979709"/>
              <a:ext cx="0" cy="379730"/>
            </a:xfrm>
            <a:custGeom>
              <a:avLst/>
              <a:gdLst/>
              <a:ahLst/>
              <a:cxnLst/>
              <a:rect l="l" t="t" r="r" b="b"/>
              <a:pathLst>
                <a:path h="379729">
                  <a:moveTo>
                    <a:pt x="0" y="0"/>
                  </a:moveTo>
                  <a:lnTo>
                    <a:pt x="0" y="379614"/>
                  </a:lnTo>
                </a:path>
              </a:pathLst>
            </a:custGeom>
            <a:ln w="8012">
              <a:solidFill>
                <a:srgbClr val="4A7EBB"/>
              </a:solidFill>
              <a:prstDash val="sysDashDot"/>
            </a:ln>
          </p:spPr>
          <p:txBody>
            <a:bodyPr wrap="square" lIns="0" tIns="0" rIns="0" bIns="0" rtlCol="0"/>
            <a:lstStyle/>
            <a:p>
              <a:endParaRPr/>
            </a:p>
          </p:txBody>
        </p:sp>
        <p:sp>
          <p:nvSpPr>
            <p:cNvPr id="16" name="object 15">
              <a:extLst>
                <a:ext uri="{FF2B5EF4-FFF2-40B4-BE49-F238E27FC236}">
                  <a16:creationId xmlns:a16="http://schemas.microsoft.com/office/drawing/2014/main" id="{51ADF691-3DA4-165A-DBA8-4A39ABB0FAAA}"/>
                </a:ext>
              </a:extLst>
            </p:cNvPr>
            <p:cNvSpPr/>
            <p:nvPr/>
          </p:nvSpPr>
          <p:spPr>
            <a:xfrm>
              <a:off x="6220484" y="3979709"/>
              <a:ext cx="0" cy="379730"/>
            </a:xfrm>
            <a:custGeom>
              <a:avLst/>
              <a:gdLst/>
              <a:ahLst/>
              <a:cxnLst/>
              <a:rect l="l" t="t" r="r" b="b"/>
              <a:pathLst>
                <a:path h="379729">
                  <a:moveTo>
                    <a:pt x="0" y="0"/>
                  </a:moveTo>
                  <a:lnTo>
                    <a:pt x="0" y="379614"/>
                  </a:lnTo>
                </a:path>
              </a:pathLst>
            </a:custGeom>
            <a:ln w="9347">
              <a:solidFill>
                <a:srgbClr val="4A7EBB"/>
              </a:solidFill>
              <a:prstDash val="sysDashDot"/>
            </a:ln>
          </p:spPr>
          <p:txBody>
            <a:bodyPr wrap="square" lIns="0" tIns="0" rIns="0" bIns="0" rtlCol="0"/>
            <a:lstStyle/>
            <a:p>
              <a:endParaRPr/>
            </a:p>
          </p:txBody>
        </p:sp>
      </p:grpSp>
      <p:grpSp>
        <p:nvGrpSpPr>
          <p:cNvPr id="17" name="object 16">
            <a:extLst>
              <a:ext uri="{FF2B5EF4-FFF2-40B4-BE49-F238E27FC236}">
                <a16:creationId xmlns:a16="http://schemas.microsoft.com/office/drawing/2014/main" id="{22996383-033B-ED17-C4F4-B0E018A9A3E6}"/>
              </a:ext>
            </a:extLst>
          </p:cNvPr>
          <p:cNvGrpSpPr/>
          <p:nvPr/>
        </p:nvGrpSpPr>
        <p:grpSpPr>
          <a:xfrm>
            <a:off x="5295847" y="4856473"/>
            <a:ext cx="2096589" cy="515791"/>
            <a:chOff x="5016722" y="3033344"/>
            <a:chExt cx="2310130" cy="568325"/>
          </a:xfrm>
        </p:grpSpPr>
        <p:sp>
          <p:nvSpPr>
            <p:cNvPr id="18" name="object 17">
              <a:extLst>
                <a:ext uri="{FF2B5EF4-FFF2-40B4-BE49-F238E27FC236}">
                  <a16:creationId xmlns:a16="http://schemas.microsoft.com/office/drawing/2014/main" id="{7347C16C-C8F9-8FE2-8F5C-2044D268D5B7}"/>
                </a:ext>
              </a:extLst>
            </p:cNvPr>
            <p:cNvSpPr/>
            <p:nvPr/>
          </p:nvSpPr>
          <p:spPr>
            <a:xfrm>
              <a:off x="5840593" y="3350136"/>
              <a:ext cx="379730" cy="188595"/>
            </a:xfrm>
            <a:custGeom>
              <a:avLst/>
              <a:gdLst/>
              <a:ahLst/>
              <a:cxnLst/>
              <a:rect l="l" t="t" r="r" b="b"/>
              <a:pathLst>
                <a:path w="379729" h="188595">
                  <a:moveTo>
                    <a:pt x="379221" y="0"/>
                  </a:moveTo>
                  <a:lnTo>
                    <a:pt x="0" y="0"/>
                  </a:lnTo>
                  <a:lnTo>
                    <a:pt x="0" y="188471"/>
                  </a:lnTo>
                  <a:lnTo>
                    <a:pt x="379221" y="188471"/>
                  </a:lnTo>
                  <a:lnTo>
                    <a:pt x="379221" y="0"/>
                  </a:lnTo>
                  <a:close/>
                </a:path>
              </a:pathLst>
            </a:custGeom>
            <a:solidFill>
              <a:srgbClr val="99CCFF"/>
            </a:solidFill>
          </p:spPr>
          <p:txBody>
            <a:bodyPr wrap="square" lIns="0" tIns="0" rIns="0" bIns="0" rtlCol="0"/>
            <a:lstStyle/>
            <a:p>
              <a:endParaRPr/>
            </a:p>
          </p:txBody>
        </p:sp>
        <p:sp>
          <p:nvSpPr>
            <p:cNvPr id="19" name="object 18">
              <a:extLst>
                <a:ext uri="{FF2B5EF4-FFF2-40B4-BE49-F238E27FC236}">
                  <a16:creationId xmlns:a16="http://schemas.microsoft.com/office/drawing/2014/main" id="{90805C40-7119-5279-9468-C207A9BAD9DD}"/>
                </a:ext>
              </a:extLst>
            </p:cNvPr>
            <p:cNvSpPr/>
            <p:nvPr/>
          </p:nvSpPr>
          <p:spPr>
            <a:xfrm>
              <a:off x="5836588" y="3344788"/>
              <a:ext cx="388620" cy="198120"/>
            </a:xfrm>
            <a:custGeom>
              <a:avLst/>
              <a:gdLst/>
              <a:ahLst/>
              <a:cxnLst/>
              <a:rect l="l" t="t" r="r" b="b"/>
              <a:pathLst>
                <a:path w="388620" h="198120">
                  <a:moveTo>
                    <a:pt x="383227" y="0"/>
                  </a:moveTo>
                  <a:lnTo>
                    <a:pt x="4005" y="0"/>
                  </a:lnTo>
                  <a:lnTo>
                    <a:pt x="1336" y="1337"/>
                  </a:lnTo>
                  <a:lnTo>
                    <a:pt x="0" y="5346"/>
                  </a:lnTo>
                  <a:lnTo>
                    <a:pt x="0" y="193818"/>
                  </a:lnTo>
                  <a:lnTo>
                    <a:pt x="1336" y="197827"/>
                  </a:lnTo>
                  <a:lnTo>
                    <a:pt x="387233" y="197827"/>
                  </a:lnTo>
                  <a:lnTo>
                    <a:pt x="388569" y="193818"/>
                  </a:lnTo>
                  <a:lnTo>
                    <a:pt x="8012" y="193818"/>
                  </a:lnTo>
                  <a:lnTo>
                    <a:pt x="4005" y="189807"/>
                  </a:lnTo>
                  <a:lnTo>
                    <a:pt x="8012" y="189807"/>
                  </a:lnTo>
                  <a:lnTo>
                    <a:pt x="8012" y="9356"/>
                  </a:lnTo>
                  <a:lnTo>
                    <a:pt x="4005" y="9356"/>
                  </a:lnTo>
                  <a:lnTo>
                    <a:pt x="8012" y="5346"/>
                  </a:lnTo>
                  <a:lnTo>
                    <a:pt x="388569" y="5346"/>
                  </a:lnTo>
                  <a:lnTo>
                    <a:pt x="387233" y="1337"/>
                  </a:lnTo>
                  <a:lnTo>
                    <a:pt x="383227" y="0"/>
                  </a:lnTo>
                  <a:close/>
                </a:path>
                <a:path w="388620" h="198120">
                  <a:moveTo>
                    <a:pt x="8012" y="189807"/>
                  </a:moveTo>
                  <a:lnTo>
                    <a:pt x="4005" y="189807"/>
                  </a:lnTo>
                  <a:lnTo>
                    <a:pt x="8012" y="193818"/>
                  </a:lnTo>
                  <a:lnTo>
                    <a:pt x="8012" y="189807"/>
                  </a:lnTo>
                  <a:close/>
                </a:path>
                <a:path w="388620" h="198120">
                  <a:moveTo>
                    <a:pt x="379222" y="189807"/>
                  </a:moveTo>
                  <a:lnTo>
                    <a:pt x="8012" y="189807"/>
                  </a:lnTo>
                  <a:lnTo>
                    <a:pt x="8012" y="193818"/>
                  </a:lnTo>
                  <a:lnTo>
                    <a:pt x="379222" y="193818"/>
                  </a:lnTo>
                  <a:lnTo>
                    <a:pt x="379222" y="189807"/>
                  </a:lnTo>
                  <a:close/>
                </a:path>
                <a:path w="388620" h="198120">
                  <a:moveTo>
                    <a:pt x="379222" y="5346"/>
                  </a:moveTo>
                  <a:lnTo>
                    <a:pt x="379222" y="193818"/>
                  </a:lnTo>
                  <a:lnTo>
                    <a:pt x="383227" y="189807"/>
                  </a:lnTo>
                  <a:lnTo>
                    <a:pt x="388569" y="189807"/>
                  </a:lnTo>
                  <a:lnTo>
                    <a:pt x="388569" y="9356"/>
                  </a:lnTo>
                  <a:lnTo>
                    <a:pt x="383227" y="9356"/>
                  </a:lnTo>
                  <a:lnTo>
                    <a:pt x="379222" y="5346"/>
                  </a:lnTo>
                  <a:close/>
                </a:path>
                <a:path w="388620" h="198120">
                  <a:moveTo>
                    <a:pt x="388569" y="189807"/>
                  </a:moveTo>
                  <a:lnTo>
                    <a:pt x="383227" y="189807"/>
                  </a:lnTo>
                  <a:lnTo>
                    <a:pt x="379222" y="193818"/>
                  </a:lnTo>
                  <a:lnTo>
                    <a:pt x="388569" y="193818"/>
                  </a:lnTo>
                  <a:lnTo>
                    <a:pt x="388569" y="189807"/>
                  </a:lnTo>
                  <a:close/>
                </a:path>
                <a:path w="388620" h="198120">
                  <a:moveTo>
                    <a:pt x="8012" y="5346"/>
                  </a:moveTo>
                  <a:lnTo>
                    <a:pt x="4005" y="9356"/>
                  </a:lnTo>
                  <a:lnTo>
                    <a:pt x="8012" y="9356"/>
                  </a:lnTo>
                  <a:lnTo>
                    <a:pt x="8012" y="5346"/>
                  </a:lnTo>
                  <a:close/>
                </a:path>
                <a:path w="388620" h="198120">
                  <a:moveTo>
                    <a:pt x="379222" y="5346"/>
                  </a:moveTo>
                  <a:lnTo>
                    <a:pt x="8012" y="5346"/>
                  </a:lnTo>
                  <a:lnTo>
                    <a:pt x="8012" y="9356"/>
                  </a:lnTo>
                  <a:lnTo>
                    <a:pt x="379222" y="9356"/>
                  </a:lnTo>
                  <a:lnTo>
                    <a:pt x="379222" y="5346"/>
                  </a:lnTo>
                  <a:close/>
                </a:path>
                <a:path w="388620" h="198120">
                  <a:moveTo>
                    <a:pt x="388569" y="5346"/>
                  </a:moveTo>
                  <a:lnTo>
                    <a:pt x="379222" y="5346"/>
                  </a:lnTo>
                  <a:lnTo>
                    <a:pt x="383227" y="9356"/>
                  </a:lnTo>
                  <a:lnTo>
                    <a:pt x="388569" y="9356"/>
                  </a:lnTo>
                  <a:lnTo>
                    <a:pt x="388569" y="5346"/>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A5052BC2-6B7D-6D53-ECC5-8F1EE2B79EDB}"/>
                </a:ext>
              </a:extLst>
            </p:cNvPr>
            <p:cNvSpPr/>
            <p:nvPr/>
          </p:nvSpPr>
          <p:spPr>
            <a:xfrm>
              <a:off x="5020727" y="3350136"/>
              <a:ext cx="316865" cy="188595"/>
            </a:xfrm>
            <a:custGeom>
              <a:avLst/>
              <a:gdLst/>
              <a:ahLst/>
              <a:cxnLst/>
              <a:rect l="l" t="t" r="r" b="b"/>
              <a:pathLst>
                <a:path w="316864" h="188595">
                  <a:moveTo>
                    <a:pt x="316463" y="0"/>
                  </a:moveTo>
                  <a:lnTo>
                    <a:pt x="0" y="0"/>
                  </a:lnTo>
                  <a:lnTo>
                    <a:pt x="0" y="188471"/>
                  </a:lnTo>
                  <a:lnTo>
                    <a:pt x="316463" y="188471"/>
                  </a:lnTo>
                  <a:lnTo>
                    <a:pt x="316463" y="0"/>
                  </a:lnTo>
                  <a:close/>
                </a:path>
              </a:pathLst>
            </a:custGeom>
            <a:solidFill>
              <a:srgbClr val="99CCFF"/>
            </a:solidFill>
          </p:spPr>
          <p:txBody>
            <a:bodyPr wrap="square" lIns="0" tIns="0" rIns="0" bIns="0" rtlCol="0"/>
            <a:lstStyle/>
            <a:p>
              <a:endParaRPr/>
            </a:p>
          </p:txBody>
        </p:sp>
        <p:sp>
          <p:nvSpPr>
            <p:cNvPr id="21" name="object 20">
              <a:extLst>
                <a:ext uri="{FF2B5EF4-FFF2-40B4-BE49-F238E27FC236}">
                  <a16:creationId xmlns:a16="http://schemas.microsoft.com/office/drawing/2014/main" id="{C04A5A93-6A3D-27E9-8112-3BC4289332D3}"/>
                </a:ext>
              </a:extLst>
            </p:cNvPr>
            <p:cNvSpPr/>
            <p:nvPr/>
          </p:nvSpPr>
          <p:spPr>
            <a:xfrm>
              <a:off x="5016722" y="3344788"/>
              <a:ext cx="324485" cy="198120"/>
            </a:xfrm>
            <a:custGeom>
              <a:avLst/>
              <a:gdLst/>
              <a:ahLst/>
              <a:cxnLst/>
              <a:rect l="l" t="t" r="r" b="b"/>
              <a:pathLst>
                <a:path w="324485" h="198120">
                  <a:moveTo>
                    <a:pt x="320469" y="0"/>
                  </a:moveTo>
                  <a:lnTo>
                    <a:pt x="4005" y="0"/>
                  </a:lnTo>
                  <a:lnTo>
                    <a:pt x="1336" y="1337"/>
                  </a:lnTo>
                  <a:lnTo>
                    <a:pt x="0" y="5346"/>
                  </a:lnTo>
                  <a:lnTo>
                    <a:pt x="0" y="193818"/>
                  </a:lnTo>
                  <a:lnTo>
                    <a:pt x="1336" y="197827"/>
                  </a:lnTo>
                  <a:lnTo>
                    <a:pt x="323140" y="197827"/>
                  </a:lnTo>
                  <a:lnTo>
                    <a:pt x="324474" y="193818"/>
                  </a:lnTo>
                  <a:lnTo>
                    <a:pt x="9347" y="193818"/>
                  </a:lnTo>
                  <a:lnTo>
                    <a:pt x="4005" y="189807"/>
                  </a:lnTo>
                  <a:lnTo>
                    <a:pt x="9347" y="189807"/>
                  </a:lnTo>
                  <a:lnTo>
                    <a:pt x="9347" y="9356"/>
                  </a:lnTo>
                  <a:lnTo>
                    <a:pt x="4005" y="9356"/>
                  </a:lnTo>
                  <a:lnTo>
                    <a:pt x="9347" y="5346"/>
                  </a:lnTo>
                  <a:lnTo>
                    <a:pt x="324474" y="5346"/>
                  </a:lnTo>
                  <a:lnTo>
                    <a:pt x="323140" y="1337"/>
                  </a:lnTo>
                  <a:lnTo>
                    <a:pt x="320469" y="0"/>
                  </a:lnTo>
                  <a:close/>
                </a:path>
                <a:path w="324485" h="198120">
                  <a:moveTo>
                    <a:pt x="9347" y="189807"/>
                  </a:moveTo>
                  <a:lnTo>
                    <a:pt x="4005" y="189807"/>
                  </a:lnTo>
                  <a:lnTo>
                    <a:pt x="9347" y="193818"/>
                  </a:lnTo>
                  <a:lnTo>
                    <a:pt x="9347" y="189807"/>
                  </a:lnTo>
                  <a:close/>
                </a:path>
                <a:path w="324485" h="198120">
                  <a:moveTo>
                    <a:pt x="316463" y="189807"/>
                  </a:moveTo>
                  <a:lnTo>
                    <a:pt x="9347" y="189807"/>
                  </a:lnTo>
                  <a:lnTo>
                    <a:pt x="9347" y="193818"/>
                  </a:lnTo>
                  <a:lnTo>
                    <a:pt x="316463" y="193818"/>
                  </a:lnTo>
                  <a:lnTo>
                    <a:pt x="316463" y="189807"/>
                  </a:lnTo>
                  <a:close/>
                </a:path>
                <a:path w="324485" h="198120">
                  <a:moveTo>
                    <a:pt x="316463" y="5346"/>
                  </a:moveTo>
                  <a:lnTo>
                    <a:pt x="316463" y="193818"/>
                  </a:lnTo>
                  <a:lnTo>
                    <a:pt x="320469" y="189807"/>
                  </a:lnTo>
                  <a:lnTo>
                    <a:pt x="324474" y="189807"/>
                  </a:lnTo>
                  <a:lnTo>
                    <a:pt x="324474" y="9356"/>
                  </a:lnTo>
                  <a:lnTo>
                    <a:pt x="320469" y="9356"/>
                  </a:lnTo>
                  <a:lnTo>
                    <a:pt x="316463" y="5346"/>
                  </a:lnTo>
                  <a:close/>
                </a:path>
                <a:path w="324485" h="198120">
                  <a:moveTo>
                    <a:pt x="324474" y="189807"/>
                  </a:moveTo>
                  <a:lnTo>
                    <a:pt x="320469" y="189807"/>
                  </a:lnTo>
                  <a:lnTo>
                    <a:pt x="316463" y="193818"/>
                  </a:lnTo>
                  <a:lnTo>
                    <a:pt x="324474" y="193818"/>
                  </a:lnTo>
                  <a:lnTo>
                    <a:pt x="324474" y="189807"/>
                  </a:lnTo>
                  <a:close/>
                </a:path>
                <a:path w="324485" h="198120">
                  <a:moveTo>
                    <a:pt x="9347" y="5346"/>
                  </a:moveTo>
                  <a:lnTo>
                    <a:pt x="4005" y="9356"/>
                  </a:lnTo>
                  <a:lnTo>
                    <a:pt x="9347" y="9356"/>
                  </a:lnTo>
                  <a:lnTo>
                    <a:pt x="9347" y="5346"/>
                  </a:lnTo>
                  <a:close/>
                </a:path>
                <a:path w="324485" h="198120">
                  <a:moveTo>
                    <a:pt x="316463" y="5346"/>
                  </a:moveTo>
                  <a:lnTo>
                    <a:pt x="9347" y="5346"/>
                  </a:lnTo>
                  <a:lnTo>
                    <a:pt x="9347" y="9356"/>
                  </a:lnTo>
                  <a:lnTo>
                    <a:pt x="316463" y="9356"/>
                  </a:lnTo>
                  <a:lnTo>
                    <a:pt x="316463" y="5346"/>
                  </a:lnTo>
                  <a:close/>
                </a:path>
                <a:path w="324485" h="198120">
                  <a:moveTo>
                    <a:pt x="324474" y="5346"/>
                  </a:moveTo>
                  <a:lnTo>
                    <a:pt x="316463" y="5346"/>
                  </a:lnTo>
                  <a:lnTo>
                    <a:pt x="320469" y="9356"/>
                  </a:lnTo>
                  <a:lnTo>
                    <a:pt x="324474" y="9356"/>
                  </a:lnTo>
                  <a:lnTo>
                    <a:pt x="324474" y="5346"/>
                  </a:lnTo>
                  <a:close/>
                </a:path>
              </a:pathLst>
            </a:custGeom>
            <a:solidFill>
              <a:srgbClr val="000000"/>
            </a:solidFill>
          </p:spPr>
          <p:txBody>
            <a:bodyPr wrap="square" lIns="0" tIns="0" rIns="0" bIns="0" rtlCol="0"/>
            <a:lstStyle/>
            <a:p>
              <a:endParaRPr/>
            </a:p>
          </p:txBody>
        </p:sp>
        <p:sp>
          <p:nvSpPr>
            <p:cNvPr id="22" name="object 21">
              <a:extLst>
                <a:ext uri="{FF2B5EF4-FFF2-40B4-BE49-F238E27FC236}">
                  <a16:creationId xmlns:a16="http://schemas.microsoft.com/office/drawing/2014/main" id="{23E79BA3-39E7-D926-A7AF-66940B409413}"/>
                </a:ext>
              </a:extLst>
            </p:cNvPr>
            <p:cNvSpPr/>
            <p:nvPr/>
          </p:nvSpPr>
          <p:spPr>
            <a:xfrm>
              <a:off x="7260004" y="3033344"/>
              <a:ext cx="67310" cy="505459"/>
            </a:xfrm>
            <a:custGeom>
              <a:avLst/>
              <a:gdLst/>
              <a:ahLst/>
              <a:cxnLst/>
              <a:rect l="l" t="t" r="r" b="b"/>
              <a:pathLst>
                <a:path w="67309" h="505460">
                  <a:moveTo>
                    <a:pt x="24034" y="394318"/>
                  </a:moveTo>
                  <a:lnTo>
                    <a:pt x="0" y="394318"/>
                  </a:lnTo>
                  <a:lnTo>
                    <a:pt x="33383" y="505263"/>
                  </a:lnTo>
                  <a:lnTo>
                    <a:pt x="63546" y="405011"/>
                  </a:lnTo>
                  <a:lnTo>
                    <a:pt x="24034" y="405011"/>
                  </a:lnTo>
                  <a:lnTo>
                    <a:pt x="24034" y="394318"/>
                  </a:lnTo>
                  <a:close/>
                </a:path>
                <a:path w="67309" h="505460">
                  <a:moveTo>
                    <a:pt x="41394" y="0"/>
                  </a:moveTo>
                  <a:lnTo>
                    <a:pt x="24034" y="0"/>
                  </a:lnTo>
                  <a:lnTo>
                    <a:pt x="24034" y="405011"/>
                  </a:lnTo>
                  <a:lnTo>
                    <a:pt x="41394" y="405011"/>
                  </a:lnTo>
                  <a:lnTo>
                    <a:pt x="41394" y="0"/>
                  </a:lnTo>
                  <a:close/>
                </a:path>
                <a:path w="67309" h="505460">
                  <a:moveTo>
                    <a:pt x="66763" y="394318"/>
                  </a:moveTo>
                  <a:lnTo>
                    <a:pt x="41394" y="394318"/>
                  </a:lnTo>
                  <a:lnTo>
                    <a:pt x="41394" y="405011"/>
                  </a:lnTo>
                  <a:lnTo>
                    <a:pt x="63546" y="405011"/>
                  </a:lnTo>
                  <a:lnTo>
                    <a:pt x="66763" y="394318"/>
                  </a:lnTo>
                  <a:close/>
                </a:path>
              </a:pathLst>
            </a:custGeom>
            <a:solidFill>
              <a:srgbClr val="FF0000"/>
            </a:solidFill>
          </p:spPr>
          <p:txBody>
            <a:bodyPr wrap="square" lIns="0" tIns="0" rIns="0" bIns="0" rtlCol="0"/>
            <a:lstStyle/>
            <a:p>
              <a:endParaRPr/>
            </a:p>
          </p:txBody>
        </p:sp>
        <p:sp>
          <p:nvSpPr>
            <p:cNvPr id="23" name="object 22">
              <a:extLst>
                <a:ext uri="{FF2B5EF4-FFF2-40B4-BE49-F238E27FC236}">
                  <a16:creationId xmlns:a16="http://schemas.microsoft.com/office/drawing/2014/main" id="{9CD242A2-8195-154F-DEF0-F8DDF0660CAD}"/>
                </a:ext>
              </a:extLst>
            </p:cNvPr>
            <p:cNvSpPr/>
            <p:nvPr/>
          </p:nvSpPr>
          <p:spPr>
            <a:xfrm>
              <a:off x="7288046" y="3538606"/>
              <a:ext cx="9525" cy="62865"/>
            </a:xfrm>
            <a:custGeom>
              <a:avLst/>
              <a:gdLst/>
              <a:ahLst/>
              <a:cxnLst/>
              <a:rect l="l" t="t" r="r" b="b"/>
              <a:pathLst>
                <a:path w="9525" h="62864">
                  <a:moveTo>
                    <a:pt x="9346" y="0"/>
                  </a:moveTo>
                  <a:lnTo>
                    <a:pt x="0" y="0"/>
                  </a:lnTo>
                  <a:lnTo>
                    <a:pt x="0" y="62823"/>
                  </a:lnTo>
                  <a:lnTo>
                    <a:pt x="9346" y="62823"/>
                  </a:lnTo>
                  <a:lnTo>
                    <a:pt x="9346" y="0"/>
                  </a:lnTo>
                  <a:close/>
                </a:path>
              </a:pathLst>
            </a:custGeom>
            <a:solidFill>
              <a:srgbClr val="000000"/>
            </a:solidFill>
          </p:spPr>
          <p:txBody>
            <a:bodyPr wrap="square" lIns="0" tIns="0" rIns="0" bIns="0" rtlCol="0"/>
            <a:lstStyle/>
            <a:p>
              <a:endParaRPr/>
            </a:p>
          </p:txBody>
        </p:sp>
      </p:grpSp>
      <p:sp>
        <p:nvSpPr>
          <p:cNvPr id="24" name="object 23">
            <a:extLst>
              <a:ext uri="{FF2B5EF4-FFF2-40B4-BE49-F238E27FC236}">
                <a16:creationId xmlns:a16="http://schemas.microsoft.com/office/drawing/2014/main" id="{8C790E9C-7B88-A09F-0351-2D7EB6431735}"/>
              </a:ext>
            </a:extLst>
          </p:cNvPr>
          <p:cNvSpPr txBox="1"/>
          <p:nvPr/>
        </p:nvSpPr>
        <p:spPr>
          <a:xfrm>
            <a:off x="7277826" y="5388416"/>
            <a:ext cx="144652"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d</a:t>
            </a:r>
            <a:endParaRPr sz="1906">
              <a:latin typeface="Times New Roman"/>
              <a:cs typeface="Times New Roman"/>
            </a:endParaRPr>
          </a:p>
        </p:txBody>
      </p:sp>
      <p:sp>
        <p:nvSpPr>
          <p:cNvPr id="25" name="object 24">
            <a:extLst>
              <a:ext uri="{FF2B5EF4-FFF2-40B4-BE49-F238E27FC236}">
                <a16:creationId xmlns:a16="http://schemas.microsoft.com/office/drawing/2014/main" id="{8ADE2CEB-67DB-0EFE-9853-5CADD7E63AF5}"/>
              </a:ext>
            </a:extLst>
          </p:cNvPr>
          <p:cNvSpPr txBox="1"/>
          <p:nvPr/>
        </p:nvSpPr>
        <p:spPr>
          <a:xfrm>
            <a:off x="7399011" y="5529137"/>
            <a:ext cx="68004" cy="207205"/>
          </a:xfrm>
          <a:prstGeom prst="rect">
            <a:avLst/>
          </a:prstGeom>
        </p:spPr>
        <p:txBody>
          <a:bodyPr vert="horz" wrap="square" lIns="0" tIns="11526" rIns="0" bIns="0" rtlCol="0">
            <a:spAutoFit/>
          </a:bodyPr>
          <a:lstStyle/>
          <a:p>
            <a:pPr marL="11527">
              <a:spcBef>
                <a:spcPts val="91"/>
              </a:spcBef>
            </a:pPr>
            <a:r>
              <a:rPr sz="1271" spc="-45" dirty="0">
                <a:latin typeface="Times New Roman"/>
                <a:cs typeface="Times New Roman"/>
              </a:rPr>
              <a:t>i</a:t>
            </a:r>
            <a:endParaRPr sz="1271">
              <a:latin typeface="Times New Roman"/>
              <a:cs typeface="Times New Roman"/>
            </a:endParaRPr>
          </a:p>
        </p:txBody>
      </p:sp>
      <p:sp>
        <p:nvSpPr>
          <p:cNvPr id="26" name="object 25">
            <a:extLst>
              <a:ext uri="{FF2B5EF4-FFF2-40B4-BE49-F238E27FC236}">
                <a16:creationId xmlns:a16="http://schemas.microsoft.com/office/drawing/2014/main" id="{6F91124A-39C8-540C-AED3-6A5704EC8BC9}"/>
              </a:ext>
            </a:extLst>
          </p:cNvPr>
          <p:cNvSpPr/>
          <p:nvPr/>
        </p:nvSpPr>
        <p:spPr>
          <a:xfrm>
            <a:off x="3353082" y="4702408"/>
            <a:ext cx="4009337" cy="77801"/>
          </a:xfrm>
          <a:custGeom>
            <a:avLst/>
            <a:gdLst/>
            <a:ahLst/>
            <a:cxnLst/>
            <a:rect l="l" t="t" r="r" b="b"/>
            <a:pathLst>
              <a:path w="4417695" h="85725">
                <a:moveTo>
                  <a:pt x="113674" y="0"/>
                </a:moveTo>
                <a:lnTo>
                  <a:pt x="111003" y="0"/>
                </a:lnTo>
                <a:lnTo>
                  <a:pt x="0" y="42840"/>
                </a:lnTo>
                <a:lnTo>
                  <a:pt x="348" y="42840"/>
                </a:lnTo>
                <a:lnTo>
                  <a:pt x="111003" y="85545"/>
                </a:lnTo>
                <a:lnTo>
                  <a:pt x="113674" y="85545"/>
                </a:lnTo>
                <a:lnTo>
                  <a:pt x="116345" y="84209"/>
                </a:lnTo>
                <a:lnTo>
                  <a:pt x="116345" y="80199"/>
                </a:lnTo>
                <a:lnTo>
                  <a:pt x="113674" y="78863"/>
                </a:lnTo>
                <a:lnTo>
                  <a:pt x="33557" y="46782"/>
                </a:lnTo>
                <a:lnTo>
                  <a:pt x="12192" y="46782"/>
                </a:lnTo>
                <a:lnTo>
                  <a:pt x="12192" y="38762"/>
                </a:lnTo>
                <a:lnTo>
                  <a:pt x="34247" y="38762"/>
                </a:lnTo>
                <a:lnTo>
                  <a:pt x="113674" y="8018"/>
                </a:lnTo>
                <a:lnTo>
                  <a:pt x="116345" y="5346"/>
                </a:lnTo>
                <a:lnTo>
                  <a:pt x="116345" y="2673"/>
                </a:lnTo>
                <a:lnTo>
                  <a:pt x="113674" y="0"/>
                </a:lnTo>
                <a:close/>
              </a:path>
              <a:path w="4417695" h="85725">
                <a:moveTo>
                  <a:pt x="4393767" y="42840"/>
                </a:moveTo>
                <a:lnTo>
                  <a:pt x="4303805" y="78863"/>
                </a:lnTo>
                <a:lnTo>
                  <a:pt x="4301134" y="80199"/>
                </a:lnTo>
                <a:lnTo>
                  <a:pt x="4301134" y="84209"/>
                </a:lnTo>
                <a:lnTo>
                  <a:pt x="4303805" y="85545"/>
                </a:lnTo>
                <a:lnTo>
                  <a:pt x="4306475" y="85545"/>
                </a:lnTo>
                <a:lnTo>
                  <a:pt x="4406916" y="46782"/>
                </a:lnTo>
                <a:lnTo>
                  <a:pt x="4403951" y="46782"/>
                </a:lnTo>
                <a:lnTo>
                  <a:pt x="4393767" y="42840"/>
                </a:lnTo>
                <a:close/>
              </a:path>
              <a:path w="4417695" h="85725">
                <a:moveTo>
                  <a:pt x="13528" y="38762"/>
                </a:moveTo>
                <a:lnTo>
                  <a:pt x="12192" y="38762"/>
                </a:lnTo>
                <a:lnTo>
                  <a:pt x="12192" y="46782"/>
                </a:lnTo>
                <a:lnTo>
                  <a:pt x="13528" y="46782"/>
                </a:lnTo>
                <a:lnTo>
                  <a:pt x="13528" y="38762"/>
                </a:lnTo>
                <a:close/>
              </a:path>
              <a:path w="4417695" h="85725">
                <a:moveTo>
                  <a:pt x="13528" y="38762"/>
                </a:moveTo>
                <a:lnTo>
                  <a:pt x="13528" y="46782"/>
                </a:lnTo>
                <a:lnTo>
                  <a:pt x="23712" y="42840"/>
                </a:lnTo>
                <a:lnTo>
                  <a:pt x="13528" y="38762"/>
                </a:lnTo>
                <a:close/>
              </a:path>
              <a:path w="4417695" h="85725">
                <a:moveTo>
                  <a:pt x="23712" y="42840"/>
                </a:moveTo>
                <a:lnTo>
                  <a:pt x="13528" y="46782"/>
                </a:lnTo>
                <a:lnTo>
                  <a:pt x="33557" y="46782"/>
                </a:lnTo>
                <a:lnTo>
                  <a:pt x="23712" y="42840"/>
                </a:lnTo>
                <a:close/>
              </a:path>
              <a:path w="4417695" h="85725">
                <a:moveTo>
                  <a:pt x="4383231" y="38762"/>
                </a:moveTo>
                <a:lnTo>
                  <a:pt x="34247" y="38762"/>
                </a:lnTo>
                <a:lnTo>
                  <a:pt x="23712" y="42840"/>
                </a:lnTo>
                <a:lnTo>
                  <a:pt x="33557" y="46782"/>
                </a:lnTo>
                <a:lnTo>
                  <a:pt x="4383922" y="46782"/>
                </a:lnTo>
                <a:lnTo>
                  <a:pt x="4393767" y="42840"/>
                </a:lnTo>
                <a:lnTo>
                  <a:pt x="4383231" y="38762"/>
                </a:lnTo>
                <a:close/>
              </a:path>
              <a:path w="4417695" h="85725">
                <a:moveTo>
                  <a:pt x="4403951" y="38762"/>
                </a:moveTo>
                <a:lnTo>
                  <a:pt x="4393767" y="42840"/>
                </a:lnTo>
                <a:lnTo>
                  <a:pt x="4403951" y="46782"/>
                </a:lnTo>
                <a:lnTo>
                  <a:pt x="4403951" y="38762"/>
                </a:lnTo>
                <a:close/>
              </a:path>
              <a:path w="4417695" h="85725">
                <a:moveTo>
                  <a:pt x="4405287" y="38762"/>
                </a:moveTo>
                <a:lnTo>
                  <a:pt x="4403951" y="38762"/>
                </a:lnTo>
                <a:lnTo>
                  <a:pt x="4403951" y="46782"/>
                </a:lnTo>
                <a:lnTo>
                  <a:pt x="4405287" y="46782"/>
                </a:lnTo>
                <a:lnTo>
                  <a:pt x="4405287" y="38762"/>
                </a:lnTo>
                <a:close/>
              </a:path>
              <a:path w="4417695" h="85725">
                <a:moveTo>
                  <a:pt x="4406913" y="38762"/>
                </a:moveTo>
                <a:lnTo>
                  <a:pt x="4405287" y="38762"/>
                </a:lnTo>
                <a:lnTo>
                  <a:pt x="4405287" y="46782"/>
                </a:lnTo>
                <a:lnTo>
                  <a:pt x="4406916" y="46782"/>
                </a:lnTo>
                <a:lnTo>
                  <a:pt x="4417131" y="42840"/>
                </a:lnTo>
                <a:lnTo>
                  <a:pt x="4417479" y="42840"/>
                </a:lnTo>
                <a:lnTo>
                  <a:pt x="4406913" y="38762"/>
                </a:lnTo>
                <a:close/>
              </a:path>
              <a:path w="4417695" h="85725">
                <a:moveTo>
                  <a:pt x="34247" y="38762"/>
                </a:moveTo>
                <a:lnTo>
                  <a:pt x="13528" y="38762"/>
                </a:lnTo>
                <a:lnTo>
                  <a:pt x="23712" y="42840"/>
                </a:lnTo>
                <a:lnTo>
                  <a:pt x="34247" y="38762"/>
                </a:lnTo>
                <a:close/>
              </a:path>
              <a:path w="4417695" h="85725">
                <a:moveTo>
                  <a:pt x="4306475" y="0"/>
                </a:moveTo>
                <a:lnTo>
                  <a:pt x="4303805" y="0"/>
                </a:lnTo>
                <a:lnTo>
                  <a:pt x="4301134" y="2673"/>
                </a:lnTo>
                <a:lnTo>
                  <a:pt x="4301134" y="5346"/>
                </a:lnTo>
                <a:lnTo>
                  <a:pt x="4303805" y="8018"/>
                </a:lnTo>
                <a:lnTo>
                  <a:pt x="4393767" y="42840"/>
                </a:lnTo>
                <a:lnTo>
                  <a:pt x="4403951" y="38762"/>
                </a:lnTo>
                <a:lnTo>
                  <a:pt x="4406913" y="38762"/>
                </a:lnTo>
                <a:lnTo>
                  <a:pt x="4306475" y="0"/>
                </a:lnTo>
                <a:close/>
              </a:path>
            </a:pathLst>
          </a:custGeom>
          <a:solidFill>
            <a:srgbClr val="4A7EBB"/>
          </a:solidFill>
        </p:spPr>
        <p:txBody>
          <a:bodyPr wrap="square" lIns="0" tIns="0" rIns="0" bIns="0" rtlCol="0"/>
          <a:lstStyle/>
          <a:p>
            <a:endParaRPr/>
          </a:p>
        </p:txBody>
      </p:sp>
      <p:sp>
        <p:nvSpPr>
          <p:cNvPr id="27" name="object 26">
            <a:extLst>
              <a:ext uri="{FF2B5EF4-FFF2-40B4-BE49-F238E27FC236}">
                <a16:creationId xmlns:a16="http://schemas.microsoft.com/office/drawing/2014/main" id="{50AE1E39-5F12-C740-5845-677F142FB149}"/>
              </a:ext>
            </a:extLst>
          </p:cNvPr>
          <p:cNvSpPr txBox="1"/>
          <p:nvPr/>
        </p:nvSpPr>
        <p:spPr>
          <a:xfrm>
            <a:off x="2224792" y="3569820"/>
            <a:ext cx="7207238" cy="1901900"/>
          </a:xfrm>
          <a:prstGeom prst="rect">
            <a:avLst/>
          </a:prstGeom>
        </p:spPr>
        <p:txBody>
          <a:bodyPr vert="horz" wrap="square" lIns="0" tIns="11526" rIns="0" bIns="0" rtlCol="0">
            <a:spAutoFit/>
          </a:bodyPr>
          <a:lstStyle/>
          <a:p>
            <a:pPr marL="34579">
              <a:lnSpc>
                <a:spcPts val="1933"/>
              </a:lnSpc>
              <a:spcBef>
                <a:spcPts val="91"/>
              </a:spcBef>
              <a:buClr>
                <a:srgbClr val="993300"/>
              </a:buClr>
              <a:buSzPct val="88888"/>
              <a:tabLst>
                <a:tab pos="345219" algn="l"/>
              </a:tabLst>
            </a:pPr>
            <a:endParaRPr lang="en-GB" spc="-9" dirty="0">
              <a:latin typeface="Gill Sans Light"/>
              <a:cs typeface="Microsoft Sans Serif"/>
            </a:endParaRPr>
          </a:p>
          <a:p>
            <a:pPr marL="34579">
              <a:lnSpc>
                <a:spcPts val="1933"/>
              </a:lnSpc>
              <a:spcBef>
                <a:spcPts val="91"/>
              </a:spcBef>
              <a:buClr>
                <a:srgbClr val="993300"/>
              </a:buClr>
              <a:buSzPct val="88888"/>
              <a:tabLst>
                <a:tab pos="345219" algn="l"/>
              </a:tabLst>
            </a:pPr>
            <a:endParaRPr lang="en-GB" dirty="0">
              <a:latin typeface="Gill Sans Light"/>
              <a:cs typeface="Microsoft Sans Serif"/>
            </a:endParaRPr>
          </a:p>
          <a:p>
            <a:pPr>
              <a:spcBef>
                <a:spcPts val="699"/>
              </a:spcBef>
            </a:pPr>
            <a:endParaRPr dirty="0">
              <a:latin typeface="Microsoft Sans Serif"/>
              <a:cs typeface="Microsoft Sans Serif"/>
            </a:endParaRPr>
          </a:p>
          <a:p>
            <a:pPr marL="2172749"/>
            <a:r>
              <a:rPr sz="2000" spc="-9" dirty="0">
                <a:latin typeface="Calibri"/>
                <a:cs typeface="Calibri"/>
              </a:rPr>
              <a:t>relative</a:t>
            </a:r>
            <a:r>
              <a:rPr sz="2000" spc="-36" dirty="0">
                <a:latin typeface="Calibri"/>
                <a:cs typeface="Calibri"/>
              </a:rPr>
              <a:t> </a:t>
            </a:r>
            <a:r>
              <a:rPr sz="2000" dirty="0">
                <a:latin typeface="Calibri"/>
                <a:cs typeface="Calibri"/>
              </a:rPr>
              <a:t>deadline</a:t>
            </a:r>
            <a:r>
              <a:rPr sz="2000" spc="-32" dirty="0">
                <a:latin typeface="Calibri"/>
                <a:cs typeface="Calibri"/>
              </a:rPr>
              <a:t> </a:t>
            </a:r>
            <a:r>
              <a:rPr sz="2000" spc="-23" dirty="0">
                <a:latin typeface="Times New Roman"/>
                <a:cs typeface="Times New Roman"/>
              </a:rPr>
              <a:t>D</a:t>
            </a:r>
            <a:r>
              <a:rPr sz="2000" spc="-34" baseline="-19841" dirty="0">
                <a:latin typeface="Times New Roman"/>
                <a:cs typeface="Times New Roman"/>
              </a:rPr>
              <a:t>i</a:t>
            </a:r>
            <a:endParaRPr lang="en-SE" sz="2000" baseline="-19841" dirty="0">
              <a:latin typeface="Times New Roman"/>
              <a:cs typeface="Times New Roman"/>
            </a:endParaRPr>
          </a:p>
          <a:p>
            <a:pPr>
              <a:spcBef>
                <a:spcPts val="304"/>
              </a:spcBef>
            </a:pPr>
            <a:endParaRPr lang="en-SE" sz="2000" dirty="0">
              <a:latin typeface="Times New Roman"/>
              <a:cs typeface="Times New Roman"/>
            </a:endParaRPr>
          </a:p>
          <a:p>
            <a:pPr marL="455873"/>
            <a:r>
              <a:rPr lang="en-GB" sz="2400" spc="-23" dirty="0">
                <a:latin typeface="Symbol"/>
                <a:cs typeface="Symbol"/>
              </a:rPr>
              <a:t></a:t>
            </a:r>
            <a:r>
              <a:rPr lang="en-GB" sz="2400" spc="-34" baseline="-20202" dirty="0">
                <a:latin typeface="Times New Roman"/>
                <a:cs typeface="Times New Roman"/>
              </a:rPr>
              <a:t>i</a:t>
            </a:r>
            <a:endParaRPr lang="en-GB" sz="2400" baseline="-20202" dirty="0">
              <a:latin typeface="Times New Roman"/>
              <a:cs typeface="Times New Roman"/>
            </a:endParaRPr>
          </a:p>
        </p:txBody>
      </p:sp>
      <p:sp>
        <p:nvSpPr>
          <p:cNvPr id="28" name="object 27">
            <a:extLst>
              <a:ext uri="{FF2B5EF4-FFF2-40B4-BE49-F238E27FC236}">
                <a16:creationId xmlns:a16="http://schemas.microsoft.com/office/drawing/2014/main" id="{4F4B9884-BE9A-AD14-6AB3-E4D250E2C22D}"/>
              </a:ext>
            </a:extLst>
          </p:cNvPr>
          <p:cNvSpPr/>
          <p:nvPr/>
        </p:nvSpPr>
        <p:spPr>
          <a:xfrm>
            <a:off x="2608609" y="6109620"/>
            <a:ext cx="5897304" cy="199401"/>
          </a:xfrm>
          <a:custGeom>
            <a:avLst/>
            <a:gdLst/>
            <a:ahLst/>
            <a:cxnLst/>
            <a:rect l="l" t="t" r="r" b="b"/>
            <a:pathLst>
              <a:path w="6497955" h="219710">
                <a:moveTo>
                  <a:pt x="6497637" y="0"/>
                </a:moveTo>
                <a:lnTo>
                  <a:pt x="0" y="0"/>
                </a:lnTo>
                <a:lnTo>
                  <a:pt x="0" y="219670"/>
                </a:lnTo>
                <a:lnTo>
                  <a:pt x="6497637" y="219670"/>
                </a:lnTo>
                <a:lnTo>
                  <a:pt x="6497637" y="0"/>
                </a:lnTo>
                <a:close/>
              </a:path>
            </a:pathLst>
          </a:custGeom>
          <a:solidFill>
            <a:srgbClr val="FFFFFF"/>
          </a:solidFill>
        </p:spPr>
        <p:txBody>
          <a:bodyPr wrap="square" lIns="0" tIns="0" rIns="0" bIns="0" rtlCol="0"/>
          <a:lstStyle/>
          <a:p>
            <a:endParaRPr/>
          </a:p>
        </p:txBody>
      </p:sp>
      <p:sp>
        <p:nvSpPr>
          <p:cNvPr id="29" name="object 28">
            <a:extLst>
              <a:ext uri="{FF2B5EF4-FFF2-40B4-BE49-F238E27FC236}">
                <a16:creationId xmlns:a16="http://schemas.microsoft.com/office/drawing/2014/main" id="{F91A18E3-A592-3641-AE27-D73294BAF839}"/>
              </a:ext>
            </a:extLst>
          </p:cNvPr>
          <p:cNvSpPr txBox="1"/>
          <p:nvPr/>
        </p:nvSpPr>
        <p:spPr>
          <a:xfrm>
            <a:off x="3251391" y="5331399"/>
            <a:ext cx="2460235" cy="884126"/>
          </a:xfrm>
          <a:prstGeom prst="rect">
            <a:avLst/>
          </a:prstGeom>
        </p:spPr>
        <p:txBody>
          <a:bodyPr vert="horz" wrap="square" lIns="0" tIns="12102" rIns="0" bIns="0" rtlCol="0">
            <a:spAutoFit/>
          </a:bodyPr>
          <a:lstStyle/>
          <a:p>
            <a:pPr marL="46106">
              <a:spcBef>
                <a:spcPts val="95"/>
              </a:spcBef>
              <a:tabLst>
                <a:tab pos="746342" algn="l"/>
              </a:tabLst>
            </a:pPr>
            <a:r>
              <a:rPr sz="1906" spc="-23" dirty="0">
                <a:latin typeface="Times New Roman"/>
                <a:cs typeface="Times New Roman"/>
              </a:rPr>
              <a:t>a</a:t>
            </a:r>
            <a:r>
              <a:rPr sz="1906" spc="-34" baseline="-19841" dirty="0">
                <a:latin typeface="Times New Roman"/>
                <a:cs typeface="Times New Roman"/>
              </a:rPr>
              <a:t>i</a:t>
            </a:r>
            <a:r>
              <a:rPr sz="1906" baseline="-19841" dirty="0">
                <a:latin typeface="Times New Roman"/>
                <a:cs typeface="Times New Roman"/>
              </a:rPr>
              <a:t>	</a:t>
            </a:r>
            <a:r>
              <a:rPr sz="1906" spc="-23" dirty="0">
                <a:latin typeface="Times New Roman"/>
                <a:cs typeface="Times New Roman"/>
              </a:rPr>
              <a:t>s</a:t>
            </a:r>
            <a:r>
              <a:rPr sz="1906" spc="-34" baseline="-19841" dirty="0">
                <a:latin typeface="Times New Roman"/>
                <a:cs typeface="Times New Roman"/>
              </a:rPr>
              <a:t>i</a:t>
            </a:r>
            <a:endParaRPr sz="1906" baseline="-19841" dirty="0">
              <a:latin typeface="Times New Roman"/>
              <a:cs typeface="Times New Roman"/>
            </a:endParaRPr>
          </a:p>
          <a:p>
            <a:pPr>
              <a:spcBef>
                <a:spcPts val="712"/>
              </a:spcBef>
            </a:pPr>
            <a:endParaRPr sz="1271" dirty="0">
              <a:latin typeface="Times New Roman"/>
              <a:cs typeface="Times New Roman"/>
            </a:endParaRPr>
          </a:p>
          <a:p>
            <a:pPr marL="699083"/>
            <a:r>
              <a:rPr sz="1906" dirty="0">
                <a:latin typeface="Calibri"/>
                <a:cs typeface="Calibri"/>
              </a:rPr>
              <a:t>response</a:t>
            </a:r>
            <a:r>
              <a:rPr sz="1906" spc="-41" dirty="0">
                <a:latin typeface="Calibri"/>
                <a:cs typeface="Calibri"/>
              </a:rPr>
              <a:t> </a:t>
            </a:r>
            <a:r>
              <a:rPr sz="1906" dirty="0">
                <a:latin typeface="Calibri"/>
                <a:cs typeface="Calibri"/>
              </a:rPr>
              <a:t>time</a:t>
            </a:r>
            <a:r>
              <a:rPr sz="1906" spc="354" dirty="0">
                <a:latin typeface="Calibri"/>
                <a:cs typeface="Calibri"/>
              </a:rPr>
              <a:t> </a:t>
            </a:r>
            <a:r>
              <a:rPr sz="1906" spc="-23" dirty="0">
                <a:latin typeface="Times New Roman"/>
                <a:cs typeface="Times New Roman"/>
              </a:rPr>
              <a:t>R</a:t>
            </a:r>
            <a:r>
              <a:rPr sz="1906" spc="-34" baseline="-19841" dirty="0">
                <a:latin typeface="Times New Roman"/>
                <a:cs typeface="Times New Roman"/>
              </a:rPr>
              <a:t>i</a:t>
            </a:r>
            <a:endParaRPr sz="1906" baseline="-19841" dirty="0">
              <a:latin typeface="Times New Roman"/>
              <a:cs typeface="Times New Roman"/>
            </a:endParaRPr>
          </a:p>
        </p:txBody>
      </p:sp>
      <p:sp>
        <p:nvSpPr>
          <p:cNvPr id="30" name="object 29">
            <a:extLst>
              <a:ext uri="{FF2B5EF4-FFF2-40B4-BE49-F238E27FC236}">
                <a16:creationId xmlns:a16="http://schemas.microsoft.com/office/drawing/2014/main" id="{4DDCBC9B-B5E5-41D0-D403-A07BFED92368}"/>
              </a:ext>
            </a:extLst>
          </p:cNvPr>
          <p:cNvSpPr txBox="1"/>
          <p:nvPr/>
        </p:nvSpPr>
        <p:spPr>
          <a:xfrm>
            <a:off x="6620972" y="5696547"/>
            <a:ext cx="3130124" cy="312367"/>
          </a:xfrm>
          <a:prstGeom prst="rect">
            <a:avLst/>
          </a:prstGeom>
        </p:spPr>
        <p:txBody>
          <a:bodyPr vert="horz" wrap="square" lIns="0" tIns="42646" rIns="0" bIns="0" rtlCol="0">
            <a:spAutoFit/>
          </a:bodyPr>
          <a:lstStyle/>
          <a:p>
            <a:pPr marL="345796" marR="27664" indent="-311792">
              <a:lnSpc>
                <a:spcPts val="2078"/>
              </a:lnSpc>
              <a:spcBef>
                <a:spcPts val="336"/>
              </a:spcBef>
            </a:pPr>
            <a:r>
              <a:rPr sz="1906" spc="-9" dirty="0">
                <a:latin typeface="Calibri"/>
                <a:cs typeface="Calibri"/>
              </a:rPr>
              <a:t>absolute</a:t>
            </a:r>
            <a:r>
              <a:rPr sz="1906" spc="-45" dirty="0">
                <a:latin typeface="Calibri"/>
                <a:cs typeface="Calibri"/>
              </a:rPr>
              <a:t> </a:t>
            </a:r>
            <a:r>
              <a:rPr sz="1906" spc="-9" dirty="0">
                <a:latin typeface="Calibri"/>
                <a:cs typeface="Calibri"/>
              </a:rPr>
              <a:t>deadline </a:t>
            </a:r>
            <a:r>
              <a:rPr sz="1906" dirty="0">
                <a:latin typeface="Calibri"/>
                <a:cs typeface="Calibri"/>
              </a:rPr>
              <a:t>(</a:t>
            </a:r>
            <a:r>
              <a:rPr sz="1906" dirty="0">
                <a:latin typeface="Times New Roman"/>
                <a:cs typeface="Times New Roman"/>
              </a:rPr>
              <a:t>d</a:t>
            </a:r>
            <a:r>
              <a:rPr sz="1906" baseline="-19841" dirty="0">
                <a:latin typeface="Times New Roman"/>
                <a:cs typeface="Times New Roman"/>
              </a:rPr>
              <a:t>i</a:t>
            </a:r>
            <a:r>
              <a:rPr sz="1906" spc="136" baseline="-19841" dirty="0">
                <a:latin typeface="Times New Roman"/>
                <a:cs typeface="Times New Roman"/>
              </a:rPr>
              <a:t> </a:t>
            </a:r>
            <a:r>
              <a:rPr sz="1906" dirty="0">
                <a:latin typeface="Calibri"/>
                <a:cs typeface="Calibri"/>
              </a:rPr>
              <a:t>=</a:t>
            </a:r>
            <a:r>
              <a:rPr sz="1906" spc="-14" dirty="0">
                <a:latin typeface="Calibri"/>
                <a:cs typeface="Calibri"/>
              </a:rPr>
              <a:t> </a:t>
            </a:r>
            <a:r>
              <a:rPr sz="1906" dirty="0">
                <a:latin typeface="Times New Roman"/>
                <a:cs typeface="Times New Roman"/>
              </a:rPr>
              <a:t>a</a:t>
            </a:r>
            <a:r>
              <a:rPr sz="1906" baseline="-19841" dirty="0">
                <a:latin typeface="Times New Roman"/>
                <a:cs typeface="Times New Roman"/>
              </a:rPr>
              <a:t>i</a:t>
            </a:r>
            <a:r>
              <a:rPr sz="1906" spc="150" baseline="-19841" dirty="0">
                <a:latin typeface="Times New Roman"/>
                <a:cs typeface="Times New Roman"/>
              </a:rPr>
              <a:t> </a:t>
            </a:r>
            <a:r>
              <a:rPr sz="1906" dirty="0">
                <a:latin typeface="Calibri"/>
                <a:cs typeface="Calibri"/>
              </a:rPr>
              <a:t>+</a:t>
            </a:r>
            <a:r>
              <a:rPr sz="1906" spc="-9" dirty="0">
                <a:latin typeface="Calibri"/>
                <a:cs typeface="Calibri"/>
              </a:rPr>
              <a:t> </a:t>
            </a:r>
            <a:r>
              <a:rPr lang="en-GB" sz="1906" spc="-23" dirty="0">
                <a:latin typeface="Times New Roman"/>
                <a:cs typeface="Times New Roman"/>
              </a:rPr>
              <a:t>D</a:t>
            </a:r>
            <a:r>
              <a:rPr sz="1906" spc="-34" baseline="-19841" dirty="0">
                <a:latin typeface="Times New Roman"/>
                <a:cs typeface="Times New Roman"/>
              </a:rPr>
              <a:t>i</a:t>
            </a:r>
            <a:r>
              <a:rPr sz="1906" spc="-23" dirty="0">
                <a:latin typeface="Calibri"/>
                <a:cs typeface="Calibri"/>
              </a:rPr>
              <a:t>)</a:t>
            </a:r>
            <a:endParaRPr sz="1906" dirty="0">
              <a:latin typeface="Calibri"/>
              <a:cs typeface="Calibri"/>
            </a:endParaRPr>
          </a:p>
        </p:txBody>
      </p:sp>
      <mc:AlternateContent xmlns:mc="http://schemas.openxmlformats.org/markup-compatibility/2006" xmlns:a14="http://schemas.microsoft.com/office/drawing/2010/main">
        <mc:Choice Requires="a14">
          <p:sp>
            <p:nvSpPr>
              <p:cNvPr id="32" name="object 3">
                <a:extLst>
                  <a:ext uri="{FF2B5EF4-FFF2-40B4-BE49-F238E27FC236}">
                    <a16:creationId xmlns:a16="http://schemas.microsoft.com/office/drawing/2014/main" id="{B9D598D1-10A4-5314-A6F6-01111AC69771}"/>
                  </a:ext>
                </a:extLst>
              </p:cNvPr>
              <p:cNvSpPr txBox="1"/>
              <p:nvPr/>
            </p:nvSpPr>
            <p:spPr>
              <a:xfrm>
                <a:off x="1270000" y="794328"/>
                <a:ext cx="9779000" cy="375524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dirty="0"/>
                  <a:t>A task characterized by a timing constraint on its response time, called deadline:</a:t>
                </a:r>
              </a:p>
              <a:p>
                <a:pPr lvl="1"/>
                <a:r>
                  <a:rPr lang="en-GB" sz="2400" spc="-9" dirty="0"/>
                  <a:t>relative</a:t>
                </a:r>
                <a:r>
                  <a:rPr lang="en-GB" sz="2400" spc="-36" dirty="0"/>
                  <a:t> </a:t>
                </a:r>
                <a:r>
                  <a:rPr lang="en-GB" sz="2400" dirty="0"/>
                  <a:t>deadline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part of task attribute definition, measured from task arrival time ai</a:t>
                </a:r>
              </a:p>
              <a:p>
                <a:pPr lvl="1"/>
                <a:r>
                  <a:rPr lang="en-GB" sz="2400" spc="-34" dirty="0">
                    <a:cs typeface="Times New Roman"/>
                  </a:rPr>
                  <a:t>Absolute deadline </a:t>
                </a:r>
                <a14:m>
                  <m:oMath xmlns:m="http://schemas.openxmlformats.org/officeDocument/2006/math">
                    <m:sSub>
                      <m:sSubPr>
                        <m:ctrlPr>
                          <a:rPr lang="en-GB" sz="2400" b="0" i="1" smtClean="0">
                            <a:latin typeface="Cambria Math" panose="02040503050406030204" pitchFamily="18" charset="0"/>
                          </a:rPr>
                        </m:ctrlPr>
                      </m:sSub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measured from some absolute reference time point 0</a:t>
                </a:r>
              </a:p>
              <a:p>
                <a:r>
                  <a:rPr lang="en-GB" dirty="0"/>
                  <a:t>Definition: feasible task</a:t>
                </a:r>
              </a:p>
              <a:p>
                <a:pPr lvl="1"/>
                <a:r>
                  <a:rPr lang="en-GB" dirty="0"/>
                  <a:t>A real-time task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𝑖</m:t>
                        </m:r>
                      </m:sub>
                    </m:sSub>
                  </m:oMath>
                </a14:m>
                <a:r>
                  <a:rPr lang="en-GB" dirty="0"/>
                  <a:t> is said to be feasible if it completes within its absolute deadline, that is,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m:t>
                        </m:r>
                      </m:sub>
                    </m:sSub>
                  </m:oMath>
                </a14:m>
                <a:r>
                  <a:rPr lang="en-GB" dirty="0"/>
                  <a:t>, or, equivalently,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oMath>
                </a14:m>
                <a:endParaRPr lang="en-GB" dirty="0"/>
              </a:p>
            </p:txBody>
          </p:sp>
        </mc:Choice>
        <mc:Fallback xmlns="">
          <p:sp>
            <p:nvSpPr>
              <p:cNvPr id="32" name="object 3">
                <a:extLst>
                  <a:ext uri="{FF2B5EF4-FFF2-40B4-BE49-F238E27FC236}">
                    <a16:creationId xmlns:a16="http://schemas.microsoft.com/office/drawing/2014/main" id="{B9D598D1-10A4-5314-A6F6-01111AC69771}"/>
                  </a:ext>
                </a:extLst>
              </p:cNvPr>
              <p:cNvSpPr txBox="1">
                <a:spLocks noRot="1" noChangeAspect="1" noMove="1" noResize="1" noEditPoints="1" noAdjustHandles="1" noChangeArrowheads="1" noChangeShapeType="1" noTextEdit="1"/>
              </p:cNvSpPr>
              <p:nvPr/>
            </p:nvSpPr>
            <p:spPr>
              <a:xfrm>
                <a:off x="1270000" y="794328"/>
                <a:ext cx="9779000" cy="3755248"/>
              </a:xfrm>
              <a:prstGeom prst="rect">
                <a:avLst/>
              </a:prstGeom>
              <a:blipFill>
                <a:blip r:embed="rId3"/>
                <a:stretch>
                  <a:fillRect l="-1121" t="-2922" r="-1059"/>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25841697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D94F-45D6-ED10-7F81-A9213A1A726E}"/>
              </a:ext>
            </a:extLst>
          </p:cNvPr>
          <p:cNvSpPr>
            <a:spLocks noGrp="1"/>
          </p:cNvSpPr>
          <p:nvPr>
            <p:ph type="title"/>
          </p:nvPr>
        </p:nvSpPr>
        <p:spPr/>
        <p:txBody>
          <a:bodyPr/>
          <a:lstStyle/>
          <a:p>
            <a:r>
              <a:rPr lang="en-GB" dirty="0"/>
              <a:t>Tasks and Jobs</a:t>
            </a:r>
            <a:endParaRPr lang="en-SE" dirty="0"/>
          </a:p>
        </p:txBody>
      </p:sp>
      <p:sp>
        <p:nvSpPr>
          <p:cNvPr id="3" name="Content Placeholder 2">
            <a:extLst>
              <a:ext uri="{FF2B5EF4-FFF2-40B4-BE49-F238E27FC236}">
                <a16:creationId xmlns:a16="http://schemas.microsoft.com/office/drawing/2014/main" id="{AEB53D15-9F43-7C7C-30B1-2DC48A215C58}"/>
              </a:ext>
            </a:extLst>
          </p:cNvPr>
          <p:cNvSpPr>
            <a:spLocks noGrp="1"/>
          </p:cNvSpPr>
          <p:nvPr>
            <p:ph idx="1"/>
          </p:nvPr>
        </p:nvSpPr>
        <p:spPr/>
        <p:txBody>
          <a:bodyPr/>
          <a:lstStyle/>
          <a:p>
            <a:r>
              <a:rPr lang="en-GB" dirty="0"/>
              <a:t>A task running several times on different input data generates a sequence of instances (jobs)</a:t>
            </a:r>
          </a:p>
          <a:p>
            <a:pPr lvl="1"/>
            <a:r>
              <a:rPr lang="en-GB" dirty="0">
                <a:solidFill>
                  <a:srgbClr val="0000FF"/>
                </a:solidFill>
                <a:latin typeface="Gill Sans Light"/>
                <a:cs typeface="Arial"/>
              </a:rPr>
              <a:t>Upwards arrow</a:t>
            </a:r>
            <a:r>
              <a:rPr lang="en-GB" sz="2000" dirty="0">
                <a:latin typeface="Gill Sans Light"/>
                <a:cs typeface="Microsoft Sans Serif"/>
              </a:rPr>
              <a:t>: task arrival or release times; </a:t>
            </a:r>
            <a:r>
              <a:rPr lang="en-GB" sz="2000" dirty="0">
                <a:solidFill>
                  <a:srgbClr val="FF0000"/>
                </a:solidFill>
                <a:latin typeface="Gill Sans Light"/>
                <a:cs typeface="Microsoft Sans Serif"/>
              </a:rPr>
              <a:t>downwards arrow</a:t>
            </a:r>
            <a:r>
              <a:rPr lang="en-GB" sz="2000" dirty="0">
                <a:latin typeface="Gill Sans Light"/>
                <a:cs typeface="Microsoft Sans Serif"/>
              </a:rPr>
              <a:t>: tas</a:t>
            </a:r>
            <a:r>
              <a:rPr lang="en-GB" dirty="0">
                <a:latin typeface="Gill Sans Light"/>
                <a:cs typeface="Microsoft Sans Serif"/>
              </a:rPr>
              <a:t>k</a:t>
            </a:r>
            <a:r>
              <a:rPr lang="en-GB" sz="2000" dirty="0">
                <a:latin typeface="Gill Sans Light"/>
                <a:cs typeface="Microsoft Sans Serif"/>
              </a:rPr>
              <a:t> deadlines</a:t>
            </a:r>
            <a:endParaRPr lang="en-SE" dirty="0"/>
          </a:p>
          <a:p>
            <a:r>
              <a:rPr lang="en-GB" dirty="0"/>
              <a:t>Activation mode:</a:t>
            </a:r>
          </a:p>
          <a:p>
            <a:pPr lvl="1"/>
            <a:r>
              <a:rPr lang="en-GB" dirty="0"/>
              <a:t>Periodic tasks: the task is activated by the operating system at predefined time intervals</a:t>
            </a:r>
          </a:p>
          <a:p>
            <a:pPr lvl="1"/>
            <a:r>
              <a:rPr lang="en-GB" dirty="0"/>
              <a:t>Aperiodic tasks: the task is activated at an event arrival</a:t>
            </a:r>
          </a:p>
          <a:p>
            <a:endParaRPr lang="en-SE" dirty="0"/>
          </a:p>
        </p:txBody>
      </p:sp>
      <p:sp>
        <p:nvSpPr>
          <p:cNvPr id="5" name="object 4">
            <a:extLst>
              <a:ext uri="{FF2B5EF4-FFF2-40B4-BE49-F238E27FC236}">
                <a16:creationId xmlns:a16="http://schemas.microsoft.com/office/drawing/2014/main" id="{BFCF2DA0-B300-16CE-F8AC-475B852D1E71}"/>
              </a:ext>
            </a:extLst>
          </p:cNvPr>
          <p:cNvSpPr/>
          <p:nvPr/>
        </p:nvSpPr>
        <p:spPr>
          <a:xfrm>
            <a:off x="3888141" y="4580151"/>
            <a:ext cx="1001614" cy="112379"/>
          </a:xfrm>
          <a:custGeom>
            <a:avLst/>
            <a:gdLst/>
            <a:ahLst/>
            <a:cxnLst/>
            <a:rect l="l" t="t" r="r" b="b"/>
            <a:pathLst>
              <a:path w="1103629" h="123825">
                <a:moveTo>
                  <a:pt x="547751" y="4786"/>
                </a:moveTo>
                <a:lnTo>
                  <a:pt x="547751" y="13162"/>
                </a:lnTo>
                <a:lnTo>
                  <a:pt x="546547" y="21539"/>
                </a:lnTo>
                <a:lnTo>
                  <a:pt x="544139" y="29913"/>
                </a:lnTo>
                <a:lnTo>
                  <a:pt x="540529" y="37092"/>
                </a:lnTo>
                <a:lnTo>
                  <a:pt x="536918" y="45468"/>
                </a:lnTo>
                <a:lnTo>
                  <a:pt x="495410" y="82389"/>
                </a:lnTo>
                <a:lnTo>
                  <a:pt x="456279" y="89742"/>
                </a:lnTo>
                <a:lnTo>
                  <a:pt x="75953" y="89742"/>
                </a:lnTo>
                <a:lnTo>
                  <a:pt x="65119" y="90938"/>
                </a:lnTo>
                <a:lnTo>
                  <a:pt x="55492" y="92134"/>
                </a:lnTo>
                <a:lnTo>
                  <a:pt x="45862" y="94528"/>
                </a:lnTo>
                <a:lnTo>
                  <a:pt x="37438" y="98117"/>
                </a:lnTo>
                <a:lnTo>
                  <a:pt x="27809" y="101706"/>
                </a:lnTo>
                <a:lnTo>
                  <a:pt x="20588" y="106493"/>
                </a:lnTo>
                <a:lnTo>
                  <a:pt x="12163" y="111279"/>
                </a:lnTo>
                <a:lnTo>
                  <a:pt x="4942" y="117262"/>
                </a:lnTo>
                <a:lnTo>
                  <a:pt x="0" y="123245"/>
                </a:lnTo>
                <a:lnTo>
                  <a:pt x="11145" y="123245"/>
                </a:lnTo>
                <a:lnTo>
                  <a:pt x="16978" y="117262"/>
                </a:lnTo>
                <a:lnTo>
                  <a:pt x="31420" y="107689"/>
                </a:lnTo>
                <a:lnTo>
                  <a:pt x="39845" y="104099"/>
                </a:lnTo>
                <a:lnTo>
                  <a:pt x="56696" y="99313"/>
                </a:lnTo>
                <a:lnTo>
                  <a:pt x="66323" y="98117"/>
                </a:lnTo>
                <a:lnTo>
                  <a:pt x="456279" y="98117"/>
                </a:lnTo>
                <a:lnTo>
                  <a:pt x="493690" y="90744"/>
                </a:lnTo>
                <a:lnTo>
                  <a:pt x="525311" y="71156"/>
                </a:lnTo>
                <a:lnTo>
                  <a:pt x="547390" y="41717"/>
                </a:lnTo>
                <a:lnTo>
                  <a:pt x="551086" y="26465"/>
                </a:lnTo>
                <a:lnTo>
                  <a:pt x="551140" y="26245"/>
                </a:lnTo>
                <a:lnTo>
                  <a:pt x="550383" y="21539"/>
                </a:lnTo>
                <a:lnTo>
                  <a:pt x="547751" y="4786"/>
                </a:lnTo>
                <a:close/>
              </a:path>
              <a:path w="1103629" h="123825">
                <a:moveTo>
                  <a:pt x="556175" y="4786"/>
                </a:moveTo>
                <a:lnTo>
                  <a:pt x="552190" y="21539"/>
                </a:lnTo>
                <a:lnTo>
                  <a:pt x="551122" y="26245"/>
                </a:lnTo>
                <a:lnTo>
                  <a:pt x="551157" y="26465"/>
                </a:lnTo>
                <a:lnTo>
                  <a:pt x="557748" y="44728"/>
                </a:lnTo>
                <a:lnTo>
                  <a:pt x="568470" y="61331"/>
                </a:lnTo>
                <a:lnTo>
                  <a:pt x="583857" y="76579"/>
                </a:lnTo>
                <a:lnTo>
                  <a:pt x="592282" y="81366"/>
                </a:lnTo>
                <a:lnTo>
                  <a:pt x="599504" y="86152"/>
                </a:lnTo>
                <a:lnTo>
                  <a:pt x="609133" y="89742"/>
                </a:lnTo>
                <a:lnTo>
                  <a:pt x="617557" y="93331"/>
                </a:lnTo>
                <a:lnTo>
                  <a:pt x="627186" y="95724"/>
                </a:lnTo>
                <a:lnTo>
                  <a:pt x="636814" y="96921"/>
                </a:lnTo>
                <a:lnTo>
                  <a:pt x="647647" y="98117"/>
                </a:lnTo>
                <a:lnTo>
                  <a:pt x="1027974" y="98117"/>
                </a:lnTo>
                <a:lnTo>
                  <a:pt x="1062681" y="103658"/>
                </a:lnTo>
                <a:lnTo>
                  <a:pt x="1092357" y="122123"/>
                </a:lnTo>
                <a:lnTo>
                  <a:pt x="1093173" y="123245"/>
                </a:lnTo>
                <a:lnTo>
                  <a:pt x="1103350" y="123245"/>
                </a:lnTo>
                <a:lnTo>
                  <a:pt x="1070648" y="99134"/>
                </a:lnTo>
                <a:lnTo>
                  <a:pt x="1027974" y="89742"/>
                </a:lnTo>
                <a:lnTo>
                  <a:pt x="638018" y="89742"/>
                </a:lnTo>
                <a:lnTo>
                  <a:pt x="617847" y="85827"/>
                </a:lnTo>
                <a:lnTo>
                  <a:pt x="571821" y="52647"/>
                </a:lnTo>
                <a:lnTo>
                  <a:pt x="556175" y="13162"/>
                </a:lnTo>
                <a:lnTo>
                  <a:pt x="556175" y="4786"/>
                </a:lnTo>
                <a:close/>
              </a:path>
              <a:path w="1103629" h="123825">
                <a:moveTo>
                  <a:pt x="551362" y="0"/>
                </a:moveTo>
                <a:lnTo>
                  <a:pt x="548954" y="1196"/>
                </a:lnTo>
                <a:lnTo>
                  <a:pt x="547751" y="3590"/>
                </a:lnTo>
                <a:lnTo>
                  <a:pt x="547751" y="4786"/>
                </a:lnTo>
                <a:lnTo>
                  <a:pt x="551122" y="26245"/>
                </a:lnTo>
                <a:lnTo>
                  <a:pt x="552190" y="21539"/>
                </a:lnTo>
                <a:lnTo>
                  <a:pt x="556175" y="4786"/>
                </a:lnTo>
                <a:lnTo>
                  <a:pt x="556175" y="3590"/>
                </a:lnTo>
                <a:lnTo>
                  <a:pt x="554971" y="1196"/>
                </a:lnTo>
                <a:lnTo>
                  <a:pt x="551362" y="0"/>
                </a:lnTo>
                <a:close/>
              </a:path>
            </a:pathLst>
          </a:custGeom>
          <a:solidFill>
            <a:srgbClr val="000000"/>
          </a:solidFill>
        </p:spPr>
        <p:txBody>
          <a:bodyPr wrap="square" lIns="0" tIns="0" rIns="0" bIns="0" rtlCol="0"/>
          <a:lstStyle/>
          <a:p>
            <a:endParaRPr/>
          </a:p>
        </p:txBody>
      </p:sp>
      <p:sp>
        <p:nvSpPr>
          <p:cNvPr id="6" name="object 5">
            <a:extLst>
              <a:ext uri="{FF2B5EF4-FFF2-40B4-BE49-F238E27FC236}">
                <a16:creationId xmlns:a16="http://schemas.microsoft.com/office/drawing/2014/main" id="{F5A45C4C-5E37-ECB6-4CE5-8267545C27FC}"/>
              </a:ext>
            </a:extLst>
          </p:cNvPr>
          <p:cNvSpPr/>
          <p:nvPr/>
        </p:nvSpPr>
        <p:spPr>
          <a:xfrm>
            <a:off x="5777951" y="4580161"/>
            <a:ext cx="1045413" cy="167704"/>
          </a:xfrm>
          <a:custGeom>
            <a:avLst/>
            <a:gdLst/>
            <a:ahLst/>
            <a:cxnLst/>
            <a:rect l="l" t="t" r="r" b="b"/>
            <a:pathLst>
              <a:path w="1151889" h="184785">
                <a:moveTo>
                  <a:pt x="575030" y="26466"/>
                </a:moveTo>
                <a:lnTo>
                  <a:pt x="574992" y="26085"/>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38" y="106489"/>
                </a:lnTo>
                <a:lnTo>
                  <a:pt x="36106" y="111277"/>
                </a:lnTo>
                <a:lnTo>
                  <a:pt x="28892" y="117259"/>
                </a:lnTo>
                <a:lnTo>
                  <a:pt x="23939" y="123240"/>
                </a:lnTo>
                <a:lnTo>
                  <a:pt x="16446" y="132308"/>
                </a:lnTo>
                <a:lnTo>
                  <a:pt x="8140" y="147129"/>
                </a:lnTo>
                <a:lnTo>
                  <a:pt x="8026" y="147332"/>
                </a:lnTo>
                <a:lnTo>
                  <a:pt x="2819" y="163766"/>
                </a:lnTo>
                <a:lnTo>
                  <a:pt x="0" y="183070"/>
                </a:lnTo>
                <a:lnTo>
                  <a:pt x="8432" y="184264"/>
                </a:lnTo>
                <a:lnTo>
                  <a:pt x="9982" y="164922"/>
                </a:lnTo>
                <a:lnTo>
                  <a:pt x="16598" y="147332"/>
                </a:lnTo>
                <a:lnTo>
                  <a:pt x="40919" y="117259"/>
                </a:lnTo>
                <a:lnTo>
                  <a:pt x="80645" y="99314"/>
                </a:lnTo>
                <a:lnTo>
                  <a:pt x="90271" y="98107"/>
                </a:lnTo>
                <a:lnTo>
                  <a:pt x="480225" y="98107"/>
                </a:lnTo>
                <a:lnTo>
                  <a:pt x="517639" y="90741"/>
                </a:lnTo>
                <a:lnTo>
                  <a:pt x="549262" y="71158"/>
                </a:lnTo>
                <a:lnTo>
                  <a:pt x="571334" y="41706"/>
                </a:lnTo>
                <a:lnTo>
                  <a:pt x="575030" y="26466"/>
                </a:lnTo>
                <a:close/>
              </a:path>
              <a:path w="1151889"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81698" y="44729"/>
                </a:lnTo>
                <a:lnTo>
                  <a:pt x="607809" y="76568"/>
                </a:lnTo>
                <a:lnTo>
                  <a:pt x="616229" y="81356"/>
                </a:lnTo>
                <a:lnTo>
                  <a:pt x="623455" y="86144"/>
                </a:lnTo>
                <a:lnTo>
                  <a:pt x="633082"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7" name="object 6">
            <a:extLst>
              <a:ext uri="{FF2B5EF4-FFF2-40B4-BE49-F238E27FC236}">
                <a16:creationId xmlns:a16="http://schemas.microsoft.com/office/drawing/2014/main" id="{C7D8F732-4E08-CAC0-7A87-1B0464DC2084}"/>
              </a:ext>
            </a:extLst>
          </p:cNvPr>
          <p:cNvSpPr/>
          <p:nvPr/>
        </p:nvSpPr>
        <p:spPr>
          <a:xfrm>
            <a:off x="7088728" y="4580161"/>
            <a:ext cx="1045413" cy="167704"/>
          </a:xfrm>
          <a:custGeom>
            <a:avLst/>
            <a:gdLst/>
            <a:ahLst/>
            <a:cxnLst/>
            <a:rect l="l" t="t" r="r" b="b"/>
            <a:pathLst>
              <a:path w="1151890"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26" y="106489"/>
                </a:lnTo>
                <a:lnTo>
                  <a:pt x="36106" y="111277"/>
                </a:lnTo>
                <a:lnTo>
                  <a:pt x="28879" y="117259"/>
                </a:lnTo>
                <a:lnTo>
                  <a:pt x="23939" y="123240"/>
                </a:lnTo>
                <a:lnTo>
                  <a:pt x="16446" y="132308"/>
                </a:lnTo>
                <a:lnTo>
                  <a:pt x="8140" y="147129"/>
                </a:lnTo>
                <a:lnTo>
                  <a:pt x="8026" y="147332"/>
                </a:lnTo>
                <a:lnTo>
                  <a:pt x="2806" y="163766"/>
                </a:lnTo>
                <a:lnTo>
                  <a:pt x="0" y="183070"/>
                </a:lnTo>
                <a:lnTo>
                  <a:pt x="8420" y="184264"/>
                </a:lnTo>
                <a:lnTo>
                  <a:pt x="9982" y="164922"/>
                </a:lnTo>
                <a:lnTo>
                  <a:pt x="16598" y="147332"/>
                </a:lnTo>
                <a:lnTo>
                  <a:pt x="40919" y="117259"/>
                </a:lnTo>
                <a:lnTo>
                  <a:pt x="80632" y="99314"/>
                </a:lnTo>
                <a:lnTo>
                  <a:pt x="90271" y="98107"/>
                </a:lnTo>
                <a:lnTo>
                  <a:pt x="480225" y="98107"/>
                </a:lnTo>
                <a:lnTo>
                  <a:pt x="517639" y="90741"/>
                </a:lnTo>
                <a:lnTo>
                  <a:pt x="549249" y="71158"/>
                </a:lnTo>
                <a:lnTo>
                  <a:pt x="571334" y="41706"/>
                </a:lnTo>
                <a:lnTo>
                  <a:pt x="575030" y="26466"/>
                </a:lnTo>
                <a:lnTo>
                  <a:pt x="575068" y="26276"/>
                </a:lnTo>
                <a:lnTo>
                  <a:pt x="575106" y="26466"/>
                </a:lnTo>
                <a:lnTo>
                  <a:pt x="581685" y="44729"/>
                </a:lnTo>
                <a:lnTo>
                  <a:pt x="592416" y="61328"/>
                </a:lnTo>
                <a:lnTo>
                  <a:pt x="607796" y="76568"/>
                </a:lnTo>
                <a:lnTo>
                  <a:pt x="616229" y="81356"/>
                </a:lnTo>
                <a:lnTo>
                  <a:pt x="623443" y="86144"/>
                </a:lnTo>
                <a:lnTo>
                  <a:pt x="633069"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BBC5EB9C-FE83-D133-D767-1F4F685EC56E}"/>
              </a:ext>
            </a:extLst>
          </p:cNvPr>
          <p:cNvSpPr txBox="1"/>
          <p:nvPr/>
        </p:nvSpPr>
        <p:spPr>
          <a:xfrm>
            <a:off x="4084873"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1</a:t>
            </a:r>
            <a:endParaRPr sz="1679" dirty="0">
              <a:latin typeface="Times New Roman"/>
              <a:cs typeface="Times New Roman"/>
            </a:endParaRPr>
          </a:p>
          <a:p>
            <a:pPr marL="64549">
              <a:spcBef>
                <a:spcPts val="354"/>
              </a:spcBef>
            </a:pPr>
            <a:r>
              <a:rPr sz="3403" spc="-27" baseline="5555" dirty="0">
                <a:latin typeface="Symbol"/>
                <a:cs typeface="Symbol"/>
              </a:rPr>
              <a:t></a:t>
            </a:r>
            <a:r>
              <a:rPr sz="1498" spc="-18" dirty="0">
                <a:latin typeface="Times New Roman"/>
                <a:cs typeface="Times New Roman"/>
              </a:rPr>
              <a:t>i,1</a:t>
            </a:r>
            <a:endParaRPr sz="1498" dirty="0">
              <a:latin typeface="Times New Roman"/>
              <a:cs typeface="Times New Roman"/>
            </a:endParaRPr>
          </a:p>
        </p:txBody>
      </p:sp>
      <p:sp>
        <p:nvSpPr>
          <p:cNvPr id="9" name="object 8">
            <a:extLst>
              <a:ext uri="{FF2B5EF4-FFF2-40B4-BE49-F238E27FC236}">
                <a16:creationId xmlns:a16="http://schemas.microsoft.com/office/drawing/2014/main" id="{DEA26A11-C5E4-F1EE-8503-26BF1BECE595}"/>
              </a:ext>
            </a:extLst>
          </p:cNvPr>
          <p:cNvSpPr txBox="1"/>
          <p:nvPr/>
        </p:nvSpPr>
        <p:spPr>
          <a:xfrm>
            <a:off x="5941804"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2</a:t>
            </a:r>
            <a:endParaRPr sz="1679" dirty="0">
              <a:latin typeface="Times New Roman"/>
              <a:cs typeface="Times New Roman"/>
            </a:endParaRPr>
          </a:p>
          <a:p>
            <a:pPr marL="119299">
              <a:spcBef>
                <a:spcPts val="354"/>
              </a:spcBef>
            </a:pPr>
            <a:r>
              <a:rPr sz="3403" spc="-27" baseline="5555" dirty="0">
                <a:latin typeface="Symbol"/>
                <a:cs typeface="Symbol"/>
              </a:rPr>
              <a:t></a:t>
            </a:r>
            <a:r>
              <a:rPr sz="1498" spc="-18" dirty="0">
                <a:latin typeface="Times New Roman"/>
                <a:cs typeface="Times New Roman"/>
              </a:rPr>
              <a:t>i,2</a:t>
            </a:r>
            <a:endParaRPr sz="1498" dirty="0">
              <a:latin typeface="Times New Roman"/>
              <a:cs typeface="Times New Roman"/>
            </a:endParaRPr>
          </a:p>
        </p:txBody>
      </p:sp>
      <p:sp>
        <p:nvSpPr>
          <p:cNvPr id="10" name="object 9">
            <a:extLst>
              <a:ext uri="{FF2B5EF4-FFF2-40B4-BE49-F238E27FC236}">
                <a16:creationId xmlns:a16="http://schemas.microsoft.com/office/drawing/2014/main" id="{BC763C2C-F090-6286-9E1C-EB58F47C22E1}"/>
              </a:ext>
            </a:extLst>
          </p:cNvPr>
          <p:cNvSpPr txBox="1"/>
          <p:nvPr/>
        </p:nvSpPr>
        <p:spPr>
          <a:xfrm>
            <a:off x="7307121"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36" dirty="0">
                <a:latin typeface="Times New Roman"/>
                <a:cs typeface="Times New Roman"/>
              </a:rPr>
              <a:t> </a:t>
            </a:r>
            <a:r>
              <a:rPr sz="1679" spc="-45" dirty="0">
                <a:latin typeface="Times New Roman"/>
                <a:cs typeface="Times New Roman"/>
              </a:rPr>
              <a:t>3</a:t>
            </a:r>
            <a:endParaRPr sz="1679">
              <a:latin typeface="Times New Roman"/>
              <a:cs typeface="Times New Roman"/>
            </a:endParaRPr>
          </a:p>
          <a:p>
            <a:pPr marL="65125">
              <a:spcBef>
                <a:spcPts val="354"/>
              </a:spcBef>
            </a:pPr>
            <a:r>
              <a:rPr sz="3403" spc="-27" baseline="5555" dirty="0">
                <a:latin typeface="Symbol"/>
                <a:cs typeface="Symbol"/>
              </a:rPr>
              <a:t></a:t>
            </a:r>
            <a:r>
              <a:rPr sz="1498" spc="-18" dirty="0">
                <a:latin typeface="Times New Roman"/>
                <a:cs typeface="Times New Roman"/>
              </a:rPr>
              <a:t>i,3</a:t>
            </a:r>
            <a:endParaRPr sz="1498">
              <a:latin typeface="Times New Roman"/>
              <a:cs typeface="Times New Roman"/>
            </a:endParaRPr>
          </a:p>
        </p:txBody>
      </p:sp>
      <p:grpSp>
        <p:nvGrpSpPr>
          <p:cNvPr id="11" name="object 10">
            <a:extLst>
              <a:ext uri="{FF2B5EF4-FFF2-40B4-BE49-F238E27FC236}">
                <a16:creationId xmlns:a16="http://schemas.microsoft.com/office/drawing/2014/main" id="{C2CC4A41-BFA1-AA51-6806-21E1FCFCA9E8}"/>
              </a:ext>
            </a:extLst>
          </p:cNvPr>
          <p:cNvGrpSpPr/>
          <p:nvPr/>
        </p:nvGrpSpPr>
        <p:grpSpPr>
          <a:xfrm>
            <a:off x="3839102" y="4800599"/>
            <a:ext cx="526741" cy="439143"/>
            <a:chOff x="2897219" y="3724976"/>
            <a:chExt cx="580390" cy="483870"/>
          </a:xfrm>
        </p:grpSpPr>
        <p:sp>
          <p:nvSpPr>
            <p:cNvPr id="12" name="object 11">
              <a:extLst>
                <a:ext uri="{FF2B5EF4-FFF2-40B4-BE49-F238E27FC236}">
                  <a16:creationId xmlns:a16="http://schemas.microsoft.com/office/drawing/2014/main" id="{FBC4BF14-F170-DFC9-64FF-9D9434E8B359}"/>
                </a:ext>
              </a:extLst>
            </p:cNvPr>
            <p:cNvSpPr/>
            <p:nvPr/>
          </p:nvSpPr>
          <p:spPr>
            <a:xfrm>
              <a:off x="2897219" y="3724976"/>
              <a:ext cx="69215" cy="478790"/>
            </a:xfrm>
            <a:custGeom>
              <a:avLst/>
              <a:gdLst/>
              <a:ahLst/>
              <a:cxnLst/>
              <a:rect l="l" t="t" r="r" b="b"/>
              <a:pathLst>
                <a:path w="69214" h="478789">
                  <a:moveTo>
                    <a:pt x="45735" y="101706"/>
                  </a:moveTo>
                  <a:lnTo>
                    <a:pt x="22867" y="101706"/>
                  </a:lnTo>
                  <a:lnTo>
                    <a:pt x="22867" y="478622"/>
                  </a:lnTo>
                  <a:lnTo>
                    <a:pt x="45735" y="478622"/>
                  </a:lnTo>
                  <a:lnTo>
                    <a:pt x="45735" y="101706"/>
                  </a:lnTo>
                  <a:close/>
                </a:path>
                <a:path w="69214" h="478789">
                  <a:moveTo>
                    <a:pt x="33699" y="0"/>
                  </a:moveTo>
                  <a:lnTo>
                    <a:pt x="0" y="112476"/>
                  </a:lnTo>
                  <a:lnTo>
                    <a:pt x="22867" y="112476"/>
                  </a:lnTo>
                  <a:lnTo>
                    <a:pt x="22867" y="101706"/>
                  </a:lnTo>
                  <a:lnTo>
                    <a:pt x="65262" y="101706"/>
                  </a:lnTo>
                  <a:lnTo>
                    <a:pt x="33699" y="0"/>
                  </a:lnTo>
                  <a:close/>
                </a:path>
                <a:path w="69214" h="478789">
                  <a:moveTo>
                    <a:pt x="65262" y="101706"/>
                  </a:moveTo>
                  <a:lnTo>
                    <a:pt x="45735" y="101706"/>
                  </a:lnTo>
                  <a:lnTo>
                    <a:pt x="45735" y="112476"/>
                  </a:lnTo>
                  <a:lnTo>
                    <a:pt x="68604" y="112476"/>
                  </a:lnTo>
                  <a:lnTo>
                    <a:pt x="65262" y="101706"/>
                  </a:lnTo>
                  <a:close/>
                </a:path>
              </a:pathLst>
            </a:custGeom>
            <a:solidFill>
              <a:srgbClr val="0000FF"/>
            </a:solidFill>
          </p:spPr>
          <p:txBody>
            <a:bodyPr wrap="square" lIns="0" tIns="0" rIns="0" bIns="0" rtlCol="0"/>
            <a:lstStyle/>
            <a:p>
              <a:endParaRPr/>
            </a:p>
          </p:txBody>
        </p:sp>
        <p:sp>
          <p:nvSpPr>
            <p:cNvPr id="13" name="object 12">
              <a:extLst>
                <a:ext uri="{FF2B5EF4-FFF2-40B4-BE49-F238E27FC236}">
                  <a16:creationId xmlns:a16="http://schemas.microsoft.com/office/drawing/2014/main" id="{962F97F8-32B8-B449-1F19-349079FC6733}"/>
                </a:ext>
              </a:extLst>
            </p:cNvPr>
            <p:cNvSpPr/>
            <p:nvPr/>
          </p:nvSpPr>
          <p:spPr>
            <a:xfrm>
              <a:off x="3171631" y="4024114"/>
              <a:ext cx="300990" cy="179705"/>
            </a:xfrm>
            <a:custGeom>
              <a:avLst/>
              <a:gdLst/>
              <a:ahLst/>
              <a:cxnLst/>
              <a:rect l="l" t="t" r="r" b="b"/>
              <a:pathLst>
                <a:path w="300989"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14" name="object 13">
              <a:extLst>
                <a:ext uri="{FF2B5EF4-FFF2-40B4-BE49-F238E27FC236}">
                  <a16:creationId xmlns:a16="http://schemas.microsoft.com/office/drawing/2014/main" id="{5C3318B3-56B7-DEEC-3388-3AB18437CFFB}"/>
                </a:ext>
              </a:extLst>
            </p:cNvPr>
            <p:cNvSpPr/>
            <p:nvPr/>
          </p:nvSpPr>
          <p:spPr>
            <a:xfrm>
              <a:off x="3168022"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grpSp>
      <p:sp>
        <p:nvSpPr>
          <p:cNvPr id="15" name="object 14">
            <a:extLst>
              <a:ext uri="{FF2B5EF4-FFF2-40B4-BE49-F238E27FC236}">
                <a16:creationId xmlns:a16="http://schemas.microsoft.com/office/drawing/2014/main" id="{DC5E69CF-E7FE-01DB-A4DF-AB643E22C219}"/>
              </a:ext>
            </a:extLst>
          </p:cNvPr>
          <p:cNvSpPr txBox="1"/>
          <p:nvPr/>
        </p:nvSpPr>
        <p:spPr>
          <a:xfrm>
            <a:off x="5726016" y="5281002"/>
            <a:ext cx="656255"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i,k</a:t>
            </a:r>
            <a:endParaRPr sz="1316" dirty="0">
              <a:latin typeface="Times New Roman"/>
              <a:cs typeface="Times New Roman"/>
            </a:endParaRPr>
          </a:p>
        </p:txBody>
      </p:sp>
      <p:sp>
        <p:nvSpPr>
          <p:cNvPr id="16" name="object 15">
            <a:extLst>
              <a:ext uri="{FF2B5EF4-FFF2-40B4-BE49-F238E27FC236}">
                <a16:creationId xmlns:a16="http://schemas.microsoft.com/office/drawing/2014/main" id="{46742B28-5DF0-5B9B-6125-A9D0F3499F60}"/>
              </a:ext>
            </a:extLst>
          </p:cNvPr>
          <p:cNvSpPr txBox="1"/>
          <p:nvPr/>
        </p:nvSpPr>
        <p:spPr>
          <a:xfrm>
            <a:off x="7058637" y="5281002"/>
            <a:ext cx="656255" cy="318321"/>
          </a:xfrm>
          <a:prstGeom prst="rect">
            <a:avLst/>
          </a:prstGeom>
        </p:spPr>
        <p:txBody>
          <a:bodyPr vert="horz" wrap="square" lIns="0" tIns="10950" rIns="0" bIns="0" rtlCol="0">
            <a:spAutoFit/>
          </a:bodyPr>
          <a:lstStyle/>
          <a:p>
            <a:pPr marL="11527">
              <a:spcBef>
                <a:spcPts val="86"/>
              </a:spcBef>
            </a:pPr>
            <a:r>
              <a:rPr sz="2995" spc="-14" baseline="5050" dirty="0">
                <a:latin typeface="Times New Roman"/>
                <a:cs typeface="Times New Roman"/>
              </a:rPr>
              <a:t>a</a:t>
            </a:r>
            <a:r>
              <a:rPr sz="1316" spc="-9" dirty="0">
                <a:latin typeface="Times New Roman"/>
                <a:cs typeface="Times New Roman"/>
              </a:rPr>
              <a:t>i,k+1</a:t>
            </a:r>
            <a:endParaRPr sz="1316" dirty="0">
              <a:latin typeface="Times New Roman"/>
              <a:cs typeface="Times New Roman"/>
            </a:endParaRPr>
          </a:p>
        </p:txBody>
      </p:sp>
      <p:sp>
        <p:nvSpPr>
          <p:cNvPr id="17" name="object 16">
            <a:extLst>
              <a:ext uri="{FF2B5EF4-FFF2-40B4-BE49-F238E27FC236}">
                <a16:creationId xmlns:a16="http://schemas.microsoft.com/office/drawing/2014/main" id="{8565A5AE-F7C9-96C8-679C-F36E4AD891DF}"/>
              </a:ext>
            </a:extLst>
          </p:cNvPr>
          <p:cNvSpPr/>
          <p:nvPr/>
        </p:nvSpPr>
        <p:spPr>
          <a:xfrm>
            <a:off x="3866402" y="5245848"/>
            <a:ext cx="3230176" cy="54749"/>
          </a:xfrm>
          <a:custGeom>
            <a:avLst/>
            <a:gdLst/>
            <a:ahLst/>
            <a:cxnLst/>
            <a:rect l="l" t="t" r="r" b="b"/>
            <a:pathLst>
              <a:path w="3559175" h="60325">
                <a:moveTo>
                  <a:pt x="8432" y="0"/>
                </a:moveTo>
                <a:lnTo>
                  <a:pt x="0" y="0"/>
                </a:lnTo>
                <a:lnTo>
                  <a:pt x="0" y="59817"/>
                </a:lnTo>
                <a:lnTo>
                  <a:pt x="8432" y="59817"/>
                </a:lnTo>
                <a:lnTo>
                  <a:pt x="8432" y="0"/>
                </a:lnTo>
                <a:close/>
              </a:path>
              <a:path w="3559175" h="60325">
                <a:moveTo>
                  <a:pt x="3558946" y="0"/>
                </a:moveTo>
                <a:lnTo>
                  <a:pt x="3550526" y="0"/>
                </a:lnTo>
                <a:lnTo>
                  <a:pt x="3550526" y="59817"/>
                </a:lnTo>
                <a:lnTo>
                  <a:pt x="3558946" y="59817"/>
                </a:lnTo>
                <a:lnTo>
                  <a:pt x="3558946" y="0"/>
                </a:lnTo>
                <a:close/>
              </a:path>
            </a:pathLst>
          </a:custGeom>
          <a:solidFill>
            <a:srgbClr val="000000"/>
          </a:solidFill>
        </p:spPr>
        <p:txBody>
          <a:bodyPr wrap="square" lIns="0" tIns="0" rIns="0" bIns="0" rtlCol="0"/>
          <a:lstStyle/>
          <a:p>
            <a:endParaRPr/>
          </a:p>
        </p:txBody>
      </p:sp>
      <p:sp>
        <p:nvSpPr>
          <p:cNvPr id="18" name="object 17">
            <a:extLst>
              <a:ext uri="{FF2B5EF4-FFF2-40B4-BE49-F238E27FC236}">
                <a16:creationId xmlns:a16="http://schemas.microsoft.com/office/drawing/2014/main" id="{B241FE7D-6D63-43E2-1E96-47717B3DA5B1}"/>
              </a:ext>
            </a:extLst>
          </p:cNvPr>
          <p:cNvSpPr txBox="1"/>
          <p:nvPr/>
        </p:nvSpPr>
        <p:spPr>
          <a:xfrm>
            <a:off x="8893723" y="5203900"/>
            <a:ext cx="84140" cy="274116"/>
          </a:xfrm>
          <a:prstGeom prst="rect">
            <a:avLst/>
          </a:prstGeom>
        </p:spPr>
        <p:txBody>
          <a:bodyPr vert="horz" wrap="square" lIns="0" tIns="15560" rIns="0" bIns="0" rtlCol="0">
            <a:spAutoFit/>
          </a:bodyPr>
          <a:lstStyle/>
          <a:p>
            <a:pPr marL="11527">
              <a:spcBef>
                <a:spcPts val="123"/>
              </a:spcBef>
            </a:pPr>
            <a:r>
              <a:rPr sz="1679" spc="-45" dirty="0">
                <a:latin typeface="Times New Roman"/>
                <a:cs typeface="Times New Roman"/>
              </a:rPr>
              <a:t>t</a:t>
            </a:r>
            <a:endParaRPr sz="1679">
              <a:latin typeface="Times New Roman"/>
              <a:cs typeface="Times New Roman"/>
            </a:endParaRPr>
          </a:p>
        </p:txBody>
      </p:sp>
      <p:sp>
        <p:nvSpPr>
          <p:cNvPr id="19" name="object 18">
            <a:extLst>
              <a:ext uri="{FF2B5EF4-FFF2-40B4-BE49-F238E27FC236}">
                <a16:creationId xmlns:a16="http://schemas.microsoft.com/office/drawing/2014/main" id="{F7EB27DB-5E21-D3D3-5D0B-85E7D7C9B39D}"/>
              </a:ext>
            </a:extLst>
          </p:cNvPr>
          <p:cNvSpPr/>
          <p:nvPr/>
        </p:nvSpPr>
        <p:spPr>
          <a:xfrm>
            <a:off x="3705841" y="5207831"/>
            <a:ext cx="5571116" cy="54749"/>
          </a:xfrm>
          <a:custGeom>
            <a:avLst/>
            <a:gdLst/>
            <a:ahLst/>
            <a:cxnLst/>
            <a:rect l="l" t="t" r="r" b="b"/>
            <a:pathLst>
              <a:path w="6138545" h="60325">
                <a:moveTo>
                  <a:pt x="6078012" y="0"/>
                </a:moveTo>
                <a:lnTo>
                  <a:pt x="6078012" y="59827"/>
                </a:lnTo>
                <a:lnTo>
                  <a:pt x="6128563" y="34698"/>
                </a:lnTo>
                <a:lnTo>
                  <a:pt x="6088844" y="34698"/>
                </a:lnTo>
                <a:lnTo>
                  <a:pt x="6088844" y="26324"/>
                </a:lnTo>
                <a:lnTo>
                  <a:pt x="6130970" y="26324"/>
                </a:lnTo>
                <a:lnTo>
                  <a:pt x="6078012" y="0"/>
                </a:lnTo>
                <a:close/>
              </a:path>
              <a:path w="6138545" h="60325">
                <a:moveTo>
                  <a:pt x="6078012" y="26324"/>
                </a:moveTo>
                <a:lnTo>
                  <a:pt x="0" y="26324"/>
                </a:lnTo>
                <a:lnTo>
                  <a:pt x="0" y="34698"/>
                </a:lnTo>
                <a:lnTo>
                  <a:pt x="6078012" y="34698"/>
                </a:lnTo>
                <a:lnTo>
                  <a:pt x="6078012" y="26324"/>
                </a:lnTo>
                <a:close/>
              </a:path>
              <a:path w="6138545" h="60325">
                <a:moveTo>
                  <a:pt x="6130970" y="26324"/>
                </a:moveTo>
                <a:lnTo>
                  <a:pt x="6088844" y="26324"/>
                </a:lnTo>
                <a:lnTo>
                  <a:pt x="6088844" y="34698"/>
                </a:lnTo>
                <a:lnTo>
                  <a:pt x="6128563" y="34698"/>
                </a:lnTo>
                <a:lnTo>
                  <a:pt x="6138190" y="29913"/>
                </a:lnTo>
                <a:lnTo>
                  <a:pt x="6130970" y="26324"/>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CBADF9A1-DC27-4AB0-CB0E-8194C7922A49}"/>
              </a:ext>
            </a:extLst>
          </p:cNvPr>
          <p:cNvSpPr txBox="1"/>
          <p:nvPr/>
        </p:nvSpPr>
        <p:spPr>
          <a:xfrm>
            <a:off x="3463723" y="4845537"/>
            <a:ext cx="251268" cy="362582"/>
          </a:xfrm>
          <a:prstGeom prst="rect">
            <a:avLst/>
          </a:prstGeom>
        </p:spPr>
        <p:txBody>
          <a:bodyPr vert="horz" wrap="square" lIns="0" tIns="13254" rIns="0" bIns="0" rtlCol="0">
            <a:spAutoFit/>
          </a:bodyPr>
          <a:lstStyle/>
          <a:p>
            <a:pPr marL="34580">
              <a:spcBef>
                <a:spcPts val="103"/>
              </a:spcBef>
            </a:pPr>
            <a:r>
              <a:rPr sz="2269" spc="-23" dirty="0">
                <a:latin typeface="Symbol"/>
                <a:cs typeface="Symbol"/>
              </a:rPr>
              <a:t></a:t>
            </a:r>
            <a:r>
              <a:rPr sz="2246" spc="-34" baseline="-8417" dirty="0">
                <a:latin typeface="Times New Roman"/>
                <a:cs typeface="Times New Roman"/>
              </a:rPr>
              <a:t>i</a:t>
            </a:r>
            <a:endParaRPr sz="2246" baseline="-8417">
              <a:latin typeface="Times New Roman"/>
              <a:cs typeface="Times New Roman"/>
            </a:endParaRPr>
          </a:p>
        </p:txBody>
      </p:sp>
      <p:sp>
        <p:nvSpPr>
          <p:cNvPr id="21" name="object 20">
            <a:extLst>
              <a:ext uri="{FF2B5EF4-FFF2-40B4-BE49-F238E27FC236}">
                <a16:creationId xmlns:a16="http://schemas.microsoft.com/office/drawing/2014/main" id="{D722FCCA-843C-6422-D0BD-D24C253140B0}"/>
              </a:ext>
            </a:extLst>
          </p:cNvPr>
          <p:cNvSpPr txBox="1"/>
          <p:nvPr/>
        </p:nvSpPr>
        <p:spPr>
          <a:xfrm>
            <a:off x="4119111" y="4679386"/>
            <a:ext cx="255302" cy="274116"/>
          </a:xfrm>
          <a:prstGeom prst="rect">
            <a:avLst/>
          </a:prstGeom>
        </p:spPr>
        <p:txBody>
          <a:bodyPr vert="horz" wrap="square" lIns="0" tIns="15560" rIns="0" bIns="0" rtlCol="0">
            <a:spAutoFit/>
          </a:bodyPr>
          <a:lstStyle/>
          <a:p>
            <a:pPr marL="34580">
              <a:spcBef>
                <a:spcPts val="123"/>
              </a:spcBef>
            </a:pPr>
            <a:r>
              <a:rPr sz="1679" spc="-23" dirty="0">
                <a:latin typeface="Times New Roman"/>
                <a:cs typeface="Times New Roman"/>
              </a:rPr>
              <a:t>C</a:t>
            </a:r>
            <a:r>
              <a:rPr sz="1702" spc="-34" baseline="-8888" dirty="0">
                <a:latin typeface="Times New Roman"/>
                <a:cs typeface="Times New Roman"/>
              </a:rPr>
              <a:t>i</a:t>
            </a:r>
            <a:endParaRPr sz="1702" baseline="-8888">
              <a:latin typeface="Times New Roman"/>
              <a:cs typeface="Times New Roman"/>
            </a:endParaRPr>
          </a:p>
        </p:txBody>
      </p:sp>
      <p:grpSp>
        <p:nvGrpSpPr>
          <p:cNvPr id="22" name="object 21">
            <a:extLst>
              <a:ext uri="{FF2B5EF4-FFF2-40B4-BE49-F238E27FC236}">
                <a16:creationId xmlns:a16="http://schemas.microsoft.com/office/drawing/2014/main" id="{C6C4AF9D-31E0-CE42-9BE9-361F51ABCCBF}"/>
              </a:ext>
            </a:extLst>
          </p:cNvPr>
          <p:cNvGrpSpPr/>
          <p:nvPr/>
        </p:nvGrpSpPr>
        <p:grpSpPr>
          <a:xfrm>
            <a:off x="4876800" y="4800600"/>
            <a:ext cx="3284924" cy="499654"/>
            <a:chOff x="4040608" y="3724976"/>
            <a:chExt cx="3619500" cy="550545"/>
          </a:xfrm>
        </p:grpSpPr>
        <p:sp>
          <p:nvSpPr>
            <p:cNvPr id="23" name="object 22">
              <a:extLst>
                <a:ext uri="{FF2B5EF4-FFF2-40B4-BE49-F238E27FC236}">
                  <a16:creationId xmlns:a16="http://schemas.microsoft.com/office/drawing/2014/main" id="{56EF6EE4-2F0B-452A-7CED-5DC413E0BDB5}"/>
                </a:ext>
              </a:extLst>
            </p:cNvPr>
            <p:cNvSpPr/>
            <p:nvPr/>
          </p:nvSpPr>
          <p:spPr>
            <a:xfrm>
              <a:off x="5033551" y="4215563"/>
              <a:ext cx="8890" cy="60325"/>
            </a:xfrm>
            <a:custGeom>
              <a:avLst/>
              <a:gdLst/>
              <a:ahLst/>
              <a:cxnLst/>
              <a:rect l="l" t="t" r="r" b="b"/>
              <a:pathLst>
                <a:path w="8889" h="60325">
                  <a:moveTo>
                    <a:pt x="8424" y="0"/>
                  </a:moveTo>
                  <a:lnTo>
                    <a:pt x="0" y="0"/>
                  </a:lnTo>
                  <a:lnTo>
                    <a:pt x="0" y="59827"/>
                  </a:lnTo>
                  <a:lnTo>
                    <a:pt x="8424" y="59827"/>
                  </a:lnTo>
                  <a:lnTo>
                    <a:pt x="8424"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05C64CF0-B181-1711-5809-5F76B1EF5301}"/>
                </a:ext>
              </a:extLst>
            </p:cNvPr>
            <p:cNvSpPr/>
            <p:nvPr/>
          </p:nvSpPr>
          <p:spPr>
            <a:xfrm>
              <a:off x="6447743" y="3724976"/>
              <a:ext cx="69215" cy="478790"/>
            </a:xfrm>
            <a:custGeom>
              <a:avLst/>
              <a:gdLst/>
              <a:ahLst/>
              <a:cxnLst/>
              <a:rect l="l" t="t" r="r" b="b"/>
              <a:pathLst>
                <a:path w="69215" h="478789">
                  <a:moveTo>
                    <a:pt x="45733" y="101706"/>
                  </a:moveTo>
                  <a:lnTo>
                    <a:pt x="22866" y="101706"/>
                  </a:lnTo>
                  <a:lnTo>
                    <a:pt x="22866" y="478622"/>
                  </a:lnTo>
                  <a:lnTo>
                    <a:pt x="45733" y="478622"/>
                  </a:lnTo>
                  <a:lnTo>
                    <a:pt x="45733" y="101706"/>
                  </a:lnTo>
                  <a:close/>
                </a:path>
                <a:path w="69215" h="478789">
                  <a:moveTo>
                    <a:pt x="33698" y="0"/>
                  </a:moveTo>
                  <a:lnTo>
                    <a:pt x="0" y="112476"/>
                  </a:lnTo>
                  <a:lnTo>
                    <a:pt x="22866" y="112476"/>
                  </a:lnTo>
                  <a:lnTo>
                    <a:pt x="22866" y="101706"/>
                  </a:lnTo>
                  <a:lnTo>
                    <a:pt x="65260" y="101706"/>
                  </a:lnTo>
                  <a:lnTo>
                    <a:pt x="33698" y="0"/>
                  </a:lnTo>
                  <a:close/>
                </a:path>
                <a:path w="69215" h="478789">
                  <a:moveTo>
                    <a:pt x="65260" y="101706"/>
                  </a:moveTo>
                  <a:lnTo>
                    <a:pt x="45733" y="101706"/>
                  </a:lnTo>
                  <a:lnTo>
                    <a:pt x="45733" y="112476"/>
                  </a:lnTo>
                  <a:lnTo>
                    <a:pt x="68602" y="112476"/>
                  </a:lnTo>
                  <a:lnTo>
                    <a:pt x="65260" y="101706"/>
                  </a:lnTo>
                  <a:close/>
                </a:path>
              </a:pathLst>
            </a:custGeom>
            <a:solidFill>
              <a:srgbClr val="C0504D"/>
            </a:solidFill>
          </p:spPr>
          <p:txBody>
            <a:bodyPr wrap="square" lIns="0" tIns="0" rIns="0" bIns="0" rtlCol="0"/>
            <a:lstStyle/>
            <a:p>
              <a:endParaRPr/>
            </a:p>
          </p:txBody>
        </p:sp>
        <p:sp>
          <p:nvSpPr>
            <p:cNvPr id="25" name="object 24">
              <a:extLst>
                <a:ext uri="{FF2B5EF4-FFF2-40B4-BE49-F238E27FC236}">
                  <a16:creationId xmlns:a16="http://schemas.microsoft.com/office/drawing/2014/main" id="{98E9C6EE-1E38-C5F2-6506-B407E0041EDC}"/>
                </a:ext>
              </a:extLst>
            </p:cNvPr>
            <p:cNvSpPr/>
            <p:nvPr/>
          </p:nvSpPr>
          <p:spPr>
            <a:xfrm>
              <a:off x="5003462" y="3747710"/>
              <a:ext cx="69215" cy="459740"/>
            </a:xfrm>
            <a:custGeom>
              <a:avLst/>
              <a:gdLst/>
              <a:ahLst/>
              <a:cxnLst/>
              <a:rect l="l" t="t" r="r" b="b"/>
              <a:pathLst>
                <a:path w="69214" h="459739">
                  <a:moveTo>
                    <a:pt x="45735" y="101706"/>
                  </a:moveTo>
                  <a:lnTo>
                    <a:pt x="22867" y="101706"/>
                  </a:lnTo>
                  <a:lnTo>
                    <a:pt x="22867" y="459477"/>
                  </a:lnTo>
                  <a:lnTo>
                    <a:pt x="45735" y="459477"/>
                  </a:lnTo>
                  <a:lnTo>
                    <a:pt x="45735" y="101706"/>
                  </a:lnTo>
                  <a:close/>
                </a:path>
                <a:path w="69214" h="459739">
                  <a:moveTo>
                    <a:pt x="33699" y="0"/>
                  </a:moveTo>
                  <a:lnTo>
                    <a:pt x="0" y="112475"/>
                  </a:lnTo>
                  <a:lnTo>
                    <a:pt x="22867" y="112475"/>
                  </a:lnTo>
                  <a:lnTo>
                    <a:pt x="22867" y="101706"/>
                  </a:lnTo>
                  <a:lnTo>
                    <a:pt x="65261" y="101706"/>
                  </a:lnTo>
                  <a:lnTo>
                    <a:pt x="33699" y="0"/>
                  </a:lnTo>
                  <a:close/>
                </a:path>
                <a:path w="69214" h="459739">
                  <a:moveTo>
                    <a:pt x="65261" y="101706"/>
                  </a:moveTo>
                  <a:lnTo>
                    <a:pt x="45735" y="101706"/>
                  </a:lnTo>
                  <a:lnTo>
                    <a:pt x="45735" y="112475"/>
                  </a:lnTo>
                  <a:lnTo>
                    <a:pt x="68602" y="112475"/>
                  </a:lnTo>
                  <a:lnTo>
                    <a:pt x="65261" y="101706"/>
                  </a:lnTo>
                  <a:close/>
                </a:path>
              </a:pathLst>
            </a:custGeom>
            <a:solidFill>
              <a:srgbClr val="0000FF"/>
            </a:solidFill>
          </p:spPr>
          <p:txBody>
            <a:bodyPr wrap="square" lIns="0" tIns="0" rIns="0" bIns="0" rtlCol="0"/>
            <a:lstStyle/>
            <a:p>
              <a:endParaRPr/>
            </a:p>
          </p:txBody>
        </p:sp>
        <p:sp>
          <p:nvSpPr>
            <p:cNvPr id="26" name="object 25">
              <a:extLst>
                <a:ext uri="{FF2B5EF4-FFF2-40B4-BE49-F238E27FC236}">
                  <a16:creationId xmlns:a16="http://schemas.microsoft.com/office/drawing/2014/main" id="{96B61ED6-36CD-E532-9BC6-625D4D17AACA}"/>
                </a:ext>
              </a:extLst>
            </p:cNvPr>
            <p:cNvSpPr/>
            <p:nvPr/>
          </p:nvSpPr>
          <p:spPr>
            <a:xfrm>
              <a:off x="7143403" y="4024114"/>
              <a:ext cx="300990" cy="179705"/>
            </a:xfrm>
            <a:custGeom>
              <a:avLst/>
              <a:gdLst/>
              <a:ahLst/>
              <a:cxnLst/>
              <a:rect l="l" t="t" r="r" b="b"/>
              <a:pathLst>
                <a:path w="300990"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27" name="object 26">
              <a:extLst>
                <a:ext uri="{FF2B5EF4-FFF2-40B4-BE49-F238E27FC236}">
                  <a16:creationId xmlns:a16="http://schemas.microsoft.com/office/drawing/2014/main" id="{5671E04C-0AF2-94F7-0230-5BCFD6B61B33}"/>
                </a:ext>
              </a:extLst>
            </p:cNvPr>
            <p:cNvSpPr/>
            <p:nvPr/>
          </p:nvSpPr>
          <p:spPr>
            <a:xfrm>
              <a:off x="7139794"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D242786-5C86-DB3C-DCFA-919A53581CFB}"/>
                </a:ext>
              </a:extLst>
            </p:cNvPr>
            <p:cNvSpPr/>
            <p:nvPr/>
          </p:nvSpPr>
          <p:spPr>
            <a:xfrm>
              <a:off x="5217696" y="4024114"/>
              <a:ext cx="180975" cy="179705"/>
            </a:xfrm>
            <a:custGeom>
              <a:avLst/>
              <a:gdLst/>
              <a:ahLst/>
              <a:cxnLst/>
              <a:rect l="l" t="t" r="r" b="b"/>
              <a:pathLst>
                <a:path w="180975" h="179704">
                  <a:moveTo>
                    <a:pt x="180535" y="0"/>
                  </a:moveTo>
                  <a:lnTo>
                    <a:pt x="0" y="0"/>
                  </a:lnTo>
                  <a:lnTo>
                    <a:pt x="0" y="179483"/>
                  </a:lnTo>
                  <a:lnTo>
                    <a:pt x="180535" y="179483"/>
                  </a:lnTo>
                  <a:lnTo>
                    <a:pt x="180535" y="0"/>
                  </a:lnTo>
                  <a:close/>
                </a:path>
              </a:pathLst>
            </a:custGeom>
            <a:solidFill>
              <a:srgbClr val="99CCFF"/>
            </a:solidFill>
          </p:spPr>
          <p:txBody>
            <a:bodyPr wrap="square" lIns="0" tIns="0" rIns="0" bIns="0" rtlCol="0"/>
            <a:lstStyle/>
            <a:p>
              <a:endParaRPr/>
            </a:p>
          </p:txBody>
        </p:sp>
        <p:sp>
          <p:nvSpPr>
            <p:cNvPr id="29" name="object 28">
              <a:extLst>
                <a:ext uri="{FF2B5EF4-FFF2-40B4-BE49-F238E27FC236}">
                  <a16:creationId xmlns:a16="http://schemas.microsoft.com/office/drawing/2014/main" id="{5B009420-A3CC-5D07-65F9-5B19D90832D0}"/>
                </a:ext>
              </a:extLst>
            </p:cNvPr>
            <p:cNvSpPr/>
            <p:nvPr/>
          </p:nvSpPr>
          <p:spPr>
            <a:xfrm>
              <a:off x="5214086" y="4020525"/>
              <a:ext cx="189230" cy="187960"/>
            </a:xfrm>
            <a:custGeom>
              <a:avLst/>
              <a:gdLst/>
              <a:ahLst/>
              <a:cxnLst/>
              <a:rect l="l" t="t" r="r" b="b"/>
              <a:pathLst>
                <a:path w="189229" h="187960">
                  <a:moveTo>
                    <a:pt x="188959" y="0"/>
                  </a:moveTo>
                  <a:lnTo>
                    <a:pt x="0" y="0"/>
                  </a:lnTo>
                  <a:lnTo>
                    <a:pt x="0" y="187858"/>
                  </a:lnTo>
                  <a:lnTo>
                    <a:pt x="188959" y="187858"/>
                  </a:lnTo>
                  <a:lnTo>
                    <a:pt x="188959" y="183073"/>
                  </a:lnTo>
                  <a:lnTo>
                    <a:pt x="8423" y="183073"/>
                  </a:lnTo>
                  <a:lnTo>
                    <a:pt x="3609" y="179484"/>
                  </a:lnTo>
                  <a:lnTo>
                    <a:pt x="8423" y="179484"/>
                  </a:lnTo>
                  <a:lnTo>
                    <a:pt x="8423" y="8375"/>
                  </a:lnTo>
                  <a:lnTo>
                    <a:pt x="3609" y="8375"/>
                  </a:lnTo>
                  <a:lnTo>
                    <a:pt x="8423" y="3589"/>
                  </a:lnTo>
                  <a:lnTo>
                    <a:pt x="188959" y="3589"/>
                  </a:lnTo>
                  <a:lnTo>
                    <a:pt x="188959" y="0"/>
                  </a:lnTo>
                  <a:close/>
                </a:path>
                <a:path w="189229" h="187960">
                  <a:moveTo>
                    <a:pt x="8423" y="179484"/>
                  </a:moveTo>
                  <a:lnTo>
                    <a:pt x="3609" y="179484"/>
                  </a:lnTo>
                  <a:lnTo>
                    <a:pt x="8423" y="183073"/>
                  </a:lnTo>
                  <a:lnTo>
                    <a:pt x="8423" y="179484"/>
                  </a:lnTo>
                  <a:close/>
                </a:path>
                <a:path w="189229" h="187960">
                  <a:moveTo>
                    <a:pt x="180534" y="179484"/>
                  </a:moveTo>
                  <a:lnTo>
                    <a:pt x="8423" y="179484"/>
                  </a:lnTo>
                  <a:lnTo>
                    <a:pt x="8423" y="183073"/>
                  </a:lnTo>
                  <a:lnTo>
                    <a:pt x="180534" y="183073"/>
                  </a:lnTo>
                  <a:lnTo>
                    <a:pt x="180534" y="179484"/>
                  </a:lnTo>
                  <a:close/>
                </a:path>
                <a:path w="189229" h="187960">
                  <a:moveTo>
                    <a:pt x="180534" y="3589"/>
                  </a:moveTo>
                  <a:lnTo>
                    <a:pt x="180534" y="183073"/>
                  </a:lnTo>
                  <a:lnTo>
                    <a:pt x="184144" y="179484"/>
                  </a:lnTo>
                  <a:lnTo>
                    <a:pt x="188959" y="179484"/>
                  </a:lnTo>
                  <a:lnTo>
                    <a:pt x="188959" y="8375"/>
                  </a:lnTo>
                  <a:lnTo>
                    <a:pt x="184144" y="8375"/>
                  </a:lnTo>
                  <a:lnTo>
                    <a:pt x="180534" y="3589"/>
                  </a:lnTo>
                  <a:close/>
                </a:path>
                <a:path w="189229" h="187960">
                  <a:moveTo>
                    <a:pt x="188959" y="179484"/>
                  </a:moveTo>
                  <a:lnTo>
                    <a:pt x="184144" y="179484"/>
                  </a:lnTo>
                  <a:lnTo>
                    <a:pt x="180534" y="183073"/>
                  </a:lnTo>
                  <a:lnTo>
                    <a:pt x="188959" y="183073"/>
                  </a:lnTo>
                  <a:lnTo>
                    <a:pt x="188959" y="179484"/>
                  </a:lnTo>
                  <a:close/>
                </a:path>
                <a:path w="189229" h="187960">
                  <a:moveTo>
                    <a:pt x="8423" y="3589"/>
                  </a:moveTo>
                  <a:lnTo>
                    <a:pt x="3609" y="8375"/>
                  </a:lnTo>
                  <a:lnTo>
                    <a:pt x="8423" y="8375"/>
                  </a:lnTo>
                  <a:lnTo>
                    <a:pt x="8423" y="3589"/>
                  </a:lnTo>
                  <a:close/>
                </a:path>
                <a:path w="189229" h="187960">
                  <a:moveTo>
                    <a:pt x="180534" y="3589"/>
                  </a:moveTo>
                  <a:lnTo>
                    <a:pt x="8423" y="3589"/>
                  </a:lnTo>
                  <a:lnTo>
                    <a:pt x="8423" y="8375"/>
                  </a:lnTo>
                  <a:lnTo>
                    <a:pt x="180534" y="8375"/>
                  </a:lnTo>
                  <a:lnTo>
                    <a:pt x="180534" y="3589"/>
                  </a:lnTo>
                  <a:close/>
                </a:path>
                <a:path w="189229" h="187960">
                  <a:moveTo>
                    <a:pt x="188959" y="3589"/>
                  </a:moveTo>
                  <a:lnTo>
                    <a:pt x="180534" y="3589"/>
                  </a:lnTo>
                  <a:lnTo>
                    <a:pt x="184144" y="8375"/>
                  </a:lnTo>
                  <a:lnTo>
                    <a:pt x="188959" y="8375"/>
                  </a:lnTo>
                  <a:lnTo>
                    <a:pt x="188959" y="3589"/>
                  </a:lnTo>
                  <a:close/>
                </a:path>
              </a:pathLst>
            </a:custGeom>
            <a:solidFill>
              <a:srgbClr val="000000"/>
            </a:solidFill>
          </p:spPr>
          <p:txBody>
            <a:bodyPr wrap="square" lIns="0" tIns="0" rIns="0" bIns="0" rtlCol="0"/>
            <a:lstStyle/>
            <a:p>
              <a:endParaRPr/>
            </a:p>
          </p:txBody>
        </p:sp>
        <p:sp>
          <p:nvSpPr>
            <p:cNvPr id="30" name="object 29">
              <a:extLst>
                <a:ext uri="{FF2B5EF4-FFF2-40B4-BE49-F238E27FC236}">
                  <a16:creationId xmlns:a16="http://schemas.microsoft.com/office/drawing/2014/main" id="{C4DC2AEE-7F75-A61C-5A69-2CA9C6EB7E26}"/>
                </a:ext>
              </a:extLst>
            </p:cNvPr>
            <p:cNvSpPr/>
            <p:nvPr/>
          </p:nvSpPr>
          <p:spPr>
            <a:xfrm>
              <a:off x="5578765" y="4024114"/>
              <a:ext cx="120650" cy="179705"/>
            </a:xfrm>
            <a:custGeom>
              <a:avLst/>
              <a:gdLst/>
              <a:ahLst/>
              <a:cxnLst/>
              <a:rect l="l" t="t" r="r" b="b"/>
              <a:pathLst>
                <a:path w="120650" h="179704">
                  <a:moveTo>
                    <a:pt x="120356" y="0"/>
                  </a:moveTo>
                  <a:lnTo>
                    <a:pt x="0" y="0"/>
                  </a:lnTo>
                  <a:lnTo>
                    <a:pt x="0" y="179483"/>
                  </a:lnTo>
                  <a:lnTo>
                    <a:pt x="120356" y="179483"/>
                  </a:lnTo>
                  <a:lnTo>
                    <a:pt x="120356" y="0"/>
                  </a:lnTo>
                  <a:close/>
                </a:path>
              </a:pathLst>
            </a:custGeom>
            <a:solidFill>
              <a:srgbClr val="99CCFF"/>
            </a:solidFill>
          </p:spPr>
          <p:txBody>
            <a:bodyPr wrap="square" lIns="0" tIns="0" rIns="0" bIns="0" rtlCol="0"/>
            <a:lstStyle/>
            <a:p>
              <a:endParaRPr/>
            </a:p>
          </p:txBody>
        </p:sp>
        <p:sp>
          <p:nvSpPr>
            <p:cNvPr id="31" name="object 30">
              <a:extLst>
                <a:ext uri="{FF2B5EF4-FFF2-40B4-BE49-F238E27FC236}">
                  <a16:creationId xmlns:a16="http://schemas.microsoft.com/office/drawing/2014/main" id="{62B31112-64C4-BB12-3612-E3609A4EA875}"/>
                </a:ext>
              </a:extLst>
            </p:cNvPr>
            <p:cNvSpPr/>
            <p:nvPr/>
          </p:nvSpPr>
          <p:spPr>
            <a:xfrm>
              <a:off x="5575156" y="4020525"/>
              <a:ext cx="128905" cy="187960"/>
            </a:xfrm>
            <a:custGeom>
              <a:avLst/>
              <a:gdLst/>
              <a:ahLst/>
              <a:cxnLst/>
              <a:rect l="l" t="t" r="r" b="b"/>
              <a:pathLst>
                <a:path w="128904" h="187960">
                  <a:moveTo>
                    <a:pt x="128780" y="0"/>
                  </a:moveTo>
                  <a:lnTo>
                    <a:pt x="0" y="0"/>
                  </a:lnTo>
                  <a:lnTo>
                    <a:pt x="0" y="187858"/>
                  </a:lnTo>
                  <a:lnTo>
                    <a:pt x="128780" y="187858"/>
                  </a:lnTo>
                  <a:lnTo>
                    <a:pt x="128780" y="183073"/>
                  </a:lnTo>
                  <a:lnTo>
                    <a:pt x="8423" y="183073"/>
                  </a:lnTo>
                  <a:lnTo>
                    <a:pt x="3609" y="179484"/>
                  </a:lnTo>
                  <a:lnTo>
                    <a:pt x="8423" y="179484"/>
                  </a:lnTo>
                  <a:lnTo>
                    <a:pt x="8423" y="8375"/>
                  </a:lnTo>
                  <a:lnTo>
                    <a:pt x="3609" y="8375"/>
                  </a:lnTo>
                  <a:lnTo>
                    <a:pt x="8423" y="3589"/>
                  </a:lnTo>
                  <a:lnTo>
                    <a:pt x="128780" y="3589"/>
                  </a:lnTo>
                  <a:lnTo>
                    <a:pt x="128780" y="0"/>
                  </a:lnTo>
                  <a:close/>
                </a:path>
                <a:path w="128904" h="187960">
                  <a:moveTo>
                    <a:pt x="8423" y="179484"/>
                  </a:moveTo>
                  <a:lnTo>
                    <a:pt x="3609" y="179484"/>
                  </a:lnTo>
                  <a:lnTo>
                    <a:pt x="8423" y="183073"/>
                  </a:lnTo>
                  <a:lnTo>
                    <a:pt x="8423" y="179484"/>
                  </a:lnTo>
                  <a:close/>
                </a:path>
                <a:path w="128904" h="187960">
                  <a:moveTo>
                    <a:pt x="120356" y="179484"/>
                  </a:moveTo>
                  <a:lnTo>
                    <a:pt x="8423" y="179484"/>
                  </a:lnTo>
                  <a:lnTo>
                    <a:pt x="8423" y="183073"/>
                  </a:lnTo>
                  <a:lnTo>
                    <a:pt x="120356" y="183073"/>
                  </a:lnTo>
                  <a:lnTo>
                    <a:pt x="120356" y="179484"/>
                  </a:lnTo>
                  <a:close/>
                </a:path>
                <a:path w="128904" h="187960">
                  <a:moveTo>
                    <a:pt x="120356" y="3589"/>
                  </a:moveTo>
                  <a:lnTo>
                    <a:pt x="120356" y="183073"/>
                  </a:lnTo>
                  <a:lnTo>
                    <a:pt x="123965" y="179484"/>
                  </a:lnTo>
                  <a:lnTo>
                    <a:pt x="128780" y="179484"/>
                  </a:lnTo>
                  <a:lnTo>
                    <a:pt x="128780" y="8375"/>
                  </a:lnTo>
                  <a:lnTo>
                    <a:pt x="123965" y="8375"/>
                  </a:lnTo>
                  <a:lnTo>
                    <a:pt x="120356" y="3589"/>
                  </a:lnTo>
                  <a:close/>
                </a:path>
                <a:path w="128904" h="187960">
                  <a:moveTo>
                    <a:pt x="128780" y="179484"/>
                  </a:moveTo>
                  <a:lnTo>
                    <a:pt x="123965" y="179484"/>
                  </a:lnTo>
                  <a:lnTo>
                    <a:pt x="120356" y="183073"/>
                  </a:lnTo>
                  <a:lnTo>
                    <a:pt x="128780" y="183073"/>
                  </a:lnTo>
                  <a:lnTo>
                    <a:pt x="128780" y="179484"/>
                  </a:lnTo>
                  <a:close/>
                </a:path>
                <a:path w="128904" h="187960">
                  <a:moveTo>
                    <a:pt x="8423" y="3589"/>
                  </a:moveTo>
                  <a:lnTo>
                    <a:pt x="3609" y="8375"/>
                  </a:lnTo>
                  <a:lnTo>
                    <a:pt x="8423" y="8375"/>
                  </a:lnTo>
                  <a:lnTo>
                    <a:pt x="8423" y="3589"/>
                  </a:lnTo>
                  <a:close/>
                </a:path>
                <a:path w="128904" h="187960">
                  <a:moveTo>
                    <a:pt x="120356" y="3589"/>
                  </a:moveTo>
                  <a:lnTo>
                    <a:pt x="8423" y="3589"/>
                  </a:lnTo>
                  <a:lnTo>
                    <a:pt x="8423" y="8375"/>
                  </a:lnTo>
                  <a:lnTo>
                    <a:pt x="120356" y="8375"/>
                  </a:lnTo>
                  <a:lnTo>
                    <a:pt x="120356" y="3589"/>
                  </a:lnTo>
                  <a:close/>
                </a:path>
                <a:path w="128904" h="187960">
                  <a:moveTo>
                    <a:pt x="128780" y="3589"/>
                  </a:moveTo>
                  <a:lnTo>
                    <a:pt x="120356" y="3589"/>
                  </a:lnTo>
                  <a:lnTo>
                    <a:pt x="123965" y="8375"/>
                  </a:lnTo>
                  <a:lnTo>
                    <a:pt x="128780" y="8375"/>
                  </a:lnTo>
                  <a:lnTo>
                    <a:pt x="128780" y="3589"/>
                  </a:lnTo>
                  <a:close/>
                </a:path>
              </a:pathLst>
            </a:custGeom>
            <a:solidFill>
              <a:srgbClr val="000000"/>
            </a:solidFill>
          </p:spPr>
          <p:txBody>
            <a:bodyPr wrap="square" lIns="0" tIns="0" rIns="0" bIns="0" rtlCol="0"/>
            <a:lstStyle/>
            <a:p>
              <a:endParaRPr/>
            </a:p>
          </p:txBody>
        </p:sp>
        <p:sp>
          <p:nvSpPr>
            <p:cNvPr id="32" name="object 31">
              <a:extLst>
                <a:ext uri="{FF2B5EF4-FFF2-40B4-BE49-F238E27FC236}">
                  <a16:creationId xmlns:a16="http://schemas.microsoft.com/office/drawing/2014/main" id="{4B77E6BF-84DA-B382-A908-2D97A104E203}"/>
                </a:ext>
              </a:extLst>
            </p:cNvPr>
            <p:cNvSpPr/>
            <p:nvPr/>
          </p:nvSpPr>
          <p:spPr>
            <a:xfrm>
              <a:off x="4040606" y="3784803"/>
              <a:ext cx="3619500" cy="419100"/>
            </a:xfrm>
            <a:custGeom>
              <a:avLst/>
              <a:gdLst/>
              <a:ahLst/>
              <a:cxnLst/>
              <a:rect l="l" t="t" r="r" b="b"/>
              <a:pathLst>
                <a:path w="3619500" h="419100">
                  <a:moveTo>
                    <a:pt x="68605" y="307517"/>
                  </a:moveTo>
                  <a:lnTo>
                    <a:pt x="45732" y="307517"/>
                  </a:lnTo>
                  <a:lnTo>
                    <a:pt x="45732" y="0"/>
                  </a:lnTo>
                  <a:lnTo>
                    <a:pt x="22860" y="0"/>
                  </a:lnTo>
                  <a:lnTo>
                    <a:pt x="22860" y="307517"/>
                  </a:lnTo>
                  <a:lnTo>
                    <a:pt x="0" y="307517"/>
                  </a:lnTo>
                  <a:lnTo>
                    <a:pt x="33693" y="418795"/>
                  </a:lnTo>
                  <a:lnTo>
                    <a:pt x="65227" y="318287"/>
                  </a:lnTo>
                  <a:lnTo>
                    <a:pt x="68605" y="307517"/>
                  </a:lnTo>
                  <a:close/>
                </a:path>
                <a:path w="3619500" h="419100">
                  <a:moveTo>
                    <a:pt x="2174837" y="307517"/>
                  </a:moveTo>
                  <a:lnTo>
                    <a:pt x="2151977" y="307517"/>
                  </a:lnTo>
                  <a:lnTo>
                    <a:pt x="2151977" y="0"/>
                  </a:lnTo>
                  <a:lnTo>
                    <a:pt x="2129104" y="0"/>
                  </a:lnTo>
                  <a:lnTo>
                    <a:pt x="2129104" y="307517"/>
                  </a:lnTo>
                  <a:lnTo>
                    <a:pt x="2106244" y="307517"/>
                  </a:lnTo>
                  <a:lnTo>
                    <a:pt x="2139937" y="418795"/>
                  </a:lnTo>
                  <a:lnTo>
                    <a:pt x="2171458" y="318287"/>
                  </a:lnTo>
                  <a:lnTo>
                    <a:pt x="2174837" y="307517"/>
                  </a:lnTo>
                  <a:close/>
                </a:path>
                <a:path w="3619500" h="419100">
                  <a:moveTo>
                    <a:pt x="3619119" y="307517"/>
                  </a:moveTo>
                  <a:lnTo>
                    <a:pt x="3596259" y="307517"/>
                  </a:lnTo>
                  <a:lnTo>
                    <a:pt x="3596259" y="0"/>
                  </a:lnTo>
                  <a:lnTo>
                    <a:pt x="3573386" y="0"/>
                  </a:lnTo>
                  <a:lnTo>
                    <a:pt x="3573386" y="307517"/>
                  </a:lnTo>
                  <a:lnTo>
                    <a:pt x="3550513" y="307517"/>
                  </a:lnTo>
                  <a:lnTo>
                    <a:pt x="3584219" y="418795"/>
                  </a:lnTo>
                  <a:lnTo>
                    <a:pt x="3615740" y="318287"/>
                  </a:lnTo>
                  <a:lnTo>
                    <a:pt x="3619119" y="307517"/>
                  </a:lnTo>
                  <a:close/>
                </a:path>
              </a:pathLst>
            </a:custGeom>
            <a:solidFill>
              <a:srgbClr val="FF0000"/>
            </a:solidFill>
          </p:spPr>
          <p:txBody>
            <a:bodyPr wrap="square" lIns="0" tIns="0" rIns="0" bIns="0" rtlCol="0"/>
            <a:lstStyle/>
            <a:p>
              <a:endParaRPr/>
            </a:p>
          </p:txBody>
        </p:sp>
      </p:grpSp>
      <p:sp>
        <p:nvSpPr>
          <p:cNvPr id="33" name="object 32">
            <a:extLst>
              <a:ext uri="{FF2B5EF4-FFF2-40B4-BE49-F238E27FC236}">
                <a16:creationId xmlns:a16="http://schemas.microsoft.com/office/drawing/2014/main" id="{402ABC17-5AC3-82C9-7986-3B6D926EC60C}"/>
              </a:ext>
            </a:extLst>
          </p:cNvPr>
          <p:cNvSpPr txBox="1"/>
          <p:nvPr/>
        </p:nvSpPr>
        <p:spPr>
          <a:xfrm>
            <a:off x="3759853" y="5281002"/>
            <a:ext cx="310627"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i,1</a:t>
            </a:r>
            <a:endParaRPr sz="1316">
              <a:latin typeface="Times New Roman"/>
              <a:cs typeface="Times New Roman"/>
            </a:endParaRPr>
          </a:p>
        </p:txBody>
      </p:sp>
      <p:sp>
        <p:nvSpPr>
          <p:cNvPr id="34" name="object 33">
            <a:extLst>
              <a:ext uri="{FF2B5EF4-FFF2-40B4-BE49-F238E27FC236}">
                <a16:creationId xmlns:a16="http://schemas.microsoft.com/office/drawing/2014/main" id="{DF3AEFC8-EE5F-2B04-5713-B93917AF084B}"/>
              </a:ext>
            </a:extLst>
          </p:cNvPr>
          <p:cNvSpPr/>
          <p:nvPr/>
        </p:nvSpPr>
        <p:spPr>
          <a:xfrm>
            <a:off x="3866410" y="4692004"/>
            <a:ext cx="1045413" cy="55900"/>
          </a:xfrm>
          <a:custGeom>
            <a:avLst/>
            <a:gdLst/>
            <a:ahLst/>
            <a:cxnLst/>
            <a:rect l="l" t="t" r="r" b="b"/>
            <a:pathLst>
              <a:path w="1151889" h="61595">
                <a:moveTo>
                  <a:pt x="35089" y="0"/>
                </a:moveTo>
                <a:lnTo>
                  <a:pt x="23943" y="0"/>
                </a:lnTo>
                <a:lnTo>
                  <a:pt x="16449" y="9072"/>
                </a:lnTo>
                <a:lnTo>
                  <a:pt x="8140" y="23892"/>
                </a:lnTo>
                <a:lnTo>
                  <a:pt x="8027" y="24095"/>
                </a:lnTo>
                <a:lnTo>
                  <a:pt x="2812" y="40530"/>
                </a:lnTo>
                <a:lnTo>
                  <a:pt x="0" y="59827"/>
                </a:lnTo>
                <a:lnTo>
                  <a:pt x="8425" y="61023"/>
                </a:lnTo>
                <a:lnTo>
                  <a:pt x="9985" y="41677"/>
                </a:lnTo>
                <a:lnTo>
                  <a:pt x="16601" y="24095"/>
                </a:lnTo>
                <a:lnTo>
                  <a:pt x="16677" y="23892"/>
                </a:lnTo>
                <a:lnTo>
                  <a:pt x="27367" y="7921"/>
                </a:lnTo>
                <a:lnTo>
                  <a:pt x="35089" y="0"/>
                </a:lnTo>
                <a:close/>
              </a:path>
              <a:path w="1151889" h="61595">
                <a:moveTo>
                  <a:pt x="1127294" y="0"/>
                </a:moveTo>
                <a:lnTo>
                  <a:pt x="1117117" y="0"/>
                </a:lnTo>
                <a:lnTo>
                  <a:pt x="1136653" y="26876"/>
                </a:lnTo>
                <a:lnTo>
                  <a:pt x="1143388" y="61023"/>
                </a:lnTo>
                <a:lnTo>
                  <a:pt x="1151813" y="59827"/>
                </a:lnTo>
                <a:lnTo>
                  <a:pt x="1148799" y="39063"/>
                </a:lnTo>
                <a:lnTo>
                  <a:pt x="1141373" y="19652"/>
                </a:lnTo>
                <a:lnTo>
                  <a:pt x="1129839" y="2380"/>
                </a:lnTo>
                <a:lnTo>
                  <a:pt x="11272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0830081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8167-0A2E-8070-DA6D-D49F054B0C20}"/>
              </a:ext>
            </a:extLst>
          </p:cNvPr>
          <p:cNvSpPr>
            <a:spLocks noGrp="1"/>
          </p:cNvSpPr>
          <p:nvPr>
            <p:ph type="title"/>
          </p:nvPr>
        </p:nvSpPr>
        <p:spPr/>
        <p:txBody>
          <a:bodyPr/>
          <a:lstStyle/>
          <a:p>
            <a:r>
              <a:rPr lang="en-GB" dirty="0"/>
              <a:t>Estimating WCET is Not Easy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1CC4B-8848-D162-3365-C8B5C9F5710E}"/>
                  </a:ext>
                </a:extLst>
              </p:cNvPr>
              <p:cNvSpPr>
                <a:spLocks noGrp="1"/>
              </p:cNvSpPr>
              <p:nvPr>
                <p:ph idx="1"/>
              </p:nvPr>
            </p:nvSpPr>
            <p:spPr>
              <a:xfrm>
                <a:off x="812800" y="914400"/>
                <a:ext cx="10566400" cy="1670082"/>
              </a:xfrm>
            </p:spPr>
            <p:txBody>
              <a:bodyPr>
                <a:normAutofit fontScale="92500" lnSpcReduction="10000"/>
              </a:bodyPr>
              <a:lstStyle/>
              <a:p>
                <a:r>
                  <a:rPr lang="en-GB" dirty="0"/>
                  <a:t>Each job operates on different data and can take different paths.</a:t>
                </a:r>
              </a:p>
              <a:p>
                <a:r>
                  <a:rPr lang="en-GB" dirty="0"/>
                  <a:t>Even for the same data, computation time depends	on the	processor state (cache, prefetch queue, number of </a:t>
                </a:r>
                <a:r>
                  <a:rPr lang="en-GB" dirty="0" err="1"/>
                  <a:t>preemptions</a:t>
                </a:r>
                <a:r>
                  <a:rPr lang="en-GB" dirty="0"/>
                  <a:t>).</a:t>
                </a:r>
              </a:p>
              <a:p>
                <a:r>
                  <a:rPr lang="en-GB" dirty="0"/>
                  <a:t>We use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oMath>
                </a14:m>
                <a:r>
                  <a:rPr lang="en-GB" dirty="0"/>
                  <a:t> to denote </a:t>
                </a:r>
                <a14:m>
                  <m:oMath xmlns:m="http://schemas.openxmlformats.org/officeDocument/2006/math">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𝐶</m:t>
                        </m:r>
                      </m:e>
                      <m:sub>
                        <m:r>
                          <a:rPr lang="en-GB" b="0" i="1" dirty="0" smtClean="0">
                            <a:latin typeface="Cambria Math" panose="02040503050406030204" pitchFamily="18" charset="0"/>
                          </a:rPr>
                          <m:t>𝑖</m:t>
                        </m:r>
                      </m:sub>
                      <m:sup>
                        <m:r>
                          <a:rPr lang="en-GB" b="0" i="1" dirty="0" smtClean="0">
                            <a:latin typeface="Cambria Math" panose="02040503050406030204" pitchFamily="18" charset="0"/>
                          </a:rPr>
                          <m:t>𝑚𝑎𝑥</m:t>
                        </m:r>
                      </m:sup>
                    </m:sSubSup>
                  </m:oMath>
                </a14:m>
                <a:r>
                  <a:rPr lang="en-GB" dirty="0"/>
                  <a:t> </a:t>
                </a:r>
                <a:r>
                  <a:rPr lang="en-GB" b="0" dirty="0">
                    <a:solidFill>
                      <a:schemeClr val="tx1"/>
                    </a:solidFill>
                    <a:cs typeface="Microsoft Sans Serif"/>
                  </a:rPr>
                  <a:t>Worst-Case Execution Time (WCET) in this lecture, and assume it is given as part of task parameters.</a:t>
                </a:r>
                <a:endParaRPr lang="en-SE" dirty="0"/>
              </a:p>
            </p:txBody>
          </p:sp>
        </mc:Choice>
        <mc:Fallback xmlns="">
          <p:sp>
            <p:nvSpPr>
              <p:cNvPr id="3" name="Content Placeholder 2">
                <a:extLst>
                  <a:ext uri="{FF2B5EF4-FFF2-40B4-BE49-F238E27FC236}">
                    <a16:creationId xmlns:a16="http://schemas.microsoft.com/office/drawing/2014/main" id="{5D01CC4B-8848-D162-3365-C8B5C9F5710E}"/>
                  </a:ext>
                </a:extLst>
              </p:cNvPr>
              <p:cNvSpPr>
                <a:spLocks noGrp="1" noRot="1" noChangeAspect="1" noMove="1" noResize="1" noEditPoints="1" noAdjustHandles="1" noChangeArrowheads="1" noChangeShapeType="1" noTextEdit="1"/>
              </p:cNvSpPr>
              <p:nvPr>
                <p:ph idx="1"/>
              </p:nvPr>
            </p:nvSpPr>
            <p:spPr>
              <a:xfrm>
                <a:off x="812800" y="914400"/>
                <a:ext cx="10566400" cy="1670082"/>
              </a:xfrm>
              <a:blipFill>
                <a:blip r:embed="rId3"/>
                <a:stretch>
                  <a:fillRect l="-865" t="-7664" b="-5839"/>
                </a:stretch>
              </a:blipFill>
            </p:spPr>
            <p:txBody>
              <a:bodyPr/>
              <a:lstStyle/>
              <a:p>
                <a:r>
                  <a:rPr lang="en-SE">
                    <a:noFill/>
                  </a:rPr>
                  <a:t> </a:t>
                </a:r>
              </a:p>
            </p:txBody>
          </p:sp>
        </mc:Fallback>
      </mc:AlternateContent>
      <p:grpSp>
        <p:nvGrpSpPr>
          <p:cNvPr id="4" name="object 2"/>
          <p:cNvGrpSpPr/>
          <p:nvPr/>
        </p:nvGrpSpPr>
        <p:grpSpPr>
          <a:xfrm>
            <a:off x="2594001" y="2710351"/>
            <a:ext cx="7438913" cy="4833449"/>
            <a:chOff x="1054071" y="1837203"/>
            <a:chExt cx="8196580" cy="5325745"/>
          </a:xfrm>
        </p:grpSpPr>
        <p:sp>
          <p:nvSpPr>
            <p:cNvPr id="5" name="object 3"/>
            <p:cNvSpPr/>
            <p:nvPr/>
          </p:nvSpPr>
          <p:spPr>
            <a:xfrm>
              <a:off x="1638272" y="4177664"/>
              <a:ext cx="7612380" cy="2164715"/>
            </a:xfrm>
            <a:custGeom>
              <a:avLst/>
              <a:gdLst/>
              <a:ahLst/>
              <a:cxnLst/>
              <a:rect l="l" t="t" r="r" b="b"/>
              <a:pathLst>
                <a:path w="7612380" h="2164715">
                  <a:moveTo>
                    <a:pt x="7612059" y="0"/>
                  </a:moveTo>
                  <a:lnTo>
                    <a:pt x="0" y="0"/>
                  </a:lnTo>
                  <a:lnTo>
                    <a:pt x="0" y="2164282"/>
                  </a:lnTo>
                  <a:lnTo>
                    <a:pt x="7612059" y="2164282"/>
                  </a:lnTo>
                  <a:lnTo>
                    <a:pt x="7612059" y="0"/>
                  </a:lnTo>
                  <a:close/>
                </a:path>
              </a:pathLst>
            </a:custGeom>
            <a:solidFill>
              <a:srgbClr val="FFFFFF"/>
            </a:solidFill>
          </p:spPr>
          <p:txBody>
            <a:bodyPr wrap="square" lIns="0" tIns="0" rIns="0" bIns="0" rtlCol="0"/>
            <a:lstStyle/>
            <a:p>
              <a:endParaRPr/>
            </a:p>
          </p:txBody>
        </p:sp>
        <p:sp>
          <p:nvSpPr>
            <p:cNvPr id="6" name="object 4"/>
            <p:cNvSpPr/>
            <p:nvPr/>
          </p:nvSpPr>
          <p:spPr>
            <a:xfrm>
              <a:off x="2656255" y="1978265"/>
              <a:ext cx="8255" cy="438784"/>
            </a:xfrm>
            <a:custGeom>
              <a:avLst/>
              <a:gdLst/>
              <a:ahLst/>
              <a:cxnLst/>
              <a:rect l="l" t="t" r="r" b="b"/>
              <a:pathLst>
                <a:path w="8255" h="438785">
                  <a:moveTo>
                    <a:pt x="8216" y="380720"/>
                  </a:moveTo>
                  <a:lnTo>
                    <a:pt x="0" y="380720"/>
                  </a:lnTo>
                  <a:lnTo>
                    <a:pt x="0" y="438238"/>
                  </a:lnTo>
                  <a:lnTo>
                    <a:pt x="8216" y="438238"/>
                  </a:lnTo>
                  <a:lnTo>
                    <a:pt x="8216" y="380720"/>
                  </a:lnTo>
                  <a:close/>
                </a:path>
                <a:path w="8255" h="438785">
                  <a:moveTo>
                    <a:pt x="8216" y="194462"/>
                  </a:moveTo>
                  <a:lnTo>
                    <a:pt x="0" y="194462"/>
                  </a:lnTo>
                  <a:lnTo>
                    <a:pt x="0" y="245135"/>
                  </a:lnTo>
                  <a:lnTo>
                    <a:pt x="8216" y="245135"/>
                  </a:lnTo>
                  <a:lnTo>
                    <a:pt x="8216" y="194462"/>
                  </a:lnTo>
                  <a:close/>
                </a:path>
                <a:path w="8255" h="438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7" name="object 5"/>
            <p:cNvSpPr/>
            <p:nvPr/>
          </p:nvSpPr>
          <p:spPr>
            <a:xfrm>
              <a:off x="2465913" y="2035779"/>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8" name="object 6"/>
            <p:cNvSpPr/>
            <p:nvPr/>
          </p:nvSpPr>
          <p:spPr>
            <a:xfrm>
              <a:off x="2461804" y="2031671"/>
              <a:ext cx="397510" cy="145415"/>
            </a:xfrm>
            <a:custGeom>
              <a:avLst/>
              <a:gdLst/>
              <a:ahLst/>
              <a:cxnLst/>
              <a:rect l="l" t="t" r="r" b="b"/>
              <a:pathLst>
                <a:path w="397510" h="145414">
                  <a:moveTo>
                    <a:pt x="393025" y="0"/>
                  </a:moveTo>
                  <a:lnTo>
                    <a:pt x="4108" y="0"/>
                  </a:lnTo>
                  <a:lnTo>
                    <a:pt x="1369" y="1369"/>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69"/>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9" name="object 7"/>
            <p:cNvSpPr/>
            <p:nvPr/>
          </p:nvSpPr>
          <p:spPr>
            <a:xfrm>
              <a:off x="2465913" y="1841310"/>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FFCCFF"/>
            </a:solidFill>
          </p:spPr>
          <p:txBody>
            <a:bodyPr wrap="square" lIns="0" tIns="0" rIns="0" bIns="0" rtlCol="0"/>
            <a:lstStyle/>
            <a:p>
              <a:endParaRPr/>
            </a:p>
          </p:txBody>
        </p:sp>
        <p:sp>
          <p:nvSpPr>
            <p:cNvPr id="10" name="object 8"/>
            <p:cNvSpPr/>
            <p:nvPr/>
          </p:nvSpPr>
          <p:spPr>
            <a:xfrm>
              <a:off x="2461804" y="1837203"/>
              <a:ext cx="397510" cy="145415"/>
            </a:xfrm>
            <a:custGeom>
              <a:avLst/>
              <a:gdLst/>
              <a:ahLst/>
              <a:cxnLst/>
              <a:rect l="l" t="t" r="r" b="b"/>
              <a:pathLst>
                <a:path w="397510" h="145414">
                  <a:moveTo>
                    <a:pt x="393025" y="0"/>
                  </a:moveTo>
                  <a:lnTo>
                    <a:pt x="4108" y="0"/>
                  </a:lnTo>
                  <a:lnTo>
                    <a:pt x="1369" y="1369"/>
                  </a:lnTo>
                  <a:lnTo>
                    <a:pt x="0" y="4107"/>
                  </a:lnTo>
                  <a:lnTo>
                    <a:pt x="0" y="141056"/>
                  </a:lnTo>
                  <a:lnTo>
                    <a:pt x="1369" y="145164"/>
                  </a:lnTo>
                  <a:lnTo>
                    <a:pt x="395765" y="145164"/>
                  </a:lnTo>
                  <a:lnTo>
                    <a:pt x="397134" y="141056"/>
                  </a:lnTo>
                  <a:lnTo>
                    <a:pt x="8216" y="141056"/>
                  </a:lnTo>
                  <a:lnTo>
                    <a:pt x="4108" y="136947"/>
                  </a:lnTo>
                  <a:lnTo>
                    <a:pt x="8216" y="136947"/>
                  </a:lnTo>
                  <a:lnTo>
                    <a:pt x="8216" y="9585"/>
                  </a:lnTo>
                  <a:lnTo>
                    <a:pt x="4108" y="9585"/>
                  </a:lnTo>
                  <a:lnTo>
                    <a:pt x="8216" y="4107"/>
                  </a:lnTo>
                  <a:lnTo>
                    <a:pt x="397134" y="4107"/>
                  </a:lnTo>
                  <a:lnTo>
                    <a:pt x="395765" y="1369"/>
                  </a:lnTo>
                  <a:lnTo>
                    <a:pt x="393025" y="0"/>
                  </a:lnTo>
                  <a:close/>
                </a:path>
                <a:path w="397510" h="145414">
                  <a:moveTo>
                    <a:pt x="8216" y="136947"/>
                  </a:moveTo>
                  <a:lnTo>
                    <a:pt x="4108" y="136947"/>
                  </a:lnTo>
                  <a:lnTo>
                    <a:pt x="8216" y="141056"/>
                  </a:lnTo>
                  <a:lnTo>
                    <a:pt x="8216" y="136947"/>
                  </a:lnTo>
                  <a:close/>
                </a:path>
                <a:path w="397510" h="145414">
                  <a:moveTo>
                    <a:pt x="387548" y="136947"/>
                  </a:moveTo>
                  <a:lnTo>
                    <a:pt x="8216" y="136947"/>
                  </a:lnTo>
                  <a:lnTo>
                    <a:pt x="8216" y="141056"/>
                  </a:lnTo>
                  <a:lnTo>
                    <a:pt x="387548" y="141056"/>
                  </a:lnTo>
                  <a:lnTo>
                    <a:pt x="387548" y="136947"/>
                  </a:lnTo>
                  <a:close/>
                </a:path>
                <a:path w="397510" h="145414">
                  <a:moveTo>
                    <a:pt x="387548" y="4107"/>
                  </a:moveTo>
                  <a:lnTo>
                    <a:pt x="387548" y="141056"/>
                  </a:lnTo>
                  <a:lnTo>
                    <a:pt x="393025" y="136947"/>
                  </a:lnTo>
                  <a:lnTo>
                    <a:pt x="397134" y="136947"/>
                  </a:lnTo>
                  <a:lnTo>
                    <a:pt x="397134" y="9585"/>
                  </a:lnTo>
                  <a:lnTo>
                    <a:pt x="393025" y="9585"/>
                  </a:lnTo>
                  <a:lnTo>
                    <a:pt x="387548" y="4107"/>
                  </a:lnTo>
                  <a:close/>
                </a:path>
                <a:path w="397510" h="145414">
                  <a:moveTo>
                    <a:pt x="397134" y="136947"/>
                  </a:moveTo>
                  <a:lnTo>
                    <a:pt x="393025" y="136947"/>
                  </a:lnTo>
                  <a:lnTo>
                    <a:pt x="387548" y="141056"/>
                  </a:lnTo>
                  <a:lnTo>
                    <a:pt x="397134" y="141056"/>
                  </a:lnTo>
                  <a:lnTo>
                    <a:pt x="397134" y="136947"/>
                  </a:lnTo>
                  <a:close/>
                </a:path>
                <a:path w="397510" h="145414">
                  <a:moveTo>
                    <a:pt x="8216" y="4107"/>
                  </a:moveTo>
                  <a:lnTo>
                    <a:pt x="4108" y="9585"/>
                  </a:lnTo>
                  <a:lnTo>
                    <a:pt x="8216" y="9585"/>
                  </a:lnTo>
                  <a:lnTo>
                    <a:pt x="8216" y="4107"/>
                  </a:lnTo>
                  <a:close/>
                </a:path>
                <a:path w="397510" h="145414">
                  <a:moveTo>
                    <a:pt x="387548" y="4107"/>
                  </a:moveTo>
                  <a:lnTo>
                    <a:pt x="8216" y="4107"/>
                  </a:lnTo>
                  <a:lnTo>
                    <a:pt x="8216" y="9585"/>
                  </a:lnTo>
                  <a:lnTo>
                    <a:pt x="387548" y="9585"/>
                  </a:lnTo>
                  <a:lnTo>
                    <a:pt x="387548" y="4107"/>
                  </a:lnTo>
                  <a:close/>
                </a:path>
                <a:path w="397510" h="145414">
                  <a:moveTo>
                    <a:pt x="397134" y="4107"/>
                  </a:moveTo>
                  <a:lnTo>
                    <a:pt x="387548" y="4107"/>
                  </a:lnTo>
                  <a:lnTo>
                    <a:pt x="393025" y="9585"/>
                  </a:lnTo>
                  <a:lnTo>
                    <a:pt x="397134" y="9585"/>
                  </a:lnTo>
                  <a:lnTo>
                    <a:pt x="397134" y="4107"/>
                  </a:lnTo>
                  <a:close/>
                </a:path>
              </a:pathLst>
            </a:custGeom>
            <a:solidFill>
              <a:srgbClr val="000000"/>
            </a:solidFill>
          </p:spPr>
          <p:txBody>
            <a:bodyPr wrap="square" lIns="0" tIns="0" rIns="0" bIns="0" rtlCol="0"/>
            <a:lstStyle/>
            <a:p>
              <a:endParaRPr/>
            </a:p>
          </p:txBody>
        </p:sp>
        <p:sp>
          <p:nvSpPr>
            <p:cNvPr id="11" name="object 9"/>
            <p:cNvSpPr/>
            <p:nvPr/>
          </p:nvSpPr>
          <p:spPr>
            <a:xfrm>
              <a:off x="2465913" y="2223399"/>
              <a:ext cx="389255" cy="135890"/>
            </a:xfrm>
            <a:custGeom>
              <a:avLst/>
              <a:gdLst/>
              <a:ahLst/>
              <a:cxnLst/>
              <a:rect l="l" t="t" r="r" b="b"/>
              <a:pathLst>
                <a:path w="389255" h="135889">
                  <a:moveTo>
                    <a:pt x="388917" y="0"/>
                  </a:moveTo>
                  <a:lnTo>
                    <a:pt x="0" y="0"/>
                  </a:lnTo>
                  <a:lnTo>
                    <a:pt x="0" y="135579"/>
                  </a:lnTo>
                  <a:lnTo>
                    <a:pt x="388917" y="135579"/>
                  </a:lnTo>
                  <a:lnTo>
                    <a:pt x="388917" y="0"/>
                  </a:lnTo>
                  <a:close/>
                </a:path>
              </a:pathLst>
            </a:custGeom>
            <a:solidFill>
              <a:srgbClr val="99CCFF"/>
            </a:solidFill>
          </p:spPr>
          <p:txBody>
            <a:bodyPr wrap="square" lIns="0" tIns="0" rIns="0" bIns="0" rtlCol="0"/>
            <a:lstStyle/>
            <a:p>
              <a:endParaRPr/>
            </a:p>
          </p:txBody>
        </p:sp>
        <p:sp>
          <p:nvSpPr>
            <p:cNvPr id="12" name="object 10"/>
            <p:cNvSpPr/>
            <p:nvPr/>
          </p:nvSpPr>
          <p:spPr>
            <a:xfrm>
              <a:off x="2461804" y="2217921"/>
              <a:ext cx="397510" cy="146685"/>
            </a:xfrm>
            <a:custGeom>
              <a:avLst/>
              <a:gdLst/>
              <a:ahLst/>
              <a:cxnLst/>
              <a:rect l="l" t="t" r="r" b="b"/>
              <a:pathLst>
                <a:path w="397510" h="146685">
                  <a:moveTo>
                    <a:pt x="393025" y="0"/>
                  </a:moveTo>
                  <a:lnTo>
                    <a:pt x="4108" y="0"/>
                  </a:lnTo>
                  <a:lnTo>
                    <a:pt x="1369" y="1369"/>
                  </a:lnTo>
                  <a:lnTo>
                    <a:pt x="0" y="5478"/>
                  </a:lnTo>
                  <a:lnTo>
                    <a:pt x="0" y="141057"/>
                  </a:lnTo>
                  <a:lnTo>
                    <a:pt x="1369" y="145166"/>
                  </a:lnTo>
                  <a:lnTo>
                    <a:pt x="4108" y="146536"/>
                  </a:lnTo>
                  <a:lnTo>
                    <a:pt x="393025" y="146536"/>
                  </a:lnTo>
                  <a:lnTo>
                    <a:pt x="395765" y="145166"/>
                  </a:lnTo>
                  <a:lnTo>
                    <a:pt x="397134" y="141057"/>
                  </a:lnTo>
                  <a:lnTo>
                    <a:pt x="8216" y="141057"/>
                  </a:lnTo>
                  <a:lnTo>
                    <a:pt x="4108" y="136949"/>
                  </a:lnTo>
                  <a:lnTo>
                    <a:pt x="8216" y="136949"/>
                  </a:lnTo>
                  <a:lnTo>
                    <a:pt x="8216" y="9585"/>
                  </a:lnTo>
                  <a:lnTo>
                    <a:pt x="4108" y="9585"/>
                  </a:lnTo>
                  <a:lnTo>
                    <a:pt x="8216" y="5478"/>
                  </a:lnTo>
                  <a:lnTo>
                    <a:pt x="397134" y="5478"/>
                  </a:lnTo>
                  <a:lnTo>
                    <a:pt x="395765" y="1369"/>
                  </a:lnTo>
                  <a:lnTo>
                    <a:pt x="393025" y="0"/>
                  </a:lnTo>
                  <a:close/>
                </a:path>
                <a:path w="397510" h="146685">
                  <a:moveTo>
                    <a:pt x="8216" y="136949"/>
                  </a:moveTo>
                  <a:lnTo>
                    <a:pt x="4108" y="136949"/>
                  </a:lnTo>
                  <a:lnTo>
                    <a:pt x="8216" y="141057"/>
                  </a:lnTo>
                  <a:lnTo>
                    <a:pt x="8216" y="136949"/>
                  </a:lnTo>
                  <a:close/>
                </a:path>
                <a:path w="397510" h="146685">
                  <a:moveTo>
                    <a:pt x="387548" y="136949"/>
                  </a:moveTo>
                  <a:lnTo>
                    <a:pt x="8216" y="136949"/>
                  </a:lnTo>
                  <a:lnTo>
                    <a:pt x="8216" y="141057"/>
                  </a:lnTo>
                  <a:lnTo>
                    <a:pt x="387548" y="141057"/>
                  </a:lnTo>
                  <a:lnTo>
                    <a:pt x="387548" y="136949"/>
                  </a:lnTo>
                  <a:close/>
                </a:path>
                <a:path w="397510" h="146685">
                  <a:moveTo>
                    <a:pt x="387548" y="5478"/>
                  </a:moveTo>
                  <a:lnTo>
                    <a:pt x="387548" y="141057"/>
                  </a:lnTo>
                  <a:lnTo>
                    <a:pt x="393025" y="136949"/>
                  </a:lnTo>
                  <a:lnTo>
                    <a:pt x="397134" y="136949"/>
                  </a:lnTo>
                  <a:lnTo>
                    <a:pt x="397134" y="9585"/>
                  </a:lnTo>
                  <a:lnTo>
                    <a:pt x="393025" y="9585"/>
                  </a:lnTo>
                  <a:lnTo>
                    <a:pt x="387548" y="5478"/>
                  </a:lnTo>
                  <a:close/>
                </a:path>
                <a:path w="397510" h="146685">
                  <a:moveTo>
                    <a:pt x="397134" y="136949"/>
                  </a:moveTo>
                  <a:lnTo>
                    <a:pt x="393025" y="136949"/>
                  </a:lnTo>
                  <a:lnTo>
                    <a:pt x="387548" y="141057"/>
                  </a:lnTo>
                  <a:lnTo>
                    <a:pt x="397134" y="141057"/>
                  </a:lnTo>
                  <a:lnTo>
                    <a:pt x="397134" y="136949"/>
                  </a:lnTo>
                  <a:close/>
                </a:path>
                <a:path w="397510" h="146685">
                  <a:moveTo>
                    <a:pt x="8216" y="5478"/>
                  </a:moveTo>
                  <a:lnTo>
                    <a:pt x="4108" y="9585"/>
                  </a:lnTo>
                  <a:lnTo>
                    <a:pt x="8216" y="9585"/>
                  </a:lnTo>
                  <a:lnTo>
                    <a:pt x="8216" y="5478"/>
                  </a:lnTo>
                  <a:close/>
                </a:path>
                <a:path w="397510" h="146685">
                  <a:moveTo>
                    <a:pt x="387548" y="5478"/>
                  </a:moveTo>
                  <a:lnTo>
                    <a:pt x="8216" y="5478"/>
                  </a:lnTo>
                  <a:lnTo>
                    <a:pt x="8216" y="9585"/>
                  </a:lnTo>
                  <a:lnTo>
                    <a:pt x="387548" y="9585"/>
                  </a:lnTo>
                  <a:lnTo>
                    <a:pt x="387548" y="5478"/>
                  </a:lnTo>
                  <a:close/>
                </a:path>
                <a:path w="397510" h="146685">
                  <a:moveTo>
                    <a:pt x="397134" y="5478"/>
                  </a:moveTo>
                  <a:lnTo>
                    <a:pt x="387548" y="5478"/>
                  </a:lnTo>
                  <a:lnTo>
                    <a:pt x="393025" y="9585"/>
                  </a:lnTo>
                  <a:lnTo>
                    <a:pt x="397134" y="9585"/>
                  </a:lnTo>
                  <a:lnTo>
                    <a:pt x="397134" y="5478"/>
                  </a:lnTo>
                  <a:close/>
                </a:path>
              </a:pathLst>
            </a:custGeom>
            <a:solidFill>
              <a:srgbClr val="000000"/>
            </a:solidFill>
          </p:spPr>
          <p:txBody>
            <a:bodyPr wrap="square" lIns="0" tIns="0" rIns="0" bIns="0" rtlCol="0"/>
            <a:lstStyle/>
            <a:p>
              <a:endParaRPr/>
            </a:p>
          </p:txBody>
        </p:sp>
        <p:sp>
          <p:nvSpPr>
            <p:cNvPr id="13" name="object 11"/>
            <p:cNvSpPr/>
            <p:nvPr/>
          </p:nvSpPr>
          <p:spPr>
            <a:xfrm>
              <a:off x="2465913" y="2416498"/>
              <a:ext cx="389255" cy="145415"/>
            </a:xfrm>
            <a:custGeom>
              <a:avLst/>
              <a:gdLst/>
              <a:ahLst/>
              <a:cxnLst/>
              <a:rect l="l" t="t" r="r" b="b"/>
              <a:pathLst>
                <a:path w="389255" h="145414">
                  <a:moveTo>
                    <a:pt x="194458" y="0"/>
                  </a:moveTo>
                  <a:lnTo>
                    <a:pt x="0" y="97232"/>
                  </a:lnTo>
                  <a:lnTo>
                    <a:pt x="95859" y="145164"/>
                  </a:lnTo>
                  <a:lnTo>
                    <a:pt x="293058" y="145164"/>
                  </a:lnTo>
                  <a:lnTo>
                    <a:pt x="388917" y="97232"/>
                  </a:lnTo>
                  <a:lnTo>
                    <a:pt x="194458" y="0"/>
                  </a:lnTo>
                  <a:close/>
                </a:path>
              </a:pathLst>
            </a:custGeom>
            <a:solidFill>
              <a:srgbClr val="CCECFF"/>
            </a:solidFill>
          </p:spPr>
          <p:txBody>
            <a:bodyPr wrap="square" lIns="0" tIns="0" rIns="0" bIns="0" rtlCol="0"/>
            <a:lstStyle/>
            <a:p>
              <a:endParaRPr/>
            </a:p>
          </p:txBody>
        </p:sp>
        <p:sp>
          <p:nvSpPr>
            <p:cNvPr id="14" name="object 12"/>
            <p:cNvSpPr/>
            <p:nvPr/>
          </p:nvSpPr>
          <p:spPr>
            <a:xfrm>
              <a:off x="1674380" y="1865972"/>
              <a:ext cx="1377950" cy="695960"/>
            </a:xfrm>
            <a:custGeom>
              <a:avLst/>
              <a:gdLst/>
              <a:ahLst/>
              <a:cxnLst/>
              <a:rect l="l" t="t" r="r" b="b"/>
              <a:pathLst>
                <a:path w="1377950" h="695960">
                  <a:moveTo>
                    <a:pt x="791527" y="43815"/>
                  </a:moveTo>
                  <a:lnTo>
                    <a:pt x="784364" y="39712"/>
                  </a:lnTo>
                  <a:lnTo>
                    <a:pt x="717575" y="1358"/>
                  </a:lnTo>
                  <a:lnTo>
                    <a:pt x="713473" y="0"/>
                  </a:lnTo>
                  <a:lnTo>
                    <a:pt x="710730" y="2730"/>
                  </a:lnTo>
                  <a:lnTo>
                    <a:pt x="710730" y="5473"/>
                  </a:lnTo>
                  <a:lnTo>
                    <a:pt x="712101" y="8216"/>
                  </a:lnTo>
                  <a:lnTo>
                    <a:pt x="766406" y="39712"/>
                  </a:lnTo>
                  <a:lnTo>
                    <a:pt x="4102" y="39712"/>
                  </a:lnTo>
                  <a:lnTo>
                    <a:pt x="1371" y="41084"/>
                  </a:lnTo>
                  <a:lnTo>
                    <a:pt x="0" y="43815"/>
                  </a:lnTo>
                  <a:lnTo>
                    <a:pt x="0" y="695693"/>
                  </a:lnTo>
                  <a:lnTo>
                    <a:pt x="8216" y="695693"/>
                  </a:lnTo>
                  <a:lnTo>
                    <a:pt x="8216" y="49301"/>
                  </a:lnTo>
                  <a:lnTo>
                    <a:pt x="766394" y="49301"/>
                  </a:lnTo>
                  <a:lnTo>
                    <a:pt x="712101" y="80797"/>
                  </a:lnTo>
                  <a:lnTo>
                    <a:pt x="710730" y="83540"/>
                  </a:lnTo>
                  <a:lnTo>
                    <a:pt x="710730" y="86271"/>
                  </a:lnTo>
                  <a:lnTo>
                    <a:pt x="713473" y="89014"/>
                  </a:lnTo>
                  <a:lnTo>
                    <a:pt x="717575" y="87642"/>
                  </a:lnTo>
                  <a:lnTo>
                    <a:pt x="782281" y="49301"/>
                  </a:lnTo>
                  <a:lnTo>
                    <a:pt x="783310" y="49301"/>
                  </a:lnTo>
                  <a:lnTo>
                    <a:pt x="783310" y="48691"/>
                  </a:lnTo>
                  <a:lnTo>
                    <a:pt x="791527" y="43815"/>
                  </a:lnTo>
                  <a:close/>
                </a:path>
                <a:path w="1377950" h="695960">
                  <a:moveTo>
                    <a:pt x="1377645" y="647763"/>
                  </a:moveTo>
                  <a:lnTo>
                    <a:pt x="1371561" y="647763"/>
                  </a:lnTo>
                  <a:lnTo>
                    <a:pt x="1371561" y="647357"/>
                  </a:lnTo>
                  <a:lnTo>
                    <a:pt x="1376807" y="647357"/>
                  </a:lnTo>
                  <a:lnTo>
                    <a:pt x="1376807" y="644817"/>
                  </a:lnTo>
                  <a:lnTo>
                    <a:pt x="1374597" y="644817"/>
                  </a:lnTo>
                  <a:lnTo>
                    <a:pt x="1374597" y="643547"/>
                  </a:lnTo>
                  <a:lnTo>
                    <a:pt x="1181569" y="643547"/>
                  </a:lnTo>
                  <a:lnTo>
                    <a:pt x="1001242" y="554634"/>
                  </a:lnTo>
                  <a:lnTo>
                    <a:pt x="987348" y="547789"/>
                  </a:lnTo>
                  <a:lnTo>
                    <a:pt x="983246" y="547789"/>
                  </a:lnTo>
                  <a:lnTo>
                    <a:pt x="790155" y="643661"/>
                  </a:lnTo>
                  <a:lnTo>
                    <a:pt x="598436" y="643661"/>
                  </a:lnTo>
                  <a:lnTo>
                    <a:pt x="594334" y="645020"/>
                  </a:lnTo>
                  <a:lnTo>
                    <a:pt x="592963" y="647763"/>
                  </a:lnTo>
                  <a:lnTo>
                    <a:pt x="592963" y="695693"/>
                  </a:lnTo>
                  <a:lnTo>
                    <a:pt x="602551" y="695693"/>
                  </a:lnTo>
                  <a:lnTo>
                    <a:pt x="602551" y="651878"/>
                  </a:lnTo>
                  <a:lnTo>
                    <a:pt x="790155" y="651878"/>
                  </a:lnTo>
                  <a:lnTo>
                    <a:pt x="877176" y="695693"/>
                  </a:lnTo>
                  <a:lnTo>
                    <a:pt x="897610" y="695693"/>
                  </a:lnTo>
                  <a:lnTo>
                    <a:pt x="810577" y="651878"/>
                  </a:lnTo>
                  <a:lnTo>
                    <a:pt x="802424" y="647763"/>
                  </a:lnTo>
                  <a:lnTo>
                    <a:pt x="810577" y="643661"/>
                  </a:lnTo>
                  <a:lnTo>
                    <a:pt x="985304" y="555675"/>
                  </a:lnTo>
                  <a:lnTo>
                    <a:pt x="1169492" y="647763"/>
                  </a:lnTo>
                  <a:lnTo>
                    <a:pt x="1073632" y="695693"/>
                  </a:lnTo>
                  <a:lnTo>
                    <a:pt x="1094168" y="695693"/>
                  </a:lnTo>
                  <a:lnTo>
                    <a:pt x="1180680" y="652437"/>
                  </a:lnTo>
                  <a:lnTo>
                    <a:pt x="1369428" y="652437"/>
                  </a:lnTo>
                  <a:lnTo>
                    <a:pt x="1369428" y="695617"/>
                  </a:lnTo>
                  <a:lnTo>
                    <a:pt x="1377645" y="695617"/>
                  </a:lnTo>
                  <a:lnTo>
                    <a:pt x="1377645" y="652437"/>
                  </a:lnTo>
                  <a:lnTo>
                    <a:pt x="1371561" y="652437"/>
                  </a:lnTo>
                  <a:lnTo>
                    <a:pt x="1371561" y="649909"/>
                  </a:lnTo>
                  <a:lnTo>
                    <a:pt x="1373530" y="651878"/>
                  </a:lnTo>
                  <a:lnTo>
                    <a:pt x="1377645" y="651878"/>
                  </a:lnTo>
                  <a:lnTo>
                    <a:pt x="1377645" y="647763"/>
                  </a:lnTo>
                  <a:close/>
                </a:path>
              </a:pathLst>
            </a:custGeom>
            <a:solidFill>
              <a:srgbClr val="000000"/>
            </a:solidFill>
          </p:spPr>
          <p:txBody>
            <a:bodyPr wrap="square" lIns="0" tIns="0" rIns="0" bIns="0" rtlCol="0"/>
            <a:lstStyle/>
            <a:p>
              <a:endParaRPr/>
            </a:p>
          </p:txBody>
        </p:sp>
      </p:grpSp>
      <p:sp>
        <p:nvSpPr>
          <p:cNvPr id="15" name="object 14"/>
          <p:cNvSpPr txBox="1"/>
          <p:nvPr/>
        </p:nvSpPr>
        <p:spPr>
          <a:xfrm>
            <a:off x="4275191" y="3086604"/>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16" name="object 15"/>
          <p:cNvGrpSpPr/>
          <p:nvPr/>
        </p:nvGrpSpPr>
        <p:grpSpPr>
          <a:xfrm>
            <a:off x="3124200" y="3367844"/>
            <a:ext cx="6908715" cy="1864915"/>
            <a:chOff x="1638272" y="2561663"/>
            <a:chExt cx="7612380" cy="2054860"/>
          </a:xfrm>
        </p:grpSpPr>
        <p:sp>
          <p:nvSpPr>
            <p:cNvPr id="17" name="object 16"/>
            <p:cNvSpPr/>
            <p:nvPr/>
          </p:nvSpPr>
          <p:spPr>
            <a:xfrm>
              <a:off x="1638272" y="2561663"/>
              <a:ext cx="7612380" cy="2054860"/>
            </a:xfrm>
            <a:custGeom>
              <a:avLst/>
              <a:gdLst/>
              <a:ahLst/>
              <a:cxnLst/>
              <a:rect l="l" t="t" r="r" b="b"/>
              <a:pathLst>
                <a:path w="7612380" h="2054860">
                  <a:moveTo>
                    <a:pt x="7612059" y="0"/>
                  </a:moveTo>
                  <a:lnTo>
                    <a:pt x="0" y="0"/>
                  </a:lnTo>
                  <a:lnTo>
                    <a:pt x="0" y="2054238"/>
                  </a:lnTo>
                  <a:lnTo>
                    <a:pt x="7612059" y="2054238"/>
                  </a:lnTo>
                  <a:lnTo>
                    <a:pt x="7612059" y="0"/>
                  </a:lnTo>
                  <a:close/>
                </a:path>
              </a:pathLst>
            </a:custGeom>
            <a:solidFill>
              <a:srgbClr val="FFFFFF"/>
            </a:solidFill>
          </p:spPr>
          <p:txBody>
            <a:bodyPr wrap="square" lIns="0" tIns="0" rIns="0" bIns="0" rtlCol="0"/>
            <a:lstStyle/>
            <a:p>
              <a:endParaRPr/>
            </a:p>
          </p:txBody>
        </p:sp>
        <p:sp>
          <p:nvSpPr>
            <p:cNvPr id="18" name="object 17"/>
            <p:cNvSpPr/>
            <p:nvPr/>
          </p:nvSpPr>
          <p:spPr>
            <a:xfrm>
              <a:off x="4761075" y="3653149"/>
              <a:ext cx="68580" cy="963294"/>
            </a:xfrm>
            <a:custGeom>
              <a:avLst/>
              <a:gdLst/>
              <a:ahLst/>
              <a:cxnLst/>
              <a:rect l="l" t="t" r="r" b="b"/>
              <a:pathLst>
                <a:path w="68579" h="963295">
                  <a:moveTo>
                    <a:pt x="38343" y="102711"/>
                  </a:moveTo>
                  <a:lnTo>
                    <a:pt x="30126" y="102711"/>
                  </a:lnTo>
                  <a:lnTo>
                    <a:pt x="30126" y="962752"/>
                  </a:lnTo>
                  <a:lnTo>
                    <a:pt x="38343" y="962752"/>
                  </a:lnTo>
                  <a:lnTo>
                    <a:pt x="38343" y="102711"/>
                  </a:lnTo>
                  <a:close/>
                </a:path>
                <a:path w="68579" h="963295">
                  <a:moveTo>
                    <a:pt x="34235" y="0"/>
                  </a:moveTo>
                  <a:lnTo>
                    <a:pt x="0" y="115036"/>
                  </a:lnTo>
                  <a:lnTo>
                    <a:pt x="30126" y="115036"/>
                  </a:lnTo>
                  <a:lnTo>
                    <a:pt x="30126" y="102711"/>
                  </a:lnTo>
                  <a:lnTo>
                    <a:pt x="64803" y="102711"/>
                  </a:lnTo>
                  <a:lnTo>
                    <a:pt x="34235" y="0"/>
                  </a:lnTo>
                  <a:close/>
                </a:path>
                <a:path w="68579" h="963295">
                  <a:moveTo>
                    <a:pt x="64803" y="102711"/>
                  </a:moveTo>
                  <a:lnTo>
                    <a:pt x="38343" y="102711"/>
                  </a:lnTo>
                  <a:lnTo>
                    <a:pt x="38343" y="115036"/>
                  </a:lnTo>
                  <a:lnTo>
                    <a:pt x="68472" y="115036"/>
                  </a:lnTo>
                  <a:lnTo>
                    <a:pt x="64803" y="102711"/>
                  </a:lnTo>
                  <a:close/>
                </a:path>
              </a:pathLst>
            </a:custGeom>
            <a:solidFill>
              <a:srgbClr val="000000"/>
            </a:solidFill>
          </p:spPr>
          <p:txBody>
            <a:bodyPr wrap="square" lIns="0" tIns="0" rIns="0" bIns="0" rtlCol="0"/>
            <a:lstStyle/>
            <a:p>
              <a:endParaRPr/>
            </a:p>
          </p:txBody>
        </p:sp>
      </p:grpSp>
      <p:sp>
        <p:nvSpPr>
          <p:cNvPr id="19" name="object 18"/>
          <p:cNvSpPr txBox="1"/>
          <p:nvPr/>
        </p:nvSpPr>
        <p:spPr>
          <a:xfrm>
            <a:off x="6084731" y="4231726"/>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grpSp>
        <p:nvGrpSpPr>
          <p:cNvPr id="20" name="object 19"/>
          <p:cNvGrpSpPr/>
          <p:nvPr/>
        </p:nvGrpSpPr>
        <p:grpSpPr>
          <a:xfrm>
            <a:off x="3156973" y="3367844"/>
            <a:ext cx="4137852" cy="1864915"/>
            <a:chOff x="1674383" y="2561663"/>
            <a:chExt cx="4559300" cy="2054860"/>
          </a:xfrm>
        </p:grpSpPr>
        <p:sp>
          <p:nvSpPr>
            <p:cNvPr id="21" name="object 20"/>
            <p:cNvSpPr/>
            <p:nvPr/>
          </p:nvSpPr>
          <p:spPr>
            <a:xfrm>
              <a:off x="5816905" y="4170819"/>
              <a:ext cx="416559" cy="445134"/>
            </a:xfrm>
            <a:custGeom>
              <a:avLst/>
              <a:gdLst/>
              <a:ahLst/>
              <a:cxnLst/>
              <a:rect l="l" t="t" r="r" b="b"/>
              <a:pathLst>
                <a:path w="416560" h="445135">
                  <a:moveTo>
                    <a:pt x="28752" y="258838"/>
                  </a:moveTo>
                  <a:lnTo>
                    <a:pt x="0" y="258838"/>
                  </a:lnTo>
                  <a:lnTo>
                    <a:pt x="0" y="445084"/>
                  </a:lnTo>
                  <a:lnTo>
                    <a:pt x="28752" y="445084"/>
                  </a:lnTo>
                  <a:lnTo>
                    <a:pt x="28752" y="258838"/>
                  </a:lnTo>
                  <a:close/>
                </a:path>
                <a:path w="416560" h="445135">
                  <a:moveTo>
                    <a:pt x="221843" y="0"/>
                  </a:moveTo>
                  <a:lnTo>
                    <a:pt x="194449" y="0"/>
                  </a:lnTo>
                  <a:lnTo>
                    <a:pt x="194449" y="445084"/>
                  </a:lnTo>
                  <a:lnTo>
                    <a:pt x="221843" y="445084"/>
                  </a:lnTo>
                  <a:lnTo>
                    <a:pt x="221843" y="0"/>
                  </a:lnTo>
                  <a:close/>
                </a:path>
                <a:path w="416560" h="445135">
                  <a:moveTo>
                    <a:pt x="416306" y="388937"/>
                  </a:moveTo>
                  <a:lnTo>
                    <a:pt x="387540" y="388937"/>
                  </a:lnTo>
                  <a:lnTo>
                    <a:pt x="387540" y="445084"/>
                  </a:lnTo>
                  <a:lnTo>
                    <a:pt x="416306" y="445084"/>
                  </a:lnTo>
                  <a:lnTo>
                    <a:pt x="416306" y="388937"/>
                  </a:lnTo>
                  <a:close/>
                </a:path>
              </a:pathLst>
            </a:custGeom>
            <a:solidFill>
              <a:srgbClr val="FF0000"/>
            </a:solidFill>
          </p:spPr>
          <p:txBody>
            <a:bodyPr wrap="square" lIns="0" tIns="0" rIns="0" bIns="0" rtlCol="0"/>
            <a:lstStyle/>
            <a:p>
              <a:endParaRPr/>
            </a:p>
          </p:txBody>
        </p:sp>
        <p:sp>
          <p:nvSpPr>
            <p:cNvPr id="22" name="object 21"/>
            <p:cNvSpPr/>
            <p:nvPr/>
          </p:nvSpPr>
          <p:spPr>
            <a:xfrm>
              <a:off x="2267343" y="2812287"/>
              <a:ext cx="1174115" cy="1741170"/>
            </a:xfrm>
            <a:custGeom>
              <a:avLst/>
              <a:gdLst/>
              <a:ahLst/>
              <a:cxnLst/>
              <a:rect l="l" t="t" r="r" b="b"/>
              <a:pathLst>
                <a:path w="1174114" h="1741170">
                  <a:moveTo>
                    <a:pt x="9588" y="194462"/>
                  </a:moveTo>
                  <a:lnTo>
                    <a:pt x="0" y="194462"/>
                  </a:lnTo>
                  <a:lnTo>
                    <a:pt x="0" y="251980"/>
                  </a:lnTo>
                  <a:lnTo>
                    <a:pt x="9588" y="251980"/>
                  </a:lnTo>
                  <a:lnTo>
                    <a:pt x="9588" y="194462"/>
                  </a:lnTo>
                  <a:close/>
                </a:path>
                <a:path w="1174114" h="1741170">
                  <a:moveTo>
                    <a:pt x="9588" y="0"/>
                  </a:moveTo>
                  <a:lnTo>
                    <a:pt x="0" y="0"/>
                  </a:lnTo>
                  <a:lnTo>
                    <a:pt x="0" y="57518"/>
                  </a:lnTo>
                  <a:lnTo>
                    <a:pt x="9588" y="57518"/>
                  </a:lnTo>
                  <a:lnTo>
                    <a:pt x="9588" y="0"/>
                  </a:lnTo>
                  <a:close/>
                </a:path>
                <a:path w="1174114" h="1741170">
                  <a:moveTo>
                    <a:pt x="784682" y="1229804"/>
                  </a:moveTo>
                  <a:lnTo>
                    <a:pt x="776465" y="1229804"/>
                  </a:lnTo>
                  <a:lnTo>
                    <a:pt x="776465" y="1287322"/>
                  </a:lnTo>
                  <a:lnTo>
                    <a:pt x="784682" y="1287322"/>
                  </a:lnTo>
                  <a:lnTo>
                    <a:pt x="784682" y="1229804"/>
                  </a:lnTo>
                  <a:close/>
                </a:path>
                <a:path w="1174114" h="1741170">
                  <a:moveTo>
                    <a:pt x="784682" y="776503"/>
                  </a:moveTo>
                  <a:lnTo>
                    <a:pt x="776465" y="776503"/>
                  </a:lnTo>
                  <a:lnTo>
                    <a:pt x="776465" y="1092860"/>
                  </a:lnTo>
                  <a:lnTo>
                    <a:pt x="784682" y="1092860"/>
                  </a:lnTo>
                  <a:lnTo>
                    <a:pt x="784682" y="776503"/>
                  </a:lnTo>
                  <a:close/>
                </a:path>
                <a:path w="1174114" h="1741170">
                  <a:moveTo>
                    <a:pt x="784682" y="582028"/>
                  </a:moveTo>
                  <a:lnTo>
                    <a:pt x="776465" y="582028"/>
                  </a:lnTo>
                  <a:lnTo>
                    <a:pt x="776465" y="639546"/>
                  </a:lnTo>
                  <a:lnTo>
                    <a:pt x="784682" y="639546"/>
                  </a:lnTo>
                  <a:lnTo>
                    <a:pt x="784682" y="582028"/>
                  </a:lnTo>
                  <a:close/>
                </a:path>
                <a:path w="1174114" h="1741170">
                  <a:moveTo>
                    <a:pt x="784682" y="388937"/>
                  </a:moveTo>
                  <a:lnTo>
                    <a:pt x="776465" y="388937"/>
                  </a:lnTo>
                  <a:lnTo>
                    <a:pt x="776465" y="446455"/>
                  </a:lnTo>
                  <a:lnTo>
                    <a:pt x="784682" y="446455"/>
                  </a:lnTo>
                  <a:lnTo>
                    <a:pt x="784682" y="388937"/>
                  </a:lnTo>
                  <a:close/>
                </a:path>
                <a:path w="1174114" h="1741170">
                  <a:moveTo>
                    <a:pt x="784682" y="194462"/>
                  </a:moveTo>
                  <a:lnTo>
                    <a:pt x="776465" y="194462"/>
                  </a:lnTo>
                  <a:lnTo>
                    <a:pt x="776465" y="251980"/>
                  </a:lnTo>
                  <a:lnTo>
                    <a:pt x="784682" y="251980"/>
                  </a:lnTo>
                  <a:lnTo>
                    <a:pt x="784682" y="194462"/>
                  </a:lnTo>
                  <a:close/>
                </a:path>
                <a:path w="1174114" h="1741170">
                  <a:moveTo>
                    <a:pt x="784682" y="0"/>
                  </a:moveTo>
                  <a:lnTo>
                    <a:pt x="776465" y="0"/>
                  </a:lnTo>
                  <a:lnTo>
                    <a:pt x="776465" y="57518"/>
                  </a:lnTo>
                  <a:lnTo>
                    <a:pt x="784682" y="57518"/>
                  </a:lnTo>
                  <a:lnTo>
                    <a:pt x="784682" y="0"/>
                  </a:lnTo>
                  <a:close/>
                </a:path>
                <a:path w="1174114" h="1741170">
                  <a:moveTo>
                    <a:pt x="1173594" y="1683105"/>
                  </a:moveTo>
                  <a:lnTo>
                    <a:pt x="1164005" y="1683105"/>
                  </a:lnTo>
                  <a:lnTo>
                    <a:pt x="1164005" y="1740623"/>
                  </a:lnTo>
                  <a:lnTo>
                    <a:pt x="1173594" y="1740623"/>
                  </a:lnTo>
                  <a:lnTo>
                    <a:pt x="1173594" y="1683105"/>
                  </a:lnTo>
                  <a:close/>
                </a:path>
              </a:pathLst>
            </a:custGeom>
            <a:solidFill>
              <a:srgbClr val="000000"/>
            </a:solidFill>
          </p:spPr>
          <p:txBody>
            <a:bodyPr wrap="square" lIns="0" tIns="0" rIns="0" bIns="0" rtlCol="0"/>
            <a:lstStyle/>
            <a:p>
              <a:endParaRPr/>
            </a:p>
          </p:txBody>
        </p:sp>
        <p:sp>
          <p:nvSpPr>
            <p:cNvPr id="23" name="object 22"/>
            <p:cNvSpPr/>
            <p:nvPr/>
          </p:nvSpPr>
          <p:spPr>
            <a:xfrm>
              <a:off x="2078365"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4" name="object 23"/>
            <p:cNvSpPr/>
            <p:nvPr/>
          </p:nvSpPr>
          <p:spPr>
            <a:xfrm>
              <a:off x="2074256" y="2671223"/>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25" name="object 24"/>
            <p:cNvSpPr/>
            <p:nvPr/>
          </p:nvSpPr>
          <p:spPr>
            <a:xfrm>
              <a:off x="2561772" y="2561663"/>
              <a:ext cx="197485" cy="49530"/>
            </a:xfrm>
            <a:custGeom>
              <a:avLst/>
              <a:gdLst/>
              <a:ahLst/>
              <a:cxnLst/>
              <a:rect l="l" t="t" r="r" b="b"/>
              <a:pathLst>
                <a:path w="197485" h="49530">
                  <a:moveTo>
                    <a:pt x="197199" y="0"/>
                  </a:moveTo>
                  <a:lnTo>
                    <a:pt x="0" y="0"/>
                  </a:lnTo>
                  <a:lnTo>
                    <a:pt x="98599" y="49302"/>
                  </a:lnTo>
                  <a:lnTo>
                    <a:pt x="197199" y="0"/>
                  </a:lnTo>
                  <a:close/>
                </a:path>
              </a:pathLst>
            </a:custGeom>
            <a:solidFill>
              <a:srgbClr val="CCECFF"/>
            </a:solidFill>
          </p:spPr>
          <p:txBody>
            <a:bodyPr wrap="square" lIns="0" tIns="0" rIns="0" bIns="0" rtlCol="0"/>
            <a:lstStyle/>
            <a:p>
              <a:endParaRPr/>
            </a:p>
          </p:txBody>
        </p:sp>
        <p:sp>
          <p:nvSpPr>
            <p:cNvPr id="26" name="object 25"/>
            <p:cNvSpPr/>
            <p:nvPr/>
          </p:nvSpPr>
          <p:spPr>
            <a:xfrm>
              <a:off x="2551567" y="2561663"/>
              <a:ext cx="217170" cy="53975"/>
            </a:xfrm>
            <a:custGeom>
              <a:avLst/>
              <a:gdLst/>
              <a:ahLst/>
              <a:cxnLst/>
              <a:rect l="l" t="t" r="r" b="b"/>
              <a:pathLst>
                <a:path w="217169" h="53975">
                  <a:moveTo>
                    <a:pt x="20425" y="0"/>
                  </a:moveTo>
                  <a:lnTo>
                    <a:pt x="0" y="0"/>
                  </a:lnTo>
                  <a:lnTo>
                    <a:pt x="106064" y="53411"/>
                  </a:lnTo>
                  <a:lnTo>
                    <a:pt x="110173" y="53411"/>
                  </a:lnTo>
                  <a:lnTo>
                    <a:pt x="126606" y="45194"/>
                  </a:lnTo>
                  <a:lnTo>
                    <a:pt x="106064" y="45194"/>
                  </a:lnTo>
                  <a:lnTo>
                    <a:pt x="108126" y="44163"/>
                  </a:lnTo>
                  <a:lnTo>
                    <a:pt x="20425" y="0"/>
                  </a:lnTo>
                  <a:close/>
                </a:path>
                <a:path w="217169" h="53975">
                  <a:moveTo>
                    <a:pt x="108126" y="44163"/>
                  </a:moveTo>
                  <a:lnTo>
                    <a:pt x="106064" y="45194"/>
                  </a:lnTo>
                  <a:lnTo>
                    <a:pt x="110173" y="45194"/>
                  </a:lnTo>
                  <a:lnTo>
                    <a:pt x="108126" y="44163"/>
                  </a:lnTo>
                  <a:close/>
                </a:path>
                <a:path w="217169" h="53975">
                  <a:moveTo>
                    <a:pt x="216990" y="0"/>
                  </a:moveTo>
                  <a:lnTo>
                    <a:pt x="196449" y="0"/>
                  </a:lnTo>
                  <a:lnTo>
                    <a:pt x="108126" y="44163"/>
                  </a:lnTo>
                  <a:lnTo>
                    <a:pt x="110173" y="45194"/>
                  </a:lnTo>
                  <a:lnTo>
                    <a:pt x="126606" y="45194"/>
                  </a:lnTo>
                  <a:lnTo>
                    <a:pt x="216990" y="0"/>
                  </a:lnTo>
                  <a:close/>
                </a:path>
              </a:pathLst>
            </a:custGeom>
            <a:solidFill>
              <a:srgbClr val="000000"/>
            </a:solidFill>
          </p:spPr>
          <p:txBody>
            <a:bodyPr wrap="square" lIns="0" tIns="0" rIns="0" bIns="0" rtlCol="0"/>
            <a:lstStyle/>
            <a:p>
              <a:endParaRPr/>
            </a:p>
          </p:txBody>
        </p:sp>
        <p:sp>
          <p:nvSpPr>
            <p:cNvPr id="27" name="object 26"/>
            <p:cNvSpPr/>
            <p:nvPr/>
          </p:nvSpPr>
          <p:spPr>
            <a:xfrm>
              <a:off x="2854830"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8" name="object 27"/>
            <p:cNvSpPr/>
            <p:nvPr/>
          </p:nvSpPr>
          <p:spPr>
            <a:xfrm>
              <a:off x="2849353" y="2671223"/>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29" name="object 28"/>
            <p:cNvSpPr/>
            <p:nvPr/>
          </p:nvSpPr>
          <p:spPr>
            <a:xfrm>
              <a:off x="2854830"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0" name="object 29"/>
            <p:cNvSpPr/>
            <p:nvPr/>
          </p:nvSpPr>
          <p:spPr>
            <a:xfrm>
              <a:off x="2849353" y="2865691"/>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1" name="object 30"/>
            <p:cNvSpPr/>
            <p:nvPr/>
          </p:nvSpPr>
          <p:spPr>
            <a:xfrm>
              <a:off x="2854830"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2" name="object 31"/>
            <p:cNvSpPr/>
            <p:nvPr/>
          </p:nvSpPr>
          <p:spPr>
            <a:xfrm>
              <a:off x="2849353" y="3060158"/>
              <a:ext cx="397510" cy="145415"/>
            </a:xfrm>
            <a:custGeom>
              <a:avLst/>
              <a:gdLst/>
              <a:ahLst/>
              <a:cxnLst/>
              <a:rect l="l" t="t" r="r" b="b"/>
              <a:pathLst>
                <a:path w="397510" h="145414">
                  <a:moveTo>
                    <a:pt x="393026" y="0"/>
                  </a:moveTo>
                  <a:lnTo>
                    <a:pt x="5477" y="0"/>
                  </a:lnTo>
                  <a:lnTo>
                    <a:pt x="1369" y="1370"/>
                  </a:lnTo>
                  <a:lnTo>
                    <a:pt x="0" y="4108"/>
                  </a:lnTo>
                  <a:lnTo>
                    <a:pt x="0" y="141057"/>
                  </a:lnTo>
                  <a:lnTo>
                    <a:pt x="1369" y="143797"/>
                  </a:lnTo>
                  <a:lnTo>
                    <a:pt x="5477" y="145167"/>
                  </a:lnTo>
                  <a:lnTo>
                    <a:pt x="393026" y="145167"/>
                  </a:lnTo>
                  <a:lnTo>
                    <a:pt x="395765" y="143797"/>
                  </a:lnTo>
                  <a:lnTo>
                    <a:pt x="397134" y="141057"/>
                  </a:lnTo>
                  <a:lnTo>
                    <a:pt x="9585" y="141057"/>
                  </a:lnTo>
                  <a:lnTo>
                    <a:pt x="5477" y="136949"/>
                  </a:lnTo>
                  <a:lnTo>
                    <a:pt x="9585" y="136949"/>
                  </a:lnTo>
                  <a:lnTo>
                    <a:pt x="9585" y="8218"/>
                  </a:lnTo>
                  <a:lnTo>
                    <a:pt x="5477" y="8218"/>
                  </a:lnTo>
                  <a:lnTo>
                    <a:pt x="9585" y="4108"/>
                  </a:lnTo>
                  <a:lnTo>
                    <a:pt x="397134" y="4108"/>
                  </a:lnTo>
                  <a:lnTo>
                    <a:pt x="395765" y="1370"/>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8"/>
                  </a:lnTo>
                  <a:lnTo>
                    <a:pt x="393026" y="8218"/>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8"/>
                  </a:lnTo>
                  <a:lnTo>
                    <a:pt x="9585" y="8218"/>
                  </a:lnTo>
                  <a:lnTo>
                    <a:pt x="9585" y="4108"/>
                  </a:lnTo>
                  <a:close/>
                </a:path>
                <a:path w="397510" h="145414">
                  <a:moveTo>
                    <a:pt x="388918" y="4108"/>
                  </a:moveTo>
                  <a:lnTo>
                    <a:pt x="9585" y="4108"/>
                  </a:lnTo>
                  <a:lnTo>
                    <a:pt x="9585" y="8218"/>
                  </a:lnTo>
                  <a:lnTo>
                    <a:pt x="388918" y="8218"/>
                  </a:lnTo>
                  <a:lnTo>
                    <a:pt x="388918" y="4108"/>
                  </a:lnTo>
                  <a:close/>
                </a:path>
                <a:path w="397510" h="145414">
                  <a:moveTo>
                    <a:pt x="397134" y="4108"/>
                  </a:moveTo>
                  <a:lnTo>
                    <a:pt x="388918" y="4108"/>
                  </a:lnTo>
                  <a:lnTo>
                    <a:pt x="393026" y="8218"/>
                  </a:lnTo>
                  <a:lnTo>
                    <a:pt x="397134" y="8218"/>
                  </a:lnTo>
                  <a:lnTo>
                    <a:pt x="397134" y="4108"/>
                  </a:lnTo>
                  <a:close/>
                </a:path>
              </a:pathLst>
            </a:custGeom>
            <a:solidFill>
              <a:srgbClr val="000000"/>
            </a:solidFill>
          </p:spPr>
          <p:txBody>
            <a:bodyPr wrap="square" lIns="0" tIns="0" rIns="0" bIns="0" rtlCol="0"/>
            <a:lstStyle/>
            <a:p>
              <a:endParaRPr/>
            </a:p>
          </p:txBody>
        </p:sp>
        <p:sp>
          <p:nvSpPr>
            <p:cNvPr id="33" name="object 32"/>
            <p:cNvSpPr/>
            <p:nvPr/>
          </p:nvSpPr>
          <p:spPr>
            <a:xfrm>
              <a:off x="2854830" y="3258736"/>
              <a:ext cx="387985" cy="135890"/>
            </a:xfrm>
            <a:custGeom>
              <a:avLst/>
              <a:gdLst/>
              <a:ahLst/>
              <a:cxnLst/>
              <a:rect l="l" t="t" r="r" b="b"/>
              <a:pathLst>
                <a:path w="387985" h="135889">
                  <a:moveTo>
                    <a:pt x="387548" y="0"/>
                  </a:moveTo>
                  <a:lnTo>
                    <a:pt x="0" y="0"/>
                  </a:lnTo>
                  <a:lnTo>
                    <a:pt x="0" y="135579"/>
                  </a:lnTo>
                  <a:lnTo>
                    <a:pt x="387548" y="135579"/>
                  </a:lnTo>
                  <a:lnTo>
                    <a:pt x="387548" y="0"/>
                  </a:lnTo>
                  <a:close/>
                </a:path>
              </a:pathLst>
            </a:custGeom>
            <a:solidFill>
              <a:srgbClr val="99CCFF"/>
            </a:solidFill>
          </p:spPr>
          <p:txBody>
            <a:bodyPr wrap="square" lIns="0" tIns="0" rIns="0" bIns="0" rtlCol="0"/>
            <a:lstStyle/>
            <a:p>
              <a:endParaRPr/>
            </a:p>
          </p:txBody>
        </p:sp>
        <p:sp>
          <p:nvSpPr>
            <p:cNvPr id="34" name="object 33"/>
            <p:cNvSpPr/>
            <p:nvPr/>
          </p:nvSpPr>
          <p:spPr>
            <a:xfrm>
              <a:off x="2849353" y="3253258"/>
              <a:ext cx="397510" cy="146685"/>
            </a:xfrm>
            <a:custGeom>
              <a:avLst/>
              <a:gdLst/>
              <a:ahLst/>
              <a:cxnLst/>
              <a:rect l="l" t="t" r="r" b="b"/>
              <a:pathLst>
                <a:path w="397510" h="146685">
                  <a:moveTo>
                    <a:pt x="393026" y="0"/>
                  </a:moveTo>
                  <a:lnTo>
                    <a:pt x="5477" y="0"/>
                  </a:lnTo>
                  <a:lnTo>
                    <a:pt x="1369" y="1369"/>
                  </a:lnTo>
                  <a:lnTo>
                    <a:pt x="0" y="5477"/>
                  </a:lnTo>
                  <a:lnTo>
                    <a:pt x="0" y="141057"/>
                  </a:lnTo>
                  <a:lnTo>
                    <a:pt x="1369" y="145166"/>
                  </a:lnTo>
                  <a:lnTo>
                    <a:pt x="5477" y="146535"/>
                  </a:lnTo>
                  <a:lnTo>
                    <a:pt x="393026" y="146535"/>
                  </a:lnTo>
                  <a:lnTo>
                    <a:pt x="395765" y="145166"/>
                  </a:lnTo>
                  <a:lnTo>
                    <a:pt x="397134" y="141057"/>
                  </a:lnTo>
                  <a:lnTo>
                    <a:pt x="9585" y="141057"/>
                  </a:lnTo>
                  <a:lnTo>
                    <a:pt x="5477" y="136949"/>
                  </a:lnTo>
                  <a:lnTo>
                    <a:pt x="9585" y="136949"/>
                  </a:lnTo>
                  <a:lnTo>
                    <a:pt x="9585" y="9585"/>
                  </a:lnTo>
                  <a:lnTo>
                    <a:pt x="5477" y="9585"/>
                  </a:lnTo>
                  <a:lnTo>
                    <a:pt x="9585" y="5477"/>
                  </a:lnTo>
                  <a:lnTo>
                    <a:pt x="397134" y="5477"/>
                  </a:lnTo>
                  <a:lnTo>
                    <a:pt x="395765" y="1369"/>
                  </a:lnTo>
                  <a:lnTo>
                    <a:pt x="393026" y="0"/>
                  </a:lnTo>
                  <a:close/>
                </a:path>
                <a:path w="397510" h="146685">
                  <a:moveTo>
                    <a:pt x="9585" y="136949"/>
                  </a:moveTo>
                  <a:lnTo>
                    <a:pt x="5477" y="136949"/>
                  </a:lnTo>
                  <a:lnTo>
                    <a:pt x="9585" y="141057"/>
                  </a:lnTo>
                  <a:lnTo>
                    <a:pt x="9585" y="136949"/>
                  </a:lnTo>
                  <a:close/>
                </a:path>
                <a:path w="397510" h="146685">
                  <a:moveTo>
                    <a:pt x="388918" y="136949"/>
                  </a:moveTo>
                  <a:lnTo>
                    <a:pt x="9585" y="136949"/>
                  </a:lnTo>
                  <a:lnTo>
                    <a:pt x="9585" y="141057"/>
                  </a:lnTo>
                  <a:lnTo>
                    <a:pt x="388918" y="141057"/>
                  </a:lnTo>
                  <a:lnTo>
                    <a:pt x="388918" y="136949"/>
                  </a:lnTo>
                  <a:close/>
                </a:path>
                <a:path w="397510" h="146685">
                  <a:moveTo>
                    <a:pt x="388918" y="5477"/>
                  </a:moveTo>
                  <a:lnTo>
                    <a:pt x="388918" y="141057"/>
                  </a:lnTo>
                  <a:lnTo>
                    <a:pt x="393026" y="136949"/>
                  </a:lnTo>
                  <a:lnTo>
                    <a:pt x="397134" y="136949"/>
                  </a:lnTo>
                  <a:lnTo>
                    <a:pt x="397134" y="9585"/>
                  </a:lnTo>
                  <a:lnTo>
                    <a:pt x="393026" y="9585"/>
                  </a:lnTo>
                  <a:lnTo>
                    <a:pt x="388918" y="5477"/>
                  </a:lnTo>
                  <a:close/>
                </a:path>
                <a:path w="397510" h="146685">
                  <a:moveTo>
                    <a:pt x="397134" y="136949"/>
                  </a:moveTo>
                  <a:lnTo>
                    <a:pt x="393026" y="136949"/>
                  </a:lnTo>
                  <a:lnTo>
                    <a:pt x="388918" y="141057"/>
                  </a:lnTo>
                  <a:lnTo>
                    <a:pt x="397134" y="141057"/>
                  </a:lnTo>
                  <a:lnTo>
                    <a:pt x="397134" y="136949"/>
                  </a:lnTo>
                  <a:close/>
                </a:path>
                <a:path w="397510" h="146685">
                  <a:moveTo>
                    <a:pt x="9585" y="5477"/>
                  </a:moveTo>
                  <a:lnTo>
                    <a:pt x="5477" y="9585"/>
                  </a:lnTo>
                  <a:lnTo>
                    <a:pt x="9585" y="9585"/>
                  </a:lnTo>
                  <a:lnTo>
                    <a:pt x="9585" y="5477"/>
                  </a:lnTo>
                  <a:close/>
                </a:path>
                <a:path w="397510" h="146685">
                  <a:moveTo>
                    <a:pt x="388918" y="5477"/>
                  </a:moveTo>
                  <a:lnTo>
                    <a:pt x="9585" y="5477"/>
                  </a:lnTo>
                  <a:lnTo>
                    <a:pt x="9585" y="9585"/>
                  </a:lnTo>
                  <a:lnTo>
                    <a:pt x="388918" y="9585"/>
                  </a:lnTo>
                  <a:lnTo>
                    <a:pt x="388918" y="5477"/>
                  </a:lnTo>
                  <a:close/>
                </a:path>
                <a:path w="397510" h="146685">
                  <a:moveTo>
                    <a:pt x="397134" y="5477"/>
                  </a:moveTo>
                  <a:lnTo>
                    <a:pt x="388918" y="5477"/>
                  </a:lnTo>
                  <a:lnTo>
                    <a:pt x="393026" y="9585"/>
                  </a:lnTo>
                  <a:lnTo>
                    <a:pt x="397134" y="9585"/>
                  </a:lnTo>
                  <a:lnTo>
                    <a:pt x="397134" y="5477"/>
                  </a:lnTo>
                  <a:close/>
                </a:path>
              </a:pathLst>
            </a:custGeom>
            <a:solidFill>
              <a:srgbClr val="000000"/>
            </a:solidFill>
          </p:spPr>
          <p:txBody>
            <a:bodyPr wrap="square" lIns="0" tIns="0" rIns="0" bIns="0" rtlCol="0"/>
            <a:lstStyle/>
            <a:p>
              <a:endParaRPr/>
            </a:p>
          </p:txBody>
        </p:sp>
        <p:sp>
          <p:nvSpPr>
            <p:cNvPr id="35" name="object 34"/>
            <p:cNvSpPr/>
            <p:nvPr/>
          </p:nvSpPr>
          <p:spPr>
            <a:xfrm>
              <a:off x="2078365"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6" name="object 35"/>
            <p:cNvSpPr/>
            <p:nvPr/>
          </p:nvSpPr>
          <p:spPr>
            <a:xfrm>
              <a:off x="2074256" y="2865691"/>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37" name="object 36"/>
            <p:cNvSpPr/>
            <p:nvPr/>
          </p:nvSpPr>
          <p:spPr>
            <a:xfrm>
              <a:off x="2854830" y="345183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8" name="object 37"/>
            <p:cNvSpPr/>
            <p:nvPr/>
          </p:nvSpPr>
          <p:spPr>
            <a:xfrm>
              <a:off x="2849353" y="3447726"/>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9" name="object 38"/>
            <p:cNvSpPr/>
            <p:nvPr/>
          </p:nvSpPr>
          <p:spPr>
            <a:xfrm>
              <a:off x="2078365"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40" name="object 39"/>
            <p:cNvSpPr/>
            <p:nvPr/>
          </p:nvSpPr>
          <p:spPr>
            <a:xfrm>
              <a:off x="2074253" y="2894456"/>
              <a:ext cx="1377950" cy="853440"/>
            </a:xfrm>
            <a:custGeom>
              <a:avLst/>
              <a:gdLst/>
              <a:ahLst/>
              <a:cxnLst/>
              <a:rect l="l" t="t" r="r" b="b"/>
              <a:pathLst>
                <a:path w="1377950" h="853439">
                  <a:moveTo>
                    <a:pt x="395757" y="169811"/>
                  </a:moveTo>
                  <a:lnTo>
                    <a:pt x="394398" y="167081"/>
                  </a:lnTo>
                  <a:lnTo>
                    <a:pt x="391655" y="165709"/>
                  </a:lnTo>
                  <a:lnTo>
                    <a:pt x="387540" y="165709"/>
                  </a:lnTo>
                  <a:lnTo>
                    <a:pt x="387540" y="173926"/>
                  </a:lnTo>
                  <a:lnTo>
                    <a:pt x="387540" y="302653"/>
                  </a:lnTo>
                  <a:lnTo>
                    <a:pt x="8216" y="302653"/>
                  </a:lnTo>
                  <a:lnTo>
                    <a:pt x="8216" y="173926"/>
                  </a:lnTo>
                  <a:lnTo>
                    <a:pt x="387540" y="173926"/>
                  </a:lnTo>
                  <a:lnTo>
                    <a:pt x="387540" y="165709"/>
                  </a:lnTo>
                  <a:lnTo>
                    <a:pt x="4102" y="165709"/>
                  </a:lnTo>
                  <a:lnTo>
                    <a:pt x="1371" y="167081"/>
                  </a:lnTo>
                  <a:lnTo>
                    <a:pt x="0" y="169811"/>
                  </a:lnTo>
                  <a:lnTo>
                    <a:pt x="0" y="306768"/>
                  </a:lnTo>
                  <a:lnTo>
                    <a:pt x="1371" y="309499"/>
                  </a:lnTo>
                  <a:lnTo>
                    <a:pt x="4102" y="310870"/>
                  </a:lnTo>
                  <a:lnTo>
                    <a:pt x="391655" y="310870"/>
                  </a:lnTo>
                  <a:lnTo>
                    <a:pt x="394398" y="309499"/>
                  </a:lnTo>
                  <a:lnTo>
                    <a:pt x="395757" y="306768"/>
                  </a:lnTo>
                  <a:lnTo>
                    <a:pt x="395757" y="302653"/>
                  </a:lnTo>
                  <a:lnTo>
                    <a:pt x="395757" y="173926"/>
                  </a:lnTo>
                  <a:lnTo>
                    <a:pt x="395757" y="169811"/>
                  </a:lnTo>
                  <a:close/>
                </a:path>
                <a:path w="1377950" h="853439">
                  <a:moveTo>
                    <a:pt x="1377645" y="43827"/>
                  </a:moveTo>
                  <a:lnTo>
                    <a:pt x="1376273" y="41084"/>
                  </a:lnTo>
                  <a:lnTo>
                    <a:pt x="1373530" y="39712"/>
                  </a:lnTo>
                  <a:lnTo>
                    <a:pt x="1204201" y="39712"/>
                  </a:lnTo>
                  <a:lnTo>
                    <a:pt x="1258506" y="8216"/>
                  </a:lnTo>
                  <a:lnTo>
                    <a:pt x="1259878" y="5473"/>
                  </a:lnTo>
                  <a:lnTo>
                    <a:pt x="1259878" y="1371"/>
                  </a:lnTo>
                  <a:lnTo>
                    <a:pt x="1257134" y="0"/>
                  </a:lnTo>
                  <a:lnTo>
                    <a:pt x="1254391" y="0"/>
                  </a:lnTo>
                  <a:lnTo>
                    <a:pt x="1179080" y="43827"/>
                  </a:lnTo>
                  <a:lnTo>
                    <a:pt x="1254391" y="87642"/>
                  </a:lnTo>
                  <a:lnTo>
                    <a:pt x="1257134" y="87642"/>
                  </a:lnTo>
                  <a:lnTo>
                    <a:pt x="1259878" y="86283"/>
                  </a:lnTo>
                  <a:lnTo>
                    <a:pt x="1259878" y="82169"/>
                  </a:lnTo>
                  <a:lnTo>
                    <a:pt x="1258506" y="79425"/>
                  </a:lnTo>
                  <a:lnTo>
                    <a:pt x="1204201" y="47929"/>
                  </a:lnTo>
                  <a:lnTo>
                    <a:pt x="1369428" y="47929"/>
                  </a:lnTo>
                  <a:lnTo>
                    <a:pt x="1369428" y="844981"/>
                  </a:lnTo>
                  <a:lnTo>
                    <a:pt x="1168120" y="844981"/>
                  </a:lnTo>
                  <a:lnTo>
                    <a:pt x="1168120" y="853198"/>
                  </a:lnTo>
                  <a:lnTo>
                    <a:pt x="1373530" y="853198"/>
                  </a:lnTo>
                  <a:lnTo>
                    <a:pt x="1376273" y="851827"/>
                  </a:lnTo>
                  <a:lnTo>
                    <a:pt x="1377645" y="849083"/>
                  </a:lnTo>
                  <a:lnTo>
                    <a:pt x="1377645" y="844981"/>
                  </a:lnTo>
                  <a:lnTo>
                    <a:pt x="1377645" y="47929"/>
                  </a:lnTo>
                  <a:lnTo>
                    <a:pt x="1377645" y="43827"/>
                  </a:lnTo>
                  <a:close/>
                </a:path>
              </a:pathLst>
            </a:custGeom>
            <a:solidFill>
              <a:srgbClr val="000000"/>
            </a:solidFill>
          </p:spPr>
          <p:txBody>
            <a:bodyPr wrap="square" lIns="0" tIns="0" rIns="0" bIns="0" rtlCol="0"/>
            <a:lstStyle/>
            <a:p>
              <a:endParaRPr/>
            </a:p>
          </p:txBody>
        </p:sp>
        <p:pic>
          <p:nvPicPr>
            <p:cNvPr id="41" name="object 40"/>
            <p:cNvPicPr/>
            <p:nvPr/>
          </p:nvPicPr>
          <p:blipFill>
            <a:blip r:embed="rId4" cstate="print"/>
            <a:stretch>
              <a:fillRect/>
            </a:stretch>
          </p:blipFill>
          <p:spPr>
            <a:xfrm>
              <a:off x="2227632" y="2561663"/>
              <a:ext cx="89013" cy="113668"/>
            </a:xfrm>
            <a:prstGeom prst="rect">
              <a:avLst/>
            </a:prstGeom>
          </p:spPr>
        </p:pic>
        <p:pic>
          <p:nvPicPr>
            <p:cNvPr id="42" name="object 41"/>
            <p:cNvPicPr/>
            <p:nvPr/>
          </p:nvPicPr>
          <p:blipFill>
            <a:blip r:embed="rId5" cstate="print"/>
            <a:stretch>
              <a:fillRect/>
            </a:stretch>
          </p:blipFill>
          <p:spPr>
            <a:xfrm>
              <a:off x="3004098" y="2561663"/>
              <a:ext cx="87642" cy="113668"/>
            </a:xfrm>
            <a:prstGeom prst="rect">
              <a:avLst/>
            </a:prstGeom>
          </p:spPr>
        </p:pic>
        <p:sp>
          <p:nvSpPr>
            <p:cNvPr id="43" name="object 42"/>
            <p:cNvSpPr/>
            <p:nvPr/>
          </p:nvSpPr>
          <p:spPr>
            <a:xfrm>
              <a:off x="2854830" y="3646302"/>
              <a:ext cx="387985" cy="194945"/>
            </a:xfrm>
            <a:custGeom>
              <a:avLst/>
              <a:gdLst/>
              <a:ahLst/>
              <a:cxnLst/>
              <a:rect l="l" t="t" r="r" b="b"/>
              <a:pathLst>
                <a:path w="387985" h="194945">
                  <a:moveTo>
                    <a:pt x="193089" y="0"/>
                  </a:moveTo>
                  <a:lnTo>
                    <a:pt x="0" y="97235"/>
                  </a:lnTo>
                  <a:lnTo>
                    <a:pt x="193089" y="194468"/>
                  </a:lnTo>
                  <a:lnTo>
                    <a:pt x="387549" y="97235"/>
                  </a:lnTo>
                  <a:lnTo>
                    <a:pt x="193089" y="0"/>
                  </a:lnTo>
                  <a:close/>
                </a:path>
              </a:pathLst>
            </a:custGeom>
            <a:solidFill>
              <a:srgbClr val="CCECFF"/>
            </a:solidFill>
          </p:spPr>
          <p:txBody>
            <a:bodyPr wrap="square" lIns="0" tIns="0" rIns="0" bIns="0" rtlCol="0"/>
            <a:lstStyle/>
            <a:p>
              <a:endParaRPr/>
            </a:p>
          </p:txBody>
        </p:sp>
        <p:sp>
          <p:nvSpPr>
            <p:cNvPr id="44" name="object 43"/>
            <p:cNvSpPr/>
            <p:nvPr/>
          </p:nvSpPr>
          <p:spPr>
            <a:xfrm>
              <a:off x="2849353" y="3642193"/>
              <a:ext cx="397510" cy="203200"/>
            </a:xfrm>
            <a:custGeom>
              <a:avLst/>
              <a:gdLst/>
              <a:ahLst/>
              <a:cxnLst/>
              <a:rect l="l" t="t" r="r" b="b"/>
              <a:pathLst>
                <a:path w="397510" h="203200">
                  <a:moveTo>
                    <a:pt x="201306" y="0"/>
                  </a:moveTo>
                  <a:lnTo>
                    <a:pt x="197197" y="0"/>
                  </a:lnTo>
                  <a:lnTo>
                    <a:pt x="2739" y="97233"/>
                  </a:lnTo>
                  <a:lnTo>
                    <a:pt x="0" y="101343"/>
                  </a:lnTo>
                  <a:lnTo>
                    <a:pt x="2739" y="105450"/>
                  </a:lnTo>
                  <a:lnTo>
                    <a:pt x="197197" y="202685"/>
                  </a:lnTo>
                  <a:lnTo>
                    <a:pt x="201306" y="202685"/>
                  </a:lnTo>
                  <a:lnTo>
                    <a:pt x="217623" y="194468"/>
                  </a:lnTo>
                  <a:lnTo>
                    <a:pt x="197197" y="194468"/>
                  </a:lnTo>
                  <a:lnTo>
                    <a:pt x="199244" y="193437"/>
                  </a:lnTo>
                  <a:lnTo>
                    <a:pt x="23279" y="105450"/>
                  </a:lnTo>
                  <a:lnTo>
                    <a:pt x="6846" y="105450"/>
                  </a:lnTo>
                  <a:lnTo>
                    <a:pt x="6846" y="97233"/>
                  </a:lnTo>
                  <a:lnTo>
                    <a:pt x="23279" y="97233"/>
                  </a:lnTo>
                  <a:lnTo>
                    <a:pt x="199244" y="9247"/>
                  </a:lnTo>
                  <a:lnTo>
                    <a:pt x="197197" y="8216"/>
                  </a:lnTo>
                  <a:lnTo>
                    <a:pt x="217623" y="8216"/>
                  </a:lnTo>
                  <a:lnTo>
                    <a:pt x="201306" y="0"/>
                  </a:lnTo>
                  <a:close/>
                </a:path>
                <a:path w="397510" h="203200">
                  <a:moveTo>
                    <a:pt x="199244" y="193437"/>
                  </a:moveTo>
                  <a:lnTo>
                    <a:pt x="197197" y="194468"/>
                  </a:lnTo>
                  <a:lnTo>
                    <a:pt x="201306" y="194468"/>
                  </a:lnTo>
                  <a:lnTo>
                    <a:pt x="199244" y="193437"/>
                  </a:lnTo>
                  <a:close/>
                </a:path>
                <a:path w="397510" h="203200">
                  <a:moveTo>
                    <a:pt x="382131" y="101343"/>
                  </a:moveTo>
                  <a:lnTo>
                    <a:pt x="199244" y="193437"/>
                  </a:lnTo>
                  <a:lnTo>
                    <a:pt x="201306" y="194468"/>
                  </a:lnTo>
                  <a:lnTo>
                    <a:pt x="217623" y="194468"/>
                  </a:lnTo>
                  <a:lnTo>
                    <a:pt x="394395" y="105450"/>
                  </a:lnTo>
                  <a:lnTo>
                    <a:pt x="390287" y="105450"/>
                  </a:lnTo>
                  <a:lnTo>
                    <a:pt x="382131" y="101343"/>
                  </a:lnTo>
                  <a:close/>
                </a:path>
                <a:path w="397510" h="203200">
                  <a:moveTo>
                    <a:pt x="6846" y="97233"/>
                  </a:moveTo>
                  <a:lnTo>
                    <a:pt x="6846" y="105450"/>
                  </a:lnTo>
                  <a:lnTo>
                    <a:pt x="15060" y="101343"/>
                  </a:lnTo>
                  <a:lnTo>
                    <a:pt x="6846" y="97233"/>
                  </a:lnTo>
                  <a:close/>
                </a:path>
                <a:path w="397510" h="203200">
                  <a:moveTo>
                    <a:pt x="15065" y="101343"/>
                  </a:moveTo>
                  <a:lnTo>
                    <a:pt x="6846" y="105450"/>
                  </a:lnTo>
                  <a:lnTo>
                    <a:pt x="23279" y="105450"/>
                  </a:lnTo>
                  <a:lnTo>
                    <a:pt x="15065" y="101343"/>
                  </a:lnTo>
                  <a:close/>
                </a:path>
                <a:path w="397510" h="203200">
                  <a:moveTo>
                    <a:pt x="390287" y="97233"/>
                  </a:moveTo>
                  <a:lnTo>
                    <a:pt x="382131" y="101343"/>
                  </a:lnTo>
                  <a:lnTo>
                    <a:pt x="390287" y="105450"/>
                  </a:lnTo>
                  <a:lnTo>
                    <a:pt x="390287" y="97233"/>
                  </a:lnTo>
                  <a:close/>
                </a:path>
                <a:path w="397510" h="203200">
                  <a:moveTo>
                    <a:pt x="394395" y="97233"/>
                  </a:moveTo>
                  <a:lnTo>
                    <a:pt x="390287" y="97233"/>
                  </a:lnTo>
                  <a:lnTo>
                    <a:pt x="390287" y="105450"/>
                  </a:lnTo>
                  <a:lnTo>
                    <a:pt x="394395" y="105450"/>
                  </a:lnTo>
                  <a:lnTo>
                    <a:pt x="397134" y="101343"/>
                  </a:lnTo>
                  <a:lnTo>
                    <a:pt x="394395" y="97233"/>
                  </a:lnTo>
                  <a:close/>
                </a:path>
                <a:path w="397510" h="203200">
                  <a:moveTo>
                    <a:pt x="23279" y="97233"/>
                  </a:moveTo>
                  <a:lnTo>
                    <a:pt x="6846" y="97233"/>
                  </a:lnTo>
                  <a:lnTo>
                    <a:pt x="15065" y="101343"/>
                  </a:lnTo>
                  <a:lnTo>
                    <a:pt x="23279" y="97233"/>
                  </a:lnTo>
                  <a:close/>
                </a:path>
                <a:path w="397510" h="203200">
                  <a:moveTo>
                    <a:pt x="217623" y="8216"/>
                  </a:moveTo>
                  <a:lnTo>
                    <a:pt x="201306" y="8216"/>
                  </a:lnTo>
                  <a:lnTo>
                    <a:pt x="199244" y="9247"/>
                  </a:lnTo>
                  <a:lnTo>
                    <a:pt x="382131" y="101343"/>
                  </a:lnTo>
                  <a:lnTo>
                    <a:pt x="390287" y="97233"/>
                  </a:lnTo>
                  <a:lnTo>
                    <a:pt x="394395" y="97233"/>
                  </a:lnTo>
                  <a:lnTo>
                    <a:pt x="217623" y="8216"/>
                  </a:lnTo>
                  <a:close/>
                </a:path>
                <a:path w="397510" h="203200">
                  <a:moveTo>
                    <a:pt x="201306" y="8216"/>
                  </a:moveTo>
                  <a:lnTo>
                    <a:pt x="197197" y="8216"/>
                  </a:lnTo>
                  <a:lnTo>
                    <a:pt x="199244" y="9247"/>
                  </a:lnTo>
                  <a:lnTo>
                    <a:pt x="201306" y="8216"/>
                  </a:lnTo>
                  <a:close/>
                </a:path>
              </a:pathLst>
            </a:custGeom>
            <a:solidFill>
              <a:srgbClr val="000000"/>
            </a:solidFill>
          </p:spPr>
          <p:txBody>
            <a:bodyPr wrap="square" lIns="0" tIns="0" rIns="0" bIns="0" rtlCol="0"/>
            <a:lstStyle/>
            <a:p>
              <a:endParaRPr/>
            </a:p>
          </p:txBody>
        </p:sp>
        <p:sp>
          <p:nvSpPr>
            <p:cNvPr id="45" name="object 44"/>
            <p:cNvSpPr/>
            <p:nvPr/>
          </p:nvSpPr>
          <p:spPr>
            <a:xfrm>
              <a:off x="2854830" y="3905136"/>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46" name="object 45"/>
            <p:cNvSpPr/>
            <p:nvPr/>
          </p:nvSpPr>
          <p:spPr>
            <a:xfrm>
              <a:off x="2849353" y="3901028"/>
              <a:ext cx="397510" cy="145415"/>
            </a:xfrm>
            <a:custGeom>
              <a:avLst/>
              <a:gdLst/>
              <a:ahLst/>
              <a:cxnLst/>
              <a:rect l="l" t="t" r="r" b="b"/>
              <a:pathLst>
                <a:path w="397510" h="145414">
                  <a:moveTo>
                    <a:pt x="393026" y="0"/>
                  </a:moveTo>
                  <a:lnTo>
                    <a:pt x="5477" y="0"/>
                  </a:lnTo>
                  <a:lnTo>
                    <a:pt x="1369" y="1369"/>
                  </a:lnTo>
                  <a:lnTo>
                    <a:pt x="0" y="4108"/>
                  </a:lnTo>
                  <a:lnTo>
                    <a:pt x="0" y="141057"/>
                  </a:lnTo>
                  <a:lnTo>
                    <a:pt x="1369" y="143795"/>
                  </a:lnTo>
                  <a:lnTo>
                    <a:pt x="5477" y="145166"/>
                  </a:lnTo>
                  <a:lnTo>
                    <a:pt x="393026" y="145166"/>
                  </a:lnTo>
                  <a:lnTo>
                    <a:pt x="395765" y="143795"/>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47" name="object 46"/>
            <p:cNvSpPr/>
            <p:nvPr/>
          </p:nvSpPr>
          <p:spPr>
            <a:xfrm>
              <a:off x="2854830" y="4099604"/>
              <a:ext cx="387985" cy="194945"/>
            </a:xfrm>
            <a:custGeom>
              <a:avLst/>
              <a:gdLst/>
              <a:ahLst/>
              <a:cxnLst/>
              <a:rect l="l" t="t" r="r" b="b"/>
              <a:pathLst>
                <a:path w="387985" h="194945">
                  <a:moveTo>
                    <a:pt x="193089" y="0"/>
                  </a:moveTo>
                  <a:lnTo>
                    <a:pt x="0" y="97233"/>
                  </a:lnTo>
                  <a:lnTo>
                    <a:pt x="193089" y="194467"/>
                  </a:lnTo>
                  <a:lnTo>
                    <a:pt x="387549" y="97233"/>
                  </a:lnTo>
                  <a:lnTo>
                    <a:pt x="193089" y="0"/>
                  </a:lnTo>
                  <a:close/>
                </a:path>
              </a:pathLst>
            </a:custGeom>
            <a:solidFill>
              <a:srgbClr val="CCECFF"/>
            </a:solidFill>
          </p:spPr>
          <p:txBody>
            <a:bodyPr wrap="square" lIns="0" tIns="0" rIns="0" bIns="0" rtlCol="0"/>
            <a:lstStyle/>
            <a:p>
              <a:endParaRPr/>
            </a:p>
          </p:txBody>
        </p:sp>
        <p:sp>
          <p:nvSpPr>
            <p:cNvPr id="48" name="object 47"/>
            <p:cNvSpPr/>
            <p:nvPr/>
          </p:nvSpPr>
          <p:spPr>
            <a:xfrm>
              <a:off x="2849353" y="4095495"/>
              <a:ext cx="397510" cy="201930"/>
            </a:xfrm>
            <a:custGeom>
              <a:avLst/>
              <a:gdLst/>
              <a:ahLst/>
              <a:cxnLst/>
              <a:rect l="l" t="t" r="r" b="b"/>
              <a:pathLst>
                <a:path w="397510" h="201929">
                  <a:moveTo>
                    <a:pt x="201306" y="0"/>
                  </a:moveTo>
                  <a:lnTo>
                    <a:pt x="197197" y="0"/>
                  </a:lnTo>
                  <a:lnTo>
                    <a:pt x="2739" y="97233"/>
                  </a:lnTo>
                  <a:lnTo>
                    <a:pt x="0" y="101342"/>
                  </a:lnTo>
                  <a:lnTo>
                    <a:pt x="2739" y="104081"/>
                  </a:lnTo>
                  <a:lnTo>
                    <a:pt x="197197" y="201315"/>
                  </a:lnTo>
                  <a:lnTo>
                    <a:pt x="201306" y="201315"/>
                  </a:lnTo>
                  <a:lnTo>
                    <a:pt x="214905" y="194467"/>
                  </a:lnTo>
                  <a:lnTo>
                    <a:pt x="197197" y="194467"/>
                  </a:lnTo>
                  <a:lnTo>
                    <a:pt x="199244" y="193436"/>
                  </a:lnTo>
                  <a:lnTo>
                    <a:pt x="20541" y="104081"/>
                  </a:lnTo>
                  <a:lnTo>
                    <a:pt x="6846" y="104081"/>
                  </a:lnTo>
                  <a:lnTo>
                    <a:pt x="6846" y="97233"/>
                  </a:lnTo>
                  <a:lnTo>
                    <a:pt x="20737" y="97233"/>
                  </a:lnTo>
                  <a:lnTo>
                    <a:pt x="199244" y="9233"/>
                  </a:lnTo>
                  <a:lnTo>
                    <a:pt x="197197" y="8216"/>
                  </a:lnTo>
                  <a:lnTo>
                    <a:pt x="217623" y="8216"/>
                  </a:lnTo>
                  <a:lnTo>
                    <a:pt x="201306" y="0"/>
                  </a:lnTo>
                  <a:close/>
                </a:path>
                <a:path w="397510" h="201929">
                  <a:moveTo>
                    <a:pt x="199244" y="193436"/>
                  </a:moveTo>
                  <a:lnTo>
                    <a:pt x="197197" y="194467"/>
                  </a:lnTo>
                  <a:lnTo>
                    <a:pt x="201306" y="194467"/>
                  </a:lnTo>
                  <a:lnTo>
                    <a:pt x="199244" y="193436"/>
                  </a:lnTo>
                  <a:close/>
                </a:path>
                <a:path w="397510" h="201929">
                  <a:moveTo>
                    <a:pt x="383439" y="100681"/>
                  </a:moveTo>
                  <a:lnTo>
                    <a:pt x="199244" y="193436"/>
                  </a:lnTo>
                  <a:lnTo>
                    <a:pt x="201306" y="194467"/>
                  </a:lnTo>
                  <a:lnTo>
                    <a:pt x="214905" y="194467"/>
                  </a:lnTo>
                  <a:lnTo>
                    <a:pt x="394395" y="104081"/>
                  </a:lnTo>
                  <a:lnTo>
                    <a:pt x="390287" y="104081"/>
                  </a:lnTo>
                  <a:lnTo>
                    <a:pt x="383439" y="100681"/>
                  </a:lnTo>
                  <a:close/>
                </a:path>
                <a:path w="397510" h="201929">
                  <a:moveTo>
                    <a:pt x="6846" y="97233"/>
                  </a:moveTo>
                  <a:lnTo>
                    <a:pt x="6846" y="104081"/>
                  </a:lnTo>
                  <a:lnTo>
                    <a:pt x="13742" y="100681"/>
                  </a:lnTo>
                  <a:lnTo>
                    <a:pt x="6846" y="97233"/>
                  </a:lnTo>
                  <a:close/>
                </a:path>
                <a:path w="397510" h="201929">
                  <a:moveTo>
                    <a:pt x="13742" y="100681"/>
                  </a:moveTo>
                  <a:lnTo>
                    <a:pt x="6846" y="104081"/>
                  </a:lnTo>
                  <a:lnTo>
                    <a:pt x="20541" y="104081"/>
                  </a:lnTo>
                  <a:lnTo>
                    <a:pt x="13742" y="100681"/>
                  </a:lnTo>
                  <a:close/>
                </a:path>
                <a:path w="397510" h="201929">
                  <a:moveTo>
                    <a:pt x="390287" y="97233"/>
                  </a:moveTo>
                  <a:lnTo>
                    <a:pt x="383439" y="100681"/>
                  </a:lnTo>
                  <a:lnTo>
                    <a:pt x="390287" y="104081"/>
                  </a:lnTo>
                  <a:lnTo>
                    <a:pt x="390287" y="97233"/>
                  </a:lnTo>
                  <a:close/>
                </a:path>
                <a:path w="397510" h="201929">
                  <a:moveTo>
                    <a:pt x="394395" y="97233"/>
                  </a:moveTo>
                  <a:lnTo>
                    <a:pt x="390287" y="97233"/>
                  </a:lnTo>
                  <a:lnTo>
                    <a:pt x="390287" y="104081"/>
                  </a:lnTo>
                  <a:lnTo>
                    <a:pt x="394395" y="104081"/>
                  </a:lnTo>
                  <a:lnTo>
                    <a:pt x="397134" y="101342"/>
                  </a:lnTo>
                  <a:lnTo>
                    <a:pt x="394395" y="97233"/>
                  </a:lnTo>
                  <a:close/>
                </a:path>
                <a:path w="397510" h="201929">
                  <a:moveTo>
                    <a:pt x="20737" y="97233"/>
                  </a:moveTo>
                  <a:lnTo>
                    <a:pt x="6846" y="97233"/>
                  </a:lnTo>
                  <a:lnTo>
                    <a:pt x="13742" y="100681"/>
                  </a:lnTo>
                  <a:lnTo>
                    <a:pt x="20737" y="97233"/>
                  </a:lnTo>
                  <a:close/>
                </a:path>
                <a:path w="397510" h="201929">
                  <a:moveTo>
                    <a:pt x="217623" y="8216"/>
                  </a:moveTo>
                  <a:lnTo>
                    <a:pt x="201306" y="8216"/>
                  </a:lnTo>
                  <a:lnTo>
                    <a:pt x="199244" y="9233"/>
                  </a:lnTo>
                  <a:lnTo>
                    <a:pt x="383439" y="100681"/>
                  </a:lnTo>
                  <a:lnTo>
                    <a:pt x="390287" y="97233"/>
                  </a:lnTo>
                  <a:lnTo>
                    <a:pt x="394395" y="97233"/>
                  </a:lnTo>
                  <a:lnTo>
                    <a:pt x="217623" y="8216"/>
                  </a:lnTo>
                  <a:close/>
                </a:path>
                <a:path w="397510" h="201929">
                  <a:moveTo>
                    <a:pt x="201306" y="8216"/>
                  </a:moveTo>
                  <a:lnTo>
                    <a:pt x="197197" y="8216"/>
                  </a:lnTo>
                  <a:lnTo>
                    <a:pt x="199244" y="9233"/>
                  </a:lnTo>
                  <a:lnTo>
                    <a:pt x="201306" y="8216"/>
                  </a:lnTo>
                  <a:close/>
                </a:path>
              </a:pathLst>
            </a:custGeom>
            <a:solidFill>
              <a:srgbClr val="000000"/>
            </a:solidFill>
          </p:spPr>
          <p:txBody>
            <a:bodyPr wrap="square" lIns="0" tIns="0" rIns="0" bIns="0" rtlCol="0"/>
            <a:lstStyle/>
            <a:p>
              <a:endParaRPr/>
            </a:p>
          </p:txBody>
        </p:sp>
        <p:sp>
          <p:nvSpPr>
            <p:cNvPr id="49" name="object 48"/>
            <p:cNvSpPr/>
            <p:nvPr/>
          </p:nvSpPr>
          <p:spPr>
            <a:xfrm>
              <a:off x="3242379" y="435843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50" name="object 49"/>
            <p:cNvSpPr/>
            <p:nvPr/>
          </p:nvSpPr>
          <p:spPr>
            <a:xfrm>
              <a:off x="3238271" y="4354329"/>
              <a:ext cx="396240" cy="145415"/>
            </a:xfrm>
            <a:custGeom>
              <a:avLst/>
              <a:gdLst/>
              <a:ahLst/>
              <a:cxnLst/>
              <a:rect l="l" t="t" r="r" b="b"/>
              <a:pathLst>
                <a:path w="396239" h="145414">
                  <a:moveTo>
                    <a:pt x="391655" y="0"/>
                  </a:moveTo>
                  <a:lnTo>
                    <a:pt x="4108" y="0"/>
                  </a:lnTo>
                  <a:lnTo>
                    <a:pt x="1369" y="1370"/>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70"/>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51" name="object 50"/>
            <p:cNvSpPr/>
            <p:nvPr/>
          </p:nvSpPr>
          <p:spPr>
            <a:xfrm>
              <a:off x="3242379" y="4552905"/>
              <a:ext cx="387985" cy="63500"/>
            </a:xfrm>
            <a:custGeom>
              <a:avLst/>
              <a:gdLst/>
              <a:ahLst/>
              <a:cxnLst/>
              <a:rect l="l" t="t" r="r" b="b"/>
              <a:pathLst>
                <a:path w="387985" h="63500">
                  <a:moveTo>
                    <a:pt x="387548" y="0"/>
                  </a:moveTo>
                  <a:lnTo>
                    <a:pt x="0" y="0"/>
                  </a:lnTo>
                  <a:lnTo>
                    <a:pt x="0" y="62996"/>
                  </a:lnTo>
                  <a:lnTo>
                    <a:pt x="387548" y="62996"/>
                  </a:lnTo>
                  <a:lnTo>
                    <a:pt x="387548" y="0"/>
                  </a:lnTo>
                  <a:close/>
                </a:path>
              </a:pathLst>
            </a:custGeom>
            <a:solidFill>
              <a:srgbClr val="99CCFF"/>
            </a:solidFill>
          </p:spPr>
          <p:txBody>
            <a:bodyPr wrap="square" lIns="0" tIns="0" rIns="0" bIns="0" rtlCol="0"/>
            <a:lstStyle/>
            <a:p>
              <a:endParaRPr/>
            </a:p>
          </p:txBody>
        </p:sp>
        <p:sp>
          <p:nvSpPr>
            <p:cNvPr id="52" name="object 51"/>
            <p:cNvSpPr/>
            <p:nvPr/>
          </p:nvSpPr>
          <p:spPr>
            <a:xfrm>
              <a:off x="3238271" y="4547428"/>
              <a:ext cx="396240" cy="68580"/>
            </a:xfrm>
            <a:custGeom>
              <a:avLst/>
              <a:gdLst/>
              <a:ahLst/>
              <a:cxnLst/>
              <a:rect l="l" t="t" r="r" b="b"/>
              <a:pathLst>
                <a:path w="396239" h="68579">
                  <a:moveTo>
                    <a:pt x="391655" y="0"/>
                  </a:moveTo>
                  <a:lnTo>
                    <a:pt x="4108" y="0"/>
                  </a:lnTo>
                  <a:lnTo>
                    <a:pt x="1369" y="1370"/>
                  </a:lnTo>
                  <a:lnTo>
                    <a:pt x="0" y="5478"/>
                  </a:lnTo>
                  <a:lnTo>
                    <a:pt x="0" y="68474"/>
                  </a:lnTo>
                  <a:lnTo>
                    <a:pt x="8215" y="68474"/>
                  </a:lnTo>
                  <a:lnTo>
                    <a:pt x="8215" y="9587"/>
                  </a:lnTo>
                  <a:lnTo>
                    <a:pt x="4108" y="9587"/>
                  </a:lnTo>
                  <a:lnTo>
                    <a:pt x="8215" y="5478"/>
                  </a:lnTo>
                  <a:lnTo>
                    <a:pt x="395763" y="5478"/>
                  </a:lnTo>
                  <a:lnTo>
                    <a:pt x="394394" y="1370"/>
                  </a:lnTo>
                  <a:lnTo>
                    <a:pt x="391655" y="0"/>
                  </a:lnTo>
                  <a:close/>
                </a:path>
                <a:path w="396239" h="68579">
                  <a:moveTo>
                    <a:pt x="387546" y="5478"/>
                  </a:moveTo>
                  <a:lnTo>
                    <a:pt x="387546" y="68474"/>
                  </a:lnTo>
                  <a:lnTo>
                    <a:pt x="395763" y="68474"/>
                  </a:lnTo>
                  <a:lnTo>
                    <a:pt x="395763" y="9587"/>
                  </a:lnTo>
                  <a:lnTo>
                    <a:pt x="391655" y="9587"/>
                  </a:lnTo>
                  <a:lnTo>
                    <a:pt x="387546" y="5478"/>
                  </a:lnTo>
                  <a:close/>
                </a:path>
                <a:path w="396239" h="68579">
                  <a:moveTo>
                    <a:pt x="8215" y="5478"/>
                  </a:moveTo>
                  <a:lnTo>
                    <a:pt x="4108" y="9587"/>
                  </a:lnTo>
                  <a:lnTo>
                    <a:pt x="8215" y="9587"/>
                  </a:lnTo>
                  <a:lnTo>
                    <a:pt x="8215" y="5478"/>
                  </a:lnTo>
                  <a:close/>
                </a:path>
                <a:path w="396239" h="68579">
                  <a:moveTo>
                    <a:pt x="387546" y="5478"/>
                  </a:moveTo>
                  <a:lnTo>
                    <a:pt x="8215" y="5478"/>
                  </a:lnTo>
                  <a:lnTo>
                    <a:pt x="8215" y="9587"/>
                  </a:lnTo>
                  <a:lnTo>
                    <a:pt x="387546" y="9587"/>
                  </a:lnTo>
                  <a:lnTo>
                    <a:pt x="387546" y="5478"/>
                  </a:lnTo>
                  <a:close/>
                </a:path>
                <a:path w="396239" h="6857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pic>
          <p:nvPicPr>
            <p:cNvPr id="53" name="object 52"/>
            <p:cNvPicPr/>
            <p:nvPr/>
          </p:nvPicPr>
          <p:blipFill>
            <a:blip r:embed="rId6" cstate="print"/>
            <a:stretch>
              <a:fillRect/>
            </a:stretch>
          </p:blipFill>
          <p:spPr>
            <a:xfrm>
              <a:off x="2616550" y="4192729"/>
              <a:ext cx="238279" cy="165708"/>
            </a:xfrm>
            <a:prstGeom prst="rect">
              <a:avLst/>
            </a:prstGeom>
          </p:spPr>
        </p:pic>
        <p:pic>
          <p:nvPicPr>
            <p:cNvPr id="54" name="object 53"/>
            <p:cNvPicPr/>
            <p:nvPr/>
          </p:nvPicPr>
          <p:blipFill>
            <a:blip r:embed="rId7" cstate="print"/>
            <a:stretch>
              <a:fillRect/>
            </a:stretch>
          </p:blipFill>
          <p:spPr>
            <a:xfrm>
              <a:off x="3242379" y="4192729"/>
              <a:ext cx="238279" cy="165708"/>
            </a:xfrm>
            <a:prstGeom prst="rect">
              <a:avLst/>
            </a:prstGeom>
          </p:spPr>
        </p:pic>
        <p:sp>
          <p:nvSpPr>
            <p:cNvPr id="55" name="object 54"/>
            <p:cNvSpPr/>
            <p:nvPr/>
          </p:nvSpPr>
          <p:spPr>
            <a:xfrm>
              <a:off x="2656263" y="4495388"/>
              <a:ext cx="8255" cy="57785"/>
            </a:xfrm>
            <a:custGeom>
              <a:avLst/>
              <a:gdLst/>
              <a:ahLst/>
              <a:cxnLst/>
              <a:rect l="l" t="t" r="r" b="b"/>
              <a:pathLst>
                <a:path w="8255" h="57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56" name="object 55"/>
            <p:cNvSpPr/>
            <p:nvPr/>
          </p:nvSpPr>
          <p:spPr>
            <a:xfrm>
              <a:off x="2465913" y="4358437"/>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57" name="object 56"/>
            <p:cNvSpPr/>
            <p:nvPr/>
          </p:nvSpPr>
          <p:spPr>
            <a:xfrm>
              <a:off x="2461804" y="4354329"/>
              <a:ext cx="397510" cy="145415"/>
            </a:xfrm>
            <a:custGeom>
              <a:avLst/>
              <a:gdLst/>
              <a:ahLst/>
              <a:cxnLst/>
              <a:rect l="l" t="t" r="r" b="b"/>
              <a:pathLst>
                <a:path w="397510" h="145414">
                  <a:moveTo>
                    <a:pt x="393025" y="0"/>
                  </a:moveTo>
                  <a:lnTo>
                    <a:pt x="4108" y="0"/>
                  </a:lnTo>
                  <a:lnTo>
                    <a:pt x="1369" y="1370"/>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70"/>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58" name="object 57"/>
            <p:cNvSpPr/>
            <p:nvPr/>
          </p:nvSpPr>
          <p:spPr>
            <a:xfrm>
              <a:off x="2465913" y="4552905"/>
              <a:ext cx="389255" cy="63500"/>
            </a:xfrm>
            <a:custGeom>
              <a:avLst/>
              <a:gdLst/>
              <a:ahLst/>
              <a:cxnLst/>
              <a:rect l="l" t="t" r="r" b="b"/>
              <a:pathLst>
                <a:path w="389255" h="63500">
                  <a:moveTo>
                    <a:pt x="388917" y="0"/>
                  </a:moveTo>
                  <a:lnTo>
                    <a:pt x="0" y="0"/>
                  </a:lnTo>
                  <a:lnTo>
                    <a:pt x="0" y="62996"/>
                  </a:lnTo>
                  <a:lnTo>
                    <a:pt x="388917" y="62996"/>
                  </a:lnTo>
                  <a:lnTo>
                    <a:pt x="388917" y="0"/>
                  </a:lnTo>
                  <a:close/>
                </a:path>
              </a:pathLst>
            </a:custGeom>
            <a:solidFill>
              <a:srgbClr val="FFCCFF"/>
            </a:solidFill>
          </p:spPr>
          <p:txBody>
            <a:bodyPr wrap="square" lIns="0" tIns="0" rIns="0" bIns="0" rtlCol="0"/>
            <a:lstStyle/>
            <a:p>
              <a:endParaRPr/>
            </a:p>
          </p:txBody>
        </p:sp>
        <p:sp>
          <p:nvSpPr>
            <p:cNvPr id="59" name="object 58"/>
            <p:cNvSpPr/>
            <p:nvPr/>
          </p:nvSpPr>
          <p:spPr>
            <a:xfrm>
              <a:off x="1674380" y="2561665"/>
              <a:ext cx="1184910" cy="2054860"/>
            </a:xfrm>
            <a:custGeom>
              <a:avLst/>
              <a:gdLst/>
              <a:ahLst/>
              <a:cxnLst/>
              <a:rect l="l" t="t" r="r" b="b"/>
              <a:pathLst>
                <a:path w="1184910" h="2054860">
                  <a:moveTo>
                    <a:pt x="8216" y="0"/>
                  </a:moveTo>
                  <a:lnTo>
                    <a:pt x="0" y="0"/>
                  </a:lnTo>
                  <a:lnTo>
                    <a:pt x="0" y="2054237"/>
                  </a:lnTo>
                  <a:lnTo>
                    <a:pt x="8216" y="2054237"/>
                  </a:lnTo>
                  <a:lnTo>
                    <a:pt x="8216" y="0"/>
                  </a:lnTo>
                  <a:close/>
                </a:path>
                <a:path w="1184910" h="2054860">
                  <a:moveTo>
                    <a:pt x="602551" y="639559"/>
                  </a:moveTo>
                  <a:lnTo>
                    <a:pt x="592963" y="639559"/>
                  </a:lnTo>
                  <a:lnTo>
                    <a:pt x="592963" y="2054237"/>
                  </a:lnTo>
                  <a:lnTo>
                    <a:pt x="602551" y="2054237"/>
                  </a:lnTo>
                  <a:lnTo>
                    <a:pt x="602551" y="639559"/>
                  </a:lnTo>
                  <a:close/>
                </a:path>
                <a:path w="1184910" h="2054860">
                  <a:moveTo>
                    <a:pt x="1184554" y="1991245"/>
                  </a:moveTo>
                  <a:lnTo>
                    <a:pt x="1183182" y="1987143"/>
                  </a:lnTo>
                  <a:lnTo>
                    <a:pt x="1180439" y="1985772"/>
                  </a:lnTo>
                  <a:lnTo>
                    <a:pt x="791527" y="1985772"/>
                  </a:lnTo>
                  <a:lnTo>
                    <a:pt x="788784" y="1987143"/>
                  </a:lnTo>
                  <a:lnTo>
                    <a:pt x="787412" y="1991245"/>
                  </a:lnTo>
                  <a:lnTo>
                    <a:pt x="787412" y="2054237"/>
                  </a:lnTo>
                  <a:lnTo>
                    <a:pt x="795629" y="2054237"/>
                  </a:lnTo>
                  <a:lnTo>
                    <a:pt x="795629" y="1995360"/>
                  </a:lnTo>
                  <a:lnTo>
                    <a:pt x="1174965" y="1995360"/>
                  </a:lnTo>
                  <a:lnTo>
                    <a:pt x="1174965" y="2054237"/>
                  </a:lnTo>
                  <a:lnTo>
                    <a:pt x="1184554" y="2054237"/>
                  </a:lnTo>
                  <a:lnTo>
                    <a:pt x="1184554" y="1995360"/>
                  </a:lnTo>
                  <a:lnTo>
                    <a:pt x="1184554" y="1991245"/>
                  </a:lnTo>
                  <a:close/>
                </a:path>
              </a:pathLst>
            </a:custGeom>
            <a:solidFill>
              <a:srgbClr val="000000"/>
            </a:solidFill>
          </p:spPr>
          <p:txBody>
            <a:bodyPr wrap="square" lIns="0" tIns="0" rIns="0" bIns="0" rtlCol="0"/>
            <a:lstStyle/>
            <a:p>
              <a:endParaRPr/>
            </a:p>
          </p:txBody>
        </p:sp>
      </p:grpSp>
      <p:sp>
        <p:nvSpPr>
          <p:cNvPr id="60" name="object 59"/>
          <p:cNvSpPr txBox="1"/>
          <p:nvPr/>
        </p:nvSpPr>
        <p:spPr>
          <a:xfrm>
            <a:off x="4818312" y="3947089"/>
            <a:ext cx="359613" cy="515695"/>
          </a:xfrm>
          <a:prstGeom prst="rect">
            <a:avLst/>
          </a:prstGeom>
        </p:spPr>
        <p:txBody>
          <a:bodyPr vert="horz" wrap="square" lIns="0" tIns="27663" rIns="0" bIns="0" rtlCol="0">
            <a:spAutoFit/>
          </a:bodyPr>
          <a:lstStyle/>
          <a:p>
            <a:pPr algn="ctr">
              <a:spcBef>
                <a:spcPts val="218"/>
              </a:spcBef>
            </a:pPr>
            <a:r>
              <a:rPr sz="1452" spc="-18" dirty="0">
                <a:latin typeface="Calibri"/>
                <a:cs typeface="Calibri"/>
              </a:rPr>
              <a:t>loop</a:t>
            </a:r>
            <a:endParaRPr sz="1452">
              <a:latin typeface="Calibri"/>
              <a:cs typeface="Calibri"/>
            </a:endParaRPr>
          </a:p>
          <a:p>
            <a:pPr marL="5763" algn="ctr">
              <a:spcBef>
                <a:spcPts val="132"/>
              </a:spcBef>
            </a:pPr>
            <a:r>
              <a:rPr sz="1634" i="1" spc="-45" dirty="0">
                <a:solidFill>
                  <a:srgbClr val="FF0000"/>
                </a:solidFill>
                <a:latin typeface="Calibri"/>
                <a:cs typeface="Calibri"/>
              </a:rPr>
              <a:t>?</a:t>
            </a:r>
            <a:endParaRPr sz="1634">
              <a:latin typeface="Calibri"/>
              <a:cs typeface="Calibri"/>
            </a:endParaRPr>
          </a:p>
        </p:txBody>
      </p:sp>
      <p:sp>
        <p:nvSpPr>
          <p:cNvPr id="61" name="object 60"/>
          <p:cNvSpPr txBox="1"/>
          <p:nvPr/>
        </p:nvSpPr>
        <p:spPr>
          <a:xfrm>
            <a:off x="4628154" y="4612878"/>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64" name="object 63"/>
          <p:cNvGrpSpPr/>
          <p:nvPr/>
        </p:nvGrpSpPr>
        <p:grpSpPr>
          <a:xfrm>
            <a:off x="5985683" y="5232195"/>
            <a:ext cx="3703896" cy="1096704"/>
            <a:chOff x="4791202" y="4615902"/>
            <a:chExt cx="4081145" cy="1208405"/>
          </a:xfrm>
        </p:grpSpPr>
        <p:sp>
          <p:nvSpPr>
            <p:cNvPr id="65" name="object 64"/>
            <p:cNvSpPr/>
            <p:nvPr/>
          </p:nvSpPr>
          <p:spPr>
            <a:xfrm>
              <a:off x="4795310" y="5755321"/>
              <a:ext cx="4077335" cy="68580"/>
            </a:xfrm>
            <a:custGeom>
              <a:avLst/>
              <a:gdLst/>
              <a:ahLst/>
              <a:cxnLst/>
              <a:rect l="l" t="t" r="r" b="b"/>
              <a:pathLst>
                <a:path w="4077334" h="68579">
                  <a:moveTo>
                    <a:pt x="3963125" y="0"/>
                  </a:moveTo>
                  <a:lnTo>
                    <a:pt x="3963125" y="68474"/>
                  </a:lnTo>
                  <a:lnTo>
                    <a:pt x="4063149" y="38345"/>
                  </a:lnTo>
                  <a:lnTo>
                    <a:pt x="3974081" y="38345"/>
                  </a:lnTo>
                  <a:lnTo>
                    <a:pt x="3974081" y="30128"/>
                  </a:lnTo>
                  <a:lnTo>
                    <a:pt x="4063149" y="30128"/>
                  </a:lnTo>
                  <a:lnTo>
                    <a:pt x="3963125" y="0"/>
                  </a:lnTo>
                  <a:close/>
                </a:path>
                <a:path w="4077334" h="68579">
                  <a:moveTo>
                    <a:pt x="3963125" y="30128"/>
                  </a:moveTo>
                  <a:lnTo>
                    <a:pt x="0" y="30128"/>
                  </a:lnTo>
                  <a:lnTo>
                    <a:pt x="0" y="38345"/>
                  </a:lnTo>
                  <a:lnTo>
                    <a:pt x="3963125" y="38345"/>
                  </a:lnTo>
                  <a:lnTo>
                    <a:pt x="3963125" y="30128"/>
                  </a:lnTo>
                  <a:close/>
                </a:path>
                <a:path w="4077334" h="68579">
                  <a:moveTo>
                    <a:pt x="4063149" y="30128"/>
                  </a:moveTo>
                  <a:lnTo>
                    <a:pt x="3974081" y="30128"/>
                  </a:lnTo>
                  <a:lnTo>
                    <a:pt x="3974081" y="38345"/>
                  </a:lnTo>
                  <a:lnTo>
                    <a:pt x="4063149" y="38345"/>
                  </a:lnTo>
                  <a:lnTo>
                    <a:pt x="4076788" y="34236"/>
                  </a:lnTo>
                  <a:lnTo>
                    <a:pt x="4063149" y="30128"/>
                  </a:lnTo>
                  <a:close/>
                </a:path>
              </a:pathLst>
            </a:custGeom>
            <a:solidFill>
              <a:srgbClr val="000000"/>
            </a:solidFill>
          </p:spPr>
          <p:txBody>
            <a:bodyPr wrap="square" lIns="0" tIns="0" rIns="0" bIns="0" rtlCol="0"/>
            <a:lstStyle/>
            <a:p>
              <a:endParaRPr/>
            </a:p>
          </p:txBody>
        </p:sp>
        <p:sp>
          <p:nvSpPr>
            <p:cNvPr id="66" name="object 65"/>
            <p:cNvSpPr/>
            <p:nvPr/>
          </p:nvSpPr>
          <p:spPr>
            <a:xfrm>
              <a:off x="5427986" y="5271889"/>
              <a:ext cx="29209" cy="518159"/>
            </a:xfrm>
            <a:custGeom>
              <a:avLst/>
              <a:gdLst/>
              <a:ahLst/>
              <a:cxnLst/>
              <a:rect l="l" t="t" r="r" b="b"/>
              <a:pathLst>
                <a:path w="29210" h="518160">
                  <a:moveTo>
                    <a:pt x="28757" y="0"/>
                  </a:moveTo>
                  <a:lnTo>
                    <a:pt x="0" y="0"/>
                  </a:lnTo>
                  <a:lnTo>
                    <a:pt x="0" y="517668"/>
                  </a:lnTo>
                  <a:lnTo>
                    <a:pt x="28757" y="517668"/>
                  </a:lnTo>
                  <a:lnTo>
                    <a:pt x="28757" y="0"/>
                  </a:lnTo>
                  <a:close/>
                </a:path>
              </a:pathLst>
            </a:custGeom>
            <a:solidFill>
              <a:srgbClr val="FF0000"/>
            </a:solidFill>
          </p:spPr>
          <p:txBody>
            <a:bodyPr wrap="square" lIns="0" tIns="0" rIns="0" bIns="0" rtlCol="0"/>
            <a:lstStyle/>
            <a:p>
              <a:endParaRPr/>
            </a:p>
          </p:txBody>
        </p:sp>
        <p:sp>
          <p:nvSpPr>
            <p:cNvPr id="67" name="object 66"/>
            <p:cNvSpPr/>
            <p:nvPr/>
          </p:nvSpPr>
          <p:spPr>
            <a:xfrm>
              <a:off x="4791202" y="4615902"/>
              <a:ext cx="8255" cy="1174115"/>
            </a:xfrm>
            <a:custGeom>
              <a:avLst/>
              <a:gdLst/>
              <a:ahLst/>
              <a:cxnLst/>
              <a:rect l="l" t="t" r="r" b="b"/>
              <a:pathLst>
                <a:path w="8254" h="1174114">
                  <a:moveTo>
                    <a:pt x="8216" y="0"/>
                  </a:moveTo>
                  <a:lnTo>
                    <a:pt x="0" y="0"/>
                  </a:lnTo>
                  <a:lnTo>
                    <a:pt x="0" y="1173655"/>
                  </a:lnTo>
                  <a:lnTo>
                    <a:pt x="8216" y="1173655"/>
                  </a:lnTo>
                  <a:lnTo>
                    <a:pt x="8216" y="0"/>
                  </a:lnTo>
                  <a:close/>
                </a:path>
              </a:pathLst>
            </a:custGeom>
            <a:solidFill>
              <a:srgbClr val="000000"/>
            </a:solidFill>
          </p:spPr>
          <p:txBody>
            <a:bodyPr wrap="square" lIns="0" tIns="0" rIns="0" bIns="0" rtlCol="0"/>
            <a:lstStyle/>
            <a:p>
              <a:endParaRPr/>
            </a:p>
          </p:txBody>
        </p:sp>
      </p:grpSp>
      <p:sp>
        <p:nvSpPr>
          <p:cNvPr id="68" name="object 67"/>
          <p:cNvSpPr txBox="1"/>
          <p:nvPr/>
        </p:nvSpPr>
        <p:spPr>
          <a:xfrm>
            <a:off x="9259928" y="6291142"/>
            <a:ext cx="1127134" cy="448421"/>
          </a:xfrm>
          <a:prstGeom prst="rect">
            <a:avLst/>
          </a:prstGeom>
        </p:spPr>
        <p:txBody>
          <a:bodyPr vert="horz" wrap="square" lIns="0" tIns="10950" rIns="0" bIns="0" rtlCol="0">
            <a:spAutoFit/>
          </a:bodyPr>
          <a:lstStyle/>
          <a:p>
            <a:pPr marL="11527" marR="4611">
              <a:lnSpc>
                <a:spcPct val="101099"/>
              </a:lnSpc>
              <a:spcBef>
                <a:spcPts val="86"/>
              </a:spcBef>
            </a:pPr>
            <a:r>
              <a:rPr sz="1452" spc="-9" dirty="0">
                <a:solidFill>
                  <a:srgbClr val="0000FF"/>
                </a:solidFill>
                <a:latin typeface="Arial MT"/>
                <a:cs typeface="Arial MT"/>
              </a:rPr>
              <a:t>execution </a:t>
            </a:r>
            <a:r>
              <a:rPr sz="1452" spc="-18" dirty="0">
                <a:solidFill>
                  <a:srgbClr val="0000FF"/>
                </a:solidFill>
                <a:latin typeface="Arial MT"/>
                <a:cs typeface="Arial MT"/>
              </a:rPr>
              <a:t>time</a:t>
            </a:r>
            <a:endParaRPr sz="1452" dirty="0">
              <a:latin typeface="Arial MT"/>
              <a:cs typeface="Arial MT"/>
            </a:endParaRPr>
          </a:p>
        </p:txBody>
      </p:sp>
      <p:sp>
        <p:nvSpPr>
          <p:cNvPr id="69" name="object 68"/>
          <p:cNvSpPr txBox="1"/>
          <p:nvPr/>
        </p:nvSpPr>
        <p:spPr>
          <a:xfrm>
            <a:off x="6443270"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0" name="object 69"/>
          <p:cNvSpPr txBox="1"/>
          <p:nvPr/>
        </p:nvSpPr>
        <p:spPr>
          <a:xfrm>
            <a:off x="6642812" y="6315651"/>
            <a:ext cx="291033"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min</a:t>
            </a:r>
            <a:endParaRPr sz="1271">
              <a:latin typeface="Arial MT"/>
              <a:cs typeface="Arial MT"/>
            </a:endParaRPr>
          </a:p>
        </p:txBody>
      </p:sp>
      <p:grpSp>
        <p:nvGrpSpPr>
          <p:cNvPr id="71" name="object 70"/>
          <p:cNvGrpSpPr/>
          <p:nvPr/>
        </p:nvGrpSpPr>
        <p:grpSpPr>
          <a:xfrm>
            <a:off x="6573548" y="5232195"/>
            <a:ext cx="1955394" cy="1123790"/>
            <a:chOff x="5438942" y="4615902"/>
            <a:chExt cx="2154555" cy="1238250"/>
          </a:xfrm>
        </p:grpSpPr>
        <p:sp>
          <p:nvSpPr>
            <p:cNvPr id="72" name="object 71"/>
            <p:cNvSpPr/>
            <p:nvPr/>
          </p:nvSpPr>
          <p:spPr>
            <a:xfrm>
              <a:off x="5622442" y="4615903"/>
              <a:ext cx="416559" cy="1174115"/>
            </a:xfrm>
            <a:custGeom>
              <a:avLst/>
              <a:gdLst/>
              <a:ahLst/>
              <a:cxnLst/>
              <a:rect l="l" t="t" r="r" b="b"/>
              <a:pathLst>
                <a:path w="416560" h="1174114">
                  <a:moveTo>
                    <a:pt x="28752" y="267055"/>
                  </a:moveTo>
                  <a:lnTo>
                    <a:pt x="0" y="267055"/>
                  </a:lnTo>
                  <a:lnTo>
                    <a:pt x="0" y="1173657"/>
                  </a:lnTo>
                  <a:lnTo>
                    <a:pt x="28752" y="1173657"/>
                  </a:lnTo>
                  <a:lnTo>
                    <a:pt x="28752" y="267055"/>
                  </a:lnTo>
                  <a:close/>
                </a:path>
                <a:path w="416560" h="1174114">
                  <a:moveTo>
                    <a:pt x="223215" y="0"/>
                  </a:moveTo>
                  <a:lnTo>
                    <a:pt x="194462" y="0"/>
                  </a:lnTo>
                  <a:lnTo>
                    <a:pt x="194462" y="1173657"/>
                  </a:lnTo>
                  <a:lnTo>
                    <a:pt x="223215" y="1173657"/>
                  </a:lnTo>
                  <a:lnTo>
                    <a:pt x="223215" y="0"/>
                  </a:lnTo>
                  <a:close/>
                </a:path>
                <a:path w="416560" h="1174114">
                  <a:moveTo>
                    <a:pt x="416306" y="0"/>
                  </a:moveTo>
                  <a:lnTo>
                    <a:pt x="388912" y="0"/>
                  </a:lnTo>
                  <a:lnTo>
                    <a:pt x="388912" y="1173657"/>
                  </a:lnTo>
                  <a:lnTo>
                    <a:pt x="416306" y="1173657"/>
                  </a:lnTo>
                  <a:lnTo>
                    <a:pt x="416306" y="0"/>
                  </a:lnTo>
                  <a:close/>
                </a:path>
              </a:pathLst>
            </a:custGeom>
            <a:solidFill>
              <a:srgbClr val="FF0000"/>
            </a:solidFill>
          </p:spPr>
          <p:txBody>
            <a:bodyPr wrap="square" lIns="0" tIns="0" rIns="0" bIns="0" rtlCol="0"/>
            <a:lstStyle/>
            <a:p>
              <a:endParaRPr/>
            </a:p>
          </p:txBody>
        </p:sp>
        <p:sp>
          <p:nvSpPr>
            <p:cNvPr id="73" name="object 72"/>
            <p:cNvSpPr/>
            <p:nvPr/>
          </p:nvSpPr>
          <p:spPr>
            <a:xfrm>
              <a:off x="5438942" y="5789557"/>
              <a:ext cx="8255" cy="64769"/>
            </a:xfrm>
            <a:custGeom>
              <a:avLst/>
              <a:gdLst/>
              <a:ahLst/>
              <a:cxnLst/>
              <a:rect l="l" t="t" r="r" b="b"/>
              <a:pathLst>
                <a:path w="8254" h="64770">
                  <a:moveTo>
                    <a:pt x="8217" y="0"/>
                  </a:moveTo>
                  <a:lnTo>
                    <a:pt x="0" y="0"/>
                  </a:lnTo>
                  <a:lnTo>
                    <a:pt x="0" y="64366"/>
                  </a:lnTo>
                  <a:lnTo>
                    <a:pt x="8217" y="64366"/>
                  </a:lnTo>
                  <a:lnTo>
                    <a:pt x="8217" y="0"/>
                  </a:lnTo>
                  <a:close/>
                </a:path>
              </a:pathLst>
            </a:custGeom>
            <a:solidFill>
              <a:srgbClr val="000000"/>
            </a:solidFill>
          </p:spPr>
          <p:txBody>
            <a:bodyPr wrap="square" lIns="0" tIns="0" rIns="0" bIns="0" rtlCol="0"/>
            <a:lstStyle/>
            <a:p>
              <a:endParaRPr/>
            </a:p>
          </p:txBody>
        </p:sp>
        <p:sp>
          <p:nvSpPr>
            <p:cNvPr id="74" name="object 73"/>
            <p:cNvSpPr/>
            <p:nvPr/>
          </p:nvSpPr>
          <p:spPr>
            <a:xfrm>
              <a:off x="6204445" y="4615903"/>
              <a:ext cx="1388745" cy="1174115"/>
            </a:xfrm>
            <a:custGeom>
              <a:avLst/>
              <a:gdLst/>
              <a:ahLst/>
              <a:cxnLst/>
              <a:rect l="l" t="t" r="r" b="b"/>
              <a:pathLst>
                <a:path w="1388745" h="1174114">
                  <a:moveTo>
                    <a:pt x="28765" y="0"/>
                  </a:moveTo>
                  <a:lnTo>
                    <a:pt x="0" y="0"/>
                  </a:lnTo>
                  <a:lnTo>
                    <a:pt x="0" y="1173657"/>
                  </a:lnTo>
                  <a:lnTo>
                    <a:pt x="28765" y="1173657"/>
                  </a:lnTo>
                  <a:lnTo>
                    <a:pt x="28765" y="0"/>
                  </a:lnTo>
                  <a:close/>
                </a:path>
                <a:path w="1388745" h="1174114">
                  <a:moveTo>
                    <a:pt x="612140" y="720356"/>
                  </a:moveTo>
                  <a:lnTo>
                    <a:pt x="583374" y="720356"/>
                  </a:lnTo>
                  <a:lnTo>
                    <a:pt x="583374" y="1173657"/>
                  </a:lnTo>
                  <a:lnTo>
                    <a:pt x="612140" y="1173657"/>
                  </a:lnTo>
                  <a:lnTo>
                    <a:pt x="612140" y="720356"/>
                  </a:lnTo>
                  <a:close/>
                </a:path>
                <a:path w="1388745" h="1174114">
                  <a:moveTo>
                    <a:pt x="805230" y="914831"/>
                  </a:moveTo>
                  <a:lnTo>
                    <a:pt x="776465" y="914831"/>
                  </a:lnTo>
                  <a:lnTo>
                    <a:pt x="776465" y="1173657"/>
                  </a:lnTo>
                  <a:lnTo>
                    <a:pt x="805230" y="1173657"/>
                  </a:lnTo>
                  <a:lnTo>
                    <a:pt x="805230" y="914831"/>
                  </a:lnTo>
                  <a:close/>
                </a:path>
                <a:path w="1388745" h="1174114">
                  <a:moveTo>
                    <a:pt x="999680" y="979195"/>
                  </a:moveTo>
                  <a:lnTo>
                    <a:pt x="970927" y="979195"/>
                  </a:lnTo>
                  <a:lnTo>
                    <a:pt x="970927" y="1173657"/>
                  </a:lnTo>
                  <a:lnTo>
                    <a:pt x="999680" y="1173657"/>
                  </a:lnTo>
                  <a:lnTo>
                    <a:pt x="999680" y="979195"/>
                  </a:lnTo>
                  <a:close/>
                </a:path>
                <a:path w="1388745" h="1174114">
                  <a:moveTo>
                    <a:pt x="1388605" y="1043559"/>
                  </a:moveTo>
                  <a:lnTo>
                    <a:pt x="1359839" y="1043559"/>
                  </a:lnTo>
                  <a:lnTo>
                    <a:pt x="1359839" y="1173657"/>
                  </a:lnTo>
                  <a:lnTo>
                    <a:pt x="1388605" y="1173657"/>
                  </a:lnTo>
                  <a:lnTo>
                    <a:pt x="1388605" y="1043559"/>
                  </a:lnTo>
                  <a:close/>
                </a:path>
              </a:pathLst>
            </a:custGeom>
            <a:solidFill>
              <a:srgbClr val="FF0000"/>
            </a:solidFill>
          </p:spPr>
          <p:txBody>
            <a:bodyPr wrap="square" lIns="0" tIns="0" rIns="0" bIns="0" rtlCol="0"/>
            <a:lstStyle/>
            <a:p>
              <a:endParaRPr/>
            </a:p>
          </p:txBody>
        </p:sp>
      </p:grpSp>
      <p:sp>
        <p:nvSpPr>
          <p:cNvPr id="75" name="object 74"/>
          <p:cNvSpPr txBox="1"/>
          <p:nvPr/>
        </p:nvSpPr>
        <p:spPr>
          <a:xfrm>
            <a:off x="8303805"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6" name="object 75"/>
          <p:cNvSpPr txBox="1"/>
          <p:nvPr/>
        </p:nvSpPr>
        <p:spPr>
          <a:xfrm>
            <a:off x="8503347" y="6315651"/>
            <a:ext cx="335984"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max</a:t>
            </a:r>
            <a:endParaRPr sz="1271">
              <a:latin typeface="Arial MT"/>
              <a:cs typeface="Arial MT"/>
            </a:endParaRPr>
          </a:p>
        </p:txBody>
      </p:sp>
      <p:grpSp>
        <p:nvGrpSpPr>
          <p:cNvPr id="77" name="object 76"/>
          <p:cNvGrpSpPr/>
          <p:nvPr/>
        </p:nvGrpSpPr>
        <p:grpSpPr>
          <a:xfrm>
            <a:off x="4873339" y="5651053"/>
            <a:ext cx="3645690" cy="704818"/>
            <a:chOff x="3565564" y="5077421"/>
            <a:chExt cx="4017010" cy="776605"/>
          </a:xfrm>
        </p:grpSpPr>
        <p:sp>
          <p:nvSpPr>
            <p:cNvPr id="78" name="object 77"/>
            <p:cNvSpPr/>
            <p:nvPr/>
          </p:nvSpPr>
          <p:spPr>
            <a:xfrm>
              <a:off x="6398908" y="5077421"/>
              <a:ext cx="1000125" cy="712470"/>
            </a:xfrm>
            <a:custGeom>
              <a:avLst/>
              <a:gdLst/>
              <a:ahLst/>
              <a:cxnLst/>
              <a:rect l="l" t="t" r="r" b="b"/>
              <a:pathLst>
                <a:path w="1000125" h="712470">
                  <a:moveTo>
                    <a:pt x="28752" y="0"/>
                  </a:moveTo>
                  <a:lnTo>
                    <a:pt x="0" y="0"/>
                  </a:lnTo>
                  <a:lnTo>
                    <a:pt x="0" y="712139"/>
                  </a:lnTo>
                  <a:lnTo>
                    <a:pt x="28752" y="712139"/>
                  </a:lnTo>
                  <a:lnTo>
                    <a:pt x="28752" y="0"/>
                  </a:lnTo>
                  <a:close/>
                </a:path>
                <a:path w="1000125" h="712470">
                  <a:moveTo>
                    <a:pt x="223215" y="388937"/>
                  </a:moveTo>
                  <a:lnTo>
                    <a:pt x="194462" y="388937"/>
                  </a:lnTo>
                  <a:lnTo>
                    <a:pt x="194462" y="712139"/>
                  </a:lnTo>
                  <a:lnTo>
                    <a:pt x="223215" y="712139"/>
                  </a:lnTo>
                  <a:lnTo>
                    <a:pt x="223215" y="388937"/>
                  </a:lnTo>
                  <a:close/>
                </a:path>
                <a:path w="1000125" h="712470">
                  <a:moveTo>
                    <a:pt x="999680" y="517677"/>
                  </a:moveTo>
                  <a:lnTo>
                    <a:pt x="970927" y="517677"/>
                  </a:lnTo>
                  <a:lnTo>
                    <a:pt x="970927" y="712139"/>
                  </a:lnTo>
                  <a:lnTo>
                    <a:pt x="999680" y="712139"/>
                  </a:lnTo>
                  <a:lnTo>
                    <a:pt x="999680" y="517677"/>
                  </a:lnTo>
                  <a:close/>
                </a:path>
              </a:pathLst>
            </a:custGeom>
            <a:solidFill>
              <a:srgbClr val="FF0000"/>
            </a:solidFill>
          </p:spPr>
          <p:txBody>
            <a:bodyPr wrap="square" lIns="0" tIns="0" rIns="0" bIns="0" rtlCol="0"/>
            <a:lstStyle/>
            <a:p>
              <a:endParaRPr/>
            </a:p>
          </p:txBody>
        </p:sp>
        <p:sp>
          <p:nvSpPr>
            <p:cNvPr id="79" name="object 78"/>
            <p:cNvSpPr/>
            <p:nvPr/>
          </p:nvSpPr>
          <p:spPr>
            <a:xfrm>
              <a:off x="7573881" y="5789557"/>
              <a:ext cx="8255" cy="64769"/>
            </a:xfrm>
            <a:custGeom>
              <a:avLst/>
              <a:gdLst/>
              <a:ahLst/>
              <a:cxnLst/>
              <a:rect l="l" t="t" r="r" b="b"/>
              <a:pathLst>
                <a:path w="8254" h="64770">
                  <a:moveTo>
                    <a:pt x="8216" y="0"/>
                  </a:moveTo>
                  <a:lnTo>
                    <a:pt x="0" y="0"/>
                  </a:lnTo>
                  <a:lnTo>
                    <a:pt x="0" y="64366"/>
                  </a:lnTo>
                  <a:lnTo>
                    <a:pt x="8216" y="64366"/>
                  </a:lnTo>
                  <a:lnTo>
                    <a:pt x="8216" y="0"/>
                  </a:lnTo>
                  <a:close/>
                </a:path>
              </a:pathLst>
            </a:custGeom>
            <a:solidFill>
              <a:srgbClr val="000000"/>
            </a:solidFill>
          </p:spPr>
          <p:txBody>
            <a:bodyPr wrap="square" lIns="0" tIns="0" rIns="0" bIns="0" rtlCol="0"/>
            <a:lstStyle/>
            <a:p>
              <a:endParaRPr/>
            </a:p>
          </p:txBody>
        </p:sp>
        <p:sp>
          <p:nvSpPr>
            <p:cNvPr id="80" name="object 79"/>
            <p:cNvSpPr/>
            <p:nvPr/>
          </p:nvSpPr>
          <p:spPr>
            <a:xfrm>
              <a:off x="3565563" y="5529364"/>
              <a:ext cx="514984" cy="263525"/>
            </a:xfrm>
            <a:custGeom>
              <a:avLst/>
              <a:gdLst/>
              <a:ahLst/>
              <a:cxnLst/>
              <a:rect l="l" t="t" r="r" b="b"/>
              <a:pathLst>
                <a:path w="514985" h="263525">
                  <a:moveTo>
                    <a:pt x="514896" y="247878"/>
                  </a:moveTo>
                  <a:lnTo>
                    <a:pt x="260184" y="78054"/>
                  </a:lnTo>
                  <a:lnTo>
                    <a:pt x="255384" y="84899"/>
                  </a:lnTo>
                  <a:lnTo>
                    <a:pt x="246494" y="84899"/>
                  </a:lnTo>
                  <a:lnTo>
                    <a:pt x="246494" y="153911"/>
                  </a:lnTo>
                  <a:lnTo>
                    <a:pt x="70993" y="37706"/>
                  </a:lnTo>
                  <a:lnTo>
                    <a:pt x="115023" y="35598"/>
                  </a:lnTo>
                  <a:lnTo>
                    <a:pt x="101752" y="31496"/>
                  </a:lnTo>
                  <a:lnTo>
                    <a:pt x="0" y="0"/>
                  </a:lnTo>
                  <a:lnTo>
                    <a:pt x="76682" y="91757"/>
                  </a:lnTo>
                  <a:lnTo>
                    <a:pt x="62471" y="52171"/>
                  </a:lnTo>
                  <a:lnTo>
                    <a:pt x="250596" y="178028"/>
                  </a:lnTo>
                  <a:lnTo>
                    <a:pt x="255816" y="169811"/>
                  </a:lnTo>
                  <a:lnTo>
                    <a:pt x="264299" y="169811"/>
                  </a:lnTo>
                  <a:lnTo>
                    <a:pt x="264299" y="100977"/>
                  </a:lnTo>
                  <a:lnTo>
                    <a:pt x="505320" y="262940"/>
                  </a:lnTo>
                  <a:lnTo>
                    <a:pt x="514896" y="247878"/>
                  </a:lnTo>
                  <a:close/>
                </a:path>
              </a:pathLst>
            </a:custGeom>
            <a:solidFill>
              <a:srgbClr val="FF0000"/>
            </a:solidFill>
          </p:spPr>
          <p:txBody>
            <a:bodyPr wrap="square" lIns="0" tIns="0" rIns="0" bIns="0" rtlCol="0"/>
            <a:lstStyle/>
            <a:p>
              <a:endParaRPr/>
            </a:p>
          </p:txBody>
        </p:sp>
      </p:grpSp>
      <p:sp>
        <p:nvSpPr>
          <p:cNvPr id="81" name="object 80"/>
          <p:cNvSpPr txBox="1"/>
          <p:nvPr/>
        </p:nvSpPr>
        <p:spPr>
          <a:xfrm>
            <a:off x="5173766" y="6258485"/>
            <a:ext cx="574965" cy="236843"/>
          </a:xfrm>
          <a:prstGeom prst="rect">
            <a:avLst/>
          </a:prstGeom>
        </p:spPr>
        <p:txBody>
          <a:bodyPr vert="horz" wrap="square" lIns="0" tIns="13254" rIns="0" bIns="0" rtlCol="0">
            <a:spAutoFit/>
          </a:bodyPr>
          <a:lstStyle/>
          <a:p>
            <a:pPr marL="11527">
              <a:spcBef>
                <a:spcPts val="103"/>
              </a:spcBef>
            </a:pPr>
            <a:r>
              <a:rPr sz="1452" spc="-9" dirty="0">
                <a:solidFill>
                  <a:srgbClr val="C00000"/>
                </a:solidFill>
                <a:latin typeface="Arial MT"/>
                <a:cs typeface="Arial MT"/>
              </a:rPr>
              <a:t>timer</a:t>
            </a:r>
            <a:endParaRPr sz="1452" dirty="0">
              <a:latin typeface="Arial MT"/>
              <a:cs typeface="Arial MT"/>
            </a:endParaRPr>
          </a:p>
        </p:txBody>
      </p:sp>
      <p:grpSp>
        <p:nvGrpSpPr>
          <p:cNvPr id="82" name="object 81"/>
          <p:cNvGrpSpPr/>
          <p:nvPr/>
        </p:nvGrpSpPr>
        <p:grpSpPr>
          <a:xfrm>
            <a:off x="3156973" y="5232196"/>
            <a:ext cx="1779046" cy="954933"/>
            <a:chOff x="1674383" y="4615902"/>
            <a:chExt cx="1960245" cy="1052195"/>
          </a:xfrm>
        </p:grpSpPr>
        <p:sp>
          <p:nvSpPr>
            <p:cNvPr id="83" name="object 82"/>
            <p:cNvSpPr/>
            <p:nvPr/>
          </p:nvSpPr>
          <p:spPr>
            <a:xfrm>
              <a:off x="3431349" y="4688496"/>
              <a:ext cx="10160" cy="641350"/>
            </a:xfrm>
            <a:custGeom>
              <a:avLst/>
              <a:gdLst/>
              <a:ahLst/>
              <a:cxnLst/>
              <a:rect l="l" t="t" r="r" b="b"/>
              <a:pathLst>
                <a:path w="10160" h="641350">
                  <a:moveTo>
                    <a:pt x="9588" y="583399"/>
                  </a:moveTo>
                  <a:lnTo>
                    <a:pt x="0" y="583399"/>
                  </a:lnTo>
                  <a:lnTo>
                    <a:pt x="0" y="640918"/>
                  </a:lnTo>
                  <a:lnTo>
                    <a:pt x="9588" y="640918"/>
                  </a:lnTo>
                  <a:lnTo>
                    <a:pt x="9588" y="583399"/>
                  </a:lnTo>
                  <a:close/>
                </a:path>
                <a:path w="10160" h="641350">
                  <a:moveTo>
                    <a:pt x="9588" y="388924"/>
                  </a:moveTo>
                  <a:lnTo>
                    <a:pt x="0" y="388924"/>
                  </a:lnTo>
                  <a:lnTo>
                    <a:pt x="0" y="446455"/>
                  </a:lnTo>
                  <a:lnTo>
                    <a:pt x="9588" y="446455"/>
                  </a:lnTo>
                  <a:lnTo>
                    <a:pt x="9588" y="388924"/>
                  </a:lnTo>
                  <a:close/>
                </a:path>
                <a:path w="10160" h="641350">
                  <a:moveTo>
                    <a:pt x="9588" y="194462"/>
                  </a:moveTo>
                  <a:lnTo>
                    <a:pt x="0" y="194462"/>
                  </a:lnTo>
                  <a:lnTo>
                    <a:pt x="0" y="251980"/>
                  </a:lnTo>
                  <a:lnTo>
                    <a:pt x="9588" y="251980"/>
                  </a:lnTo>
                  <a:lnTo>
                    <a:pt x="9588" y="194462"/>
                  </a:lnTo>
                  <a:close/>
                </a:path>
                <a:path w="10160" h="641350">
                  <a:moveTo>
                    <a:pt x="9588" y="0"/>
                  </a:moveTo>
                  <a:lnTo>
                    <a:pt x="0" y="0"/>
                  </a:lnTo>
                  <a:lnTo>
                    <a:pt x="0" y="57518"/>
                  </a:lnTo>
                  <a:lnTo>
                    <a:pt x="9588" y="57518"/>
                  </a:lnTo>
                  <a:lnTo>
                    <a:pt x="9588" y="0"/>
                  </a:lnTo>
                  <a:close/>
                </a:path>
              </a:pathLst>
            </a:custGeom>
            <a:solidFill>
              <a:srgbClr val="000000"/>
            </a:solidFill>
          </p:spPr>
          <p:txBody>
            <a:bodyPr wrap="square" lIns="0" tIns="0" rIns="0" bIns="0" rtlCol="0"/>
            <a:lstStyle/>
            <a:p>
              <a:endParaRPr/>
            </a:p>
          </p:txBody>
        </p:sp>
        <p:sp>
          <p:nvSpPr>
            <p:cNvPr id="84" name="object 83"/>
            <p:cNvSpPr/>
            <p:nvPr/>
          </p:nvSpPr>
          <p:spPr>
            <a:xfrm>
              <a:off x="3242379" y="4615902"/>
              <a:ext cx="387985" cy="73025"/>
            </a:xfrm>
            <a:custGeom>
              <a:avLst/>
              <a:gdLst/>
              <a:ahLst/>
              <a:cxnLst/>
              <a:rect l="l" t="t" r="r" b="b"/>
              <a:pathLst>
                <a:path w="387985" h="73025">
                  <a:moveTo>
                    <a:pt x="387548" y="0"/>
                  </a:moveTo>
                  <a:lnTo>
                    <a:pt x="0" y="0"/>
                  </a:lnTo>
                  <a:lnTo>
                    <a:pt x="0" y="72583"/>
                  </a:lnTo>
                  <a:lnTo>
                    <a:pt x="387548" y="72583"/>
                  </a:lnTo>
                  <a:lnTo>
                    <a:pt x="387548" y="0"/>
                  </a:lnTo>
                  <a:close/>
                </a:path>
              </a:pathLst>
            </a:custGeom>
            <a:solidFill>
              <a:srgbClr val="99CCFF"/>
            </a:solidFill>
          </p:spPr>
          <p:txBody>
            <a:bodyPr wrap="square" lIns="0" tIns="0" rIns="0" bIns="0" rtlCol="0"/>
            <a:lstStyle/>
            <a:p>
              <a:endParaRPr/>
            </a:p>
          </p:txBody>
        </p:sp>
        <p:sp>
          <p:nvSpPr>
            <p:cNvPr id="85" name="object 84"/>
            <p:cNvSpPr/>
            <p:nvPr/>
          </p:nvSpPr>
          <p:spPr>
            <a:xfrm>
              <a:off x="3238271" y="4615902"/>
              <a:ext cx="396240" cy="78105"/>
            </a:xfrm>
            <a:custGeom>
              <a:avLst/>
              <a:gdLst/>
              <a:ahLst/>
              <a:cxnLst/>
              <a:rect l="l" t="t" r="r" b="b"/>
              <a:pathLst>
                <a:path w="396239" h="78104">
                  <a:moveTo>
                    <a:pt x="8215" y="0"/>
                  </a:moveTo>
                  <a:lnTo>
                    <a:pt x="0" y="0"/>
                  </a:lnTo>
                  <a:lnTo>
                    <a:pt x="0" y="72583"/>
                  </a:lnTo>
                  <a:lnTo>
                    <a:pt x="1369" y="76691"/>
                  </a:lnTo>
                  <a:lnTo>
                    <a:pt x="4108" y="78061"/>
                  </a:lnTo>
                  <a:lnTo>
                    <a:pt x="391655" y="78061"/>
                  </a:lnTo>
                  <a:lnTo>
                    <a:pt x="394394" y="76691"/>
                  </a:lnTo>
                  <a:lnTo>
                    <a:pt x="395763" y="72583"/>
                  </a:lnTo>
                  <a:lnTo>
                    <a:pt x="8215" y="72583"/>
                  </a:lnTo>
                  <a:lnTo>
                    <a:pt x="4108" y="68474"/>
                  </a:lnTo>
                  <a:lnTo>
                    <a:pt x="8215" y="68474"/>
                  </a:lnTo>
                  <a:lnTo>
                    <a:pt x="8215" y="0"/>
                  </a:lnTo>
                  <a:close/>
                </a:path>
                <a:path w="396239" h="78104">
                  <a:moveTo>
                    <a:pt x="8215" y="68474"/>
                  </a:moveTo>
                  <a:lnTo>
                    <a:pt x="4108" y="68474"/>
                  </a:lnTo>
                  <a:lnTo>
                    <a:pt x="8215" y="72583"/>
                  </a:lnTo>
                  <a:lnTo>
                    <a:pt x="8215" y="68474"/>
                  </a:lnTo>
                  <a:close/>
                </a:path>
                <a:path w="396239" h="78104">
                  <a:moveTo>
                    <a:pt x="387546" y="68474"/>
                  </a:moveTo>
                  <a:lnTo>
                    <a:pt x="8215" y="68474"/>
                  </a:lnTo>
                  <a:lnTo>
                    <a:pt x="8215" y="72583"/>
                  </a:lnTo>
                  <a:lnTo>
                    <a:pt x="387546" y="72583"/>
                  </a:lnTo>
                  <a:lnTo>
                    <a:pt x="387546" y="68474"/>
                  </a:lnTo>
                  <a:close/>
                </a:path>
                <a:path w="396239" h="78104">
                  <a:moveTo>
                    <a:pt x="395763" y="0"/>
                  </a:moveTo>
                  <a:lnTo>
                    <a:pt x="387546" y="0"/>
                  </a:lnTo>
                  <a:lnTo>
                    <a:pt x="387546" y="72583"/>
                  </a:lnTo>
                  <a:lnTo>
                    <a:pt x="391655" y="68474"/>
                  </a:lnTo>
                  <a:lnTo>
                    <a:pt x="395763" y="68474"/>
                  </a:lnTo>
                  <a:lnTo>
                    <a:pt x="395763" y="0"/>
                  </a:lnTo>
                  <a:close/>
                </a:path>
                <a:path w="396239" h="78104">
                  <a:moveTo>
                    <a:pt x="395763" y="68474"/>
                  </a:moveTo>
                  <a:lnTo>
                    <a:pt x="391655" y="68474"/>
                  </a:lnTo>
                  <a:lnTo>
                    <a:pt x="387546" y="72583"/>
                  </a:lnTo>
                  <a:lnTo>
                    <a:pt x="395763" y="72583"/>
                  </a:lnTo>
                  <a:lnTo>
                    <a:pt x="395763" y="68474"/>
                  </a:lnTo>
                  <a:close/>
                </a:path>
              </a:pathLst>
            </a:custGeom>
            <a:solidFill>
              <a:srgbClr val="000000"/>
            </a:solidFill>
          </p:spPr>
          <p:txBody>
            <a:bodyPr wrap="square" lIns="0" tIns="0" rIns="0" bIns="0" rtlCol="0"/>
            <a:lstStyle/>
            <a:p>
              <a:endParaRPr/>
            </a:p>
          </p:txBody>
        </p:sp>
        <p:sp>
          <p:nvSpPr>
            <p:cNvPr id="86" name="object 85"/>
            <p:cNvSpPr/>
            <p:nvPr/>
          </p:nvSpPr>
          <p:spPr>
            <a:xfrm>
              <a:off x="3242379" y="474600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87" name="object 86"/>
            <p:cNvSpPr/>
            <p:nvPr/>
          </p:nvSpPr>
          <p:spPr>
            <a:xfrm>
              <a:off x="3238271" y="4741896"/>
              <a:ext cx="396240" cy="145415"/>
            </a:xfrm>
            <a:custGeom>
              <a:avLst/>
              <a:gdLst/>
              <a:ahLst/>
              <a:cxnLst/>
              <a:rect l="l" t="t" r="r" b="b"/>
              <a:pathLst>
                <a:path w="396239" h="145414">
                  <a:moveTo>
                    <a:pt x="391655" y="0"/>
                  </a:moveTo>
                  <a:lnTo>
                    <a:pt x="4108" y="0"/>
                  </a:lnTo>
                  <a:lnTo>
                    <a:pt x="1369" y="1369"/>
                  </a:lnTo>
                  <a:lnTo>
                    <a:pt x="0" y="4108"/>
                  </a:lnTo>
                  <a:lnTo>
                    <a:pt x="0" y="141057"/>
                  </a:lnTo>
                  <a:lnTo>
                    <a:pt x="1369" y="143795"/>
                  </a:lnTo>
                  <a:lnTo>
                    <a:pt x="4108" y="145166"/>
                  </a:lnTo>
                  <a:lnTo>
                    <a:pt x="391655" y="145166"/>
                  </a:lnTo>
                  <a:lnTo>
                    <a:pt x="394394" y="143795"/>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88" name="object 87"/>
            <p:cNvSpPr/>
            <p:nvPr/>
          </p:nvSpPr>
          <p:spPr>
            <a:xfrm>
              <a:off x="2465913" y="4615902"/>
              <a:ext cx="389255" cy="73025"/>
            </a:xfrm>
            <a:custGeom>
              <a:avLst/>
              <a:gdLst/>
              <a:ahLst/>
              <a:cxnLst/>
              <a:rect l="l" t="t" r="r" b="b"/>
              <a:pathLst>
                <a:path w="389255" h="73025">
                  <a:moveTo>
                    <a:pt x="388917" y="0"/>
                  </a:moveTo>
                  <a:lnTo>
                    <a:pt x="0" y="0"/>
                  </a:lnTo>
                  <a:lnTo>
                    <a:pt x="0" y="72583"/>
                  </a:lnTo>
                  <a:lnTo>
                    <a:pt x="388917" y="72583"/>
                  </a:lnTo>
                  <a:lnTo>
                    <a:pt x="388917" y="0"/>
                  </a:lnTo>
                  <a:close/>
                </a:path>
              </a:pathLst>
            </a:custGeom>
            <a:solidFill>
              <a:srgbClr val="FFCCFF"/>
            </a:solidFill>
          </p:spPr>
          <p:txBody>
            <a:bodyPr wrap="square" lIns="0" tIns="0" rIns="0" bIns="0" rtlCol="0"/>
            <a:lstStyle/>
            <a:p>
              <a:endParaRPr/>
            </a:p>
          </p:txBody>
        </p:sp>
        <p:sp>
          <p:nvSpPr>
            <p:cNvPr id="89" name="object 88"/>
            <p:cNvSpPr/>
            <p:nvPr/>
          </p:nvSpPr>
          <p:spPr>
            <a:xfrm>
              <a:off x="2461804" y="4615902"/>
              <a:ext cx="397510" cy="78105"/>
            </a:xfrm>
            <a:custGeom>
              <a:avLst/>
              <a:gdLst/>
              <a:ahLst/>
              <a:cxnLst/>
              <a:rect l="l" t="t" r="r" b="b"/>
              <a:pathLst>
                <a:path w="397510" h="78104">
                  <a:moveTo>
                    <a:pt x="8216" y="0"/>
                  </a:moveTo>
                  <a:lnTo>
                    <a:pt x="0" y="0"/>
                  </a:lnTo>
                  <a:lnTo>
                    <a:pt x="0" y="72583"/>
                  </a:lnTo>
                  <a:lnTo>
                    <a:pt x="1369" y="76691"/>
                  </a:lnTo>
                  <a:lnTo>
                    <a:pt x="4108" y="78061"/>
                  </a:lnTo>
                  <a:lnTo>
                    <a:pt x="393025" y="78061"/>
                  </a:lnTo>
                  <a:lnTo>
                    <a:pt x="395765" y="76691"/>
                  </a:lnTo>
                  <a:lnTo>
                    <a:pt x="397134" y="72583"/>
                  </a:lnTo>
                  <a:lnTo>
                    <a:pt x="8216" y="72583"/>
                  </a:lnTo>
                  <a:lnTo>
                    <a:pt x="4108" y="68474"/>
                  </a:lnTo>
                  <a:lnTo>
                    <a:pt x="8216" y="68474"/>
                  </a:lnTo>
                  <a:lnTo>
                    <a:pt x="8216" y="0"/>
                  </a:lnTo>
                  <a:close/>
                </a:path>
                <a:path w="397510" h="78104">
                  <a:moveTo>
                    <a:pt x="8216" y="68474"/>
                  </a:moveTo>
                  <a:lnTo>
                    <a:pt x="4108" y="68474"/>
                  </a:lnTo>
                  <a:lnTo>
                    <a:pt x="8216" y="72583"/>
                  </a:lnTo>
                  <a:lnTo>
                    <a:pt x="8216" y="68474"/>
                  </a:lnTo>
                  <a:close/>
                </a:path>
                <a:path w="397510" h="78104">
                  <a:moveTo>
                    <a:pt x="387548" y="68474"/>
                  </a:moveTo>
                  <a:lnTo>
                    <a:pt x="8216" y="68474"/>
                  </a:lnTo>
                  <a:lnTo>
                    <a:pt x="8216" y="72583"/>
                  </a:lnTo>
                  <a:lnTo>
                    <a:pt x="387548" y="72583"/>
                  </a:lnTo>
                  <a:lnTo>
                    <a:pt x="387548" y="68474"/>
                  </a:lnTo>
                  <a:close/>
                </a:path>
                <a:path w="397510" h="78104">
                  <a:moveTo>
                    <a:pt x="397134" y="0"/>
                  </a:moveTo>
                  <a:lnTo>
                    <a:pt x="387548" y="0"/>
                  </a:lnTo>
                  <a:lnTo>
                    <a:pt x="387548" y="72583"/>
                  </a:lnTo>
                  <a:lnTo>
                    <a:pt x="393025" y="68474"/>
                  </a:lnTo>
                  <a:lnTo>
                    <a:pt x="397134" y="68474"/>
                  </a:lnTo>
                  <a:lnTo>
                    <a:pt x="397134" y="0"/>
                  </a:lnTo>
                  <a:close/>
                </a:path>
                <a:path w="397510" h="78104">
                  <a:moveTo>
                    <a:pt x="397134" y="68474"/>
                  </a:moveTo>
                  <a:lnTo>
                    <a:pt x="393025" y="68474"/>
                  </a:lnTo>
                  <a:lnTo>
                    <a:pt x="387548" y="72583"/>
                  </a:lnTo>
                  <a:lnTo>
                    <a:pt x="397134" y="72583"/>
                  </a:lnTo>
                  <a:lnTo>
                    <a:pt x="397134" y="68474"/>
                  </a:lnTo>
                  <a:close/>
                </a:path>
              </a:pathLst>
            </a:custGeom>
            <a:solidFill>
              <a:srgbClr val="000000"/>
            </a:solidFill>
          </p:spPr>
          <p:txBody>
            <a:bodyPr wrap="square" lIns="0" tIns="0" rIns="0" bIns="0" rtlCol="0"/>
            <a:lstStyle/>
            <a:p>
              <a:endParaRPr/>
            </a:p>
          </p:txBody>
        </p:sp>
        <p:sp>
          <p:nvSpPr>
            <p:cNvPr id="90" name="object 89"/>
            <p:cNvSpPr/>
            <p:nvPr/>
          </p:nvSpPr>
          <p:spPr>
            <a:xfrm>
              <a:off x="3242379" y="5329408"/>
              <a:ext cx="387985" cy="128905"/>
            </a:xfrm>
            <a:custGeom>
              <a:avLst/>
              <a:gdLst/>
              <a:ahLst/>
              <a:cxnLst/>
              <a:rect l="l" t="t" r="r" b="b"/>
              <a:pathLst>
                <a:path w="387985" h="128904">
                  <a:moveTo>
                    <a:pt x="387548" y="0"/>
                  </a:moveTo>
                  <a:lnTo>
                    <a:pt x="0" y="0"/>
                  </a:lnTo>
                  <a:lnTo>
                    <a:pt x="0" y="128732"/>
                  </a:lnTo>
                  <a:lnTo>
                    <a:pt x="387548" y="128732"/>
                  </a:lnTo>
                  <a:lnTo>
                    <a:pt x="387548" y="0"/>
                  </a:lnTo>
                  <a:close/>
                </a:path>
              </a:pathLst>
            </a:custGeom>
            <a:solidFill>
              <a:srgbClr val="FFFF99"/>
            </a:solidFill>
          </p:spPr>
          <p:txBody>
            <a:bodyPr wrap="square" lIns="0" tIns="0" rIns="0" bIns="0" rtlCol="0"/>
            <a:lstStyle/>
            <a:p>
              <a:endParaRPr/>
            </a:p>
          </p:txBody>
        </p:sp>
        <p:sp>
          <p:nvSpPr>
            <p:cNvPr id="91" name="object 90"/>
            <p:cNvSpPr/>
            <p:nvPr/>
          </p:nvSpPr>
          <p:spPr>
            <a:xfrm>
              <a:off x="3238271" y="5323930"/>
              <a:ext cx="396240" cy="138430"/>
            </a:xfrm>
            <a:custGeom>
              <a:avLst/>
              <a:gdLst/>
              <a:ahLst/>
              <a:cxnLst/>
              <a:rect l="l" t="t" r="r" b="b"/>
              <a:pathLst>
                <a:path w="396239" h="138429">
                  <a:moveTo>
                    <a:pt x="391655" y="0"/>
                  </a:moveTo>
                  <a:lnTo>
                    <a:pt x="4108" y="0"/>
                  </a:lnTo>
                  <a:lnTo>
                    <a:pt x="1369" y="1370"/>
                  </a:lnTo>
                  <a:lnTo>
                    <a:pt x="0" y="5478"/>
                  </a:lnTo>
                  <a:lnTo>
                    <a:pt x="0" y="134211"/>
                  </a:lnTo>
                  <a:lnTo>
                    <a:pt x="1369" y="136950"/>
                  </a:lnTo>
                  <a:lnTo>
                    <a:pt x="4108" y="138319"/>
                  </a:lnTo>
                  <a:lnTo>
                    <a:pt x="391655" y="138319"/>
                  </a:lnTo>
                  <a:lnTo>
                    <a:pt x="394394" y="136950"/>
                  </a:lnTo>
                  <a:lnTo>
                    <a:pt x="395763" y="134211"/>
                  </a:lnTo>
                  <a:lnTo>
                    <a:pt x="8215" y="134211"/>
                  </a:lnTo>
                  <a:lnTo>
                    <a:pt x="4108" y="130102"/>
                  </a:lnTo>
                  <a:lnTo>
                    <a:pt x="8215" y="130102"/>
                  </a:lnTo>
                  <a:lnTo>
                    <a:pt x="8215" y="9587"/>
                  </a:lnTo>
                  <a:lnTo>
                    <a:pt x="4108" y="9587"/>
                  </a:lnTo>
                  <a:lnTo>
                    <a:pt x="8215" y="5478"/>
                  </a:lnTo>
                  <a:lnTo>
                    <a:pt x="395763" y="5478"/>
                  </a:lnTo>
                  <a:lnTo>
                    <a:pt x="394394" y="1370"/>
                  </a:lnTo>
                  <a:lnTo>
                    <a:pt x="391655" y="0"/>
                  </a:lnTo>
                  <a:close/>
                </a:path>
                <a:path w="396239" h="138429">
                  <a:moveTo>
                    <a:pt x="8215" y="130102"/>
                  </a:moveTo>
                  <a:lnTo>
                    <a:pt x="4108" y="130102"/>
                  </a:lnTo>
                  <a:lnTo>
                    <a:pt x="8215" y="134211"/>
                  </a:lnTo>
                  <a:lnTo>
                    <a:pt x="8215" y="130102"/>
                  </a:lnTo>
                  <a:close/>
                </a:path>
                <a:path w="396239" h="138429">
                  <a:moveTo>
                    <a:pt x="387546" y="130102"/>
                  </a:moveTo>
                  <a:lnTo>
                    <a:pt x="8215" y="130102"/>
                  </a:lnTo>
                  <a:lnTo>
                    <a:pt x="8215" y="134211"/>
                  </a:lnTo>
                  <a:lnTo>
                    <a:pt x="387546" y="134211"/>
                  </a:lnTo>
                  <a:lnTo>
                    <a:pt x="387546" y="130102"/>
                  </a:lnTo>
                  <a:close/>
                </a:path>
                <a:path w="396239" h="138429">
                  <a:moveTo>
                    <a:pt x="387546" y="5478"/>
                  </a:moveTo>
                  <a:lnTo>
                    <a:pt x="387546" y="134211"/>
                  </a:lnTo>
                  <a:lnTo>
                    <a:pt x="391655" y="130102"/>
                  </a:lnTo>
                  <a:lnTo>
                    <a:pt x="395763" y="130102"/>
                  </a:lnTo>
                  <a:lnTo>
                    <a:pt x="395763" y="9587"/>
                  </a:lnTo>
                  <a:lnTo>
                    <a:pt x="391655" y="9587"/>
                  </a:lnTo>
                  <a:lnTo>
                    <a:pt x="387546" y="5478"/>
                  </a:lnTo>
                  <a:close/>
                </a:path>
                <a:path w="396239" h="138429">
                  <a:moveTo>
                    <a:pt x="395763" y="130102"/>
                  </a:moveTo>
                  <a:lnTo>
                    <a:pt x="391655" y="130102"/>
                  </a:lnTo>
                  <a:lnTo>
                    <a:pt x="387546" y="134211"/>
                  </a:lnTo>
                  <a:lnTo>
                    <a:pt x="395763" y="134211"/>
                  </a:lnTo>
                  <a:lnTo>
                    <a:pt x="395763" y="130102"/>
                  </a:lnTo>
                  <a:close/>
                </a:path>
                <a:path w="396239" h="138429">
                  <a:moveTo>
                    <a:pt x="8215" y="5478"/>
                  </a:moveTo>
                  <a:lnTo>
                    <a:pt x="4108" y="9587"/>
                  </a:lnTo>
                  <a:lnTo>
                    <a:pt x="8215" y="9587"/>
                  </a:lnTo>
                  <a:lnTo>
                    <a:pt x="8215" y="5478"/>
                  </a:lnTo>
                  <a:close/>
                </a:path>
                <a:path w="396239" h="138429">
                  <a:moveTo>
                    <a:pt x="387546" y="5478"/>
                  </a:moveTo>
                  <a:lnTo>
                    <a:pt x="8215" y="5478"/>
                  </a:lnTo>
                  <a:lnTo>
                    <a:pt x="8215" y="9587"/>
                  </a:lnTo>
                  <a:lnTo>
                    <a:pt x="387546" y="9587"/>
                  </a:lnTo>
                  <a:lnTo>
                    <a:pt x="387546" y="5478"/>
                  </a:lnTo>
                  <a:close/>
                </a:path>
                <a:path w="396239" h="13842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sp>
          <p:nvSpPr>
            <p:cNvPr id="92" name="object 91"/>
            <p:cNvSpPr/>
            <p:nvPr/>
          </p:nvSpPr>
          <p:spPr>
            <a:xfrm>
              <a:off x="3242379" y="494047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93" name="object 92"/>
            <p:cNvSpPr/>
            <p:nvPr/>
          </p:nvSpPr>
          <p:spPr>
            <a:xfrm>
              <a:off x="3238271" y="4936364"/>
              <a:ext cx="396240" cy="145415"/>
            </a:xfrm>
            <a:custGeom>
              <a:avLst/>
              <a:gdLst/>
              <a:ahLst/>
              <a:cxnLst/>
              <a:rect l="l" t="t" r="r" b="b"/>
              <a:pathLst>
                <a:path w="396239" h="145414">
                  <a:moveTo>
                    <a:pt x="391655" y="0"/>
                  </a:moveTo>
                  <a:lnTo>
                    <a:pt x="4108" y="0"/>
                  </a:lnTo>
                  <a:lnTo>
                    <a:pt x="1369" y="1369"/>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94" name="object 93"/>
            <p:cNvSpPr/>
            <p:nvPr/>
          </p:nvSpPr>
          <p:spPr>
            <a:xfrm>
              <a:off x="3242379" y="5134941"/>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95" name="object 94"/>
            <p:cNvSpPr/>
            <p:nvPr/>
          </p:nvSpPr>
          <p:spPr>
            <a:xfrm>
              <a:off x="1674380" y="4615903"/>
              <a:ext cx="1960245" cy="1052195"/>
            </a:xfrm>
            <a:custGeom>
              <a:avLst/>
              <a:gdLst/>
              <a:ahLst/>
              <a:cxnLst/>
              <a:rect l="l" t="t" r="r" b="b"/>
              <a:pathLst>
                <a:path w="1960245" h="1052195">
                  <a:moveTo>
                    <a:pt x="1567992" y="777875"/>
                  </a:moveTo>
                  <a:lnTo>
                    <a:pt x="1510474" y="712139"/>
                  </a:lnTo>
                  <a:lnTo>
                    <a:pt x="1507744" y="710768"/>
                  </a:lnTo>
                  <a:lnTo>
                    <a:pt x="1505000" y="712139"/>
                  </a:lnTo>
                  <a:lnTo>
                    <a:pt x="1503629" y="714883"/>
                  </a:lnTo>
                  <a:lnTo>
                    <a:pt x="1503629" y="717613"/>
                  </a:lnTo>
                  <a:lnTo>
                    <a:pt x="1515300" y="730796"/>
                  </a:lnTo>
                  <a:lnTo>
                    <a:pt x="1503629" y="720356"/>
                  </a:lnTo>
                  <a:lnTo>
                    <a:pt x="1499527" y="718985"/>
                  </a:lnTo>
                  <a:lnTo>
                    <a:pt x="1496783" y="720356"/>
                  </a:lnTo>
                  <a:lnTo>
                    <a:pt x="1495412" y="723099"/>
                  </a:lnTo>
                  <a:lnTo>
                    <a:pt x="1496783" y="727202"/>
                  </a:lnTo>
                  <a:lnTo>
                    <a:pt x="1538947" y="763625"/>
                  </a:lnTo>
                  <a:lnTo>
                    <a:pt x="990092" y="580224"/>
                  </a:lnTo>
                  <a:lnTo>
                    <a:pt x="990092" y="72593"/>
                  </a:lnTo>
                  <a:lnTo>
                    <a:pt x="981875" y="72593"/>
                  </a:lnTo>
                  <a:lnTo>
                    <a:pt x="981875" y="583412"/>
                  </a:lnTo>
                  <a:lnTo>
                    <a:pt x="985977" y="583412"/>
                  </a:lnTo>
                  <a:lnTo>
                    <a:pt x="984618" y="587514"/>
                  </a:lnTo>
                  <a:lnTo>
                    <a:pt x="1504924" y="761390"/>
                  </a:lnTo>
                  <a:lnTo>
                    <a:pt x="602551" y="580136"/>
                  </a:lnTo>
                  <a:lnTo>
                    <a:pt x="602551" y="0"/>
                  </a:lnTo>
                  <a:lnTo>
                    <a:pt x="592963" y="0"/>
                  </a:lnTo>
                  <a:lnTo>
                    <a:pt x="592963" y="583412"/>
                  </a:lnTo>
                  <a:lnTo>
                    <a:pt x="597738" y="583412"/>
                  </a:lnTo>
                  <a:lnTo>
                    <a:pt x="597065" y="587514"/>
                  </a:lnTo>
                  <a:lnTo>
                    <a:pt x="1535303" y="775982"/>
                  </a:lnTo>
                  <a:lnTo>
                    <a:pt x="1481721" y="787463"/>
                  </a:lnTo>
                  <a:lnTo>
                    <a:pt x="1478978" y="788835"/>
                  </a:lnTo>
                  <a:lnTo>
                    <a:pt x="1477606" y="791565"/>
                  </a:lnTo>
                  <a:lnTo>
                    <a:pt x="1480350" y="794308"/>
                  </a:lnTo>
                  <a:lnTo>
                    <a:pt x="1483093" y="795680"/>
                  </a:lnTo>
                  <a:lnTo>
                    <a:pt x="1494751" y="793242"/>
                  </a:lnTo>
                  <a:lnTo>
                    <a:pt x="1483093" y="797052"/>
                  </a:lnTo>
                  <a:lnTo>
                    <a:pt x="1480350" y="799782"/>
                  </a:lnTo>
                  <a:lnTo>
                    <a:pt x="1480350" y="802525"/>
                  </a:lnTo>
                  <a:lnTo>
                    <a:pt x="1483093" y="805268"/>
                  </a:lnTo>
                  <a:lnTo>
                    <a:pt x="1485823" y="805268"/>
                  </a:lnTo>
                  <a:lnTo>
                    <a:pt x="1559775" y="780618"/>
                  </a:lnTo>
                  <a:lnTo>
                    <a:pt x="1567992" y="777875"/>
                  </a:lnTo>
                  <a:close/>
                </a:path>
                <a:path w="1960245" h="1052195">
                  <a:moveTo>
                    <a:pt x="1766557" y="842238"/>
                  </a:moveTo>
                  <a:lnTo>
                    <a:pt x="1756968" y="842238"/>
                  </a:lnTo>
                  <a:lnTo>
                    <a:pt x="1756968" y="1043559"/>
                  </a:lnTo>
                  <a:lnTo>
                    <a:pt x="8216" y="1043559"/>
                  </a:lnTo>
                  <a:lnTo>
                    <a:pt x="8216" y="0"/>
                  </a:lnTo>
                  <a:lnTo>
                    <a:pt x="0" y="0"/>
                  </a:lnTo>
                  <a:lnTo>
                    <a:pt x="0" y="1047661"/>
                  </a:lnTo>
                  <a:lnTo>
                    <a:pt x="1371" y="1050404"/>
                  </a:lnTo>
                  <a:lnTo>
                    <a:pt x="4102" y="1051775"/>
                  </a:lnTo>
                  <a:lnTo>
                    <a:pt x="1762455" y="1051775"/>
                  </a:lnTo>
                  <a:lnTo>
                    <a:pt x="1765185" y="1050404"/>
                  </a:lnTo>
                  <a:lnTo>
                    <a:pt x="1766557" y="1047661"/>
                  </a:lnTo>
                  <a:lnTo>
                    <a:pt x="1766557" y="1043559"/>
                  </a:lnTo>
                  <a:lnTo>
                    <a:pt x="1766557" y="842238"/>
                  </a:lnTo>
                  <a:close/>
                </a:path>
                <a:path w="1960245" h="1052195">
                  <a:moveTo>
                    <a:pt x="1959648" y="519036"/>
                  </a:moveTo>
                  <a:lnTo>
                    <a:pt x="1958276" y="516305"/>
                  </a:lnTo>
                  <a:lnTo>
                    <a:pt x="1955546" y="514934"/>
                  </a:lnTo>
                  <a:lnTo>
                    <a:pt x="1951431" y="514934"/>
                  </a:lnTo>
                  <a:lnTo>
                    <a:pt x="1951431" y="523151"/>
                  </a:lnTo>
                  <a:lnTo>
                    <a:pt x="1951431" y="651878"/>
                  </a:lnTo>
                  <a:lnTo>
                    <a:pt x="1572094" y="651878"/>
                  </a:lnTo>
                  <a:lnTo>
                    <a:pt x="1572094" y="523151"/>
                  </a:lnTo>
                  <a:lnTo>
                    <a:pt x="1951431" y="523151"/>
                  </a:lnTo>
                  <a:lnTo>
                    <a:pt x="1951431" y="514934"/>
                  </a:lnTo>
                  <a:lnTo>
                    <a:pt x="1567992" y="514934"/>
                  </a:lnTo>
                  <a:lnTo>
                    <a:pt x="1565249" y="516305"/>
                  </a:lnTo>
                  <a:lnTo>
                    <a:pt x="1563890" y="519036"/>
                  </a:lnTo>
                  <a:lnTo>
                    <a:pt x="1563890" y="655993"/>
                  </a:lnTo>
                  <a:lnTo>
                    <a:pt x="1565249" y="658736"/>
                  </a:lnTo>
                  <a:lnTo>
                    <a:pt x="1567992" y="660095"/>
                  </a:lnTo>
                  <a:lnTo>
                    <a:pt x="1955546" y="660095"/>
                  </a:lnTo>
                  <a:lnTo>
                    <a:pt x="1958276" y="658736"/>
                  </a:lnTo>
                  <a:lnTo>
                    <a:pt x="1959648" y="655993"/>
                  </a:lnTo>
                  <a:lnTo>
                    <a:pt x="1959648" y="651878"/>
                  </a:lnTo>
                  <a:lnTo>
                    <a:pt x="1959648" y="523151"/>
                  </a:lnTo>
                  <a:lnTo>
                    <a:pt x="1959648" y="519036"/>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7573233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375" y="106413"/>
            <a:ext cx="8667590" cy="504081"/>
          </a:xfrm>
          <a:prstGeom prst="rect">
            <a:avLst/>
          </a:prstGeom>
        </p:spPr>
        <p:txBody>
          <a:bodyPr vert="horz" wrap="square" lIns="0" tIns="11526" rIns="0" bIns="0" numCol="1" rtlCol="0" anchor="ctr" anchorCtr="0" compatLnSpc="1">
            <a:prstTxWarp prst="textNoShape">
              <a:avLst/>
            </a:prstTxWarp>
            <a:spAutoFit/>
          </a:bodyPr>
          <a:lstStyle/>
          <a:p>
            <a:pPr marL="833367">
              <a:lnSpc>
                <a:spcPct val="100000"/>
              </a:lnSpc>
              <a:spcBef>
                <a:spcPts val="91"/>
              </a:spcBef>
            </a:pPr>
            <a:r>
              <a:rPr dirty="0"/>
              <a:t>Predictability</a:t>
            </a:r>
            <a:r>
              <a:rPr lang="en-GB" dirty="0"/>
              <a:t>/Safety</a:t>
            </a:r>
            <a:r>
              <a:rPr spc="-36" dirty="0"/>
              <a:t> </a:t>
            </a:r>
            <a:r>
              <a:rPr dirty="0"/>
              <a:t>vs.</a:t>
            </a:r>
            <a:r>
              <a:rPr spc="-41" dirty="0"/>
              <a:t> </a:t>
            </a:r>
            <a:r>
              <a:rPr spc="-9" dirty="0"/>
              <a:t>Efficiency</a:t>
            </a:r>
          </a:p>
        </p:txBody>
      </p:sp>
      <p:grpSp>
        <p:nvGrpSpPr>
          <p:cNvPr id="45" name="object 3">
            <a:extLst>
              <a:ext uri="{FF2B5EF4-FFF2-40B4-BE49-F238E27FC236}">
                <a16:creationId xmlns:a16="http://schemas.microsoft.com/office/drawing/2014/main" id="{5E8E8377-02E2-8336-6303-4ABB5217CCE1}"/>
              </a:ext>
            </a:extLst>
          </p:cNvPr>
          <p:cNvGrpSpPr/>
          <p:nvPr/>
        </p:nvGrpSpPr>
        <p:grpSpPr>
          <a:xfrm>
            <a:off x="2971800" y="3205078"/>
            <a:ext cx="5266829" cy="2015330"/>
            <a:chOff x="1927006" y="1710836"/>
            <a:chExt cx="5803265" cy="2220595"/>
          </a:xfrm>
        </p:grpSpPr>
        <p:sp>
          <p:nvSpPr>
            <p:cNvPr id="46" name="object 4">
              <a:extLst>
                <a:ext uri="{FF2B5EF4-FFF2-40B4-BE49-F238E27FC236}">
                  <a16:creationId xmlns:a16="http://schemas.microsoft.com/office/drawing/2014/main" id="{E34CD57F-9C47-923D-BB32-DFDF4F208876}"/>
                </a:ext>
              </a:extLst>
            </p:cNvPr>
            <p:cNvSpPr/>
            <p:nvPr/>
          </p:nvSpPr>
          <p:spPr>
            <a:xfrm>
              <a:off x="1927006" y="1710836"/>
              <a:ext cx="70485" cy="603885"/>
            </a:xfrm>
            <a:custGeom>
              <a:avLst/>
              <a:gdLst/>
              <a:ahLst/>
              <a:cxnLst/>
              <a:rect l="l" t="t" r="r" b="b"/>
              <a:pathLst>
                <a:path w="70485" h="603885">
                  <a:moveTo>
                    <a:pt x="39292" y="105048"/>
                  </a:moveTo>
                  <a:lnTo>
                    <a:pt x="30872" y="105048"/>
                  </a:lnTo>
                  <a:lnTo>
                    <a:pt x="30872" y="603672"/>
                  </a:lnTo>
                  <a:lnTo>
                    <a:pt x="39292" y="603672"/>
                  </a:lnTo>
                  <a:lnTo>
                    <a:pt x="39292" y="105048"/>
                  </a:lnTo>
                  <a:close/>
                </a:path>
                <a:path w="70485" h="603885">
                  <a:moveTo>
                    <a:pt x="35082" y="0"/>
                  </a:moveTo>
                  <a:lnTo>
                    <a:pt x="0" y="117652"/>
                  </a:lnTo>
                  <a:lnTo>
                    <a:pt x="30872" y="117652"/>
                  </a:lnTo>
                  <a:lnTo>
                    <a:pt x="30872" y="105048"/>
                  </a:lnTo>
                  <a:lnTo>
                    <a:pt x="66406" y="105048"/>
                  </a:lnTo>
                  <a:lnTo>
                    <a:pt x="35082" y="0"/>
                  </a:lnTo>
                  <a:close/>
                </a:path>
                <a:path w="70485" h="603885">
                  <a:moveTo>
                    <a:pt x="66406" y="105048"/>
                  </a:moveTo>
                  <a:lnTo>
                    <a:pt x="39292" y="105048"/>
                  </a:lnTo>
                  <a:lnTo>
                    <a:pt x="39292" y="117652"/>
                  </a:lnTo>
                  <a:lnTo>
                    <a:pt x="70164" y="117652"/>
                  </a:lnTo>
                  <a:lnTo>
                    <a:pt x="66406" y="105048"/>
                  </a:lnTo>
                  <a:close/>
                </a:path>
              </a:pathLst>
            </a:custGeom>
            <a:solidFill>
              <a:srgbClr val="000000"/>
            </a:solidFill>
          </p:spPr>
          <p:txBody>
            <a:bodyPr wrap="square" lIns="0" tIns="0" rIns="0" bIns="0" rtlCol="0"/>
            <a:lstStyle/>
            <a:p>
              <a:endParaRPr/>
            </a:p>
          </p:txBody>
        </p:sp>
        <p:sp>
          <p:nvSpPr>
            <p:cNvPr id="47" name="object 5">
              <a:extLst>
                <a:ext uri="{FF2B5EF4-FFF2-40B4-BE49-F238E27FC236}">
                  <a16:creationId xmlns:a16="http://schemas.microsoft.com/office/drawing/2014/main" id="{F0467317-BBEB-0A17-4F69-CCB1566E99C6}"/>
                </a:ext>
              </a:extLst>
            </p:cNvPr>
            <p:cNvSpPr/>
            <p:nvPr/>
          </p:nvSpPr>
          <p:spPr>
            <a:xfrm>
              <a:off x="3206830" y="2240277"/>
              <a:ext cx="29845" cy="74295"/>
            </a:xfrm>
            <a:custGeom>
              <a:avLst/>
              <a:gdLst/>
              <a:ahLst/>
              <a:cxnLst/>
              <a:rect l="l" t="t" r="r" b="b"/>
              <a:pathLst>
                <a:path w="29844" h="74294">
                  <a:moveTo>
                    <a:pt x="29469" y="0"/>
                  </a:moveTo>
                  <a:lnTo>
                    <a:pt x="0" y="0"/>
                  </a:lnTo>
                  <a:lnTo>
                    <a:pt x="0" y="74231"/>
                  </a:lnTo>
                  <a:lnTo>
                    <a:pt x="29469" y="74231"/>
                  </a:lnTo>
                  <a:lnTo>
                    <a:pt x="29469" y="0"/>
                  </a:lnTo>
                  <a:close/>
                </a:path>
              </a:pathLst>
            </a:custGeom>
            <a:solidFill>
              <a:srgbClr val="FF0000"/>
            </a:solidFill>
          </p:spPr>
          <p:txBody>
            <a:bodyPr wrap="square" lIns="0" tIns="0" rIns="0" bIns="0" rtlCol="0"/>
            <a:lstStyle/>
            <a:p>
              <a:endParaRPr/>
            </a:p>
          </p:txBody>
        </p:sp>
        <p:sp>
          <p:nvSpPr>
            <p:cNvPr id="48" name="object 6">
              <a:extLst>
                <a:ext uri="{FF2B5EF4-FFF2-40B4-BE49-F238E27FC236}">
                  <a16:creationId xmlns:a16="http://schemas.microsoft.com/office/drawing/2014/main" id="{FF474D0F-728A-7464-7403-9DA582DBAF66}"/>
                </a:ext>
              </a:extLst>
            </p:cNvPr>
            <p:cNvSpPr/>
            <p:nvPr/>
          </p:nvSpPr>
          <p:spPr>
            <a:xfrm>
              <a:off x="1962089" y="3860811"/>
              <a:ext cx="5767705" cy="70485"/>
            </a:xfrm>
            <a:custGeom>
              <a:avLst/>
              <a:gdLst/>
              <a:ahLst/>
              <a:cxnLst/>
              <a:rect l="l" t="t" r="r" b="b"/>
              <a:pathLst>
                <a:path w="5767705" h="70485">
                  <a:moveTo>
                    <a:pt x="5651155" y="0"/>
                  </a:moveTo>
                  <a:lnTo>
                    <a:pt x="5651155" y="70031"/>
                  </a:lnTo>
                  <a:lnTo>
                    <a:pt x="5753655" y="39216"/>
                  </a:lnTo>
                  <a:lnTo>
                    <a:pt x="5662382" y="39216"/>
                  </a:lnTo>
                  <a:lnTo>
                    <a:pt x="5662382" y="29413"/>
                  </a:lnTo>
                  <a:lnTo>
                    <a:pt x="5748995" y="29413"/>
                  </a:lnTo>
                  <a:lnTo>
                    <a:pt x="5651155" y="0"/>
                  </a:lnTo>
                  <a:close/>
                </a:path>
                <a:path w="5767705" h="70485">
                  <a:moveTo>
                    <a:pt x="5651155" y="29413"/>
                  </a:moveTo>
                  <a:lnTo>
                    <a:pt x="0" y="29413"/>
                  </a:lnTo>
                  <a:lnTo>
                    <a:pt x="0" y="39216"/>
                  </a:lnTo>
                  <a:lnTo>
                    <a:pt x="5651155" y="39216"/>
                  </a:lnTo>
                  <a:lnTo>
                    <a:pt x="5651155" y="29413"/>
                  </a:lnTo>
                  <a:close/>
                </a:path>
                <a:path w="5767705" h="70485">
                  <a:moveTo>
                    <a:pt x="5748995" y="29413"/>
                  </a:moveTo>
                  <a:lnTo>
                    <a:pt x="5662382" y="29413"/>
                  </a:lnTo>
                  <a:lnTo>
                    <a:pt x="5662382" y="39216"/>
                  </a:lnTo>
                  <a:lnTo>
                    <a:pt x="5753655" y="39216"/>
                  </a:lnTo>
                  <a:lnTo>
                    <a:pt x="5767630" y="35015"/>
                  </a:lnTo>
                  <a:lnTo>
                    <a:pt x="5748995" y="29413"/>
                  </a:lnTo>
                  <a:close/>
                </a:path>
              </a:pathLst>
            </a:custGeom>
            <a:solidFill>
              <a:srgbClr val="000000"/>
            </a:solidFill>
          </p:spPr>
          <p:txBody>
            <a:bodyPr wrap="square" lIns="0" tIns="0" rIns="0" bIns="0" rtlCol="0"/>
            <a:lstStyle/>
            <a:p>
              <a:endParaRPr/>
            </a:p>
          </p:txBody>
        </p:sp>
        <p:sp>
          <p:nvSpPr>
            <p:cNvPr id="49" name="object 7">
              <a:extLst>
                <a:ext uri="{FF2B5EF4-FFF2-40B4-BE49-F238E27FC236}">
                  <a16:creationId xmlns:a16="http://schemas.microsoft.com/office/drawing/2014/main" id="{BA6C62AB-2A3D-A7B3-F119-B536ED5D2D2F}"/>
                </a:ext>
              </a:extLst>
            </p:cNvPr>
            <p:cNvSpPr/>
            <p:nvPr/>
          </p:nvSpPr>
          <p:spPr>
            <a:xfrm>
              <a:off x="2610421" y="3364985"/>
              <a:ext cx="29845" cy="530860"/>
            </a:xfrm>
            <a:custGeom>
              <a:avLst/>
              <a:gdLst/>
              <a:ahLst/>
              <a:cxnLst/>
              <a:rect l="l" t="t" r="r" b="b"/>
              <a:pathLst>
                <a:path w="29844" h="530860">
                  <a:moveTo>
                    <a:pt x="29469" y="0"/>
                  </a:moveTo>
                  <a:lnTo>
                    <a:pt x="0" y="0"/>
                  </a:lnTo>
                  <a:lnTo>
                    <a:pt x="0" y="530840"/>
                  </a:lnTo>
                  <a:lnTo>
                    <a:pt x="29469" y="530840"/>
                  </a:lnTo>
                  <a:lnTo>
                    <a:pt x="29469" y="0"/>
                  </a:lnTo>
                  <a:close/>
                </a:path>
              </a:pathLst>
            </a:custGeom>
            <a:solidFill>
              <a:srgbClr val="FF0000"/>
            </a:solidFill>
          </p:spPr>
          <p:txBody>
            <a:bodyPr wrap="square" lIns="0" tIns="0" rIns="0" bIns="0" rtlCol="0"/>
            <a:lstStyle/>
            <a:p>
              <a:endParaRPr/>
            </a:p>
          </p:txBody>
        </p:sp>
        <p:sp>
          <p:nvSpPr>
            <p:cNvPr id="50" name="object 8">
              <a:extLst>
                <a:ext uri="{FF2B5EF4-FFF2-40B4-BE49-F238E27FC236}">
                  <a16:creationId xmlns:a16="http://schemas.microsoft.com/office/drawing/2014/main" id="{BB3B4208-BD7B-7D61-DF00-9B0DFB1357D1}"/>
                </a:ext>
              </a:extLst>
            </p:cNvPr>
            <p:cNvSpPr/>
            <p:nvPr/>
          </p:nvSpPr>
          <p:spPr>
            <a:xfrm>
              <a:off x="1957879" y="2314508"/>
              <a:ext cx="8890" cy="1581785"/>
            </a:xfrm>
            <a:custGeom>
              <a:avLst/>
              <a:gdLst/>
              <a:ahLst/>
              <a:cxnLst/>
              <a:rect l="l" t="t" r="r" b="b"/>
              <a:pathLst>
                <a:path w="8889" h="1581785">
                  <a:moveTo>
                    <a:pt x="8420" y="0"/>
                  </a:moveTo>
                  <a:lnTo>
                    <a:pt x="0" y="0"/>
                  </a:lnTo>
                  <a:lnTo>
                    <a:pt x="0" y="1581317"/>
                  </a:lnTo>
                  <a:lnTo>
                    <a:pt x="8420" y="1581317"/>
                  </a:lnTo>
                  <a:lnTo>
                    <a:pt x="8420" y="0"/>
                  </a:lnTo>
                  <a:close/>
                </a:path>
              </a:pathLst>
            </a:custGeom>
            <a:solidFill>
              <a:srgbClr val="000000"/>
            </a:solidFill>
          </p:spPr>
          <p:txBody>
            <a:bodyPr wrap="square" lIns="0" tIns="0" rIns="0" bIns="0" rtlCol="0"/>
            <a:lstStyle/>
            <a:p>
              <a:endParaRPr/>
            </a:p>
          </p:txBody>
        </p:sp>
      </p:grpSp>
      <p:sp>
        <p:nvSpPr>
          <p:cNvPr id="52" name="object 10">
            <a:extLst>
              <a:ext uri="{FF2B5EF4-FFF2-40B4-BE49-F238E27FC236}">
                <a16:creationId xmlns:a16="http://schemas.microsoft.com/office/drawing/2014/main" id="{1D85DEA1-F653-1C0A-0B6D-D452A1691B8A}"/>
              </a:ext>
            </a:extLst>
          </p:cNvPr>
          <p:cNvSpPr txBox="1"/>
          <p:nvPr/>
        </p:nvSpPr>
        <p:spPr>
          <a:xfrm>
            <a:off x="8287734" y="4929957"/>
            <a:ext cx="919373" cy="473244"/>
          </a:xfrm>
          <a:prstGeom prst="rect">
            <a:avLst/>
          </a:prstGeom>
        </p:spPr>
        <p:txBody>
          <a:bodyPr vert="horz" wrap="square" lIns="0" tIns="12102" rIns="0" bIns="0" rtlCol="0">
            <a:spAutoFit/>
          </a:bodyPr>
          <a:lstStyle/>
          <a:p>
            <a:pPr marL="11527" marR="4611">
              <a:spcBef>
                <a:spcPts val="95"/>
              </a:spcBef>
            </a:pPr>
            <a:r>
              <a:rPr sz="1498" spc="-9" dirty="0">
                <a:solidFill>
                  <a:srgbClr val="0000FF"/>
                </a:solidFill>
                <a:latin typeface="Arial MT"/>
                <a:cs typeface="Arial MT"/>
              </a:rPr>
              <a:t>execution </a:t>
            </a:r>
            <a:r>
              <a:rPr sz="1498" spc="-18" dirty="0">
                <a:solidFill>
                  <a:srgbClr val="0000FF"/>
                </a:solidFill>
                <a:latin typeface="Arial MT"/>
                <a:cs typeface="Arial MT"/>
              </a:rPr>
              <a:t>time</a:t>
            </a:r>
            <a:endParaRPr sz="1498" dirty="0">
              <a:latin typeface="Arial MT"/>
              <a:cs typeface="Arial MT"/>
            </a:endParaRPr>
          </a:p>
        </p:txBody>
      </p:sp>
      <p:sp>
        <p:nvSpPr>
          <p:cNvPr id="53" name="object 11">
            <a:extLst>
              <a:ext uri="{FF2B5EF4-FFF2-40B4-BE49-F238E27FC236}">
                <a16:creationId xmlns:a16="http://schemas.microsoft.com/office/drawing/2014/main" id="{E80799CA-9B42-CCF9-DA68-06893AF639C0}"/>
              </a:ext>
            </a:extLst>
          </p:cNvPr>
          <p:cNvSpPr txBox="1"/>
          <p:nvPr/>
        </p:nvSpPr>
        <p:spPr>
          <a:xfrm>
            <a:off x="3469586"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54" name="object 12">
            <a:extLst>
              <a:ext uri="{FF2B5EF4-FFF2-40B4-BE49-F238E27FC236}">
                <a16:creationId xmlns:a16="http://schemas.microsoft.com/office/drawing/2014/main" id="{66C23EFF-406E-D6EA-BD7A-6DEB034EEE60}"/>
              </a:ext>
            </a:extLst>
          </p:cNvPr>
          <p:cNvSpPr txBox="1"/>
          <p:nvPr/>
        </p:nvSpPr>
        <p:spPr>
          <a:xfrm>
            <a:off x="3673495" y="5226130"/>
            <a:ext cx="297372" cy="418366"/>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min</a:t>
            </a:r>
            <a:endParaRPr sz="1316">
              <a:latin typeface="Arial MT"/>
              <a:cs typeface="Arial MT"/>
            </a:endParaRPr>
          </a:p>
        </p:txBody>
      </p:sp>
      <p:grpSp>
        <p:nvGrpSpPr>
          <p:cNvPr id="55" name="object 13">
            <a:extLst>
              <a:ext uri="{FF2B5EF4-FFF2-40B4-BE49-F238E27FC236}">
                <a16:creationId xmlns:a16="http://schemas.microsoft.com/office/drawing/2014/main" id="{B2786C72-0A47-C9AF-DCBB-A9E66B2253D1}"/>
              </a:ext>
            </a:extLst>
          </p:cNvPr>
          <p:cNvGrpSpPr/>
          <p:nvPr/>
        </p:nvGrpSpPr>
        <p:grpSpPr>
          <a:xfrm>
            <a:off x="3602230" y="3752948"/>
            <a:ext cx="2003804" cy="1493776"/>
            <a:chOff x="2621646" y="2314508"/>
            <a:chExt cx="2207895" cy="1645920"/>
          </a:xfrm>
        </p:grpSpPr>
        <p:sp>
          <p:nvSpPr>
            <p:cNvPr id="56" name="object 14">
              <a:extLst>
                <a:ext uri="{FF2B5EF4-FFF2-40B4-BE49-F238E27FC236}">
                  <a16:creationId xmlns:a16="http://schemas.microsoft.com/office/drawing/2014/main" id="{BE7DC770-8B93-8178-CE53-C30B6984A5ED}"/>
                </a:ext>
              </a:extLst>
            </p:cNvPr>
            <p:cNvSpPr/>
            <p:nvPr/>
          </p:nvSpPr>
          <p:spPr>
            <a:xfrm>
              <a:off x="2809684" y="2314511"/>
              <a:ext cx="426720" cy="1581785"/>
            </a:xfrm>
            <a:custGeom>
              <a:avLst/>
              <a:gdLst/>
              <a:ahLst/>
              <a:cxnLst/>
              <a:rect l="l" t="t" r="r" b="b"/>
              <a:pathLst>
                <a:path w="426719" h="1581785">
                  <a:moveTo>
                    <a:pt x="29476" y="654100"/>
                  </a:moveTo>
                  <a:lnTo>
                    <a:pt x="0" y="654100"/>
                  </a:lnTo>
                  <a:lnTo>
                    <a:pt x="0" y="1581315"/>
                  </a:lnTo>
                  <a:lnTo>
                    <a:pt x="29476" y="1581315"/>
                  </a:lnTo>
                  <a:lnTo>
                    <a:pt x="29476" y="654100"/>
                  </a:lnTo>
                  <a:close/>
                </a:path>
                <a:path w="426719" h="1581785">
                  <a:moveTo>
                    <a:pt x="228739" y="190487"/>
                  </a:moveTo>
                  <a:lnTo>
                    <a:pt x="199275" y="190487"/>
                  </a:lnTo>
                  <a:lnTo>
                    <a:pt x="199275" y="1581315"/>
                  </a:lnTo>
                  <a:lnTo>
                    <a:pt x="228739" y="1581315"/>
                  </a:lnTo>
                  <a:lnTo>
                    <a:pt x="228739" y="190487"/>
                  </a:lnTo>
                  <a:close/>
                </a:path>
                <a:path w="426719" h="1581785">
                  <a:moveTo>
                    <a:pt x="426605" y="0"/>
                  </a:moveTo>
                  <a:lnTo>
                    <a:pt x="397141" y="0"/>
                  </a:lnTo>
                  <a:lnTo>
                    <a:pt x="397141" y="1581315"/>
                  </a:lnTo>
                  <a:lnTo>
                    <a:pt x="426605" y="1581315"/>
                  </a:lnTo>
                  <a:lnTo>
                    <a:pt x="426605" y="0"/>
                  </a:lnTo>
                  <a:close/>
                </a:path>
              </a:pathLst>
            </a:custGeom>
            <a:solidFill>
              <a:srgbClr val="FF0000"/>
            </a:solidFill>
          </p:spPr>
          <p:txBody>
            <a:bodyPr wrap="square" lIns="0" tIns="0" rIns="0" bIns="0" rtlCol="0"/>
            <a:lstStyle/>
            <a:p>
              <a:endParaRPr/>
            </a:p>
          </p:txBody>
        </p:sp>
        <p:sp>
          <p:nvSpPr>
            <p:cNvPr id="57" name="object 15">
              <a:extLst>
                <a:ext uri="{FF2B5EF4-FFF2-40B4-BE49-F238E27FC236}">
                  <a16:creationId xmlns:a16="http://schemas.microsoft.com/office/drawing/2014/main" id="{B9A0911B-5F71-B77D-EA34-C37C60C186FE}"/>
                </a:ext>
              </a:extLst>
            </p:cNvPr>
            <p:cNvSpPr/>
            <p:nvPr/>
          </p:nvSpPr>
          <p:spPr>
            <a:xfrm>
              <a:off x="2621646" y="3895826"/>
              <a:ext cx="8890" cy="64769"/>
            </a:xfrm>
            <a:custGeom>
              <a:avLst/>
              <a:gdLst/>
              <a:ahLst/>
              <a:cxnLst/>
              <a:rect l="l" t="t" r="r" b="b"/>
              <a:pathLst>
                <a:path w="8889" h="64770">
                  <a:moveTo>
                    <a:pt x="8419" y="0"/>
                  </a:moveTo>
                  <a:lnTo>
                    <a:pt x="0" y="0"/>
                  </a:lnTo>
                  <a:lnTo>
                    <a:pt x="0" y="64429"/>
                  </a:lnTo>
                  <a:lnTo>
                    <a:pt x="8419" y="64429"/>
                  </a:lnTo>
                  <a:lnTo>
                    <a:pt x="8419" y="0"/>
                  </a:lnTo>
                  <a:close/>
                </a:path>
              </a:pathLst>
            </a:custGeom>
            <a:solidFill>
              <a:srgbClr val="000000"/>
            </a:solidFill>
          </p:spPr>
          <p:txBody>
            <a:bodyPr wrap="square" lIns="0" tIns="0" rIns="0" bIns="0" rtlCol="0"/>
            <a:lstStyle/>
            <a:p>
              <a:endParaRPr/>
            </a:p>
          </p:txBody>
        </p:sp>
        <p:sp>
          <p:nvSpPr>
            <p:cNvPr id="58" name="object 16">
              <a:extLst>
                <a:ext uri="{FF2B5EF4-FFF2-40B4-BE49-F238E27FC236}">
                  <a16:creationId xmlns:a16="http://schemas.microsoft.com/office/drawing/2014/main" id="{29F9A77D-5E5E-442A-4664-7E243D8281BB}"/>
                </a:ext>
              </a:extLst>
            </p:cNvPr>
            <p:cNvSpPr/>
            <p:nvPr/>
          </p:nvSpPr>
          <p:spPr>
            <a:xfrm>
              <a:off x="3406101" y="2638056"/>
              <a:ext cx="1423035" cy="1257935"/>
            </a:xfrm>
            <a:custGeom>
              <a:avLst/>
              <a:gdLst/>
              <a:ahLst/>
              <a:cxnLst/>
              <a:rect l="l" t="t" r="r" b="b"/>
              <a:pathLst>
                <a:path w="1423035" h="1257935">
                  <a:moveTo>
                    <a:pt x="29464" y="0"/>
                  </a:moveTo>
                  <a:lnTo>
                    <a:pt x="0" y="0"/>
                  </a:lnTo>
                  <a:lnTo>
                    <a:pt x="0" y="1257769"/>
                  </a:lnTo>
                  <a:lnTo>
                    <a:pt x="29464" y="1257769"/>
                  </a:lnTo>
                  <a:lnTo>
                    <a:pt x="29464" y="0"/>
                  </a:lnTo>
                  <a:close/>
                </a:path>
                <a:path w="1423035" h="1257935">
                  <a:moveTo>
                    <a:pt x="625868" y="792759"/>
                  </a:moveTo>
                  <a:lnTo>
                    <a:pt x="596404" y="792759"/>
                  </a:lnTo>
                  <a:lnTo>
                    <a:pt x="596404" y="1257769"/>
                  </a:lnTo>
                  <a:lnTo>
                    <a:pt x="625868" y="1257769"/>
                  </a:lnTo>
                  <a:lnTo>
                    <a:pt x="625868" y="792759"/>
                  </a:lnTo>
                  <a:close/>
                </a:path>
                <a:path w="1423035" h="1257935">
                  <a:moveTo>
                    <a:pt x="825144" y="991654"/>
                  </a:moveTo>
                  <a:lnTo>
                    <a:pt x="795680" y="991654"/>
                  </a:lnTo>
                  <a:lnTo>
                    <a:pt x="795680" y="1257769"/>
                  </a:lnTo>
                  <a:lnTo>
                    <a:pt x="825144" y="1257769"/>
                  </a:lnTo>
                  <a:lnTo>
                    <a:pt x="825144" y="991654"/>
                  </a:lnTo>
                  <a:close/>
                </a:path>
                <a:path w="1423035" h="1257935">
                  <a:moveTo>
                    <a:pt x="1023010" y="1058887"/>
                  </a:moveTo>
                  <a:lnTo>
                    <a:pt x="993546" y="1058887"/>
                  </a:lnTo>
                  <a:lnTo>
                    <a:pt x="993546" y="1257769"/>
                  </a:lnTo>
                  <a:lnTo>
                    <a:pt x="1023010" y="1257769"/>
                  </a:lnTo>
                  <a:lnTo>
                    <a:pt x="1023010" y="1058887"/>
                  </a:lnTo>
                  <a:close/>
                </a:path>
                <a:path w="1423035" h="1257935">
                  <a:moveTo>
                    <a:pt x="1422958" y="1256372"/>
                  </a:moveTo>
                  <a:lnTo>
                    <a:pt x="1421549" y="1190548"/>
                  </a:lnTo>
                  <a:lnTo>
                    <a:pt x="1392085" y="1191945"/>
                  </a:lnTo>
                  <a:lnTo>
                    <a:pt x="1393482" y="1257769"/>
                  </a:lnTo>
                  <a:lnTo>
                    <a:pt x="1422958" y="1256372"/>
                  </a:lnTo>
                  <a:close/>
                </a:path>
              </a:pathLst>
            </a:custGeom>
            <a:solidFill>
              <a:srgbClr val="FF0000"/>
            </a:solidFill>
          </p:spPr>
          <p:txBody>
            <a:bodyPr wrap="square" lIns="0" tIns="0" rIns="0" bIns="0" rtlCol="0"/>
            <a:lstStyle/>
            <a:p>
              <a:endParaRPr/>
            </a:p>
          </p:txBody>
        </p:sp>
      </p:grpSp>
      <p:sp>
        <p:nvSpPr>
          <p:cNvPr id="59" name="object 17">
            <a:extLst>
              <a:ext uri="{FF2B5EF4-FFF2-40B4-BE49-F238E27FC236}">
                <a16:creationId xmlns:a16="http://schemas.microsoft.com/office/drawing/2014/main" id="{E6AC90DC-70CC-FFFD-6C40-F2CD30876E0C}"/>
              </a:ext>
            </a:extLst>
          </p:cNvPr>
          <p:cNvSpPr txBox="1"/>
          <p:nvPr/>
        </p:nvSpPr>
        <p:spPr>
          <a:xfrm>
            <a:off x="7120992"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0" name="object 18">
            <a:extLst>
              <a:ext uri="{FF2B5EF4-FFF2-40B4-BE49-F238E27FC236}">
                <a16:creationId xmlns:a16="http://schemas.microsoft.com/office/drawing/2014/main" id="{27562A83-1BB3-D5D2-3199-84495D7765CF}"/>
              </a:ext>
            </a:extLst>
          </p:cNvPr>
          <p:cNvSpPr txBox="1"/>
          <p:nvPr/>
        </p:nvSpPr>
        <p:spPr>
          <a:xfrm>
            <a:off x="7324902" y="5226130"/>
            <a:ext cx="344053"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max</a:t>
            </a:r>
            <a:endParaRPr sz="1316">
              <a:latin typeface="Arial MT"/>
              <a:cs typeface="Arial MT"/>
            </a:endParaRPr>
          </a:p>
        </p:txBody>
      </p:sp>
      <p:grpSp>
        <p:nvGrpSpPr>
          <p:cNvPr id="61" name="object 19">
            <a:extLst>
              <a:ext uri="{FF2B5EF4-FFF2-40B4-BE49-F238E27FC236}">
                <a16:creationId xmlns:a16="http://schemas.microsoft.com/office/drawing/2014/main" id="{E902C565-5346-E38E-638C-FB6F683320BF}"/>
              </a:ext>
            </a:extLst>
          </p:cNvPr>
          <p:cNvGrpSpPr/>
          <p:nvPr/>
        </p:nvGrpSpPr>
        <p:grpSpPr>
          <a:xfrm>
            <a:off x="4495024" y="4527089"/>
            <a:ext cx="2553596" cy="719802"/>
            <a:chOff x="3605372" y="3167496"/>
            <a:chExt cx="2813685" cy="793115"/>
          </a:xfrm>
        </p:grpSpPr>
        <p:sp>
          <p:nvSpPr>
            <p:cNvPr id="62" name="object 20">
              <a:extLst>
                <a:ext uri="{FF2B5EF4-FFF2-40B4-BE49-F238E27FC236}">
                  <a16:creationId xmlns:a16="http://schemas.microsoft.com/office/drawing/2014/main" id="{4A7C0EB8-D38A-68E9-DD44-6B5097EF9B11}"/>
                </a:ext>
              </a:extLst>
            </p:cNvPr>
            <p:cNvSpPr/>
            <p:nvPr/>
          </p:nvSpPr>
          <p:spPr>
            <a:xfrm>
              <a:off x="3605365" y="3167506"/>
              <a:ext cx="1024890" cy="728345"/>
            </a:xfrm>
            <a:custGeom>
              <a:avLst/>
              <a:gdLst/>
              <a:ahLst/>
              <a:cxnLst/>
              <a:rect l="l" t="t" r="r" b="b"/>
              <a:pathLst>
                <a:path w="1024889" h="728345">
                  <a:moveTo>
                    <a:pt x="29476" y="0"/>
                  </a:moveTo>
                  <a:lnTo>
                    <a:pt x="0" y="0"/>
                  </a:lnTo>
                  <a:lnTo>
                    <a:pt x="0" y="728319"/>
                  </a:lnTo>
                  <a:lnTo>
                    <a:pt x="29476" y="728319"/>
                  </a:lnTo>
                  <a:lnTo>
                    <a:pt x="29476" y="0"/>
                  </a:lnTo>
                  <a:close/>
                </a:path>
                <a:path w="1024889" h="728345">
                  <a:moveTo>
                    <a:pt x="227342" y="396379"/>
                  </a:moveTo>
                  <a:lnTo>
                    <a:pt x="197866" y="396379"/>
                  </a:lnTo>
                  <a:lnTo>
                    <a:pt x="197866" y="728319"/>
                  </a:lnTo>
                  <a:lnTo>
                    <a:pt x="227342" y="728319"/>
                  </a:lnTo>
                  <a:lnTo>
                    <a:pt x="227342" y="396379"/>
                  </a:lnTo>
                  <a:close/>
                </a:path>
                <a:path w="1024889" h="728345">
                  <a:moveTo>
                    <a:pt x="1024420" y="728319"/>
                  </a:moveTo>
                  <a:lnTo>
                    <a:pt x="1023023" y="462203"/>
                  </a:lnTo>
                  <a:lnTo>
                    <a:pt x="993546" y="462203"/>
                  </a:lnTo>
                  <a:lnTo>
                    <a:pt x="994956" y="728319"/>
                  </a:lnTo>
                  <a:lnTo>
                    <a:pt x="1024420" y="728319"/>
                  </a:lnTo>
                  <a:close/>
                </a:path>
              </a:pathLst>
            </a:custGeom>
            <a:solidFill>
              <a:srgbClr val="FF0000"/>
            </a:solidFill>
          </p:spPr>
          <p:txBody>
            <a:bodyPr wrap="square" lIns="0" tIns="0" rIns="0" bIns="0" rtlCol="0"/>
            <a:lstStyle/>
            <a:p>
              <a:endParaRPr/>
            </a:p>
          </p:txBody>
        </p:sp>
        <p:sp>
          <p:nvSpPr>
            <p:cNvPr id="63" name="object 21">
              <a:extLst>
                <a:ext uri="{FF2B5EF4-FFF2-40B4-BE49-F238E27FC236}">
                  <a16:creationId xmlns:a16="http://schemas.microsoft.com/office/drawing/2014/main" id="{EF84B4A1-A420-FFAD-9E5F-F0D42C978AD8}"/>
                </a:ext>
              </a:extLst>
            </p:cNvPr>
            <p:cNvSpPr/>
            <p:nvPr/>
          </p:nvSpPr>
          <p:spPr>
            <a:xfrm>
              <a:off x="3748510" y="3895827"/>
              <a:ext cx="8890" cy="64769"/>
            </a:xfrm>
            <a:custGeom>
              <a:avLst/>
              <a:gdLst/>
              <a:ahLst/>
              <a:cxnLst/>
              <a:rect l="l" t="t" r="r" b="b"/>
              <a:pathLst>
                <a:path w="8889"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4" name="object 22">
              <a:extLst>
                <a:ext uri="{FF2B5EF4-FFF2-40B4-BE49-F238E27FC236}">
                  <a16:creationId xmlns:a16="http://schemas.microsoft.com/office/drawing/2014/main" id="{96BB9B05-2A8A-B12B-579B-357105B4A722}"/>
                </a:ext>
              </a:extLst>
            </p:cNvPr>
            <p:cNvSpPr/>
            <p:nvPr/>
          </p:nvSpPr>
          <p:spPr>
            <a:xfrm>
              <a:off x="5063414" y="3696944"/>
              <a:ext cx="1355725" cy="199390"/>
            </a:xfrm>
            <a:custGeom>
              <a:avLst/>
              <a:gdLst/>
              <a:ahLst/>
              <a:cxnLst/>
              <a:rect l="l" t="t" r="r" b="b"/>
              <a:pathLst>
                <a:path w="1355725" h="199389">
                  <a:moveTo>
                    <a:pt x="29464" y="0"/>
                  </a:moveTo>
                  <a:lnTo>
                    <a:pt x="0" y="0"/>
                  </a:lnTo>
                  <a:lnTo>
                    <a:pt x="0" y="198882"/>
                  </a:lnTo>
                  <a:lnTo>
                    <a:pt x="29464" y="198882"/>
                  </a:lnTo>
                  <a:lnTo>
                    <a:pt x="29464" y="0"/>
                  </a:lnTo>
                  <a:close/>
                </a:path>
                <a:path w="1355725" h="199389">
                  <a:moveTo>
                    <a:pt x="294690" y="65824"/>
                  </a:moveTo>
                  <a:lnTo>
                    <a:pt x="265226" y="65824"/>
                  </a:lnTo>
                  <a:lnTo>
                    <a:pt x="265226" y="198882"/>
                  </a:lnTo>
                  <a:lnTo>
                    <a:pt x="294690" y="198882"/>
                  </a:lnTo>
                  <a:lnTo>
                    <a:pt x="294690" y="65824"/>
                  </a:lnTo>
                  <a:close/>
                </a:path>
                <a:path w="1355725" h="199389">
                  <a:moveTo>
                    <a:pt x="559917" y="133057"/>
                  </a:moveTo>
                  <a:lnTo>
                    <a:pt x="531850" y="131660"/>
                  </a:lnTo>
                  <a:lnTo>
                    <a:pt x="529043" y="197485"/>
                  </a:lnTo>
                  <a:lnTo>
                    <a:pt x="558520" y="198882"/>
                  </a:lnTo>
                  <a:lnTo>
                    <a:pt x="559917" y="133057"/>
                  </a:lnTo>
                  <a:close/>
                </a:path>
                <a:path w="1355725" h="199389">
                  <a:moveTo>
                    <a:pt x="825144" y="133057"/>
                  </a:moveTo>
                  <a:lnTo>
                    <a:pt x="795680" y="133057"/>
                  </a:lnTo>
                  <a:lnTo>
                    <a:pt x="795680" y="198882"/>
                  </a:lnTo>
                  <a:lnTo>
                    <a:pt x="825144" y="198882"/>
                  </a:lnTo>
                  <a:lnTo>
                    <a:pt x="825144" y="133057"/>
                  </a:lnTo>
                  <a:close/>
                </a:path>
                <a:path w="1355725" h="199389">
                  <a:moveTo>
                    <a:pt x="1090371" y="65824"/>
                  </a:moveTo>
                  <a:lnTo>
                    <a:pt x="1062304" y="65824"/>
                  </a:lnTo>
                  <a:lnTo>
                    <a:pt x="1060907" y="197485"/>
                  </a:lnTo>
                  <a:lnTo>
                    <a:pt x="1088974" y="198882"/>
                  </a:lnTo>
                  <a:lnTo>
                    <a:pt x="1090371" y="65824"/>
                  </a:lnTo>
                  <a:close/>
                </a:path>
                <a:path w="1355725" h="199389">
                  <a:moveTo>
                    <a:pt x="1355598" y="0"/>
                  </a:moveTo>
                  <a:lnTo>
                    <a:pt x="1326134" y="0"/>
                  </a:lnTo>
                  <a:lnTo>
                    <a:pt x="1324724" y="198882"/>
                  </a:lnTo>
                  <a:lnTo>
                    <a:pt x="1354201" y="198882"/>
                  </a:lnTo>
                  <a:lnTo>
                    <a:pt x="1355598" y="0"/>
                  </a:lnTo>
                  <a:close/>
                </a:path>
              </a:pathLst>
            </a:custGeom>
            <a:solidFill>
              <a:srgbClr val="FF0000"/>
            </a:solidFill>
          </p:spPr>
          <p:txBody>
            <a:bodyPr wrap="square" lIns="0" tIns="0" rIns="0" bIns="0" rtlCol="0"/>
            <a:lstStyle/>
            <a:p>
              <a:endParaRPr/>
            </a:p>
          </p:txBody>
        </p:sp>
      </p:grpSp>
      <p:sp>
        <p:nvSpPr>
          <p:cNvPr id="65" name="object 23">
            <a:extLst>
              <a:ext uri="{FF2B5EF4-FFF2-40B4-BE49-F238E27FC236}">
                <a16:creationId xmlns:a16="http://schemas.microsoft.com/office/drawing/2014/main" id="{CDF74C6F-4400-5584-6A79-7F5E071D6617}"/>
              </a:ext>
            </a:extLst>
          </p:cNvPr>
          <p:cNvSpPr txBox="1"/>
          <p:nvPr/>
        </p:nvSpPr>
        <p:spPr>
          <a:xfrm>
            <a:off x="4492285" y="5324018"/>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6" name="object 24">
            <a:extLst>
              <a:ext uri="{FF2B5EF4-FFF2-40B4-BE49-F238E27FC236}">
                <a16:creationId xmlns:a16="http://schemas.microsoft.com/office/drawing/2014/main" id="{72C235A2-6D06-DD00-E94B-E5502F09C685}"/>
              </a:ext>
            </a:extLst>
          </p:cNvPr>
          <p:cNvSpPr txBox="1"/>
          <p:nvPr/>
        </p:nvSpPr>
        <p:spPr>
          <a:xfrm>
            <a:off x="4696194" y="5231214"/>
            <a:ext cx="297372"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avg</a:t>
            </a:r>
            <a:endParaRPr sz="1316">
              <a:latin typeface="Arial MT"/>
              <a:cs typeface="Arial MT"/>
            </a:endParaRPr>
          </a:p>
        </p:txBody>
      </p:sp>
      <p:grpSp>
        <p:nvGrpSpPr>
          <p:cNvPr id="67" name="object 25">
            <a:extLst>
              <a:ext uri="{FF2B5EF4-FFF2-40B4-BE49-F238E27FC236}">
                <a16:creationId xmlns:a16="http://schemas.microsoft.com/office/drawing/2014/main" id="{EE516F47-7690-4B41-FE6F-9765F2A4CECE}"/>
              </a:ext>
            </a:extLst>
          </p:cNvPr>
          <p:cNvGrpSpPr/>
          <p:nvPr/>
        </p:nvGrpSpPr>
        <p:grpSpPr>
          <a:xfrm>
            <a:off x="2765944" y="5067333"/>
            <a:ext cx="6776165" cy="1678193"/>
            <a:chOff x="1700183" y="3762766"/>
            <a:chExt cx="7466330" cy="1849120"/>
          </a:xfrm>
        </p:grpSpPr>
        <p:sp>
          <p:nvSpPr>
            <p:cNvPr id="68" name="object 26">
              <a:extLst>
                <a:ext uri="{FF2B5EF4-FFF2-40B4-BE49-F238E27FC236}">
                  <a16:creationId xmlns:a16="http://schemas.microsoft.com/office/drawing/2014/main" id="{7F060430-FFC8-0B37-37FF-13637A9FB296}"/>
                </a:ext>
              </a:extLst>
            </p:cNvPr>
            <p:cNvSpPr/>
            <p:nvPr/>
          </p:nvSpPr>
          <p:spPr>
            <a:xfrm>
              <a:off x="6598647" y="3895827"/>
              <a:ext cx="8890" cy="64769"/>
            </a:xfrm>
            <a:custGeom>
              <a:avLst/>
              <a:gdLst/>
              <a:ahLst/>
              <a:cxnLst/>
              <a:rect l="l" t="t" r="r" b="b"/>
              <a:pathLst>
                <a:path w="8890"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9" name="object 27">
              <a:extLst>
                <a:ext uri="{FF2B5EF4-FFF2-40B4-BE49-F238E27FC236}">
                  <a16:creationId xmlns:a16="http://schemas.microsoft.com/office/drawing/2014/main" id="{03099D7F-B44E-84EF-EEEF-0DC175ED7E4F}"/>
                </a:ext>
              </a:extLst>
            </p:cNvPr>
            <p:cNvSpPr/>
            <p:nvPr/>
          </p:nvSpPr>
          <p:spPr>
            <a:xfrm>
              <a:off x="6588823" y="3762766"/>
              <a:ext cx="29845" cy="133350"/>
            </a:xfrm>
            <a:custGeom>
              <a:avLst/>
              <a:gdLst/>
              <a:ahLst/>
              <a:cxnLst/>
              <a:rect l="l" t="t" r="r" b="b"/>
              <a:pathLst>
                <a:path w="29845" h="133350">
                  <a:moveTo>
                    <a:pt x="29469" y="0"/>
                  </a:moveTo>
                  <a:lnTo>
                    <a:pt x="0" y="0"/>
                  </a:lnTo>
                  <a:lnTo>
                    <a:pt x="0" y="133060"/>
                  </a:lnTo>
                  <a:lnTo>
                    <a:pt x="29469" y="133060"/>
                  </a:lnTo>
                  <a:lnTo>
                    <a:pt x="29469" y="0"/>
                  </a:lnTo>
                  <a:close/>
                </a:path>
              </a:pathLst>
            </a:custGeom>
            <a:solidFill>
              <a:srgbClr val="FF0000"/>
            </a:solidFill>
          </p:spPr>
          <p:txBody>
            <a:bodyPr wrap="square" lIns="0" tIns="0" rIns="0" bIns="0" rtlCol="0"/>
            <a:lstStyle/>
            <a:p>
              <a:endParaRPr/>
            </a:p>
          </p:txBody>
        </p:sp>
        <p:sp>
          <p:nvSpPr>
            <p:cNvPr id="70" name="object 28">
              <a:extLst>
                <a:ext uri="{FF2B5EF4-FFF2-40B4-BE49-F238E27FC236}">
                  <a16:creationId xmlns:a16="http://schemas.microsoft.com/office/drawing/2014/main" id="{A762FD9A-D8AE-BD93-B0B2-B78C24F04314}"/>
                </a:ext>
              </a:extLst>
            </p:cNvPr>
            <p:cNvSpPr/>
            <p:nvPr/>
          </p:nvSpPr>
          <p:spPr>
            <a:xfrm>
              <a:off x="7266625" y="3895826"/>
              <a:ext cx="0" cy="520065"/>
            </a:xfrm>
            <a:custGeom>
              <a:avLst/>
              <a:gdLst/>
              <a:ahLst/>
              <a:cxnLst/>
              <a:rect l="l" t="t" r="r" b="b"/>
              <a:pathLst>
                <a:path h="520064">
                  <a:moveTo>
                    <a:pt x="0" y="0"/>
                  </a:moveTo>
                  <a:lnTo>
                    <a:pt x="0" y="519635"/>
                  </a:lnTo>
                </a:path>
              </a:pathLst>
            </a:custGeom>
            <a:ln w="8418">
              <a:solidFill>
                <a:srgbClr val="4A7EBB"/>
              </a:solidFill>
              <a:prstDash val="sysDash"/>
            </a:ln>
          </p:spPr>
          <p:txBody>
            <a:bodyPr wrap="square" lIns="0" tIns="0" rIns="0" bIns="0" rtlCol="0"/>
            <a:lstStyle/>
            <a:p>
              <a:endParaRPr/>
            </a:p>
          </p:txBody>
        </p:sp>
        <p:sp>
          <p:nvSpPr>
            <p:cNvPr id="71" name="object 29">
              <a:extLst>
                <a:ext uri="{FF2B5EF4-FFF2-40B4-BE49-F238E27FC236}">
                  <a16:creationId xmlns:a16="http://schemas.microsoft.com/office/drawing/2014/main" id="{873B8046-3604-491E-D438-C886E1C9A1B5}"/>
                </a:ext>
              </a:extLst>
            </p:cNvPr>
            <p:cNvSpPr/>
            <p:nvPr/>
          </p:nvSpPr>
          <p:spPr>
            <a:xfrm>
              <a:off x="4215815" y="3895826"/>
              <a:ext cx="0" cy="520065"/>
            </a:xfrm>
            <a:custGeom>
              <a:avLst/>
              <a:gdLst/>
              <a:ahLst/>
              <a:cxnLst/>
              <a:rect l="l" t="t" r="r" b="b"/>
              <a:pathLst>
                <a:path h="520064">
                  <a:moveTo>
                    <a:pt x="0" y="0"/>
                  </a:moveTo>
                  <a:lnTo>
                    <a:pt x="0" y="519635"/>
                  </a:lnTo>
                </a:path>
              </a:pathLst>
            </a:custGeom>
            <a:ln w="8421">
              <a:solidFill>
                <a:srgbClr val="4A7EBB"/>
              </a:solidFill>
              <a:prstDash val="sysDash"/>
            </a:ln>
          </p:spPr>
          <p:txBody>
            <a:bodyPr wrap="square" lIns="0" tIns="0" rIns="0" bIns="0" rtlCol="0"/>
            <a:lstStyle/>
            <a:p>
              <a:endParaRPr/>
            </a:p>
          </p:txBody>
        </p:sp>
        <p:sp>
          <p:nvSpPr>
            <p:cNvPr id="72" name="object 30">
              <a:extLst>
                <a:ext uri="{FF2B5EF4-FFF2-40B4-BE49-F238E27FC236}">
                  <a16:creationId xmlns:a16="http://schemas.microsoft.com/office/drawing/2014/main" id="{E1D16FB9-3078-D7C8-F7ED-388DDE37391F}"/>
                </a:ext>
              </a:extLst>
            </p:cNvPr>
            <p:cNvSpPr/>
            <p:nvPr/>
          </p:nvSpPr>
          <p:spPr>
            <a:xfrm>
              <a:off x="1700183" y="4415462"/>
              <a:ext cx="7466330" cy="1196340"/>
            </a:xfrm>
            <a:custGeom>
              <a:avLst/>
              <a:gdLst/>
              <a:ahLst/>
              <a:cxnLst/>
              <a:rect l="l" t="t" r="r" b="b"/>
              <a:pathLst>
                <a:path w="7466330" h="1196339">
                  <a:moveTo>
                    <a:pt x="7466012" y="0"/>
                  </a:moveTo>
                  <a:lnTo>
                    <a:pt x="0" y="0"/>
                  </a:lnTo>
                  <a:lnTo>
                    <a:pt x="0" y="1196235"/>
                  </a:lnTo>
                  <a:lnTo>
                    <a:pt x="7466012" y="1196235"/>
                  </a:lnTo>
                  <a:lnTo>
                    <a:pt x="7466012" y="0"/>
                  </a:lnTo>
                  <a:close/>
                </a:path>
              </a:pathLst>
            </a:custGeom>
            <a:solidFill>
              <a:srgbClr val="FFFFFF"/>
            </a:solidFill>
          </p:spPr>
          <p:txBody>
            <a:bodyPr wrap="square" lIns="0" tIns="0" rIns="0" bIns="0" rtlCol="0"/>
            <a:lstStyle/>
            <a:p>
              <a:endParaRPr/>
            </a:p>
          </p:txBody>
        </p:sp>
        <p:sp>
          <p:nvSpPr>
            <p:cNvPr id="73" name="object 31">
              <a:extLst>
                <a:ext uri="{FF2B5EF4-FFF2-40B4-BE49-F238E27FC236}">
                  <a16:creationId xmlns:a16="http://schemas.microsoft.com/office/drawing/2014/main" id="{DD6319E8-B69D-D76C-8987-F9B8FA329DD1}"/>
                </a:ext>
              </a:extLst>
            </p:cNvPr>
            <p:cNvSpPr/>
            <p:nvPr/>
          </p:nvSpPr>
          <p:spPr>
            <a:xfrm>
              <a:off x="2625857" y="4555526"/>
              <a:ext cx="0" cy="465455"/>
            </a:xfrm>
            <a:custGeom>
              <a:avLst/>
              <a:gdLst/>
              <a:ahLst/>
              <a:cxnLst/>
              <a:rect l="l" t="t" r="r" b="b"/>
              <a:pathLst>
                <a:path h="465454">
                  <a:moveTo>
                    <a:pt x="0" y="0"/>
                  </a:moveTo>
                  <a:lnTo>
                    <a:pt x="0" y="465010"/>
                  </a:lnTo>
                </a:path>
              </a:pathLst>
            </a:custGeom>
            <a:ln w="8420">
              <a:solidFill>
                <a:srgbClr val="4A7EBB"/>
              </a:solidFill>
              <a:prstDash val="sysDash"/>
            </a:ln>
          </p:spPr>
          <p:txBody>
            <a:bodyPr wrap="square" lIns="0" tIns="0" rIns="0" bIns="0" rtlCol="0"/>
            <a:lstStyle/>
            <a:p>
              <a:endParaRPr/>
            </a:p>
          </p:txBody>
        </p:sp>
        <p:sp>
          <p:nvSpPr>
            <p:cNvPr id="74" name="object 32">
              <a:extLst>
                <a:ext uri="{FF2B5EF4-FFF2-40B4-BE49-F238E27FC236}">
                  <a16:creationId xmlns:a16="http://schemas.microsoft.com/office/drawing/2014/main" id="{10ED28DF-11AF-6E48-6D04-C5551EAD03F5}"/>
                </a:ext>
              </a:extLst>
            </p:cNvPr>
            <p:cNvSpPr/>
            <p:nvPr/>
          </p:nvSpPr>
          <p:spPr>
            <a:xfrm>
              <a:off x="1962088" y="4985521"/>
              <a:ext cx="5767705" cy="70485"/>
            </a:xfrm>
            <a:custGeom>
              <a:avLst/>
              <a:gdLst/>
              <a:ahLst/>
              <a:cxnLst/>
              <a:rect l="l" t="t" r="r" b="b"/>
              <a:pathLst>
                <a:path w="5767705" h="70485">
                  <a:moveTo>
                    <a:pt x="5651155" y="0"/>
                  </a:moveTo>
                  <a:lnTo>
                    <a:pt x="5651155" y="70031"/>
                  </a:lnTo>
                  <a:lnTo>
                    <a:pt x="5753655" y="39217"/>
                  </a:lnTo>
                  <a:lnTo>
                    <a:pt x="5662382" y="39217"/>
                  </a:lnTo>
                  <a:lnTo>
                    <a:pt x="5662382" y="30814"/>
                  </a:lnTo>
                  <a:lnTo>
                    <a:pt x="5753651" y="30814"/>
                  </a:lnTo>
                  <a:lnTo>
                    <a:pt x="5651155" y="0"/>
                  </a:lnTo>
                  <a:close/>
                </a:path>
                <a:path w="5767705" h="70485">
                  <a:moveTo>
                    <a:pt x="5651155" y="30814"/>
                  </a:moveTo>
                  <a:lnTo>
                    <a:pt x="0" y="30814"/>
                  </a:lnTo>
                  <a:lnTo>
                    <a:pt x="0" y="39217"/>
                  </a:lnTo>
                  <a:lnTo>
                    <a:pt x="5651155" y="39217"/>
                  </a:lnTo>
                  <a:lnTo>
                    <a:pt x="5651155" y="30814"/>
                  </a:lnTo>
                  <a:close/>
                </a:path>
                <a:path w="5767705" h="70485">
                  <a:moveTo>
                    <a:pt x="5753651" y="30814"/>
                  </a:moveTo>
                  <a:lnTo>
                    <a:pt x="5662382" y="30814"/>
                  </a:lnTo>
                  <a:lnTo>
                    <a:pt x="5662382" y="39217"/>
                  </a:lnTo>
                  <a:lnTo>
                    <a:pt x="5753655" y="39217"/>
                  </a:lnTo>
                  <a:lnTo>
                    <a:pt x="5767630" y="35016"/>
                  </a:lnTo>
                  <a:lnTo>
                    <a:pt x="5753651" y="30814"/>
                  </a:lnTo>
                  <a:close/>
                </a:path>
              </a:pathLst>
            </a:custGeom>
            <a:solidFill>
              <a:srgbClr val="000000"/>
            </a:solidFill>
          </p:spPr>
          <p:txBody>
            <a:bodyPr wrap="square" lIns="0" tIns="0" rIns="0" bIns="0" rtlCol="0"/>
            <a:lstStyle/>
            <a:p>
              <a:endParaRPr/>
            </a:p>
          </p:txBody>
        </p:sp>
      </p:grpSp>
      <p:sp>
        <p:nvSpPr>
          <p:cNvPr id="75" name="object 33">
            <a:extLst>
              <a:ext uri="{FF2B5EF4-FFF2-40B4-BE49-F238E27FC236}">
                <a16:creationId xmlns:a16="http://schemas.microsoft.com/office/drawing/2014/main" id="{5221132C-1B95-9217-77A4-317E41B2DC56}"/>
              </a:ext>
            </a:extLst>
          </p:cNvPr>
          <p:cNvSpPr txBox="1"/>
          <p:nvPr/>
        </p:nvSpPr>
        <p:spPr>
          <a:xfrm>
            <a:off x="8318174" y="5977396"/>
            <a:ext cx="1287616" cy="319548"/>
          </a:xfrm>
          <a:prstGeom prst="rect">
            <a:avLst/>
          </a:prstGeom>
        </p:spPr>
        <p:txBody>
          <a:bodyPr vert="horz" wrap="square" lIns="0" tIns="12102" rIns="0" bIns="0" rtlCol="0">
            <a:spAutoFit/>
          </a:bodyPr>
          <a:lstStyle/>
          <a:p>
            <a:pPr marL="34580">
              <a:spcBef>
                <a:spcPts val="95"/>
              </a:spcBef>
            </a:pPr>
            <a:r>
              <a:rPr sz="1997" dirty="0">
                <a:solidFill>
                  <a:srgbClr val="0000FF"/>
                </a:solidFill>
                <a:latin typeface="Times New Roman"/>
                <a:cs typeface="Times New Roman"/>
              </a:rPr>
              <a:t>C</a:t>
            </a:r>
            <a:r>
              <a:rPr sz="1974" baseline="-21072" dirty="0">
                <a:solidFill>
                  <a:srgbClr val="0000FF"/>
                </a:solidFill>
                <a:latin typeface="Times New Roman"/>
                <a:cs typeface="Times New Roman"/>
              </a:rPr>
              <a:t>i</a:t>
            </a:r>
            <a:r>
              <a:rPr sz="1974" spc="197" baseline="-21072" dirty="0">
                <a:solidFill>
                  <a:srgbClr val="0000FF"/>
                </a:solidFill>
                <a:latin typeface="Times New Roman"/>
                <a:cs typeface="Times New Roman"/>
              </a:rPr>
              <a:t> </a:t>
            </a:r>
            <a:r>
              <a:rPr sz="1679" spc="-9" dirty="0">
                <a:solidFill>
                  <a:srgbClr val="0000FF"/>
                </a:solidFill>
                <a:latin typeface="Arial MT"/>
                <a:cs typeface="Arial MT"/>
              </a:rPr>
              <a:t>estimate</a:t>
            </a:r>
            <a:endParaRPr sz="1679" dirty="0">
              <a:latin typeface="Arial MT"/>
              <a:cs typeface="Arial MT"/>
            </a:endParaRPr>
          </a:p>
        </p:txBody>
      </p:sp>
      <p:grpSp>
        <p:nvGrpSpPr>
          <p:cNvPr id="76" name="object 34">
            <a:extLst>
              <a:ext uri="{FF2B5EF4-FFF2-40B4-BE49-F238E27FC236}">
                <a16:creationId xmlns:a16="http://schemas.microsoft.com/office/drawing/2014/main" id="{04C2C731-0598-E6D4-31CD-DE63C1BDCD3A}"/>
              </a:ext>
            </a:extLst>
          </p:cNvPr>
          <p:cNvGrpSpPr/>
          <p:nvPr/>
        </p:nvGrpSpPr>
        <p:grpSpPr>
          <a:xfrm>
            <a:off x="3541099" y="5659696"/>
            <a:ext cx="4341287" cy="612610"/>
            <a:chOff x="2554288" y="4415462"/>
            <a:chExt cx="4783455" cy="675005"/>
          </a:xfrm>
        </p:grpSpPr>
        <p:pic>
          <p:nvPicPr>
            <p:cNvPr id="77" name="object 35">
              <a:extLst>
                <a:ext uri="{FF2B5EF4-FFF2-40B4-BE49-F238E27FC236}">
                  <a16:creationId xmlns:a16="http://schemas.microsoft.com/office/drawing/2014/main" id="{5B66CB3E-0837-8601-2C7C-00854C83D2B3}"/>
                </a:ext>
              </a:extLst>
            </p:cNvPr>
            <p:cNvPicPr/>
            <p:nvPr/>
          </p:nvPicPr>
          <p:blipFill>
            <a:blip r:embed="rId3" cstate="print"/>
            <a:stretch>
              <a:fillRect/>
            </a:stretch>
          </p:blipFill>
          <p:spPr>
            <a:xfrm>
              <a:off x="7195056" y="4950385"/>
              <a:ext cx="142068" cy="139543"/>
            </a:xfrm>
            <a:prstGeom prst="rect">
              <a:avLst/>
            </a:prstGeom>
          </p:spPr>
        </p:pic>
        <p:sp>
          <p:nvSpPr>
            <p:cNvPr id="78" name="object 36">
              <a:extLst>
                <a:ext uri="{FF2B5EF4-FFF2-40B4-BE49-F238E27FC236}">
                  <a16:creationId xmlns:a16="http://schemas.microsoft.com/office/drawing/2014/main" id="{150E076E-1CC6-F70A-B13B-CF43F76A0240}"/>
                </a:ext>
              </a:extLst>
            </p:cNvPr>
            <p:cNvSpPr/>
            <p:nvPr/>
          </p:nvSpPr>
          <p:spPr>
            <a:xfrm>
              <a:off x="7266625" y="4415462"/>
              <a:ext cx="0" cy="605155"/>
            </a:xfrm>
            <a:custGeom>
              <a:avLst/>
              <a:gdLst/>
              <a:ahLst/>
              <a:cxnLst/>
              <a:rect l="l" t="t" r="r" b="b"/>
              <a:pathLst>
                <a:path h="605154">
                  <a:moveTo>
                    <a:pt x="0" y="0"/>
                  </a:moveTo>
                  <a:lnTo>
                    <a:pt x="0" y="605074"/>
                  </a:lnTo>
                </a:path>
              </a:pathLst>
            </a:custGeom>
            <a:ln w="8418">
              <a:solidFill>
                <a:srgbClr val="4A7EBB"/>
              </a:solidFill>
              <a:prstDash val="sysDash"/>
            </a:ln>
          </p:spPr>
          <p:txBody>
            <a:bodyPr wrap="square" lIns="0" tIns="0" rIns="0" bIns="0" rtlCol="0"/>
            <a:lstStyle/>
            <a:p>
              <a:endParaRPr/>
            </a:p>
          </p:txBody>
        </p:sp>
        <p:pic>
          <p:nvPicPr>
            <p:cNvPr id="79" name="object 37">
              <a:extLst>
                <a:ext uri="{FF2B5EF4-FFF2-40B4-BE49-F238E27FC236}">
                  <a16:creationId xmlns:a16="http://schemas.microsoft.com/office/drawing/2014/main" id="{6607195A-B1A7-493A-5C73-FC0B454AA2CB}"/>
                </a:ext>
              </a:extLst>
            </p:cNvPr>
            <p:cNvPicPr/>
            <p:nvPr/>
          </p:nvPicPr>
          <p:blipFill>
            <a:blip r:embed="rId4" cstate="print"/>
            <a:stretch>
              <a:fillRect/>
            </a:stretch>
          </p:blipFill>
          <p:spPr>
            <a:xfrm>
              <a:off x="4145649" y="4951471"/>
              <a:ext cx="140331" cy="138402"/>
            </a:xfrm>
            <a:prstGeom prst="rect">
              <a:avLst/>
            </a:prstGeom>
          </p:spPr>
        </p:pic>
        <p:sp>
          <p:nvSpPr>
            <p:cNvPr id="80" name="object 38">
              <a:extLst>
                <a:ext uri="{FF2B5EF4-FFF2-40B4-BE49-F238E27FC236}">
                  <a16:creationId xmlns:a16="http://schemas.microsoft.com/office/drawing/2014/main" id="{7173463E-9AED-1468-ADFA-81B44FA3C84B}"/>
                </a:ext>
              </a:extLst>
            </p:cNvPr>
            <p:cNvSpPr/>
            <p:nvPr/>
          </p:nvSpPr>
          <p:spPr>
            <a:xfrm>
              <a:off x="4215815" y="4415462"/>
              <a:ext cx="0" cy="605155"/>
            </a:xfrm>
            <a:custGeom>
              <a:avLst/>
              <a:gdLst/>
              <a:ahLst/>
              <a:cxnLst/>
              <a:rect l="l" t="t" r="r" b="b"/>
              <a:pathLst>
                <a:path h="605154">
                  <a:moveTo>
                    <a:pt x="0" y="0"/>
                  </a:moveTo>
                  <a:lnTo>
                    <a:pt x="0" y="605074"/>
                  </a:lnTo>
                </a:path>
              </a:pathLst>
            </a:custGeom>
            <a:ln w="8421">
              <a:solidFill>
                <a:srgbClr val="4A7EBB"/>
              </a:solidFill>
              <a:prstDash val="sysDash"/>
            </a:ln>
          </p:spPr>
          <p:txBody>
            <a:bodyPr wrap="square" lIns="0" tIns="0" rIns="0" bIns="0" rtlCol="0"/>
            <a:lstStyle/>
            <a:p>
              <a:endParaRPr/>
            </a:p>
          </p:txBody>
        </p:sp>
        <p:pic>
          <p:nvPicPr>
            <p:cNvPr id="81" name="object 39">
              <a:extLst>
                <a:ext uri="{FF2B5EF4-FFF2-40B4-BE49-F238E27FC236}">
                  <a16:creationId xmlns:a16="http://schemas.microsoft.com/office/drawing/2014/main" id="{B87D73EA-A579-8970-E80A-C12894801539}"/>
                </a:ext>
              </a:extLst>
            </p:cNvPr>
            <p:cNvPicPr/>
            <p:nvPr/>
          </p:nvPicPr>
          <p:blipFill>
            <a:blip r:embed="rId5" cstate="print"/>
            <a:stretch>
              <a:fillRect/>
            </a:stretch>
          </p:blipFill>
          <p:spPr>
            <a:xfrm>
              <a:off x="2554288" y="4952237"/>
              <a:ext cx="141734" cy="137626"/>
            </a:xfrm>
            <a:prstGeom prst="rect">
              <a:avLst/>
            </a:prstGeom>
          </p:spPr>
        </p:pic>
      </p:grpSp>
      <p:sp>
        <p:nvSpPr>
          <p:cNvPr id="82" name="object 40">
            <a:extLst>
              <a:ext uri="{FF2B5EF4-FFF2-40B4-BE49-F238E27FC236}">
                <a16:creationId xmlns:a16="http://schemas.microsoft.com/office/drawing/2014/main" id="{48D4D75A-9219-37FB-05F0-267B44B94CAB}"/>
              </a:ext>
            </a:extLst>
          </p:cNvPr>
          <p:cNvSpPr txBox="1"/>
          <p:nvPr/>
        </p:nvSpPr>
        <p:spPr>
          <a:xfrm>
            <a:off x="7584709" y="6320610"/>
            <a:ext cx="525012" cy="370089"/>
          </a:xfrm>
          <a:prstGeom prst="rect">
            <a:avLst/>
          </a:prstGeom>
        </p:spPr>
        <p:txBody>
          <a:bodyPr vert="horz" wrap="square" lIns="0" tIns="13831" rIns="0" bIns="0" rtlCol="0">
            <a:spAutoFit/>
          </a:bodyPr>
          <a:lstStyle/>
          <a:p>
            <a:pPr marL="11527">
              <a:spcBef>
                <a:spcPts val="109"/>
              </a:spcBef>
            </a:pPr>
            <a:r>
              <a:rPr sz="2314" spc="-18" dirty="0">
                <a:solidFill>
                  <a:srgbClr val="0000FF"/>
                </a:solidFill>
                <a:latin typeface="Calibri"/>
                <a:cs typeface="Calibri"/>
              </a:rPr>
              <a:t>safe</a:t>
            </a:r>
            <a:endParaRPr sz="2314">
              <a:latin typeface="Calibri"/>
              <a:cs typeface="Calibri"/>
            </a:endParaRPr>
          </a:p>
        </p:txBody>
      </p:sp>
      <p:sp>
        <p:nvSpPr>
          <p:cNvPr id="83" name="object 41">
            <a:extLst>
              <a:ext uri="{FF2B5EF4-FFF2-40B4-BE49-F238E27FC236}">
                <a16:creationId xmlns:a16="http://schemas.microsoft.com/office/drawing/2014/main" id="{356CE3F3-E841-B091-E981-4C6CE4CA1640}"/>
              </a:ext>
            </a:extLst>
          </p:cNvPr>
          <p:cNvSpPr txBox="1"/>
          <p:nvPr/>
        </p:nvSpPr>
        <p:spPr>
          <a:xfrm>
            <a:off x="4561200" y="6320610"/>
            <a:ext cx="1037345"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efficient</a:t>
            </a:r>
            <a:endParaRPr sz="2314">
              <a:latin typeface="Calibri"/>
              <a:cs typeface="Calibri"/>
            </a:endParaRPr>
          </a:p>
        </p:txBody>
      </p:sp>
      <p:sp>
        <p:nvSpPr>
          <p:cNvPr id="84" name="object 42">
            <a:extLst>
              <a:ext uri="{FF2B5EF4-FFF2-40B4-BE49-F238E27FC236}">
                <a16:creationId xmlns:a16="http://schemas.microsoft.com/office/drawing/2014/main" id="{33FD266B-2D56-41AE-E2AC-CE10D8AAFA02}"/>
              </a:ext>
            </a:extLst>
          </p:cNvPr>
          <p:cNvSpPr txBox="1"/>
          <p:nvPr/>
        </p:nvSpPr>
        <p:spPr>
          <a:xfrm>
            <a:off x="3171704" y="6320610"/>
            <a:ext cx="842553"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unsafe</a:t>
            </a:r>
            <a:endParaRPr sz="2314">
              <a:latin typeface="Calibri"/>
              <a:cs typeface="Calibri"/>
            </a:endParaRPr>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4039E979-CC9C-4B2D-6855-A63739ABAB46}"/>
                  </a:ext>
                </a:extLst>
              </p:cNvPr>
              <p:cNvSpPr>
                <a:spLocks noGrp="1"/>
              </p:cNvSpPr>
              <p:nvPr>
                <p:ph idx="1"/>
              </p:nvPr>
            </p:nvSpPr>
            <p:spPr>
              <a:xfrm>
                <a:off x="533400" y="759213"/>
                <a:ext cx="10994828" cy="2342133"/>
              </a:xfrm>
            </p:spPr>
            <p:txBody>
              <a:bodyPr>
                <a:normAutofit/>
              </a:bodyPr>
              <a:lstStyle/>
              <a:p>
                <a:r>
                  <a:rPr lang="en-GB" dirty="0"/>
                  <a:t>Tradeoff between safety and efficiency in estimating the WCET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oMath>
                </a14:m>
                <a:endParaRPr lang="en-GB" dirty="0"/>
              </a:p>
              <a:p>
                <a:pPr lvl="1"/>
                <a:r>
                  <a:rPr lang="en-GB" sz="2000" dirty="0"/>
                  <a:t>Setting a large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predictability and safety, since it is unlikely to be exceeded at runtime; but it hurts efficiency, since the system needs to reserve more CPU time for the task. Suitable for hard real-time tasks.</a:t>
                </a:r>
              </a:p>
              <a:p>
                <a:pPr lvl="1"/>
                <a:r>
                  <a:rPr lang="en-GB" sz="2000" dirty="0"/>
                  <a:t>Setting a small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efficiency, but hurts safety, since the task may execute for more than its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𝐶</m:t>
                        </m:r>
                      </m:e>
                      <m:sub>
                        <m:r>
                          <a:rPr lang="en-GB" sz="2000" i="1">
                            <a:latin typeface="Cambria Math" panose="02040503050406030204" pitchFamily="18" charset="0"/>
                          </a:rPr>
                          <m:t>𝑖</m:t>
                        </m:r>
                      </m:sub>
                    </m:sSub>
                  </m:oMath>
                </a14:m>
                <a:r>
                  <a:rPr lang="en-GB" sz="2000" dirty="0"/>
                  <a:t> estimate. Suitable for soft real-time tasks.</a:t>
                </a:r>
                <a:endParaRPr lang="en-SE" sz="2000" dirty="0"/>
              </a:p>
            </p:txBody>
          </p:sp>
        </mc:Choice>
        <mc:Fallback xmlns="">
          <p:sp>
            <p:nvSpPr>
              <p:cNvPr id="85" name="Content Placeholder 2">
                <a:extLst>
                  <a:ext uri="{FF2B5EF4-FFF2-40B4-BE49-F238E27FC236}">
                    <a16:creationId xmlns:a16="http://schemas.microsoft.com/office/drawing/2014/main" id="{4039E979-CC9C-4B2D-6855-A63739ABAB46}"/>
                  </a:ext>
                </a:extLst>
              </p:cNvPr>
              <p:cNvSpPr>
                <a:spLocks noGrp="1" noRot="1" noChangeAspect="1" noMove="1" noResize="1" noEditPoints="1" noAdjustHandles="1" noChangeArrowheads="1" noChangeShapeType="1" noTextEdit="1"/>
              </p:cNvSpPr>
              <p:nvPr>
                <p:ph idx="1"/>
              </p:nvPr>
            </p:nvSpPr>
            <p:spPr>
              <a:xfrm>
                <a:off x="533400" y="759213"/>
                <a:ext cx="10994828" cy="2342133"/>
              </a:xfrm>
              <a:blipFill>
                <a:blip r:embed="rId6"/>
                <a:stretch>
                  <a:fillRect l="-1054" t="-4948" r="-1165"/>
                </a:stretch>
              </a:blipFill>
            </p:spPr>
            <p:txBody>
              <a:bodyPr/>
              <a:lstStyle/>
              <a:p>
                <a:r>
                  <a:rPr lang="en-SE">
                    <a:noFill/>
                  </a:rPr>
                  <a:t> </a:t>
                </a:r>
              </a:p>
            </p:txBody>
          </p:sp>
        </mc:Fallback>
      </mc:AlternateContent>
      <p:sp>
        <p:nvSpPr>
          <p:cNvPr id="87" name="object 18">
            <a:extLst>
              <a:ext uri="{FF2B5EF4-FFF2-40B4-BE49-F238E27FC236}">
                <a16:creationId xmlns:a16="http://schemas.microsoft.com/office/drawing/2014/main" id="{E5A58451-6F6A-0B04-F7FB-3422F269CF6A}"/>
              </a:ext>
            </a:extLst>
          </p:cNvPr>
          <p:cNvSpPr txBox="1"/>
          <p:nvPr/>
        </p:nvSpPr>
        <p:spPr>
          <a:xfrm>
            <a:off x="3063689" y="3095368"/>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4857-9BC0-E9F3-F517-487AE0641F0D}"/>
              </a:ext>
            </a:extLst>
          </p:cNvPr>
          <p:cNvSpPr>
            <a:spLocks noGrp="1"/>
          </p:cNvSpPr>
          <p:nvPr>
            <p:ph type="title"/>
          </p:nvPr>
        </p:nvSpPr>
        <p:spPr/>
        <p:txBody>
          <a:bodyPr/>
          <a:lstStyle/>
          <a:p>
            <a:r>
              <a:rPr lang="en-GB" dirty="0"/>
              <a:t>Jitter</a:t>
            </a:r>
            <a:endParaRPr lang="en-SE" dirty="0"/>
          </a:p>
        </p:txBody>
      </p:sp>
      <p:sp>
        <p:nvSpPr>
          <p:cNvPr id="3" name="Content Placeholder 2">
            <a:extLst>
              <a:ext uri="{FF2B5EF4-FFF2-40B4-BE49-F238E27FC236}">
                <a16:creationId xmlns:a16="http://schemas.microsoft.com/office/drawing/2014/main" id="{2BC2248D-5031-A0D1-68A8-562D2FDBB74B}"/>
              </a:ext>
            </a:extLst>
          </p:cNvPr>
          <p:cNvSpPr>
            <a:spLocks noGrp="1"/>
          </p:cNvSpPr>
          <p:nvPr>
            <p:ph idx="1"/>
          </p:nvPr>
        </p:nvSpPr>
        <p:spPr/>
        <p:txBody>
          <a:bodyPr/>
          <a:lstStyle/>
          <a:p>
            <a:r>
              <a:rPr lang="en-GB" dirty="0"/>
              <a:t>It is a measure of the time variation of a periodic event:</a:t>
            </a:r>
          </a:p>
          <a:p>
            <a:endParaRPr lang="en-SE" dirty="0"/>
          </a:p>
        </p:txBody>
      </p:sp>
      <p:grpSp>
        <p:nvGrpSpPr>
          <p:cNvPr id="24" name="object 3"/>
          <p:cNvGrpSpPr/>
          <p:nvPr/>
        </p:nvGrpSpPr>
        <p:grpSpPr>
          <a:xfrm>
            <a:off x="3345510" y="2104681"/>
            <a:ext cx="5284694" cy="1946750"/>
            <a:chOff x="2466947" y="2200231"/>
            <a:chExt cx="5822950" cy="2145030"/>
          </a:xfrm>
        </p:grpSpPr>
        <p:sp>
          <p:nvSpPr>
            <p:cNvPr id="25" name="object 4"/>
            <p:cNvSpPr/>
            <p:nvPr/>
          </p:nvSpPr>
          <p:spPr>
            <a:xfrm>
              <a:off x="3303918" y="2200231"/>
              <a:ext cx="22860" cy="368935"/>
            </a:xfrm>
            <a:custGeom>
              <a:avLst/>
              <a:gdLst/>
              <a:ahLst/>
              <a:cxnLst/>
              <a:rect l="l" t="t" r="r" b="b"/>
              <a:pathLst>
                <a:path w="22860" h="368935">
                  <a:moveTo>
                    <a:pt x="22469" y="0"/>
                  </a:moveTo>
                  <a:lnTo>
                    <a:pt x="0" y="0"/>
                  </a:lnTo>
                  <a:lnTo>
                    <a:pt x="0" y="368308"/>
                  </a:lnTo>
                  <a:lnTo>
                    <a:pt x="22469" y="368308"/>
                  </a:lnTo>
                  <a:lnTo>
                    <a:pt x="22469" y="0"/>
                  </a:lnTo>
                  <a:close/>
                </a:path>
              </a:pathLst>
            </a:custGeom>
            <a:solidFill>
              <a:srgbClr val="0000FF"/>
            </a:solidFill>
          </p:spPr>
          <p:txBody>
            <a:bodyPr wrap="square" lIns="0" tIns="0" rIns="0" bIns="0" rtlCol="0"/>
            <a:lstStyle/>
            <a:p>
              <a:endParaRPr/>
            </a:p>
          </p:txBody>
        </p:sp>
        <p:sp>
          <p:nvSpPr>
            <p:cNvPr id="26" name="object 5"/>
            <p:cNvSpPr/>
            <p:nvPr/>
          </p:nvSpPr>
          <p:spPr>
            <a:xfrm>
              <a:off x="3314562" y="2496300"/>
              <a:ext cx="591820" cy="72390"/>
            </a:xfrm>
            <a:custGeom>
              <a:avLst/>
              <a:gdLst/>
              <a:ahLst/>
              <a:cxnLst/>
              <a:rect l="l" t="t" r="r" b="b"/>
              <a:pathLst>
                <a:path w="591820" h="72389">
                  <a:moveTo>
                    <a:pt x="591303" y="0"/>
                  </a:moveTo>
                  <a:lnTo>
                    <a:pt x="0" y="0"/>
                  </a:lnTo>
                  <a:lnTo>
                    <a:pt x="0" y="72240"/>
                  </a:lnTo>
                  <a:lnTo>
                    <a:pt x="591303" y="72240"/>
                  </a:lnTo>
                  <a:lnTo>
                    <a:pt x="591303" y="0"/>
                  </a:lnTo>
                  <a:close/>
                </a:path>
              </a:pathLst>
            </a:custGeom>
            <a:solidFill>
              <a:srgbClr val="99CCFF"/>
            </a:solidFill>
          </p:spPr>
          <p:txBody>
            <a:bodyPr wrap="square" lIns="0" tIns="0" rIns="0" bIns="0" rtlCol="0"/>
            <a:lstStyle/>
            <a:p>
              <a:endParaRPr/>
            </a:p>
          </p:txBody>
        </p:sp>
        <p:sp>
          <p:nvSpPr>
            <p:cNvPr id="27" name="object 6"/>
            <p:cNvSpPr/>
            <p:nvPr/>
          </p:nvSpPr>
          <p:spPr>
            <a:xfrm>
              <a:off x="3311004" y="2493009"/>
              <a:ext cx="598805" cy="74930"/>
            </a:xfrm>
            <a:custGeom>
              <a:avLst/>
              <a:gdLst/>
              <a:ahLst/>
              <a:cxnLst/>
              <a:rect l="l" t="t" r="r" b="b"/>
              <a:pathLst>
                <a:path w="598804" h="74930">
                  <a:moveTo>
                    <a:pt x="598398" y="0"/>
                  </a:moveTo>
                  <a:lnTo>
                    <a:pt x="594360" y="0"/>
                  </a:lnTo>
                  <a:lnTo>
                    <a:pt x="594360" y="6350"/>
                  </a:lnTo>
                  <a:lnTo>
                    <a:pt x="593090" y="6350"/>
                  </a:lnTo>
                  <a:lnTo>
                    <a:pt x="593090" y="5080"/>
                  </a:lnTo>
                  <a:lnTo>
                    <a:pt x="594360" y="6350"/>
                  </a:lnTo>
                  <a:lnTo>
                    <a:pt x="594360"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591312" y="6845"/>
                  </a:lnTo>
                  <a:lnTo>
                    <a:pt x="591312" y="74930"/>
                  </a:lnTo>
                  <a:lnTo>
                    <a:pt x="598398" y="74930"/>
                  </a:lnTo>
                  <a:lnTo>
                    <a:pt x="598398" y="6845"/>
                  </a:lnTo>
                  <a:lnTo>
                    <a:pt x="598398" y="6350"/>
                  </a:lnTo>
                  <a:lnTo>
                    <a:pt x="598398" y="3810"/>
                  </a:lnTo>
                  <a:lnTo>
                    <a:pt x="598398" y="3302"/>
                  </a:lnTo>
                  <a:lnTo>
                    <a:pt x="598398" y="0"/>
                  </a:lnTo>
                  <a:close/>
                </a:path>
              </a:pathLst>
            </a:custGeom>
            <a:solidFill>
              <a:srgbClr val="000000"/>
            </a:solidFill>
          </p:spPr>
          <p:txBody>
            <a:bodyPr wrap="square" lIns="0" tIns="0" rIns="0" bIns="0" rtlCol="0"/>
            <a:lstStyle/>
            <a:p>
              <a:endParaRPr/>
            </a:p>
          </p:txBody>
        </p:sp>
        <p:sp>
          <p:nvSpPr>
            <p:cNvPr id="28" name="object 7"/>
            <p:cNvSpPr/>
            <p:nvPr/>
          </p:nvSpPr>
          <p:spPr>
            <a:xfrm>
              <a:off x="4723041" y="2200236"/>
              <a:ext cx="2861310" cy="368935"/>
            </a:xfrm>
            <a:custGeom>
              <a:avLst/>
              <a:gdLst/>
              <a:ahLst/>
              <a:cxnLst/>
              <a:rect l="l" t="t" r="r" b="b"/>
              <a:pathLst>
                <a:path w="2861309" h="368935">
                  <a:moveTo>
                    <a:pt x="22466" y="0"/>
                  </a:moveTo>
                  <a:lnTo>
                    <a:pt x="0" y="0"/>
                  </a:lnTo>
                  <a:lnTo>
                    <a:pt x="0" y="368312"/>
                  </a:lnTo>
                  <a:lnTo>
                    <a:pt x="22466" y="368312"/>
                  </a:lnTo>
                  <a:lnTo>
                    <a:pt x="22466" y="0"/>
                  </a:lnTo>
                  <a:close/>
                </a:path>
                <a:path w="2861309" h="368935">
                  <a:moveTo>
                    <a:pt x="1441602" y="0"/>
                  </a:moveTo>
                  <a:lnTo>
                    <a:pt x="1419136" y="0"/>
                  </a:lnTo>
                  <a:lnTo>
                    <a:pt x="1419136" y="368312"/>
                  </a:lnTo>
                  <a:lnTo>
                    <a:pt x="1441602" y="368312"/>
                  </a:lnTo>
                  <a:lnTo>
                    <a:pt x="1441602" y="0"/>
                  </a:lnTo>
                  <a:close/>
                </a:path>
                <a:path w="2861309" h="368935">
                  <a:moveTo>
                    <a:pt x="2860725" y="0"/>
                  </a:moveTo>
                  <a:lnTo>
                    <a:pt x="2838259" y="0"/>
                  </a:lnTo>
                  <a:lnTo>
                    <a:pt x="2838259" y="368312"/>
                  </a:lnTo>
                  <a:lnTo>
                    <a:pt x="2860725" y="368312"/>
                  </a:lnTo>
                  <a:lnTo>
                    <a:pt x="2860725" y="0"/>
                  </a:lnTo>
                  <a:close/>
                </a:path>
              </a:pathLst>
            </a:custGeom>
            <a:solidFill>
              <a:srgbClr val="0000FF"/>
            </a:solidFill>
          </p:spPr>
          <p:txBody>
            <a:bodyPr wrap="square" lIns="0" tIns="0" rIns="0" bIns="0" rtlCol="0"/>
            <a:lstStyle/>
            <a:p>
              <a:endParaRPr/>
            </a:p>
          </p:txBody>
        </p:sp>
        <p:sp>
          <p:nvSpPr>
            <p:cNvPr id="29" name="object 8"/>
            <p:cNvSpPr/>
            <p:nvPr/>
          </p:nvSpPr>
          <p:spPr>
            <a:xfrm>
              <a:off x="4733692"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0" name="object 9"/>
            <p:cNvSpPr/>
            <p:nvPr/>
          </p:nvSpPr>
          <p:spPr>
            <a:xfrm>
              <a:off x="4730140" y="2493009"/>
              <a:ext cx="302895" cy="74930"/>
            </a:xfrm>
            <a:custGeom>
              <a:avLst/>
              <a:gdLst/>
              <a:ahLst/>
              <a:cxnLst/>
              <a:rect l="l" t="t" r="r" b="b"/>
              <a:pathLst>
                <a:path w="302895" h="74930">
                  <a:moveTo>
                    <a:pt x="302742" y="0"/>
                  </a:moveTo>
                  <a:lnTo>
                    <a:pt x="298704" y="0"/>
                  </a:lnTo>
                  <a:lnTo>
                    <a:pt x="298704" y="6350"/>
                  </a:lnTo>
                  <a:lnTo>
                    <a:pt x="297434" y="6350"/>
                  </a:lnTo>
                  <a:lnTo>
                    <a:pt x="297434" y="5080"/>
                  </a:lnTo>
                  <a:lnTo>
                    <a:pt x="298704" y="6350"/>
                  </a:lnTo>
                  <a:lnTo>
                    <a:pt x="298704"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295656" y="6845"/>
                  </a:lnTo>
                  <a:lnTo>
                    <a:pt x="295656" y="74930"/>
                  </a:lnTo>
                  <a:lnTo>
                    <a:pt x="302742" y="74930"/>
                  </a:lnTo>
                  <a:lnTo>
                    <a:pt x="302742" y="6845"/>
                  </a:lnTo>
                  <a:lnTo>
                    <a:pt x="302742" y="6350"/>
                  </a:lnTo>
                  <a:lnTo>
                    <a:pt x="302742" y="3810"/>
                  </a:lnTo>
                  <a:lnTo>
                    <a:pt x="302742" y="3302"/>
                  </a:lnTo>
                  <a:lnTo>
                    <a:pt x="302742" y="0"/>
                  </a:lnTo>
                  <a:close/>
                </a:path>
              </a:pathLst>
            </a:custGeom>
            <a:solidFill>
              <a:srgbClr val="000000"/>
            </a:solidFill>
          </p:spPr>
          <p:txBody>
            <a:bodyPr wrap="square" lIns="0" tIns="0" rIns="0" bIns="0" rtlCol="0"/>
            <a:lstStyle/>
            <a:p>
              <a:endParaRPr/>
            </a:p>
          </p:txBody>
        </p:sp>
        <p:sp>
          <p:nvSpPr>
            <p:cNvPr id="31" name="object 10"/>
            <p:cNvSpPr/>
            <p:nvPr/>
          </p:nvSpPr>
          <p:spPr>
            <a:xfrm>
              <a:off x="5265865"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2" name="object 11"/>
            <p:cNvSpPr/>
            <p:nvPr/>
          </p:nvSpPr>
          <p:spPr>
            <a:xfrm>
              <a:off x="5262308" y="2493009"/>
              <a:ext cx="302895" cy="74930"/>
            </a:xfrm>
            <a:custGeom>
              <a:avLst/>
              <a:gdLst/>
              <a:ahLst/>
              <a:cxnLst/>
              <a:rect l="l" t="t" r="r" b="b"/>
              <a:pathLst>
                <a:path w="302895" h="74930">
                  <a:moveTo>
                    <a:pt x="302755" y="0"/>
                  </a:moveTo>
                  <a:lnTo>
                    <a:pt x="298704" y="0"/>
                  </a:lnTo>
                  <a:lnTo>
                    <a:pt x="298704" y="6350"/>
                  </a:lnTo>
                  <a:lnTo>
                    <a:pt x="297446" y="6350"/>
                  </a:lnTo>
                  <a:lnTo>
                    <a:pt x="297446" y="5092"/>
                  </a:lnTo>
                  <a:lnTo>
                    <a:pt x="298704" y="6350"/>
                  </a:lnTo>
                  <a:lnTo>
                    <a:pt x="298704"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295656" y="6845"/>
                  </a:lnTo>
                  <a:lnTo>
                    <a:pt x="295656" y="74930"/>
                  </a:lnTo>
                  <a:lnTo>
                    <a:pt x="302755" y="74930"/>
                  </a:lnTo>
                  <a:lnTo>
                    <a:pt x="302755" y="6845"/>
                  </a:lnTo>
                  <a:lnTo>
                    <a:pt x="302755" y="6350"/>
                  </a:lnTo>
                  <a:lnTo>
                    <a:pt x="302755" y="3810"/>
                  </a:lnTo>
                  <a:lnTo>
                    <a:pt x="302755" y="3302"/>
                  </a:lnTo>
                  <a:lnTo>
                    <a:pt x="302755" y="0"/>
                  </a:lnTo>
                  <a:close/>
                </a:path>
              </a:pathLst>
            </a:custGeom>
            <a:solidFill>
              <a:srgbClr val="000000"/>
            </a:solidFill>
          </p:spPr>
          <p:txBody>
            <a:bodyPr wrap="square" lIns="0" tIns="0" rIns="0" bIns="0" rtlCol="0"/>
            <a:lstStyle/>
            <a:p>
              <a:endParaRPr/>
            </a:p>
          </p:txBody>
        </p:sp>
        <p:sp>
          <p:nvSpPr>
            <p:cNvPr id="33" name="object 12"/>
            <p:cNvSpPr/>
            <p:nvPr/>
          </p:nvSpPr>
          <p:spPr>
            <a:xfrm>
              <a:off x="6389343" y="2496300"/>
              <a:ext cx="414020" cy="72390"/>
            </a:xfrm>
            <a:custGeom>
              <a:avLst/>
              <a:gdLst/>
              <a:ahLst/>
              <a:cxnLst/>
              <a:rect l="l" t="t" r="r" b="b"/>
              <a:pathLst>
                <a:path w="414020" h="72389">
                  <a:moveTo>
                    <a:pt x="413912" y="0"/>
                  </a:moveTo>
                  <a:lnTo>
                    <a:pt x="0" y="0"/>
                  </a:lnTo>
                  <a:lnTo>
                    <a:pt x="0" y="72240"/>
                  </a:lnTo>
                  <a:lnTo>
                    <a:pt x="413912" y="72240"/>
                  </a:lnTo>
                  <a:lnTo>
                    <a:pt x="413912" y="0"/>
                  </a:lnTo>
                  <a:close/>
                </a:path>
              </a:pathLst>
            </a:custGeom>
            <a:solidFill>
              <a:srgbClr val="99CCFF"/>
            </a:solidFill>
          </p:spPr>
          <p:txBody>
            <a:bodyPr wrap="square" lIns="0" tIns="0" rIns="0" bIns="0" rtlCol="0"/>
            <a:lstStyle/>
            <a:p>
              <a:endParaRPr/>
            </a:p>
          </p:txBody>
        </p:sp>
        <p:sp>
          <p:nvSpPr>
            <p:cNvPr id="34" name="object 13"/>
            <p:cNvSpPr/>
            <p:nvPr/>
          </p:nvSpPr>
          <p:spPr>
            <a:xfrm>
              <a:off x="6385788" y="2493009"/>
              <a:ext cx="421005" cy="74930"/>
            </a:xfrm>
            <a:custGeom>
              <a:avLst/>
              <a:gdLst/>
              <a:ahLst/>
              <a:cxnLst/>
              <a:rect l="l" t="t" r="r" b="b"/>
              <a:pathLst>
                <a:path w="421004" h="74930">
                  <a:moveTo>
                    <a:pt x="421005" y="0"/>
                  </a:moveTo>
                  <a:lnTo>
                    <a:pt x="416966" y="0"/>
                  </a:lnTo>
                  <a:lnTo>
                    <a:pt x="416966" y="6350"/>
                  </a:lnTo>
                  <a:lnTo>
                    <a:pt x="415696" y="6350"/>
                  </a:lnTo>
                  <a:lnTo>
                    <a:pt x="415696" y="5080"/>
                  </a:lnTo>
                  <a:lnTo>
                    <a:pt x="416966" y="6350"/>
                  </a:lnTo>
                  <a:lnTo>
                    <a:pt x="416966"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413918" y="6845"/>
                  </a:lnTo>
                  <a:lnTo>
                    <a:pt x="413918" y="74930"/>
                  </a:lnTo>
                  <a:lnTo>
                    <a:pt x="421005" y="74930"/>
                  </a:lnTo>
                  <a:lnTo>
                    <a:pt x="421005" y="6845"/>
                  </a:lnTo>
                  <a:lnTo>
                    <a:pt x="421005" y="6350"/>
                  </a:lnTo>
                  <a:lnTo>
                    <a:pt x="421005" y="3810"/>
                  </a:lnTo>
                  <a:lnTo>
                    <a:pt x="421005" y="3302"/>
                  </a:lnTo>
                  <a:lnTo>
                    <a:pt x="421005" y="0"/>
                  </a:lnTo>
                  <a:close/>
                </a:path>
              </a:pathLst>
            </a:custGeom>
            <a:solidFill>
              <a:srgbClr val="000000"/>
            </a:solidFill>
          </p:spPr>
          <p:txBody>
            <a:bodyPr wrap="square" lIns="0" tIns="0" rIns="0" bIns="0" rtlCol="0"/>
            <a:lstStyle/>
            <a:p>
              <a:endParaRPr/>
            </a:p>
          </p:txBody>
        </p:sp>
        <p:sp>
          <p:nvSpPr>
            <p:cNvPr id="35" name="object 14"/>
            <p:cNvSpPr/>
            <p:nvPr/>
          </p:nvSpPr>
          <p:spPr>
            <a:xfrm>
              <a:off x="7158038" y="2496300"/>
              <a:ext cx="177800" cy="72390"/>
            </a:xfrm>
            <a:custGeom>
              <a:avLst/>
              <a:gdLst/>
              <a:ahLst/>
              <a:cxnLst/>
              <a:rect l="l" t="t" r="r" b="b"/>
              <a:pathLst>
                <a:path w="177800" h="72389">
                  <a:moveTo>
                    <a:pt x="177391" y="0"/>
                  </a:moveTo>
                  <a:lnTo>
                    <a:pt x="0" y="0"/>
                  </a:lnTo>
                  <a:lnTo>
                    <a:pt x="0" y="72240"/>
                  </a:lnTo>
                  <a:lnTo>
                    <a:pt x="177391" y="72240"/>
                  </a:lnTo>
                  <a:lnTo>
                    <a:pt x="177391" y="0"/>
                  </a:lnTo>
                  <a:close/>
                </a:path>
              </a:pathLst>
            </a:custGeom>
            <a:solidFill>
              <a:srgbClr val="99CCFF"/>
            </a:solidFill>
          </p:spPr>
          <p:txBody>
            <a:bodyPr wrap="square" lIns="0" tIns="0" rIns="0" bIns="0" rtlCol="0"/>
            <a:lstStyle/>
            <a:p>
              <a:endParaRPr/>
            </a:p>
          </p:txBody>
        </p:sp>
        <p:sp>
          <p:nvSpPr>
            <p:cNvPr id="36" name="object 15"/>
            <p:cNvSpPr/>
            <p:nvPr/>
          </p:nvSpPr>
          <p:spPr>
            <a:xfrm>
              <a:off x="7154481" y="2493009"/>
              <a:ext cx="184785" cy="74930"/>
            </a:xfrm>
            <a:custGeom>
              <a:avLst/>
              <a:gdLst/>
              <a:ahLst/>
              <a:cxnLst/>
              <a:rect l="l" t="t" r="r" b="b"/>
              <a:pathLst>
                <a:path w="184784" h="74930">
                  <a:moveTo>
                    <a:pt x="184492" y="0"/>
                  </a:moveTo>
                  <a:lnTo>
                    <a:pt x="180441" y="0"/>
                  </a:lnTo>
                  <a:lnTo>
                    <a:pt x="180441" y="6350"/>
                  </a:lnTo>
                  <a:lnTo>
                    <a:pt x="179184" y="6350"/>
                  </a:lnTo>
                  <a:lnTo>
                    <a:pt x="179184" y="5092"/>
                  </a:lnTo>
                  <a:lnTo>
                    <a:pt x="180441" y="6350"/>
                  </a:lnTo>
                  <a:lnTo>
                    <a:pt x="180441"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177393" y="6845"/>
                  </a:lnTo>
                  <a:lnTo>
                    <a:pt x="177393" y="74930"/>
                  </a:lnTo>
                  <a:lnTo>
                    <a:pt x="184492" y="74930"/>
                  </a:lnTo>
                  <a:lnTo>
                    <a:pt x="184492" y="6845"/>
                  </a:lnTo>
                  <a:lnTo>
                    <a:pt x="184492" y="6350"/>
                  </a:lnTo>
                  <a:lnTo>
                    <a:pt x="184492" y="3810"/>
                  </a:lnTo>
                  <a:lnTo>
                    <a:pt x="184492" y="3302"/>
                  </a:lnTo>
                  <a:lnTo>
                    <a:pt x="184492" y="0"/>
                  </a:lnTo>
                  <a:close/>
                </a:path>
              </a:pathLst>
            </a:custGeom>
            <a:solidFill>
              <a:srgbClr val="000000"/>
            </a:solidFill>
          </p:spPr>
          <p:txBody>
            <a:bodyPr wrap="square" lIns="0" tIns="0" rIns="0" bIns="0" rtlCol="0"/>
            <a:lstStyle/>
            <a:p>
              <a:endParaRPr/>
            </a:p>
          </p:txBody>
        </p:sp>
        <p:sp>
          <p:nvSpPr>
            <p:cNvPr id="37" name="object 16"/>
            <p:cNvSpPr/>
            <p:nvPr/>
          </p:nvSpPr>
          <p:spPr>
            <a:xfrm>
              <a:off x="3314560" y="2309189"/>
              <a:ext cx="4021454" cy="59690"/>
            </a:xfrm>
            <a:custGeom>
              <a:avLst/>
              <a:gdLst/>
              <a:ahLst/>
              <a:cxnLst/>
              <a:rect l="l" t="t" r="r" b="b"/>
              <a:pathLst>
                <a:path w="4021454" h="59689">
                  <a:moveTo>
                    <a:pt x="591299" y="29603"/>
                  </a:moveTo>
                  <a:lnTo>
                    <a:pt x="579526" y="26060"/>
                  </a:lnTo>
                  <a:lnTo>
                    <a:pt x="493141" y="0"/>
                  </a:lnTo>
                  <a:lnTo>
                    <a:pt x="493141" y="26060"/>
                  </a:lnTo>
                  <a:lnTo>
                    <a:pt x="0" y="26060"/>
                  </a:lnTo>
                  <a:lnTo>
                    <a:pt x="0" y="33159"/>
                  </a:lnTo>
                  <a:lnTo>
                    <a:pt x="493141" y="33159"/>
                  </a:lnTo>
                  <a:lnTo>
                    <a:pt x="493141" y="59220"/>
                  </a:lnTo>
                  <a:lnTo>
                    <a:pt x="579526" y="33159"/>
                  </a:lnTo>
                  <a:lnTo>
                    <a:pt x="591299" y="29603"/>
                  </a:lnTo>
                  <a:close/>
                </a:path>
                <a:path w="4021454" h="59689">
                  <a:moveTo>
                    <a:pt x="2246947" y="29603"/>
                  </a:moveTo>
                  <a:lnTo>
                    <a:pt x="2235174" y="26060"/>
                  </a:lnTo>
                  <a:lnTo>
                    <a:pt x="2148789" y="0"/>
                  </a:lnTo>
                  <a:lnTo>
                    <a:pt x="2148789" y="26060"/>
                  </a:lnTo>
                  <a:lnTo>
                    <a:pt x="1419123" y="26060"/>
                  </a:lnTo>
                  <a:lnTo>
                    <a:pt x="1419123" y="33159"/>
                  </a:lnTo>
                  <a:lnTo>
                    <a:pt x="2148789" y="33159"/>
                  </a:lnTo>
                  <a:lnTo>
                    <a:pt x="2148789" y="59220"/>
                  </a:lnTo>
                  <a:lnTo>
                    <a:pt x="2235174" y="33159"/>
                  </a:lnTo>
                  <a:lnTo>
                    <a:pt x="2246947" y="29603"/>
                  </a:lnTo>
                  <a:close/>
                </a:path>
                <a:path w="4021454" h="59689">
                  <a:moveTo>
                    <a:pt x="4020858" y="29603"/>
                  </a:moveTo>
                  <a:lnTo>
                    <a:pt x="4009085" y="26060"/>
                  </a:lnTo>
                  <a:lnTo>
                    <a:pt x="3922712" y="0"/>
                  </a:lnTo>
                  <a:lnTo>
                    <a:pt x="3922712" y="26060"/>
                  </a:lnTo>
                  <a:lnTo>
                    <a:pt x="2838259" y="26060"/>
                  </a:lnTo>
                  <a:lnTo>
                    <a:pt x="2838259" y="33159"/>
                  </a:lnTo>
                  <a:lnTo>
                    <a:pt x="3922712" y="33159"/>
                  </a:lnTo>
                  <a:lnTo>
                    <a:pt x="3922712" y="59220"/>
                  </a:lnTo>
                  <a:lnTo>
                    <a:pt x="4009085" y="33159"/>
                  </a:lnTo>
                  <a:lnTo>
                    <a:pt x="4020858" y="29603"/>
                  </a:lnTo>
                  <a:close/>
                </a:path>
              </a:pathLst>
            </a:custGeom>
            <a:solidFill>
              <a:srgbClr val="FF0000"/>
            </a:solidFill>
          </p:spPr>
          <p:txBody>
            <a:bodyPr wrap="square" lIns="0" tIns="0" rIns="0" bIns="0" rtlCol="0"/>
            <a:lstStyle/>
            <a:p>
              <a:endParaRPr/>
            </a:p>
          </p:txBody>
        </p:sp>
        <p:sp>
          <p:nvSpPr>
            <p:cNvPr id="38" name="object 17"/>
            <p:cNvSpPr/>
            <p:nvPr/>
          </p:nvSpPr>
          <p:spPr>
            <a:xfrm>
              <a:off x="2466947" y="2568540"/>
              <a:ext cx="5822950" cy="1776730"/>
            </a:xfrm>
            <a:custGeom>
              <a:avLst/>
              <a:gdLst/>
              <a:ahLst/>
              <a:cxnLst/>
              <a:rect l="l" t="t" r="r" b="b"/>
              <a:pathLst>
                <a:path w="5822950" h="1776729">
                  <a:moveTo>
                    <a:pt x="5822948" y="0"/>
                  </a:moveTo>
                  <a:lnTo>
                    <a:pt x="0" y="0"/>
                  </a:lnTo>
                  <a:lnTo>
                    <a:pt x="0" y="1776409"/>
                  </a:lnTo>
                  <a:lnTo>
                    <a:pt x="5822948" y="1776409"/>
                  </a:lnTo>
                  <a:lnTo>
                    <a:pt x="5822948" y="0"/>
                  </a:lnTo>
                  <a:close/>
                </a:path>
              </a:pathLst>
            </a:custGeom>
            <a:solidFill>
              <a:srgbClr val="FFFFFF"/>
            </a:solidFill>
          </p:spPr>
          <p:txBody>
            <a:bodyPr wrap="square" lIns="0" tIns="0" rIns="0" bIns="0" rtlCol="0"/>
            <a:lstStyle/>
            <a:p>
              <a:endParaRPr/>
            </a:p>
          </p:txBody>
        </p:sp>
        <p:sp>
          <p:nvSpPr>
            <p:cNvPr id="39" name="object 18"/>
            <p:cNvSpPr/>
            <p:nvPr/>
          </p:nvSpPr>
          <p:spPr>
            <a:xfrm>
              <a:off x="3303918" y="2568541"/>
              <a:ext cx="10795" cy="105410"/>
            </a:xfrm>
            <a:custGeom>
              <a:avLst/>
              <a:gdLst/>
              <a:ahLst/>
              <a:cxnLst/>
              <a:rect l="l" t="t" r="r" b="b"/>
              <a:pathLst>
                <a:path w="10795" h="105410">
                  <a:moveTo>
                    <a:pt x="0" y="105400"/>
                  </a:moveTo>
                  <a:lnTo>
                    <a:pt x="10643" y="105400"/>
                  </a:lnTo>
                  <a:lnTo>
                    <a:pt x="10643" y="0"/>
                  </a:lnTo>
                  <a:lnTo>
                    <a:pt x="0" y="0"/>
                  </a:lnTo>
                  <a:lnTo>
                    <a:pt x="0" y="105400"/>
                  </a:lnTo>
                  <a:close/>
                </a:path>
              </a:pathLst>
            </a:custGeom>
            <a:solidFill>
              <a:srgbClr val="0000FF"/>
            </a:solidFill>
          </p:spPr>
          <p:txBody>
            <a:bodyPr wrap="square" lIns="0" tIns="0" rIns="0" bIns="0" rtlCol="0"/>
            <a:lstStyle/>
            <a:p>
              <a:endParaRPr/>
            </a:p>
          </p:txBody>
        </p:sp>
        <p:sp>
          <p:nvSpPr>
            <p:cNvPr id="40" name="object 19"/>
            <p:cNvSpPr/>
            <p:nvPr/>
          </p:nvSpPr>
          <p:spPr>
            <a:xfrm>
              <a:off x="3314562" y="2568541"/>
              <a:ext cx="591820" cy="105410"/>
            </a:xfrm>
            <a:custGeom>
              <a:avLst/>
              <a:gdLst/>
              <a:ahLst/>
              <a:cxnLst/>
              <a:rect l="l" t="t" r="r" b="b"/>
              <a:pathLst>
                <a:path w="591820" h="105410">
                  <a:moveTo>
                    <a:pt x="591303" y="0"/>
                  </a:moveTo>
                  <a:lnTo>
                    <a:pt x="0" y="0"/>
                  </a:lnTo>
                  <a:lnTo>
                    <a:pt x="0" y="105400"/>
                  </a:lnTo>
                  <a:lnTo>
                    <a:pt x="591303" y="105400"/>
                  </a:lnTo>
                  <a:lnTo>
                    <a:pt x="591303" y="0"/>
                  </a:lnTo>
                  <a:close/>
                </a:path>
              </a:pathLst>
            </a:custGeom>
            <a:solidFill>
              <a:srgbClr val="99CCFF"/>
            </a:solidFill>
          </p:spPr>
          <p:txBody>
            <a:bodyPr wrap="square" lIns="0" tIns="0" rIns="0" bIns="0" rtlCol="0"/>
            <a:lstStyle/>
            <a:p>
              <a:endParaRPr/>
            </a:p>
          </p:txBody>
        </p:sp>
        <p:sp>
          <p:nvSpPr>
            <p:cNvPr id="41" name="object 20"/>
            <p:cNvSpPr/>
            <p:nvPr/>
          </p:nvSpPr>
          <p:spPr>
            <a:xfrm>
              <a:off x="3311004" y="2567939"/>
              <a:ext cx="598805" cy="109220"/>
            </a:xfrm>
            <a:custGeom>
              <a:avLst/>
              <a:gdLst/>
              <a:ahLst/>
              <a:cxnLst/>
              <a:rect l="l" t="t" r="r" b="b"/>
              <a:pathLst>
                <a:path w="598804" h="109219">
                  <a:moveTo>
                    <a:pt x="598398" y="0"/>
                  </a:moveTo>
                  <a:lnTo>
                    <a:pt x="594436" y="0"/>
                  </a:lnTo>
                  <a:lnTo>
                    <a:pt x="594436" y="102870"/>
                  </a:lnTo>
                  <a:lnTo>
                    <a:pt x="593166" y="104152"/>
                  </a:lnTo>
                  <a:lnTo>
                    <a:pt x="593166" y="102870"/>
                  </a:lnTo>
                  <a:lnTo>
                    <a:pt x="594436" y="102870"/>
                  </a:lnTo>
                  <a:lnTo>
                    <a:pt x="594436" y="0"/>
                  </a:lnTo>
                  <a:lnTo>
                    <a:pt x="591312" y="0"/>
                  </a:lnTo>
                  <a:lnTo>
                    <a:pt x="591312"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598398" y="109220"/>
                  </a:lnTo>
                  <a:lnTo>
                    <a:pt x="598398" y="106006"/>
                  </a:lnTo>
                  <a:lnTo>
                    <a:pt x="598398" y="105410"/>
                  </a:lnTo>
                  <a:lnTo>
                    <a:pt x="598398" y="102870"/>
                  </a:lnTo>
                  <a:lnTo>
                    <a:pt x="598398" y="102450"/>
                  </a:lnTo>
                  <a:lnTo>
                    <a:pt x="598398" y="0"/>
                  </a:lnTo>
                  <a:close/>
                </a:path>
              </a:pathLst>
            </a:custGeom>
            <a:solidFill>
              <a:srgbClr val="000000"/>
            </a:solidFill>
          </p:spPr>
          <p:txBody>
            <a:bodyPr wrap="square" lIns="0" tIns="0" rIns="0" bIns="0" rtlCol="0"/>
            <a:lstStyle/>
            <a:p>
              <a:endParaRPr/>
            </a:p>
          </p:txBody>
        </p:sp>
      </p:grpSp>
      <p:sp>
        <p:nvSpPr>
          <p:cNvPr id="42" name="object 21"/>
          <p:cNvSpPr txBox="1"/>
          <p:nvPr/>
        </p:nvSpPr>
        <p:spPr>
          <a:xfrm>
            <a:off x="4516466"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sp>
        <p:nvSpPr>
          <p:cNvPr id="43" name="object 22"/>
          <p:cNvSpPr/>
          <p:nvPr/>
        </p:nvSpPr>
        <p:spPr>
          <a:xfrm>
            <a:off x="4007444" y="2507733"/>
            <a:ext cx="4562011" cy="54172"/>
          </a:xfrm>
          <a:custGeom>
            <a:avLst/>
            <a:gdLst/>
            <a:ahLst/>
            <a:cxnLst/>
            <a:rect l="l" t="t" r="r" b="b"/>
            <a:pathLst>
              <a:path w="5026659" h="59689">
                <a:moveTo>
                  <a:pt x="4966952" y="0"/>
                </a:moveTo>
                <a:lnTo>
                  <a:pt x="4966952" y="59213"/>
                </a:lnTo>
                <a:lnTo>
                  <a:pt x="5018988" y="33159"/>
                </a:lnTo>
                <a:lnTo>
                  <a:pt x="4977596" y="33159"/>
                </a:lnTo>
                <a:lnTo>
                  <a:pt x="4977596" y="26054"/>
                </a:lnTo>
                <a:lnTo>
                  <a:pt x="5018986" y="26054"/>
                </a:lnTo>
                <a:lnTo>
                  <a:pt x="4966952" y="0"/>
                </a:lnTo>
                <a:close/>
              </a:path>
              <a:path w="5026659" h="59689">
                <a:moveTo>
                  <a:pt x="4966952" y="26054"/>
                </a:moveTo>
                <a:lnTo>
                  <a:pt x="0" y="26054"/>
                </a:lnTo>
                <a:lnTo>
                  <a:pt x="0" y="33159"/>
                </a:lnTo>
                <a:lnTo>
                  <a:pt x="4966952" y="33159"/>
                </a:lnTo>
                <a:lnTo>
                  <a:pt x="4966952" y="26054"/>
                </a:lnTo>
                <a:close/>
              </a:path>
              <a:path w="5026659" h="59689">
                <a:moveTo>
                  <a:pt x="5018986" y="26054"/>
                </a:moveTo>
                <a:lnTo>
                  <a:pt x="4977596" y="26054"/>
                </a:lnTo>
                <a:lnTo>
                  <a:pt x="4977596" y="33159"/>
                </a:lnTo>
                <a:lnTo>
                  <a:pt x="5018988" y="33159"/>
                </a:lnTo>
                <a:lnTo>
                  <a:pt x="5026083" y="29607"/>
                </a:lnTo>
                <a:lnTo>
                  <a:pt x="5018986" y="26054"/>
                </a:lnTo>
                <a:close/>
              </a:path>
            </a:pathLst>
          </a:custGeom>
          <a:solidFill>
            <a:srgbClr val="000000"/>
          </a:solidFill>
        </p:spPr>
        <p:txBody>
          <a:bodyPr wrap="square" lIns="0" tIns="0" rIns="0" bIns="0" rtlCol="0"/>
          <a:lstStyle/>
          <a:p>
            <a:endParaRPr/>
          </a:p>
        </p:txBody>
      </p:sp>
      <p:sp>
        <p:nvSpPr>
          <p:cNvPr id="44" name="object 23"/>
          <p:cNvSpPr txBox="1"/>
          <p:nvPr/>
        </p:nvSpPr>
        <p:spPr>
          <a:xfrm>
            <a:off x="3338272" y="1675050"/>
            <a:ext cx="2104081" cy="887282"/>
          </a:xfrm>
          <a:prstGeom prst="rect">
            <a:avLst/>
          </a:prstGeom>
        </p:spPr>
        <p:txBody>
          <a:bodyPr vert="horz" wrap="square" lIns="0" tIns="13831" rIns="0" bIns="0" rtlCol="0">
            <a:spAutoFit/>
          </a:bodyPr>
          <a:lstStyle/>
          <a:p>
            <a:pPr marL="23053">
              <a:spcBef>
                <a:spcPts val="109"/>
              </a:spcBef>
            </a:pPr>
            <a:r>
              <a:rPr sz="1951" dirty="0">
                <a:solidFill>
                  <a:srgbClr val="0000FF"/>
                </a:solidFill>
                <a:latin typeface="Calibri"/>
                <a:cs typeface="Calibri"/>
              </a:rPr>
              <a:t>Finish-time</a:t>
            </a:r>
            <a:r>
              <a:rPr sz="1951" spc="36" dirty="0">
                <a:solidFill>
                  <a:srgbClr val="0000FF"/>
                </a:solidFill>
                <a:latin typeface="Calibri"/>
                <a:cs typeface="Calibri"/>
              </a:rPr>
              <a:t> </a:t>
            </a:r>
            <a:r>
              <a:rPr sz="1951" spc="-9" dirty="0">
                <a:solidFill>
                  <a:srgbClr val="0000FF"/>
                </a:solidFill>
                <a:latin typeface="Calibri"/>
                <a:cs typeface="Calibri"/>
              </a:rPr>
              <a:t>Jitter</a:t>
            </a:r>
            <a:endParaRPr sz="1951" dirty="0">
              <a:latin typeface="Calibri"/>
              <a:cs typeface="Calibri"/>
            </a:endParaRPr>
          </a:p>
          <a:p>
            <a:pPr marL="277213">
              <a:spcBef>
                <a:spcPts val="1770"/>
              </a:spcBef>
            </a:pPr>
            <a:r>
              <a:rPr sz="2224" spc="-23" dirty="0">
                <a:latin typeface="Symbol"/>
                <a:cs typeface="Symbol"/>
              </a:rPr>
              <a:t></a:t>
            </a:r>
            <a:r>
              <a:rPr sz="2246" spc="-34" baseline="-16835" dirty="0">
                <a:latin typeface="Times New Roman"/>
                <a:cs typeface="Times New Roman"/>
              </a:rPr>
              <a:t>i</a:t>
            </a:r>
            <a:endParaRPr sz="2246" baseline="-16835" dirty="0">
              <a:latin typeface="Times New Roman"/>
              <a:cs typeface="Times New Roman"/>
            </a:endParaRPr>
          </a:p>
        </p:txBody>
      </p:sp>
      <p:grpSp>
        <p:nvGrpSpPr>
          <p:cNvPr id="45" name="object 24"/>
          <p:cNvGrpSpPr/>
          <p:nvPr/>
        </p:nvGrpSpPr>
        <p:grpSpPr>
          <a:xfrm>
            <a:off x="4648200" y="2438400"/>
            <a:ext cx="3341401" cy="150415"/>
            <a:chOff x="3902318" y="2567939"/>
            <a:chExt cx="3681729" cy="165735"/>
          </a:xfrm>
        </p:grpSpPr>
        <p:sp>
          <p:nvSpPr>
            <p:cNvPr id="46" name="object 25"/>
            <p:cNvSpPr/>
            <p:nvPr/>
          </p:nvSpPr>
          <p:spPr>
            <a:xfrm>
              <a:off x="4723041" y="2568549"/>
              <a:ext cx="2861310" cy="105410"/>
            </a:xfrm>
            <a:custGeom>
              <a:avLst/>
              <a:gdLst/>
              <a:ahLst/>
              <a:cxnLst/>
              <a:rect l="l" t="t" r="r" b="b"/>
              <a:pathLst>
                <a:path w="2861309" h="105410">
                  <a:moveTo>
                    <a:pt x="10642" y="0"/>
                  </a:moveTo>
                  <a:lnTo>
                    <a:pt x="0" y="0"/>
                  </a:lnTo>
                  <a:lnTo>
                    <a:pt x="0" y="105397"/>
                  </a:lnTo>
                  <a:lnTo>
                    <a:pt x="10642" y="105397"/>
                  </a:lnTo>
                  <a:lnTo>
                    <a:pt x="10642" y="0"/>
                  </a:lnTo>
                  <a:close/>
                </a:path>
                <a:path w="2861309" h="105410">
                  <a:moveTo>
                    <a:pt x="1441602" y="0"/>
                  </a:moveTo>
                  <a:lnTo>
                    <a:pt x="1419136" y="0"/>
                  </a:lnTo>
                  <a:lnTo>
                    <a:pt x="1419136" y="105397"/>
                  </a:lnTo>
                  <a:lnTo>
                    <a:pt x="1441602" y="105397"/>
                  </a:lnTo>
                  <a:lnTo>
                    <a:pt x="1441602" y="0"/>
                  </a:lnTo>
                  <a:close/>
                </a:path>
                <a:path w="2861309" h="105410">
                  <a:moveTo>
                    <a:pt x="2860725" y="0"/>
                  </a:moveTo>
                  <a:lnTo>
                    <a:pt x="2838259" y="0"/>
                  </a:lnTo>
                  <a:lnTo>
                    <a:pt x="2838259" y="105397"/>
                  </a:lnTo>
                  <a:lnTo>
                    <a:pt x="2860725" y="105397"/>
                  </a:lnTo>
                  <a:lnTo>
                    <a:pt x="2860725" y="0"/>
                  </a:lnTo>
                  <a:close/>
                </a:path>
              </a:pathLst>
            </a:custGeom>
            <a:solidFill>
              <a:srgbClr val="0000FF"/>
            </a:solidFill>
          </p:spPr>
          <p:txBody>
            <a:bodyPr wrap="square" lIns="0" tIns="0" rIns="0" bIns="0" rtlCol="0"/>
            <a:lstStyle/>
            <a:p>
              <a:endParaRPr/>
            </a:p>
          </p:txBody>
        </p:sp>
        <p:sp>
          <p:nvSpPr>
            <p:cNvPr id="47" name="object 26"/>
            <p:cNvSpPr/>
            <p:nvPr/>
          </p:nvSpPr>
          <p:spPr>
            <a:xfrm>
              <a:off x="4733692"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48" name="object 27"/>
            <p:cNvSpPr/>
            <p:nvPr/>
          </p:nvSpPr>
          <p:spPr>
            <a:xfrm>
              <a:off x="4730140" y="2567939"/>
              <a:ext cx="302895" cy="109220"/>
            </a:xfrm>
            <a:custGeom>
              <a:avLst/>
              <a:gdLst/>
              <a:ahLst/>
              <a:cxnLst/>
              <a:rect l="l" t="t" r="r" b="b"/>
              <a:pathLst>
                <a:path w="302895" h="109219">
                  <a:moveTo>
                    <a:pt x="302742"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302742" y="109220"/>
                  </a:lnTo>
                  <a:lnTo>
                    <a:pt x="302742" y="106006"/>
                  </a:lnTo>
                  <a:lnTo>
                    <a:pt x="302742" y="105410"/>
                  </a:lnTo>
                  <a:lnTo>
                    <a:pt x="302742" y="102870"/>
                  </a:lnTo>
                  <a:lnTo>
                    <a:pt x="302742" y="102450"/>
                  </a:lnTo>
                  <a:lnTo>
                    <a:pt x="302742" y="0"/>
                  </a:lnTo>
                  <a:close/>
                </a:path>
              </a:pathLst>
            </a:custGeom>
            <a:solidFill>
              <a:srgbClr val="000000"/>
            </a:solidFill>
          </p:spPr>
          <p:txBody>
            <a:bodyPr wrap="square" lIns="0" tIns="0" rIns="0" bIns="0" rtlCol="0"/>
            <a:lstStyle/>
            <a:p>
              <a:endParaRPr/>
            </a:p>
          </p:txBody>
        </p:sp>
        <p:sp>
          <p:nvSpPr>
            <p:cNvPr id="49" name="object 28"/>
            <p:cNvSpPr/>
            <p:nvPr/>
          </p:nvSpPr>
          <p:spPr>
            <a:xfrm>
              <a:off x="5265865"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50" name="object 29"/>
            <p:cNvSpPr/>
            <p:nvPr/>
          </p:nvSpPr>
          <p:spPr>
            <a:xfrm>
              <a:off x="5262308" y="2567939"/>
              <a:ext cx="302895" cy="109220"/>
            </a:xfrm>
            <a:custGeom>
              <a:avLst/>
              <a:gdLst/>
              <a:ahLst/>
              <a:cxnLst/>
              <a:rect l="l" t="t" r="r" b="b"/>
              <a:pathLst>
                <a:path w="302895" h="109219">
                  <a:moveTo>
                    <a:pt x="302755"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302755" y="109220"/>
                  </a:lnTo>
                  <a:lnTo>
                    <a:pt x="302755" y="106006"/>
                  </a:lnTo>
                  <a:lnTo>
                    <a:pt x="302755" y="105410"/>
                  </a:lnTo>
                  <a:lnTo>
                    <a:pt x="302755" y="102870"/>
                  </a:lnTo>
                  <a:lnTo>
                    <a:pt x="302755" y="102450"/>
                  </a:lnTo>
                  <a:lnTo>
                    <a:pt x="302755" y="0"/>
                  </a:lnTo>
                  <a:close/>
                </a:path>
              </a:pathLst>
            </a:custGeom>
            <a:solidFill>
              <a:srgbClr val="000000"/>
            </a:solidFill>
          </p:spPr>
          <p:txBody>
            <a:bodyPr wrap="square" lIns="0" tIns="0" rIns="0" bIns="0" rtlCol="0"/>
            <a:lstStyle/>
            <a:p>
              <a:endParaRPr/>
            </a:p>
          </p:txBody>
        </p:sp>
        <p:sp>
          <p:nvSpPr>
            <p:cNvPr id="51" name="object 30"/>
            <p:cNvSpPr/>
            <p:nvPr/>
          </p:nvSpPr>
          <p:spPr>
            <a:xfrm>
              <a:off x="6389343" y="2568541"/>
              <a:ext cx="414020" cy="105410"/>
            </a:xfrm>
            <a:custGeom>
              <a:avLst/>
              <a:gdLst/>
              <a:ahLst/>
              <a:cxnLst/>
              <a:rect l="l" t="t" r="r" b="b"/>
              <a:pathLst>
                <a:path w="414020" h="105410">
                  <a:moveTo>
                    <a:pt x="413912" y="0"/>
                  </a:moveTo>
                  <a:lnTo>
                    <a:pt x="0" y="0"/>
                  </a:lnTo>
                  <a:lnTo>
                    <a:pt x="0" y="105400"/>
                  </a:lnTo>
                  <a:lnTo>
                    <a:pt x="413912" y="105400"/>
                  </a:lnTo>
                  <a:lnTo>
                    <a:pt x="413912" y="0"/>
                  </a:lnTo>
                  <a:close/>
                </a:path>
              </a:pathLst>
            </a:custGeom>
            <a:solidFill>
              <a:srgbClr val="99CCFF"/>
            </a:solidFill>
          </p:spPr>
          <p:txBody>
            <a:bodyPr wrap="square" lIns="0" tIns="0" rIns="0" bIns="0" rtlCol="0"/>
            <a:lstStyle/>
            <a:p>
              <a:endParaRPr/>
            </a:p>
          </p:txBody>
        </p:sp>
        <p:sp>
          <p:nvSpPr>
            <p:cNvPr id="52" name="object 31"/>
            <p:cNvSpPr/>
            <p:nvPr/>
          </p:nvSpPr>
          <p:spPr>
            <a:xfrm>
              <a:off x="6385788" y="2567939"/>
              <a:ext cx="421005" cy="109220"/>
            </a:xfrm>
            <a:custGeom>
              <a:avLst/>
              <a:gdLst/>
              <a:ahLst/>
              <a:cxnLst/>
              <a:rect l="l" t="t" r="r" b="b"/>
              <a:pathLst>
                <a:path w="421004" h="109219">
                  <a:moveTo>
                    <a:pt x="421005" y="0"/>
                  </a:moveTo>
                  <a:lnTo>
                    <a:pt x="417042" y="0"/>
                  </a:lnTo>
                  <a:lnTo>
                    <a:pt x="417042" y="102870"/>
                  </a:lnTo>
                  <a:lnTo>
                    <a:pt x="415772" y="104152"/>
                  </a:lnTo>
                  <a:lnTo>
                    <a:pt x="415772" y="102870"/>
                  </a:lnTo>
                  <a:lnTo>
                    <a:pt x="417042" y="102870"/>
                  </a:lnTo>
                  <a:lnTo>
                    <a:pt x="417042" y="0"/>
                  </a:lnTo>
                  <a:lnTo>
                    <a:pt x="413918" y="0"/>
                  </a:lnTo>
                  <a:lnTo>
                    <a:pt x="413918"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421005" y="109220"/>
                  </a:lnTo>
                  <a:lnTo>
                    <a:pt x="421005" y="106006"/>
                  </a:lnTo>
                  <a:lnTo>
                    <a:pt x="421005" y="105410"/>
                  </a:lnTo>
                  <a:lnTo>
                    <a:pt x="421005" y="102870"/>
                  </a:lnTo>
                  <a:lnTo>
                    <a:pt x="421005" y="102450"/>
                  </a:lnTo>
                  <a:lnTo>
                    <a:pt x="421005" y="0"/>
                  </a:lnTo>
                  <a:close/>
                </a:path>
              </a:pathLst>
            </a:custGeom>
            <a:solidFill>
              <a:srgbClr val="000000"/>
            </a:solidFill>
          </p:spPr>
          <p:txBody>
            <a:bodyPr wrap="square" lIns="0" tIns="0" rIns="0" bIns="0" rtlCol="0"/>
            <a:lstStyle/>
            <a:p>
              <a:endParaRPr/>
            </a:p>
          </p:txBody>
        </p:sp>
        <p:sp>
          <p:nvSpPr>
            <p:cNvPr id="53" name="object 32"/>
            <p:cNvSpPr/>
            <p:nvPr/>
          </p:nvSpPr>
          <p:spPr>
            <a:xfrm>
              <a:off x="7158038" y="2568541"/>
              <a:ext cx="177800" cy="105410"/>
            </a:xfrm>
            <a:custGeom>
              <a:avLst/>
              <a:gdLst/>
              <a:ahLst/>
              <a:cxnLst/>
              <a:rect l="l" t="t" r="r" b="b"/>
              <a:pathLst>
                <a:path w="177800" h="105410">
                  <a:moveTo>
                    <a:pt x="177391" y="0"/>
                  </a:moveTo>
                  <a:lnTo>
                    <a:pt x="0" y="0"/>
                  </a:lnTo>
                  <a:lnTo>
                    <a:pt x="0" y="105400"/>
                  </a:lnTo>
                  <a:lnTo>
                    <a:pt x="177391" y="105400"/>
                  </a:lnTo>
                  <a:lnTo>
                    <a:pt x="177391" y="0"/>
                  </a:lnTo>
                  <a:close/>
                </a:path>
              </a:pathLst>
            </a:custGeom>
            <a:solidFill>
              <a:srgbClr val="99CCFF"/>
            </a:solidFill>
          </p:spPr>
          <p:txBody>
            <a:bodyPr wrap="square" lIns="0" tIns="0" rIns="0" bIns="0" rtlCol="0"/>
            <a:lstStyle/>
            <a:p>
              <a:endParaRPr/>
            </a:p>
          </p:txBody>
        </p:sp>
        <p:sp>
          <p:nvSpPr>
            <p:cNvPr id="54" name="object 33"/>
            <p:cNvSpPr/>
            <p:nvPr/>
          </p:nvSpPr>
          <p:spPr>
            <a:xfrm>
              <a:off x="3902316" y="2567939"/>
              <a:ext cx="3437254" cy="165735"/>
            </a:xfrm>
            <a:custGeom>
              <a:avLst/>
              <a:gdLst/>
              <a:ahLst/>
              <a:cxnLst/>
              <a:rect l="l" t="t" r="r" b="b"/>
              <a:pathLst>
                <a:path w="3437254" h="165735">
                  <a:moveTo>
                    <a:pt x="7086" y="106006"/>
                  </a:moveTo>
                  <a:lnTo>
                    <a:pt x="0" y="106006"/>
                  </a:lnTo>
                  <a:lnTo>
                    <a:pt x="0" y="165214"/>
                  </a:lnTo>
                  <a:lnTo>
                    <a:pt x="7086" y="165214"/>
                  </a:lnTo>
                  <a:lnTo>
                    <a:pt x="7086" y="106006"/>
                  </a:lnTo>
                  <a:close/>
                </a:path>
                <a:path w="3437254" h="165735">
                  <a:moveTo>
                    <a:pt x="1662747" y="106006"/>
                  </a:moveTo>
                  <a:lnTo>
                    <a:pt x="1655648" y="106006"/>
                  </a:lnTo>
                  <a:lnTo>
                    <a:pt x="1655648" y="165214"/>
                  </a:lnTo>
                  <a:lnTo>
                    <a:pt x="1662747" y="165214"/>
                  </a:lnTo>
                  <a:lnTo>
                    <a:pt x="1662747" y="106006"/>
                  </a:lnTo>
                  <a:close/>
                </a:path>
                <a:path w="3437254" h="165735">
                  <a:moveTo>
                    <a:pt x="3436658" y="0"/>
                  </a:moveTo>
                  <a:lnTo>
                    <a:pt x="3432683" y="0"/>
                  </a:lnTo>
                  <a:lnTo>
                    <a:pt x="3432683" y="102870"/>
                  </a:lnTo>
                  <a:lnTo>
                    <a:pt x="3431413" y="104152"/>
                  </a:lnTo>
                  <a:lnTo>
                    <a:pt x="3431413" y="102870"/>
                  </a:lnTo>
                  <a:lnTo>
                    <a:pt x="3432683" y="102870"/>
                  </a:lnTo>
                  <a:lnTo>
                    <a:pt x="3432683" y="0"/>
                  </a:lnTo>
                  <a:lnTo>
                    <a:pt x="3429558" y="0"/>
                  </a:lnTo>
                  <a:lnTo>
                    <a:pt x="3429558" y="102450"/>
                  </a:lnTo>
                  <a:lnTo>
                    <a:pt x="3259264" y="102450"/>
                  </a:lnTo>
                  <a:lnTo>
                    <a:pt x="3259264" y="0"/>
                  </a:lnTo>
                  <a:lnTo>
                    <a:pt x="3258667" y="0"/>
                  </a:lnTo>
                  <a:lnTo>
                    <a:pt x="3258667" y="105410"/>
                  </a:lnTo>
                  <a:lnTo>
                    <a:pt x="3257410" y="105410"/>
                  </a:lnTo>
                  <a:lnTo>
                    <a:pt x="3257410" y="104152"/>
                  </a:lnTo>
                  <a:lnTo>
                    <a:pt x="3258667" y="105410"/>
                  </a:lnTo>
                  <a:lnTo>
                    <a:pt x="3258667" y="0"/>
                  </a:lnTo>
                  <a:lnTo>
                    <a:pt x="3252165" y="0"/>
                  </a:lnTo>
                  <a:lnTo>
                    <a:pt x="3252165" y="102870"/>
                  </a:lnTo>
                  <a:lnTo>
                    <a:pt x="3252165" y="105410"/>
                  </a:lnTo>
                  <a:lnTo>
                    <a:pt x="3252165" y="109220"/>
                  </a:lnTo>
                  <a:lnTo>
                    <a:pt x="3429558" y="109220"/>
                  </a:lnTo>
                  <a:lnTo>
                    <a:pt x="3429558" y="165214"/>
                  </a:lnTo>
                  <a:lnTo>
                    <a:pt x="3436658" y="165214"/>
                  </a:lnTo>
                  <a:lnTo>
                    <a:pt x="3436658" y="109220"/>
                  </a:lnTo>
                  <a:lnTo>
                    <a:pt x="3436658" y="106006"/>
                  </a:lnTo>
                  <a:lnTo>
                    <a:pt x="3436658" y="105410"/>
                  </a:lnTo>
                  <a:lnTo>
                    <a:pt x="3436658" y="102870"/>
                  </a:lnTo>
                  <a:lnTo>
                    <a:pt x="3436658" y="102450"/>
                  </a:lnTo>
                  <a:lnTo>
                    <a:pt x="3436658" y="0"/>
                  </a:lnTo>
                  <a:close/>
                </a:path>
              </a:pathLst>
            </a:custGeom>
            <a:solidFill>
              <a:srgbClr val="000000"/>
            </a:solidFill>
          </p:spPr>
          <p:txBody>
            <a:bodyPr wrap="square" lIns="0" tIns="0" rIns="0" bIns="0" rtlCol="0"/>
            <a:lstStyle/>
            <a:p>
              <a:endParaRPr/>
            </a:p>
          </p:txBody>
        </p:sp>
      </p:grpSp>
      <p:sp>
        <p:nvSpPr>
          <p:cNvPr id="55" name="object 34"/>
          <p:cNvSpPr txBox="1"/>
          <p:nvPr/>
        </p:nvSpPr>
        <p:spPr>
          <a:xfrm>
            <a:off x="6005121"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56" name="object 35"/>
          <p:cNvSpPr txBox="1"/>
          <p:nvPr/>
        </p:nvSpPr>
        <p:spPr>
          <a:xfrm>
            <a:off x="7627938" y="2577885"/>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grpSp>
        <p:nvGrpSpPr>
          <p:cNvPr id="57" name="object 36"/>
          <p:cNvGrpSpPr/>
          <p:nvPr/>
        </p:nvGrpSpPr>
        <p:grpSpPr>
          <a:xfrm>
            <a:off x="3345510" y="3418091"/>
            <a:ext cx="5284694" cy="2062587"/>
            <a:chOff x="2466947" y="3647414"/>
            <a:chExt cx="5822950" cy="2272665"/>
          </a:xfrm>
        </p:grpSpPr>
        <p:sp>
          <p:nvSpPr>
            <p:cNvPr id="58" name="object 37"/>
            <p:cNvSpPr/>
            <p:nvPr/>
          </p:nvSpPr>
          <p:spPr>
            <a:xfrm>
              <a:off x="3307467" y="3647414"/>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59" name="object 38"/>
            <p:cNvSpPr/>
            <p:nvPr/>
          </p:nvSpPr>
          <p:spPr>
            <a:xfrm>
              <a:off x="3318111" y="3943482"/>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60" name="object 39"/>
            <p:cNvSpPr/>
            <p:nvPr/>
          </p:nvSpPr>
          <p:spPr>
            <a:xfrm>
              <a:off x="3199841" y="3939933"/>
              <a:ext cx="5026660" cy="210820"/>
            </a:xfrm>
            <a:custGeom>
              <a:avLst/>
              <a:gdLst/>
              <a:ahLst/>
              <a:cxnLst/>
              <a:rect l="l" t="t" r="r" b="b"/>
              <a:pathLst>
                <a:path w="5026659" h="210820">
                  <a:moveTo>
                    <a:pt x="5026088" y="181190"/>
                  </a:moveTo>
                  <a:lnTo>
                    <a:pt x="5018989" y="177647"/>
                  </a:lnTo>
                  <a:lnTo>
                    <a:pt x="4966957" y="151587"/>
                  </a:lnTo>
                  <a:lnTo>
                    <a:pt x="4966957" y="177647"/>
                  </a:lnTo>
                  <a:lnTo>
                    <a:pt x="714298" y="177647"/>
                  </a:lnTo>
                  <a:lnTo>
                    <a:pt x="714298" y="7112"/>
                  </a:lnTo>
                  <a:lnTo>
                    <a:pt x="714298" y="3556"/>
                  </a:lnTo>
                  <a:lnTo>
                    <a:pt x="714298" y="0"/>
                  </a:lnTo>
                  <a:lnTo>
                    <a:pt x="706018" y="0"/>
                  </a:lnTo>
                  <a:lnTo>
                    <a:pt x="706018" y="7112"/>
                  </a:lnTo>
                  <a:lnTo>
                    <a:pt x="706018" y="177647"/>
                  </a:lnTo>
                  <a:lnTo>
                    <a:pt x="122999" y="177647"/>
                  </a:lnTo>
                  <a:lnTo>
                    <a:pt x="122999" y="7112"/>
                  </a:lnTo>
                  <a:lnTo>
                    <a:pt x="706018" y="7112"/>
                  </a:lnTo>
                  <a:lnTo>
                    <a:pt x="706018" y="0"/>
                  </a:lnTo>
                  <a:lnTo>
                    <a:pt x="114719" y="0"/>
                  </a:lnTo>
                  <a:lnTo>
                    <a:pt x="114719" y="177647"/>
                  </a:lnTo>
                  <a:lnTo>
                    <a:pt x="0" y="177647"/>
                  </a:lnTo>
                  <a:lnTo>
                    <a:pt x="0" y="184746"/>
                  </a:lnTo>
                  <a:lnTo>
                    <a:pt x="114719" y="184746"/>
                  </a:lnTo>
                  <a:lnTo>
                    <a:pt x="714298" y="184746"/>
                  </a:lnTo>
                  <a:lnTo>
                    <a:pt x="4966957" y="184746"/>
                  </a:lnTo>
                  <a:lnTo>
                    <a:pt x="4966957" y="210807"/>
                  </a:lnTo>
                  <a:lnTo>
                    <a:pt x="5018989" y="184746"/>
                  </a:lnTo>
                  <a:lnTo>
                    <a:pt x="5026088" y="181190"/>
                  </a:lnTo>
                  <a:close/>
                </a:path>
              </a:pathLst>
            </a:custGeom>
            <a:solidFill>
              <a:srgbClr val="000000"/>
            </a:solidFill>
          </p:spPr>
          <p:txBody>
            <a:bodyPr wrap="square" lIns="0" tIns="0" rIns="0" bIns="0" rtlCol="0"/>
            <a:lstStyle/>
            <a:p>
              <a:endParaRPr/>
            </a:p>
          </p:txBody>
        </p:sp>
        <p:sp>
          <p:nvSpPr>
            <p:cNvPr id="61" name="object 40"/>
            <p:cNvSpPr/>
            <p:nvPr/>
          </p:nvSpPr>
          <p:spPr>
            <a:xfrm>
              <a:off x="4726584" y="3647414"/>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62" name="object 41"/>
            <p:cNvSpPr/>
            <p:nvPr/>
          </p:nvSpPr>
          <p:spPr>
            <a:xfrm>
              <a:off x="5624195"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3" name="object 42"/>
            <p:cNvSpPr/>
            <p:nvPr/>
          </p:nvSpPr>
          <p:spPr>
            <a:xfrm>
              <a:off x="5620648"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4" name="object 43"/>
            <p:cNvSpPr/>
            <p:nvPr/>
          </p:nvSpPr>
          <p:spPr>
            <a:xfrm>
              <a:off x="5269412"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5" name="object 44"/>
            <p:cNvSpPr/>
            <p:nvPr/>
          </p:nvSpPr>
          <p:spPr>
            <a:xfrm>
              <a:off x="5265865"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6" name="object 45"/>
            <p:cNvSpPr/>
            <p:nvPr/>
          </p:nvSpPr>
          <p:spPr>
            <a:xfrm>
              <a:off x="6392890" y="3943482"/>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67" name="object 46"/>
            <p:cNvSpPr/>
            <p:nvPr/>
          </p:nvSpPr>
          <p:spPr>
            <a:xfrm>
              <a:off x="6389343" y="3939929"/>
              <a:ext cx="422275" cy="184785"/>
            </a:xfrm>
            <a:custGeom>
              <a:avLst/>
              <a:gdLst/>
              <a:ahLst/>
              <a:cxnLst/>
              <a:rect l="l" t="t" r="r" b="b"/>
              <a:pathLst>
                <a:path w="422275" h="184785">
                  <a:moveTo>
                    <a:pt x="422189" y="0"/>
                  </a:moveTo>
                  <a:lnTo>
                    <a:pt x="0" y="0"/>
                  </a:lnTo>
                  <a:lnTo>
                    <a:pt x="0" y="184745"/>
                  </a:lnTo>
                  <a:lnTo>
                    <a:pt x="422189" y="184745"/>
                  </a:lnTo>
                  <a:lnTo>
                    <a:pt x="422189" y="181193"/>
                  </a:lnTo>
                  <a:lnTo>
                    <a:pt x="8277" y="181193"/>
                  </a:lnTo>
                  <a:lnTo>
                    <a:pt x="3547" y="177639"/>
                  </a:lnTo>
                  <a:lnTo>
                    <a:pt x="8277" y="177639"/>
                  </a:lnTo>
                  <a:lnTo>
                    <a:pt x="8277" y="7105"/>
                  </a:lnTo>
                  <a:lnTo>
                    <a:pt x="3547" y="7105"/>
                  </a:lnTo>
                  <a:lnTo>
                    <a:pt x="8277" y="3552"/>
                  </a:lnTo>
                  <a:lnTo>
                    <a:pt x="422189" y="3552"/>
                  </a:lnTo>
                  <a:lnTo>
                    <a:pt x="422189" y="0"/>
                  </a:lnTo>
                  <a:close/>
                </a:path>
                <a:path w="422275" h="184785">
                  <a:moveTo>
                    <a:pt x="8277" y="177639"/>
                  </a:moveTo>
                  <a:lnTo>
                    <a:pt x="3547" y="177639"/>
                  </a:lnTo>
                  <a:lnTo>
                    <a:pt x="8277" y="181193"/>
                  </a:lnTo>
                  <a:lnTo>
                    <a:pt x="8277" y="177639"/>
                  </a:lnTo>
                  <a:close/>
                </a:path>
                <a:path w="422275" h="184785">
                  <a:moveTo>
                    <a:pt x="413912" y="177639"/>
                  </a:moveTo>
                  <a:lnTo>
                    <a:pt x="8277" y="177639"/>
                  </a:lnTo>
                  <a:lnTo>
                    <a:pt x="8277" y="181193"/>
                  </a:lnTo>
                  <a:lnTo>
                    <a:pt x="413912" y="181193"/>
                  </a:lnTo>
                  <a:lnTo>
                    <a:pt x="413912" y="177639"/>
                  </a:lnTo>
                  <a:close/>
                </a:path>
                <a:path w="422275" h="184785">
                  <a:moveTo>
                    <a:pt x="413912" y="3552"/>
                  </a:moveTo>
                  <a:lnTo>
                    <a:pt x="413912" y="181193"/>
                  </a:lnTo>
                  <a:lnTo>
                    <a:pt x="417460" y="177639"/>
                  </a:lnTo>
                  <a:lnTo>
                    <a:pt x="422189" y="177639"/>
                  </a:lnTo>
                  <a:lnTo>
                    <a:pt x="422189" y="7105"/>
                  </a:lnTo>
                  <a:lnTo>
                    <a:pt x="417460" y="7105"/>
                  </a:lnTo>
                  <a:lnTo>
                    <a:pt x="413912" y="3552"/>
                  </a:lnTo>
                  <a:close/>
                </a:path>
                <a:path w="422275" h="184785">
                  <a:moveTo>
                    <a:pt x="422189" y="177639"/>
                  </a:moveTo>
                  <a:lnTo>
                    <a:pt x="417460" y="177639"/>
                  </a:lnTo>
                  <a:lnTo>
                    <a:pt x="413912" y="181193"/>
                  </a:lnTo>
                  <a:lnTo>
                    <a:pt x="422189" y="181193"/>
                  </a:lnTo>
                  <a:lnTo>
                    <a:pt x="422189" y="177639"/>
                  </a:lnTo>
                  <a:close/>
                </a:path>
                <a:path w="422275" h="184785">
                  <a:moveTo>
                    <a:pt x="8277" y="3552"/>
                  </a:moveTo>
                  <a:lnTo>
                    <a:pt x="3547" y="7105"/>
                  </a:lnTo>
                  <a:lnTo>
                    <a:pt x="8277" y="7105"/>
                  </a:lnTo>
                  <a:lnTo>
                    <a:pt x="8277" y="3552"/>
                  </a:lnTo>
                  <a:close/>
                </a:path>
                <a:path w="422275" h="184785">
                  <a:moveTo>
                    <a:pt x="413912" y="3552"/>
                  </a:moveTo>
                  <a:lnTo>
                    <a:pt x="8277" y="3552"/>
                  </a:lnTo>
                  <a:lnTo>
                    <a:pt x="8277" y="7105"/>
                  </a:lnTo>
                  <a:lnTo>
                    <a:pt x="413912" y="7105"/>
                  </a:lnTo>
                  <a:lnTo>
                    <a:pt x="413912" y="3552"/>
                  </a:lnTo>
                  <a:close/>
                </a:path>
                <a:path w="422275" h="184785">
                  <a:moveTo>
                    <a:pt x="422189" y="3552"/>
                  </a:moveTo>
                  <a:lnTo>
                    <a:pt x="413912" y="3552"/>
                  </a:lnTo>
                  <a:lnTo>
                    <a:pt x="417460" y="7105"/>
                  </a:lnTo>
                  <a:lnTo>
                    <a:pt x="422189" y="7105"/>
                  </a:lnTo>
                  <a:lnTo>
                    <a:pt x="422189" y="3552"/>
                  </a:lnTo>
                  <a:close/>
                </a:path>
              </a:pathLst>
            </a:custGeom>
            <a:solidFill>
              <a:srgbClr val="000000"/>
            </a:solidFill>
          </p:spPr>
          <p:txBody>
            <a:bodyPr wrap="square" lIns="0" tIns="0" rIns="0" bIns="0" rtlCol="0"/>
            <a:lstStyle/>
            <a:p>
              <a:endParaRPr/>
            </a:p>
          </p:txBody>
        </p:sp>
        <p:sp>
          <p:nvSpPr>
            <p:cNvPr id="68" name="object 47"/>
            <p:cNvSpPr/>
            <p:nvPr/>
          </p:nvSpPr>
          <p:spPr>
            <a:xfrm>
              <a:off x="7161585" y="3943482"/>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69" name="object 48"/>
            <p:cNvSpPr/>
            <p:nvPr/>
          </p:nvSpPr>
          <p:spPr>
            <a:xfrm>
              <a:off x="3314560" y="3939933"/>
              <a:ext cx="4029710" cy="240665"/>
            </a:xfrm>
            <a:custGeom>
              <a:avLst/>
              <a:gdLst/>
              <a:ahLst/>
              <a:cxnLst/>
              <a:rect l="l" t="t" r="r" b="b"/>
              <a:pathLst>
                <a:path w="4029709" h="240664">
                  <a:moveTo>
                    <a:pt x="8280" y="181190"/>
                  </a:moveTo>
                  <a:lnTo>
                    <a:pt x="0" y="181190"/>
                  </a:lnTo>
                  <a:lnTo>
                    <a:pt x="0" y="240411"/>
                  </a:lnTo>
                  <a:lnTo>
                    <a:pt x="8280" y="240411"/>
                  </a:lnTo>
                  <a:lnTo>
                    <a:pt x="8280" y="181190"/>
                  </a:lnTo>
                  <a:close/>
                </a:path>
                <a:path w="4029709" h="240664">
                  <a:moveTo>
                    <a:pt x="1959571" y="170535"/>
                  </a:moveTo>
                  <a:lnTo>
                    <a:pt x="1951304" y="170535"/>
                  </a:lnTo>
                  <a:lnTo>
                    <a:pt x="1951304" y="229755"/>
                  </a:lnTo>
                  <a:lnTo>
                    <a:pt x="1959571" y="229755"/>
                  </a:lnTo>
                  <a:lnTo>
                    <a:pt x="1959571" y="170535"/>
                  </a:lnTo>
                  <a:close/>
                </a:path>
                <a:path w="4029709" h="240664">
                  <a:moveTo>
                    <a:pt x="3083052" y="181190"/>
                  </a:moveTo>
                  <a:lnTo>
                    <a:pt x="3074771" y="181190"/>
                  </a:lnTo>
                  <a:lnTo>
                    <a:pt x="3074771" y="240411"/>
                  </a:lnTo>
                  <a:lnTo>
                    <a:pt x="3083052" y="240411"/>
                  </a:lnTo>
                  <a:lnTo>
                    <a:pt x="3083052" y="181190"/>
                  </a:lnTo>
                  <a:close/>
                </a:path>
                <a:path w="4029709" h="240664">
                  <a:moveTo>
                    <a:pt x="4029138" y="0"/>
                  </a:moveTo>
                  <a:lnTo>
                    <a:pt x="4020858" y="0"/>
                  </a:lnTo>
                  <a:lnTo>
                    <a:pt x="4020858" y="7112"/>
                  </a:lnTo>
                  <a:lnTo>
                    <a:pt x="4020858" y="177647"/>
                  </a:lnTo>
                  <a:lnTo>
                    <a:pt x="3851745" y="177647"/>
                  </a:lnTo>
                  <a:lnTo>
                    <a:pt x="3851745" y="7112"/>
                  </a:lnTo>
                  <a:lnTo>
                    <a:pt x="4020858" y="7112"/>
                  </a:lnTo>
                  <a:lnTo>
                    <a:pt x="4020858" y="0"/>
                  </a:lnTo>
                  <a:lnTo>
                    <a:pt x="3843477" y="0"/>
                  </a:lnTo>
                  <a:lnTo>
                    <a:pt x="3843477" y="184746"/>
                  </a:lnTo>
                  <a:lnTo>
                    <a:pt x="4029138" y="184746"/>
                  </a:lnTo>
                  <a:lnTo>
                    <a:pt x="4029138" y="181190"/>
                  </a:lnTo>
                  <a:lnTo>
                    <a:pt x="4029138" y="177647"/>
                  </a:lnTo>
                  <a:lnTo>
                    <a:pt x="4029138" y="7112"/>
                  </a:lnTo>
                  <a:lnTo>
                    <a:pt x="4029138" y="3556"/>
                  </a:lnTo>
                  <a:lnTo>
                    <a:pt x="4029138" y="0"/>
                  </a:lnTo>
                  <a:close/>
                </a:path>
              </a:pathLst>
            </a:custGeom>
            <a:solidFill>
              <a:srgbClr val="000000"/>
            </a:solidFill>
          </p:spPr>
          <p:txBody>
            <a:bodyPr wrap="square" lIns="0" tIns="0" rIns="0" bIns="0" rtlCol="0"/>
            <a:lstStyle/>
            <a:p>
              <a:endParaRPr/>
            </a:p>
          </p:txBody>
        </p:sp>
        <p:sp>
          <p:nvSpPr>
            <p:cNvPr id="70" name="object 49"/>
            <p:cNvSpPr/>
            <p:nvPr/>
          </p:nvSpPr>
          <p:spPr>
            <a:xfrm>
              <a:off x="4737239" y="3736238"/>
              <a:ext cx="1656080" cy="59690"/>
            </a:xfrm>
            <a:custGeom>
              <a:avLst/>
              <a:gdLst/>
              <a:ahLst/>
              <a:cxnLst/>
              <a:rect l="l" t="t" r="r" b="b"/>
              <a:pathLst>
                <a:path w="1656079" h="59689">
                  <a:moveTo>
                    <a:pt x="532168" y="29603"/>
                  </a:moveTo>
                  <a:lnTo>
                    <a:pt x="520395" y="26060"/>
                  </a:lnTo>
                  <a:lnTo>
                    <a:pt x="434009" y="0"/>
                  </a:lnTo>
                  <a:lnTo>
                    <a:pt x="434009" y="26060"/>
                  </a:lnTo>
                  <a:lnTo>
                    <a:pt x="0" y="26060"/>
                  </a:lnTo>
                  <a:lnTo>
                    <a:pt x="0" y="33159"/>
                  </a:lnTo>
                  <a:lnTo>
                    <a:pt x="434009" y="33159"/>
                  </a:lnTo>
                  <a:lnTo>
                    <a:pt x="434009" y="59220"/>
                  </a:lnTo>
                  <a:lnTo>
                    <a:pt x="520382" y="33159"/>
                  </a:lnTo>
                  <a:lnTo>
                    <a:pt x="532168" y="29603"/>
                  </a:lnTo>
                  <a:close/>
                </a:path>
                <a:path w="1656079" h="59689">
                  <a:moveTo>
                    <a:pt x="1655648" y="29603"/>
                  </a:moveTo>
                  <a:lnTo>
                    <a:pt x="1643862" y="26060"/>
                  </a:lnTo>
                  <a:lnTo>
                    <a:pt x="1557489" y="0"/>
                  </a:lnTo>
                  <a:lnTo>
                    <a:pt x="1557489" y="26060"/>
                  </a:lnTo>
                  <a:lnTo>
                    <a:pt x="1419123" y="26060"/>
                  </a:lnTo>
                  <a:lnTo>
                    <a:pt x="1419123" y="33159"/>
                  </a:lnTo>
                  <a:lnTo>
                    <a:pt x="1557489" y="33159"/>
                  </a:lnTo>
                  <a:lnTo>
                    <a:pt x="1557489" y="59220"/>
                  </a:lnTo>
                  <a:lnTo>
                    <a:pt x="1643862" y="33159"/>
                  </a:lnTo>
                  <a:lnTo>
                    <a:pt x="1655648" y="29603"/>
                  </a:lnTo>
                  <a:close/>
                </a:path>
              </a:pathLst>
            </a:custGeom>
            <a:solidFill>
              <a:srgbClr val="FF0000"/>
            </a:solidFill>
          </p:spPr>
          <p:txBody>
            <a:bodyPr wrap="square" lIns="0" tIns="0" rIns="0" bIns="0" rtlCol="0"/>
            <a:lstStyle/>
            <a:p>
              <a:endParaRPr/>
            </a:p>
          </p:txBody>
        </p:sp>
        <p:sp>
          <p:nvSpPr>
            <p:cNvPr id="71" name="object 50"/>
            <p:cNvSpPr/>
            <p:nvPr/>
          </p:nvSpPr>
          <p:spPr>
            <a:xfrm>
              <a:off x="5265864" y="3706634"/>
              <a:ext cx="1132205" cy="177800"/>
            </a:xfrm>
            <a:custGeom>
              <a:avLst/>
              <a:gdLst/>
              <a:ahLst/>
              <a:cxnLst/>
              <a:rect l="l" t="t" r="r" b="b"/>
              <a:pathLst>
                <a:path w="1132204" h="177800">
                  <a:moveTo>
                    <a:pt x="8267" y="0"/>
                  </a:moveTo>
                  <a:lnTo>
                    <a:pt x="0" y="0"/>
                  </a:lnTo>
                  <a:lnTo>
                    <a:pt x="0" y="177634"/>
                  </a:lnTo>
                  <a:lnTo>
                    <a:pt x="8267" y="177634"/>
                  </a:lnTo>
                  <a:lnTo>
                    <a:pt x="8267" y="0"/>
                  </a:lnTo>
                  <a:close/>
                </a:path>
                <a:path w="1132204" h="177800">
                  <a:moveTo>
                    <a:pt x="1131747" y="0"/>
                  </a:moveTo>
                  <a:lnTo>
                    <a:pt x="1123467" y="0"/>
                  </a:lnTo>
                  <a:lnTo>
                    <a:pt x="1123467" y="177634"/>
                  </a:lnTo>
                  <a:lnTo>
                    <a:pt x="1131747" y="177634"/>
                  </a:lnTo>
                  <a:lnTo>
                    <a:pt x="1131747" y="0"/>
                  </a:lnTo>
                  <a:close/>
                </a:path>
              </a:pathLst>
            </a:custGeom>
            <a:solidFill>
              <a:srgbClr val="000000"/>
            </a:solidFill>
          </p:spPr>
          <p:txBody>
            <a:bodyPr wrap="square" lIns="0" tIns="0" rIns="0" bIns="0" rtlCol="0"/>
            <a:lstStyle/>
            <a:p>
              <a:endParaRPr/>
            </a:p>
          </p:txBody>
        </p:sp>
        <p:sp>
          <p:nvSpPr>
            <p:cNvPr id="72" name="object 51"/>
            <p:cNvSpPr/>
            <p:nvPr/>
          </p:nvSpPr>
          <p:spPr>
            <a:xfrm>
              <a:off x="2466947" y="4344950"/>
              <a:ext cx="5822950" cy="1574800"/>
            </a:xfrm>
            <a:custGeom>
              <a:avLst/>
              <a:gdLst/>
              <a:ahLst/>
              <a:cxnLst/>
              <a:rect l="l" t="t" r="r" b="b"/>
              <a:pathLst>
                <a:path w="5822950" h="1574800">
                  <a:moveTo>
                    <a:pt x="5822948" y="0"/>
                  </a:moveTo>
                  <a:lnTo>
                    <a:pt x="0" y="0"/>
                  </a:lnTo>
                  <a:lnTo>
                    <a:pt x="0" y="1574721"/>
                  </a:lnTo>
                  <a:lnTo>
                    <a:pt x="5822948" y="1574721"/>
                  </a:lnTo>
                  <a:lnTo>
                    <a:pt x="5822948" y="0"/>
                  </a:lnTo>
                  <a:close/>
                </a:path>
              </a:pathLst>
            </a:custGeom>
            <a:solidFill>
              <a:srgbClr val="FFFFFF"/>
            </a:solidFill>
          </p:spPr>
          <p:txBody>
            <a:bodyPr wrap="square" lIns="0" tIns="0" rIns="0" bIns="0" rtlCol="0"/>
            <a:lstStyle/>
            <a:p>
              <a:endParaRPr/>
            </a:p>
          </p:txBody>
        </p:sp>
        <p:sp>
          <p:nvSpPr>
            <p:cNvPr id="73" name="object 52"/>
            <p:cNvSpPr/>
            <p:nvPr/>
          </p:nvSpPr>
          <p:spPr>
            <a:xfrm>
              <a:off x="3307467" y="5087488"/>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74" name="object 53"/>
            <p:cNvSpPr/>
            <p:nvPr/>
          </p:nvSpPr>
          <p:spPr>
            <a:xfrm>
              <a:off x="3436371" y="5383557"/>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75" name="object 54"/>
            <p:cNvSpPr/>
            <p:nvPr/>
          </p:nvSpPr>
          <p:spPr>
            <a:xfrm>
              <a:off x="3432823" y="5378820"/>
              <a:ext cx="600075" cy="186055"/>
            </a:xfrm>
            <a:custGeom>
              <a:avLst/>
              <a:gdLst/>
              <a:ahLst/>
              <a:cxnLst/>
              <a:rect l="l" t="t" r="r" b="b"/>
              <a:pathLst>
                <a:path w="600075" h="186054">
                  <a:moveTo>
                    <a:pt x="599580" y="0"/>
                  </a:moveTo>
                  <a:lnTo>
                    <a:pt x="0" y="0"/>
                  </a:lnTo>
                  <a:lnTo>
                    <a:pt x="0" y="185930"/>
                  </a:lnTo>
                  <a:lnTo>
                    <a:pt x="599580" y="185930"/>
                  </a:lnTo>
                  <a:lnTo>
                    <a:pt x="599580" y="182377"/>
                  </a:lnTo>
                  <a:lnTo>
                    <a:pt x="8277" y="182377"/>
                  </a:lnTo>
                  <a:lnTo>
                    <a:pt x="3547" y="177641"/>
                  </a:lnTo>
                  <a:lnTo>
                    <a:pt x="8277" y="177641"/>
                  </a:lnTo>
                  <a:lnTo>
                    <a:pt x="8277" y="8289"/>
                  </a:lnTo>
                  <a:lnTo>
                    <a:pt x="3547" y="8289"/>
                  </a:lnTo>
                  <a:lnTo>
                    <a:pt x="8277" y="4737"/>
                  </a:lnTo>
                  <a:lnTo>
                    <a:pt x="599580" y="4737"/>
                  </a:lnTo>
                  <a:lnTo>
                    <a:pt x="599580" y="0"/>
                  </a:lnTo>
                  <a:close/>
                </a:path>
                <a:path w="600075" h="186054">
                  <a:moveTo>
                    <a:pt x="8277" y="177641"/>
                  </a:moveTo>
                  <a:lnTo>
                    <a:pt x="3547" y="177641"/>
                  </a:lnTo>
                  <a:lnTo>
                    <a:pt x="8277" y="182377"/>
                  </a:lnTo>
                  <a:lnTo>
                    <a:pt x="8277" y="177641"/>
                  </a:lnTo>
                  <a:close/>
                </a:path>
                <a:path w="600075" h="186054">
                  <a:moveTo>
                    <a:pt x="591303" y="177641"/>
                  </a:moveTo>
                  <a:lnTo>
                    <a:pt x="8277" y="177641"/>
                  </a:lnTo>
                  <a:lnTo>
                    <a:pt x="8277" y="182377"/>
                  </a:lnTo>
                  <a:lnTo>
                    <a:pt x="591303" y="182377"/>
                  </a:lnTo>
                  <a:lnTo>
                    <a:pt x="591303" y="177641"/>
                  </a:lnTo>
                  <a:close/>
                </a:path>
                <a:path w="600075" h="186054">
                  <a:moveTo>
                    <a:pt x="591303" y="4737"/>
                  </a:moveTo>
                  <a:lnTo>
                    <a:pt x="591303" y="182377"/>
                  </a:lnTo>
                  <a:lnTo>
                    <a:pt x="594851" y="177641"/>
                  </a:lnTo>
                  <a:lnTo>
                    <a:pt x="599580" y="177641"/>
                  </a:lnTo>
                  <a:lnTo>
                    <a:pt x="599580" y="8289"/>
                  </a:lnTo>
                  <a:lnTo>
                    <a:pt x="594851" y="8289"/>
                  </a:lnTo>
                  <a:lnTo>
                    <a:pt x="591303" y="4737"/>
                  </a:lnTo>
                  <a:close/>
                </a:path>
                <a:path w="600075" h="186054">
                  <a:moveTo>
                    <a:pt x="599580" y="177641"/>
                  </a:moveTo>
                  <a:lnTo>
                    <a:pt x="594851" y="177641"/>
                  </a:lnTo>
                  <a:lnTo>
                    <a:pt x="591303" y="182377"/>
                  </a:lnTo>
                  <a:lnTo>
                    <a:pt x="599580" y="182377"/>
                  </a:lnTo>
                  <a:lnTo>
                    <a:pt x="599580" y="177641"/>
                  </a:lnTo>
                  <a:close/>
                </a:path>
                <a:path w="600075" h="186054">
                  <a:moveTo>
                    <a:pt x="8277" y="4737"/>
                  </a:moveTo>
                  <a:lnTo>
                    <a:pt x="3547" y="8289"/>
                  </a:lnTo>
                  <a:lnTo>
                    <a:pt x="8277" y="8289"/>
                  </a:lnTo>
                  <a:lnTo>
                    <a:pt x="8277" y="4737"/>
                  </a:lnTo>
                  <a:close/>
                </a:path>
                <a:path w="600075" h="186054">
                  <a:moveTo>
                    <a:pt x="591303" y="4737"/>
                  </a:moveTo>
                  <a:lnTo>
                    <a:pt x="8277" y="4737"/>
                  </a:lnTo>
                  <a:lnTo>
                    <a:pt x="8277" y="8289"/>
                  </a:lnTo>
                  <a:lnTo>
                    <a:pt x="591303" y="8289"/>
                  </a:lnTo>
                  <a:lnTo>
                    <a:pt x="591303" y="4737"/>
                  </a:lnTo>
                  <a:close/>
                </a:path>
                <a:path w="600075" h="186054">
                  <a:moveTo>
                    <a:pt x="599580" y="4737"/>
                  </a:moveTo>
                  <a:lnTo>
                    <a:pt x="591303" y="4737"/>
                  </a:lnTo>
                  <a:lnTo>
                    <a:pt x="594851" y="8289"/>
                  </a:lnTo>
                  <a:lnTo>
                    <a:pt x="599580" y="8289"/>
                  </a:lnTo>
                  <a:lnTo>
                    <a:pt x="599580" y="4737"/>
                  </a:lnTo>
                  <a:close/>
                </a:path>
              </a:pathLst>
            </a:custGeom>
            <a:solidFill>
              <a:srgbClr val="000000"/>
            </a:solidFill>
          </p:spPr>
          <p:txBody>
            <a:bodyPr wrap="square" lIns="0" tIns="0" rIns="0" bIns="0" rtlCol="0"/>
            <a:lstStyle/>
            <a:p>
              <a:endParaRPr/>
            </a:p>
          </p:txBody>
        </p:sp>
      </p:grpSp>
      <p:sp>
        <p:nvSpPr>
          <p:cNvPr id="76" name="object 55"/>
          <p:cNvSpPr txBox="1"/>
          <p:nvPr/>
        </p:nvSpPr>
        <p:spPr>
          <a:xfrm>
            <a:off x="4145107"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i,1</a:t>
            </a:r>
            <a:endParaRPr sz="1135">
              <a:latin typeface="Times New Roman"/>
              <a:cs typeface="Times New Roman"/>
            </a:endParaRPr>
          </a:p>
        </p:txBody>
      </p:sp>
      <p:sp>
        <p:nvSpPr>
          <p:cNvPr id="77" name="object 56"/>
          <p:cNvSpPr/>
          <p:nvPr/>
        </p:nvSpPr>
        <p:spPr>
          <a:xfrm>
            <a:off x="4010665" y="5128101"/>
            <a:ext cx="4562011" cy="54172"/>
          </a:xfrm>
          <a:custGeom>
            <a:avLst/>
            <a:gdLst/>
            <a:ahLst/>
            <a:cxnLst/>
            <a:rect l="l" t="t" r="r" b="b"/>
            <a:pathLst>
              <a:path w="5026659" h="59689">
                <a:moveTo>
                  <a:pt x="4966952" y="0"/>
                </a:moveTo>
                <a:lnTo>
                  <a:pt x="4966952" y="59213"/>
                </a:lnTo>
                <a:lnTo>
                  <a:pt x="5018985" y="33159"/>
                </a:lnTo>
                <a:lnTo>
                  <a:pt x="4977596" y="33159"/>
                </a:lnTo>
                <a:lnTo>
                  <a:pt x="4977596" y="24870"/>
                </a:lnTo>
                <a:lnTo>
                  <a:pt x="5016623" y="24870"/>
                </a:lnTo>
                <a:lnTo>
                  <a:pt x="4966952" y="0"/>
                </a:lnTo>
                <a:close/>
              </a:path>
              <a:path w="5026659" h="59689">
                <a:moveTo>
                  <a:pt x="4966952" y="24870"/>
                </a:moveTo>
                <a:lnTo>
                  <a:pt x="0" y="24870"/>
                </a:lnTo>
                <a:lnTo>
                  <a:pt x="0" y="33159"/>
                </a:lnTo>
                <a:lnTo>
                  <a:pt x="4966952" y="33159"/>
                </a:lnTo>
                <a:lnTo>
                  <a:pt x="4966952" y="24870"/>
                </a:lnTo>
                <a:close/>
              </a:path>
              <a:path w="5026659" h="59689">
                <a:moveTo>
                  <a:pt x="5016623" y="24870"/>
                </a:moveTo>
                <a:lnTo>
                  <a:pt x="4977596" y="24870"/>
                </a:lnTo>
                <a:lnTo>
                  <a:pt x="4977596" y="33159"/>
                </a:lnTo>
                <a:lnTo>
                  <a:pt x="5018985" y="33159"/>
                </a:lnTo>
                <a:lnTo>
                  <a:pt x="5026082" y="29606"/>
                </a:lnTo>
                <a:lnTo>
                  <a:pt x="5016623" y="24870"/>
                </a:lnTo>
                <a:close/>
              </a:path>
            </a:pathLst>
          </a:custGeom>
          <a:solidFill>
            <a:srgbClr val="000000"/>
          </a:solidFill>
        </p:spPr>
        <p:txBody>
          <a:bodyPr wrap="square" lIns="0" tIns="0" rIns="0" bIns="0" rtlCol="0"/>
          <a:lstStyle/>
          <a:p>
            <a:endParaRPr/>
          </a:p>
        </p:txBody>
      </p:sp>
      <p:sp>
        <p:nvSpPr>
          <p:cNvPr id="78" name="object 57"/>
          <p:cNvSpPr txBox="1"/>
          <p:nvPr/>
        </p:nvSpPr>
        <p:spPr>
          <a:xfrm>
            <a:off x="3319793" y="2781892"/>
            <a:ext cx="3833564" cy="2333350"/>
          </a:xfrm>
          <a:prstGeom prst="rect">
            <a:avLst/>
          </a:prstGeom>
        </p:spPr>
        <p:txBody>
          <a:bodyPr vert="horz" wrap="square" lIns="0" tIns="177501" rIns="0" bIns="0" rtlCol="0">
            <a:spAutoFit/>
          </a:bodyPr>
          <a:lstStyle/>
          <a:p>
            <a:pPr marL="46682">
              <a:spcBef>
                <a:spcPts val="1398"/>
              </a:spcBef>
            </a:pPr>
            <a:r>
              <a:rPr sz="1951" spc="-9" dirty="0">
                <a:solidFill>
                  <a:srgbClr val="0000FF"/>
                </a:solidFill>
                <a:latin typeface="Calibri"/>
                <a:cs typeface="Calibri"/>
              </a:rPr>
              <a:t>Start-</a:t>
            </a:r>
            <a:r>
              <a:rPr sz="1951" dirty="0">
                <a:solidFill>
                  <a:srgbClr val="0000FF"/>
                </a:solidFill>
                <a:latin typeface="Calibri"/>
                <a:cs typeface="Calibri"/>
              </a:rPr>
              <a:t>time</a:t>
            </a:r>
            <a:r>
              <a:rPr sz="1951" spc="50"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516"/>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a:p>
            <a:pPr marL="701389">
              <a:spcBef>
                <a:spcPts val="408"/>
              </a:spcBef>
              <a:tabLst>
                <a:tab pos="2513934" algn="l"/>
                <a:tab pos="3534031" algn="l"/>
              </a:tabLst>
            </a:pPr>
            <a:r>
              <a:rPr sz="2519" spc="-27" baseline="7507" dirty="0">
                <a:latin typeface="Times New Roman"/>
                <a:cs typeface="Times New Roman"/>
              </a:rPr>
              <a:t>s</a:t>
            </a:r>
            <a:r>
              <a:rPr sz="1702" spc="-27" baseline="4444" dirty="0">
                <a:latin typeface="Times New Roman"/>
                <a:cs typeface="Times New Roman"/>
              </a:rPr>
              <a:t>i,1</a:t>
            </a:r>
            <a:r>
              <a:rPr sz="1702" baseline="4444" dirty="0">
                <a:latin typeface="Times New Roman"/>
                <a:cs typeface="Times New Roman"/>
              </a:rPr>
              <a:t>	</a:t>
            </a:r>
            <a:r>
              <a:rPr sz="2519" spc="-27" baseline="7507" dirty="0">
                <a:latin typeface="Times New Roman"/>
                <a:cs typeface="Times New Roman"/>
              </a:rPr>
              <a:t>s</a:t>
            </a:r>
            <a:r>
              <a:rPr sz="1702" spc="-27" baseline="4444" dirty="0">
                <a:latin typeface="Times New Roman"/>
                <a:cs typeface="Times New Roman"/>
              </a:rPr>
              <a:t>i,2</a:t>
            </a:r>
            <a:r>
              <a:rPr sz="1702" baseline="4444" dirty="0">
                <a:latin typeface="Times New Roman"/>
                <a:cs typeface="Times New Roman"/>
              </a:rPr>
              <a:t>	</a:t>
            </a: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a:p>
            <a:pPr>
              <a:spcBef>
                <a:spcPts val="427"/>
              </a:spcBef>
            </a:pPr>
            <a:endParaRPr sz="1135">
              <a:latin typeface="Times New Roman"/>
              <a:cs typeface="Times New Roman"/>
            </a:endParaRPr>
          </a:p>
          <a:p>
            <a:pPr marL="57633">
              <a:tabLst>
                <a:tab pos="2519697" algn="l"/>
              </a:tabLst>
            </a:pPr>
            <a:r>
              <a:rPr sz="1951" dirty="0">
                <a:solidFill>
                  <a:srgbClr val="0000FF"/>
                </a:solidFill>
                <a:latin typeface="Calibri"/>
                <a:cs typeface="Calibri"/>
              </a:rPr>
              <a:t>Completion-time</a:t>
            </a:r>
            <a:r>
              <a:rPr sz="1951" spc="50" dirty="0">
                <a:solidFill>
                  <a:srgbClr val="0000FF"/>
                </a:solidFill>
                <a:latin typeface="Calibri"/>
                <a:cs typeface="Calibri"/>
              </a:rPr>
              <a:t> </a:t>
            </a:r>
            <a:r>
              <a:rPr sz="1951" spc="-9" dirty="0">
                <a:solidFill>
                  <a:srgbClr val="0000FF"/>
                </a:solidFill>
                <a:latin typeface="Calibri"/>
                <a:cs typeface="Calibri"/>
              </a:rPr>
              <a:t>Jitter</a:t>
            </a:r>
            <a:r>
              <a:rPr sz="1951" dirty="0">
                <a:solidFill>
                  <a:srgbClr val="0000FF"/>
                </a:solidFill>
                <a:latin typeface="Calibri"/>
                <a:cs typeface="Calibri"/>
              </a:rPr>
              <a:t>	(I/O</a:t>
            </a:r>
            <a:r>
              <a:rPr sz="1951" spc="-14"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130"/>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p:txBody>
      </p:sp>
      <p:grpSp>
        <p:nvGrpSpPr>
          <p:cNvPr id="79" name="object 58"/>
          <p:cNvGrpSpPr/>
          <p:nvPr/>
        </p:nvGrpSpPr>
        <p:grpSpPr>
          <a:xfrm>
            <a:off x="4222103" y="4725049"/>
            <a:ext cx="3770746" cy="484094"/>
            <a:chOff x="3432823" y="5087488"/>
            <a:chExt cx="4154804" cy="533400"/>
          </a:xfrm>
        </p:grpSpPr>
        <p:sp>
          <p:nvSpPr>
            <p:cNvPr id="80" name="object 59"/>
            <p:cNvSpPr/>
            <p:nvPr/>
          </p:nvSpPr>
          <p:spPr>
            <a:xfrm>
              <a:off x="4726584" y="5087492"/>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81" name="object 60"/>
            <p:cNvSpPr/>
            <p:nvPr/>
          </p:nvSpPr>
          <p:spPr>
            <a:xfrm>
              <a:off x="5624194"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2" name="object 61"/>
            <p:cNvSpPr/>
            <p:nvPr/>
          </p:nvSpPr>
          <p:spPr>
            <a:xfrm>
              <a:off x="5620647"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3" name="object 62"/>
            <p:cNvSpPr/>
            <p:nvPr/>
          </p:nvSpPr>
          <p:spPr>
            <a:xfrm>
              <a:off x="4914630"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4" name="object 63"/>
            <p:cNvSpPr/>
            <p:nvPr/>
          </p:nvSpPr>
          <p:spPr>
            <a:xfrm>
              <a:off x="4911083"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5" name="object 64"/>
            <p:cNvSpPr/>
            <p:nvPr/>
          </p:nvSpPr>
          <p:spPr>
            <a:xfrm>
              <a:off x="6392890" y="5383556"/>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86" name="object 65"/>
            <p:cNvSpPr/>
            <p:nvPr/>
          </p:nvSpPr>
          <p:spPr>
            <a:xfrm>
              <a:off x="6389343" y="5378820"/>
              <a:ext cx="422275" cy="186055"/>
            </a:xfrm>
            <a:custGeom>
              <a:avLst/>
              <a:gdLst/>
              <a:ahLst/>
              <a:cxnLst/>
              <a:rect l="l" t="t" r="r" b="b"/>
              <a:pathLst>
                <a:path w="422275" h="186054">
                  <a:moveTo>
                    <a:pt x="422189" y="0"/>
                  </a:moveTo>
                  <a:lnTo>
                    <a:pt x="0" y="0"/>
                  </a:lnTo>
                  <a:lnTo>
                    <a:pt x="0" y="185930"/>
                  </a:lnTo>
                  <a:lnTo>
                    <a:pt x="422189" y="185930"/>
                  </a:lnTo>
                  <a:lnTo>
                    <a:pt x="422189" y="182377"/>
                  </a:lnTo>
                  <a:lnTo>
                    <a:pt x="8277" y="182377"/>
                  </a:lnTo>
                  <a:lnTo>
                    <a:pt x="3547" y="177641"/>
                  </a:lnTo>
                  <a:lnTo>
                    <a:pt x="8277" y="177641"/>
                  </a:lnTo>
                  <a:lnTo>
                    <a:pt x="8277" y="8289"/>
                  </a:lnTo>
                  <a:lnTo>
                    <a:pt x="3547" y="8289"/>
                  </a:lnTo>
                  <a:lnTo>
                    <a:pt x="8277" y="4737"/>
                  </a:lnTo>
                  <a:lnTo>
                    <a:pt x="422189" y="4737"/>
                  </a:lnTo>
                  <a:lnTo>
                    <a:pt x="422189" y="0"/>
                  </a:lnTo>
                  <a:close/>
                </a:path>
                <a:path w="422275" h="186054">
                  <a:moveTo>
                    <a:pt x="8277" y="177641"/>
                  </a:moveTo>
                  <a:lnTo>
                    <a:pt x="3547" y="177641"/>
                  </a:lnTo>
                  <a:lnTo>
                    <a:pt x="8277" y="182377"/>
                  </a:lnTo>
                  <a:lnTo>
                    <a:pt x="8277" y="177641"/>
                  </a:lnTo>
                  <a:close/>
                </a:path>
                <a:path w="422275" h="186054">
                  <a:moveTo>
                    <a:pt x="413912" y="177641"/>
                  </a:moveTo>
                  <a:lnTo>
                    <a:pt x="8277" y="177641"/>
                  </a:lnTo>
                  <a:lnTo>
                    <a:pt x="8277" y="182377"/>
                  </a:lnTo>
                  <a:lnTo>
                    <a:pt x="413912" y="182377"/>
                  </a:lnTo>
                  <a:lnTo>
                    <a:pt x="413912" y="177641"/>
                  </a:lnTo>
                  <a:close/>
                </a:path>
                <a:path w="422275" h="186054">
                  <a:moveTo>
                    <a:pt x="413912" y="4737"/>
                  </a:moveTo>
                  <a:lnTo>
                    <a:pt x="413912" y="182377"/>
                  </a:lnTo>
                  <a:lnTo>
                    <a:pt x="417460" y="177641"/>
                  </a:lnTo>
                  <a:lnTo>
                    <a:pt x="422189" y="177641"/>
                  </a:lnTo>
                  <a:lnTo>
                    <a:pt x="422189" y="8289"/>
                  </a:lnTo>
                  <a:lnTo>
                    <a:pt x="417460" y="8289"/>
                  </a:lnTo>
                  <a:lnTo>
                    <a:pt x="413912" y="4737"/>
                  </a:lnTo>
                  <a:close/>
                </a:path>
                <a:path w="422275" h="186054">
                  <a:moveTo>
                    <a:pt x="422189" y="177641"/>
                  </a:moveTo>
                  <a:lnTo>
                    <a:pt x="417460" y="177641"/>
                  </a:lnTo>
                  <a:lnTo>
                    <a:pt x="413912" y="182377"/>
                  </a:lnTo>
                  <a:lnTo>
                    <a:pt x="422189" y="182377"/>
                  </a:lnTo>
                  <a:lnTo>
                    <a:pt x="422189" y="177641"/>
                  </a:lnTo>
                  <a:close/>
                </a:path>
                <a:path w="422275" h="186054">
                  <a:moveTo>
                    <a:pt x="8277" y="4737"/>
                  </a:moveTo>
                  <a:lnTo>
                    <a:pt x="3547" y="8289"/>
                  </a:lnTo>
                  <a:lnTo>
                    <a:pt x="8277" y="8289"/>
                  </a:lnTo>
                  <a:lnTo>
                    <a:pt x="8277" y="4737"/>
                  </a:lnTo>
                  <a:close/>
                </a:path>
                <a:path w="422275" h="186054">
                  <a:moveTo>
                    <a:pt x="413912" y="4737"/>
                  </a:moveTo>
                  <a:lnTo>
                    <a:pt x="8277" y="4737"/>
                  </a:lnTo>
                  <a:lnTo>
                    <a:pt x="8277" y="8289"/>
                  </a:lnTo>
                  <a:lnTo>
                    <a:pt x="413912" y="8289"/>
                  </a:lnTo>
                  <a:lnTo>
                    <a:pt x="413912" y="4737"/>
                  </a:lnTo>
                  <a:close/>
                </a:path>
                <a:path w="422275" h="186054">
                  <a:moveTo>
                    <a:pt x="422189" y="4737"/>
                  </a:moveTo>
                  <a:lnTo>
                    <a:pt x="413912" y="4737"/>
                  </a:lnTo>
                  <a:lnTo>
                    <a:pt x="417460" y="8289"/>
                  </a:lnTo>
                  <a:lnTo>
                    <a:pt x="422189" y="8289"/>
                  </a:lnTo>
                  <a:lnTo>
                    <a:pt x="422189" y="4737"/>
                  </a:lnTo>
                  <a:close/>
                </a:path>
              </a:pathLst>
            </a:custGeom>
            <a:solidFill>
              <a:srgbClr val="000000"/>
            </a:solidFill>
          </p:spPr>
          <p:txBody>
            <a:bodyPr wrap="square" lIns="0" tIns="0" rIns="0" bIns="0" rtlCol="0"/>
            <a:lstStyle/>
            <a:p>
              <a:endParaRPr/>
            </a:p>
          </p:txBody>
        </p:sp>
        <p:sp>
          <p:nvSpPr>
            <p:cNvPr id="87" name="object 66"/>
            <p:cNvSpPr/>
            <p:nvPr/>
          </p:nvSpPr>
          <p:spPr>
            <a:xfrm>
              <a:off x="7043324" y="5383556"/>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88" name="object 67"/>
            <p:cNvSpPr/>
            <p:nvPr/>
          </p:nvSpPr>
          <p:spPr>
            <a:xfrm>
              <a:off x="3432822" y="5378830"/>
              <a:ext cx="3792854" cy="241935"/>
            </a:xfrm>
            <a:custGeom>
              <a:avLst/>
              <a:gdLst/>
              <a:ahLst/>
              <a:cxnLst/>
              <a:rect l="l" t="t" r="r" b="b"/>
              <a:pathLst>
                <a:path w="3792854" h="241935">
                  <a:moveTo>
                    <a:pt x="8267" y="182372"/>
                  </a:moveTo>
                  <a:lnTo>
                    <a:pt x="0" y="182372"/>
                  </a:lnTo>
                  <a:lnTo>
                    <a:pt x="0" y="241592"/>
                  </a:lnTo>
                  <a:lnTo>
                    <a:pt x="8267" y="241592"/>
                  </a:lnTo>
                  <a:lnTo>
                    <a:pt x="8267" y="182372"/>
                  </a:lnTo>
                  <a:close/>
                </a:path>
                <a:path w="3792854" h="241935">
                  <a:moveTo>
                    <a:pt x="1486535" y="182372"/>
                  </a:moveTo>
                  <a:lnTo>
                    <a:pt x="1478254" y="182372"/>
                  </a:lnTo>
                  <a:lnTo>
                    <a:pt x="1478254" y="241592"/>
                  </a:lnTo>
                  <a:lnTo>
                    <a:pt x="1486535" y="241592"/>
                  </a:lnTo>
                  <a:lnTo>
                    <a:pt x="1486535" y="182372"/>
                  </a:lnTo>
                  <a:close/>
                </a:path>
                <a:path w="3792854" h="241935">
                  <a:moveTo>
                    <a:pt x="2964789" y="182372"/>
                  </a:moveTo>
                  <a:lnTo>
                    <a:pt x="2956509" y="182372"/>
                  </a:lnTo>
                  <a:lnTo>
                    <a:pt x="2956509" y="241592"/>
                  </a:lnTo>
                  <a:lnTo>
                    <a:pt x="2964789" y="241592"/>
                  </a:lnTo>
                  <a:lnTo>
                    <a:pt x="2964789" y="182372"/>
                  </a:lnTo>
                  <a:close/>
                </a:path>
                <a:path w="3792854" h="241935">
                  <a:moveTo>
                    <a:pt x="3792613" y="0"/>
                  </a:moveTo>
                  <a:lnTo>
                    <a:pt x="3784333" y="0"/>
                  </a:lnTo>
                  <a:lnTo>
                    <a:pt x="3784333" y="8280"/>
                  </a:lnTo>
                  <a:lnTo>
                    <a:pt x="3784333" y="177634"/>
                  </a:lnTo>
                  <a:lnTo>
                    <a:pt x="3615232" y="177634"/>
                  </a:lnTo>
                  <a:lnTo>
                    <a:pt x="3615232" y="8280"/>
                  </a:lnTo>
                  <a:lnTo>
                    <a:pt x="3784333" y="8280"/>
                  </a:lnTo>
                  <a:lnTo>
                    <a:pt x="3784333" y="0"/>
                  </a:lnTo>
                  <a:lnTo>
                    <a:pt x="3606952" y="0"/>
                  </a:lnTo>
                  <a:lnTo>
                    <a:pt x="3606952" y="185928"/>
                  </a:lnTo>
                  <a:lnTo>
                    <a:pt x="3792613" y="185928"/>
                  </a:lnTo>
                  <a:lnTo>
                    <a:pt x="3792613" y="182372"/>
                  </a:lnTo>
                  <a:lnTo>
                    <a:pt x="3792613" y="177634"/>
                  </a:lnTo>
                  <a:lnTo>
                    <a:pt x="3792613" y="8280"/>
                  </a:lnTo>
                  <a:lnTo>
                    <a:pt x="3792613" y="4737"/>
                  </a:lnTo>
                  <a:lnTo>
                    <a:pt x="3792613" y="0"/>
                  </a:lnTo>
                  <a:close/>
                </a:path>
              </a:pathLst>
            </a:custGeom>
            <a:solidFill>
              <a:srgbClr val="000000"/>
            </a:solidFill>
          </p:spPr>
          <p:txBody>
            <a:bodyPr wrap="square" lIns="0" tIns="0" rIns="0" bIns="0" rtlCol="0"/>
            <a:lstStyle/>
            <a:p>
              <a:endParaRPr/>
            </a:p>
          </p:txBody>
        </p:sp>
      </p:grpSp>
      <p:sp>
        <p:nvSpPr>
          <p:cNvPr id="89" name="object 68"/>
          <p:cNvSpPr txBox="1"/>
          <p:nvPr/>
        </p:nvSpPr>
        <p:spPr>
          <a:xfrm>
            <a:off x="5458816"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i,2</a:t>
            </a:r>
            <a:endParaRPr sz="1135">
              <a:latin typeface="Times New Roman"/>
              <a:cs typeface="Times New Roman"/>
            </a:endParaRPr>
          </a:p>
        </p:txBody>
      </p:sp>
      <p:sp>
        <p:nvSpPr>
          <p:cNvPr id="90" name="object 69"/>
          <p:cNvSpPr txBox="1"/>
          <p:nvPr/>
        </p:nvSpPr>
        <p:spPr>
          <a:xfrm>
            <a:off x="6842288" y="5197179"/>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p:txBody>
      </p:sp>
      <p:grpSp>
        <p:nvGrpSpPr>
          <p:cNvPr id="91" name="object 70"/>
          <p:cNvGrpSpPr/>
          <p:nvPr/>
        </p:nvGrpSpPr>
        <p:grpSpPr>
          <a:xfrm>
            <a:off x="4222104" y="4778791"/>
            <a:ext cx="2690756" cy="429921"/>
            <a:chOff x="3432823" y="5146703"/>
            <a:chExt cx="2964815" cy="473709"/>
          </a:xfrm>
        </p:grpSpPr>
        <p:sp>
          <p:nvSpPr>
            <p:cNvPr id="92" name="object 71"/>
            <p:cNvSpPr/>
            <p:nvPr/>
          </p:nvSpPr>
          <p:spPr>
            <a:xfrm>
              <a:off x="3436370" y="5176310"/>
              <a:ext cx="591820" cy="59690"/>
            </a:xfrm>
            <a:custGeom>
              <a:avLst/>
              <a:gdLst/>
              <a:ahLst/>
              <a:cxnLst/>
              <a:rect l="l" t="t" r="r" b="b"/>
              <a:pathLst>
                <a:path w="591820" h="59689">
                  <a:moveTo>
                    <a:pt x="99339" y="0"/>
                  </a:moveTo>
                  <a:lnTo>
                    <a:pt x="0" y="29606"/>
                  </a:lnTo>
                  <a:lnTo>
                    <a:pt x="99339" y="59212"/>
                  </a:lnTo>
                  <a:lnTo>
                    <a:pt x="99339" y="33159"/>
                  </a:lnTo>
                  <a:lnTo>
                    <a:pt x="88695" y="33159"/>
                  </a:lnTo>
                  <a:lnTo>
                    <a:pt x="88695" y="24869"/>
                  </a:lnTo>
                  <a:lnTo>
                    <a:pt x="99339" y="24869"/>
                  </a:lnTo>
                  <a:lnTo>
                    <a:pt x="99339" y="0"/>
                  </a:lnTo>
                  <a:close/>
                </a:path>
                <a:path w="591820" h="59689">
                  <a:moveTo>
                    <a:pt x="493147" y="0"/>
                  </a:moveTo>
                  <a:lnTo>
                    <a:pt x="493147" y="59212"/>
                  </a:lnTo>
                  <a:lnTo>
                    <a:pt x="579523" y="33159"/>
                  </a:lnTo>
                  <a:lnTo>
                    <a:pt x="502608" y="33159"/>
                  </a:lnTo>
                  <a:lnTo>
                    <a:pt x="502608" y="24869"/>
                  </a:lnTo>
                  <a:lnTo>
                    <a:pt x="575598" y="24869"/>
                  </a:lnTo>
                  <a:lnTo>
                    <a:pt x="493147" y="0"/>
                  </a:lnTo>
                  <a:close/>
                </a:path>
                <a:path w="591820" h="59689">
                  <a:moveTo>
                    <a:pt x="99339" y="24869"/>
                  </a:moveTo>
                  <a:lnTo>
                    <a:pt x="88695" y="24869"/>
                  </a:lnTo>
                  <a:lnTo>
                    <a:pt x="88695" y="33159"/>
                  </a:lnTo>
                  <a:lnTo>
                    <a:pt x="99339" y="33159"/>
                  </a:lnTo>
                  <a:lnTo>
                    <a:pt x="99339" y="24869"/>
                  </a:lnTo>
                  <a:close/>
                </a:path>
                <a:path w="591820" h="59689">
                  <a:moveTo>
                    <a:pt x="493147" y="24869"/>
                  </a:moveTo>
                  <a:lnTo>
                    <a:pt x="99339" y="24869"/>
                  </a:lnTo>
                  <a:lnTo>
                    <a:pt x="99339" y="33159"/>
                  </a:lnTo>
                  <a:lnTo>
                    <a:pt x="493147" y="33159"/>
                  </a:lnTo>
                  <a:lnTo>
                    <a:pt x="493147" y="24869"/>
                  </a:lnTo>
                  <a:close/>
                </a:path>
                <a:path w="591820" h="59689">
                  <a:moveTo>
                    <a:pt x="575598" y="24869"/>
                  </a:moveTo>
                  <a:lnTo>
                    <a:pt x="502608" y="24869"/>
                  </a:lnTo>
                  <a:lnTo>
                    <a:pt x="502608" y="33159"/>
                  </a:lnTo>
                  <a:lnTo>
                    <a:pt x="579523" y="33159"/>
                  </a:lnTo>
                  <a:lnTo>
                    <a:pt x="591304" y="29606"/>
                  </a:lnTo>
                  <a:lnTo>
                    <a:pt x="575598" y="24869"/>
                  </a:lnTo>
                  <a:close/>
                </a:path>
              </a:pathLst>
            </a:custGeom>
            <a:solidFill>
              <a:srgbClr val="FF0000"/>
            </a:solidFill>
          </p:spPr>
          <p:txBody>
            <a:bodyPr wrap="square" lIns="0" tIns="0" rIns="0" bIns="0" rtlCol="0"/>
            <a:lstStyle/>
            <a:p>
              <a:endParaRPr/>
            </a:p>
          </p:txBody>
        </p:sp>
        <p:sp>
          <p:nvSpPr>
            <p:cNvPr id="93" name="object 72"/>
            <p:cNvSpPr/>
            <p:nvPr/>
          </p:nvSpPr>
          <p:spPr>
            <a:xfrm>
              <a:off x="3432822" y="5146712"/>
              <a:ext cx="2964815" cy="177800"/>
            </a:xfrm>
            <a:custGeom>
              <a:avLst/>
              <a:gdLst/>
              <a:ahLst/>
              <a:cxnLst/>
              <a:rect l="l" t="t" r="r" b="b"/>
              <a:pathLst>
                <a:path w="2964815" h="177800">
                  <a:moveTo>
                    <a:pt x="8267" y="0"/>
                  </a:moveTo>
                  <a:lnTo>
                    <a:pt x="0" y="0"/>
                  </a:lnTo>
                  <a:lnTo>
                    <a:pt x="0" y="177634"/>
                  </a:lnTo>
                  <a:lnTo>
                    <a:pt x="8267" y="177634"/>
                  </a:lnTo>
                  <a:lnTo>
                    <a:pt x="8267" y="0"/>
                  </a:lnTo>
                  <a:close/>
                </a:path>
                <a:path w="2964815" h="177800">
                  <a:moveTo>
                    <a:pt x="599579" y="0"/>
                  </a:moveTo>
                  <a:lnTo>
                    <a:pt x="591299" y="0"/>
                  </a:lnTo>
                  <a:lnTo>
                    <a:pt x="591299" y="177634"/>
                  </a:lnTo>
                  <a:lnTo>
                    <a:pt x="599579" y="177634"/>
                  </a:lnTo>
                  <a:lnTo>
                    <a:pt x="599579" y="0"/>
                  </a:lnTo>
                  <a:close/>
                </a:path>
                <a:path w="2964815" h="177800">
                  <a:moveTo>
                    <a:pt x="1486535" y="0"/>
                  </a:moveTo>
                  <a:lnTo>
                    <a:pt x="1478254" y="0"/>
                  </a:lnTo>
                  <a:lnTo>
                    <a:pt x="1478254" y="177634"/>
                  </a:lnTo>
                  <a:lnTo>
                    <a:pt x="1486535" y="177634"/>
                  </a:lnTo>
                  <a:lnTo>
                    <a:pt x="1486535" y="0"/>
                  </a:lnTo>
                  <a:close/>
                </a:path>
                <a:path w="2964815" h="177800">
                  <a:moveTo>
                    <a:pt x="2964789" y="0"/>
                  </a:moveTo>
                  <a:lnTo>
                    <a:pt x="2956509" y="0"/>
                  </a:lnTo>
                  <a:lnTo>
                    <a:pt x="2956509" y="177634"/>
                  </a:lnTo>
                  <a:lnTo>
                    <a:pt x="2964789" y="177634"/>
                  </a:lnTo>
                  <a:lnTo>
                    <a:pt x="2964789" y="0"/>
                  </a:lnTo>
                  <a:close/>
                </a:path>
              </a:pathLst>
            </a:custGeom>
            <a:solidFill>
              <a:srgbClr val="000000"/>
            </a:solidFill>
          </p:spPr>
          <p:txBody>
            <a:bodyPr wrap="square" lIns="0" tIns="0" rIns="0" bIns="0" rtlCol="0"/>
            <a:lstStyle/>
            <a:p>
              <a:endParaRPr/>
            </a:p>
          </p:txBody>
        </p:sp>
        <p:sp>
          <p:nvSpPr>
            <p:cNvPr id="94" name="object 73"/>
            <p:cNvSpPr/>
            <p:nvPr/>
          </p:nvSpPr>
          <p:spPr>
            <a:xfrm>
              <a:off x="4914630" y="5176310"/>
              <a:ext cx="1005840" cy="59690"/>
            </a:xfrm>
            <a:custGeom>
              <a:avLst/>
              <a:gdLst/>
              <a:ahLst/>
              <a:cxnLst/>
              <a:rect l="l" t="t" r="r" b="b"/>
              <a:pathLst>
                <a:path w="1005839" h="59689">
                  <a:moveTo>
                    <a:pt x="99339" y="0"/>
                  </a:moveTo>
                  <a:lnTo>
                    <a:pt x="0" y="29606"/>
                  </a:lnTo>
                  <a:lnTo>
                    <a:pt x="99339" y="59212"/>
                  </a:lnTo>
                  <a:lnTo>
                    <a:pt x="99339" y="33159"/>
                  </a:lnTo>
                  <a:lnTo>
                    <a:pt x="88695" y="33159"/>
                  </a:lnTo>
                  <a:lnTo>
                    <a:pt x="88695" y="24869"/>
                  </a:lnTo>
                  <a:lnTo>
                    <a:pt x="99339" y="24869"/>
                  </a:lnTo>
                  <a:lnTo>
                    <a:pt x="99339" y="0"/>
                  </a:lnTo>
                  <a:close/>
                </a:path>
                <a:path w="1005839" h="59689">
                  <a:moveTo>
                    <a:pt x="907060" y="0"/>
                  </a:moveTo>
                  <a:lnTo>
                    <a:pt x="907060" y="59212"/>
                  </a:lnTo>
                  <a:lnTo>
                    <a:pt x="993435" y="33159"/>
                  </a:lnTo>
                  <a:lnTo>
                    <a:pt x="916520" y="33159"/>
                  </a:lnTo>
                  <a:lnTo>
                    <a:pt x="916520" y="24869"/>
                  </a:lnTo>
                  <a:lnTo>
                    <a:pt x="989511" y="24869"/>
                  </a:lnTo>
                  <a:lnTo>
                    <a:pt x="907060" y="0"/>
                  </a:lnTo>
                  <a:close/>
                </a:path>
                <a:path w="1005839" h="59689">
                  <a:moveTo>
                    <a:pt x="99339" y="24869"/>
                  </a:moveTo>
                  <a:lnTo>
                    <a:pt x="88695" y="24869"/>
                  </a:lnTo>
                  <a:lnTo>
                    <a:pt x="88695" y="33159"/>
                  </a:lnTo>
                  <a:lnTo>
                    <a:pt x="99339" y="33159"/>
                  </a:lnTo>
                  <a:lnTo>
                    <a:pt x="99339" y="24869"/>
                  </a:lnTo>
                  <a:close/>
                </a:path>
                <a:path w="1005839" h="59689">
                  <a:moveTo>
                    <a:pt x="907060" y="24869"/>
                  </a:moveTo>
                  <a:lnTo>
                    <a:pt x="99339" y="24869"/>
                  </a:lnTo>
                  <a:lnTo>
                    <a:pt x="99339" y="33159"/>
                  </a:lnTo>
                  <a:lnTo>
                    <a:pt x="907060" y="33159"/>
                  </a:lnTo>
                  <a:lnTo>
                    <a:pt x="907060" y="24869"/>
                  </a:lnTo>
                  <a:close/>
                </a:path>
                <a:path w="1005839" h="59689">
                  <a:moveTo>
                    <a:pt x="989511" y="24869"/>
                  </a:moveTo>
                  <a:lnTo>
                    <a:pt x="916520" y="24869"/>
                  </a:lnTo>
                  <a:lnTo>
                    <a:pt x="916520" y="33159"/>
                  </a:lnTo>
                  <a:lnTo>
                    <a:pt x="993435" y="33159"/>
                  </a:lnTo>
                  <a:lnTo>
                    <a:pt x="1005216" y="29606"/>
                  </a:lnTo>
                  <a:lnTo>
                    <a:pt x="989511" y="24869"/>
                  </a:lnTo>
                  <a:close/>
                </a:path>
              </a:pathLst>
            </a:custGeom>
            <a:solidFill>
              <a:srgbClr val="FF0000"/>
            </a:solidFill>
          </p:spPr>
          <p:txBody>
            <a:bodyPr wrap="square" lIns="0" tIns="0" rIns="0" bIns="0" rtlCol="0"/>
            <a:lstStyle/>
            <a:p>
              <a:endParaRPr/>
            </a:p>
          </p:txBody>
        </p:sp>
        <p:sp>
          <p:nvSpPr>
            <p:cNvPr id="95" name="object 74"/>
            <p:cNvSpPr/>
            <p:nvPr/>
          </p:nvSpPr>
          <p:spPr>
            <a:xfrm>
              <a:off x="4024122" y="5561202"/>
              <a:ext cx="1900555" cy="59690"/>
            </a:xfrm>
            <a:custGeom>
              <a:avLst/>
              <a:gdLst/>
              <a:ahLst/>
              <a:cxnLst/>
              <a:rect l="l" t="t" r="r" b="b"/>
              <a:pathLst>
                <a:path w="1900554" h="59689">
                  <a:moveTo>
                    <a:pt x="8280" y="0"/>
                  </a:moveTo>
                  <a:lnTo>
                    <a:pt x="0" y="0"/>
                  </a:lnTo>
                  <a:lnTo>
                    <a:pt x="0" y="59220"/>
                  </a:lnTo>
                  <a:lnTo>
                    <a:pt x="8280" y="59220"/>
                  </a:lnTo>
                  <a:lnTo>
                    <a:pt x="8280" y="0"/>
                  </a:lnTo>
                  <a:close/>
                </a:path>
                <a:path w="1900554" h="59689">
                  <a:moveTo>
                    <a:pt x="1900453" y="0"/>
                  </a:moveTo>
                  <a:lnTo>
                    <a:pt x="1892173" y="0"/>
                  </a:lnTo>
                  <a:lnTo>
                    <a:pt x="1892173" y="59220"/>
                  </a:lnTo>
                  <a:lnTo>
                    <a:pt x="1900453" y="59220"/>
                  </a:lnTo>
                  <a:lnTo>
                    <a:pt x="1900453" y="0"/>
                  </a:lnTo>
                  <a:close/>
                </a:path>
              </a:pathLst>
            </a:custGeom>
            <a:solidFill>
              <a:srgbClr val="000000"/>
            </a:solidFill>
          </p:spPr>
          <p:txBody>
            <a:bodyPr wrap="square" lIns="0" tIns="0" rIns="0" bIns="0" rtlCol="0"/>
            <a:lstStyle/>
            <a:p>
              <a:endParaRPr/>
            </a:p>
          </p:txBody>
        </p:sp>
      </p:grpSp>
      <p:sp>
        <p:nvSpPr>
          <p:cNvPr id="96" name="object 75"/>
          <p:cNvSpPr txBox="1"/>
          <p:nvPr/>
        </p:nvSpPr>
        <p:spPr>
          <a:xfrm>
            <a:off x="6399019"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97" name="object 76"/>
          <p:cNvSpPr txBox="1"/>
          <p:nvPr/>
        </p:nvSpPr>
        <p:spPr>
          <a:xfrm>
            <a:off x="4653848"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grpSp>
        <p:nvGrpSpPr>
          <p:cNvPr id="98" name="object 77"/>
          <p:cNvGrpSpPr/>
          <p:nvPr/>
        </p:nvGrpSpPr>
        <p:grpSpPr>
          <a:xfrm>
            <a:off x="6476015" y="4778791"/>
            <a:ext cx="1188336" cy="429921"/>
            <a:chOff x="5916300" y="5146703"/>
            <a:chExt cx="1309370" cy="473709"/>
          </a:xfrm>
        </p:grpSpPr>
        <p:sp>
          <p:nvSpPr>
            <p:cNvPr id="99" name="object 78"/>
            <p:cNvSpPr/>
            <p:nvPr/>
          </p:nvSpPr>
          <p:spPr>
            <a:xfrm>
              <a:off x="5916295" y="5146712"/>
              <a:ext cx="1309370" cy="177800"/>
            </a:xfrm>
            <a:custGeom>
              <a:avLst/>
              <a:gdLst/>
              <a:ahLst/>
              <a:cxnLst/>
              <a:rect l="l" t="t" r="r" b="b"/>
              <a:pathLst>
                <a:path w="1309370" h="177800">
                  <a:moveTo>
                    <a:pt x="8280" y="0"/>
                  </a:moveTo>
                  <a:lnTo>
                    <a:pt x="0" y="0"/>
                  </a:lnTo>
                  <a:lnTo>
                    <a:pt x="0" y="177634"/>
                  </a:lnTo>
                  <a:lnTo>
                    <a:pt x="8280" y="177634"/>
                  </a:lnTo>
                  <a:lnTo>
                    <a:pt x="8280" y="0"/>
                  </a:lnTo>
                  <a:close/>
                </a:path>
                <a:path w="1309370" h="177800">
                  <a:moveTo>
                    <a:pt x="1309141" y="0"/>
                  </a:moveTo>
                  <a:lnTo>
                    <a:pt x="1300861" y="0"/>
                  </a:lnTo>
                  <a:lnTo>
                    <a:pt x="1300861" y="177634"/>
                  </a:lnTo>
                  <a:lnTo>
                    <a:pt x="1309141" y="177634"/>
                  </a:lnTo>
                  <a:lnTo>
                    <a:pt x="1309141" y="0"/>
                  </a:lnTo>
                  <a:close/>
                </a:path>
              </a:pathLst>
            </a:custGeom>
            <a:solidFill>
              <a:srgbClr val="000000"/>
            </a:solidFill>
          </p:spPr>
          <p:txBody>
            <a:bodyPr wrap="square" lIns="0" tIns="0" rIns="0" bIns="0" rtlCol="0"/>
            <a:lstStyle/>
            <a:p>
              <a:endParaRPr/>
            </a:p>
          </p:txBody>
        </p:sp>
        <p:sp>
          <p:nvSpPr>
            <p:cNvPr id="100" name="object 79"/>
            <p:cNvSpPr/>
            <p:nvPr/>
          </p:nvSpPr>
          <p:spPr>
            <a:xfrm>
              <a:off x="6392890" y="5176310"/>
              <a:ext cx="828040" cy="59690"/>
            </a:xfrm>
            <a:custGeom>
              <a:avLst/>
              <a:gdLst/>
              <a:ahLst/>
              <a:cxnLst/>
              <a:rect l="l" t="t" r="r" b="b"/>
              <a:pathLst>
                <a:path w="828040" h="59689">
                  <a:moveTo>
                    <a:pt x="99339" y="0"/>
                  </a:moveTo>
                  <a:lnTo>
                    <a:pt x="0" y="29606"/>
                  </a:lnTo>
                  <a:lnTo>
                    <a:pt x="99339" y="59212"/>
                  </a:lnTo>
                  <a:lnTo>
                    <a:pt x="99339" y="33159"/>
                  </a:lnTo>
                  <a:lnTo>
                    <a:pt x="88695" y="33159"/>
                  </a:lnTo>
                  <a:lnTo>
                    <a:pt x="88695" y="24869"/>
                  </a:lnTo>
                  <a:lnTo>
                    <a:pt x="99339" y="24869"/>
                  </a:lnTo>
                  <a:lnTo>
                    <a:pt x="99339" y="0"/>
                  </a:lnTo>
                  <a:close/>
                </a:path>
                <a:path w="828040" h="59689">
                  <a:moveTo>
                    <a:pt x="729669" y="0"/>
                  </a:moveTo>
                  <a:lnTo>
                    <a:pt x="729669" y="59212"/>
                  </a:lnTo>
                  <a:lnTo>
                    <a:pt x="816044" y="33159"/>
                  </a:lnTo>
                  <a:lnTo>
                    <a:pt x="739129" y="33159"/>
                  </a:lnTo>
                  <a:lnTo>
                    <a:pt x="739129" y="24869"/>
                  </a:lnTo>
                  <a:lnTo>
                    <a:pt x="812120" y="24869"/>
                  </a:lnTo>
                  <a:lnTo>
                    <a:pt x="729669" y="0"/>
                  </a:lnTo>
                  <a:close/>
                </a:path>
                <a:path w="828040" h="59689">
                  <a:moveTo>
                    <a:pt x="99339" y="24869"/>
                  </a:moveTo>
                  <a:lnTo>
                    <a:pt x="88695" y="24869"/>
                  </a:lnTo>
                  <a:lnTo>
                    <a:pt x="88695" y="33159"/>
                  </a:lnTo>
                  <a:lnTo>
                    <a:pt x="99339" y="33159"/>
                  </a:lnTo>
                  <a:lnTo>
                    <a:pt x="99339" y="24869"/>
                  </a:lnTo>
                  <a:close/>
                </a:path>
                <a:path w="828040" h="59689">
                  <a:moveTo>
                    <a:pt x="729669" y="24869"/>
                  </a:moveTo>
                  <a:lnTo>
                    <a:pt x="99339" y="24869"/>
                  </a:lnTo>
                  <a:lnTo>
                    <a:pt x="99339" y="33159"/>
                  </a:lnTo>
                  <a:lnTo>
                    <a:pt x="729669" y="33159"/>
                  </a:lnTo>
                  <a:lnTo>
                    <a:pt x="729669" y="24869"/>
                  </a:lnTo>
                  <a:close/>
                </a:path>
                <a:path w="828040" h="59689">
                  <a:moveTo>
                    <a:pt x="812120" y="24869"/>
                  </a:moveTo>
                  <a:lnTo>
                    <a:pt x="739129" y="24869"/>
                  </a:lnTo>
                  <a:lnTo>
                    <a:pt x="739129" y="33159"/>
                  </a:lnTo>
                  <a:lnTo>
                    <a:pt x="816044" y="33159"/>
                  </a:lnTo>
                  <a:lnTo>
                    <a:pt x="827825" y="29606"/>
                  </a:lnTo>
                  <a:lnTo>
                    <a:pt x="812120" y="24869"/>
                  </a:lnTo>
                  <a:close/>
                </a:path>
              </a:pathLst>
            </a:custGeom>
            <a:solidFill>
              <a:srgbClr val="FF0000"/>
            </a:solidFill>
          </p:spPr>
          <p:txBody>
            <a:bodyPr wrap="square" lIns="0" tIns="0" rIns="0" bIns="0" rtlCol="0"/>
            <a:lstStyle/>
            <a:p>
              <a:endParaRPr/>
            </a:p>
          </p:txBody>
        </p:sp>
        <p:sp>
          <p:nvSpPr>
            <p:cNvPr id="101" name="object 80"/>
            <p:cNvSpPr/>
            <p:nvPr/>
          </p:nvSpPr>
          <p:spPr>
            <a:xfrm>
              <a:off x="7217167" y="5561198"/>
              <a:ext cx="8890" cy="59690"/>
            </a:xfrm>
            <a:custGeom>
              <a:avLst/>
              <a:gdLst/>
              <a:ahLst/>
              <a:cxnLst/>
              <a:rect l="l" t="t" r="r" b="b"/>
              <a:pathLst>
                <a:path w="8890" h="59689">
                  <a:moveTo>
                    <a:pt x="8277" y="0"/>
                  </a:moveTo>
                  <a:lnTo>
                    <a:pt x="0" y="0"/>
                  </a:lnTo>
                  <a:lnTo>
                    <a:pt x="0" y="59213"/>
                  </a:lnTo>
                  <a:lnTo>
                    <a:pt x="8277" y="59213"/>
                  </a:lnTo>
                  <a:lnTo>
                    <a:pt x="8277" y="0"/>
                  </a:lnTo>
                  <a:close/>
                </a:path>
              </a:pathLst>
            </a:custGeom>
            <a:solidFill>
              <a:srgbClr val="000000"/>
            </a:solidFill>
          </p:spPr>
          <p:txBody>
            <a:bodyPr wrap="square" lIns="0" tIns="0" rIns="0" bIns="0" rtlCol="0"/>
            <a:lstStyle/>
            <a:p>
              <a:endParaRPr/>
            </a:p>
          </p:txBody>
        </p:sp>
      </p:grpSp>
      <p:sp>
        <p:nvSpPr>
          <p:cNvPr id="102" name="object 81"/>
          <p:cNvSpPr txBox="1"/>
          <p:nvPr/>
        </p:nvSpPr>
        <p:spPr>
          <a:xfrm>
            <a:off x="7593592"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spTree>
    <p:extLst>
      <p:ext uri="{BB962C8B-B14F-4D97-AF65-F5344CB8AC3E}">
        <p14:creationId xmlns:p14="http://schemas.microsoft.com/office/powerpoint/2010/main" val="14557551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6098-7760-ABF2-8C82-01B90A955300}"/>
              </a:ext>
            </a:extLst>
          </p:cNvPr>
          <p:cNvSpPr>
            <a:spLocks noGrp="1"/>
          </p:cNvSpPr>
          <p:nvPr>
            <p:ph type="title"/>
          </p:nvPr>
        </p:nvSpPr>
        <p:spPr/>
        <p:txBody>
          <a:bodyPr/>
          <a:lstStyle/>
          <a:p>
            <a:r>
              <a:rPr lang="en-GB" dirty="0"/>
              <a:t>Periodic Task</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EE540D-CBF2-65EC-E635-84D028EFC879}"/>
                  </a:ext>
                </a:extLst>
              </p:cNvPr>
              <p:cNvSpPr>
                <a:spLocks noGrp="1"/>
              </p:cNvSpPr>
              <p:nvPr>
                <p:ph idx="1"/>
              </p:nvPr>
            </p:nvSpPr>
            <p:spPr>
              <a:xfrm>
                <a:off x="-43302" y="782742"/>
                <a:ext cx="9085868" cy="1425285"/>
              </a:xfrm>
            </p:spPr>
            <p:txBody>
              <a:bodyPr>
                <a:normAutofit fontScale="92500"/>
              </a:bodyPr>
              <a:lstStyle/>
              <a:p>
                <a:r>
                  <a:rPr lang="en-GB" sz="2400" dirty="0">
                    <a:latin typeface="Gill Sans Light"/>
                    <a:cs typeface="Microsoft Sans Serif"/>
                  </a:rPr>
                  <a:t>A </a:t>
                </a:r>
                <a:r>
                  <a:rPr lang="en-GB" sz="2400" dirty="0">
                    <a:solidFill>
                      <a:srgbClr val="0000FF"/>
                    </a:solidFill>
                    <a:latin typeface="Gill Sans Light"/>
                    <a:cs typeface="Arial"/>
                  </a:rPr>
                  <a:t>periodic</a:t>
                </a:r>
                <a:r>
                  <a:rPr lang="en-GB" sz="2400" spc="-18" dirty="0">
                    <a:solidFill>
                      <a:srgbClr val="0000FF"/>
                    </a:solidFill>
                    <a:latin typeface="Gill Sans Light"/>
                    <a:cs typeface="Arial"/>
                  </a:rPr>
                  <a:t> </a:t>
                </a:r>
                <a:r>
                  <a:rPr lang="en-GB" sz="2400" dirty="0">
                    <a:solidFill>
                      <a:srgbClr val="0000FF"/>
                    </a:solidFill>
                    <a:latin typeface="Gill Sans Light"/>
                    <a:cs typeface="Arial"/>
                  </a:rPr>
                  <a:t>task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𝜏</m:t>
                        </m:r>
                      </m:e>
                      <m:sub>
                        <m:r>
                          <a:rPr lang="en-GB" b="0" i="1" smtClean="0">
                            <a:solidFill>
                              <a:schemeClr val="tx1"/>
                            </a:solidFill>
                            <a:latin typeface="Cambria Math" panose="02040503050406030204" pitchFamily="18" charset="0"/>
                          </a:rPr>
                          <m:t>𝑖</m:t>
                        </m:r>
                      </m:sub>
                    </m:sSub>
                  </m:oMath>
                </a14:m>
                <a:r>
                  <a:rPr lang="en-GB" sz="2400" dirty="0">
                    <a:solidFill>
                      <a:schemeClr val="tx1"/>
                    </a:solidFill>
                    <a:latin typeface="Gill Sans Light"/>
                    <a:cs typeface="Microsoft Sans Serif"/>
                  </a:rPr>
                  <a:t> has a tuple of 3 attributes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r>
                      <a:rPr lang="en-GB" b="0" i="1" smtClean="0">
                        <a:latin typeface="Cambria Math" panose="02040503050406030204" pitchFamily="18" charset="0"/>
                        <a:cs typeface="Microsoft Sans Serif"/>
                      </a:rPr>
                      <m:t>, </m:t>
                    </m:r>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𝑇</m:t>
                        </m:r>
                      </m:e>
                      <m:sub>
                        <m:r>
                          <a:rPr lang="en-GB" i="1">
                            <a:latin typeface="Cambria Math" panose="02040503050406030204" pitchFamily="18" charset="0"/>
                            <a:cs typeface="Microsoft Sans Serif"/>
                          </a:rPr>
                          <m:t>𝑖</m:t>
                        </m:r>
                      </m:sub>
                    </m:sSub>
                    <m:sSub>
                      <m:sSubPr>
                        <m:ctrlPr>
                          <a:rPr lang="en-GB" i="1">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 </m:t>
                        </m:r>
                        <m:r>
                          <a:rPr lang="en-GB" i="1">
                            <a:latin typeface="Cambria Math" panose="02040503050406030204" pitchFamily="18" charset="0"/>
                            <a:cs typeface="Microsoft Sans Serif"/>
                          </a:rPr>
                          <m:t>𝐷</m:t>
                        </m:r>
                      </m:e>
                      <m:sub>
                        <m:r>
                          <a:rPr lang="en-GB" i="1">
                            <a:latin typeface="Cambria Math" panose="02040503050406030204" pitchFamily="18" charset="0"/>
                            <a:cs typeface="Microsoft Sans Serif"/>
                          </a:rPr>
                          <m:t>𝑖</m:t>
                        </m:r>
                      </m:sub>
                    </m:sSub>
                  </m:oMath>
                </a14:m>
                <a:r>
                  <a:rPr lang="en-GB" sz="2400" dirty="0">
                    <a:solidFill>
                      <a:schemeClr val="tx1"/>
                    </a:solidFill>
                    <a:latin typeface="Gill Sans Light"/>
                    <a:cs typeface="Microsoft Sans Serif"/>
                  </a:rPr>
                  <a:t>): </a:t>
                </a:r>
              </a:p>
              <a:p>
                <a:pPr lvl="1"/>
                <a:r>
                  <a:rPr lang="en-GB" b="0" dirty="0">
                    <a:solidFill>
                      <a:schemeClr val="tx1"/>
                    </a:solidFill>
                    <a:cs typeface="Microsoft Sans Serif"/>
                  </a:rPr>
                  <a:t>Worst-Case Execution Time (WCET):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𝐶</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a:t>
                </a:r>
                <a:r>
                  <a:rPr lang="en-GB" dirty="0">
                    <a:latin typeface="Gill Sans Light"/>
                    <a:cs typeface="Microsoft Sans Serif"/>
                  </a:rPr>
                  <a:t>Period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𝑇</m:t>
                        </m:r>
                      </m:e>
                      <m:sub>
                        <m:r>
                          <a:rPr lang="en-GB" b="0" i="1" smtClean="0">
                            <a:latin typeface="Cambria Math" panose="02040503050406030204" pitchFamily="18" charset="0"/>
                            <a:cs typeface="Microsoft Sans Serif"/>
                          </a:rPr>
                          <m:t>𝑖</m:t>
                        </m:r>
                      </m:sub>
                    </m:sSub>
                  </m:oMath>
                </a14:m>
                <a:r>
                  <a:rPr lang="en-GB" dirty="0">
                    <a:latin typeface="Gill Sans Light"/>
                    <a:cs typeface="Microsoft Sans Serif"/>
                  </a:rPr>
                  <a:t>; Relative Deadline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𝐷</m:t>
                        </m:r>
                      </m:e>
                      <m:sub>
                        <m:r>
                          <a:rPr lang="en-GB" b="0" i="1" smtClean="0">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r>
                  <a:rPr lang="en-GB" dirty="0">
                    <a:latin typeface="Gill Sans Light"/>
                    <a:cs typeface="Microsoft Sans Serif"/>
                  </a:rPr>
                  <a:t>It </a:t>
                </a:r>
                <a:r>
                  <a:rPr lang="en-GB" sz="2400" dirty="0">
                    <a:latin typeface="Gill Sans Light"/>
                    <a:cs typeface="Microsoft Sans Serif"/>
                  </a:rPr>
                  <a:t>generates an infinite sequence of</a:t>
                </a:r>
                <a:r>
                  <a:rPr lang="en-GB" sz="2400" spc="5" dirty="0">
                    <a:latin typeface="Gill Sans Light"/>
                    <a:cs typeface="Microsoft Sans Serif"/>
                  </a:rPr>
                  <a:t> </a:t>
                </a:r>
                <a:r>
                  <a:rPr lang="en-GB" sz="2400" spc="-18" dirty="0">
                    <a:solidFill>
                      <a:srgbClr val="0000FF"/>
                    </a:solidFill>
                    <a:latin typeface="Gill Sans Light"/>
                    <a:cs typeface="Arial"/>
                  </a:rPr>
                  <a:t>jobs </a:t>
                </a:r>
                <a:r>
                  <a:rPr lang="en-GB" sz="2400" dirty="0">
                    <a:latin typeface="Gill Sans Light"/>
                    <a:cs typeface="Microsoft Sans Serif"/>
                  </a:rPr>
                  <a:t>in every period:</a:t>
                </a:r>
                <a14:m>
                  <m:oMath xmlns:m="http://schemas.openxmlformats.org/officeDocument/2006/math">
                    <m:r>
                      <a:rPr lang="en-GB" b="0" i="0" smtClean="0">
                        <a:solidFill>
                          <a:schemeClr val="tx1"/>
                        </a:solidFill>
                        <a:latin typeface="Cambria Math" panose="02040503050406030204" pitchFamily="18" charset="0"/>
                      </a:rPr>
                      <m:t> </m:t>
                    </m:r>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𝑘</m:t>
                        </m:r>
                      </m:sub>
                    </m:sSub>
                    <m:r>
                      <a:rPr lang="en-GB" b="0" i="1" smtClean="0">
                        <a:solidFill>
                          <a:schemeClr val="tx1"/>
                        </a:solidFill>
                        <a:latin typeface="Cambria Math" panose="02040503050406030204" pitchFamily="18" charset="0"/>
                      </a:rPr>
                      <m:t>, …</m:t>
                    </m:r>
                  </m:oMath>
                </a14:m>
                <a:endParaRPr lang="en-GB" sz="2400" spc="658" dirty="0">
                  <a:latin typeface="Gill Sans Light"/>
                  <a:cs typeface="Microsoft Sans Serif"/>
                </a:endParaRPr>
              </a:p>
            </p:txBody>
          </p:sp>
        </mc:Choice>
        <mc:Fallback xmlns="">
          <p:sp>
            <p:nvSpPr>
              <p:cNvPr id="3" name="Content Placeholder 2">
                <a:extLst>
                  <a:ext uri="{FF2B5EF4-FFF2-40B4-BE49-F238E27FC236}">
                    <a16:creationId xmlns:a16="http://schemas.microsoft.com/office/drawing/2014/main" id="{0AEE540D-CBF2-65EC-E635-84D028EFC879}"/>
                  </a:ext>
                </a:extLst>
              </p:cNvPr>
              <p:cNvSpPr>
                <a:spLocks noGrp="1" noRot="1" noChangeAspect="1" noMove="1" noResize="1" noEditPoints="1" noAdjustHandles="1" noChangeArrowheads="1" noChangeShapeType="1" noTextEdit="1"/>
              </p:cNvSpPr>
              <p:nvPr>
                <p:ph idx="1"/>
              </p:nvPr>
            </p:nvSpPr>
            <p:spPr>
              <a:xfrm>
                <a:off x="-43302" y="782742"/>
                <a:ext cx="9085868" cy="1425285"/>
              </a:xfrm>
              <a:blipFill>
                <a:blip r:embed="rId3"/>
                <a:stretch>
                  <a:fillRect l="-1074" t="-7265"/>
                </a:stretch>
              </a:blipFill>
            </p:spPr>
            <p:txBody>
              <a:bodyPr/>
              <a:lstStyle/>
              <a:p>
                <a:r>
                  <a:rPr lang="en-SE">
                    <a:noFill/>
                  </a:rPr>
                  <a:t> </a:t>
                </a:r>
              </a:p>
            </p:txBody>
          </p:sp>
        </mc:Fallback>
      </mc:AlternateContent>
      <p:sp>
        <p:nvSpPr>
          <p:cNvPr id="21" name="object 3">
            <a:extLst>
              <a:ext uri="{FF2B5EF4-FFF2-40B4-BE49-F238E27FC236}">
                <a16:creationId xmlns:a16="http://schemas.microsoft.com/office/drawing/2014/main" id="{78607948-C664-FAD0-7B21-EFF292B23B8F}"/>
              </a:ext>
            </a:extLst>
          </p:cNvPr>
          <p:cNvSpPr/>
          <p:nvPr/>
        </p:nvSpPr>
        <p:spPr>
          <a:xfrm>
            <a:off x="7447747" y="3243093"/>
            <a:ext cx="1199286" cy="119295"/>
          </a:xfrm>
          <a:custGeom>
            <a:avLst/>
            <a:gdLst/>
            <a:ahLst/>
            <a:cxnLst/>
            <a:rect l="l" t="t" r="r" b="b"/>
            <a:pathLst>
              <a:path w="1321435" h="131444">
                <a:moveTo>
                  <a:pt x="1321282" y="0"/>
                </a:moveTo>
                <a:lnTo>
                  <a:pt x="1312100" y="0"/>
                </a:lnTo>
                <a:lnTo>
                  <a:pt x="1312100" y="63919"/>
                </a:lnTo>
                <a:lnTo>
                  <a:pt x="1304112" y="61544"/>
                </a:lnTo>
                <a:lnTo>
                  <a:pt x="1207122" y="32727"/>
                </a:lnTo>
                <a:lnTo>
                  <a:pt x="1207122" y="61544"/>
                </a:lnTo>
                <a:lnTo>
                  <a:pt x="114147" y="61544"/>
                </a:lnTo>
                <a:lnTo>
                  <a:pt x="114147" y="32727"/>
                </a:lnTo>
                <a:lnTo>
                  <a:pt x="9182" y="64287"/>
                </a:lnTo>
                <a:lnTo>
                  <a:pt x="9182" y="0"/>
                </a:lnTo>
                <a:lnTo>
                  <a:pt x="0" y="0"/>
                </a:lnTo>
                <a:lnTo>
                  <a:pt x="0" y="130937"/>
                </a:lnTo>
                <a:lnTo>
                  <a:pt x="9182" y="130937"/>
                </a:lnTo>
                <a:lnTo>
                  <a:pt x="9182" y="66662"/>
                </a:lnTo>
                <a:lnTo>
                  <a:pt x="114147" y="98196"/>
                </a:lnTo>
                <a:lnTo>
                  <a:pt x="114147" y="69392"/>
                </a:lnTo>
                <a:lnTo>
                  <a:pt x="1207122" y="69392"/>
                </a:lnTo>
                <a:lnTo>
                  <a:pt x="1207122" y="98196"/>
                </a:lnTo>
                <a:lnTo>
                  <a:pt x="1304112" y="69392"/>
                </a:lnTo>
                <a:lnTo>
                  <a:pt x="1312100" y="67030"/>
                </a:lnTo>
                <a:lnTo>
                  <a:pt x="1312100" y="130937"/>
                </a:lnTo>
                <a:lnTo>
                  <a:pt x="1321282" y="130937"/>
                </a:lnTo>
                <a:lnTo>
                  <a:pt x="1321282" y="0"/>
                </a:lnTo>
                <a:close/>
              </a:path>
            </a:pathLst>
          </a:custGeom>
          <a:solidFill>
            <a:srgbClr val="000000"/>
          </a:solidFill>
        </p:spPr>
        <p:txBody>
          <a:bodyPr wrap="square" lIns="0" tIns="0" rIns="0" bIns="0" rtlCol="0"/>
          <a:lstStyle/>
          <a:p>
            <a:endParaRPr/>
          </a:p>
        </p:txBody>
      </p:sp>
      <p:sp>
        <p:nvSpPr>
          <p:cNvPr id="22" name="object 4">
            <a:extLst>
              <a:ext uri="{FF2B5EF4-FFF2-40B4-BE49-F238E27FC236}">
                <a16:creationId xmlns:a16="http://schemas.microsoft.com/office/drawing/2014/main" id="{1A36B209-8604-2149-2887-77E3FB37E8C0}"/>
              </a:ext>
            </a:extLst>
          </p:cNvPr>
          <p:cNvSpPr txBox="1"/>
          <p:nvPr/>
        </p:nvSpPr>
        <p:spPr>
          <a:xfrm>
            <a:off x="7904979" y="2941597"/>
            <a:ext cx="250115" cy="299163"/>
          </a:xfrm>
          <a:prstGeom prst="rect">
            <a:avLst/>
          </a:prstGeom>
        </p:spPr>
        <p:txBody>
          <a:bodyPr vert="horz" wrap="square" lIns="0" tIns="12679" rIns="0" bIns="0" rtlCol="0">
            <a:spAutoFit/>
          </a:bodyPr>
          <a:lstStyle/>
          <a:p>
            <a:pPr marL="34580">
              <a:spcBef>
                <a:spcPts val="100"/>
              </a:spcBef>
            </a:pPr>
            <a:r>
              <a:rPr sz="1861" spc="-23" dirty="0">
                <a:latin typeface="Times New Roman"/>
                <a:cs typeface="Times New Roman"/>
              </a:rPr>
              <a:t>T</a:t>
            </a:r>
            <a:r>
              <a:rPr sz="1838" spc="-34" baseline="-8230" dirty="0">
                <a:latin typeface="Times New Roman"/>
                <a:cs typeface="Times New Roman"/>
              </a:rPr>
              <a:t>i</a:t>
            </a:r>
            <a:endParaRPr sz="1838" baseline="-8230">
              <a:latin typeface="Times New Roman"/>
              <a:cs typeface="Times New Roman"/>
            </a:endParaRPr>
          </a:p>
        </p:txBody>
      </p:sp>
      <p:sp>
        <p:nvSpPr>
          <p:cNvPr id="23" name="object 5">
            <a:extLst>
              <a:ext uri="{FF2B5EF4-FFF2-40B4-BE49-F238E27FC236}">
                <a16:creationId xmlns:a16="http://schemas.microsoft.com/office/drawing/2014/main" id="{8ABB764D-30D7-2486-DAD2-592F1C10EAC4}"/>
              </a:ext>
            </a:extLst>
          </p:cNvPr>
          <p:cNvSpPr txBox="1"/>
          <p:nvPr/>
        </p:nvSpPr>
        <p:spPr>
          <a:xfrm>
            <a:off x="8894541" y="2816822"/>
            <a:ext cx="659290" cy="299163"/>
          </a:xfrm>
          <a:prstGeom prst="rect">
            <a:avLst/>
          </a:prstGeom>
        </p:spPr>
        <p:txBody>
          <a:bodyPr vert="horz" wrap="square" lIns="0" tIns="12679" rIns="0" bIns="0" rtlCol="0">
            <a:spAutoFit/>
          </a:bodyPr>
          <a:lstStyle/>
          <a:p>
            <a:pPr marL="34580">
              <a:spcBef>
                <a:spcPts val="100"/>
              </a:spcBef>
            </a:pPr>
            <a:r>
              <a:rPr sz="1861" dirty="0">
                <a:latin typeface="Times New Roman"/>
                <a:cs typeface="Times New Roman"/>
              </a:rPr>
              <a:t>job</a:t>
            </a:r>
            <a:r>
              <a:rPr sz="1861" spc="-14" dirty="0">
                <a:latin typeface="Times New Roman"/>
                <a:cs typeface="Times New Roman"/>
              </a:rPr>
              <a:t> </a:t>
            </a:r>
            <a:r>
              <a:rPr sz="1861" spc="-23" dirty="0">
                <a:latin typeface="Symbol"/>
                <a:cs typeface="Symbol"/>
              </a:rPr>
              <a:t></a:t>
            </a:r>
            <a:r>
              <a:rPr sz="1838" spc="-34" baseline="-8230" dirty="0">
                <a:latin typeface="Times New Roman"/>
                <a:cs typeface="Times New Roman"/>
              </a:rPr>
              <a:t>ik</a:t>
            </a:r>
            <a:endParaRPr sz="1838" baseline="-8230">
              <a:latin typeface="Times New Roman"/>
              <a:cs typeface="Times New Roman"/>
            </a:endParaRPr>
          </a:p>
        </p:txBody>
      </p:sp>
      <p:sp>
        <p:nvSpPr>
          <p:cNvPr id="24" name="object 6">
            <a:extLst>
              <a:ext uri="{FF2B5EF4-FFF2-40B4-BE49-F238E27FC236}">
                <a16:creationId xmlns:a16="http://schemas.microsoft.com/office/drawing/2014/main" id="{D4A834C5-201F-2DEC-88F6-ECF4BE525197}"/>
              </a:ext>
            </a:extLst>
          </p:cNvPr>
          <p:cNvSpPr/>
          <p:nvPr/>
        </p:nvSpPr>
        <p:spPr>
          <a:xfrm>
            <a:off x="8686193" y="3157526"/>
            <a:ext cx="1020632" cy="171162"/>
          </a:xfrm>
          <a:custGeom>
            <a:avLst/>
            <a:gdLst/>
            <a:ahLst/>
            <a:cxnLst/>
            <a:rect l="l" t="t" r="r" b="b"/>
            <a:pathLst>
              <a:path w="1124584" h="188594">
                <a:moveTo>
                  <a:pt x="565511" y="0"/>
                </a:moveTo>
                <a:lnTo>
                  <a:pt x="558952" y="0"/>
                </a:lnTo>
                <a:lnTo>
                  <a:pt x="555638" y="29434"/>
                </a:lnTo>
                <a:lnTo>
                  <a:pt x="545281" y="58978"/>
                </a:lnTo>
                <a:lnTo>
                  <a:pt x="526671" y="81946"/>
                </a:lnTo>
                <a:lnTo>
                  <a:pt x="498595" y="91655"/>
                </a:lnTo>
                <a:lnTo>
                  <a:pt x="66916" y="91655"/>
                </a:lnTo>
                <a:lnTo>
                  <a:pt x="53299" y="94373"/>
                </a:lnTo>
                <a:lnTo>
                  <a:pt x="53547" y="94373"/>
                </a:lnTo>
                <a:lnTo>
                  <a:pt x="47235" y="96893"/>
                </a:lnTo>
                <a:lnTo>
                  <a:pt x="34114" y="104749"/>
                </a:lnTo>
                <a:lnTo>
                  <a:pt x="11362" y="135624"/>
                </a:lnTo>
                <a:lnTo>
                  <a:pt x="0" y="188550"/>
                </a:lnTo>
                <a:lnTo>
                  <a:pt x="7872" y="188550"/>
                </a:lnTo>
                <a:lnTo>
                  <a:pt x="10925" y="162719"/>
                </a:lnTo>
                <a:lnTo>
                  <a:pt x="19435" y="137246"/>
                </a:lnTo>
                <a:lnTo>
                  <a:pt x="34300" y="115820"/>
                </a:lnTo>
                <a:lnTo>
                  <a:pt x="56419" y="102130"/>
                </a:lnTo>
                <a:lnTo>
                  <a:pt x="55107" y="102130"/>
                </a:lnTo>
                <a:lnTo>
                  <a:pt x="104834" y="97828"/>
                </a:lnTo>
                <a:lnTo>
                  <a:pt x="155292" y="97188"/>
                </a:lnTo>
                <a:lnTo>
                  <a:pt x="515627" y="97188"/>
                </a:lnTo>
                <a:lnTo>
                  <a:pt x="522843" y="94373"/>
                </a:lnTo>
                <a:lnTo>
                  <a:pt x="552872" y="62029"/>
                </a:lnTo>
                <a:lnTo>
                  <a:pt x="562624" y="36276"/>
                </a:lnTo>
                <a:lnTo>
                  <a:pt x="562393" y="35693"/>
                </a:lnTo>
                <a:lnTo>
                  <a:pt x="558952" y="3926"/>
                </a:lnTo>
                <a:lnTo>
                  <a:pt x="566001" y="3926"/>
                </a:lnTo>
                <a:lnTo>
                  <a:pt x="565511" y="0"/>
                </a:lnTo>
                <a:close/>
              </a:path>
              <a:path w="1124584" h="188594">
                <a:moveTo>
                  <a:pt x="566579" y="8558"/>
                </a:moveTo>
                <a:lnTo>
                  <a:pt x="565823" y="22844"/>
                </a:lnTo>
                <a:lnTo>
                  <a:pt x="562624" y="36276"/>
                </a:lnTo>
                <a:lnTo>
                  <a:pt x="574590" y="66465"/>
                </a:lnTo>
                <a:lnTo>
                  <a:pt x="595697" y="90192"/>
                </a:lnTo>
                <a:lnTo>
                  <a:pt x="625868" y="100821"/>
                </a:lnTo>
                <a:lnTo>
                  <a:pt x="1064107" y="100821"/>
                </a:lnTo>
                <a:lnTo>
                  <a:pt x="1069356" y="102130"/>
                </a:lnTo>
                <a:lnTo>
                  <a:pt x="1079854" y="107368"/>
                </a:lnTo>
                <a:lnTo>
                  <a:pt x="1090349" y="115224"/>
                </a:lnTo>
                <a:lnTo>
                  <a:pt x="1094286" y="120462"/>
                </a:lnTo>
                <a:lnTo>
                  <a:pt x="1099534" y="125699"/>
                </a:lnTo>
                <a:lnTo>
                  <a:pt x="1115515" y="172168"/>
                </a:lnTo>
                <a:lnTo>
                  <a:pt x="1116592" y="188550"/>
                </a:lnTo>
                <a:lnTo>
                  <a:pt x="1124464" y="188550"/>
                </a:lnTo>
                <a:lnTo>
                  <a:pt x="1118806" y="149505"/>
                </a:lnTo>
                <a:lnTo>
                  <a:pt x="1100847" y="115224"/>
                </a:lnTo>
                <a:lnTo>
                  <a:pt x="1072197" y="94373"/>
                </a:lnTo>
                <a:lnTo>
                  <a:pt x="1071164" y="94373"/>
                </a:lnTo>
                <a:lnTo>
                  <a:pt x="1057548" y="91655"/>
                </a:lnTo>
                <a:lnTo>
                  <a:pt x="625868" y="91655"/>
                </a:lnTo>
                <a:lnTo>
                  <a:pt x="611539" y="89719"/>
                </a:lnTo>
                <a:lnTo>
                  <a:pt x="581257" y="60229"/>
                </a:lnTo>
                <a:lnTo>
                  <a:pt x="567446" y="15504"/>
                </a:lnTo>
                <a:lnTo>
                  <a:pt x="566579" y="8558"/>
                </a:lnTo>
                <a:close/>
              </a:path>
              <a:path w="1124584" h="188594">
                <a:moveTo>
                  <a:pt x="515627" y="97188"/>
                </a:moveTo>
                <a:lnTo>
                  <a:pt x="155292" y="97188"/>
                </a:lnTo>
                <a:lnTo>
                  <a:pt x="206290" y="99055"/>
                </a:lnTo>
                <a:lnTo>
                  <a:pt x="309152" y="105688"/>
                </a:lnTo>
                <a:lnTo>
                  <a:pt x="360636" y="108143"/>
                </a:lnTo>
                <a:lnTo>
                  <a:pt x="411903" y="108484"/>
                </a:lnTo>
                <a:lnTo>
                  <a:pt x="462764" y="105556"/>
                </a:lnTo>
                <a:lnTo>
                  <a:pt x="513029" y="98202"/>
                </a:lnTo>
                <a:lnTo>
                  <a:pt x="515627" y="97188"/>
                </a:lnTo>
                <a:close/>
              </a:path>
              <a:path w="1124584" h="188594">
                <a:moveTo>
                  <a:pt x="566001" y="3926"/>
                </a:moveTo>
                <a:lnTo>
                  <a:pt x="558952" y="3926"/>
                </a:lnTo>
                <a:lnTo>
                  <a:pt x="562393" y="35693"/>
                </a:lnTo>
                <a:lnTo>
                  <a:pt x="562624" y="36276"/>
                </a:lnTo>
                <a:lnTo>
                  <a:pt x="565823" y="22844"/>
                </a:lnTo>
                <a:lnTo>
                  <a:pt x="566579" y="8558"/>
                </a:lnTo>
                <a:lnTo>
                  <a:pt x="566001" y="3926"/>
                </a:lnTo>
                <a:close/>
              </a:path>
              <a:path w="1124584" h="188594">
                <a:moveTo>
                  <a:pt x="566825" y="3926"/>
                </a:moveTo>
                <a:lnTo>
                  <a:pt x="566001" y="3926"/>
                </a:lnTo>
                <a:lnTo>
                  <a:pt x="566579" y="8558"/>
                </a:lnTo>
                <a:lnTo>
                  <a:pt x="566825" y="3926"/>
                </a:lnTo>
                <a:close/>
              </a:path>
            </a:pathLst>
          </a:custGeom>
          <a:solidFill>
            <a:srgbClr val="000000"/>
          </a:solidFill>
        </p:spPr>
        <p:txBody>
          <a:bodyPr wrap="square" lIns="0" tIns="0" rIns="0" bIns="0" rtlCol="0"/>
          <a:lstStyle/>
          <a:p>
            <a:endParaRPr/>
          </a:p>
        </p:txBody>
      </p:sp>
      <p:grpSp>
        <p:nvGrpSpPr>
          <p:cNvPr id="25" name="object 7">
            <a:extLst>
              <a:ext uri="{FF2B5EF4-FFF2-40B4-BE49-F238E27FC236}">
                <a16:creationId xmlns:a16="http://schemas.microsoft.com/office/drawing/2014/main" id="{66C1721B-DB5E-A356-3210-00B3060C95E8}"/>
              </a:ext>
            </a:extLst>
          </p:cNvPr>
          <p:cNvGrpSpPr/>
          <p:nvPr/>
        </p:nvGrpSpPr>
        <p:grpSpPr>
          <a:xfrm>
            <a:off x="6717787" y="4953640"/>
            <a:ext cx="2806017" cy="1076533"/>
            <a:chOff x="3540819" y="4433570"/>
            <a:chExt cx="3091815" cy="1186180"/>
          </a:xfrm>
        </p:grpSpPr>
        <p:pic>
          <p:nvPicPr>
            <p:cNvPr id="26" name="object 8">
              <a:extLst>
                <a:ext uri="{FF2B5EF4-FFF2-40B4-BE49-F238E27FC236}">
                  <a16:creationId xmlns:a16="http://schemas.microsoft.com/office/drawing/2014/main" id="{1D997351-72FA-DB0C-EB21-0BF61CABA8EC}"/>
                </a:ext>
              </a:extLst>
            </p:cNvPr>
            <p:cNvPicPr/>
            <p:nvPr/>
          </p:nvPicPr>
          <p:blipFill>
            <a:blip r:embed="rId4" cstate="print"/>
            <a:stretch>
              <a:fillRect/>
            </a:stretch>
          </p:blipFill>
          <p:spPr>
            <a:xfrm>
              <a:off x="3544755" y="4436920"/>
              <a:ext cx="3083421" cy="239615"/>
            </a:xfrm>
            <a:prstGeom prst="rect">
              <a:avLst/>
            </a:prstGeom>
          </p:spPr>
        </p:pic>
        <p:sp>
          <p:nvSpPr>
            <p:cNvPr id="27" name="object 9">
              <a:extLst>
                <a:ext uri="{FF2B5EF4-FFF2-40B4-BE49-F238E27FC236}">
                  <a16:creationId xmlns:a16="http://schemas.microsoft.com/office/drawing/2014/main" id="{82A606E7-5AEE-006F-142F-1A6CAD09AA49}"/>
                </a:ext>
              </a:extLst>
            </p:cNvPr>
            <p:cNvSpPr/>
            <p:nvPr/>
          </p:nvSpPr>
          <p:spPr>
            <a:xfrm>
              <a:off x="3540810" y="4433569"/>
              <a:ext cx="3091815" cy="242570"/>
            </a:xfrm>
            <a:custGeom>
              <a:avLst/>
              <a:gdLst/>
              <a:ahLst/>
              <a:cxnLst/>
              <a:rect l="l" t="t" r="r" b="b"/>
              <a:pathLst>
                <a:path w="3091815" h="242570">
                  <a:moveTo>
                    <a:pt x="3091294" y="0"/>
                  </a:moveTo>
                  <a:lnTo>
                    <a:pt x="7416" y="0"/>
                  </a:lnTo>
                  <a:lnTo>
                    <a:pt x="7416" y="3810"/>
                  </a:lnTo>
                  <a:lnTo>
                    <a:pt x="5499" y="5727"/>
                  </a:lnTo>
                  <a:lnTo>
                    <a:pt x="5499" y="3810"/>
                  </a:lnTo>
                  <a:lnTo>
                    <a:pt x="7416" y="3810"/>
                  </a:lnTo>
                  <a:lnTo>
                    <a:pt x="7416" y="0"/>
                  </a:lnTo>
                  <a:lnTo>
                    <a:pt x="0" y="0"/>
                  </a:lnTo>
                  <a:lnTo>
                    <a:pt x="0" y="3810"/>
                  </a:lnTo>
                  <a:lnTo>
                    <a:pt x="0" y="7620"/>
                  </a:lnTo>
                  <a:lnTo>
                    <a:pt x="0" y="242570"/>
                  </a:lnTo>
                  <a:lnTo>
                    <a:pt x="7874" y="242570"/>
                  </a:lnTo>
                  <a:lnTo>
                    <a:pt x="7874" y="7620"/>
                  </a:lnTo>
                  <a:lnTo>
                    <a:pt x="5499" y="7620"/>
                  </a:lnTo>
                  <a:lnTo>
                    <a:pt x="5499" y="7289"/>
                  </a:lnTo>
                  <a:lnTo>
                    <a:pt x="7874" y="7289"/>
                  </a:lnTo>
                  <a:lnTo>
                    <a:pt x="3083420" y="7289"/>
                  </a:lnTo>
                  <a:lnTo>
                    <a:pt x="3083420" y="7620"/>
                  </a:lnTo>
                  <a:lnTo>
                    <a:pt x="3083420" y="242570"/>
                  </a:lnTo>
                  <a:lnTo>
                    <a:pt x="3091294" y="242570"/>
                  </a:lnTo>
                  <a:lnTo>
                    <a:pt x="3091294" y="7620"/>
                  </a:lnTo>
                  <a:lnTo>
                    <a:pt x="3085795" y="7620"/>
                  </a:lnTo>
                  <a:lnTo>
                    <a:pt x="3085795" y="5727"/>
                  </a:lnTo>
                  <a:lnTo>
                    <a:pt x="3087357" y="7289"/>
                  </a:lnTo>
                  <a:lnTo>
                    <a:pt x="3091294" y="7289"/>
                  </a:lnTo>
                  <a:lnTo>
                    <a:pt x="3091294" y="3810"/>
                  </a:lnTo>
                  <a:lnTo>
                    <a:pt x="3091294" y="3352"/>
                  </a:lnTo>
                  <a:lnTo>
                    <a:pt x="3091294" y="0"/>
                  </a:lnTo>
                  <a:close/>
                </a:path>
              </a:pathLst>
            </a:custGeom>
            <a:solidFill>
              <a:srgbClr val="000000"/>
            </a:solidFill>
          </p:spPr>
          <p:txBody>
            <a:bodyPr wrap="square" lIns="0" tIns="0" rIns="0" bIns="0" rtlCol="0"/>
            <a:lstStyle/>
            <a:p>
              <a:endParaRPr/>
            </a:p>
          </p:txBody>
        </p:sp>
        <p:pic>
          <p:nvPicPr>
            <p:cNvPr id="28" name="object 10">
              <a:extLst>
                <a:ext uri="{FF2B5EF4-FFF2-40B4-BE49-F238E27FC236}">
                  <a16:creationId xmlns:a16="http://schemas.microsoft.com/office/drawing/2014/main" id="{40DA57C1-0FF2-5EDD-DC8C-2B4FE9A8CCEE}"/>
                </a:ext>
              </a:extLst>
            </p:cNvPr>
            <p:cNvPicPr/>
            <p:nvPr/>
          </p:nvPicPr>
          <p:blipFill>
            <a:blip r:embed="rId5" cstate="print"/>
            <a:stretch>
              <a:fillRect/>
            </a:stretch>
          </p:blipFill>
          <p:spPr>
            <a:xfrm>
              <a:off x="3544755" y="4676536"/>
              <a:ext cx="3083421" cy="938827"/>
            </a:xfrm>
            <a:prstGeom prst="rect">
              <a:avLst/>
            </a:prstGeom>
          </p:spPr>
        </p:pic>
        <p:sp>
          <p:nvSpPr>
            <p:cNvPr id="29" name="object 11">
              <a:extLst>
                <a:ext uri="{FF2B5EF4-FFF2-40B4-BE49-F238E27FC236}">
                  <a16:creationId xmlns:a16="http://schemas.microsoft.com/office/drawing/2014/main" id="{BE5DA04A-8745-EF78-7DFB-20CA8D4509E2}"/>
                </a:ext>
              </a:extLst>
            </p:cNvPr>
            <p:cNvSpPr/>
            <p:nvPr/>
          </p:nvSpPr>
          <p:spPr>
            <a:xfrm>
              <a:off x="3540810" y="4676139"/>
              <a:ext cx="3091815" cy="943610"/>
            </a:xfrm>
            <a:custGeom>
              <a:avLst/>
              <a:gdLst/>
              <a:ahLst/>
              <a:cxnLst/>
              <a:rect l="l" t="t" r="r" b="b"/>
              <a:pathLst>
                <a:path w="3091815" h="943610">
                  <a:moveTo>
                    <a:pt x="3091294" y="0"/>
                  </a:moveTo>
                  <a:lnTo>
                    <a:pt x="3083420" y="0"/>
                  </a:lnTo>
                  <a:lnTo>
                    <a:pt x="3083420" y="934720"/>
                  </a:lnTo>
                  <a:lnTo>
                    <a:pt x="3083420" y="935304"/>
                  </a:lnTo>
                  <a:lnTo>
                    <a:pt x="3083420" y="939228"/>
                  </a:lnTo>
                  <a:lnTo>
                    <a:pt x="3083420" y="939800"/>
                  </a:lnTo>
                  <a:lnTo>
                    <a:pt x="5905" y="939800"/>
                  </a:lnTo>
                  <a:lnTo>
                    <a:pt x="5905" y="937272"/>
                  </a:lnTo>
                  <a:lnTo>
                    <a:pt x="7874" y="939228"/>
                  </a:lnTo>
                  <a:lnTo>
                    <a:pt x="3083420" y="939228"/>
                  </a:lnTo>
                  <a:lnTo>
                    <a:pt x="3083420" y="935304"/>
                  </a:lnTo>
                  <a:lnTo>
                    <a:pt x="7874" y="935304"/>
                  </a:lnTo>
                  <a:lnTo>
                    <a:pt x="5905" y="935304"/>
                  </a:lnTo>
                  <a:lnTo>
                    <a:pt x="5905" y="934720"/>
                  </a:lnTo>
                  <a:lnTo>
                    <a:pt x="7874" y="934720"/>
                  </a:lnTo>
                  <a:lnTo>
                    <a:pt x="7874" y="0"/>
                  </a:lnTo>
                  <a:lnTo>
                    <a:pt x="0" y="0"/>
                  </a:lnTo>
                  <a:lnTo>
                    <a:pt x="0" y="934720"/>
                  </a:lnTo>
                  <a:lnTo>
                    <a:pt x="0" y="939800"/>
                  </a:lnTo>
                  <a:lnTo>
                    <a:pt x="0" y="943610"/>
                  </a:lnTo>
                  <a:lnTo>
                    <a:pt x="3091294" y="943610"/>
                  </a:lnTo>
                  <a:lnTo>
                    <a:pt x="3091294" y="939800"/>
                  </a:lnTo>
                  <a:lnTo>
                    <a:pt x="3085388" y="939800"/>
                  </a:lnTo>
                  <a:lnTo>
                    <a:pt x="3085388" y="939228"/>
                  </a:lnTo>
                  <a:lnTo>
                    <a:pt x="3091294" y="939228"/>
                  </a:lnTo>
                  <a:lnTo>
                    <a:pt x="3091294" y="935304"/>
                  </a:lnTo>
                  <a:lnTo>
                    <a:pt x="3087357" y="935304"/>
                  </a:lnTo>
                  <a:lnTo>
                    <a:pt x="3085388" y="937272"/>
                  </a:lnTo>
                  <a:lnTo>
                    <a:pt x="3085388" y="934720"/>
                  </a:lnTo>
                  <a:lnTo>
                    <a:pt x="3091294" y="934720"/>
                  </a:lnTo>
                  <a:lnTo>
                    <a:pt x="3091294" y="0"/>
                  </a:lnTo>
                  <a:close/>
                </a:path>
              </a:pathLst>
            </a:custGeom>
            <a:solidFill>
              <a:srgbClr val="000000"/>
            </a:solidFill>
          </p:spPr>
          <p:txBody>
            <a:bodyPr wrap="square" lIns="0" tIns="0" rIns="0" bIns="0" rtlCol="0"/>
            <a:lstStyle/>
            <a:p>
              <a:endParaRPr/>
            </a:p>
          </p:txBody>
        </p:sp>
      </p:grpSp>
      <p:sp>
        <p:nvSpPr>
          <p:cNvPr id="30" name="object 12">
            <a:extLst>
              <a:ext uri="{FF2B5EF4-FFF2-40B4-BE49-F238E27FC236}">
                <a16:creationId xmlns:a16="http://schemas.microsoft.com/office/drawing/2014/main" id="{8A8AE5C1-A8AE-870D-BA98-85C9B848C42C}"/>
              </a:ext>
            </a:extLst>
          </p:cNvPr>
          <p:cNvSpPr/>
          <p:nvPr/>
        </p:nvSpPr>
        <p:spPr>
          <a:xfrm>
            <a:off x="9808903" y="5012532"/>
            <a:ext cx="1149724" cy="161941"/>
          </a:xfrm>
          <a:custGeom>
            <a:avLst/>
            <a:gdLst/>
            <a:ahLst/>
            <a:cxnLst/>
            <a:rect l="l" t="t" r="r" b="b"/>
            <a:pathLst>
              <a:path w="1266825" h="178435">
                <a:moveTo>
                  <a:pt x="5491" y="124001"/>
                </a:moveTo>
                <a:lnTo>
                  <a:pt x="2177" y="152157"/>
                </a:lnTo>
                <a:lnTo>
                  <a:pt x="0" y="178075"/>
                </a:lnTo>
                <a:lnTo>
                  <a:pt x="5491" y="178075"/>
                </a:lnTo>
                <a:lnTo>
                  <a:pt x="5491" y="124001"/>
                </a:lnTo>
                <a:close/>
              </a:path>
              <a:path w="1266825" h="178435">
                <a:moveTo>
                  <a:pt x="75033" y="0"/>
                </a:moveTo>
                <a:lnTo>
                  <a:pt x="35461" y="12429"/>
                </a:lnTo>
                <a:lnTo>
                  <a:pt x="8115" y="49757"/>
                </a:lnTo>
                <a:lnTo>
                  <a:pt x="5491" y="62851"/>
                </a:lnTo>
                <a:lnTo>
                  <a:pt x="5491" y="124001"/>
                </a:lnTo>
                <a:lnTo>
                  <a:pt x="8153" y="101391"/>
                </a:lnTo>
                <a:lnTo>
                  <a:pt x="15989" y="51066"/>
                </a:lnTo>
                <a:lnTo>
                  <a:pt x="25912" y="33021"/>
                </a:lnTo>
                <a:lnTo>
                  <a:pt x="38860" y="19886"/>
                </a:lnTo>
                <a:lnTo>
                  <a:pt x="55133" y="11539"/>
                </a:lnTo>
                <a:lnTo>
                  <a:pt x="75033" y="7857"/>
                </a:lnTo>
                <a:lnTo>
                  <a:pt x="75033" y="0"/>
                </a:lnTo>
                <a:close/>
              </a:path>
              <a:path w="1266825" h="178435">
                <a:moveTo>
                  <a:pt x="1259854" y="120959"/>
                </a:moveTo>
                <a:lnTo>
                  <a:pt x="1259854" y="178075"/>
                </a:lnTo>
                <a:lnTo>
                  <a:pt x="1266817" y="178075"/>
                </a:lnTo>
                <a:lnTo>
                  <a:pt x="1263423" y="147614"/>
                </a:lnTo>
                <a:lnTo>
                  <a:pt x="1259854" y="120959"/>
                </a:lnTo>
                <a:close/>
              </a:path>
              <a:path w="1266825" h="178435">
                <a:moveTo>
                  <a:pt x="1190312" y="0"/>
                </a:moveTo>
                <a:lnTo>
                  <a:pt x="1190312" y="7857"/>
                </a:lnTo>
                <a:lnTo>
                  <a:pt x="1210360" y="11413"/>
                </a:lnTo>
                <a:lnTo>
                  <a:pt x="1226535" y="19731"/>
                </a:lnTo>
                <a:lnTo>
                  <a:pt x="1239360" y="32914"/>
                </a:lnTo>
                <a:lnTo>
                  <a:pt x="1249357" y="51066"/>
                </a:lnTo>
                <a:lnTo>
                  <a:pt x="1256938" y="99182"/>
                </a:lnTo>
                <a:lnTo>
                  <a:pt x="1259854" y="120959"/>
                </a:lnTo>
                <a:lnTo>
                  <a:pt x="1259854" y="69397"/>
                </a:lnTo>
                <a:lnTo>
                  <a:pt x="1254936" y="42737"/>
                </a:lnTo>
                <a:lnTo>
                  <a:pt x="1239615" y="20197"/>
                </a:lnTo>
                <a:lnTo>
                  <a:pt x="1217028" y="4908"/>
                </a:lnTo>
                <a:lnTo>
                  <a:pt x="1190312" y="0"/>
                </a:lnTo>
                <a:close/>
              </a:path>
            </a:pathLst>
          </a:custGeom>
          <a:solidFill>
            <a:srgbClr val="000000"/>
          </a:solidFill>
        </p:spPr>
        <p:txBody>
          <a:bodyPr wrap="square" lIns="0" tIns="0" rIns="0" bIns="0" rtlCol="0"/>
          <a:lstStyle/>
          <a:p>
            <a:endParaRPr/>
          </a:p>
        </p:txBody>
      </p:sp>
      <p:grpSp>
        <p:nvGrpSpPr>
          <p:cNvPr id="31" name="object 13">
            <a:extLst>
              <a:ext uri="{FF2B5EF4-FFF2-40B4-BE49-F238E27FC236}">
                <a16:creationId xmlns:a16="http://schemas.microsoft.com/office/drawing/2014/main" id="{BD063AC0-925F-D462-27EF-949869B0C8C0}"/>
              </a:ext>
            </a:extLst>
          </p:cNvPr>
          <p:cNvGrpSpPr/>
          <p:nvPr/>
        </p:nvGrpSpPr>
        <p:grpSpPr>
          <a:xfrm>
            <a:off x="6224792" y="3401136"/>
            <a:ext cx="514638" cy="497925"/>
            <a:chOff x="2997612" y="2722940"/>
            <a:chExt cx="567055" cy="548640"/>
          </a:xfrm>
        </p:grpSpPr>
        <p:sp>
          <p:nvSpPr>
            <p:cNvPr id="32" name="object 14">
              <a:extLst>
                <a:ext uri="{FF2B5EF4-FFF2-40B4-BE49-F238E27FC236}">
                  <a16:creationId xmlns:a16="http://schemas.microsoft.com/office/drawing/2014/main" id="{60363A72-C924-6B79-FD06-04DAE9B6B751}"/>
                </a:ext>
              </a:extLst>
            </p:cNvPr>
            <p:cNvSpPr/>
            <p:nvPr/>
          </p:nvSpPr>
          <p:spPr>
            <a:xfrm>
              <a:off x="2997612" y="2722940"/>
              <a:ext cx="74930" cy="548640"/>
            </a:xfrm>
            <a:custGeom>
              <a:avLst/>
              <a:gdLst/>
              <a:ahLst/>
              <a:cxnLst/>
              <a:rect l="l" t="t" r="r" b="b"/>
              <a:pathLst>
                <a:path w="74930" h="548639">
                  <a:moveTo>
                    <a:pt x="49858" y="109987"/>
                  </a:moveTo>
                  <a:lnTo>
                    <a:pt x="24930" y="109987"/>
                  </a:lnTo>
                  <a:lnTo>
                    <a:pt x="24930" y="548629"/>
                  </a:lnTo>
                  <a:lnTo>
                    <a:pt x="49858" y="548629"/>
                  </a:lnTo>
                  <a:lnTo>
                    <a:pt x="49858" y="109987"/>
                  </a:lnTo>
                  <a:close/>
                </a:path>
                <a:path w="74930" h="548639">
                  <a:moveTo>
                    <a:pt x="36738" y="0"/>
                  </a:moveTo>
                  <a:lnTo>
                    <a:pt x="0" y="123082"/>
                  </a:lnTo>
                  <a:lnTo>
                    <a:pt x="24930" y="123082"/>
                  </a:lnTo>
                  <a:lnTo>
                    <a:pt x="24930" y="109987"/>
                  </a:lnTo>
                  <a:lnTo>
                    <a:pt x="70740" y="109987"/>
                  </a:lnTo>
                  <a:lnTo>
                    <a:pt x="36738" y="0"/>
                  </a:lnTo>
                  <a:close/>
                </a:path>
                <a:path w="74930" h="548639">
                  <a:moveTo>
                    <a:pt x="70740" y="109987"/>
                  </a:moveTo>
                  <a:lnTo>
                    <a:pt x="49858" y="109987"/>
                  </a:lnTo>
                  <a:lnTo>
                    <a:pt x="49858" y="123082"/>
                  </a:lnTo>
                  <a:lnTo>
                    <a:pt x="74789" y="123082"/>
                  </a:lnTo>
                  <a:lnTo>
                    <a:pt x="70740" y="109987"/>
                  </a:lnTo>
                  <a:close/>
                </a:path>
              </a:pathLst>
            </a:custGeom>
            <a:solidFill>
              <a:srgbClr val="0000FF"/>
            </a:solidFill>
          </p:spPr>
          <p:txBody>
            <a:bodyPr wrap="square" lIns="0" tIns="0" rIns="0" bIns="0" rtlCol="0"/>
            <a:lstStyle/>
            <a:p>
              <a:endParaRPr/>
            </a:p>
          </p:txBody>
        </p:sp>
        <p:sp>
          <p:nvSpPr>
            <p:cNvPr id="33" name="object 15">
              <a:extLst>
                <a:ext uri="{FF2B5EF4-FFF2-40B4-BE49-F238E27FC236}">
                  <a16:creationId xmlns:a16="http://schemas.microsoft.com/office/drawing/2014/main" id="{D7CAAFAF-52B0-B50B-C134-F079FE24F74C}"/>
                </a:ext>
              </a:extLst>
            </p:cNvPr>
            <p:cNvSpPr/>
            <p:nvPr/>
          </p:nvSpPr>
          <p:spPr>
            <a:xfrm>
              <a:off x="3231165"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34" name="object 16">
              <a:extLst>
                <a:ext uri="{FF2B5EF4-FFF2-40B4-BE49-F238E27FC236}">
                  <a16:creationId xmlns:a16="http://schemas.microsoft.com/office/drawing/2014/main" id="{DDDBBDEB-7F04-E7A0-71F6-67E7B35C116C}"/>
                </a:ext>
              </a:extLst>
            </p:cNvPr>
            <p:cNvSpPr/>
            <p:nvPr/>
          </p:nvSpPr>
          <p:spPr>
            <a:xfrm>
              <a:off x="3227228"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grpSp>
      <p:sp>
        <p:nvSpPr>
          <p:cNvPr id="35" name="object 17">
            <a:extLst>
              <a:ext uri="{FF2B5EF4-FFF2-40B4-BE49-F238E27FC236}">
                <a16:creationId xmlns:a16="http://schemas.microsoft.com/office/drawing/2014/main" id="{48F00513-752D-8BB5-21DE-8C0417D6761A}"/>
              </a:ext>
            </a:extLst>
          </p:cNvPr>
          <p:cNvSpPr txBox="1"/>
          <p:nvPr/>
        </p:nvSpPr>
        <p:spPr>
          <a:xfrm>
            <a:off x="8580594" y="3916041"/>
            <a:ext cx="534232" cy="346795"/>
          </a:xfrm>
          <a:prstGeom prst="rect">
            <a:avLst/>
          </a:prstGeom>
        </p:spPr>
        <p:txBody>
          <a:bodyPr vert="horz" wrap="square" lIns="0" tIns="11526" rIns="0" bIns="0" rtlCol="0">
            <a:spAutoFit/>
          </a:bodyPr>
          <a:lstStyle/>
          <a:p>
            <a:pPr marL="11527">
              <a:spcBef>
                <a:spcPts val="91"/>
              </a:spcBef>
            </a:pPr>
            <a:r>
              <a:rPr sz="3267" spc="-27" baseline="5787" dirty="0">
                <a:latin typeface="Times New Roman"/>
                <a:cs typeface="Times New Roman"/>
              </a:rPr>
              <a:t>a</a:t>
            </a:r>
            <a:r>
              <a:rPr sz="1452" spc="-18" dirty="0">
                <a:latin typeface="Times New Roman"/>
                <a:cs typeface="Times New Roman"/>
              </a:rPr>
              <a:t>i,k</a:t>
            </a:r>
            <a:endParaRPr sz="1452" dirty="0">
              <a:latin typeface="Times New Roman"/>
              <a:cs typeface="Times New Roman"/>
            </a:endParaRPr>
          </a:p>
        </p:txBody>
      </p:sp>
      <p:sp>
        <p:nvSpPr>
          <p:cNvPr id="36" name="object 18">
            <a:extLst>
              <a:ext uri="{FF2B5EF4-FFF2-40B4-BE49-F238E27FC236}">
                <a16:creationId xmlns:a16="http://schemas.microsoft.com/office/drawing/2014/main" id="{0177B66D-CFA3-88D8-EDC7-1212EAFC06A1}"/>
              </a:ext>
            </a:extLst>
          </p:cNvPr>
          <p:cNvSpPr txBox="1"/>
          <p:nvPr/>
        </p:nvSpPr>
        <p:spPr>
          <a:xfrm>
            <a:off x="9711862" y="3916041"/>
            <a:ext cx="595051" cy="346795"/>
          </a:xfrm>
          <a:prstGeom prst="rect">
            <a:avLst/>
          </a:prstGeom>
        </p:spPr>
        <p:txBody>
          <a:bodyPr vert="horz" wrap="square" lIns="0" tIns="11526" rIns="0" bIns="0" rtlCol="0">
            <a:spAutoFit/>
          </a:bodyPr>
          <a:lstStyle/>
          <a:p>
            <a:pPr marL="11527">
              <a:spcBef>
                <a:spcPts val="91"/>
              </a:spcBef>
            </a:pPr>
            <a:r>
              <a:rPr sz="3267" spc="-14" baseline="5787" dirty="0">
                <a:latin typeface="Times New Roman"/>
                <a:cs typeface="Times New Roman"/>
              </a:rPr>
              <a:t>a</a:t>
            </a:r>
            <a:r>
              <a:rPr sz="1452" spc="-9" dirty="0">
                <a:latin typeface="Times New Roman"/>
                <a:cs typeface="Times New Roman"/>
              </a:rPr>
              <a:t>i,k+1</a:t>
            </a:r>
            <a:endParaRPr sz="1452" dirty="0">
              <a:latin typeface="Times New Roman"/>
              <a:cs typeface="Times New Roman"/>
            </a:endParaRPr>
          </a:p>
        </p:txBody>
      </p:sp>
      <p:grpSp>
        <p:nvGrpSpPr>
          <p:cNvPr id="37" name="object 19">
            <a:extLst>
              <a:ext uri="{FF2B5EF4-FFF2-40B4-BE49-F238E27FC236}">
                <a16:creationId xmlns:a16="http://schemas.microsoft.com/office/drawing/2014/main" id="{1F064397-F78E-D4C6-C8E4-4D691C2BDF87}"/>
              </a:ext>
            </a:extLst>
          </p:cNvPr>
          <p:cNvGrpSpPr/>
          <p:nvPr/>
        </p:nvGrpSpPr>
        <p:grpSpPr>
          <a:xfrm>
            <a:off x="6079512" y="3401136"/>
            <a:ext cx="5239743" cy="534809"/>
            <a:chOff x="2837536" y="2722940"/>
            <a:chExt cx="5773420" cy="589280"/>
          </a:xfrm>
        </p:grpSpPr>
        <p:sp>
          <p:nvSpPr>
            <p:cNvPr id="38" name="object 20">
              <a:extLst>
                <a:ext uri="{FF2B5EF4-FFF2-40B4-BE49-F238E27FC236}">
                  <a16:creationId xmlns:a16="http://schemas.microsoft.com/office/drawing/2014/main" id="{B2088872-5E4C-6991-0283-9F583F944E8D}"/>
                </a:ext>
              </a:extLst>
            </p:cNvPr>
            <p:cNvSpPr/>
            <p:nvPr/>
          </p:nvSpPr>
          <p:spPr>
            <a:xfrm>
              <a:off x="2837535" y="3213963"/>
              <a:ext cx="5773420" cy="98425"/>
            </a:xfrm>
            <a:custGeom>
              <a:avLst/>
              <a:gdLst/>
              <a:ahLst/>
              <a:cxnLst/>
              <a:rect l="l" t="t" r="r" b="b"/>
              <a:pathLst>
                <a:path w="5773420" h="98425">
                  <a:moveTo>
                    <a:pt x="5773217" y="32740"/>
                  </a:moveTo>
                  <a:lnTo>
                    <a:pt x="5765343" y="28803"/>
                  </a:lnTo>
                  <a:lnTo>
                    <a:pt x="5707608" y="0"/>
                  </a:lnTo>
                  <a:lnTo>
                    <a:pt x="5707608" y="28803"/>
                  </a:lnTo>
                  <a:lnTo>
                    <a:pt x="0" y="28803"/>
                  </a:lnTo>
                  <a:lnTo>
                    <a:pt x="0" y="36664"/>
                  </a:lnTo>
                  <a:lnTo>
                    <a:pt x="192874" y="36664"/>
                  </a:lnTo>
                  <a:lnTo>
                    <a:pt x="192874" y="98209"/>
                  </a:lnTo>
                  <a:lnTo>
                    <a:pt x="202057" y="98209"/>
                  </a:lnTo>
                  <a:lnTo>
                    <a:pt x="202057" y="36664"/>
                  </a:lnTo>
                  <a:lnTo>
                    <a:pt x="1504962" y="36664"/>
                  </a:lnTo>
                  <a:lnTo>
                    <a:pt x="1504962" y="98209"/>
                  </a:lnTo>
                  <a:lnTo>
                    <a:pt x="1514157" y="98209"/>
                  </a:lnTo>
                  <a:lnTo>
                    <a:pt x="1514157" y="36664"/>
                  </a:lnTo>
                  <a:lnTo>
                    <a:pt x="2817063" y="36664"/>
                  </a:lnTo>
                  <a:lnTo>
                    <a:pt x="2817063" y="98209"/>
                  </a:lnTo>
                  <a:lnTo>
                    <a:pt x="2826245" y="98209"/>
                  </a:lnTo>
                  <a:lnTo>
                    <a:pt x="2826245" y="36664"/>
                  </a:lnTo>
                  <a:lnTo>
                    <a:pt x="4129151" y="36664"/>
                  </a:lnTo>
                  <a:lnTo>
                    <a:pt x="4129151" y="98209"/>
                  </a:lnTo>
                  <a:lnTo>
                    <a:pt x="4138345" y="98209"/>
                  </a:lnTo>
                  <a:lnTo>
                    <a:pt x="4138345" y="36664"/>
                  </a:lnTo>
                  <a:lnTo>
                    <a:pt x="5441251" y="36664"/>
                  </a:lnTo>
                  <a:lnTo>
                    <a:pt x="5441251" y="98209"/>
                  </a:lnTo>
                  <a:lnTo>
                    <a:pt x="5450433" y="98209"/>
                  </a:lnTo>
                  <a:lnTo>
                    <a:pt x="5450433" y="36664"/>
                  </a:lnTo>
                  <a:lnTo>
                    <a:pt x="5707608" y="36664"/>
                  </a:lnTo>
                  <a:lnTo>
                    <a:pt x="5707608" y="65468"/>
                  </a:lnTo>
                  <a:lnTo>
                    <a:pt x="5765343" y="36664"/>
                  </a:lnTo>
                  <a:lnTo>
                    <a:pt x="5773217" y="32740"/>
                  </a:lnTo>
                  <a:close/>
                </a:path>
              </a:pathLst>
            </a:custGeom>
            <a:solidFill>
              <a:srgbClr val="000000"/>
            </a:solidFill>
          </p:spPr>
          <p:txBody>
            <a:bodyPr wrap="square" lIns="0" tIns="0" rIns="0" bIns="0" rtlCol="0"/>
            <a:lstStyle/>
            <a:p>
              <a:endParaRPr/>
            </a:p>
          </p:txBody>
        </p:sp>
        <p:sp>
          <p:nvSpPr>
            <p:cNvPr id="39" name="object 21">
              <a:extLst>
                <a:ext uri="{FF2B5EF4-FFF2-40B4-BE49-F238E27FC236}">
                  <a16:creationId xmlns:a16="http://schemas.microsoft.com/office/drawing/2014/main" id="{F89B3F2C-93A5-D303-6E1E-D073D4C01BCE}"/>
                </a:ext>
              </a:extLst>
            </p:cNvPr>
            <p:cNvSpPr/>
            <p:nvPr/>
          </p:nvSpPr>
          <p:spPr>
            <a:xfrm>
              <a:off x="4309707" y="2722943"/>
              <a:ext cx="4011295" cy="546100"/>
            </a:xfrm>
            <a:custGeom>
              <a:avLst/>
              <a:gdLst/>
              <a:ahLst/>
              <a:cxnLst/>
              <a:rect l="l" t="t" r="r" b="b"/>
              <a:pathLst>
                <a:path w="4011295" h="546100">
                  <a:moveTo>
                    <a:pt x="74777" y="144030"/>
                  </a:moveTo>
                  <a:lnTo>
                    <a:pt x="71094" y="132245"/>
                  </a:lnTo>
                  <a:lnTo>
                    <a:pt x="36728" y="22263"/>
                  </a:lnTo>
                  <a:lnTo>
                    <a:pt x="0" y="144030"/>
                  </a:lnTo>
                  <a:lnTo>
                    <a:pt x="24930" y="144030"/>
                  </a:lnTo>
                  <a:lnTo>
                    <a:pt x="24930" y="546011"/>
                  </a:lnTo>
                  <a:lnTo>
                    <a:pt x="49847" y="546011"/>
                  </a:lnTo>
                  <a:lnTo>
                    <a:pt x="49847" y="144030"/>
                  </a:lnTo>
                  <a:lnTo>
                    <a:pt x="74777" y="144030"/>
                  </a:lnTo>
                  <a:close/>
                </a:path>
                <a:path w="4011295" h="546100">
                  <a:moveTo>
                    <a:pt x="1386878" y="144030"/>
                  </a:moveTo>
                  <a:lnTo>
                    <a:pt x="1383195" y="132245"/>
                  </a:lnTo>
                  <a:lnTo>
                    <a:pt x="1348828" y="22263"/>
                  </a:lnTo>
                  <a:lnTo>
                    <a:pt x="1312087" y="144030"/>
                  </a:lnTo>
                  <a:lnTo>
                    <a:pt x="1337017" y="144030"/>
                  </a:lnTo>
                  <a:lnTo>
                    <a:pt x="1337017" y="546011"/>
                  </a:lnTo>
                  <a:lnTo>
                    <a:pt x="1361948" y="546011"/>
                  </a:lnTo>
                  <a:lnTo>
                    <a:pt x="1361948" y="144030"/>
                  </a:lnTo>
                  <a:lnTo>
                    <a:pt x="1386878" y="144030"/>
                  </a:lnTo>
                  <a:close/>
                </a:path>
                <a:path w="4011295" h="546100">
                  <a:moveTo>
                    <a:pt x="2698966" y="144030"/>
                  </a:moveTo>
                  <a:lnTo>
                    <a:pt x="2695283" y="132245"/>
                  </a:lnTo>
                  <a:lnTo>
                    <a:pt x="2660916" y="22263"/>
                  </a:lnTo>
                  <a:lnTo>
                    <a:pt x="2624188" y="144030"/>
                  </a:lnTo>
                  <a:lnTo>
                    <a:pt x="2649118" y="144030"/>
                  </a:lnTo>
                  <a:lnTo>
                    <a:pt x="2649118" y="546011"/>
                  </a:lnTo>
                  <a:lnTo>
                    <a:pt x="2674048" y="546011"/>
                  </a:lnTo>
                  <a:lnTo>
                    <a:pt x="2674048" y="144030"/>
                  </a:lnTo>
                  <a:lnTo>
                    <a:pt x="2698966" y="144030"/>
                  </a:lnTo>
                  <a:close/>
                </a:path>
                <a:path w="4011295" h="546100">
                  <a:moveTo>
                    <a:pt x="4011066" y="123088"/>
                  </a:moveTo>
                  <a:lnTo>
                    <a:pt x="4007015" y="109994"/>
                  </a:lnTo>
                  <a:lnTo>
                    <a:pt x="3973017" y="0"/>
                  </a:lnTo>
                  <a:lnTo>
                    <a:pt x="3936276" y="123088"/>
                  </a:lnTo>
                  <a:lnTo>
                    <a:pt x="3961206" y="123088"/>
                  </a:lnTo>
                  <a:lnTo>
                    <a:pt x="3961206" y="523760"/>
                  </a:lnTo>
                  <a:lnTo>
                    <a:pt x="3986136" y="523760"/>
                  </a:lnTo>
                  <a:lnTo>
                    <a:pt x="3986136" y="123088"/>
                  </a:lnTo>
                  <a:lnTo>
                    <a:pt x="4011066" y="123088"/>
                  </a:lnTo>
                  <a:close/>
                </a:path>
              </a:pathLst>
            </a:custGeom>
            <a:solidFill>
              <a:srgbClr val="0000FF"/>
            </a:solidFill>
          </p:spPr>
          <p:txBody>
            <a:bodyPr wrap="square" lIns="0" tIns="0" rIns="0" bIns="0" rtlCol="0"/>
            <a:lstStyle/>
            <a:p>
              <a:endParaRPr/>
            </a:p>
          </p:txBody>
        </p:sp>
        <p:sp>
          <p:nvSpPr>
            <p:cNvPr id="40" name="object 22">
              <a:extLst>
                <a:ext uri="{FF2B5EF4-FFF2-40B4-BE49-F238E27FC236}">
                  <a16:creationId xmlns:a16="http://schemas.microsoft.com/office/drawing/2014/main" id="{494574DD-EE16-E659-5895-322613C5B5CB}"/>
                </a:ext>
              </a:extLst>
            </p:cNvPr>
            <p:cNvSpPr/>
            <p:nvPr/>
          </p:nvSpPr>
          <p:spPr>
            <a:xfrm>
              <a:off x="454325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1" name="object 23">
              <a:extLst>
                <a:ext uri="{FF2B5EF4-FFF2-40B4-BE49-F238E27FC236}">
                  <a16:creationId xmlns:a16="http://schemas.microsoft.com/office/drawing/2014/main" id="{EAAA8D9F-3D4A-1609-5869-8CBA21F72DC4}"/>
                </a:ext>
              </a:extLst>
            </p:cNvPr>
            <p:cNvSpPr/>
            <p:nvPr/>
          </p:nvSpPr>
          <p:spPr>
            <a:xfrm>
              <a:off x="4539322"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sp>
          <p:nvSpPr>
            <p:cNvPr id="42" name="object 24">
              <a:extLst>
                <a:ext uri="{FF2B5EF4-FFF2-40B4-BE49-F238E27FC236}">
                  <a16:creationId xmlns:a16="http://schemas.microsoft.com/office/drawing/2014/main" id="{B6F13C4D-26E8-89BD-06F3-D37A92B95C0F}"/>
                </a:ext>
              </a:extLst>
            </p:cNvPr>
            <p:cNvSpPr/>
            <p:nvPr/>
          </p:nvSpPr>
          <p:spPr>
            <a:xfrm>
              <a:off x="565853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3" name="object 25">
              <a:extLst>
                <a:ext uri="{FF2B5EF4-FFF2-40B4-BE49-F238E27FC236}">
                  <a16:creationId xmlns:a16="http://schemas.microsoft.com/office/drawing/2014/main" id="{848C3BB9-BA13-BEE3-C600-8807B939BACE}"/>
                </a:ext>
              </a:extLst>
            </p:cNvPr>
            <p:cNvSpPr/>
            <p:nvPr/>
          </p:nvSpPr>
          <p:spPr>
            <a:xfrm>
              <a:off x="5654603" y="3046357"/>
              <a:ext cx="337820" cy="204470"/>
            </a:xfrm>
            <a:custGeom>
              <a:avLst/>
              <a:gdLst/>
              <a:ahLst/>
              <a:cxnLst/>
              <a:rect l="l" t="t" r="r" b="b"/>
              <a:pathLst>
                <a:path w="337820" h="204469">
                  <a:moveTo>
                    <a:pt x="337207" y="0"/>
                  </a:moveTo>
                  <a:lnTo>
                    <a:pt x="0" y="0"/>
                  </a:lnTo>
                  <a:lnTo>
                    <a:pt x="0" y="204262"/>
                  </a:lnTo>
                  <a:lnTo>
                    <a:pt x="337207" y="204262"/>
                  </a:lnTo>
                  <a:lnTo>
                    <a:pt x="337207" y="200334"/>
                  </a:lnTo>
                  <a:lnTo>
                    <a:pt x="9184" y="200334"/>
                  </a:lnTo>
                  <a:lnTo>
                    <a:pt x="3935" y="196406"/>
                  </a:lnTo>
                  <a:lnTo>
                    <a:pt x="9184" y="196406"/>
                  </a:lnTo>
                  <a:lnTo>
                    <a:pt x="9184" y="7856"/>
                  </a:lnTo>
                  <a:lnTo>
                    <a:pt x="3935" y="7856"/>
                  </a:lnTo>
                  <a:lnTo>
                    <a:pt x="9184" y="3928"/>
                  </a:lnTo>
                  <a:lnTo>
                    <a:pt x="337207" y="3928"/>
                  </a:lnTo>
                  <a:lnTo>
                    <a:pt x="337207" y="0"/>
                  </a:lnTo>
                  <a:close/>
                </a:path>
                <a:path w="337820" h="204469">
                  <a:moveTo>
                    <a:pt x="9184" y="196406"/>
                  </a:moveTo>
                  <a:lnTo>
                    <a:pt x="3935" y="196406"/>
                  </a:lnTo>
                  <a:lnTo>
                    <a:pt x="9184" y="200334"/>
                  </a:lnTo>
                  <a:lnTo>
                    <a:pt x="9184" y="196406"/>
                  </a:lnTo>
                  <a:close/>
                </a:path>
                <a:path w="337820" h="204469">
                  <a:moveTo>
                    <a:pt x="328023" y="196406"/>
                  </a:moveTo>
                  <a:lnTo>
                    <a:pt x="9184" y="196406"/>
                  </a:lnTo>
                  <a:lnTo>
                    <a:pt x="9184" y="200334"/>
                  </a:lnTo>
                  <a:lnTo>
                    <a:pt x="328023" y="200334"/>
                  </a:lnTo>
                  <a:lnTo>
                    <a:pt x="328023" y="196406"/>
                  </a:lnTo>
                  <a:close/>
                </a:path>
                <a:path w="337820" h="204469">
                  <a:moveTo>
                    <a:pt x="328023" y="3928"/>
                  </a:moveTo>
                  <a:lnTo>
                    <a:pt x="328023" y="200334"/>
                  </a:lnTo>
                  <a:lnTo>
                    <a:pt x="331958" y="196406"/>
                  </a:lnTo>
                  <a:lnTo>
                    <a:pt x="337207" y="196406"/>
                  </a:lnTo>
                  <a:lnTo>
                    <a:pt x="337207" y="7856"/>
                  </a:lnTo>
                  <a:lnTo>
                    <a:pt x="331958" y="7856"/>
                  </a:lnTo>
                  <a:lnTo>
                    <a:pt x="328023" y="3928"/>
                  </a:lnTo>
                  <a:close/>
                </a:path>
                <a:path w="337820" h="204469">
                  <a:moveTo>
                    <a:pt x="337207" y="196406"/>
                  </a:moveTo>
                  <a:lnTo>
                    <a:pt x="331958" y="196406"/>
                  </a:lnTo>
                  <a:lnTo>
                    <a:pt x="328023" y="200334"/>
                  </a:lnTo>
                  <a:lnTo>
                    <a:pt x="337207" y="200334"/>
                  </a:lnTo>
                  <a:lnTo>
                    <a:pt x="337207" y="196406"/>
                  </a:lnTo>
                  <a:close/>
                </a:path>
                <a:path w="337820" h="204469">
                  <a:moveTo>
                    <a:pt x="9184" y="3928"/>
                  </a:moveTo>
                  <a:lnTo>
                    <a:pt x="3935" y="7856"/>
                  </a:lnTo>
                  <a:lnTo>
                    <a:pt x="9184" y="7856"/>
                  </a:lnTo>
                  <a:lnTo>
                    <a:pt x="9184" y="3928"/>
                  </a:lnTo>
                  <a:close/>
                </a:path>
                <a:path w="337820" h="204469">
                  <a:moveTo>
                    <a:pt x="328023" y="3928"/>
                  </a:moveTo>
                  <a:lnTo>
                    <a:pt x="9184" y="3928"/>
                  </a:lnTo>
                  <a:lnTo>
                    <a:pt x="9184" y="7856"/>
                  </a:lnTo>
                  <a:lnTo>
                    <a:pt x="328023" y="7856"/>
                  </a:lnTo>
                  <a:lnTo>
                    <a:pt x="328023" y="3928"/>
                  </a:lnTo>
                  <a:close/>
                </a:path>
                <a:path w="337820" h="204469">
                  <a:moveTo>
                    <a:pt x="337207" y="3928"/>
                  </a:moveTo>
                  <a:lnTo>
                    <a:pt x="328023" y="3928"/>
                  </a:lnTo>
                  <a:lnTo>
                    <a:pt x="331958" y="7856"/>
                  </a:lnTo>
                  <a:lnTo>
                    <a:pt x="337207" y="7856"/>
                  </a:lnTo>
                  <a:lnTo>
                    <a:pt x="337207" y="3928"/>
                  </a:lnTo>
                  <a:close/>
                </a:path>
              </a:pathLst>
            </a:custGeom>
            <a:solidFill>
              <a:srgbClr val="000000"/>
            </a:solidFill>
          </p:spPr>
          <p:txBody>
            <a:bodyPr wrap="square" lIns="0" tIns="0" rIns="0" bIns="0" rtlCol="0"/>
            <a:lstStyle/>
            <a:p>
              <a:endParaRPr/>
            </a:p>
          </p:txBody>
        </p:sp>
        <p:sp>
          <p:nvSpPr>
            <p:cNvPr id="44" name="object 26">
              <a:extLst>
                <a:ext uri="{FF2B5EF4-FFF2-40B4-BE49-F238E27FC236}">
                  <a16:creationId xmlns:a16="http://schemas.microsoft.com/office/drawing/2014/main" id="{ED1CB0ED-CC56-72AF-5E3B-581C833969A6}"/>
                </a:ext>
              </a:extLst>
            </p:cNvPr>
            <p:cNvSpPr/>
            <p:nvPr/>
          </p:nvSpPr>
          <p:spPr>
            <a:xfrm>
              <a:off x="7298656" y="3050285"/>
              <a:ext cx="196850" cy="196850"/>
            </a:xfrm>
            <a:custGeom>
              <a:avLst/>
              <a:gdLst/>
              <a:ahLst/>
              <a:cxnLst/>
              <a:rect l="l" t="t" r="r" b="b"/>
              <a:pathLst>
                <a:path w="196850" h="196850">
                  <a:moveTo>
                    <a:pt x="196814" y="0"/>
                  </a:moveTo>
                  <a:lnTo>
                    <a:pt x="0" y="0"/>
                  </a:lnTo>
                  <a:lnTo>
                    <a:pt x="0" y="196407"/>
                  </a:lnTo>
                  <a:lnTo>
                    <a:pt x="196814" y="196407"/>
                  </a:lnTo>
                  <a:lnTo>
                    <a:pt x="196814" y="0"/>
                  </a:lnTo>
                  <a:close/>
                </a:path>
              </a:pathLst>
            </a:custGeom>
            <a:solidFill>
              <a:srgbClr val="99CCFF"/>
            </a:solidFill>
          </p:spPr>
          <p:txBody>
            <a:bodyPr wrap="square" lIns="0" tIns="0" rIns="0" bIns="0" rtlCol="0"/>
            <a:lstStyle/>
            <a:p>
              <a:endParaRPr/>
            </a:p>
          </p:txBody>
        </p:sp>
        <p:sp>
          <p:nvSpPr>
            <p:cNvPr id="45" name="object 27">
              <a:extLst>
                <a:ext uri="{FF2B5EF4-FFF2-40B4-BE49-F238E27FC236}">
                  <a16:creationId xmlns:a16="http://schemas.microsoft.com/office/drawing/2014/main" id="{625CFC7D-637F-2EF3-DCD9-BB13CD1BA10E}"/>
                </a:ext>
              </a:extLst>
            </p:cNvPr>
            <p:cNvSpPr/>
            <p:nvPr/>
          </p:nvSpPr>
          <p:spPr>
            <a:xfrm>
              <a:off x="7294722" y="3046357"/>
              <a:ext cx="206375" cy="204470"/>
            </a:xfrm>
            <a:custGeom>
              <a:avLst/>
              <a:gdLst/>
              <a:ahLst/>
              <a:cxnLst/>
              <a:rect l="l" t="t" r="r" b="b"/>
              <a:pathLst>
                <a:path w="206375" h="204469">
                  <a:moveTo>
                    <a:pt x="205997" y="0"/>
                  </a:moveTo>
                  <a:lnTo>
                    <a:pt x="0" y="0"/>
                  </a:lnTo>
                  <a:lnTo>
                    <a:pt x="0" y="204262"/>
                  </a:lnTo>
                  <a:lnTo>
                    <a:pt x="205997" y="204262"/>
                  </a:lnTo>
                  <a:lnTo>
                    <a:pt x="205997" y="200334"/>
                  </a:lnTo>
                  <a:lnTo>
                    <a:pt x="9183" y="200334"/>
                  </a:lnTo>
                  <a:lnTo>
                    <a:pt x="3934" y="196406"/>
                  </a:lnTo>
                  <a:lnTo>
                    <a:pt x="9183" y="196406"/>
                  </a:lnTo>
                  <a:lnTo>
                    <a:pt x="9183" y="7856"/>
                  </a:lnTo>
                  <a:lnTo>
                    <a:pt x="3934" y="7856"/>
                  </a:lnTo>
                  <a:lnTo>
                    <a:pt x="9183" y="3928"/>
                  </a:lnTo>
                  <a:lnTo>
                    <a:pt x="205997" y="3928"/>
                  </a:lnTo>
                  <a:lnTo>
                    <a:pt x="205997" y="0"/>
                  </a:lnTo>
                  <a:close/>
                </a:path>
                <a:path w="206375" h="204469">
                  <a:moveTo>
                    <a:pt x="9183" y="196406"/>
                  </a:moveTo>
                  <a:lnTo>
                    <a:pt x="3934" y="196406"/>
                  </a:lnTo>
                  <a:lnTo>
                    <a:pt x="9183" y="200334"/>
                  </a:lnTo>
                  <a:lnTo>
                    <a:pt x="9183" y="196406"/>
                  </a:lnTo>
                  <a:close/>
                </a:path>
                <a:path w="206375" h="204469">
                  <a:moveTo>
                    <a:pt x="196813" y="196406"/>
                  </a:moveTo>
                  <a:lnTo>
                    <a:pt x="9183" y="196406"/>
                  </a:lnTo>
                  <a:lnTo>
                    <a:pt x="9183" y="200334"/>
                  </a:lnTo>
                  <a:lnTo>
                    <a:pt x="196813" y="200334"/>
                  </a:lnTo>
                  <a:lnTo>
                    <a:pt x="196813" y="196406"/>
                  </a:lnTo>
                  <a:close/>
                </a:path>
                <a:path w="206375" h="204469">
                  <a:moveTo>
                    <a:pt x="196813" y="3928"/>
                  </a:moveTo>
                  <a:lnTo>
                    <a:pt x="196813" y="200334"/>
                  </a:lnTo>
                  <a:lnTo>
                    <a:pt x="200748" y="196406"/>
                  </a:lnTo>
                  <a:lnTo>
                    <a:pt x="205997" y="196406"/>
                  </a:lnTo>
                  <a:lnTo>
                    <a:pt x="205997" y="7856"/>
                  </a:lnTo>
                  <a:lnTo>
                    <a:pt x="200748" y="7856"/>
                  </a:lnTo>
                  <a:lnTo>
                    <a:pt x="196813" y="3928"/>
                  </a:lnTo>
                  <a:close/>
                </a:path>
                <a:path w="206375" h="204469">
                  <a:moveTo>
                    <a:pt x="205997" y="196406"/>
                  </a:moveTo>
                  <a:lnTo>
                    <a:pt x="200748" y="196406"/>
                  </a:lnTo>
                  <a:lnTo>
                    <a:pt x="196813" y="200334"/>
                  </a:lnTo>
                  <a:lnTo>
                    <a:pt x="205997" y="200334"/>
                  </a:lnTo>
                  <a:lnTo>
                    <a:pt x="205997" y="196406"/>
                  </a:lnTo>
                  <a:close/>
                </a:path>
                <a:path w="206375" h="204469">
                  <a:moveTo>
                    <a:pt x="9183" y="3928"/>
                  </a:moveTo>
                  <a:lnTo>
                    <a:pt x="3934" y="7856"/>
                  </a:lnTo>
                  <a:lnTo>
                    <a:pt x="9183" y="7856"/>
                  </a:lnTo>
                  <a:lnTo>
                    <a:pt x="9183" y="3928"/>
                  </a:lnTo>
                  <a:close/>
                </a:path>
                <a:path w="206375" h="204469">
                  <a:moveTo>
                    <a:pt x="196813" y="3928"/>
                  </a:moveTo>
                  <a:lnTo>
                    <a:pt x="9183" y="3928"/>
                  </a:lnTo>
                  <a:lnTo>
                    <a:pt x="9183" y="7856"/>
                  </a:lnTo>
                  <a:lnTo>
                    <a:pt x="196813" y="7856"/>
                  </a:lnTo>
                  <a:lnTo>
                    <a:pt x="196813" y="3928"/>
                  </a:lnTo>
                  <a:close/>
                </a:path>
                <a:path w="206375" h="204469">
                  <a:moveTo>
                    <a:pt x="205997" y="3928"/>
                  </a:moveTo>
                  <a:lnTo>
                    <a:pt x="196813" y="3928"/>
                  </a:lnTo>
                  <a:lnTo>
                    <a:pt x="200748" y="7856"/>
                  </a:lnTo>
                  <a:lnTo>
                    <a:pt x="205997" y="7856"/>
                  </a:lnTo>
                  <a:lnTo>
                    <a:pt x="205997" y="3928"/>
                  </a:lnTo>
                  <a:close/>
                </a:path>
              </a:pathLst>
            </a:custGeom>
            <a:solidFill>
              <a:srgbClr val="000000"/>
            </a:solidFill>
          </p:spPr>
          <p:txBody>
            <a:bodyPr wrap="square" lIns="0" tIns="0" rIns="0" bIns="0" rtlCol="0"/>
            <a:lstStyle/>
            <a:p>
              <a:endParaRPr/>
            </a:p>
          </p:txBody>
        </p:sp>
        <p:sp>
          <p:nvSpPr>
            <p:cNvPr id="46" name="object 28">
              <a:extLst>
                <a:ext uri="{FF2B5EF4-FFF2-40B4-BE49-F238E27FC236}">
                  <a16:creationId xmlns:a16="http://schemas.microsoft.com/office/drawing/2014/main" id="{3D677CAC-945D-BAA5-4E03-D19AF1CA6664}"/>
                </a:ext>
              </a:extLst>
            </p:cNvPr>
            <p:cNvSpPr/>
            <p:nvPr/>
          </p:nvSpPr>
          <p:spPr>
            <a:xfrm>
              <a:off x="7889100" y="3050285"/>
              <a:ext cx="131445" cy="196850"/>
            </a:xfrm>
            <a:custGeom>
              <a:avLst/>
              <a:gdLst/>
              <a:ahLst/>
              <a:cxnLst/>
              <a:rect l="l" t="t" r="r" b="b"/>
              <a:pathLst>
                <a:path w="131445" h="196850">
                  <a:moveTo>
                    <a:pt x="131209" y="0"/>
                  </a:moveTo>
                  <a:lnTo>
                    <a:pt x="0" y="0"/>
                  </a:lnTo>
                  <a:lnTo>
                    <a:pt x="0" y="196407"/>
                  </a:lnTo>
                  <a:lnTo>
                    <a:pt x="131209" y="196407"/>
                  </a:lnTo>
                  <a:lnTo>
                    <a:pt x="131209" y="0"/>
                  </a:lnTo>
                  <a:close/>
                </a:path>
              </a:pathLst>
            </a:custGeom>
            <a:solidFill>
              <a:srgbClr val="99CCFF"/>
            </a:solidFill>
          </p:spPr>
          <p:txBody>
            <a:bodyPr wrap="square" lIns="0" tIns="0" rIns="0" bIns="0" rtlCol="0"/>
            <a:lstStyle/>
            <a:p>
              <a:endParaRPr/>
            </a:p>
          </p:txBody>
        </p:sp>
        <p:sp>
          <p:nvSpPr>
            <p:cNvPr id="47" name="object 29">
              <a:extLst>
                <a:ext uri="{FF2B5EF4-FFF2-40B4-BE49-F238E27FC236}">
                  <a16:creationId xmlns:a16="http://schemas.microsoft.com/office/drawing/2014/main" id="{15C4FB99-D6C7-AFA4-F749-A932119316EF}"/>
                </a:ext>
              </a:extLst>
            </p:cNvPr>
            <p:cNvSpPr/>
            <p:nvPr/>
          </p:nvSpPr>
          <p:spPr>
            <a:xfrm>
              <a:off x="7885164" y="3046357"/>
              <a:ext cx="140970" cy="204470"/>
            </a:xfrm>
            <a:custGeom>
              <a:avLst/>
              <a:gdLst/>
              <a:ahLst/>
              <a:cxnLst/>
              <a:rect l="l" t="t" r="r" b="b"/>
              <a:pathLst>
                <a:path w="140970" h="204469">
                  <a:moveTo>
                    <a:pt x="140393" y="0"/>
                  </a:moveTo>
                  <a:lnTo>
                    <a:pt x="0" y="0"/>
                  </a:lnTo>
                  <a:lnTo>
                    <a:pt x="0" y="204262"/>
                  </a:lnTo>
                  <a:lnTo>
                    <a:pt x="140393" y="204262"/>
                  </a:lnTo>
                  <a:lnTo>
                    <a:pt x="140393" y="200334"/>
                  </a:lnTo>
                  <a:lnTo>
                    <a:pt x="9183" y="200334"/>
                  </a:lnTo>
                  <a:lnTo>
                    <a:pt x="3935" y="196406"/>
                  </a:lnTo>
                  <a:lnTo>
                    <a:pt x="9183" y="196406"/>
                  </a:lnTo>
                  <a:lnTo>
                    <a:pt x="9183" y="7856"/>
                  </a:lnTo>
                  <a:lnTo>
                    <a:pt x="3935" y="7856"/>
                  </a:lnTo>
                  <a:lnTo>
                    <a:pt x="9183" y="3928"/>
                  </a:lnTo>
                  <a:lnTo>
                    <a:pt x="140393" y="3928"/>
                  </a:lnTo>
                  <a:lnTo>
                    <a:pt x="140393" y="0"/>
                  </a:lnTo>
                  <a:close/>
                </a:path>
                <a:path w="140970" h="204469">
                  <a:moveTo>
                    <a:pt x="9183" y="196406"/>
                  </a:moveTo>
                  <a:lnTo>
                    <a:pt x="3935" y="196406"/>
                  </a:lnTo>
                  <a:lnTo>
                    <a:pt x="9183" y="200334"/>
                  </a:lnTo>
                  <a:lnTo>
                    <a:pt x="9183" y="196406"/>
                  </a:lnTo>
                  <a:close/>
                </a:path>
                <a:path w="140970" h="204469">
                  <a:moveTo>
                    <a:pt x="131208" y="196406"/>
                  </a:moveTo>
                  <a:lnTo>
                    <a:pt x="9183" y="196406"/>
                  </a:lnTo>
                  <a:lnTo>
                    <a:pt x="9183" y="200334"/>
                  </a:lnTo>
                  <a:lnTo>
                    <a:pt x="131208" y="200334"/>
                  </a:lnTo>
                  <a:lnTo>
                    <a:pt x="131208" y="196406"/>
                  </a:lnTo>
                  <a:close/>
                </a:path>
                <a:path w="140970" h="204469">
                  <a:moveTo>
                    <a:pt x="131208" y="3928"/>
                  </a:moveTo>
                  <a:lnTo>
                    <a:pt x="131208" y="200334"/>
                  </a:lnTo>
                  <a:lnTo>
                    <a:pt x="135144" y="196406"/>
                  </a:lnTo>
                  <a:lnTo>
                    <a:pt x="140393" y="196406"/>
                  </a:lnTo>
                  <a:lnTo>
                    <a:pt x="140393" y="7856"/>
                  </a:lnTo>
                  <a:lnTo>
                    <a:pt x="135144" y="7856"/>
                  </a:lnTo>
                  <a:lnTo>
                    <a:pt x="131208" y="3928"/>
                  </a:lnTo>
                  <a:close/>
                </a:path>
                <a:path w="140970" h="204469">
                  <a:moveTo>
                    <a:pt x="140393" y="196406"/>
                  </a:moveTo>
                  <a:lnTo>
                    <a:pt x="135144" y="196406"/>
                  </a:lnTo>
                  <a:lnTo>
                    <a:pt x="131208" y="200334"/>
                  </a:lnTo>
                  <a:lnTo>
                    <a:pt x="140393" y="200334"/>
                  </a:lnTo>
                  <a:lnTo>
                    <a:pt x="140393" y="196406"/>
                  </a:lnTo>
                  <a:close/>
                </a:path>
                <a:path w="140970" h="204469">
                  <a:moveTo>
                    <a:pt x="9183" y="3928"/>
                  </a:moveTo>
                  <a:lnTo>
                    <a:pt x="3935" y="7856"/>
                  </a:lnTo>
                  <a:lnTo>
                    <a:pt x="9183" y="7856"/>
                  </a:lnTo>
                  <a:lnTo>
                    <a:pt x="9183" y="3928"/>
                  </a:lnTo>
                  <a:close/>
                </a:path>
                <a:path w="140970" h="204469">
                  <a:moveTo>
                    <a:pt x="131208" y="3928"/>
                  </a:moveTo>
                  <a:lnTo>
                    <a:pt x="9183" y="3928"/>
                  </a:lnTo>
                  <a:lnTo>
                    <a:pt x="9183" y="7856"/>
                  </a:lnTo>
                  <a:lnTo>
                    <a:pt x="131208" y="7856"/>
                  </a:lnTo>
                  <a:lnTo>
                    <a:pt x="131208" y="3928"/>
                  </a:lnTo>
                  <a:close/>
                </a:path>
                <a:path w="140970" h="204469">
                  <a:moveTo>
                    <a:pt x="140393" y="3928"/>
                  </a:moveTo>
                  <a:lnTo>
                    <a:pt x="131208" y="3928"/>
                  </a:lnTo>
                  <a:lnTo>
                    <a:pt x="135144" y="7856"/>
                  </a:lnTo>
                  <a:lnTo>
                    <a:pt x="140393" y="7856"/>
                  </a:lnTo>
                  <a:lnTo>
                    <a:pt x="140393" y="3928"/>
                  </a:lnTo>
                  <a:close/>
                </a:path>
              </a:pathLst>
            </a:custGeom>
            <a:solidFill>
              <a:srgbClr val="000000"/>
            </a:solidFill>
          </p:spPr>
          <p:txBody>
            <a:bodyPr wrap="square" lIns="0" tIns="0" rIns="0" bIns="0" rtlCol="0"/>
            <a:lstStyle/>
            <a:p>
              <a:endParaRPr/>
            </a:p>
          </p:txBody>
        </p:sp>
      </p:grpSp>
      <p:sp>
        <p:nvSpPr>
          <p:cNvPr id="48" name="object 30">
            <a:extLst>
              <a:ext uri="{FF2B5EF4-FFF2-40B4-BE49-F238E27FC236}">
                <a16:creationId xmlns:a16="http://schemas.microsoft.com/office/drawing/2014/main" id="{495C34D7-987E-55BC-06A5-749FB24A1DFB}"/>
              </a:ext>
            </a:extLst>
          </p:cNvPr>
          <p:cNvSpPr txBox="1"/>
          <p:nvPr/>
        </p:nvSpPr>
        <p:spPr>
          <a:xfrm>
            <a:off x="5181600" y="2669465"/>
            <a:ext cx="1826879" cy="887263"/>
          </a:xfrm>
          <a:prstGeom prst="rect">
            <a:avLst/>
          </a:prstGeom>
        </p:spPr>
        <p:txBody>
          <a:bodyPr vert="horz" wrap="square" lIns="0" tIns="11526" rIns="0" bIns="0" rtlCol="0">
            <a:spAutoFit/>
          </a:bodyPr>
          <a:lstStyle/>
          <a:p>
            <a:pPr marL="34580">
              <a:spcBef>
                <a:spcPts val="91"/>
              </a:spcBef>
            </a:pPr>
            <a:r>
              <a:rPr sz="2496" dirty="0">
                <a:latin typeface="Symbol"/>
                <a:cs typeface="Times New Roman" panose="02020603050405020304" pitchFamily="18" charset="0"/>
              </a:rPr>
              <a:t></a:t>
            </a:r>
            <a:r>
              <a:rPr sz="2451" baseline="-7716" dirty="0">
                <a:latin typeface="Times New Roman"/>
                <a:cs typeface="Times New Roman"/>
              </a:rPr>
              <a:t>i</a:t>
            </a:r>
            <a:r>
              <a:rPr sz="2451" spc="-40" baseline="-7716" dirty="0">
                <a:latin typeface="Times New Roman"/>
                <a:cs typeface="Times New Roman"/>
              </a:rPr>
              <a:t> </a:t>
            </a:r>
            <a:r>
              <a:rPr sz="2496" dirty="0">
                <a:latin typeface="Times New Roman"/>
                <a:cs typeface="Times New Roman"/>
              </a:rPr>
              <a:t>(C</a:t>
            </a:r>
            <a:r>
              <a:rPr sz="2451" baseline="-7716" dirty="0">
                <a:latin typeface="Times New Roman"/>
                <a:cs typeface="Times New Roman"/>
              </a:rPr>
              <a:t>i</a:t>
            </a:r>
            <a:r>
              <a:rPr sz="2451" spc="300" baseline="-7716" dirty="0">
                <a:latin typeface="Times New Roman"/>
                <a:cs typeface="Times New Roman"/>
              </a:rPr>
              <a:t> </a:t>
            </a:r>
            <a:r>
              <a:rPr sz="2496" dirty="0">
                <a:latin typeface="Times New Roman"/>
                <a:cs typeface="Times New Roman"/>
              </a:rPr>
              <a:t>,</a:t>
            </a:r>
            <a:r>
              <a:rPr sz="2496" spc="-64" dirty="0">
                <a:latin typeface="Times New Roman"/>
                <a:cs typeface="Times New Roman"/>
              </a:rPr>
              <a:t> </a:t>
            </a:r>
            <a:r>
              <a:rPr sz="2496" dirty="0">
                <a:latin typeface="Times New Roman"/>
                <a:cs typeface="Times New Roman"/>
              </a:rPr>
              <a:t>T</a:t>
            </a:r>
            <a:r>
              <a:rPr sz="2451" baseline="-7716" dirty="0">
                <a:latin typeface="Times New Roman"/>
                <a:cs typeface="Times New Roman"/>
              </a:rPr>
              <a:t>i</a:t>
            </a:r>
            <a:r>
              <a:rPr sz="2451" spc="-20" baseline="-7716" dirty="0">
                <a:latin typeface="Times New Roman"/>
                <a:cs typeface="Times New Roman"/>
              </a:rPr>
              <a:t> </a:t>
            </a:r>
            <a:r>
              <a:rPr sz="2496" dirty="0">
                <a:latin typeface="Times New Roman"/>
                <a:cs typeface="Times New Roman"/>
              </a:rPr>
              <a:t>,</a:t>
            </a:r>
            <a:r>
              <a:rPr sz="2496" spc="-23" dirty="0">
                <a:latin typeface="Times New Roman"/>
                <a:cs typeface="Times New Roman"/>
              </a:rPr>
              <a:t> </a:t>
            </a:r>
            <a:r>
              <a:rPr sz="2496" dirty="0">
                <a:latin typeface="Times New Roman"/>
                <a:cs typeface="Times New Roman"/>
              </a:rPr>
              <a:t>D</a:t>
            </a:r>
            <a:r>
              <a:rPr sz="2451" baseline="-7716" dirty="0">
                <a:latin typeface="Times New Roman"/>
                <a:cs typeface="Times New Roman"/>
              </a:rPr>
              <a:t>i </a:t>
            </a:r>
            <a:r>
              <a:rPr sz="2496" spc="-45" dirty="0">
                <a:latin typeface="Times New Roman"/>
                <a:cs typeface="Times New Roman"/>
              </a:rPr>
              <a:t>)</a:t>
            </a:r>
            <a:endParaRPr sz="2496" dirty="0">
              <a:latin typeface="Times New Roman"/>
              <a:cs typeface="Times New Roman"/>
            </a:endParaRPr>
          </a:p>
          <a:p>
            <a:pPr marL="1207403">
              <a:spcBef>
                <a:spcPts val="1646"/>
              </a:spcBef>
            </a:pPr>
            <a:r>
              <a:rPr sz="1861" spc="-23" dirty="0">
                <a:latin typeface="Times New Roman"/>
                <a:cs typeface="Times New Roman"/>
              </a:rPr>
              <a:t>C</a:t>
            </a:r>
            <a:r>
              <a:rPr sz="1838" spc="-34" baseline="-8230" dirty="0">
                <a:latin typeface="Times New Roman"/>
                <a:cs typeface="Times New Roman"/>
              </a:rPr>
              <a:t>i</a:t>
            </a:r>
            <a:endParaRPr sz="1838" baseline="-8230" dirty="0">
              <a:latin typeface="Times New Roman"/>
              <a:cs typeface="Times New Roman"/>
            </a:endParaRPr>
          </a:p>
        </p:txBody>
      </p:sp>
      <p:sp>
        <p:nvSpPr>
          <p:cNvPr id="49" name="object 31">
            <a:extLst>
              <a:ext uri="{FF2B5EF4-FFF2-40B4-BE49-F238E27FC236}">
                <a16:creationId xmlns:a16="http://schemas.microsoft.com/office/drawing/2014/main" id="{BAA45D38-8774-747D-657F-EF2D0B5FAC08}"/>
              </a:ext>
            </a:extLst>
          </p:cNvPr>
          <p:cNvSpPr txBox="1"/>
          <p:nvPr/>
        </p:nvSpPr>
        <p:spPr>
          <a:xfrm>
            <a:off x="11319454" y="3891087"/>
            <a:ext cx="89327" cy="299163"/>
          </a:xfrm>
          <a:prstGeom prst="rect">
            <a:avLst/>
          </a:prstGeom>
        </p:spPr>
        <p:txBody>
          <a:bodyPr vert="horz" wrap="square" lIns="0" tIns="12679" rIns="0" bIns="0" rtlCol="0">
            <a:spAutoFit/>
          </a:bodyPr>
          <a:lstStyle/>
          <a:p>
            <a:pPr marL="11527">
              <a:spcBef>
                <a:spcPts val="100"/>
              </a:spcBef>
            </a:pPr>
            <a:r>
              <a:rPr sz="1861" spc="-45" dirty="0">
                <a:latin typeface="Times New Roman"/>
                <a:cs typeface="Times New Roman"/>
              </a:rPr>
              <a:t>t</a:t>
            </a:r>
            <a:endParaRPr sz="1861">
              <a:latin typeface="Times New Roman"/>
              <a:cs typeface="Times New Roman"/>
            </a:endParaRPr>
          </a:p>
        </p:txBody>
      </p:sp>
      <p:sp>
        <p:nvSpPr>
          <p:cNvPr id="50" name="object 32">
            <a:extLst>
              <a:ext uri="{FF2B5EF4-FFF2-40B4-BE49-F238E27FC236}">
                <a16:creationId xmlns:a16="http://schemas.microsoft.com/office/drawing/2014/main" id="{43B5A7F4-78DE-A80F-9BAB-FF4428A5224A}"/>
              </a:ext>
            </a:extLst>
          </p:cNvPr>
          <p:cNvSpPr txBox="1"/>
          <p:nvPr/>
        </p:nvSpPr>
        <p:spPr>
          <a:xfrm>
            <a:off x="5960815" y="3917230"/>
            <a:ext cx="893269" cy="346795"/>
          </a:xfrm>
          <a:prstGeom prst="rect">
            <a:avLst/>
          </a:prstGeom>
        </p:spPr>
        <p:txBody>
          <a:bodyPr vert="horz" wrap="square" lIns="0" tIns="11526" rIns="0" bIns="0" rtlCol="0">
            <a:spAutoFit/>
          </a:bodyPr>
          <a:lstStyle/>
          <a:p>
            <a:pPr marL="11527">
              <a:spcBef>
                <a:spcPts val="91"/>
              </a:spcBef>
            </a:pPr>
            <a:r>
              <a:rPr sz="3267" baseline="5787" dirty="0">
                <a:latin typeface="Times New Roman"/>
                <a:cs typeface="Times New Roman"/>
              </a:rPr>
              <a:t>a</a:t>
            </a:r>
            <a:r>
              <a:rPr sz="1452" dirty="0">
                <a:latin typeface="Times New Roman"/>
                <a:cs typeface="Times New Roman"/>
              </a:rPr>
              <a:t>i,1</a:t>
            </a:r>
            <a:r>
              <a:rPr sz="1452" spc="159" dirty="0">
                <a:latin typeface="Times New Roman"/>
                <a:cs typeface="Times New Roman"/>
              </a:rPr>
              <a:t> </a:t>
            </a:r>
            <a:r>
              <a:rPr sz="3267" baseline="5787" dirty="0">
                <a:latin typeface="Times New Roman"/>
                <a:cs typeface="Times New Roman"/>
              </a:rPr>
              <a:t>=</a:t>
            </a:r>
            <a:r>
              <a:rPr sz="3267" spc="-14" baseline="5787" dirty="0">
                <a:latin typeface="Times New Roman"/>
                <a:cs typeface="Times New Roman"/>
              </a:rPr>
              <a:t> </a:t>
            </a:r>
            <a:r>
              <a:rPr sz="3267" spc="-34" baseline="5787" dirty="0">
                <a:latin typeface="Symbol"/>
                <a:cs typeface="Symbol"/>
              </a:rPr>
              <a:t></a:t>
            </a:r>
            <a:r>
              <a:rPr sz="1452" spc="-23" dirty="0">
                <a:latin typeface="Times New Roman"/>
                <a:cs typeface="Times New Roman"/>
              </a:rPr>
              <a:t>i</a:t>
            </a:r>
            <a:endParaRPr sz="1452">
              <a:latin typeface="Times New Roman"/>
              <a:cs typeface="Times New Roman"/>
            </a:endParaRPr>
          </a:p>
        </p:txBody>
      </p:sp>
      <p:sp>
        <p:nvSpPr>
          <p:cNvPr id="51" name="object 33">
            <a:extLst>
              <a:ext uri="{FF2B5EF4-FFF2-40B4-BE49-F238E27FC236}">
                <a16:creationId xmlns:a16="http://schemas.microsoft.com/office/drawing/2014/main" id="{91DD4B19-FC4C-0D75-B2C2-708FB24860EA}"/>
              </a:ext>
            </a:extLst>
          </p:cNvPr>
          <p:cNvSpPr/>
          <p:nvPr/>
        </p:nvSpPr>
        <p:spPr>
          <a:xfrm>
            <a:off x="7296513" y="3480760"/>
            <a:ext cx="3640503" cy="416090"/>
          </a:xfrm>
          <a:custGeom>
            <a:avLst/>
            <a:gdLst/>
            <a:ahLst/>
            <a:cxnLst/>
            <a:rect l="l" t="t" r="r" b="b"/>
            <a:pathLst>
              <a:path w="4011295" h="458470">
                <a:moveTo>
                  <a:pt x="74790" y="335203"/>
                </a:moveTo>
                <a:lnTo>
                  <a:pt x="49860" y="335203"/>
                </a:lnTo>
                <a:lnTo>
                  <a:pt x="49860" y="0"/>
                </a:lnTo>
                <a:lnTo>
                  <a:pt x="24930" y="0"/>
                </a:lnTo>
                <a:lnTo>
                  <a:pt x="24930" y="335203"/>
                </a:lnTo>
                <a:lnTo>
                  <a:pt x="0" y="335203"/>
                </a:lnTo>
                <a:lnTo>
                  <a:pt x="36741" y="458279"/>
                </a:lnTo>
                <a:lnTo>
                  <a:pt x="71145" y="346989"/>
                </a:lnTo>
                <a:lnTo>
                  <a:pt x="74790" y="335203"/>
                </a:lnTo>
                <a:close/>
              </a:path>
              <a:path w="4011295" h="458470">
                <a:moveTo>
                  <a:pt x="1386890" y="335203"/>
                </a:moveTo>
                <a:lnTo>
                  <a:pt x="1361960" y="335203"/>
                </a:lnTo>
                <a:lnTo>
                  <a:pt x="1361960" y="0"/>
                </a:lnTo>
                <a:lnTo>
                  <a:pt x="1337030" y="0"/>
                </a:lnTo>
                <a:lnTo>
                  <a:pt x="1337030" y="335203"/>
                </a:lnTo>
                <a:lnTo>
                  <a:pt x="1312100" y="335203"/>
                </a:lnTo>
                <a:lnTo>
                  <a:pt x="1348828" y="458279"/>
                </a:lnTo>
                <a:lnTo>
                  <a:pt x="1383245" y="346989"/>
                </a:lnTo>
                <a:lnTo>
                  <a:pt x="1386890" y="335203"/>
                </a:lnTo>
                <a:close/>
              </a:path>
              <a:path w="4011295" h="458470">
                <a:moveTo>
                  <a:pt x="2698978" y="335203"/>
                </a:moveTo>
                <a:lnTo>
                  <a:pt x="2674048" y="335203"/>
                </a:lnTo>
                <a:lnTo>
                  <a:pt x="2674048" y="0"/>
                </a:lnTo>
                <a:lnTo>
                  <a:pt x="2649118" y="0"/>
                </a:lnTo>
                <a:lnTo>
                  <a:pt x="2649118" y="335203"/>
                </a:lnTo>
                <a:lnTo>
                  <a:pt x="2624188" y="335203"/>
                </a:lnTo>
                <a:lnTo>
                  <a:pt x="2660929" y="458279"/>
                </a:lnTo>
                <a:lnTo>
                  <a:pt x="2695333" y="346989"/>
                </a:lnTo>
                <a:lnTo>
                  <a:pt x="2698978" y="335203"/>
                </a:lnTo>
                <a:close/>
              </a:path>
              <a:path w="4011295" h="458470">
                <a:moveTo>
                  <a:pt x="4011079" y="335203"/>
                </a:moveTo>
                <a:lnTo>
                  <a:pt x="3986149" y="335203"/>
                </a:lnTo>
                <a:lnTo>
                  <a:pt x="3986149" y="0"/>
                </a:lnTo>
                <a:lnTo>
                  <a:pt x="3961219" y="0"/>
                </a:lnTo>
                <a:lnTo>
                  <a:pt x="3961219" y="335203"/>
                </a:lnTo>
                <a:lnTo>
                  <a:pt x="3936288" y="335203"/>
                </a:lnTo>
                <a:lnTo>
                  <a:pt x="3973017" y="458279"/>
                </a:lnTo>
                <a:lnTo>
                  <a:pt x="4007434" y="346989"/>
                </a:lnTo>
                <a:lnTo>
                  <a:pt x="4011079" y="335203"/>
                </a:lnTo>
                <a:close/>
              </a:path>
            </a:pathLst>
          </a:custGeom>
          <a:solidFill>
            <a:srgbClr val="FF0000"/>
          </a:solidFill>
        </p:spPr>
        <p:txBody>
          <a:bodyPr wrap="square" lIns="0" tIns="0" rIns="0" bIns="0" rtlCol="0"/>
          <a:lstStyle/>
          <a:p>
            <a:endParaRPr/>
          </a:p>
        </p:txBody>
      </p:sp>
      <p:sp>
        <p:nvSpPr>
          <p:cNvPr id="52" name="object 34">
            <a:extLst>
              <a:ext uri="{FF2B5EF4-FFF2-40B4-BE49-F238E27FC236}">
                <a16:creationId xmlns:a16="http://schemas.microsoft.com/office/drawing/2014/main" id="{6DA412C3-858B-7B6B-1515-1C10635A8D21}"/>
              </a:ext>
            </a:extLst>
          </p:cNvPr>
          <p:cNvSpPr/>
          <p:nvPr/>
        </p:nvSpPr>
        <p:spPr>
          <a:xfrm>
            <a:off x="6321246" y="4228225"/>
            <a:ext cx="286999" cy="341171"/>
          </a:xfrm>
          <a:custGeom>
            <a:avLst/>
            <a:gdLst/>
            <a:ahLst/>
            <a:cxnLst/>
            <a:rect l="l" t="t" r="r" b="b"/>
            <a:pathLst>
              <a:path w="316229" h="375920">
                <a:moveTo>
                  <a:pt x="274228" y="49756"/>
                </a:moveTo>
                <a:lnTo>
                  <a:pt x="260424" y="53199"/>
                </a:lnTo>
                <a:lnTo>
                  <a:pt x="0" y="365316"/>
                </a:lnTo>
                <a:lnTo>
                  <a:pt x="13121" y="375791"/>
                </a:lnTo>
                <a:lnTo>
                  <a:pt x="273565" y="63651"/>
                </a:lnTo>
                <a:lnTo>
                  <a:pt x="274228" y="49756"/>
                </a:lnTo>
                <a:close/>
              </a:path>
              <a:path w="316229" h="375920">
                <a:moveTo>
                  <a:pt x="297255" y="44518"/>
                </a:moveTo>
                <a:lnTo>
                  <a:pt x="267667" y="44518"/>
                </a:lnTo>
                <a:lnTo>
                  <a:pt x="280789" y="54993"/>
                </a:lnTo>
                <a:lnTo>
                  <a:pt x="273565" y="63651"/>
                </a:lnTo>
                <a:lnTo>
                  <a:pt x="271604" y="104750"/>
                </a:lnTo>
                <a:lnTo>
                  <a:pt x="297255" y="44518"/>
                </a:lnTo>
                <a:close/>
              </a:path>
              <a:path w="316229" h="375920">
                <a:moveTo>
                  <a:pt x="274228" y="49756"/>
                </a:moveTo>
                <a:lnTo>
                  <a:pt x="273603" y="62849"/>
                </a:lnTo>
                <a:lnTo>
                  <a:pt x="273565" y="63651"/>
                </a:lnTo>
                <a:lnTo>
                  <a:pt x="280789" y="54993"/>
                </a:lnTo>
                <a:lnTo>
                  <a:pt x="274228" y="49756"/>
                </a:lnTo>
                <a:close/>
              </a:path>
              <a:path w="316229" h="375920">
                <a:moveTo>
                  <a:pt x="316214" y="0"/>
                </a:moveTo>
                <a:lnTo>
                  <a:pt x="221744" y="62849"/>
                </a:lnTo>
                <a:lnTo>
                  <a:pt x="260424" y="53199"/>
                </a:lnTo>
                <a:lnTo>
                  <a:pt x="267667" y="44518"/>
                </a:lnTo>
                <a:lnTo>
                  <a:pt x="297255" y="44518"/>
                </a:lnTo>
                <a:lnTo>
                  <a:pt x="316214" y="0"/>
                </a:lnTo>
                <a:close/>
              </a:path>
              <a:path w="316229" h="375920">
                <a:moveTo>
                  <a:pt x="267667" y="44518"/>
                </a:moveTo>
                <a:lnTo>
                  <a:pt x="260424" y="53199"/>
                </a:lnTo>
                <a:lnTo>
                  <a:pt x="274228" y="49756"/>
                </a:lnTo>
                <a:lnTo>
                  <a:pt x="267667" y="44518"/>
                </a:lnTo>
                <a:close/>
              </a:path>
            </a:pathLst>
          </a:custGeom>
          <a:solidFill>
            <a:srgbClr val="FF0000"/>
          </a:solidFill>
        </p:spPr>
        <p:txBody>
          <a:bodyPr wrap="square" lIns="0" tIns="0" rIns="0" bIns="0" rtlCol="0"/>
          <a:lstStyle/>
          <a:p>
            <a:endParaRPr/>
          </a:p>
        </p:txBody>
      </p:sp>
      <p:sp>
        <p:nvSpPr>
          <p:cNvPr id="53" name="object 35">
            <a:extLst>
              <a:ext uri="{FF2B5EF4-FFF2-40B4-BE49-F238E27FC236}">
                <a16:creationId xmlns:a16="http://schemas.microsoft.com/office/drawing/2014/main" id="{CFD70EA4-66AC-AD41-0D61-41513153EFD4}"/>
              </a:ext>
            </a:extLst>
          </p:cNvPr>
          <p:cNvSpPr txBox="1"/>
          <p:nvPr/>
        </p:nvSpPr>
        <p:spPr>
          <a:xfrm>
            <a:off x="5262977" y="4580438"/>
            <a:ext cx="1267307" cy="456948"/>
          </a:xfrm>
          <a:prstGeom prst="rect">
            <a:avLst/>
          </a:prstGeom>
        </p:spPr>
        <p:txBody>
          <a:bodyPr vert="horz" wrap="square" lIns="0" tIns="10950" rIns="0" bIns="0" rtlCol="0">
            <a:spAutoFit/>
          </a:bodyPr>
          <a:lstStyle/>
          <a:p>
            <a:pPr marL="11527">
              <a:spcBef>
                <a:spcPts val="86"/>
              </a:spcBef>
            </a:pPr>
            <a:r>
              <a:rPr sz="1407" b="0" dirty="0">
                <a:solidFill>
                  <a:srgbClr val="C00000"/>
                </a:solidFill>
                <a:latin typeface="Arial MT"/>
                <a:cs typeface="Arial MT"/>
              </a:rPr>
              <a:t>task</a:t>
            </a:r>
            <a:r>
              <a:rPr sz="1407" b="0" spc="-23" dirty="0">
                <a:solidFill>
                  <a:srgbClr val="C00000"/>
                </a:solidFill>
                <a:latin typeface="Arial MT"/>
                <a:cs typeface="Arial MT"/>
              </a:rPr>
              <a:t> </a:t>
            </a:r>
            <a:r>
              <a:rPr sz="1407" b="0" spc="-9" dirty="0">
                <a:solidFill>
                  <a:srgbClr val="C00000"/>
                </a:solidFill>
                <a:latin typeface="Arial MT"/>
                <a:cs typeface="Arial MT"/>
              </a:rPr>
              <a:t>phase</a:t>
            </a:r>
            <a:r>
              <a:rPr lang="en-US" sz="1407" b="0" spc="-9" dirty="0">
                <a:solidFill>
                  <a:srgbClr val="C00000"/>
                </a:solidFill>
                <a:latin typeface="Arial MT"/>
                <a:cs typeface="Arial MT"/>
              </a:rPr>
              <a:t> or</a:t>
            </a:r>
          </a:p>
          <a:p>
            <a:pPr marL="11527">
              <a:spcBef>
                <a:spcPts val="86"/>
              </a:spcBef>
            </a:pPr>
            <a:r>
              <a:rPr lang="en-US" sz="1407" b="0" spc="-9" dirty="0">
                <a:solidFill>
                  <a:srgbClr val="C00000"/>
                </a:solidFill>
                <a:latin typeface="Arial MT"/>
                <a:cs typeface="Arial MT"/>
              </a:rPr>
              <a:t>Release offset</a:t>
            </a:r>
            <a:endParaRPr sz="1407" b="0" dirty="0">
              <a:latin typeface="Arial MT"/>
              <a:cs typeface="Arial MT"/>
            </a:endParaRPr>
          </a:p>
        </p:txBody>
      </p:sp>
      <p:sp>
        <p:nvSpPr>
          <p:cNvPr id="54" name="object 36">
            <a:extLst>
              <a:ext uri="{FF2B5EF4-FFF2-40B4-BE49-F238E27FC236}">
                <a16:creationId xmlns:a16="http://schemas.microsoft.com/office/drawing/2014/main" id="{E96C0269-0B1E-0AE5-21EB-A3A1191E736B}"/>
              </a:ext>
            </a:extLst>
          </p:cNvPr>
          <p:cNvSpPr txBox="1"/>
          <p:nvPr/>
        </p:nvSpPr>
        <p:spPr>
          <a:xfrm>
            <a:off x="6829297" y="4980087"/>
            <a:ext cx="477178" cy="907841"/>
          </a:xfrm>
          <a:prstGeom prst="rect">
            <a:avLst/>
          </a:prstGeom>
        </p:spPr>
        <p:txBody>
          <a:bodyPr vert="horz" wrap="square" lIns="0" tIns="10950" rIns="0" bIns="0" rtlCol="0">
            <a:spAutoFit/>
          </a:bodyPr>
          <a:lstStyle/>
          <a:p>
            <a:pPr marL="23053" marR="27664" indent="59362">
              <a:lnSpc>
                <a:spcPct val="124700"/>
              </a:lnSpc>
              <a:spcBef>
                <a:spcPts val="86"/>
              </a:spcBef>
            </a:pPr>
            <a:r>
              <a:rPr sz="3600" b="0" spc="-27" baseline="7070" dirty="0">
                <a:latin typeface="Times New Roman"/>
                <a:cs typeface="Times New Roman"/>
              </a:rPr>
              <a:t>a</a:t>
            </a:r>
            <a:r>
              <a:rPr sz="1600" b="0" spc="-18" dirty="0">
                <a:latin typeface="Times New Roman"/>
                <a:cs typeface="Times New Roman"/>
              </a:rPr>
              <a:t>i,k </a:t>
            </a:r>
            <a:r>
              <a:rPr sz="3600" b="0" spc="-27" baseline="7070" dirty="0">
                <a:latin typeface="Times New Roman"/>
                <a:cs typeface="Times New Roman"/>
              </a:rPr>
              <a:t>d</a:t>
            </a:r>
            <a:r>
              <a:rPr sz="1600" b="0" spc="-18" dirty="0">
                <a:latin typeface="Times New Roman"/>
                <a:cs typeface="Times New Roman"/>
              </a:rPr>
              <a:t>i,k</a:t>
            </a:r>
            <a:endParaRPr sz="1600" b="0" dirty="0">
              <a:latin typeface="Times New Roman"/>
              <a:cs typeface="Times New Roman"/>
            </a:endParaRPr>
          </a:p>
        </p:txBody>
      </p:sp>
      <p:sp>
        <p:nvSpPr>
          <p:cNvPr id="55" name="object 37">
            <a:extLst>
              <a:ext uri="{FF2B5EF4-FFF2-40B4-BE49-F238E27FC236}">
                <a16:creationId xmlns:a16="http://schemas.microsoft.com/office/drawing/2014/main" id="{7C299A66-57A6-2669-4A28-66792F21F545}"/>
              </a:ext>
            </a:extLst>
          </p:cNvPr>
          <p:cNvSpPr txBox="1"/>
          <p:nvPr/>
        </p:nvSpPr>
        <p:spPr>
          <a:xfrm>
            <a:off x="7362779" y="4937305"/>
            <a:ext cx="2094860" cy="963838"/>
          </a:xfrm>
          <a:prstGeom prst="rect">
            <a:avLst/>
          </a:prstGeom>
        </p:spPr>
        <p:txBody>
          <a:bodyPr vert="horz" wrap="square" lIns="0" tIns="104887" rIns="0" bIns="0" rtlCol="0">
            <a:spAutoFit/>
          </a:bodyPr>
          <a:lstStyle/>
          <a:p>
            <a:pPr marL="65701">
              <a:spcBef>
                <a:spcPts val="826"/>
              </a:spcBef>
              <a:tabLst>
                <a:tab pos="402852" algn="l"/>
              </a:tabLst>
            </a:pPr>
            <a:r>
              <a:rPr sz="2400" b="0" spc="-45" dirty="0">
                <a:latin typeface="Times New Roman"/>
                <a:cs typeface="Times New Roman"/>
              </a:rPr>
              <a:t>=</a:t>
            </a:r>
            <a:r>
              <a:rPr sz="2400" b="0" dirty="0">
                <a:latin typeface="Times New Roman"/>
                <a:cs typeface="Times New Roman"/>
              </a:rPr>
              <a:t>	</a:t>
            </a:r>
            <a:r>
              <a:rPr sz="2400" b="0" dirty="0">
                <a:latin typeface="Symbol"/>
                <a:cs typeface="Symbol"/>
              </a:rPr>
              <a:t></a:t>
            </a:r>
            <a:r>
              <a:rPr sz="2400" b="0" baseline="-7716" dirty="0">
                <a:latin typeface="Times New Roman"/>
                <a:cs typeface="Times New Roman"/>
              </a:rPr>
              <a:t>i</a:t>
            </a:r>
            <a:r>
              <a:rPr sz="2400" b="0" spc="300" baseline="-7716" dirty="0">
                <a:latin typeface="Times New Roman"/>
                <a:cs typeface="Times New Roman"/>
              </a:rPr>
              <a:t> </a:t>
            </a:r>
            <a:r>
              <a:rPr sz="2400" b="0" dirty="0">
                <a:latin typeface="Times New Roman"/>
                <a:cs typeface="Times New Roman"/>
              </a:rPr>
              <a:t>+</a:t>
            </a:r>
            <a:r>
              <a:rPr sz="2400" b="0" spc="5" dirty="0">
                <a:latin typeface="Times New Roman"/>
                <a:cs typeface="Times New Roman"/>
              </a:rPr>
              <a:t> </a:t>
            </a:r>
            <a:r>
              <a:rPr sz="2400" b="0" dirty="0">
                <a:latin typeface="Times New Roman"/>
                <a:cs typeface="Times New Roman"/>
              </a:rPr>
              <a:t>(k</a:t>
            </a:r>
            <a:r>
              <a:rPr sz="2400" b="0" dirty="0">
                <a:latin typeface="Symbol"/>
                <a:cs typeface="Symbol"/>
              </a:rPr>
              <a:t></a:t>
            </a:r>
            <a:r>
              <a:rPr sz="2400" b="0" dirty="0">
                <a:latin typeface="Times New Roman"/>
                <a:cs typeface="Times New Roman"/>
              </a:rPr>
              <a:t>1)</a:t>
            </a:r>
            <a:r>
              <a:rPr sz="2400" b="0" spc="-59" dirty="0">
                <a:latin typeface="Times New Roman"/>
                <a:cs typeface="Times New Roman"/>
              </a:rPr>
              <a:t> </a:t>
            </a:r>
            <a:r>
              <a:rPr sz="2400" b="0" spc="-23" dirty="0">
                <a:latin typeface="Times New Roman"/>
                <a:cs typeface="Times New Roman"/>
              </a:rPr>
              <a:t>T</a:t>
            </a:r>
            <a:r>
              <a:rPr sz="2400" b="0" spc="-34" baseline="-10802" dirty="0">
                <a:latin typeface="Times New Roman"/>
                <a:cs typeface="Times New Roman"/>
              </a:rPr>
              <a:t>i</a:t>
            </a:r>
            <a:endParaRPr sz="2400" b="0" baseline="-10802" dirty="0">
              <a:latin typeface="Times New Roman"/>
              <a:cs typeface="Times New Roman"/>
            </a:endParaRPr>
          </a:p>
          <a:p>
            <a:pPr marL="23053">
              <a:spcBef>
                <a:spcPts val="740"/>
              </a:spcBef>
              <a:tabLst>
                <a:tab pos="361356" algn="l"/>
              </a:tabLst>
            </a:pPr>
            <a:r>
              <a:rPr sz="2400" b="0" spc="-45" dirty="0">
                <a:latin typeface="Times New Roman"/>
                <a:cs typeface="Times New Roman"/>
              </a:rPr>
              <a:t>=</a:t>
            </a:r>
            <a:r>
              <a:rPr sz="2400" b="0" dirty="0">
                <a:latin typeface="Times New Roman"/>
                <a:cs typeface="Times New Roman"/>
              </a:rPr>
              <a:t>	a</a:t>
            </a:r>
            <a:r>
              <a:rPr sz="2400" b="0" baseline="-10802" dirty="0">
                <a:latin typeface="Times New Roman"/>
                <a:cs typeface="Times New Roman"/>
              </a:rPr>
              <a:t>i,k</a:t>
            </a:r>
            <a:r>
              <a:rPr sz="2400" b="0" spc="292" baseline="-10802" dirty="0">
                <a:latin typeface="Times New Roman"/>
                <a:cs typeface="Times New Roman"/>
              </a:rPr>
              <a:t> </a:t>
            </a:r>
            <a:r>
              <a:rPr sz="2400" b="0" dirty="0">
                <a:latin typeface="Times New Roman"/>
                <a:cs typeface="Times New Roman"/>
              </a:rPr>
              <a:t>+</a:t>
            </a:r>
            <a:r>
              <a:rPr sz="2400" b="0" spc="14" dirty="0">
                <a:latin typeface="Times New Roman"/>
                <a:cs typeface="Times New Roman"/>
              </a:rPr>
              <a:t> </a:t>
            </a:r>
            <a:r>
              <a:rPr sz="2400" b="0" spc="-23" dirty="0">
                <a:latin typeface="Times New Roman"/>
                <a:cs typeface="Times New Roman"/>
              </a:rPr>
              <a:t>D</a:t>
            </a:r>
            <a:r>
              <a:rPr sz="2400" b="0" spc="-34" baseline="-10802" dirty="0">
                <a:latin typeface="Times New Roman"/>
                <a:cs typeface="Times New Roman"/>
              </a:rPr>
              <a:t>i</a:t>
            </a:r>
            <a:endParaRPr sz="2400" b="0" baseline="-10802" dirty="0">
              <a:latin typeface="Times New Roman"/>
              <a:cs typeface="Times New Roman"/>
            </a:endParaRPr>
          </a:p>
        </p:txBody>
      </p:sp>
      <p:sp>
        <p:nvSpPr>
          <p:cNvPr id="56" name="object 38">
            <a:extLst>
              <a:ext uri="{FF2B5EF4-FFF2-40B4-BE49-F238E27FC236}">
                <a16:creationId xmlns:a16="http://schemas.microsoft.com/office/drawing/2014/main" id="{6DC4E0D6-07E7-C60E-60C9-E38D628D712D}"/>
              </a:ext>
            </a:extLst>
          </p:cNvPr>
          <p:cNvSpPr txBox="1"/>
          <p:nvPr/>
        </p:nvSpPr>
        <p:spPr>
          <a:xfrm>
            <a:off x="9909110" y="5081809"/>
            <a:ext cx="903642" cy="708624"/>
          </a:xfrm>
          <a:prstGeom prst="rect">
            <a:avLst/>
          </a:prstGeom>
        </p:spPr>
        <p:txBody>
          <a:bodyPr vert="horz" wrap="square" lIns="0" tIns="11526" rIns="0" bIns="0" rtlCol="0">
            <a:spAutoFit/>
          </a:bodyPr>
          <a:lstStyle/>
          <a:p>
            <a:pPr marL="58209" algn="ctr">
              <a:lnSpc>
                <a:spcPts val="2614"/>
              </a:lnSpc>
              <a:spcBef>
                <a:spcPts val="91"/>
              </a:spcBef>
            </a:pPr>
            <a:r>
              <a:rPr sz="2178" b="0" spc="-9" dirty="0">
                <a:latin typeface="Times New Roman"/>
                <a:cs typeface="Times New Roman"/>
              </a:rPr>
              <a:t>often</a:t>
            </a:r>
            <a:endParaRPr sz="2178" b="0" dirty="0">
              <a:latin typeface="Times New Roman"/>
              <a:cs typeface="Times New Roman"/>
            </a:endParaRPr>
          </a:p>
          <a:p>
            <a:pPr algn="ctr">
              <a:lnSpc>
                <a:spcPts val="2995"/>
              </a:lnSpc>
            </a:pPr>
            <a:r>
              <a:rPr sz="2496" b="0" dirty="0">
                <a:latin typeface="Times New Roman"/>
                <a:cs typeface="Times New Roman"/>
              </a:rPr>
              <a:t>D</a:t>
            </a:r>
            <a:r>
              <a:rPr sz="2451" b="0" baseline="-7716" dirty="0">
                <a:latin typeface="Times New Roman"/>
                <a:cs typeface="Times New Roman"/>
              </a:rPr>
              <a:t>i</a:t>
            </a:r>
            <a:r>
              <a:rPr sz="2451" b="0" spc="-20" baseline="-7716" dirty="0">
                <a:latin typeface="Times New Roman"/>
                <a:cs typeface="Times New Roman"/>
              </a:rPr>
              <a:t> </a:t>
            </a:r>
            <a:r>
              <a:rPr sz="2496" b="0" dirty="0">
                <a:latin typeface="Times New Roman"/>
                <a:cs typeface="Times New Roman"/>
              </a:rPr>
              <a:t>=</a:t>
            </a:r>
            <a:r>
              <a:rPr sz="2496" b="0" spc="-41" dirty="0">
                <a:latin typeface="Times New Roman"/>
                <a:cs typeface="Times New Roman"/>
              </a:rPr>
              <a:t> </a:t>
            </a:r>
            <a:r>
              <a:rPr sz="2496" b="0" spc="-23" dirty="0">
                <a:latin typeface="Times New Roman"/>
                <a:cs typeface="Times New Roman"/>
              </a:rPr>
              <a:t>T</a:t>
            </a:r>
            <a:r>
              <a:rPr sz="2451" b="0" spc="-34" baseline="-7716" dirty="0">
                <a:latin typeface="Times New Roman"/>
                <a:cs typeface="Times New Roman"/>
              </a:rPr>
              <a:t>i</a:t>
            </a:r>
            <a:endParaRPr sz="2451" b="0" baseline="-7716" dirty="0">
              <a:latin typeface="Times New Roman"/>
              <a:cs typeface="Times New Roman"/>
            </a:endParaRPr>
          </a:p>
        </p:txBody>
      </p:sp>
      <p:sp>
        <p:nvSpPr>
          <p:cNvPr id="57" name="object 39">
            <a:extLst>
              <a:ext uri="{FF2B5EF4-FFF2-40B4-BE49-F238E27FC236}">
                <a16:creationId xmlns:a16="http://schemas.microsoft.com/office/drawing/2014/main" id="{365CE3FB-62DD-7F00-7DCE-BDDF3DDE308C}"/>
              </a:ext>
            </a:extLst>
          </p:cNvPr>
          <p:cNvSpPr/>
          <p:nvPr/>
        </p:nvSpPr>
        <p:spPr>
          <a:xfrm>
            <a:off x="9802796" y="5174148"/>
            <a:ext cx="1169318" cy="737091"/>
          </a:xfrm>
          <a:custGeom>
            <a:avLst/>
            <a:gdLst/>
            <a:ahLst/>
            <a:cxnLst/>
            <a:rect l="l" t="t" r="r" b="b"/>
            <a:pathLst>
              <a:path w="1288415" h="812164">
                <a:moveTo>
                  <a:pt x="12222" y="500692"/>
                </a:moveTo>
                <a:lnTo>
                  <a:pt x="12222" y="742419"/>
                </a:lnTo>
                <a:lnTo>
                  <a:pt x="17075" y="769163"/>
                </a:lnTo>
                <a:lnTo>
                  <a:pt x="17156" y="769610"/>
                </a:lnTo>
                <a:lnTo>
                  <a:pt x="32240" y="791775"/>
                </a:lnTo>
                <a:lnTo>
                  <a:pt x="54701" y="806611"/>
                </a:lnTo>
                <a:lnTo>
                  <a:pt x="81763" y="811817"/>
                </a:lnTo>
                <a:lnTo>
                  <a:pt x="81763" y="803960"/>
                </a:lnTo>
                <a:lnTo>
                  <a:pt x="70508" y="803152"/>
                </a:lnTo>
                <a:lnTo>
                  <a:pt x="58343" y="799033"/>
                </a:lnTo>
                <a:lnTo>
                  <a:pt x="47062" y="792795"/>
                </a:lnTo>
                <a:lnTo>
                  <a:pt x="40035" y="786938"/>
                </a:lnTo>
                <a:lnTo>
                  <a:pt x="38464" y="786938"/>
                </a:lnTo>
                <a:lnTo>
                  <a:pt x="20095" y="748965"/>
                </a:lnTo>
                <a:lnTo>
                  <a:pt x="19762" y="698569"/>
                </a:lnTo>
                <a:lnTo>
                  <a:pt x="18591" y="647739"/>
                </a:lnTo>
                <a:lnTo>
                  <a:pt x="16762" y="596534"/>
                </a:lnTo>
                <a:lnTo>
                  <a:pt x="14454" y="545013"/>
                </a:lnTo>
                <a:lnTo>
                  <a:pt x="12222" y="500692"/>
                </a:lnTo>
                <a:close/>
              </a:path>
              <a:path w="1288415" h="812164">
                <a:moveTo>
                  <a:pt x="38464" y="785629"/>
                </a:moveTo>
                <a:lnTo>
                  <a:pt x="38464" y="786938"/>
                </a:lnTo>
                <a:lnTo>
                  <a:pt x="40035" y="786938"/>
                </a:lnTo>
                <a:lnTo>
                  <a:pt x="38464" y="785629"/>
                </a:lnTo>
                <a:close/>
              </a:path>
              <a:path w="1288415" h="812164">
                <a:moveTo>
                  <a:pt x="12222" y="0"/>
                </a:moveTo>
                <a:lnTo>
                  <a:pt x="6730" y="0"/>
                </a:lnTo>
                <a:lnTo>
                  <a:pt x="4611" y="25232"/>
                </a:lnTo>
                <a:lnTo>
                  <a:pt x="1814" y="76708"/>
                </a:lnTo>
                <a:lnTo>
                  <a:pt x="336" y="128452"/>
                </a:lnTo>
                <a:lnTo>
                  <a:pt x="0" y="180404"/>
                </a:lnTo>
                <a:lnTo>
                  <a:pt x="623" y="232506"/>
                </a:lnTo>
                <a:lnTo>
                  <a:pt x="2026" y="284701"/>
                </a:lnTo>
                <a:lnTo>
                  <a:pt x="4030" y="336929"/>
                </a:lnTo>
                <a:lnTo>
                  <a:pt x="6455" y="389133"/>
                </a:lnTo>
                <a:lnTo>
                  <a:pt x="9120" y="441254"/>
                </a:lnTo>
                <a:lnTo>
                  <a:pt x="11846" y="493233"/>
                </a:lnTo>
                <a:lnTo>
                  <a:pt x="12222" y="500692"/>
                </a:lnTo>
                <a:lnTo>
                  <a:pt x="12222" y="0"/>
                </a:lnTo>
                <a:close/>
              </a:path>
              <a:path w="1288415" h="812164">
                <a:moveTo>
                  <a:pt x="1240344" y="785629"/>
                </a:moveTo>
                <a:lnTo>
                  <a:pt x="1231241" y="793087"/>
                </a:lnTo>
                <a:lnTo>
                  <a:pt x="1220448" y="799058"/>
                </a:lnTo>
                <a:lnTo>
                  <a:pt x="1208779" y="802897"/>
                </a:lnTo>
                <a:lnTo>
                  <a:pt x="1197043" y="803960"/>
                </a:lnTo>
                <a:lnTo>
                  <a:pt x="1197043" y="811817"/>
                </a:lnTo>
                <a:lnTo>
                  <a:pt x="1204916" y="811817"/>
                </a:lnTo>
                <a:lnTo>
                  <a:pt x="1218037" y="809198"/>
                </a:lnTo>
                <a:lnTo>
                  <a:pt x="1224597" y="806579"/>
                </a:lnTo>
                <a:lnTo>
                  <a:pt x="1229846" y="803960"/>
                </a:lnTo>
                <a:lnTo>
                  <a:pt x="1236407" y="800032"/>
                </a:lnTo>
                <a:lnTo>
                  <a:pt x="1245590" y="792176"/>
                </a:lnTo>
                <a:lnTo>
                  <a:pt x="1246903" y="792176"/>
                </a:lnTo>
                <a:lnTo>
                  <a:pt x="1250839" y="786938"/>
                </a:lnTo>
                <a:lnTo>
                  <a:pt x="1240344" y="786938"/>
                </a:lnTo>
                <a:lnTo>
                  <a:pt x="1240344" y="785629"/>
                </a:lnTo>
                <a:close/>
              </a:path>
              <a:path w="1288415" h="812164">
                <a:moveTo>
                  <a:pt x="1266584" y="673927"/>
                </a:moveTo>
                <a:lnTo>
                  <a:pt x="1257400" y="755512"/>
                </a:lnTo>
                <a:lnTo>
                  <a:pt x="1240344" y="786938"/>
                </a:lnTo>
                <a:lnTo>
                  <a:pt x="1250839" y="786938"/>
                </a:lnTo>
                <a:lnTo>
                  <a:pt x="1266584" y="748965"/>
                </a:lnTo>
                <a:lnTo>
                  <a:pt x="1266584" y="673927"/>
                </a:lnTo>
                <a:close/>
              </a:path>
              <a:path w="1288415" h="812164">
                <a:moveTo>
                  <a:pt x="1273548" y="0"/>
                </a:moveTo>
                <a:lnTo>
                  <a:pt x="1266584" y="0"/>
                </a:lnTo>
                <a:lnTo>
                  <a:pt x="1266584" y="673927"/>
                </a:lnTo>
                <a:lnTo>
                  <a:pt x="1272860" y="610111"/>
                </a:lnTo>
                <a:lnTo>
                  <a:pt x="1276992" y="561129"/>
                </a:lnTo>
                <a:lnTo>
                  <a:pt x="1280548" y="511955"/>
                </a:lnTo>
                <a:lnTo>
                  <a:pt x="1283486" y="462628"/>
                </a:lnTo>
                <a:lnTo>
                  <a:pt x="1285768" y="413188"/>
                </a:lnTo>
                <a:lnTo>
                  <a:pt x="1287353" y="363672"/>
                </a:lnTo>
                <a:lnTo>
                  <a:pt x="1288202" y="314121"/>
                </a:lnTo>
                <a:lnTo>
                  <a:pt x="1288273" y="264572"/>
                </a:lnTo>
                <a:lnTo>
                  <a:pt x="1287528" y="215066"/>
                </a:lnTo>
                <a:lnTo>
                  <a:pt x="1285926" y="165642"/>
                </a:lnTo>
                <a:lnTo>
                  <a:pt x="1283428" y="116337"/>
                </a:lnTo>
                <a:lnTo>
                  <a:pt x="1279993" y="67193"/>
                </a:lnTo>
                <a:lnTo>
                  <a:pt x="1275581" y="18247"/>
                </a:lnTo>
                <a:lnTo>
                  <a:pt x="1273548" y="0"/>
                </a:lnTo>
                <a:close/>
              </a:path>
            </a:pathLst>
          </a:custGeom>
          <a:solidFill>
            <a:srgbClr val="000000"/>
          </a:solidFill>
        </p:spPr>
        <p:txBody>
          <a:bodyPr wrap="square" lIns="0" tIns="0" rIns="0" bIns="0" rtlCol="0"/>
          <a:lstStyle/>
          <a:p>
            <a:endParaRPr/>
          </a:p>
        </p:txBody>
      </p:sp>
      <p:grpSp>
        <p:nvGrpSpPr>
          <p:cNvPr id="58" name="object 3">
            <a:extLst>
              <a:ext uri="{FF2B5EF4-FFF2-40B4-BE49-F238E27FC236}">
                <a16:creationId xmlns:a16="http://schemas.microsoft.com/office/drawing/2014/main" id="{551DD5D5-9DFF-F2A4-EAA0-67C946CAE303}"/>
              </a:ext>
            </a:extLst>
          </p:cNvPr>
          <p:cNvGrpSpPr/>
          <p:nvPr/>
        </p:nvGrpSpPr>
        <p:grpSpPr>
          <a:xfrm>
            <a:off x="9308105" y="1005952"/>
            <a:ext cx="1017750" cy="513486"/>
            <a:chOff x="2640898" y="1965022"/>
            <a:chExt cx="1121410" cy="565785"/>
          </a:xfrm>
        </p:grpSpPr>
        <p:sp>
          <p:nvSpPr>
            <p:cNvPr id="59" name="object 4">
              <a:extLst>
                <a:ext uri="{FF2B5EF4-FFF2-40B4-BE49-F238E27FC236}">
                  <a16:creationId xmlns:a16="http://schemas.microsoft.com/office/drawing/2014/main" id="{EE13F6A1-23B1-7D95-B4F7-5D2B0015668C}"/>
                </a:ext>
              </a:extLst>
            </p:cNvPr>
            <p:cNvSpPr/>
            <p:nvPr/>
          </p:nvSpPr>
          <p:spPr>
            <a:xfrm>
              <a:off x="3296145" y="2209837"/>
              <a:ext cx="8255" cy="320675"/>
            </a:xfrm>
            <a:custGeom>
              <a:avLst/>
              <a:gdLst/>
              <a:ahLst/>
              <a:cxnLst/>
              <a:rect l="l" t="t" r="r" b="b"/>
              <a:pathLst>
                <a:path w="8254" h="320675">
                  <a:moveTo>
                    <a:pt x="7721" y="303771"/>
                  </a:moveTo>
                  <a:lnTo>
                    <a:pt x="0" y="303771"/>
                  </a:lnTo>
                  <a:lnTo>
                    <a:pt x="0" y="320433"/>
                  </a:lnTo>
                  <a:lnTo>
                    <a:pt x="7721" y="320433"/>
                  </a:lnTo>
                  <a:lnTo>
                    <a:pt x="7721" y="303771"/>
                  </a:lnTo>
                  <a:close/>
                </a:path>
                <a:path w="8254" h="320675">
                  <a:moveTo>
                    <a:pt x="7721" y="0"/>
                  </a:moveTo>
                  <a:lnTo>
                    <a:pt x="0" y="0"/>
                  </a:lnTo>
                  <a:lnTo>
                    <a:pt x="0" y="60236"/>
                  </a:lnTo>
                  <a:lnTo>
                    <a:pt x="7721" y="60236"/>
                  </a:lnTo>
                  <a:lnTo>
                    <a:pt x="7721" y="0"/>
                  </a:lnTo>
                  <a:close/>
                </a:path>
              </a:pathLst>
            </a:custGeom>
            <a:solidFill>
              <a:srgbClr val="000000"/>
            </a:solidFill>
          </p:spPr>
          <p:txBody>
            <a:bodyPr wrap="square" lIns="0" tIns="0" rIns="0" bIns="0" rtlCol="0"/>
            <a:lstStyle/>
            <a:p>
              <a:endParaRPr/>
            </a:p>
          </p:txBody>
        </p:sp>
        <p:sp>
          <p:nvSpPr>
            <p:cNvPr id="60" name="object 5">
              <a:extLst>
                <a:ext uri="{FF2B5EF4-FFF2-40B4-BE49-F238E27FC236}">
                  <a16:creationId xmlns:a16="http://schemas.microsoft.com/office/drawing/2014/main" id="{648EBFA2-FEB2-3449-819E-D14B29126F70}"/>
                </a:ext>
              </a:extLst>
            </p:cNvPr>
            <p:cNvSpPr/>
            <p:nvPr/>
          </p:nvSpPr>
          <p:spPr>
            <a:xfrm>
              <a:off x="2964021" y="2270073"/>
              <a:ext cx="669925" cy="243840"/>
            </a:xfrm>
            <a:custGeom>
              <a:avLst/>
              <a:gdLst/>
              <a:ahLst/>
              <a:cxnLst/>
              <a:rect l="l" t="t" r="r" b="b"/>
              <a:pathLst>
                <a:path w="669925" h="243839">
                  <a:moveTo>
                    <a:pt x="669414" y="0"/>
                  </a:moveTo>
                  <a:lnTo>
                    <a:pt x="0" y="0"/>
                  </a:lnTo>
                  <a:lnTo>
                    <a:pt x="0" y="243528"/>
                  </a:lnTo>
                  <a:lnTo>
                    <a:pt x="669414" y="243528"/>
                  </a:lnTo>
                  <a:lnTo>
                    <a:pt x="669414" y="0"/>
                  </a:lnTo>
                  <a:close/>
                </a:path>
              </a:pathLst>
            </a:custGeom>
            <a:solidFill>
              <a:srgbClr val="99CCFF"/>
            </a:solidFill>
          </p:spPr>
          <p:txBody>
            <a:bodyPr wrap="square" lIns="0" tIns="0" rIns="0" bIns="0" rtlCol="0"/>
            <a:lstStyle/>
            <a:p>
              <a:endParaRPr/>
            </a:p>
          </p:txBody>
        </p:sp>
        <p:sp>
          <p:nvSpPr>
            <p:cNvPr id="61" name="object 6">
              <a:extLst>
                <a:ext uri="{FF2B5EF4-FFF2-40B4-BE49-F238E27FC236}">
                  <a16:creationId xmlns:a16="http://schemas.microsoft.com/office/drawing/2014/main" id="{9834106B-7A39-FAF8-6DC2-5070C8AE97C8}"/>
                </a:ext>
              </a:extLst>
            </p:cNvPr>
            <p:cNvSpPr/>
            <p:nvPr/>
          </p:nvSpPr>
          <p:spPr>
            <a:xfrm>
              <a:off x="2960159" y="2266228"/>
              <a:ext cx="677545" cy="251460"/>
            </a:xfrm>
            <a:custGeom>
              <a:avLst/>
              <a:gdLst/>
              <a:ahLst/>
              <a:cxnLst/>
              <a:rect l="l" t="t" r="r" b="b"/>
              <a:pathLst>
                <a:path w="677545" h="251460">
                  <a:moveTo>
                    <a:pt x="673276" y="0"/>
                  </a:moveTo>
                  <a:lnTo>
                    <a:pt x="3862" y="0"/>
                  </a:lnTo>
                  <a:lnTo>
                    <a:pt x="1286" y="1282"/>
                  </a:lnTo>
                  <a:lnTo>
                    <a:pt x="0" y="3845"/>
                  </a:lnTo>
                  <a:lnTo>
                    <a:pt x="0" y="247373"/>
                  </a:lnTo>
                  <a:lnTo>
                    <a:pt x="1286" y="249937"/>
                  </a:lnTo>
                  <a:lnTo>
                    <a:pt x="3862" y="251218"/>
                  </a:lnTo>
                  <a:lnTo>
                    <a:pt x="673276" y="251218"/>
                  </a:lnTo>
                  <a:lnTo>
                    <a:pt x="677138" y="249937"/>
                  </a:lnTo>
                  <a:lnTo>
                    <a:pt x="677138" y="247373"/>
                  </a:lnTo>
                  <a:lnTo>
                    <a:pt x="9010" y="247373"/>
                  </a:lnTo>
                  <a:lnTo>
                    <a:pt x="3862" y="243527"/>
                  </a:lnTo>
                  <a:lnTo>
                    <a:pt x="9010" y="243527"/>
                  </a:lnTo>
                  <a:lnTo>
                    <a:pt x="9010" y="7689"/>
                  </a:lnTo>
                  <a:lnTo>
                    <a:pt x="3862" y="7689"/>
                  </a:lnTo>
                  <a:lnTo>
                    <a:pt x="9010" y="3845"/>
                  </a:lnTo>
                  <a:lnTo>
                    <a:pt x="677138" y="3845"/>
                  </a:lnTo>
                  <a:lnTo>
                    <a:pt x="677138" y="1282"/>
                  </a:lnTo>
                  <a:lnTo>
                    <a:pt x="673276" y="0"/>
                  </a:lnTo>
                  <a:close/>
                </a:path>
                <a:path w="677545" h="251460">
                  <a:moveTo>
                    <a:pt x="9010" y="243527"/>
                  </a:moveTo>
                  <a:lnTo>
                    <a:pt x="3862" y="243527"/>
                  </a:lnTo>
                  <a:lnTo>
                    <a:pt x="9010" y="247373"/>
                  </a:lnTo>
                  <a:lnTo>
                    <a:pt x="9010" y="243527"/>
                  </a:lnTo>
                  <a:close/>
                </a:path>
                <a:path w="677545" h="251460">
                  <a:moveTo>
                    <a:pt x="669414" y="243527"/>
                  </a:moveTo>
                  <a:lnTo>
                    <a:pt x="9010" y="243527"/>
                  </a:lnTo>
                  <a:lnTo>
                    <a:pt x="9010" y="247373"/>
                  </a:lnTo>
                  <a:lnTo>
                    <a:pt x="669414" y="247373"/>
                  </a:lnTo>
                  <a:lnTo>
                    <a:pt x="669414" y="243527"/>
                  </a:lnTo>
                  <a:close/>
                </a:path>
                <a:path w="677545" h="251460">
                  <a:moveTo>
                    <a:pt x="669414" y="3845"/>
                  </a:moveTo>
                  <a:lnTo>
                    <a:pt x="669414" y="247373"/>
                  </a:lnTo>
                  <a:lnTo>
                    <a:pt x="673276" y="243527"/>
                  </a:lnTo>
                  <a:lnTo>
                    <a:pt x="677138" y="243527"/>
                  </a:lnTo>
                  <a:lnTo>
                    <a:pt x="677138" y="7689"/>
                  </a:lnTo>
                  <a:lnTo>
                    <a:pt x="673276" y="7689"/>
                  </a:lnTo>
                  <a:lnTo>
                    <a:pt x="669414" y="3845"/>
                  </a:lnTo>
                  <a:close/>
                </a:path>
                <a:path w="677545" h="251460">
                  <a:moveTo>
                    <a:pt x="677138" y="243527"/>
                  </a:moveTo>
                  <a:lnTo>
                    <a:pt x="673276" y="243527"/>
                  </a:lnTo>
                  <a:lnTo>
                    <a:pt x="669414" y="247373"/>
                  </a:lnTo>
                  <a:lnTo>
                    <a:pt x="677138" y="247373"/>
                  </a:lnTo>
                  <a:lnTo>
                    <a:pt x="677138" y="243527"/>
                  </a:lnTo>
                  <a:close/>
                </a:path>
                <a:path w="677545" h="251460">
                  <a:moveTo>
                    <a:pt x="9010" y="3845"/>
                  </a:moveTo>
                  <a:lnTo>
                    <a:pt x="3862" y="7689"/>
                  </a:lnTo>
                  <a:lnTo>
                    <a:pt x="9010" y="7689"/>
                  </a:lnTo>
                  <a:lnTo>
                    <a:pt x="9010" y="3845"/>
                  </a:lnTo>
                  <a:close/>
                </a:path>
                <a:path w="677545" h="251460">
                  <a:moveTo>
                    <a:pt x="669414" y="3845"/>
                  </a:moveTo>
                  <a:lnTo>
                    <a:pt x="9010" y="3845"/>
                  </a:lnTo>
                  <a:lnTo>
                    <a:pt x="9010" y="7689"/>
                  </a:lnTo>
                  <a:lnTo>
                    <a:pt x="669414" y="7689"/>
                  </a:lnTo>
                  <a:lnTo>
                    <a:pt x="669414" y="3845"/>
                  </a:lnTo>
                  <a:close/>
                </a:path>
                <a:path w="677545" h="251460">
                  <a:moveTo>
                    <a:pt x="677138" y="3845"/>
                  </a:moveTo>
                  <a:lnTo>
                    <a:pt x="669414" y="3845"/>
                  </a:lnTo>
                  <a:lnTo>
                    <a:pt x="673276" y="7689"/>
                  </a:lnTo>
                  <a:lnTo>
                    <a:pt x="677138" y="7689"/>
                  </a:lnTo>
                  <a:lnTo>
                    <a:pt x="677138" y="3845"/>
                  </a:lnTo>
                  <a:close/>
                </a:path>
              </a:pathLst>
            </a:custGeom>
            <a:solidFill>
              <a:srgbClr val="000000"/>
            </a:solidFill>
          </p:spPr>
          <p:txBody>
            <a:bodyPr wrap="square" lIns="0" tIns="0" rIns="0" bIns="0" rtlCol="0"/>
            <a:lstStyle/>
            <a:p>
              <a:endParaRPr/>
            </a:p>
          </p:txBody>
        </p:sp>
        <p:sp>
          <p:nvSpPr>
            <p:cNvPr id="62" name="object 7">
              <a:extLst>
                <a:ext uri="{FF2B5EF4-FFF2-40B4-BE49-F238E27FC236}">
                  <a16:creationId xmlns:a16="http://schemas.microsoft.com/office/drawing/2014/main" id="{1C72B35A-0911-68C3-04DA-CD3A9D6FD1E1}"/>
                </a:ext>
              </a:extLst>
            </p:cNvPr>
            <p:cNvSpPr/>
            <p:nvPr/>
          </p:nvSpPr>
          <p:spPr>
            <a:xfrm>
              <a:off x="2964021" y="1968868"/>
              <a:ext cx="669925" cy="241300"/>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CCFF"/>
            </a:solidFill>
          </p:spPr>
          <p:txBody>
            <a:bodyPr wrap="square" lIns="0" tIns="0" rIns="0" bIns="0" rtlCol="0"/>
            <a:lstStyle/>
            <a:p>
              <a:endParaRPr/>
            </a:p>
          </p:txBody>
        </p:sp>
        <p:sp>
          <p:nvSpPr>
            <p:cNvPr id="63" name="object 8">
              <a:extLst>
                <a:ext uri="{FF2B5EF4-FFF2-40B4-BE49-F238E27FC236}">
                  <a16:creationId xmlns:a16="http://schemas.microsoft.com/office/drawing/2014/main" id="{24652FBB-EBE4-3402-DD5C-01E29951E105}"/>
                </a:ext>
              </a:extLst>
            </p:cNvPr>
            <p:cNvSpPr/>
            <p:nvPr/>
          </p:nvSpPr>
          <p:spPr>
            <a:xfrm>
              <a:off x="2640888" y="1965032"/>
              <a:ext cx="1121410" cy="565785"/>
            </a:xfrm>
            <a:custGeom>
              <a:avLst/>
              <a:gdLst/>
              <a:ahLst/>
              <a:cxnLst/>
              <a:rect l="l" t="t" r="r" b="b"/>
              <a:pathLst>
                <a:path w="1121410" h="565785">
                  <a:moveTo>
                    <a:pt x="996403" y="1282"/>
                  </a:moveTo>
                  <a:lnTo>
                    <a:pt x="992543" y="0"/>
                  </a:lnTo>
                  <a:lnTo>
                    <a:pt x="988682" y="0"/>
                  </a:lnTo>
                  <a:lnTo>
                    <a:pt x="988682" y="7683"/>
                  </a:lnTo>
                  <a:lnTo>
                    <a:pt x="988682" y="240957"/>
                  </a:lnTo>
                  <a:lnTo>
                    <a:pt x="328269" y="240957"/>
                  </a:lnTo>
                  <a:lnTo>
                    <a:pt x="328269" y="7683"/>
                  </a:lnTo>
                  <a:lnTo>
                    <a:pt x="988682" y="7683"/>
                  </a:lnTo>
                  <a:lnTo>
                    <a:pt x="988682" y="0"/>
                  </a:lnTo>
                  <a:lnTo>
                    <a:pt x="323126" y="0"/>
                  </a:lnTo>
                  <a:lnTo>
                    <a:pt x="320548" y="1282"/>
                  </a:lnTo>
                  <a:lnTo>
                    <a:pt x="319265" y="3835"/>
                  </a:lnTo>
                  <a:lnTo>
                    <a:pt x="319265" y="121335"/>
                  </a:lnTo>
                  <a:lnTo>
                    <a:pt x="317779" y="120472"/>
                  </a:lnTo>
                  <a:lnTo>
                    <a:pt x="253606" y="83312"/>
                  </a:lnTo>
                  <a:lnTo>
                    <a:pt x="249745" y="82029"/>
                  </a:lnTo>
                  <a:lnTo>
                    <a:pt x="247167" y="87147"/>
                  </a:lnTo>
                  <a:lnTo>
                    <a:pt x="249745" y="89712"/>
                  </a:lnTo>
                  <a:lnTo>
                    <a:pt x="302996" y="120472"/>
                  </a:lnTo>
                  <a:lnTo>
                    <a:pt x="1295" y="120472"/>
                  </a:lnTo>
                  <a:lnTo>
                    <a:pt x="0" y="124320"/>
                  </a:lnTo>
                  <a:lnTo>
                    <a:pt x="0" y="565238"/>
                  </a:lnTo>
                  <a:lnTo>
                    <a:pt x="7734" y="565238"/>
                  </a:lnTo>
                  <a:lnTo>
                    <a:pt x="7734" y="128168"/>
                  </a:lnTo>
                  <a:lnTo>
                    <a:pt x="300786" y="128168"/>
                  </a:lnTo>
                  <a:lnTo>
                    <a:pt x="249745" y="157645"/>
                  </a:lnTo>
                  <a:lnTo>
                    <a:pt x="247167" y="160210"/>
                  </a:lnTo>
                  <a:lnTo>
                    <a:pt x="249745" y="165341"/>
                  </a:lnTo>
                  <a:lnTo>
                    <a:pt x="253606" y="165341"/>
                  </a:lnTo>
                  <a:lnTo>
                    <a:pt x="317779" y="128168"/>
                  </a:lnTo>
                  <a:lnTo>
                    <a:pt x="319265" y="127317"/>
                  </a:lnTo>
                  <a:lnTo>
                    <a:pt x="319265" y="244805"/>
                  </a:lnTo>
                  <a:lnTo>
                    <a:pt x="320548" y="248653"/>
                  </a:lnTo>
                  <a:lnTo>
                    <a:pt x="323126" y="249936"/>
                  </a:lnTo>
                  <a:lnTo>
                    <a:pt x="992543" y="249936"/>
                  </a:lnTo>
                  <a:lnTo>
                    <a:pt x="996403" y="248653"/>
                  </a:lnTo>
                  <a:lnTo>
                    <a:pt x="996403" y="244805"/>
                  </a:lnTo>
                  <a:lnTo>
                    <a:pt x="996403" y="240957"/>
                  </a:lnTo>
                  <a:lnTo>
                    <a:pt x="996403" y="7683"/>
                  </a:lnTo>
                  <a:lnTo>
                    <a:pt x="996403" y="3835"/>
                  </a:lnTo>
                  <a:lnTo>
                    <a:pt x="996403" y="1282"/>
                  </a:lnTo>
                  <a:close/>
                </a:path>
                <a:path w="1121410" h="565785">
                  <a:moveTo>
                    <a:pt x="1121270" y="61518"/>
                  </a:moveTo>
                  <a:lnTo>
                    <a:pt x="1120571" y="53086"/>
                  </a:lnTo>
                  <a:lnTo>
                    <a:pt x="1117942" y="45186"/>
                  </a:lnTo>
                  <a:lnTo>
                    <a:pt x="1114082" y="37769"/>
                  </a:lnTo>
                  <a:lnTo>
                    <a:pt x="1109687" y="30759"/>
                  </a:lnTo>
                  <a:lnTo>
                    <a:pt x="1108405" y="30759"/>
                  </a:lnTo>
                  <a:lnTo>
                    <a:pt x="1105827" y="28194"/>
                  </a:lnTo>
                  <a:lnTo>
                    <a:pt x="1100670" y="23063"/>
                  </a:lnTo>
                  <a:lnTo>
                    <a:pt x="1100670" y="21780"/>
                  </a:lnTo>
                  <a:lnTo>
                    <a:pt x="1091666" y="15379"/>
                  </a:lnTo>
                  <a:lnTo>
                    <a:pt x="1090383" y="15379"/>
                  </a:lnTo>
                  <a:lnTo>
                    <a:pt x="1080084" y="11531"/>
                  </a:lnTo>
                  <a:lnTo>
                    <a:pt x="1073645" y="8966"/>
                  </a:lnTo>
                  <a:lnTo>
                    <a:pt x="1060767" y="6400"/>
                  </a:lnTo>
                  <a:lnTo>
                    <a:pt x="1053045" y="6400"/>
                  </a:lnTo>
                  <a:lnTo>
                    <a:pt x="1053045" y="14097"/>
                  </a:lnTo>
                  <a:lnTo>
                    <a:pt x="1059484" y="14097"/>
                  </a:lnTo>
                  <a:lnTo>
                    <a:pt x="1064628" y="15379"/>
                  </a:lnTo>
                  <a:lnTo>
                    <a:pt x="1071067" y="16662"/>
                  </a:lnTo>
                  <a:lnTo>
                    <a:pt x="1076223" y="17945"/>
                  </a:lnTo>
                  <a:lnTo>
                    <a:pt x="1087805" y="23063"/>
                  </a:lnTo>
                  <a:lnTo>
                    <a:pt x="1086510" y="23063"/>
                  </a:lnTo>
                  <a:lnTo>
                    <a:pt x="1095527" y="29476"/>
                  </a:lnTo>
                  <a:lnTo>
                    <a:pt x="1095527" y="28194"/>
                  </a:lnTo>
                  <a:lnTo>
                    <a:pt x="1103249" y="35877"/>
                  </a:lnTo>
                  <a:lnTo>
                    <a:pt x="1108405" y="43573"/>
                  </a:lnTo>
                  <a:lnTo>
                    <a:pt x="1109687" y="47421"/>
                  </a:lnTo>
                  <a:lnTo>
                    <a:pt x="1112266" y="52552"/>
                  </a:lnTo>
                  <a:lnTo>
                    <a:pt x="1112266" y="56388"/>
                  </a:lnTo>
                  <a:lnTo>
                    <a:pt x="1113548" y="61518"/>
                  </a:lnTo>
                  <a:lnTo>
                    <a:pt x="1113548" y="565238"/>
                  </a:lnTo>
                  <a:lnTo>
                    <a:pt x="1121270" y="565238"/>
                  </a:lnTo>
                  <a:lnTo>
                    <a:pt x="1121270" y="61518"/>
                  </a:lnTo>
                  <a:close/>
                </a:path>
              </a:pathLst>
            </a:custGeom>
            <a:solidFill>
              <a:srgbClr val="000000"/>
            </a:solidFill>
          </p:spPr>
          <p:txBody>
            <a:bodyPr wrap="square" lIns="0" tIns="0" rIns="0" bIns="0" rtlCol="0"/>
            <a:lstStyle/>
            <a:p>
              <a:endParaRPr/>
            </a:p>
          </p:txBody>
        </p:sp>
      </p:grpSp>
      <p:sp>
        <p:nvSpPr>
          <p:cNvPr id="64" name="object 9">
            <a:extLst>
              <a:ext uri="{FF2B5EF4-FFF2-40B4-BE49-F238E27FC236}">
                <a16:creationId xmlns:a16="http://schemas.microsoft.com/office/drawing/2014/main" id="{247CC8E2-5CE1-6AA8-29CF-35D041AA919B}"/>
              </a:ext>
            </a:extLst>
          </p:cNvPr>
          <p:cNvSpPr txBox="1"/>
          <p:nvPr/>
        </p:nvSpPr>
        <p:spPr>
          <a:xfrm>
            <a:off x="9601360" y="1002565"/>
            <a:ext cx="607999" cy="222219"/>
          </a:xfrm>
          <a:prstGeom prst="rect">
            <a:avLst/>
          </a:prstGeom>
        </p:spPr>
        <p:txBody>
          <a:bodyPr vert="horz" wrap="square" lIns="0" tIns="12679" rIns="0" bIns="0" rtlCol="0">
            <a:spAutoFit/>
          </a:bodyPr>
          <a:lstStyle/>
          <a:p>
            <a:pPr marL="121028">
              <a:spcBef>
                <a:spcPts val="100"/>
              </a:spcBef>
            </a:pPr>
            <a:r>
              <a:rPr sz="1361" spc="-9" dirty="0">
                <a:latin typeface="Arial MT"/>
                <a:cs typeface="Arial MT"/>
              </a:rPr>
              <a:t>input</a:t>
            </a:r>
            <a:endParaRPr sz="1361" dirty="0">
              <a:latin typeface="Arial MT"/>
              <a:cs typeface="Arial MT"/>
            </a:endParaRPr>
          </a:p>
        </p:txBody>
      </p:sp>
      <p:sp>
        <p:nvSpPr>
          <p:cNvPr id="66" name="object 17">
            <a:extLst>
              <a:ext uri="{FF2B5EF4-FFF2-40B4-BE49-F238E27FC236}">
                <a16:creationId xmlns:a16="http://schemas.microsoft.com/office/drawing/2014/main" id="{2A5B7561-8788-1A5B-0405-82ED1FC143B1}"/>
              </a:ext>
            </a:extLst>
          </p:cNvPr>
          <p:cNvSpPr/>
          <p:nvPr/>
        </p:nvSpPr>
        <p:spPr>
          <a:xfrm>
            <a:off x="9868910" y="737241"/>
            <a:ext cx="74919" cy="274896"/>
          </a:xfrm>
          <a:custGeom>
            <a:avLst/>
            <a:gdLst/>
            <a:ahLst/>
            <a:cxnLst/>
            <a:rect l="l" t="t" r="r" b="b"/>
            <a:pathLst>
              <a:path w="82550" h="302894">
                <a:moveTo>
                  <a:pt x="5148" y="226865"/>
                </a:moveTo>
                <a:lnTo>
                  <a:pt x="1286" y="226865"/>
                </a:lnTo>
                <a:lnTo>
                  <a:pt x="0" y="229428"/>
                </a:lnTo>
                <a:lnTo>
                  <a:pt x="0" y="231992"/>
                </a:lnTo>
                <a:lnTo>
                  <a:pt x="41193" y="302488"/>
                </a:lnTo>
                <a:lnTo>
                  <a:pt x="45688" y="294796"/>
                </a:lnTo>
                <a:lnTo>
                  <a:pt x="37331" y="294796"/>
                </a:lnTo>
                <a:lnTo>
                  <a:pt x="37331" y="279415"/>
                </a:lnTo>
                <a:lnTo>
                  <a:pt x="6436" y="228146"/>
                </a:lnTo>
                <a:lnTo>
                  <a:pt x="5148" y="226865"/>
                </a:lnTo>
                <a:close/>
              </a:path>
              <a:path w="82550" h="302894">
                <a:moveTo>
                  <a:pt x="41128" y="285715"/>
                </a:moveTo>
                <a:lnTo>
                  <a:pt x="37331" y="292233"/>
                </a:lnTo>
                <a:lnTo>
                  <a:pt x="37331" y="294796"/>
                </a:lnTo>
                <a:lnTo>
                  <a:pt x="45055" y="294796"/>
                </a:lnTo>
                <a:lnTo>
                  <a:pt x="45055" y="292233"/>
                </a:lnTo>
                <a:lnTo>
                  <a:pt x="41128" y="285715"/>
                </a:lnTo>
                <a:close/>
              </a:path>
              <a:path w="82550" h="302894">
                <a:moveTo>
                  <a:pt x="81102" y="226865"/>
                </a:moveTo>
                <a:lnTo>
                  <a:pt x="77238" y="226865"/>
                </a:lnTo>
                <a:lnTo>
                  <a:pt x="74664" y="228146"/>
                </a:lnTo>
                <a:lnTo>
                  <a:pt x="45055" y="278973"/>
                </a:lnTo>
                <a:lnTo>
                  <a:pt x="45055" y="294796"/>
                </a:lnTo>
                <a:lnTo>
                  <a:pt x="45688" y="294796"/>
                </a:lnTo>
                <a:lnTo>
                  <a:pt x="82388" y="231992"/>
                </a:lnTo>
                <a:lnTo>
                  <a:pt x="82388" y="229428"/>
                </a:lnTo>
                <a:lnTo>
                  <a:pt x="81102" y="226865"/>
                </a:lnTo>
                <a:close/>
              </a:path>
              <a:path w="82550" h="302894">
                <a:moveTo>
                  <a:pt x="37331" y="279415"/>
                </a:moveTo>
                <a:lnTo>
                  <a:pt x="37331" y="292233"/>
                </a:lnTo>
                <a:lnTo>
                  <a:pt x="41128" y="285715"/>
                </a:lnTo>
                <a:lnTo>
                  <a:pt x="37331" y="279415"/>
                </a:lnTo>
                <a:close/>
              </a:path>
              <a:path w="82550" h="302894">
                <a:moveTo>
                  <a:pt x="45055" y="278973"/>
                </a:moveTo>
                <a:lnTo>
                  <a:pt x="41128" y="285715"/>
                </a:lnTo>
                <a:lnTo>
                  <a:pt x="45055" y="292233"/>
                </a:lnTo>
                <a:lnTo>
                  <a:pt x="45055" y="278973"/>
                </a:lnTo>
                <a:close/>
              </a:path>
              <a:path w="82550" h="302894">
                <a:moveTo>
                  <a:pt x="45055" y="0"/>
                </a:moveTo>
                <a:lnTo>
                  <a:pt x="37331" y="0"/>
                </a:lnTo>
                <a:lnTo>
                  <a:pt x="37331" y="279415"/>
                </a:lnTo>
                <a:lnTo>
                  <a:pt x="41128" y="285715"/>
                </a:lnTo>
                <a:lnTo>
                  <a:pt x="45055" y="278973"/>
                </a:lnTo>
                <a:lnTo>
                  <a:pt x="45055" y="0"/>
                </a:lnTo>
                <a:close/>
              </a:path>
            </a:pathLst>
          </a:custGeom>
          <a:solidFill>
            <a:srgbClr val="000000"/>
          </a:solidFill>
        </p:spPr>
        <p:txBody>
          <a:bodyPr wrap="square" lIns="0" tIns="0" rIns="0" bIns="0" rtlCol="0"/>
          <a:lstStyle/>
          <a:p>
            <a:endParaRPr/>
          </a:p>
        </p:txBody>
      </p:sp>
      <p:sp>
        <p:nvSpPr>
          <p:cNvPr id="68" name="object 19">
            <a:extLst>
              <a:ext uri="{FF2B5EF4-FFF2-40B4-BE49-F238E27FC236}">
                <a16:creationId xmlns:a16="http://schemas.microsoft.com/office/drawing/2014/main" id="{4C659877-B7DE-9E29-ACD5-EA7D771F7A33}"/>
              </a:ext>
            </a:extLst>
          </p:cNvPr>
          <p:cNvSpPr/>
          <p:nvPr/>
        </p:nvSpPr>
        <p:spPr>
          <a:xfrm>
            <a:off x="9902784" y="1518951"/>
            <a:ext cx="7492" cy="595897"/>
          </a:xfrm>
          <a:custGeom>
            <a:avLst/>
            <a:gdLst/>
            <a:ahLst/>
            <a:cxnLst/>
            <a:rect l="l" t="t" r="r" b="b"/>
            <a:pathLst>
              <a:path w="8254" h="656589">
                <a:moveTo>
                  <a:pt x="7721" y="588314"/>
                </a:moveTo>
                <a:lnTo>
                  <a:pt x="0" y="588314"/>
                </a:lnTo>
                <a:lnTo>
                  <a:pt x="0" y="656247"/>
                </a:lnTo>
                <a:lnTo>
                  <a:pt x="7721" y="656247"/>
                </a:lnTo>
                <a:lnTo>
                  <a:pt x="7721" y="588314"/>
                </a:lnTo>
                <a:close/>
              </a:path>
              <a:path w="8254" h="656589">
                <a:moveTo>
                  <a:pt x="7721" y="285826"/>
                </a:moveTo>
                <a:lnTo>
                  <a:pt x="0" y="285826"/>
                </a:lnTo>
                <a:lnTo>
                  <a:pt x="0" y="346062"/>
                </a:lnTo>
                <a:lnTo>
                  <a:pt x="7721" y="346062"/>
                </a:lnTo>
                <a:lnTo>
                  <a:pt x="7721" y="285826"/>
                </a:lnTo>
                <a:close/>
              </a:path>
              <a:path w="8254" h="656589">
                <a:moveTo>
                  <a:pt x="7721" y="0"/>
                </a:moveTo>
                <a:lnTo>
                  <a:pt x="0" y="0"/>
                </a:lnTo>
                <a:lnTo>
                  <a:pt x="0" y="43573"/>
                </a:lnTo>
                <a:lnTo>
                  <a:pt x="7721" y="43573"/>
                </a:lnTo>
                <a:lnTo>
                  <a:pt x="7721" y="0"/>
                </a:lnTo>
                <a:close/>
              </a:path>
            </a:pathLst>
          </a:custGeom>
          <a:solidFill>
            <a:srgbClr val="000000"/>
          </a:solidFill>
        </p:spPr>
        <p:txBody>
          <a:bodyPr wrap="square" lIns="0" tIns="0" rIns="0" bIns="0" rtlCol="0"/>
          <a:lstStyle/>
          <a:p>
            <a:endParaRPr/>
          </a:p>
        </p:txBody>
      </p:sp>
      <p:sp>
        <p:nvSpPr>
          <p:cNvPr id="69" name="object 20">
            <a:extLst>
              <a:ext uri="{FF2B5EF4-FFF2-40B4-BE49-F238E27FC236}">
                <a16:creationId xmlns:a16="http://schemas.microsoft.com/office/drawing/2014/main" id="{A98F324D-FAC1-18B1-719E-FEA4F4AF12E6}"/>
              </a:ext>
            </a:extLst>
          </p:cNvPr>
          <p:cNvSpPr/>
          <p:nvPr/>
        </p:nvSpPr>
        <p:spPr>
          <a:xfrm>
            <a:off x="9601360" y="1833022"/>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FFCCFF"/>
          </a:solidFill>
        </p:spPr>
        <p:txBody>
          <a:bodyPr wrap="square" lIns="0" tIns="0" rIns="0" bIns="0" rtlCol="0"/>
          <a:lstStyle/>
          <a:p>
            <a:endParaRPr/>
          </a:p>
        </p:txBody>
      </p:sp>
      <p:sp>
        <p:nvSpPr>
          <p:cNvPr id="70" name="object 21">
            <a:extLst>
              <a:ext uri="{FF2B5EF4-FFF2-40B4-BE49-F238E27FC236}">
                <a16:creationId xmlns:a16="http://schemas.microsoft.com/office/drawing/2014/main" id="{04116E65-2799-3D2F-FCCB-759FFC35C4FB}"/>
              </a:ext>
            </a:extLst>
          </p:cNvPr>
          <p:cNvSpPr/>
          <p:nvPr/>
        </p:nvSpPr>
        <p:spPr>
          <a:xfrm>
            <a:off x="9597855" y="1829532"/>
            <a:ext cx="614915" cy="227063"/>
          </a:xfrm>
          <a:custGeom>
            <a:avLst/>
            <a:gdLst/>
            <a:ahLst/>
            <a:cxnLst/>
            <a:rect l="l" t="t" r="r" b="b"/>
            <a:pathLst>
              <a:path w="677545" h="250189">
                <a:moveTo>
                  <a:pt x="673276" y="0"/>
                </a:moveTo>
                <a:lnTo>
                  <a:pt x="3862" y="0"/>
                </a:lnTo>
                <a:lnTo>
                  <a:pt x="1286" y="1281"/>
                </a:lnTo>
                <a:lnTo>
                  <a:pt x="0" y="3845"/>
                </a:lnTo>
                <a:lnTo>
                  <a:pt x="0" y="246091"/>
                </a:lnTo>
                <a:lnTo>
                  <a:pt x="1286" y="248654"/>
                </a:lnTo>
                <a:lnTo>
                  <a:pt x="3862" y="249936"/>
                </a:lnTo>
                <a:lnTo>
                  <a:pt x="673276" y="249936"/>
                </a:lnTo>
                <a:lnTo>
                  <a:pt x="677138" y="248654"/>
                </a:lnTo>
                <a:lnTo>
                  <a:pt x="677138" y="246091"/>
                </a:lnTo>
                <a:lnTo>
                  <a:pt x="9010" y="246091"/>
                </a:lnTo>
                <a:lnTo>
                  <a:pt x="3862" y="242246"/>
                </a:lnTo>
                <a:lnTo>
                  <a:pt x="9010" y="242246"/>
                </a:lnTo>
                <a:lnTo>
                  <a:pt x="9010" y="7691"/>
                </a:lnTo>
                <a:lnTo>
                  <a:pt x="3862" y="7691"/>
                </a:lnTo>
                <a:lnTo>
                  <a:pt x="9010" y="3845"/>
                </a:lnTo>
                <a:lnTo>
                  <a:pt x="677138" y="3845"/>
                </a:lnTo>
                <a:lnTo>
                  <a:pt x="677138" y="1281"/>
                </a:lnTo>
                <a:lnTo>
                  <a:pt x="673276" y="0"/>
                </a:lnTo>
                <a:close/>
              </a:path>
              <a:path w="677545" h="250189">
                <a:moveTo>
                  <a:pt x="9010" y="242246"/>
                </a:moveTo>
                <a:lnTo>
                  <a:pt x="3862" y="242246"/>
                </a:lnTo>
                <a:lnTo>
                  <a:pt x="9010" y="246091"/>
                </a:lnTo>
                <a:lnTo>
                  <a:pt x="9010" y="242246"/>
                </a:lnTo>
                <a:close/>
              </a:path>
              <a:path w="677545" h="250189">
                <a:moveTo>
                  <a:pt x="669414" y="242246"/>
                </a:moveTo>
                <a:lnTo>
                  <a:pt x="9010" y="242246"/>
                </a:lnTo>
                <a:lnTo>
                  <a:pt x="9010" y="246091"/>
                </a:lnTo>
                <a:lnTo>
                  <a:pt x="669414" y="246091"/>
                </a:lnTo>
                <a:lnTo>
                  <a:pt x="669414" y="242246"/>
                </a:lnTo>
                <a:close/>
              </a:path>
              <a:path w="677545" h="250189">
                <a:moveTo>
                  <a:pt x="669414" y="3845"/>
                </a:moveTo>
                <a:lnTo>
                  <a:pt x="669414" y="246091"/>
                </a:lnTo>
                <a:lnTo>
                  <a:pt x="673276" y="242246"/>
                </a:lnTo>
                <a:lnTo>
                  <a:pt x="677138" y="242246"/>
                </a:lnTo>
                <a:lnTo>
                  <a:pt x="677138" y="7691"/>
                </a:lnTo>
                <a:lnTo>
                  <a:pt x="673276" y="7691"/>
                </a:lnTo>
                <a:lnTo>
                  <a:pt x="669414" y="3845"/>
                </a:lnTo>
                <a:close/>
              </a:path>
              <a:path w="677545" h="250189">
                <a:moveTo>
                  <a:pt x="677138" y="242246"/>
                </a:moveTo>
                <a:lnTo>
                  <a:pt x="673276" y="242246"/>
                </a:lnTo>
                <a:lnTo>
                  <a:pt x="669414" y="246091"/>
                </a:lnTo>
                <a:lnTo>
                  <a:pt x="677138" y="246091"/>
                </a:lnTo>
                <a:lnTo>
                  <a:pt x="677138" y="242246"/>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1" name="object 22">
            <a:extLst>
              <a:ext uri="{FF2B5EF4-FFF2-40B4-BE49-F238E27FC236}">
                <a16:creationId xmlns:a16="http://schemas.microsoft.com/office/drawing/2014/main" id="{FBFCE18D-78E7-9C4C-A6A7-D16ABC6EB1C0}"/>
              </a:ext>
            </a:extLst>
          </p:cNvPr>
          <p:cNvSpPr/>
          <p:nvPr/>
        </p:nvSpPr>
        <p:spPr>
          <a:xfrm>
            <a:off x="9601360" y="1558495"/>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99CCFF"/>
          </a:solidFill>
        </p:spPr>
        <p:txBody>
          <a:bodyPr wrap="square" lIns="0" tIns="0" rIns="0" bIns="0" rtlCol="0"/>
          <a:lstStyle/>
          <a:p>
            <a:endParaRPr/>
          </a:p>
        </p:txBody>
      </p:sp>
      <p:sp>
        <p:nvSpPr>
          <p:cNvPr id="72" name="object 23">
            <a:extLst>
              <a:ext uri="{FF2B5EF4-FFF2-40B4-BE49-F238E27FC236}">
                <a16:creationId xmlns:a16="http://schemas.microsoft.com/office/drawing/2014/main" id="{B7717A5F-6E8B-DF8C-1E81-2D27A31D6877}"/>
              </a:ext>
            </a:extLst>
          </p:cNvPr>
          <p:cNvSpPr/>
          <p:nvPr/>
        </p:nvSpPr>
        <p:spPr>
          <a:xfrm>
            <a:off x="9308097" y="1518951"/>
            <a:ext cx="904795" cy="993546"/>
          </a:xfrm>
          <a:custGeom>
            <a:avLst/>
            <a:gdLst/>
            <a:ahLst/>
            <a:cxnLst/>
            <a:rect l="l" t="t" r="r" b="b"/>
            <a:pathLst>
              <a:path w="996950" h="1094739">
                <a:moveTo>
                  <a:pt x="662978" y="897204"/>
                </a:moveTo>
                <a:lnTo>
                  <a:pt x="655256" y="897204"/>
                </a:lnTo>
                <a:lnTo>
                  <a:pt x="655256" y="1085621"/>
                </a:lnTo>
                <a:lnTo>
                  <a:pt x="7734" y="1085621"/>
                </a:lnTo>
                <a:lnTo>
                  <a:pt x="7734" y="0"/>
                </a:lnTo>
                <a:lnTo>
                  <a:pt x="0" y="0"/>
                </a:lnTo>
                <a:lnTo>
                  <a:pt x="0" y="1089469"/>
                </a:lnTo>
                <a:lnTo>
                  <a:pt x="1295" y="1093317"/>
                </a:lnTo>
                <a:lnTo>
                  <a:pt x="3860" y="1094587"/>
                </a:lnTo>
                <a:lnTo>
                  <a:pt x="659117" y="1094587"/>
                </a:lnTo>
                <a:lnTo>
                  <a:pt x="661695" y="1093317"/>
                </a:lnTo>
                <a:lnTo>
                  <a:pt x="662978" y="1089469"/>
                </a:lnTo>
                <a:lnTo>
                  <a:pt x="662978" y="1085621"/>
                </a:lnTo>
                <a:lnTo>
                  <a:pt x="662978" y="897204"/>
                </a:lnTo>
                <a:close/>
              </a:path>
              <a:path w="996950" h="1094739">
                <a:moveTo>
                  <a:pt x="996403" y="41008"/>
                </a:moveTo>
                <a:lnTo>
                  <a:pt x="992543" y="39725"/>
                </a:lnTo>
                <a:lnTo>
                  <a:pt x="988682" y="39725"/>
                </a:lnTo>
                <a:lnTo>
                  <a:pt x="988682" y="47421"/>
                </a:lnTo>
                <a:lnTo>
                  <a:pt x="988682" y="281978"/>
                </a:lnTo>
                <a:lnTo>
                  <a:pt x="328269" y="281978"/>
                </a:lnTo>
                <a:lnTo>
                  <a:pt x="328269" y="47421"/>
                </a:lnTo>
                <a:lnTo>
                  <a:pt x="988682" y="47421"/>
                </a:lnTo>
                <a:lnTo>
                  <a:pt x="988682" y="39725"/>
                </a:lnTo>
                <a:lnTo>
                  <a:pt x="323126" y="39725"/>
                </a:lnTo>
                <a:lnTo>
                  <a:pt x="320548" y="41008"/>
                </a:lnTo>
                <a:lnTo>
                  <a:pt x="319265" y="43573"/>
                </a:lnTo>
                <a:lnTo>
                  <a:pt x="319265" y="285826"/>
                </a:lnTo>
                <a:lnTo>
                  <a:pt x="320548" y="289674"/>
                </a:lnTo>
                <a:lnTo>
                  <a:pt x="323126" y="290944"/>
                </a:lnTo>
                <a:lnTo>
                  <a:pt x="992543" y="290944"/>
                </a:lnTo>
                <a:lnTo>
                  <a:pt x="996403" y="289674"/>
                </a:lnTo>
                <a:lnTo>
                  <a:pt x="996403" y="285826"/>
                </a:lnTo>
                <a:lnTo>
                  <a:pt x="996403" y="281978"/>
                </a:lnTo>
                <a:lnTo>
                  <a:pt x="996403" y="47421"/>
                </a:lnTo>
                <a:lnTo>
                  <a:pt x="996403" y="43573"/>
                </a:lnTo>
                <a:lnTo>
                  <a:pt x="996403" y="41008"/>
                </a:lnTo>
                <a:close/>
              </a:path>
            </a:pathLst>
          </a:custGeom>
          <a:solidFill>
            <a:srgbClr val="000000"/>
          </a:solidFill>
        </p:spPr>
        <p:txBody>
          <a:bodyPr wrap="square" lIns="0" tIns="0" rIns="0" bIns="0" rtlCol="0"/>
          <a:lstStyle/>
          <a:p>
            <a:endParaRPr/>
          </a:p>
        </p:txBody>
      </p:sp>
      <p:sp>
        <p:nvSpPr>
          <p:cNvPr id="73" name="object 24">
            <a:extLst>
              <a:ext uri="{FF2B5EF4-FFF2-40B4-BE49-F238E27FC236}">
                <a16:creationId xmlns:a16="http://schemas.microsoft.com/office/drawing/2014/main" id="{A65A0AE9-E0B5-8E01-85E2-13BE973853DA}"/>
              </a:ext>
            </a:extLst>
          </p:cNvPr>
          <p:cNvSpPr/>
          <p:nvPr/>
        </p:nvSpPr>
        <p:spPr>
          <a:xfrm>
            <a:off x="9601360" y="2114528"/>
            <a:ext cx="607999" cy="218995"/>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FF99"/>
          </a:solidFill>
        </p:spPr>
        <p:txBody>
          <a:bodyPr wrap="square" lIns="0" tIns="0" rIns="0" bIns="0" rtlCol="0"/>
          <a:lstStyle/>
          <a:p>
            <a:endParaRPr/>
          </a:p>
        </p:txBody>
      </p:sp>
      <p:sp>
        <p:nvSpPr>
          <p:cNvPr id="74" name="object 25">
            <a:extLst>
              <a:ext uri="{FF2B5EF4-FFF2-40B4-BE49-F238E27FC236}">
                <a16:creationId xmlns:a16="http://schemas.microsoft.com/office/drawing/2014/main" id="{B9689760-53E9-A893-C0DF-668D31607CD3}"/>
              </a:ext>
            </a:extLst>
          </p:cNvPr>
          <p:cNvSpPr/>
          <p:nvPr/>
        </p:nvSpPr>
        <p:spPr>
          <a:xfrm>
            <a:off x="9597855" y="2111037"/>
            <a:ext cx="614915" cy="227063"/>
          </a:xfrm>
          <a:custGeom>
            <a:avLst/>
            <a:gdLst/>
            <a:ahLst/>
            <a:cxnLst/>
            <a:rect l="l" t="t" r="r" b="b"/>
            <a:pathLst>
              <a:path w="677545" h="250189">
                <a:moveTo>
                  <a:pt x="673276" y="0"/>
                </a:moveTo>
                <a:lnTo>
                  <a:pt x="3862" y="0"/>
                </a:lnTo>
                <a:lnTo>
                  <a:pt x="1286" y="1281"/>
                </a:lnTo>
                <a:lnTo>
                  <a:pt x="0" y="3845"/>
                </a:lnTo>
                <a:lnTo>
                  <a:pt x="0" y="244811"/>
                </a:lnTo>
                <a:lnTo>
                  <a:pt x="1286" y="248655"/>
                </a:lnTo>
                <a:lnTo>
                  <a:pt x="3862" y="249937"/>
                </a:lnTo>
                <a:lnTo>
                  <a:pt x="673276" y="249937"/>
                </a:lnTo>
                <a:lnTo>
                  <a:pt x="677138" y="248655"/>
                </a:lnTo>
                <a:lnTo>
                  <a:pt x="677138" y="244811"/>
                </a:lnTo>
                <a:lnTo>
                  <a:pt x="9010" y="244811"/>
                </a:lnTo>
                <a:lnTo>
                  <a:pt x="3862" y="240965"/>
                </a:lnTo>
                <a:lnTo>
                  <a:pt x="9010" y="240965"/>
                </a:lnTo>
                <a:lnTo>
                  <a:pt x="9010" y="7691"/>
                </a:lnTo>
                <a:lnTo>
                  <a:pt x="3862" y="7691"/>
                </a:lnTo>
                <a:lnTo>
                  <a:pt x="9010" y="3845"/>
                </a:lnTo>
                <a:lnTo>
                  <a:pt x="677138" y="3845"/>
                </a:lnTo>
                <a:lnTo>
                  <a:pt x="677138" y="1281"/>
                </a:lnTo>
                <a:lnTo>
                  <a:pt x="673276" y="0"/>
                </a:lnTo>
                <a:close/>
              </a:path>
              <a:path w="677545" h="250189">
                <a:moveTo>
                  <a:pt x="9010" y="240965"/>
                </a:moveTo>
                <a:lnTo>
                  <a:pt x="3862" y="240965"/>
                </a:lnTo>
                <a:lnTo>
                  <a:pt x="9010" y="244811"/>
                </a:lnTo>
                <a:lnTo>
                  <a:pt x="9010" y="240965"/>
                </a:lnTo>
                <a:close/>
              </a:path>
              <a:path w="677545" h="250189">
                <a:moveTo>
                  <a:pt x="669414" y="240965"/>
                </a:moveTo>
                <a:lnTo>
                  <a:pt x="9010" y="240965"/>
                </a:lnTo>
                <a:lnTo>
                  <a:pt x="9010" y="244811"/>
                </a:lnTo>
                <a:lnTo>
                  <a:pt x="669414" y="244811"/>
                </a:lnTo>
                <a:lnTo>
                  <a:pt x="669414" y="240965"/>
                </a:lnTo>
                <a:close/>
              </a:path>
              <a:path w="677545" h="250189">
                <a:moveTo>
                  <a:pt x="669414" y="3845"/>
                </a:moveTo>
                <a:lnTo>
                  <a:pt x="669414" y="244811"/>
                </a:lnTo>
                <a:lnTo>
                  <a:pt x="673276" y="240965"/>
                </a:lnTo>
                <a:lnTo>
                  <a:pt x="677138" y="240965"/>
                </a:lnTo>
                <a:lnTo>
                  <a:pt x="677138" y="7691"/>
                </a:lnTo>
                <a:lnTo>
                  <a:pt x="673276" y="7691"/>
                </a:lnTo>
                <a:lnTo>
                  <a:pt x="669414" y="3845"/>
                </a:lnTo>
                <a:close/>
              </a:path>
              <a:path w="677545" h="250189">
                <a:moveTo>
                  <a:pt x="677138" y="240965"/>
                </a:moveTo>
                <a:lnTo>
                  <a:pt x="673276" y="240965"/>
                </a:lnTo>
                <a:lnTo>
                  <a:pt x="669414" y="244811"/>
                </a:lnTo>
                <a:lnTo>
                  <a:pt x="677138" y="244811"/>
                </a:lnTo>
                <a:lnTo>
                  <a:pt x="677138" y="240965"/>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5" name="object 26">
            <a:extLst>
              <a:ext uri="{FF2B5EF4-FFF2-40B4-BE49-F238E27FC236}">
                <a16:creationId xmlns:a16="http://schemas.microsoft.com/office/drawing/2014/main" id="{CFCA0C14-B60D-22FF-156C-80D03A2D46AA}"/>
              </a:ext>
            </a:extLst>
          </p:cNvPr>
          <p:cNvSpPr txBox="1"/>
          <p:nvPr/>
        </p:nvSpPr>
        <p:spPr>
          <a:xfrm>
            <a:off x="10474266" y="1579535"/>
            <a:ext cx="191908" cy="292691"/>
          </a:xfrm>
          <a:prstGeom prst="rect">
            <a:avLst/>
          </a:prstGeom>
        </p:spPr>
        <p:txBody>
          <a:bodyPr vert="horz" wrap="square" lIns="0" tIns="13254" rIns="0" bIns="0" rtlCol="0">
            <a:spAutoFit/>
          </a:bodyPr>
          <a:lstStyle/>
          <a:p>
            <a:pPr marL="11527">
              <a:spcBef>
                <a:spcPts val="103"/>
              </a:spcBef>
            </a:pPr>
            <a:r>
              <a:rPr sz="1815" spc="-45" dirty="0">
                <a:solidFill>
                  <a:srgbClr val="0000FF"/>
                </a:solidFill>
                <a:latin typeface="Times New Roman"/>
                <a:cs typeface="Times New Roman"/>
              </a:rPr>
              <a:t>C</a:t>
            </a:r>
            <a:endParaRPr sz="1815">
              <a:latin typeface="Times New Roman"/>
              <a:cs typeface="Times New Roman"/>
            </a:endParaRPr>
          </a:p>
        </p:txBody>
      </p:sp>
      <p:sp>
        <p:nvSpPr>
          <p:cNvPr id="76" name="object 27">
            <a:extLst>
              <a:ext uri="{FF2B5EF4-FFF2-40B4-BE49-F238E27FC236}">
                <a16:creationId xmlns:a16="http://schemas.microsoft.com/office/drawing/2014/main" id="{DDEB1C61-72B7-E58C-FE9F-97E64F5A8EEE}"/>
              </a:ext>
            </a:extLst>
          </p:cNvPr>
          <p:cNvSpPr txBox="1"/>
          <p:nvPr/>
        </p:nvSpPr>
        <p:spPr>
          <a:xfrm>
            <a:off x="10642507" y="1714472"/>
            <a:ext cx="66275" cy="198987"/>
          </a:xfrm>
          <a:prstGeom prst="rect">
            <a:avLst/>
          </a:prstGeom>
        </p:spPr>
        <p:txBody>
          <a:bodyPr vert="horz" wrap="square" lIns="0" tIns="10373" rIns="0" bIns="0" rtlCol="0">
            <a:spAutoFit/>
          </a:bodyPr>
          <a:lstStyle/>
          <a:p>
            <a:pPr marL="11527">
              <a:spcBef>
                <a:spcPts val="82"/>
              </a:spcBef>
            </a:pPr>
            <a:r>
              <a:rPr sz="1225" spc="-45" dirty="0">
                <a:solidFill>
                  <a:srgbClr val="0000FF"/>
                </a:solidFill>
                <a:latin typeface="Times New Roman"/>
                <a:cs typeface="Times New Roman"/>
              </a:rPr>
              <a:t>i</a:t>
            </a:r>
            <a:endParaRPr sz="1225">
              <a:latin typeface="Times New Roman"/>
              <a:cs typeface="Times New Roman"/>
            </a:endParaRPr>
          </a:p>
        </p:txBody>
      </p:sp>
      <p:grpSp>
        <p:nvGrpSpPr>
          <p:cNvPr id="77" name="object 28">
            <a:extLst>
              <a:ext uri="{FF2B5EF4-FFF2-40B4-BE49-F238E27FC236}">
                <a16:creationId xmlns:a16="http://schemas.microsoft.com/office/drawing/2014/main" id="{9560F48F-3C4E-9642-447A-24C4989CA553}"/>
              </a:ext>
            </a:extLst>
          </p:cNvPr>
          <p:cNvGrpSpPr/>
          <p:nvPr/>
        </p:nvGrpSpPr>
        <p:grpSpPr>
          <a:xfrm>
            <a:off x="10097903" y="1518944"/>
            <a:ext cx="440871" cy="1092670"/>
            <a:chOff x="3511138" y="2530264"/>
            <a:chExt cx="485775" cy="1203960"/>
          </a:xfrm>
        </p:grpSpPr>
        <p:pic>
          <p:nvPicPr>
            <p:cNvPr id="78" name="object 29">
              <a:extLst>
                <a:ext uri="{FF2B5EF4-FFF2-40B4-BE49-F238E27FC236}">
                  <a16:creationId xmlns:a16="http://schemas.microsoft.com/office/drawing/2014/main" id="{2801FD9D-2F38-533F-BB20-1B2BAB3767D0}"/>
                </a:ext>
              </a:extLst>
            </p:cNvPr>
            <p:cNvPicPr/>
            <p:nvPr/>
          </p:nvPicPr>
          <p:blipFill>
            <a:blip r:embed="rId6" cstate="print"/>
            <a:stretch>
              <a:fillRect/>
            </a:stretch>
          </p:blipFill>
          <p:spPr>
            <a:xfrm>
              <a:off x="3511138" y="3490278"/>
              <a:ext cx="485326" cy="243528"/>
            </a:xfrm>
            <a:prstGeom prst="rect">
              <a:avLst/>
            </a:prstGeom>
          </p:spPr>
        </p:pic>
        <p:sp>
          <p:nvSpPr>
            <p:cNvPr id="79" name="object 30">
              <a:extLst>
                <a:ext uri="{FF2B5EF4-FFF2-40B4-BE49-F238E27FC236}">
                  <a16:creationId xmlns:a16="http://schemas.microsoft.com/office/drawing/2014/main" id="{86799033-7C3B-D567-C25E-A969F28F16BC}"/>
                </a:ext>
              </a:extLst>
            </p:cNvPr>
            <p:cNvSpPr/>
            <p:nvPr/>
          </p:nvSpPr>
          <p:spPr>
            <a:xfrm>
              <a:off x="3693940" y="2530264"/>
              <a:ext cx="131445" cy="902335"/>
            </a:xfrm>
            <a:custGeom>
              <a:avLst/>
              <a:gdLst/>
              <a:ahLst/>
              <a:cxnLst/>
              <a:rect l="l" t="t" r="r" b="b"/>
              <a:pathLst>
                <a:path w="131445" h="902335">
                  <a:moveTo>
                    <a:pt x="42481" y="879265"/>
                  </a:moveTo>
                  <a:lnTo>
                    <a:pt x="33469" y="885673"/>
                  </a:lnTo>
                  <a:lnTo>
                    <a:pt x="34757" y="885673"/>
                  </a:lnTo>
                  <a:lnTo>
                    <a:pt x="23150" y="890190"/>
                  </a:lnTo>
                  <a:lnTo>
                    <a:pt x="17145" y="892250"/>
                  </a:lnTo>
                  <a:lnTo>
                    <a:pt x="11256" y="893264"/>
                  </a:lnTo>
                  <a:lnTo>
                    <a:pt x="0" y="894646"/>
                  </a:lnTo>
                  <a:lnTo>
                    <a:pt x="0" y="902336"/>
                  </a:lnTo>
                  <a:lnTo>
                    <a:pt x="11427" y="901630"/>
                  </a:lnTo>
                  <a:lnTo>
                    <a:pt x="24820" y="898034"/>
                  </a:lnTo>
                  <a:lnTo>
                    <a:pt x="37711" y="892744"/>
                  </a:lnTo>
                  <a:lnTo>
                    <a:pt x="47630" y="886956"/>
                  </a:lnTo>
                  <a:lnTo>
                    <a:pt x="47630" y="885673"/>
                  </a:lnTo>
                  <a:lnTo>
                    <a:pt x="52779" y="880546"/>
                  </a:lnTo>
                  <a:lnTo>
                    <a:pt x="42481" y="880546"/>
                  </a:lnTo>
                  <a:lnTo>
                    <a:pt x="42481" y="879265"/>
                  </a:lnTo>
                  <a:close/>
                </a:path>
                <a:path w="131445" h="902335">
                  <a:moveTo>
                    <a:pt x="103352" y="171883"/>
                  </a:moveTo>
                  <a:lnTo>
                    <a:pt x="63078" y="206358"/>
                  </a:lnTo>
                  <a:lnTo>
                    <a:pt x="55466" y="254861"/>
                  </a:lnTo>
                  <a:lnTo>
                    <a:pt x="50895" y="303870"/>
                  </a:lnTo>
                  <a:lnTo>
                    <a:pt x="48868" y="353314"/>
                  </a:lnTo>
                  <a:lnTo>
                    <a:pt x="48889" y="403122"/>
                  </a:lnTo>
                  <a:lnTo>
                    <a:pt x="50461" y="453225"/>
                  </a:lnTo>
                  <a:lnTo>
                    <a:pt x="53086" y="503551"/>
                  </a:lnTo>
                  <a:lnTo>
                    <a:pt x="56267" y="554031"/>
                  </a:lnTo>
                  <a:lnTo>
                    <a:pt x="59508" y="604594"/>
                  </a:lnTo>
                  <a:lnTo>
                    <a:pt x="62312" y="655170"/>
                  </a:lnTo>
                  <a:lnTo>
                    <a:pt x="64182" y="705688"/>
                  </a:lnTo>
                  <a:lnTo>
                    <a:pt x="64620" y="756079"/>
                  </a:lnTo>
                  <a:lnTo>
                    <a:pt x="63131" y="806271"/>
                  </a:lnTo>
                  <a:lnTo>
                    <a:pt x="59216" y="856194"/>
                  </a:lnTo>
                  <a:lnTo>
                    <a:pt x="57929" y="860038"/>
                  </a:lnTo>
                  <a:lnTo>
                    <a:pt x="55355" y="863884"/>
                  </a:lnTo>
                  <a:lnTo>
                    <a:pt x="52779" y="869011"/>
                  </a:lnTo>
                  <a:lnTo>
                    <a:pt x="50205" y="872857"/>
                  </a:lnTo>
                  <a:lnTo>
                    <a:pt x="42481" y="880546"/>
                  </a:lnTo>
                  <a:lnTo>
                    <a:pt x="52779" y="880546"/>
                  </a:lnTo>
                  <a:lnTo>
                    <a:pt x="55355" y="877982"/>
                  </a:lnTo>
                  <a:lnTo>
                    <a:pt x="56642" y="877982"/>
                  </a:lnTo>
                  <a:lnTo>
                    <a:pt x="59216" y="872857"/>
                  </a:lnTo>
                  <a:lnTo>
                    <a:pt x="61791" y="869011"/>
                  </a:lnTo>
                  <a:lnTo>
                    <a:pt x="66940" y="858758"/>
                  </a:lnTo>
                  <a:lnTo>
                    <a:pt x="68228" y="852350"/>
                  </a:lnTo>
                  <a:lnTo>
                    <a:pt x="68228" y="217893"/>
                  </a:lnTo>
                  <a:lnTo>
                    <a:pt x="69514" y="214049"/>
                  </a:lnTo>
                  <a:lnTo>
                    <a:pt x="70802" y="208922"/>
                  </a:lnTo>
                  <a:lnTo>
                    <a:pt x="72090" y="205075"/>
                  </a:lnTo>
                  <a:lnTo>
                    <a:pt x="74664" y="201231"/>
                  </a:lnTo>
                  <a:lnTo>
                    <a:pt x="78526" y="197385"/>
                  </a:lnTo>
                  <a:lnTo>
                    <a:pt x="77240" y="197385"/>
                  </a:lnTo>
                  <a:lnTo>
                    <a:pt x="84962" y="189696"/>
                  </a:lnTo>
                  <a:lnTo>
                    <a:pt x="93974" y="183287"/>
                  </a:lnTo>
                  <a:lnTo>
                    <a:pt x="96549" y="183287"/>
                  </a:lnTo>
                  <a:lnTo>
                    <a:pt x="104273" y="179443"/>
                  </a:lnTo>
                  <a:lnTo>
                    <a:pt x="109423" y="178160"/>
                  </a:lnTo>
                  <a:lnTo>
                    <a:pt x="115859" y="176879"/>
                  </a:lnTo>
                  <a:lnTo>
                    <a:pt x="121008" y="175596"/>
                  </a:lnTo>
                  <a:lnTo>
                    <a:pt x="127445" y="175596"/>
                  </a:lnTo>
                  <a:lnTo>
                    <a:pt x="114979" y="174581"/>
                  </a:lnTo>
                  <a:lnTo>
                    <a:pt x="103352" y="171883"/>
                  </a:lnTo>
                  <a:close/>
                </a:path>
                <a:path w="131445" h="902335">
                  <a:moveTo>
                    <a:pt x="96549" y="183287"/>
                  </a:moveTo>
                  <a:lnTo>
                    <a:pt x="93974" y="183287"/>
                  </a:lnTo>
                  <a:lnTo>
                    <a:pt x="93974" y="184569"/>
                  </a:lnTo>
                  <a:lnTo>
                    <a:pt x="96549" y="183287"/>
                  </a:lnTo>
                  <a:close/>
                </a:path>
                <a:path w="131445" h="902335">
                  <a:moveTo>
                    <a:pt x="127445" y="167906"/>
                  </a:moveTo>
                  <a:lnTo>
                    <a:pt x="106979" y="170504"/>
                  </a:lnTo>
                  <a:lnTo>
                    <a:pt x="103352" y="171883"/>
                  </a:lnTo>
                  <a:lnTo>
                    <a:pt x="114979" y="174581"/>
                  </a:lnTo>
                  <a:lnTo>
                    <a:pt x="127445" y="175596"/>
                  </a:lnTo>
                  <a:lnTo>
                    <a:pt x="127445" y="167906"/>
                  </a:lnTo>
                  <a:close/>
                </a:path>
                <a:path w="131445" h="902335">
                  <a:moveTo>
                    <a:pt x="127445" y="167906"/>
                  </a:moveTo>
                  <a:lnTo>
                    <a:pt x="127445" y="175596"/>
                  </a:lnTo>
                  <a:lnTo>
                    <a:pt x="130020" y="174315"/>
                  </a:lnTo>
                  <a:lnTo>
                    <a:pt x="131241" y="171883"/>
                  </a:lnTo>
                  <a:lnTo>
                    <a:pt x="131307" y="171750"/>
                  </a:lnTo>
                  <a:lnTo>
                    <a:pt x="130020" y="169188"/>
                  </a:lnTo>
                  <a:lnTo>
                    <a:pt x="127445" y="167906"/>
                  </a:lnTo>
                  <a:close/>
                </a:path>
                <a:path w="131445" h="902335">
                  <a:moveTo>
                    <a:pt x="68228" y="0"/>
                  </a:moveTo>
                  <a:lnTo>
                    <a:pt x="60504" y="0"/>
                  </a:lnTo>
                  <a:lnTo>
                    <a:pt x="60504" y="125609"/>
                  </a:lnTo>
                  <a:lnTo>
                    <a:pt x="61791" y="132017"/>
                  </a:lnTo>
                  <a:lnTo>
                    <a:pt x="63078" y="137144"/>
                  </a:lnTo>
                  <a:lnTo>
                    <a:pt x="68228" y="147400"/>
                  </a:lnTo>
                  <a:lnTo>
                    <a:pt x="79814" y="158935"/>
                  </a:lnTo>
                  <a:lnTo>
                    <a:pt x="79814" y="160216"/>
                  </a:lnTo>
                  <a:lnTo>
                    <a:pt x="90385" y="166854"/>
                  </a:lnTo>
                  <a:lnTo>
                    <a:pt x="102606" y="171750"/>
                  </a:lnTo>
                  <a:lnTo>
                    <a:pt x="102779" y="171750"/>
                  </a:lnTo>
                  <a:lnTo>
                    <a:pt x="103352" y="171883"/>
                  </a:lnTo>
                  <a:lnTo>
                    <a:pt x="106979" y="170504"/>
                  </a:lnTo>
                  <a:lnTo>
                    <a:pt x="127445" y="167906"/>
                  </a:lnTo>
                  <a:lnTo>
                    <a:pt x="121008" y="167906"/>
                  </a:lnTo>
                  <a:lnTo>
                    <a:pt x="115859" y="166625"/>
                  </a:lnTo>
                  <a:lnTo>
                    <a:pt x="109423" y="165342"/>
                  </a:lnTo>
                  <a:lnTo>
                    <a:pt x="104273" y="164061"/>
                  </a:lnTo>
                  <a:lnTo>
                    <a:pt x="93974" y="158935"/>
                  </a:lnTo>
                  <a:lnTo>
                    <a:pt x="84962" y="153808"/>
                  </a:lnTo>
                  <a:lnTo>
                    <a:pt x="77240" y="146118"/>
                  </a:lnTo>
                  <a:lnTo>
                    <a:pt x="78526" y="146118"/>
                  </a:lnTo>
                  <a:lnTo>
                    <a:pt x="74664" y="142271"/>
                  </a:lnTo>
                  <a:lnTo>
                    <a:pt x="72090" y="138426"/>
                  </a:lnTo>
                  <a:lnTo>
                    <a:pt x="70802" y="133300"/>
                  </a:lnTo>
                  <a:lnTo>
                    <a:pt x="69514" y="129454"/>
                  </a:lnTo>
                  <a:lnTo>
                    <a:pt x="68228" y="124327"/>
                  </a:lnTo>
                  <a:lnTo>
                    <a:pt x="68228" y="0"/>
                  </a:lnTo>
                  <a:close/>
                </a:path>
              </a:pathLst>
            </a:custGeom>
            <a:solidFill>
              <a:srgbClr val="000000"/>
            </a:solidFill>
          </p:spPr>
          <p:txBody>
            <a:bodyPr wrap="square" lIns="0" tIns="0" rIns="0" bIns="0" rtlCol="0"/>
            <a:lstStyle/>
            <a:p>
              <a:endParaRPr/>
            </a:p>
          </p:txBody>
        </p:sp>
      </p:grpSp>
      <p:sp>
        <p:nvSpPr>
          <p:cNvPr id="81" name="object 32">
            <a:extLst>
              <a:ext uri="{FF2B5EF4-FFF2-40B4-BE49-F238E27FC236}">
                <a16:creationId xmlns:a16="http://schemas.microsoft.com/office/drawing/2014/main" id="{0708E7CF-C917-3D50-3E79-71DAC2FD7FFA}"/>
              </a:ext>
            </a:extLst>
          </p:cNvPr>
          <p:cNvSpPr txBox="1"/>
          <p:nvPr/>
        </p:nvSpPr>
        <p:spPr>
          <a:xfrm>
            <a:off x="9706825" y="2030876"/>
            <a:ext cx="2578879" cy="658863"/>
          </a:xfrm>
          <a:prstGeom prst="rect">
            <a:avLst/>
          </a:prstGeom>
        </p:spPr>
        <p:txBody>
          <a:bodyPr vert="horz" wrap="square" lIns="0" tIns="79530" rIns="0" bIns="0" rtlCol="0">
            <a:spAutoFit/>
          </a:bodyPr>
          <a:lstStyle/>
          <a:p>
            <a:pPr marL="23053">
              <a:spcBef>
                <a:spcPts val="626"/>
              </a:spcBef>
            </a:pPr>
            <a:r>
              <a:rPr lang="en-GB" sz="1361" spc="-18" dirty="0">
                <a:latin typeface="Arial MT"/>
                <a:cs typeface="Arial MT"/>
              </a:rPr>
              <a:t>wait()</a:t>
            </a:r>
            <a:endParaRPr sz="1361" dirty="0">
              <a:latin typeface="Arial MT"/>
              <a:cs typeface="Arial MT"/>
            </a:endParaRPr>
          </a:p>
          <a:p>
            <a:pPr marL="897916">
              <a:spcBef>
                <a:spcPts val="712"/>
              </a:spcBef>
            </a:pPr>
            <a:r>
              <a:rPr sz="1498" dirty="0">
                <a:solidFill>
                  <a:srgbClr val="C00000"/>
                </a:solidFill>
                <a:latin typeface="Arial MT"/>
                <a:cs typeface="Arial MT"/>
              </a:rPr>
              <a:t>timer</a:t>
            </a:r>
            <a:r>
              <a:rPr sz="1498" spc="222" dirty="0">
                <a:solidFill>
                  <a:srgbClr val="C00000"/>
                </a:solidFill>
                <a:latin typeface="Arial MT"/>
                <a:cs typeface="Arial MT"/>
              </a:rPr>
              <a:t> </a:t>
            </a:r>
            <a:r>
              <a:rPr sz="2246" baseline="1683" dirty="0">
                <a:latin typeface="Arial MT"/>
                <a:cs typeface="Arial MT"/>
              </a:rPr>
              <a:t>(period</a:t>
            </a:r>
            <a:r>
              <a:rPr sz="2246" spc="47" baseline="1683" dirty="0">
                <a:latin typeface="Arial MT"/>
                <a:cs typeface="Arial MT"/>
              </a:rPr>
              <a:t> </a:t>
            </a:r>
            <a:r>
              <a:rPr sz="2723" baseline="1388" dirty="0">
                <a:solidFill>
                  <a:srgbClr val="0000FF"/>
                </a:solidFill>
                <a:latin typeface="Times New Roman"/>
                <a:cs typeface="Times New Roman"/>
              </a:rPr>
              <a:t>T</a:t>
            </a:r>
            <a:r>
              <a:rPr sz="1838" baseline="-18518" dirty="0">
                <a:solidFill>
                  <a:srgbClr val="0000FF"/>
                </a:solidFill>
                <a:latin typeface="Times New Roman"/>
                <a:cs typeface="Times New Roman"/>
              </a:rPr>
              <a:t>i</a:t>
            </a:r>
            <a:r>
              <a:rPr sz="1838" spc="-6" baseline="-18518" dirty="0">
                <a:solidFill>
                  <a:srgbClr val="0000FF"/>
                </a:solidFill>
                <a:latin typeface="Times New Roman"/>
                <a:cs typeface="Times New Roman"/>
              </a:rPr>
              <a:t> </a:t>
            </a:r>
            <a:r>
              <a:rPr sz="2246" spc="-68" baseline="1683" dirty="0">
                <a:latin typeface="Arial MT"/>
                <a:cs typeface="Arial MT"/>
              </a:rPr>
              <a:t>)</a:t>
            </a:r>
            <a:endParaRPr sz="2246" baseline="1683" dirty="0">
              <a:latin typeface="Arial MT"/>
              <a:cs typeface="Arial MT"/>
            </a:endParaRPr>
          </a:p>
        </p:txBody>
      </p:sp>
      <p:sp>
        <p:nvSpPr>
          <p:cNvPr id="82" name="object 33">
            <a:extLst>
              <a:ext uri="{FF2B5EF4-FFF2-40B4-BE49-F238E27FC236}">
                <a16:creationId xmlns:a16="http://schemas.microsoft.com/office/drawing/2014/main" id="{54DD401E-92A9-4E38-CCC1-CDA8E57888D2}"/>
              </a:ext>
            </a:extLst>
          </p:cNvPr>
          <p:cNvSpPr txBox="1"/>
          <p:nvPr/>
        </p:nvSpPr>
        <p:spPr>
          <a:xfrm>
            <a:off x="9655261" y="1827303"/>
            <a:ext cx="603106" cy="222219"/>
          </a:xfrm>
          <a:prstGeom prst="rect">
            <a:avLst/>
          </a:prstGeom>
        </p:spPr>
        <p:txBody>
          <a:bodyPr vert="horz" wrap="square" lIns="0" tIns="12679" rIns="0" bIns="0" rtlCol="0">
            <a:spAutoFit/>
          </a:bodyPr>
          <a:lstStyle/>
          <a:p>
            <a:pPr marL="11527">
              <a:spcBef>
                <a:spcPts val="100"/>
              </a:spcBef>
            </a:pPr>
            <a:r>
              <a:rPr sz="1361" spc="-9" dirty="0">
                <a:latin typeface="Arial MT"/>
                <a:cs typeface="Arial MT"/>
              </a:rPr>
              <a:t>output</a:t>
            </a:r>
            <a:endParaRPr sz="1361" dirty="0">
              <a:latin typeface="Arial MT"/>
              <a:cs typeface="Arial MT"/>
            </a:endParaRPr>
          </a:p>
        </p:txBody>
      </p:sp>
      <p:pic>
        <p:nvPicPr>
          <p:cNvPr id="4" name="Picture 2">
            <a:extLst>
              <a:ext uri="{FF2B5EF4-FFF2-40B4-BE49-F238E27FC236}">
                <a16:creationId xmlns:a16="http://schemas.microsoft.com/office/drawing/2014/main" id="{77C1BAB9-A679-3CBD-6E28-2633C1F5A0C1}"/>
              </a:ext>
            </a:extLst>
          </p:cNvPr>
          <p:cNvPicPr>
            <a:picLocks noChangeAspect="1" noChangeArrowheads="1"/>
          </p:cNvPicPr>
          <p:nvPr/>
        </p:nvPicPr>
        <p:blipFill>
          <a:blip r:embed="rId7"/>
          <a:srcRect/>
          <a:stretch>
            <a:fillRect/>
          </a:stretch>
        </p:blipFill>
        <p:spPr bwMode="auto">
          <a:xfrm>
            <a:off x="325665" y="2667000"/>
            <a:ext cx="4500648" cy="3408258"/>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2B35D6-C25B-A126-66B0-811DE7AABC0C}"/>
                  </a:ext>
                </a:extLst>
              </p:cNvPr>
              <p:cNvSpPr txBox="1"/>
              <p:nvPr/>
            </p:nvSpPr>
            <p:spPr>
              <a:xfrm>
                <a:off x="1447800" y="6172200"/>
                <a:ext cx="1723549" cy="400110"/>
              </a:xfrm>
              <a:prstGeom prst="rect">
                <a:avLst/>
              </a:prstGeom>
              <a:noFill/>
            </p:spPr>
            <p:txBody>
              <a:bodyPr wrap="none" rtlCol="0">
                <a:spAutoFit/>
              </a:bodyPr>
              <a:lstStyle/>
              <a:p>
                <a:r>
                  <a:rPr lang="en-GB" sz="2000" b="0" dirty="0">
                    <a:latin typeface="Gill Sans Light"/>
                  </a:rPr>
                  <a:t>A job of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5" name="TextBox 4">
                <a:extLst>
                  <a:ext uri="{FF2B5EF4-FFF2-40B4-BE49-F238E27FC236}">
                    <a16:creationId xmlns:a16="http://schemas.microsoft.com/office/drawing/2014/main" id="{542B35D6-C25B-A126-66B0-811DE7AABC0C}"/>
                  </a:ext>
                </a:extLst>
              </p:cNvPr>
              <p:cNvSpPr txBox="1">
                <a:spLocks noRot="1" noChangeAspect="1" noMove="1" noResize="1" noEditPoints="1" noAdjustHandles="1" noChangeArrowheads="1" noChangeShapeType="1" noTextEdit="1"/>
              </p:cNvSpPr>
              <p:nvPr/>
            </p:nvSpPr>
            <p:spPr>
              <a:xfrm>
                <a:off x="1447800" y="6172200"/>
                <a:ext cx="1723549" cy="400110"/>
              </a:xfrm>
              <a:prstGeom prst="rect">
                <a:avLst/>
              </a:prstGeom>
              <a:blipFill>
                <a:blip r:embed="rId8"/>
                <a:stretch>
                  <a:fillRect l="-3901" t="-7692" b="-276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B61A67-7A00-9C56-F3F6-3994D6169277}"/>
                  </a:ext>
                </a:extLst>
              </p:cNvPr>
              <p:cNvSpPr txBox="1"/>
              <p:nvPr/>
            </p:nvSpPr>
            <p:spPr>
              <a:xfrm>
                <a:off x="6849524" y="6172200"/>
                <a:ext cx="3358548" cy="400110"/>
              </a:xfrm>
              <a:prstGeom prst="rect">
                <a:avLst/>
              </a:prstGeom>
              <a:noFill/>
            </p:spPr>
            <p:txBody>
              <a:bodyPr wrap="none" rtlCol="0">
                <a:spAutoFit/>
              </a:bodyPr>
              <a:lstStyle/>
              <a:p>
                <a:r>
                  <a:rPr lang="en-GB" sz="2000" b="0" dirty="0">
                    <a:latin typeface="Gill Sans Light"/>
                  </a:rPr>
                  <a:t>Multiple jobs released by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6" name="TextBox 5">
                <a:extLst>
                  <a:ext uri="{FF2B5EF4-FFF2-40B4-BE49-F238E27FC236}">
                    <a16:creationId xmlns:a16="http://schemas.microsoft.com/office/drawing/2014/main" id="{9CB61A67-7A00-9C56-F3F6-3994D6169277}"/>
                  </a:ext>
                </a:extLst>
              </p:cNvPr>
              <p:cNvSpPr txBox="1">
                <a:spLocks noRot="1" noChangeAspect="1" noMove="1" noResize="1" noEditPoints="1" noAdjustHandles="1" noChangeArrowheads="1" noChangeShapeType="1" noTextEdit="1"/>
              </p:cNvSpPr>
              <p:nvPr/>
            </p:nvSpPr>
            <p:spPr>
              <a:xfrm>
                <a:off x="6849524" y="6172200"/>
                <a:ext cx="3358548" cy="400110"/>
              </a:xfrm>
              <a:prstGeom prst="rect">
                <a:avLst/>
              </a:prstGeom>
              <a:blipFill>
                <a:blip r:embed="rId9"/>
                <a:stretch>
                  <a:fillRect l="-1996" t="-7692" b="-27692"/>
                </a:stretch>
              </a:blipFill>
            </p:spPr>
            <p:txBody>
              <a:bodyPr/>
              <a:lstStyle/>
              <a:p>
                <a:r>
                  <a:rPr lang="en-SE">
                    <a:noFill/>
                  </a:rPr>
                  <a:t> </a:t>
                </a:r>
              </a:p>
            </p:txBody>
          </p:sp>
        </mc:Fallback>
      </mc:AlternateContent>
    </p:spTree>
    <p:extLst>
      <p:ext uri="{BB962C8B-B14F-4D97-AF65-F5344CB8AC3E}">
        <p14:creationId xmlns:p14="http://schemas.microsoft.com/office/powerpoint/2010/main" val="15856183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280A-EB8D-865A-B087-7833BBC0E5BD}"/>
              </a:ext>
            </a:extLst>
          </p:cNvPr>
          <p:cNvSpPr>
            <a:spLocks noGrp="1"/>
          </p:cNvSpPr>
          <p:nvPr>
            <p:ph type="title"/>
          </p:nvPr>
        </p:nvSpPr>
        <p:spPr/>
        <p:txBody>
          <a:bodyPr/>
          <a:lstStyle/>
          <a:p>
            <a:r>
              <a:rPr lang="en-GB" dirty="0"/>
              <a:t>Outline</a:t>
            </a:r>
            <a:endParaRPr lang="en-SE" dirty="0"/>
          </a:p>
        </p:txBody>
      </p:sp>
      <p:sp>
        <p:nvSpPr>
          <p:cNvPr id="3" name="Content Placeholder 2">
            <a:extLst>
              <a:ext uri="{FF2B5EF4-FFF2-40B4-BE49-F238E27FC236}">
                <a16:creationId xmlns:a16="http://schemas.microsoft.com/office/drawing/2014/main" id="{ACBA0B50-FE8D-6A33-A831-74D29A58EC72}"/>
              </a:ext>
            </a:extLst>
          </p:cNvPr>
          <p:cNvSpPr>
            <a:spLocks noGrp="1"/>
          </p:cNvSpPr>
          <p:nvPr>
            <p:ph idx="1"/>
          </p:nvPr>
        </p:nvSpPr>
        <p:spPr/>
        <p:txBody>
          <a:bodyPr/>
          <a:lstStyle/>
          <a:p>
            <a:r>
              <a:rPr lang="en-GB" dirty="0"/>
              <a:t>Introduction to RTOS and Real-Time Scheduling</a:t>
            </a:r>
          </a:p>
          <a:p>
            <a:r>
              <a:rPr lang="en-GB" dirty="0"/>
              <a:t>Fixed-Priority Scheduling</a:t>
            </a:r>
          </a:p>
          <a:p>
            <a:r>
              <a:rPr lang="en-GB"/>
              <a:t>Earliest Deadline First Scheduling</a:t>
            </a:r>
          </a:p>
          <a:p>
            <a:r>
              <a:rPr lang="en-GB"/>
              <a:t>Resource </a:t>
            </a:r>
            <a:r>
              <a:rPr lang="en-GB" dirty="0"/>
              <a:t>Synchronization Protocols (for Fixed-Priority Scheduling)</a:t>
            </a:r>
          </a:p>
          <a:p>
            <a:r>
              <a:rPr lang="en-GB" dirty="0" err="1"/>
              <a:t>Preemptive</a:t>
            </a:r>
            <a:r>
              <a:rPr lang="en-GB" dirty="0"/>
              <a:t> vs. Non-</a:t>
            </a:r>
            <a:r>
              <a:rPr lang="en-GB" dirty="0" err="1"/>
              <a:t>Preemptive</a:t>
            </a:r>
            <a:r>
              <a:rPr lang="en-GB" dirty="0"/>
              <a:t> Scheduling</a:t>
            </a:r>
          </a:p>
          <a:p>
            <a:r>
              <a:rPr lang="en-GB" dirty="0"/>
              <a:t>Multiprocessor Scheduling</a:t>
            </a:r>
          </a:p>
          <a:p>
            <a:endParaRPr lang="en-SE" dirty="0"/>
          </a:p>
        </p:txBody>
      </p:sp>
    </p:spTree>
    <p:extLst>
      <p:ext uri="{BB962C8B-B14F-4D97-AF65-F5344CB8AC3E}">
        <p14:creationId xmlns:p14="http://schemas.microsoft.com/office/powerpoint/2010/main" val="417918574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B7D6-E19A-9CF9-5AAD-AF8E8AE25B66}"/>
              </a:ext>
            </a:extLst>
          </p:cNvPr>
          <p:cNvSpPr>
            <a:spLocks noGrp="1"/>
          </p:cNvSpPr>
          <p:nvPr>
            <p:ph type="title"/>
          </p:nvPr>
        </p:nvSpPr>
        <p:spPr/>
        <p:txBody>
          <a:bodyPr/>
          <a:lstStyle/>
          <a:p>
            <a:r>
              <a:rPr lang="en-GB" dirty="0"/>
              <a:t>Aperiodic &amp; Sporadic Task</a:t>
            </a:r>
            <a:endParaRPr lang="en-SE" dirty="0"/>
          </a:p>
        </p:txBody>
      </p:sp>
      <p:sp>
        <p:nvSpPr>
          <p:cNvPr id="3" name="Content Placeholder 2">
            <a:extLst>
              <a:ext uri="{FF2B5EF4-FFF2-40B4-BE49-F238E27FC236}">
                <a16:creationId xmlns:a16="http://schemas.microsoft.com/office/drawing/2014/main" id="{25638BC0-8483-9CA1-7D59-CD81AF0CA346}"/>
              </a:ext>
            </a:extLst>
          </p:cNvPr>
          <p:cNvSpPr>
            <a:spLocks noGrp="1"/>
          </p:cNvSpPr>
          <p:nvPr>
            <p:ph idx="1"/>
          </p:nvPr>
        </p:nvSpPr>
        <p:spPr/>
        <p:txBody>
          <a:bodyPr/>
          <a:lstStyle/>
          <a:p>
            <a:r>
              <a:rPr lang="en-GB" dirty="0"/>
              <a:t>Aperiodic task: jobs may arrive at arbitrary time instants</a:t>
            </a:r>
          </a:p>
          <a:p>
            <a:r>
              <a:rPr lang="en-GB" dirty="0"/>
              <a:t>Sporadic task: arrival times with a minimum interarrival time constraint</a:t>
            </a:r>
            <a:endParaRPr lang="en-SE" dirty="0"/>
          </a:p>
        </p:txBody>
      </p:sp>
      <p:sp>
        <p:nvSpPr>
          <p:cNvPr id="4" name="object 3">
            <a:extLst>
              <a:ext uri="{FF2B5EF4-FFF2-40B4-BE49-F238E27FC236}">
                <a16:creationId xmlns:a16="http://schemas.microsoft.com/office/drawing/2014/main" id="{05D83AF7-8FF6-8AC3-A70B-A8390B15FE45}"/>
              </a:ext>
            </a:extLst>
          </p:cNvPr>
          <p:cNvSpPr txBox="1"/>
          <p:nvPr/>
        </p:nvSpPr>
        <p:spPr>
          <a:xfrm>
            <a:off x="3234162" y="2024551"/>
            <a:ext cx="1639003"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Aperiodic:</a:t>
            </a:r>
            <a:endParaRPr sz="2360">
              <a:latin typeface="Times New Roman"/>
              <a:cs typeface="Times New Roman"/>
            </a:endParaRPr>
          </a:p>
        </p:txBody>
      </p:sp>
      <p:sp>
        <p:nvSpPr>
          <p:cNvPr id="5" name="object 4">
            <a:extLst>
              <a:ext uri="{FF2B5EF4-FFF2-40B4-BE49-F238E27FC236}">
                <a16:creationId xmlns:a16="http://schemas.microsoft.com/office/drawing/2014/main" id="{039C0F8A-C41A-216D-B7C6-B03CBAB971FB}"/>
              </a:ext>
            </a:extLst>
          </p:cNvPr>
          <p:cNvSpPr txBox="1"/>
          <p:nvPr/>
        </p:nvSpPr>
        <p:spPr>
          <a:xfrm>
            <a:off x="5216206" y="2064856"/>
            <a:ext cx="1445943" cy="373651"/>
          </a:xfrm>
          <a:prstGeom prst="rect">
            <a:avLst/>
          </a:prstGeom>
        </p:spPr>
        <p:txBody>
          <a:bodyPr vert="horz" wrap="square" lIns="0" tIns="10373" rIns="0" bIns="0" rtlCol="0">
            <a:spAutoFit/>
          </a:bodyPr>
          <a:lstStyle/>
          <a:p>
            <a:pPr marL="46106">
              <a:spcBef>
                <a:spcPts val="82"/>
              </a:spcBef>
              <a:tabLst>
                <a:tab pos="742884" algn="l"/>
                <a:tab pos="1061016" algn="l"/>
              </a:tabLst>
            </a:pPr>
            <a:r>
              <a:rPr sz="3540" spc="-14" baseline="7478" dirty="0">
                <a:latin typeface="Times New Roman"/>
                <a:cs typeface="Times New Roman"/>
              </a:rPr>
              <a:t>a</a:t>
            </a:r>
            <a:r>
              <a:rPr sz="1543" spc="-9" dirty="0">
                <a:latin typeface="Times New Roman"/>
                <a:cs typeface="Times New Roman"/>
              </a:rPr>
              <a:t>i,k+1</a:t>
            </a:r>
            <a:r>
              <a:rPr sz="1543" dirty="0">
                <a:latin typeface="Times New Roman"/>
                <a:cs typeface="Times New Roman"/>
              </a:rPr>
              <a:t>	</a:t>
            </a:r>
            <a:r>
              <a:rPr sz="3540" spc="-68" baseline="7478" dirty="0">
                <a:latin typeface="Times New Roman"/>
                <a:cs typeface="Times New Roman"/>
              </a:rPr>
              <a:t>&gt;</a:t>
            </a:r>
            <a:r>
              <a:rPr sz="3540" baseline="7478" dirty="0">
                <a:latin typeface="Times New Roman"/>
                <a:cs typeface="Times New Roman"/>
              </a:rPr>
              <a:t>	</a:t>
            </a:r>
            <a:r>
              <a:rPr sz="3540" spc="-27" baseline="7478" dirty="0">
                <a:latin typeface="Times New Roman"/>
                <a:cs typeface="Times New Roman"/>
              </a:rPr>
              <a:t>a</a:t>
            </a:r>
            <a:r>
              <a:rPr sz="1543" spc="-18" dirty="0">
                <a:latin typeface="Times New Roman"/>
                <a:cs typeface="Times New Roman"/>
              </a:rPr>
              <a:t>i,k</a:t>
            </a:r>
            <a:endParaRPr sz="1543">
              <a:latin typeface="Times New Roman"/>
              <a:cs typeface="Times New Roman"/>
            </a:endParaRPr>
          </a:p>
        </p:txBody>
      </p:sp>
      <p:grpSp>
        <p:nvGrpSpPr>
          <p:cNvPr id="6" name="object 5">
            <a:extLst>
              <a:ext uri="{FF2B5EF4-FFF2-40B4-BE49-F238E27FC236}">
                <a16:creationId xmlns:a16="http://schemas.microsoft.com/office/drawing/2014/main" id="{E8926422-3740-8E9E-818D-BCAFCBC29475}"/>
              </a:ext>
            </a:extLst>
          </p:cNvPr>
          <p:cNvGrpSpPr/>
          <p:nvPr/>
        </p:nvGrpSpPr>
        <p:grpSpPr>
          <a:xfrm>
            <a:off x="7620622" y="2061837"/>
            <a:ext cx="1489165" cy="538843"/>
            <a:chOff x="7026607" y="2271838"/>
            <a:chExt cx="1640839" cy="593725"/>
          </a:xfrm>
        </p:grpSpPr>
        <p:sp>
          <p:nvSpPr>
            <p:cNvPr id="7" name="object 6">
              <a:extLst>
                <a:ext uri="{FF2B5EF4-FFF2-40B4-BE49-F238E27FC236}">
                  <a16:creationId xmlns:a16="http://schemas.microsoft.com/office/drawing/2014/main" id="{0F449821-612C-F9D2-7DFC-5D03B4912E3F}"/>
                </a:ext>
              </a:extLst>
            </p:cNvPr>
            <p:cNvSpPr/>
            <p:nvPr/>
          </p:nvSpPr>
          <p:spPr>
            <a:xfrm>
              <a:off x="7049732" y="2789962"/>
              <a:ext cx="161290" cy="75565"/>
            </a:xfrm>
            <a:custGeom>
              <a:avLst/>
              <a:gdLst/>
              <a:ahLst/>
              <a:cxnLst/>
              <a:rect l="l" t="t" r="r" b="b"/>
              <a:pathLst>
                <a:path w="161290" h="75564">
                  <a:moveTo>
                    <a:pt x="150933" y="0"/>
                  </a:moveTo>
                  <a:lnTo>
                    <a:pt x="0" y="75251"/>
                  </a:lnTo>
                  <a:lnTo>
                    <a:pt x="52174" y="75251"/>
                  </a:lnTo>
                  <a:lnTo>
                    <a:pt x="160808" y="20970"/>
                  </a:lnTo>
                  <a:lnTo>
                    <a:pt x="150933" y="0"/>
                  </a:lnTo>
                  <a:close/>
                </a:path>
              </a:pathLst>
            </a:custGeom>
            <a:solidFill>
              <a:srgbClr val="4A7EBB"/>
            </a:solidFill>
          </p:spPr>
          <p:txBody>
            <a:bodyPr wrap="square" lIns="0" tIns="0" rIns="0" bIns="0" rtlCol="0"/>
            <a:lstStyle/>
            <a:p>
              <a:endParaRPr/>
            </a:p>
          </p:txBody>
        </p:sp>
        <p:pic>
          <p:nvPicPr>
            <p:cNvPr id="8" name="object 7">
              <a:extLst>
                <a:ext uri="{FF2B5EF4-FFF2-40B4-BE49-F238E27FC236}">
                  <a16:creationId xmlns:a16="http://schemas.microsoft.com/office/drawing/2014/main" id="{7663DD58-B4BD-5009-4BBA-AE11852FCB8E}"/>
                </a:ext>
              </a:extLst>
            </p:cNvPr>
            <p:cNvPicPr/>
            <p:nvPr/>
          </p:nvPicPr>
          <p:blipFill>
            <a:blip r:embed="rId3" cstate="print"/>
            <a:stretch>
              <a:fillRect/>
            </a:stretch>
          </p:blipFill>
          <p:spPr>
            <a:xfrm>
              <a:off x="7026607" y="2272030"/>
              <a:ext cx="1640585" cy="593183"/>
            </a:xfrm>
            <a:prstGeom prst="rect">
              <a:avLst/>
            </a:prstGeom>
          </p:spPr>
        </p:pic>
        <p:sp>
          <p:nvSpPr>
            <p:cNvPr id="9" name="object 8">
              <a:extLst>
                <a:ext uri="{FF2B5EF4-FFF2-40B4-BE49-F238E27FC236}">
                  <a16:creationId xmlns:a16="http://schemas.microsoft.com/office/drawing/2014/main" id="{B40764A2-8E7B-F042-07B2-5F22F6DAC29B}"/>
                </a:ext>
              </a:extLst>
            </p:cNvPr>
            <p:cNvSpPr/>
            <p:nvPr/>
          </p:nvSpPr>
          <p:spPr>
            <a:xfrm>
              <a:off x="7026607" y="2271838"/>
              <a:ext cx="1640839" cy="593725"/>
            </a:xfrm>
            <a:custGeom>
              <a:avLst/>
              <a:gdLst/>
              <a:ahLst/>
              <a:cxnLst/>
              <a:rect l="l" t="t" r="r" b="b"/>
              <a:pathLst>
                <a:path w="1640840" h="593725">
                  <a:moveTo>
                    <a:pt x="1636882" y="0"/>
                  </a:moveTo>
                  <a:lnTo>
                    <a:pt x="3704" y="0"/>
                  </a:lnTo>
                  <a:lnTo>
                    <a:pt x="1235" y="1234"/>
                  </a:lnTo>
                  <a:lnTo>
                    <a:pt x="0" y="3702"/>
                  </a:lnTo>
                  <a:lnTo>
                    <a:pt x="0" y="593375"/>
                  </a:lnTo>
                  <a:lnTo>
                    <a:pt x="7406" y="593375"/>
                  </a:lnTo>
                  <a:lnTo>
                    <a:pt x="7406" y="7401"/>
                  </a:lnTo>
                  <a:lnTo>
                    <a:pt x="3704" y="7401"/>
                  </a:lnTo>
                  <a:lnTo>
                    <a:pt x="7406" y="3702"/>
                  </a:lnTo>
                  <a:lnTo>
                    <a:pt x="1640585" y="3702"/>
                  </a:lnTo>
                  <a:lnTo>
                    <a:pt x="1639350" y="1234"/>
                  </a:lnTo>
                  <a:lnTo>
                    <a:pt x="1636882" y="0"/>
                  </a:lnTo>
                  <a:close/>
                </a:path>
                <a:path w="1640840" h="593725">
                  <a:moveTo>
                    <a:pt x="1633178" y="3702"/>
                  </a:moveTo>
                  <a:lnTo>
                    <a:pt x="1633178" y="593375"/>
                  </a:lnTo>
                  <a:lnTo>
                    <a:pt x="1640585" y="593375"/>
                  </a:lnTo>
                  <a:lnTo>
                    <a:pt x="1640585" y="7401"/>
                  </a:lnTo>
                  <a:lnTo>
                    <a:pt x="1636882" y="7401"/>
                  </a:lnTo>
                  <a:lnTo>
                    <a:pt x="1633178" y="3702"/>
                  </a:lnTo>
                  <a:close/>
                </a:path>
                <a:path w="1640840" h="593725">
                  <a:moveTo>
                    <a:pt x="7406" y="3702"/>
                  </a:moveTo>
                  <a:lnTo>
                    <a:pt x="3704" y="7401"/>
                  </a:lnTo>
                  <a:lnTo>
                    <a:pt x="7406" y="7401"/>
                  </a:lnTo>
                  <a:lnTo>
                    <a:pt x="7406" y="3702"/>
                  </a:lnTo>
                  <a:close/>
                </a:path>
                <a:path w="1640840" h="593725">
                  <a:moveTo>
                    <a:pt x="1633178" y="3702"/>
                  </a:moveTo>
                  <a:lnTo>
                    <a:pt x="7406" y="3702"/>
                  </a:lnTo>
                  <a:lnTo>
                    <a:pt x="7406" y="7401"/>
                  </a:lnTo>
                  <a:lnTo>
                    <a:pt x="1633178" y="7401"/>
                  </a:lnTo>
                  <a:lnTo>
                    <a:pt x="1633178" y="3702"/>
                  </a:lnTo>
                  <a:close/>
                </a:path>
                <a:path w="1640840" h="593725">
                  <a:moveTo>
                    <a:pt x="1640585" y="3702"/>
                  </a:moveTo>
                  <a:lnTo>
                    <a:pt x="1633178" y="3702"/>
                  </a:lnTo>
                  <a:lnTo>
                    <a:pt x="1636882" y="7401"/>
                  </a:lnTo>
                  <a:lnTo>
                    <a:pt x="1640585" y="7401"/>
                  </a:lnTo>
                  <a:lnTo>
                    <a:pt x="1640585" y="3702"/>
                  </a:lnTo>
                  <a:close/>
                </a:path>
              </a:pathLst>
            </a:custGeom>
            <a:solidFill>
              <a:srgbClr val="98B954"/>
            </a:solidFill>
          </p:spPr>
          <p:txBody>
            <a:bodyPr wrap="square" lIns="0" tIns="0" rIns="0" bIns="0" rtlCol="0"/>
            <a:lstStyle/>
            <a:p>
              <a:endParaRPr/>
            </a:p>
          </p:txBody>
        </p:sp>
      </p:grpSp>
      <p:sp>
        <p:nvSpPr>
          <p:cNvPr id="10" name="object 9">
            <a:extLst>
              <a:ext uri="{FF2B5EF4-FFF2-40B4-BE49-F238E27FC236}">
                <a16:creationId xmlns:a16="http://schemas.microsoft.com/office/drawing/2014/main" id="{714D31DD-81A7-B4B4-D737-C16781F8DD03}"/>
              </a:ext>
            </a:extLst>
          </p:cNvPr>
          <p:cNvSpPr txBox="1"/>
          <p:nvPr/>
        </p:nvSpPr>
        <p:spPr>
          <a:xfrm>
            <a:off x="7621420" y="2039105"/>
            <a:ext cx="1725447" cy="555239"/>
          </a:xfrm>
          <a:prstGeom prst="rect">
            <a:avLst/>
          </a:prstGeom>
        </p:spPr>
        <p:txBody>
          <a:bodyPr vert="horz" wrap="square" lIns="0" tIns="10373" rIns="0" bIns="0" rtlCol="0">
            <a:spAutoFit/>
          </a:bodyPr>
          <a:lstStyle/>
          <a:p>
            <a:pPr marL="11527" marR="4611" indent="293350">
              <a:spcBef>
                <a:spcPts val="82"/>
              </a:spcBef>
            </a:pPr>
            <a:r>
              <a:rPr sz="1770" spc="-9" dirty="0">
                <a:latin typeface="Calibri"/>
                <a:cs typeface="Calibri"/>
              </a:rPr>
              <a:t>minimum interarrival</a:t>
            </a:r>
            <a:r>
              <a:rPr sz="1770" spc="-86" dirty="0">
                <a:latin typeface="Calibri"/>
                <a:cs typeface="Calibri"/>
              </a:rPr>
              <a:t> </a:t>
            </a:r>
            <a:r>
              <a:rPr sz="1770" spc="-18" dirty="0">
                <a:latin typeface="Calibri"/>
                <a:cs typeface="Calibri"/>
              </a:rPr>
              <a:t>time</a:t>
            </a:r>
            <a:endParaRPr sz="1770" dirty="0">
              <a:latin typeface="Calibri"/>
              <a:cs typeface="Calibri"/>
            </a:endParaRPr>
          </a:p>
        </p:txBody>
      </p:sp>
      <p:sp>
        <p:nvSpPr>
          <p:cNvPr id="11" name="object 10">
            <a:extLst>
              <a:ext uri="{FF2B5EF4-FFF2-40B4-BE49-F238E27FC236}">
                <a16:creationId xmlns:a16="http://schemas.microsoft.com/office/drawing/2014/main" id="{4FEE396B-54F1-ED84-03DC-C06591105D13}"/>
              </a:ext>
            </a:extLst>
          </p:cNvPr>
          <p:cNvSpPr txBox="1"/>
          <p:nvPr/>
        </p:nvSpPr>
        <p:spPr>
          <a:xfrm>
            <a:off x="3234162" y="2741092"/>
            <a:ext cx="1522591"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Sporadic:</a:t>
            </a:r>
            <a:endParaRPr sz="2360">
              <a:latin typeface="Times New Roman"/>
              <a:cs typeface="Times New Roman"/>
            </a:endParaRPr>
          </a:p>
        </p:txBody>
      </p:sp>
      <p:sp>
        <p:nvSpPr>
          <p:cNvPr id="12" name="object 11">
            <a:extLst>
              <a:ext uri="{FF2B5EF4-FFF2-40B4-BE49-F238E27FC236}">
                <a16:creationId xmlns:a16="http://schemas.microsoft.com/office/drawing/2014/main" id="{6B9075F1-F467-061E-F170-A1B192AF0000}"/>
              </a:ext>
            </a:extLst>
          </p:cNvPr>
          <p:cNvSpPr txBox="1"/>
          <p:nvPr/>
        </p:nvSpPr>
        <p:spPr>
          <a:xfrm>
            <a:off x="5227732" y="2781397"/>
            <a:ext cx="619525" cy="373651"/>
          </a:xfrm>
          <a:prstGeom prst="rect">
            <a:avLst/>
          </a:prstGeom>
        </p:spPr>
        <p:txBody>
          <a:bodyPr vert="horz" wrap="square" lIns="0" tIns="10373" rIns="0" bIns="0" rtlCol="0">
            <a:spAutoFit/>
          </a:bodyPr>
          <a:lstStyle/>
          <a:p>
            <a:pPr marL="34580">
              <a:spcBef>
                <a:spcPts val="82"/>
              </a:spcBef>
            </a:pPr>
            <a:r>
              <a:rPr sz="3540" spc="-14" baseline="7478" dirty="0">
                <a:latin typeface="Times New Roman"/>
                <a:cs typeface="Times New Roman"/>
              </a:rPr>
              <a:t>a</a:t>
            </a:r>
            <a:r>
              <a:rPr sz="1543" spc="-9" dirty="0">
                <a:latin typeface="Times New Roman"/>
                <a:cs typeface="Times New Roman"/>
              </a:rPr>
              <a:t>i,k+1</a:t>
            </a:r>
            <a:endParaRPr sz="1543">
              <a:latin typeface="Times New Roman"/>
              <a:cs typeface="Times New Roman"/>
            </a:endParaRPr>
          </a:p>
        </p:txBody>
      </p:sp>
      <p:sp>
        <p:nvSpPr>
          <p:cNvPr id="13" name="object 12">
            <a:extLst>
              <a:ext uri="{FF2B5EF4-FFF2-40B4-BE49-F238E27FC236}">
                <a16:creationId xmlns:a16="http://schemas.microsoft.com/office/drawing/2014/main" id="{E045AE18-AAE0-9311-58E5-8A7288B4A498}"/>
              </a:ext>
            </a:extLst>
          </p:cNvPr>
          <p:cNvSpPr txBox="1"/>
          <p:nvPr/>
        </p:nvSpPr>
        <p:spPr>
          <a:xfrm>
            <a:off x="5924577" y="2741092"/>
            <a:ext cx="1510672" cy="373651"/>
          </a:xfrm>
          <a:prstGeom prst="rect">
            <a:avLst/>
          </a:prstGeom>
        </p:spPr>
        <p:txBody>
          <a:bodyPr vert="horz" wrap="square" lIns="0" tIns="10373" rIns="0" bIns="0" rtlCol="0">
            <a:spAutoFit/>
          </a:bodyPr>
          <a:lstStyle/>
          <a:p>
            <a:pPr marL="34580">
              <a:spcBef>
                <a:spcPts val="82"/>
              </a:spcBef>
              <a:tabLst>
                <a:tab pos="348101" algn="l"/>
              </a:tabLst>
            </a:pPr>
            <a:r>
              <a:rPr sz="2360" spc="-45" dirty="0">
                <a:latin typeface="Symbol"/>
                <a:cs typeface="Symbol"/>
              </a:rPr>
              <a:t></a:t>
            </a:r>
            <a:r>
              <a:rPr sz="2360" dirty="0">
                <a:latin typeface="Times New Roman"/>
                <a:cs typeface="Times New Roman"/>
              </a:rPr>
              <a:t>	a</a:t>
            </a:r>
            <a:r>
              <a:rPr sz="2314" baseline="-11437" dirty="0">
                <a:latin typeface="Times New Roman"/>
                <a:cs typeface="Times New Roman"/>
              </a:rPr>
              <a:t>i,k</a:t>
            </a:r>
            <a:r>
              <a:rPr sz="2314" spc="300" baseline="-11437" dirty="0">
                <a:latin typeface="Times New Roman"/>
                <a:cs typeface="Times New Roman"/>
              </a:rPr>
              <a:t> </a:t>
            </a:r>
            <a:r>
              <a:rPr sz="2360" dirty="0">
                <a:latin typeface="Times New Roman"/>
                <a:cs typeface="Times New Roman"/>
              </a:rPr>
              <a:t>+</a:t>
            </a:r>
            <a:r>
              <a:rPr sz="2360" spc="-45" dirty="0">
                <a:latin typeface="Times New Roman"/>
                <a:cs typeface="Times New Roman"/>
              </a:rPr>
              <a:t> </a:t>
            </a:r>
            <a:r>
              <a:rPr sz="2360" spc="-23" dirty="0">
                <a:latin typeface="Times New Roman"/>
                <a:cs typeface="Times New Roman"/>
              </a:rPr>
              <a:t>T</a:t>
            </a:r>
            <a:r>
              <a:rPr sz="2314" spc="-34" baseline="-11437" dirty="0">
                <a:latin typeface="Times New Roman"/>
                <a:cs typeface="Times New Roman"/>
              </a:rPr>
              <a:t>i</a:t>
            </a:r>
            <a:endParaRPr sz="2314" baseline="-11437" dirty="0">
              <a:latin typeface="Times New Roman"/>
              <a:cs typeface="Times New Roman"/>
            </a:endParaRPr>
          </a:p>
        </p:txBody>
      </p:sp>
      <p:sp>
        <p:nvSpPr>
          <p:cNvPr id="14" name="object 13">
            <a:extLst>
              <a:ext uri="{FF2B5EF4-FFF2-40B4-BE49-F238E27FC236}">
                <a16:creationId xmlns:a16="http://schemas.microsoft.com/office/drawing/2014/main" id="{7C9C8050-4119-5BD5-8A9B-D3961ABBE61F}"/>
              </a:ext>
            </a:extLst>
          </p:cNvPr>
          <p:cNvSpPr txBox="1"/>
          <p:nvPr/>
        </p:nvSpPr>
        <p:spPr>
          <a:xfrm>
            <a:off x="3632357"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15" name="object 14">
            <a:extLst>
              <a:ext uri="{FF2B5EF4-FFF2-40B4-BE49-F238E27FC236}">
                <a16:creationId xmlns:a16="http://schemas.microsoft.com/office/drawing/2014/main" id="{2CAEDF32-45B9-F764-7DF5-932F8CBF2A28}"/>
              </a:ext>
            </a:extLst>
          </p:cNvPr>
          <p:cNvGrpSpPr/>
          <p:nvPr/>
        </p:nvGrpSpPr>
        <p:grpSpPr>
          <a:xfrm>
            <a:off x="3568347" y="4074867"/>
            <a:ext cx="4542993" cy="205164"/>
            <a:chOff x="2561600" y="4489900"/>
            <a:chExt cx="5005705" cy="226060"/>
          </a:xfrm>
        </p:grpSpPr>
        <p:pic>
          <p:nvPicPr>
            <p:cNvPr id="16" name="object 15">
              <a:extLst>
                <a:ext uri="{FF2B5EF4-FFF2-40B4-BE49-F238E27FC236}">
                  <a16:creationId xmlns:a16="http://schemas.microsoft.com/office/drawing/2014/main" id="{B30F585B-4BE3-34AB-2972-E663171C3F75}"/>
                </a:ext>
              </a:extLst>
            </p:cNvPr>
            <p:cNvPicPr/>
            <p:nvPr/>
          </p:nvPicPr>
          <p:blipFill>
            <a:blip r:embed="rId4" cstate="print"/>
            <a:stretch>
              <a:fillRect/>
            </a:stretch>
          </p:blipFill>
          <p:spPr>
            <a:xfrm>
              <a:off x="4778673" y="4489900"/>
              <a:ext cx="69128" cy="225753"/>
            </a:xfrm>
            <a:prstGeom prst="rect">
              <a:avLst/>
            </a:prstGeom>
          </p:spPr>
        </p:pic>
        <p:sp>
          <p:nvSpPr>
            <p:cNvPr id="17" name="object 16">
              <a:extLst>
                <a:ext uri="{FF2B5EF4-FFF2-40B4-BE49-F238E27FC236}">
                  <a16:creationId xmlns:a16="http://schemas.microsoft.com/office/drawing/2014/main" id="{19491675-4EF7-727C-B3CE-77A4C7D4BDED}"/>
                </a:ext>
              </a:extLst>
            </p:cNvPr>
            <p:cNvSpPr/>
            <p:nvPr/>
          </p:nvSpPr>
          <p:spPr>
            <a:xfrm>
              <a:off x="5852646"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18" name="object 17">
              <a:extLst>
                <a:ext uri="{FF2B5EF4-FFF2-40B4-BE49-F238E27FC236}">
                  <a16:creationId xmlns:a16="http://schemas.microsoft.com/office/drawing/2014/main" id="{1FF766F6-DB9B-8F90-3914-F229A00C2580}"/>
                </a:ext>
              </a:extLst>
            </p:cNvPr>
            <p:cNvPicPr/>
            <p:nvPr/>
          </p:nvPicPr>
          <p:blipFill>
            <a:blip r:embed="rId5" cstate="print"/>
            <a:stretch>
              <a:fillRect/>
            </a:stretch>
          </p:blipFill>
          <p:spPr>
            <a:xfrm>
              <a:off x="2561600" y="4489900"/>
              <a:ext cx="70364" cy="225753"/>
            </a:xfrm>
            <a:prstGeom prst="rect">
              <a:avLst/>
            </a:prstGeom>
          </p:spPr>
        </p:pic>
        <p:sp>
          <p:nvSpPr>
            <p:cNvPr id="19" name="object 18">
              <a:extLst>
                <a:ext uri="{FF2B5EF4-FFF2-40B4-BE49-F238E27FC236}">
                  <a16:creationId xmlns:a16="http://schemas.microsoft.com/office/drawing/2014/main" id="{BB2A630B-6557-4F43-0103-6D8EED0F6BF6}"/>
                </a:ext>
              </a:extLst>
            </p:cNvPr>
            <p:cNvSpPr/>
            <p:nvPr/>
          </p:nvSpPr>
          <p:spPr>
            <a:xfrm>
              <a:off x="3635571"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20" name="object 19">
              <a:extLst>
                <a:ext uri="{FF2B5EF4-FFF2-40B4-BE49-F238E27FC236}">
                  <a16:creationId xmlns:a16="http://schemas.microsoft.com/office/drawing/2014/main" id="{9A9F4BCA-088F-E7A5-CD3A-48A87371882B}"/>
                </a:ext>
              </a:extLst>
            </p:cNvPr>
            <p:cNvPicPr/>
            <p:nvPr/>
          </p:nvPicPr>
          <p:blipFill>
            <a:blip r:embed="rId6" cstate="print"/>
            <a:stretch>
              <a:fillRect/>
            </a:stretch>
          </p:blipFill>
          <p:spPr>
            <a:xfrm>
              <a:off x="6471106" y="4489900"/>
              <a:ext cx="69128" cy="225753"/>
            </a:xfrm>
            <a:prstGeom prst="rect">
              <a:avLst/>
            </a:prstGeom>
          </p:spPr>
        </p:pic>
        <p:sp>
          <p:nvSpPr>
            <p:cNvPr id="21" name="object 20">
              <a:extLst>
                <a:ext uri="{FF2B5EF4-FFF2-40B4-BE49-F238E27FC236}">
                  <a16:creationId xmlns:a16="http://schemas.microsoft.com/office/drawing/2014/main" id="{42D59B62-B806-FB07-5745-F4313E3269BE}"/>
                </a:ext>
              </a:extLst>
            </p:cNvPr>
            <p:cNvSpPr/>
            <p:nvPr/>
          </p:nvSpPr>
          <p:spPr>
            <a:xfrm>
              <a:off x="7543843"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grpSp>
      <p:grpSp>
        <p:nvGrpSpPr>
          <p:cNvPr id="22" name="object 21">
            <a:extLst>
              <a:ext uri="{FF2B5EF4-FFF2-40B4-BE49-F238E27FC236}">
                <a16:creationId xmlns:a16="http://schemas.microsoft.com/office/drawing/2014/main" id="{06732266-45B5-253D-8946-A723FFF644A7}"/>
              </a:ext>
            </a:extLst>
          </p:cNvPr>
          <p:cNvGrpSpPr/>
          <p:nvPr/>
        </p:nvGrpSpPr>
        <p:grpSpPr>
          <a:xfrm>
            <a:off x="7253150" y="2600278"/>
            <a:ext cx="1856847" cy="212078"/>
            <a:chOff x="6621708" y="2865120"/>
            <a:chExt cx="2045970" cy="233679"/>
          </a:xfrm>
        </p:grpSpPr>
        <p:sp>
          <p:nvSpPr>
            <p:cNvPr id="23" name="object 22">
              <a:extLst>
                <a:ext uri="{FF2B5EF4-FFF2-40B4-BE49-F238E27FC236}">
                  <a16:creationId xmlns:a16="http://schemas.microsoft.com/office/drawing/2014/main" id="{491E98D0-3313-782A-D19D-7E13A0B2AF73}"/>
                </a:ext>
              </a:extLst>
            </p:cNvPr>
            <p:cNvSpPr/>
            <p:nvPr/>
          </p:nvSpPr>
          <p:spPr>
            <a:xfrm>
              <a:off x="6621708" y="2865214"/>
              <a:ext cx="480695" cy="233679"/>
            </a:xfrm>
            <a:custGeom>
              <a:avLst/>
              <a:gdLst/>
              <a:ahLst/>
              <a:cxnLst/>
              <a:rect l="l" t="t" r="r" b="b"/>
              <a:pathLst>
                <a:path w="480695" h="233680">
                  <a:moveTo>
                    <a:pt x="65425" y="135698"/>
                  </a:moveTo>
                  <a:lnTo>
                    <a:pt x="58018" y="138164"/>
                  </a:lnTo>
                  <a:lnTo>
                    <a:pt x="54315" y="143099"/>
                  </a:lnTo>
                  <a:lnTo>
                    <a:pt x="0" y="226985"/>
                  </a:lnTo>
                  <a:lnTo>
                    <a:pt x="99989" y="233155"/>
                  </a:lnTo>
                  <a:lnTo>
                    <a:pt x="106161" y="233155"/>
                  </a:lnTo>
                  <a:lnTo>
                    <a:pt x="112335" y="228220"/>
                  </a:lnTo>
                  <a:lnTo>
                    <a:pt x="112335" y="226985"/>
                  </a:lnTo>
                  <a:lnTo>
                    <a:pt x="25923" y="226985"/>
                  </a:lnTo>
                  <a:lnTo>
                    <a:pt x="14839" y="206065"/>
                  </a:lnTo>
                  <a:lnTo>
                    <a:pt x="17289" y="204781"/>
                  </a:lnTo>
                  <a:lnTo>
                    <a:pt x="53606" y="186674"/>
                  </a:lnTo>
                  <a:lnTo>
                    <a:pt x="74066" y="155436"/>
                  </a:lnTo>
                  <a:lnTo>
                    <a:pt x="77769" y="150502"/>
                  </a:lnTo>
                  <a:lnTo>
                    <a:pt x="76535" y="143099"/>
                  </a:lnTo>
                  <a:lnTo>
                    <a:pt x="70363" y="139400"/>
                  </a:lnTo>
                  <a:lnTo>
                    <a:pt x="65425" y="135698"/>
                  </a:lnTo>
                  <a:close/>
                </a:path>
                <a:path w="480695" h="233680">
                  <a:moveTo>
                    <a:pt x="53606" y="186674"/>
                  </a:moveTo>
                  <a:lnTo>
                    <a:pt x="17289" y="204781"/>
                  </a:lnTo>
                  <a:lnTo>
                    <a:pt x="14839" y="206065"/>
                  </a:lnTo>
                  <a:lnTo>
                    <a:pt x="25923" y="226985"/>
                  </a:lnTo>
                  <a:lnTo>
                    <a:pt x="33327" y="223286"/>
                  </a:lnTo>
                  <a:lnTo>
                    <a:pt x="29626" y="223286"/>
                  </a:lnTo>
                  <a:lnTo>
                    <a:pt x="20985" y="204781"/>
                  </a:lnTo>
                  <a:lnTo>
                    <a:pt x="41746" y="204781"/>
                  </a:lnTo>
                  <a:lnTo>
                    <a:pt x="53606" y="186674"/>
                  </a:lnTo>
                  <a:close/>
                </a:path>
                <a:path w="480695" h="233680">
                  <a:moveTo>
                    <a:pt x="64950" y="207485"/>
                  </a:moveTo>
                  <a:lnTo>
                    <a:pt x="25923" y="226985"/>
                  </a:lnTo>
                  <a:lnTo>
                    <a:pt x="112335" y="226985"/>
                  </a:lnTo>
                  <a:lnTo>
                    <a:pt x="112335" y="215884"/>
                  </a:lnTo>
                  <a:lnTo>
                    <a:pt x="107396" y="210948"/>
                  </a:lnTo>
                  <a:lnTo>
                    <a:pt x="101225" y="209716"/>
                  </a:lnTo>
                  <a:lnTo>
                    <a:pt x="64950" y="207485"/>
                  </a:lnTo>
                  <a:close/>
                </a:path>
                <a:path w="480695" h="233680">
                  <a:moveTo>
                    <a:pt x="20985" y="204781"/>
                  </a:moveTo>
                  <a:lnTo>
                    <a:pt x="29626" y="223286"/>
                  </a:lnTo>
                  <a:lnTo>
                    <a:pt x="40905" y="206065"/>
                  </a:lnTo>
                  <a:lnTo>
                    <a:pt x="20985" y="204781"/>
                  </a:lnTo>
                  <a:close/>
                </a:path>
                <a:path w="480695" h="233680">
                  <a:moveTo>
                    <a:pt x="480198" y="0"/>
                  </a:moveTo>
                  <a:lnTo>
                    <a:pt x="428023" y="0"/>
                  </a:lnTo>
                  <a:lnTo>
                    <a:pt x="53606" y="186674"/>
                  </a:lnTo>
                  <a:lnTo>
                    <a:pt x="41746" y="204781"/>
                  </a:lnTo>
                  <a:lnTo>
                    <a:pt x="41019" y="206065"/>
                  </a:lnTo>
                  <a:lnTo>
                    <a:pt x="39975" y="207485"/>
                  </a:lnTo>
                  <a:lnTo>
                    <a:pt x="29626" y="223286"/>
                  </a:lnTo>
                  <a:lnTo>
                    <a:pt x="33327" y="223286"/>
                  </a:lnTo>
                  <a:lnTo>
                    <a:pt x="64950" y="207485"/>
                  </a:lnTo>
                  <a:lnTo>
                    <a:pt x="41868" y="206065"/>
                  </a:lnTo>
                  <a:lnTo>
                    <a:pt x="67791" y="206065"/>
                  </a:lnTo>
                  <a:lnTo>
                    <a:pt x="480198" y="0"/>
                  </a:lnTo>
                  <a:close/>
                </a:path>
                <a:path w="480695" h="233680">
                  <a:moveTo>
                    <a:pt x="67791" y="206065"/>
                  </a:moveTo>
                  <a:lnTo>
                    <a:pt x="42607" y="206065"/>
                  </a:lnTo>
                  <a:lnTo>
                    <a:pt x="64950" y="207485"/>
                  </a:lnTo>
                  <a:lnTo>
                    <a:pt x="67791" y="206065"/>
                  </a:lnTo>
                  <a:close/>
                </a:path>
                <a:path w="480695" h="233680">
                  <a:moveTo>
                    <a:pt x="41746" y="204781"/>
                  </a:moveTo>
                  <a:lnTo>
                    <a:pt x="20985" y="204781"/>
                  </a:lnTo>
                  <a:lnTo>
                    <a:pt x="42730" y="206065"/>
                  </a:lnTo>
                  <a:lnTo>
                    <a:pt x="40905" y="206065"/>
                  </a:lnTo>
                  <a:lnTo>
                    <a:pt x="41746" y="204781"/>
                  </a:lnTo>
                  <a:close/>
                </a:path>
              </a:pathLst>
            </a:custGeom>
            <a:solidFill>
              <a:srgbClr val="4A7EBB"/>
            </a:solidFill>
          </p:spPr>
          <p:txBody>
            <a:bodyPr wrap="square" lIns="0" tIns="0" rIns="0" bIns="0" rtlCol="0"/>
            <a:lstStyle/>
            <a:p>
              <a:endParaRPr/>
            </a:p>
          </p:txBody>
        </p:sp>
        <p:pic>
          <p:nvPicPr>
            <p:cNvPr id="24" name="object 23">
              <a:extLst>
                <a:ext uri="{FF2B5EF4-FFF2-40B4-BE49-F238E27FC236}">
                  <a16:creationId xmlns:a16="http://schemas.microsoft.com/office/drawing/2014/main" id="{CF75510A-A812-E29C-874B-A83215CBBC53}"/>
                </a:ext>
              </a:extLst>
            </p:cNvPr>
            <p:cNvPicPr/>
            <p:nvPr/>
          </p:nvPicPr>
          <p:blipFill>
            <a:blip r:embed="rId7" cstate="print"/>
            <a:stretch>
              <a:fillRect/>
            </a:stretch>
          </p:blipFill>
          <p:spPr>
            <a:xfrm>
              <a:off x="7026607" y="2865120"/>
              <a:ext cx="1640585" cy="12700"/>
            </a:xfrm>
            <a:prstGeom prst="rect">
              <a:avLst/>
            </a:prstGeom>
          </p:spPr>
        </p:pic>
        <p:sp>
          <p:nvSpPr>
            <p:cNvPr id="25" name="object 24">
              <a:extLst>
                <a:ext uri="{FF2B5EF4-FFF2-40B4-BE49-F238E27FC236}">
                  <a16:creationId xmlns:a16="http://schemas.microsoft.com/office/drawing/2014/main" id="{AF2B3DA9-502A-33A3-F24C-35A8BC70E6F8}"/>
                </a:ext>
              </a:extLst>
            </p:cNvPr>
            <p:cNvSpPr/>
            <p:nvPr/>
          </p:nvSpPr>
          <p:spPr>
            <a:xfrm>
              <a:off x="7026605" y="2865119"/>
              <a:ext cx="1640839" cy="12700"/>
            </a:xfrm>
            <a:custGeom>
              <a:avLst/>
              <a:gdLst/>
              <a:ahLst/>
              <a:cxnLst/>
              <a:rect l="l" t="t" r="r" b="b"/>
              <a:pathLst>
                <a:path w="1640840" h="12700">
                  <a:moveTo>
                    <a:pt x="1640586" y="0"/>
                  </a:moveTo>
                  <a:lnTo>
                    <a:pt x="1636826" y="0"/>
                  </a:lnTo>
                  <a:lnTo>
                    <a:pt x="1636826" y="5080"/>
                  </a:lnTo>
                  <a:lnTo>
                    <a:pt x="1634921" y="6985"/>
                  </a:lnTo>
                  <a:lnTo>
                    <a:pt x="1634921" y="5080"/>
                  </a:lnTo>
                  <a:lnTo>
                    <a:pt x="1636826" y="5080"/>
                  </a:lnTo>
                  <a:lnTo>
                    <a:pt x="1636826" y="0"/>
                  </a:lnTo>
                  <a:lnTo>
                    <a:pt x="1633169" y="0"/>
                  </a:lnTo>
                  <a:lnTo>
                    <a:pt x="1633169" y="5029"/>
                  </a:lnTo>
                  <a:lnTo>
                    <a:pt x="1633169" y="8737"/>
                  </a:lnTo>
                  <a:lnTo>
                    <a:pt x="1633169" y="8890"/>
                  </a:lnTo>
                  <a:lnTo>
                    <a:pt x="5664" y="8890"/>
                  </a:lnTo>
                  <a:lnTo>
                    <a:pt x="5664" y="6997"/>
                  </a:lnTo>
                  <a:lnTo>
                    <a:pt x="7404" y="8737"/>
                  </a:lnTo>
                  <a:lnTo>
                    <a:pt x="1633169" y="8737"/>
                  </a:lnTo>
                  <a:lnTo>
                    <a:pt x="1633169" y="5029"/>
                  </a:lnTo>
                  <a:lnTo>
                    <a:pt x="7404" y="5029"/>
                  </a:lnTo>
                  <a:lnTo>
                    <a:pt x="7404" y="0"/>
                  </a:lnTo>
                  <a:lnTo>
                    <a:pt x="0" y="0"/>
                  </a:lnTo>
                  <a:lnTo>
                    <a:pt x="0" y="5080"/>
                  </a:lnTo>
                  <a:lnTo>
                    <a:pt x="0" y="8890"/>
                  </a:lnTo>
                  <a:lnTo>
                    <a:pt x="711" y="8890"/>
                  </a:lnTo>
                  <a:lnTo>
                    <a:pt x="711" y="11430"/>
                  </a:lnTo>
                  <a:lnTo>
                    <a:pt x="2971" y="11430"/>
                  </a:lnTo>
                  <a:lnTo>
                    <a:pt x="2971" y="12700"/>
                  </a:lnTo>
                  <a:lnTo>
                    <a:pt x="1637601" y="12700"/>
                  </a:lnTo>
                  <a:lnTo>
                    <a:pt x="1637601" y="11430"/>
                  </a:lnTo>
                  <a:lnTo>
                    <a:pt x="1639862" y="11430"/>
                  </a:lnTo>
                  <a:lnTo>
                    <a:pt x="1639862" y="8890"/>
                  </a:lnTo>
                  <a:lnTo>
                    <a:pt x="1634921" y="8890"/>
                  </a:lnTo>
                  <a:lnTo>
                    <a:pt x="1634921" y="8737"/>
                  </a:lnTo>
                  <a:lnTo>
                    <a:pt x="1640586" y="8737"/>
                  </a:lnTo>
                  <a:lnTo>
                    <a:pt x="1640586" y="5080"/>
                  </a:lnTo>
                  <a:lnTo>
                    <a:pt x="1640586" y="0"/>
                  </a:lnTo>
                  <a:close/>
                </a:path>
              </a:pathLst>
            </a:custGeom>
            <a:solidFill>
              <a:srgbClr val="98B954"/>
            </a:solidFill>
          </p:spPr>
          <p:txBody>
            <a:bodyPr wrap="square" lIns="0" tIns="0" rIns="0" bIns="0" rtlCol="0"/>
            <a:lstStyle/>
            <a:p>
              <a:endParaRPr/>
            </a:p>
          </p:txBody>
        </p:sp>
      </p:grpSp>
      <p:sp>
        <p:nvSpPr>
          <p:cNvPr id="26" name="object 25">
            <a:extLst>
              <a:ext uri="{FF2B5EF4-FFF2-40B4-BE49-F238E27FC236}">
                <a16:creationId xmlns:a16="http://schemas.microsoft.com/office/drawing/2014/main" id="{5D1000F7-F256-F502-B7A0-7F893F0944D2}"/>
              </a:ext>
            </a:extLst>
          </p:cNvPr>
          <p:cNvSpPr txBox="1"/>
          <p:nvPr/>
        </p:nvSpPr>
        <p:spPr>
          <a:xfrm>
            <a:off x="5803580" y="3561755"/>
            <a:ext cx="624712" cy="282857"/>
          </a:xfrm>
          <a:prstGeom prst="rect">
            <a:avLst/>
          </a:prstGeom>
        </p:spPr>
        <p:txBody>
          <a:bodyPr vert="horz" wrap="square" lIns="0" tIns="10373" rIns="0" bIns="0" rtlCol="0">
            <a:spAutoFit/>
          </a:bodyPr>
          <a:lstStyle/>
          <a:p>
            <a:pPr marL="34580">
              <a:spcBef>
                <a:spcPts val="82"/>
              </a:spcBef>
            </a:pPr>
            <a:r>
              <a:rPr sz="1770" dirty="0">
                <a:latin typeface="Times New Roman"/>
                <a:cs typeface="Times New Roman"/>
              </a:rPr>
              <a:t>job</a:t>
            </a:r>
            <a:r>
              <a:rPr sz="1770" spc="-41" dirty="0">
                <a:latin typeface="Times New Roman"/>
                <a:cs typeface="Times New Roman"/>
              </a:rPr>
              <a:t> </a:t>
            </a:r>
            <a:r>
              <a:rPr sz="1770" spc="-23" dirty="0">
                <a:latin typeface="Symbol"/>
                <a:cs typeface="Symbol"/>
              </a:rPr>
              <a:t></a:t>
            </a:r>
            <a:r>
              <a:rPr sz="1770" spc="-34" baseline="-8547" dirty="0">
                <a:latin typeface="Times New Roman"/>
                <a:cs typeface="Times New Roman"/>
              </a:rPr>
              <a:t>ik</a:t>
            </a:r>
            <a:endParaRPr sz="1770" baseline="-8547">
              <a:latin typeface="Times New Roman"/>
              <a:cs typeface="Times New Roman"/>
            </a:endParaRPr>
          </a:p>
        </p:txBody>
      </p:sp>
      <p:sp>
        <p:nvSpPr>
          <p:cNvPr id="27" name="object 26">
            <a:extLst>
              <a:ext uri="{FF2B5EF4-FFF2-40B4-BE49-F238E27FC236}">
                <a16:creationId xmlns:a16="http://schemas.microsoft.com/office/drawing/2014/main" id="{887081DC-1A7B-F194-105A-8C4596A522EE}"/>
              </a:ext>
            </a:extLst>
          </p:cNvPr>
          <p:cNvSpPr/>
          <p:nvPr/>
        </p:nvSpPr>
        <p:spPr>
          <a:xfrm>
            <a:off x="5608488" y="3882297"/>
            <a:ext cx="961273" cy="140042"/>
          </a:xfrm>
          <a:custGeom>
            <a:avLst/>
            <a:gdLst/>
            <a:ahLst/>
            <a:cxnLst/>
            <a:rect l="l" t="t" r="r" b="b"/>
            <a:pathLst>
              <a:path w="1059179" h="154304">
                <a:moveTo>
                  <a:pt x="525876" y="4933"/>
                </a:moveTo>
                <a:lnTo>
                  <a:pt x="525876" y="11102"/>
                </a:lnTo>
                <a:lnTo>
                  <a:pt x="523407" y="25905"/>
                </a:lnTo>
                <a:lnTo>
                  <a:pt x="504608" y="63153"/>
                </a:lnTo>
                <a:lnTo>
                  <a:pt x="477733" y="75251"/>
                </a:lnTo>
                <a:lnTo>
                  <a:pt x="55551" y="75251"/>
                </a:lnTo>
                <a:lnTo>
                  <a:pt x="43206" y="77717"/>
                </a:lnTo>
                <a:lnTo>
                  <a:pt x="38267" y="78952"/>
                </a:lnTo>
                <a:lnTo>
                  <a:pt x="33329" y="82652"/>
                </a:lnTo>
                <a:lnTo>
                  <a:pt x="28392" y="85120"/>
                </a:lnTo>
                <a:lnTo>
                  <a:pt x="5277" y="122475"/>
                </a:lnTo>
                <a:lnTo>
                  <a:pt x="0" y="154203"/>
                </a:lnTo>
                <a:lnTo>
                  <a:pt x="7406" y="154203"/>
                </a:lnTo>
                <a:lnTo>
                  <a:pt x="9145" y="138760"/>
                </a:lnTo>
                <a:lnTo>
                  <a:pt x="12105" y="125034"/>
                </a:lnTo>
                <a:lnTo>
                  <a:pt x="17345" y="112015"/>
                </a:lnTo>
                <a:lnTo>
                  <a:pt x="25924" y="98690"/>
                </a:lnTo>
                <a:lnTo>
                  <a:pt x="33329" y="91288"/>
                </a:lnTo>
                <a:lnTo>
                  <a:pt x="38267" y="88821"/>
                </a:lnTo>
                <a:lnTo>
                  <a:pt x="41972" y="86354"/>
                </a:lnTo>
                <a:lnTo>
                  <a:pt x="46909" y="85120"/>
                </a:lnTo>
                <a:lnTo>
                  <a:pt x="50613" y="83886"/>
                </a:lnTo>
                <a:lnTo>
                  <a:pt x="55551" y="82652"/>
                </a:lnTo>
                <a:lnTo>
                  <a:pt x="477733" y="82652"/>
                </a:lnTo>
                <a:lnTo>
                  <a:pt x="502137" y="75690"/>
                </a:lnTo>
                <a:lnTo>
                  <a:pt x="519773" y="56253"/>
                </a:lnTo>
                <a:lnTo>
                  <a:pt x="529544" y="32374"/>
                </a:lnTo>
                <a:lnTo>
                  <a:pt x="527438" y="23229"/>
                </a:lnTo>
                <a:lnTo>
                  <a:pt x="525876" y="4933"/>
                </a:lnTo>
                <a:close/>
              </a:path>
              <a:path w="1059179" h="154304">
                <a:moveTo>
                  <a:pt x="533283" y="4933"/>
                </a:moveTo>
                <a:lnTo>
                  <a:pt x="530277" y="30585"/>
                </a:lnTo>
                <a:lnTo>
                  <a:pt x="529668" y="32072"/>
                </a:lnTo>
                <a:lnTo>
                  <a:pt x="529544" y="32374"/>
                </a:lnTo>
                <a:lnTo>
                  <a:pt x="549330" y="69082"/>
                </a:lnTo>
                <a:lnTo>
                  <a:pt x="575254" y="82652"/>
                </a:lnTo>
                <a:lnTo>
                  <a:pt x="1003608" y="82652"/>
                </a:lnTo>
                <a:lnTo>
                  <a:pt x="1008546" y="83886"/>
                </a:lnTo>
                <a:lnTo>
                  <a:pt x="1007311" y="83886"/>
                </a:lnTo>
                <a:lnTo>
                  <a:pt x="1027548" y="92935"/>
                </a:lnTo>
                <a:lnTo>
                  <a:pt x="1040943" y="110439"/>
                </a:lnTo>
                <a:lnTo>
                  <a:pt x="1048323" y="132246"/>
                </a:lnTo>
                <a:lnTo>
                  <a:pt x="1050517" y="154203"/>
                </a:lnTo>
                <a:lnTo>
                  <a:pt x="1059159" y="154203"/>
                </a:lnTo>
                <a:lnTo>
                  <a:pt x="1045531" y="102780"/>
                </a:lnTo>
                <a:lnTo>
                  <a:pt x="1009780" y="76484"/>
                </a:lnTo>
                <a:lnTo>
                  <a:pt x="1008546" y="76484"/>
                </a:lnTo>
                <a:lnTo>
                  <a:pt x="1003608" y="75251"/>
                </a:lnTo>
                <a:lnTo>
                  <a:pt x="576488" y="75251"/>
                </a:lnTo>
                <a:lnTo>
                  <a:pt x="566069" y="72011"/>
                </a:lnTo>
                <a:lnTo>
                  <a:pt x="537107" y="32374"/>
                </a:lnTo>
                <a:lnTo>
                  <a:pt x="534517" y="18503"/>
                </a:lnTo>
                <a:lnTo>
                  <a:pt x="533283" y="12335"/>
                </a:lnTo>
                <a:lnTo>
                  <a:pt x="533283" y="4933"/>
                </a:lnTo>
                <a:close/>
              </a:path>
              <a:path w="1059179" h="154304">
                <a:moveTo>
                  <a:pt x="529579" y="0"/>
                </a:moveTo>
                <a:lnTo>
                  <a:pt x="527110" y="1231"/>
                </a:lnTo>
                <a:lnTo>
                  <a:pt x="525876" y="3700"/>
                </a:lnTo>
                <a:lnTo>
                  <a:pt x="525876" y="4933"/>
                </a:lnTo>
                <a:lnTo>
                  <a:pt x="527438" y="23229"/>
                </a:lnTo>
                <a:lnTo>
                  <a:pt x="529475" y="32072"/>
                </a:lnTo>
                <a:lnTo>
                  <a:pt x="529544" y="32374"/>
                </a:lnTo>
                <a:lnTo>
                  <a:pt x="530277" y="30585"/>
                </a:lnTo>
                <a:lnTo>
                  <a:pt x="533283" y="4933"/>
                </a:lnTo>
                <a:lnTo>
                  <a:pt x="533283" y="3700"/>
                </a:lnTo>
                <a:lnTo>
                  <a:pt x="532048" y="1231"/>
                </a:lnTo>
                <a:lnTo>
                  <a:pt x="529579" y="0"/>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B1E3824-EF07-D3A7-0579-C256E253E520}"/>
              </a:ext>
            </a:extLst>
          </p:cNvPr>
          <p:cNvSpPr txBox="1"/>
          <p:nvPr/>
        </p:nvSpPr>
        <p:spPr>
          <a:xfrm>
            <a:off x="5644492"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sp>
        <p:nvSpPr>
          <p:cNvPr id="29" name="object 28">
            <a:extLst>
              <a:ext uri="{FF2B5EF4-FFF2-40B4-BE49-F238E27FC236}">
                <a16:creationId xmlns:a16="http://schemas.microsoft.com/office/drawing/2014/main" id="{FD030E5D-50ED-14EB-C015-1D7E68F16C2D}"/>
              </a:ext>
            </a:extLst>
          </p:cNvPr>
          <p:cNvSpPr txBox="1"/>
          <p:nvPr/>
        </p:nvSpPr>
        <p:spPr>
          <a:xfrm>
            <a:off x="7180481"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30" name="object 29">
            <a:extLst>
              <a:ext uri="{FF2B5EF4-FFF2-40B4-BE49-F238E27FC236}">
                <a16:creationId xmlns:a16="http://schemas.microsoft.com/office/drawing/2014/main" id="{05D6FBD5-1F19-CC85-800D-97C965297FF8}"/>
              </a:ext>
            </a:extLst>
          </p:cNvPr>
          <p:cNvGrpSpPr/>
          <p:nvPr/>
        </p:nvGrpSpPr>
        <p:grpSpPr>
          <a:xfrm>
            <a:off x="2979618" y="4279754"/>
            <a:ext cx="6267290" cy="627593"/>
            <a:chOff x="1912908" y="4715654"/>
            <a:chExt cx="6905625" cy="691515"/>
          </a:xfrm>
        </p:grpSpPr>
        <p:sp>
          <p:nvSpPr>
            <p:cNvPr id="31" name="object 30">
              <a:extLst>
                <a:ext uri="{FF2B5EF4-FFF2-40B4-BE49-F238E27FC236}">
                  <a16:creationId xmlns:a16="http://schemas.microsoft.com/office/drawing/2014/main" id="{78A277A1-7F48-7064-B006-E9999435AEE2}"/>
                </a:ext>
              </a:extLst>
            </p:cNvPr>
            <p:cNvSpPr/>
            <p:nvPr/>
          </p:nvSpPr>
          <p:spPr>
            <a:xfrm>
              <a:off x="1912908" y="4715654"/>
              <a:ext cx="6905625" cy="691515"/>
            </a:xfrm>
            <a:custGeom>
              <a:avLst/>
              <a:gdLst/>
              <a:ahLst/>
              <a:cxnLst/>
              <a:rect l="l" t="t" r="r" b="b"/>
              <a:pathLst>
                <a:path w="6905625" h="691514">
                  <a:moveTo>
                    <a:pt x="6905623" y="0"/>
                  </a:moveTo>
                  <a:lnTo>
                    <a:pt x="0" y="0"/>
                  </a:lnTo>
                  <a:lnTo>
                    <a:pt x="0" y="691254"/>
                  </a:lnTo>
                  <a:lnTo>
                    <a:pt x="6905623" y="691254"/>
                  </a:lnTo>
                  <a:lnTo>
                    <a:pt x="6905623" y="0"/>
                  </a:lnTo>
                  <a:close/>
                </a:path>
              </a:pathLst>
            </a:custGeom>
            <a:solidFill>
              <a:srgbClr val="FFFFFF"/>
            </a:solidFill>
          </p:spPr>
          <p:txBody>
            <a:bodyPr wrap="square" lIns="0" tIns="0" rIns="0" bIns="0" rtlCol="0"/>
            <a:lstStyle/>
            <a:p>
              <a:endParaRPr/>
            </a:p>
          </p:txBody>
        </p:sp>
        <p:sp>
          <p:nvSpPr>
            <p:cNvPr id="32" name="object 31">
              <a:extLst>
                <a:ext uri="{FF2B5EF4-FFF2-40B4-BE49-F238E27FC236}">
                  <a16:creationId xmlns:a16="http://schemas.microsoft.com/office/drawing/2014/main" id="{1BB7B966-D784-B026-D312-45E74EA3F2DB}"/>
                </a:ext>
              </a:extLst>
            </p:cNvPr>
            <p:cNvSpPr/>
            <p:nvPr/>
          </p:nvSpPr>
          <p:spPr>
            <a:xfrm>
              <a:off x="2755408" y="4757597"/>
              <a:ext cx="308610" cy="185420"/>
            </a:xfrm>
            <a:custGeom>
              <a:avLst/>
              <a:gdLst/>
              <a:ahLst/>
              <a:cxnLst/>
              <a:rect l="l" t="t" r="r" b="b"/>
              <a:pathLst>
                <a:path w="308610"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33" name="object 32">
              <a:extLst>
                <a:ext uri="{FF2B5EF4-FFF2-40B4-BE49-F238E27FC236}">
                  <a16:creationId xmlns:a16="http://schemas.microsoft.com/office/drawing/2014/main" id="{96730D6E-6EDD-65B8-7F0D-9892AFA6B595}"/>
                </a:ext>
              </a:extLst>
            </p:cNvPr>
            <p:cNvSpPr/>
            <p:nvPr/>
          </p:nvSpPr>
          <p:spPr>
            <a:xfrm>
              <a:off x="2751705" y="4753897"/>
              <a:ext cx="316230" cy="193040"/>
            </a:xfrm>
            <a:custGeom>
              <a:avLst/>
              <a:gdLst/>
              <a:ahLst/>
              <a:cxnLst/>
              <a:rect l="l" t="t" r="r" b="b"/>
              <a:pathLst>
                <a:path w="316230" h="193039">
                  <a:moveTo>
                    <a:pt x="316019" y="0"/>
                  </a:moveTo>
                  <a:lnTo>
                    <a:pt x="0" y="0"/>
                  </a:lnTo>
                  <a:lnTo>
                    <a:pt x="0" y="192445"/>
                  </a:lnTo>
                  <a:lnTo>
                    <a:pt x="316019" y="192445"/>
                  </a:lnTo>
                  <a:lnTo>
                    <a:pt x="316019" y="188744"/>
                  </a:lnTo>
                  <a:lnTo>
                    <a:pt x="7406" y="188744"/>
                  </a:lnTo>
                  <a:lnTo>
                    <a:pt x="3703" y="185044"/>
                  </a:lnTo>
                  <a:lnTo>
                    <a:pt x="7406" y="185044"/>
                  </a:lnTo>
                  <a:lnTo>
                    <a:pt x="7406" y="7401"/>
                  </a:lnTo>
                  <a:lnTo>
                    <a:pt x="3703" y="7401"/>
                  </a:lnTo>
                  <a:lnTo>
                    <a:pt x="7406" y="3700"/>
                  </a:lnTo>
                  <a:lnTo>
                    <a:pt x="316019" y="3700"/>
                  </a:lnTo>
                  <a:lnTo>
                    <a:pt x="316019" y="0"/>
                  </a:lnTo>
                  <a:close/>
                </a:path>
                <a:path w="316230" h="193039">
                  <a:moveTo>
                    <a:pt x="7406" y="185044"/>
                  </a:moveTo>
                  <a:lnTo>
                    <a:pt x="3703" y="185044"/>
                  </a:lnTo>
                  <a:lnTo>
                    <a:pt x="7406" y="188744"/>
                  </a:lnTo>
                  <a:lnTo>
                    <a:pt x="7406" y="185044"/>
                  </a:lnTo>
                  <a:close/>
                </a:path>
                <a:path w="316230" h="193039">
                  <a:moveTo>
                    <a:pt x="308613" y="185044"/>
                  </a:moveTo>
                  <a:lnTo>
                    <a:pt x="7406" y="185044"/>
                  </a:lnTo>
                  <a:lnTo>
                    <a:pt x="7406" y="188744"/>
                  </a:lnTo>
                  <a:lnTo>
                    <a:pt x="308613" y="188744"/>
                  </a:lnTo>
                  <a:lnTo>
                    <a:pt x="308613" y="185044"/>
                  </a:lnTo>
                  <a:close/>
                </a:path>
                <a:path w="316230" h="193039">
                  <a:moveTo>
                    <a:pt x="308613" y="3700"/>
                  </a:moveTo>
                  <a:lnTo>
                    <a:pt x="308613" y="188744"/>
                  </a:lnTo>
                  <a:lnTo>
                    <a:pt x="312317" y="185044"/>
                  </a:lnTo>
                  <a:lnTo>
                    <a:pt x="316019" y="185044"/>
                  </a:lnTo>
                  <a:lnTo>
                    <a:pt x="316019" y="7401"/>
                  </a:lnTo>
                  <a:lnTo>
                    <a:pt x="312317" y="7401"/>
                  </a:lnTo>
                  <a:lnTo>
                    <a:pt x="308613" y="3700"/>
                  </a:lnTo>
                  <a:close/>
                </a:path>
                <a:path w="316230" h="193039">
                  <a:moveTo>
                    <a:pt x="316019" y="185044"/>
                  </a:moveTo>
                  <a:lnTo>
                    <a:pt x="312317" y="185044"/>
                  </a:lnTo>
                  <a:lnTo>
                    <a:pt x="308613" y="188744"/>
                  </a:lnTo>
                  <a:lnTo>
                    <a:pt x="316019" y="188744"/>
                  </a:lnTo>
                  <a:lnTo>
                    <a:pt x="316019" y="185044"/>
                  </a:lnTo>
                  <a:close/>
                </a:path>
                <a:path w="316230" h="193039">
                  <a:moveTo>
                    <a:pt x="7406" y="3700"/>
                  </a:moveTo>
                  <a:lnTo>
                    <a:pt x="3703" y="7401"/>
                  </a:lnTo>
                  <a:lnTo>
                    <a:pt x="7406" y="7401"/>
                  </a:lnTo>
                  <a:lnTo>
                    <a:pt x="7406" y="3700"/>
                  </a:lnTo>
                  <a:close/>
                </a:path>
                <a:path w="316230" h="193039">
                  <a:moveTo>
                    <a:pt x="308613" y="3700"/>
                  </a:moveTo>
                  <a:lnTo>
                    <a:pt x="7406" y="3700"/>
                  </a:lnTo>
                  <a:lnTo>
                    <a:pt x="7406" y="7401"/>
                  </a:lnTo>
                  <a:lnTo>
                    <a:pt x="308613" y="7401"/>
                  </a:lnTo>
                  <a:lnTo>
                    <a:pt x="308613" y="3700"/>
                  </a:lnTo>
                  <a:close/>
                </a:path>
                <a:path w="316230" h="193039">
                  <a:moveTo>
                    <a:pt x="316019" y="3700"/>
                  </a:moveTo>
                  <a:lnTo>
                    <a:pt x="308613" y="3700"/>
                  </a:lnTo>
                  <a:lnTo>
                    <a:pt x="312317" y="7401"/>
                  </a:lnTo>
                  <a:lnTo>
                    <a:pt x="316019" y="7401"/>
                  </a:lnTo>
                  <a:lnTo>
                    <a:pt x="316019" y="3700"/>
                  </a:lnTo>
                  <a:close/>
                </a:path>
              </a:pathLst>
            </a:custGeom>
            <a:solidFill>
              <a:srgbClr val="000000"/>
            </a:solidFill>
          </p:spPr>
          <p:txBody>
            <a:bodyPr wrap="square" lIns="0" tIns="0" rIns="0" bIns="0" rtlCol="0"/>
            <a:lstStyle/>
            <a:p>
              <a:endParaRPr/>
            </a:p>
          </p:txBody>
        </p:sp>
      </p:grpSp>
      <p:sp>
        <p:nvSpPr>
          <p:cNvPr id="34" name="object 33">
            <a:extLst>
              <a:ext uri="{FF2B5EF4-FFF2-40B4-BE49-F238E27FC236}">
                <a16:creationId xmlns:a16="http://schemas.microsoft.com/office/drawing/2014/main" id="{D6C93858-796F-DBF0-F01A-9768B8FCDBA1}"/>
              </a:ext>
            </a:extLst>
          </p:cNvPr>
          <p:cNvSpPr txBox="1"/>
          <p:nvPr/>
        </p:nvSpPr>
        <p:spPr>
          <a:xfrm>
            <a:off x="5487169" y="4520126"/>
            <a:ext cx="38553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i,k</a:t>
            </a:r>
            <a:endParaRPr sz="1180" dirty="0">
              <a:latin typeface="Times New Roman"/>
              <a:cs typeface="Times New Roman"/>
            </a:endParaRPr>
          </a:p>
        </p:txBody>
      </p:sp>
      <p:sp>
        <p:nvSpPr>
          <p:cNvPr id="35" name="object 34">
            <a:extLst>
              <a:ext uri="{FF2B5EF4-FFF2-40B4-BE49-F238E27FC236}">
                <a16:creationId xmlns:a16="http://schemas.microsoft.com/office/drawing/2014/main" id="{EB9D8B55-6749-6C93-053B-2C3376F46B1D}"/>
              </a:ext>
            </a:extLst>
          </p:cNvPr>
          <p:cNvSpPr txBox="1"/>
          <p:nvPr/>
        </p:nvSpPr>
        <p:spPr>
          <a:xfrm>
            <a:off x="6968260" y="4520126"/>
            <a:ext cx="493273" cy="282857"/>
          </a:xfrm>
          <a:prstGeom prst="rect">
            <a:avLst/>
          </a:prstGeom>
        </p:spPr>
        <p:txBody>
          <a:bodyPr vert="horz" wrap="square" lIns="0" tIns="10373" rIns="0" bIns="0" rtlCol="0">
            <a:spAutoFit/>
          </a:bodyPr>
          <a:lstStyle/>
          <a:p>
            <a:pPr marL="11527">
              <a:spcBef>
                <a:spcPts val="82"/>
              </a:spcBef>
            </a:pPr>
            <a:r>
              <a:rPr sz="2655" spc="-14" baseline="5698" dirty="0">
                <a:latin typeface="Times New Roman"/>
                <a:cs typeface="Times New Roman"/>
              </a:rPr>
              <a:t>a</a:t>
            </a:r>
            <a:r>
              <a:rPr sz="1180" spc="-9" dirty="0">
                <a:latin typeface="Times New Roman"/>
                <a:cs typeface="Times New Roman"/>
              </a:rPr>
              <a:t>i,k+1</a:t>
            </a:r>
            <a:endParaRPr sz="1180" dirty="0">
              <a:latin typeface="Times New Roman"/>
              <a:cs typeface="Times New Roman"/>
            </a:endParaRPr>
          </a:p>
        </p:txBody>
      </p:sp>
      <p:grpSp>
        <p:nvGrpSpPr>
          <p:cNvPr id="36" name="object 35">
            <a:extLst>
              <a:ext uri="{FF2B5EF4-FFF2-40B4-BE49-F238E27FC236}">
                <a16:creationId xmlns:a16="http://schemas.microsoft.com/office/drawing/2014/main" id="{48936DEC-1856-555F-B91D-220960594F17}"/>
              </a:ext>
            </a:extLst>
          </p:cNvPr>
          <p:cNvGrpSpPr/>
          <p:nvPr/>
        </p:nvGrpSpPr>
        <p:grpSpPr>
          <a:xfrm>
            <a:off x="3389092" y="4279753"/>
            <a:ext cx="5505418" cy="262218"/>
            <a:chOff x="2364088" y="4715654"/>
            <a:chExt cx="6066155" cy="288925"/>
          </a:xfrm>
        </p:grpSpPr>
        <p:sp>
          <p:nvSpPr>
            <p:cNvPr id="37" name="object 36">
              <a:extLst>
                <a:ext uri="{FF2B5EF4-FFF2-40B4-BE49-F238E27FC236}">
                  <a16:creationId xmlns:a16="http://schemas.microsoft.com/office/drawing/2014/main" id="{3EB47DA9-7452-B8B1-E031-70B4480BADEA}"/>
                </a:ext>
              </a:extLst>
            </p:cNvPr>
            <p:cNvSpPr/>
            <p:nvPr/>
          </p:nvSpPr>
          <p:spPr>
            <a:xfrm>
              <a:off x="2364079" y="4911801"/>
              <a:ext cx="6066155" cy="92710"/>
            </a:xfrm>
            <a:custGeom>
              <a:avLst/>
              <a:gdLst/>
              <a:ahLst/>
              <a:cxnLst/>
              <a:rect l="l" t="t" r="r" b="b"/>
              <a:pathLst>
                <a:path w="6066155" h="92710">
                  <a:moveTo>
                    <a:pt x="6066091" y="30848"/>
                  </a:moveTo>
                  <a:lnTo>
                    <a:pt x="6058687" y="27139"/>
                  </a:lnTo>
                  <a:lnTo>
                    <a:pt x="6004369" y="0"/>
                  </a:lnTo>
                  <a:lnTo>
                    <a:pt x="6004369" y="27139"/>
                  </a:lnTo>
                  <a:lnTo>
                    <a:pt x="0" y="27139"/>
                  </a:lnTo>
                  <a:lnTo>
                    <a:pt x="0" y="34544"/>
                  </a:lnTo>
                  <a:lnTo>
                    <a:pt x="228371" y="34544"/>
                  </a:lnTo>
                  <a:lnTo>
                    <a:pt x="228371" y="92532"/>
                  </a:lnTo>
                  <a:lnTo>
                    <a:pt x="237020" y="92532"/>
                  </a:lnTo>
                  <a:lnTo>
                    <a:pt x="237020" y="34544"/>
                  </a:lnTo>
                  <a:lnTo>
                    <a:pt x="2445448" y="34544"/>
                  </a:lnTo>
                  <a:lnTo>
                    <a:pt x="2445448" y="92532"/>
                  </a:lnTo>
                  <a:lnTo>
                    <a:pt x="2452852" y="92532"/>
                  </a:lnTo>
                  <a:lnTo>
                    <a:pt x="2452852" y="34544"/>
                  </a:lnTo>
                  <a:lnTo>
                    <a:pt x="4137876" y="34544"/>
                  </a:lnTo>
                  <a:lnTo>
                    <a:pt x="4137876" y="92532"/>
                  </a:lnTo>
                  <a:lnTo>
                    <a:pt x="4145292" y="92532"/>
                  </a:lnTo>
                  <a:lnTo>
                    <a:pt x="4145292" y="34544"/>
                  </a:lnTo>
                  <a:lnTo>
                    <a:pt x="6004369" y="34544"/>
                  </a:lnTo>
                  <a:lnTo>
                    <a:pt x="6004369" y="61683"/>
                  </a:lnTo>
                  <a:lnTo>
                    <a:pt x="6058687" y="34544"/>
                  </a:lnTo>
                  <a:lnTo>
                    <a:pt x="6066091" y="30848"/>
                  </a:lnTo>
                  <a:close/>
                </a:path>
              </a:pathLst>
            </a:custGeom>
            <a:solidFill>
              <a:srgbClr val="000000"/>
            </a:solidFill>
          </p:spPr>
          <p:txBody>
            <a:bodyPr wrap="square" lIns="0" tIns="0" rIns="0" bIns="0" rtlCol="0"/>
            <a:lstStyle/>
            <a:p>
              <a:endParaRPr/>
            </a:p>
          </p:txBody>
        </p:sp>
        <p:sp>
          <p:nvSpPr>
            <p:cNvPr id="38" name="object 37">
              <a:extLst>
                <a:ext uri="{FF2B5EF4-FFF2-40B4-BE49-F238E27FC236}">
                  <a16:creationId xmlns:a16="http://schemas.microsoft.com/office/drawing/2014/main" id="{CA544A65-AF0B-91EE-7D79-E14872D02A96}"/>
                </a:ext>
              </a:extLst>
            </p:cNvPr>
            <p:cNvSpPr/>
            <p:nvPr/>
          </p:nvSpPr>
          <p:spPr>
            <a:xfrm>
              <a:off x="4802127"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sp>
          <p:nvSpPr>
            <p:cNvPr id="39" name="object 38">
              <a:extLst>
                <a:ext uri="{FF2B5EF4-FFF2-40B4-BE49-F238E27FC236}">
                  <a16:creationId xmlns:a16="http://schemas.microsoft.com/office/drawing/2014/main" id="{2ACF1720-7702-83EA-8780-98117961AAEB}"/>
                </a:ext>
              </a:extLst>
            </p:cNvPr>
            <p:cNvSpPr/>
            <p:nvPr/>
          </p:nvSpPr>
          <p:spPr>
            <a:xfrm>
              <a:off x="6856253" y="4757597"/>
              <a:ext cx="308610" cy="185420"/>
            </a:xfrm>
            <a:custGeom>
              <a:avLst/>
              <a:gdLst/>
              <a:ahLst/>
              <a:cxnLst/>
              <a:rect l="l" t="t" r="r" b="b"/>
              <a:pathLst>
                <a:path w="308609"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40" name="object 39">
              <a:extLst>
                <a:ext uri="{FF2B5EF4-FFF2-40B4-BE49-F238E27FC236}">
                  <a16:creationId xmlns:a16="http://schemas.microsoft.com/office/drawing/2014/main" id="{A7424818-38A6-58E4-2CCF-E7A91ED3E3D0}"/>
                </a:ext>
              </a:extLst>
            </p:cNvPr>
            <p:cNvSpPr/>
            <p:nvPr/>
          </p:nvSpPr>
          <p:spPr>
            <a:xfrm>
              <a:off x="6851316" y="4753897"/>
              <a:ext cx="317500" cy="193040"/>
            </a:xfrm>
            <a:custGeom>
              <a:avLst/>
              <a:gdLst/>
              <a:ahLst/>
              <a:cxnLst/>
              <a:rect l="l" t="t" r="r" b="b"/>
              <a:pathLst>
                <a:path w="317500" h="193039">
                  <a:moveTo>
                    <a:pt x="317253" y="0"/>
                  </a:moveTo>
                  <a:lnTo>
                    <a:pt x="0" y="0"/>
                  </a:lnTo>
                  <a:lnTo>
                    <a:pt x="0" y="192445"/>
                  </a:lnTo>
                  <a:lnTo>
                    <a:pt x="317253" y="192445"/>
                  </a:lnTo>
                  <a:lnTo>
                    <a:pt x="317253" y="188744"/>
                  </a:lnTo>
                  <a:lnTo>
                    <a:pt x="8641" y="188744"/>
                  </a:lnTo>
                  <a:lnTo>
                    <a:pt x="4937" y="185044"/>
                  </a:lnTo>
                  <a:lnTo>
                    <a:pt x="8641" y="185044"/>
                  </a:lnTo>
                  <a:lnTo>
                    <a:pt x="8641" y="7401"/>
                  </a:lnTo>
                  <a:lnTo>
                    <a:pt x="4937" y="7401"/>
                  </a:lnTo>
                  <a:lnTo>
                    <a:pt x="8641" y="3700"/>
                  </a:lnTo>
                  <a:lnTo>
                    <a:pt x="317253" y="3700"/>
                  </a:lnTo>
                  <a:lnTo>
                    <a:pt x="317253" y="0"/>
                  </a:lnTo>
                  <a:close/>
                </a:path>
                <a:path w="317500" h="193039">
                  <a:moveTo>
                    <a:pt x="8641" y="185044"/>
                  </a:moveTo>
                  <a:lnTo>
                    <a:pt x="4937" y="185044"/>
                  </a:lnTo>
                  <a:lnTo>
                    <a:pt x="8641" y="188744"/>
                  </a:lnTo>
                  <a:lnTo>
                    <a:pt x="8641" y="185044"/>
                  </a:lnTo>
                  <a:close/>
                </a:path>
                <a:path w="317500" h="193039">
                  <a:moveTo>
                    <a:pt x="308612" y="185044"/>
                  </a:moveTo>
                  <a:lnTo>
                    <a:pt x="8641" y="185044"/>
                  </a:lnTo>
                  <a:lnTo>
                    <a:pt x="8641" y="188744"/>
                  </a:lnTo>
                  <a:lnTo>
                    <a:pt x="308612" y="188744"/>
                  </a:lnTo>
                  <a:lnTo>
                    <a:pt x="308612" y="185044"/>
                  </a:lnTo>
                  <a:close/>
                </a:path>
                <a:path w="317500" h="193039">
                  <a:moveTo>
                    <a:pt x="308612" y="3700"/>
                  </a:moveTo>
                  <a:lnTo>
                    <a:pt x="308612" y="188744"/>
                  </a:lnTo>
                  <a:lnTo>
                    <a:pt x="313551" y="185044"/>
                  </a:lnTo>
                  <a:lnTo>
                    <a:pt x="317253" y="185044"/>
                  </a:lnTo>
                  <a:lnTo>
                    <a:pt x="317253" y="7401"/>
                  </a:lnTo>
                  <a:lnTo>
                    <a:pt x="313551" y="7401"/>
                  </a:lnTo>
                  <a:lnTo>
                    <a:pt x="308612" y="3700"/>
                  </a:lnTo>
                  <a:close/>
                </a:path>
                <a:path w="317500" h="193039">
                  <a:moveTo>
                    <a:pt x="317253" y="185044"/>
                  </a:moveTo>
                  <a:lnTo>
                    <a:pt x="313551" y="185044"/>
                  </a:lnTo>
                  <a:lnTo>
                    <a:pt x="308612" y="188744"/>
                  </a:lnTo>
                  <a:lnTo>
                    <a:pt x="317253" y="188744"/>
                  </a:lnTo>
                  <a:lnTo>
                    <a:pt x="317253" y="185044"/>
                  </a:lnTo>
                  <a:close/>
                </a:path>
                <a:path w="317500" h="193039">
                  <a:moveTo>
                    <a:pt x="8641" y="3700"/>
                  </a:moveTo>
                  <a:lnTo>
                    <a:pt x="4937" y="7401"/>
                  </a:lnTo>
                  <a:lnTo>
                    <a:pt x="8641" y="7401"/>
                  </a:lnTo>
                  <a:lnTo>
                    <a:pt x="8641" y="3700"/>
                  </a:lnTo>
                  <a:close/>
                </a:path>
                <a:path w="317500" h="193039">
                  <a:moveTo>
                    <a:pt x="308612" y="3700"/>
                  </a:moveTo>
                  <a:lnTo>
                    <a:pt x="8641" y="3700"/>
                  </a:lnTo>
                  <a:lnTo>
                    <a:pt x="8641" y="7401"/>
                  </a:lnTo>
                  <a:lnTo>
                    <a:pt x="308612" y="7401"/>
                  </a:lnTo>
                  <a:lnTo>
                    <a:pt x="308612" y="3700"/>
                  </a:lnTo>
                  <a:close/>
                </a:path>
                <a:path w="317500" h="193039">
                  <a:moveTo>
                    <a:pt x="317253" y="3700"/>
                  </a:moveTo>
                  <a:lnTo>
                    <a:pt x="308612" y="3700"/>
                  </a:lnTo>
                  <a:lnTo>
                    <a:pt x="313551" y="7401"/>
                  </a:lnTo>
                  <a:lnTo>
                    <a:pt x="317253" y="7401"/>
                  </a:lnTo>
                  <a:lnTo>
                    <a:pt x="317253" y="3700"/>
                  </a:lnTo>
                  <a:close/>
                </a:path>
              </a:pathLst>
            </a:custGeom>
            <a:solidFill>
              <a:srgbClr val="000000"/>
            </a:solidFill>
          </p:spPr>
          <p:txBody>
            <a:bodyPr wrap="square" lIns="0" tIns="0" rIns="0" bIns="0" rtlCol="0"/>
            <a:lstStyle/>
            <a:p>
              <a:endParaRPr/>
            </a:p>
          </p:txBody>
        </p:sp>
        <p:sp>
          <p:nvSpPr>
            <p:cNvPr id="41" name="object 40">
              <a:extLst>
                <a:ext uri="{FF2B5EF4-FFF2-40B4-BE49-F238E27FC236}">
                  <a16:creationId xmlns:a16="http://schemas.microsoft.com/office/drawing/2014/main" id="{DE9132E5-B35F-9BE7-C429-1DBA6595D0C6}"/>
                </a:ext>
              </a:extLst>
            </p:cNvPr>
            <p:cNvSpPr/>
            <p:nvPr/>
          </p:nvSpPr>
          <p:spPr>
            <a:xfrm>
              <a:off x="4976186" y="4757597"/>
              <a:ext cx="185420" cy="185420"/>
            </a:xfrm>
            <a:custGeom>
              <a:avLst/>
              <a:gdLst/>
              <a:ahLst/>
              <a:cxnLst/>
              <a:rect l="l" t="t" r="r" b="b"/>
              <a:pathLst>
                <a:path w="185420" h="185420">
                  <a:moveTo>
                    <a:pt x="185167" y="0"/>
                  </a:moveTo>
                  <a:lnTo>
                    <a:pt x="0" y="0"/>
                  </a:lnTo>
                  <a:lnTo>
                    <a:pt x="0" y="185044"/>
                  </a:lnTo>
                  <a:lnTo>
                    <a:pt x="185167" y="185044"/>
                  </a:lnTo>
                  <a:lnTo>
                    <a:pt x="185167" y="0"/>
                  </a:lnTo>
                  <a:close/>
                </a:path>
              </a:pathLst>
            </a:custGeom>
            <a:solidFill>
              <a:srgbClr val="99CCFF"/>
            </a:solidFill>
          </p:spPr>
          <p:txBody>
            <a:bodyPr wrap="square" lIns="0" tIns="0" rIns="0" bIns="0" rtlCol="0"/>
            <a:lstStyle/>
            <a:p>
              <a:endParaRPr/>
            </a:p>
          </p:txBody>
        </p:sp>
        <p:sp>
          <p:nvSpPr>
            <p:cNvPr id="42" name="object 41">
              <a:extLst>
                <a:ext uri="{FF2B5EF4-FFF2-40B4-BE49-F238E27FC236}">
                  <a16:creationId xmlns:a16="http://schemas.microsoft.com/office/drawing/2014/main" id="{42D58347-1867-C902-A15A-ACF99235C694}"/>
                </a:ext>
              </a:extLst>
            </p:cNvPr>
            <p:cNvSpPr/>
            <p:nvPr/>
          </p:nvSpPr>
          <p:spPr>
            <a:xfrm>
              <a:off x="4971247" y="4753897"/>
              <a:ext cx="194310" cy="193040"/>
            </a:xfrm>
            <a:custGeom>
              <a:avLst/>
              <a:gdLst/>
              <a:ahLst/>
              <a:cxnLst/>
              <a:rect l="l" t="t" r="r" b="b"/>
              <a:pathLst>
                <a:path w="194310" h="193039">
                  <a:moveTo>
                    <a:pt x="193809" y="0"/>
                  </a:moveTo>
                  <a:lnTo>
                    <a:pt x="0" y="0"/>
                  </a:lnTo>
                  <a:lnTo>
                    <a:pt x="0" y="192445"/>
                  </a:lnTo>
                  <a:lnTo>
                    <a:pt x="193809" y="192445"/>
                  </a:lnTo>
                  <a:lnTo>
                    <a:pt x="193809" y="188744"/>
                  </a:lnTo>
                  <a:lnTo>
                    <a:pt x="8641" y="188744"/>
                  </a:lnTo>
                  <a:lnTo>
                    <a:pt x="4939" y="185044"/>
                  </a:lnTo>
                  <a:lnTo>
                    <a:pt x="8641" y="185044"/>
                  </a:lnTo>
                  <a:lnTo>
                    <a:pt x="8641" y="7401"/>
                  </a:lnTo>
                  <a:lnTo>
                    <a:pt x="4939" y="7401"/>
                  </a:lnTo>
                  <a:lnTo>
                    <a:pt x="8641" y="3700"/>
                  </a:lnTo>
                  <a:lnTo>
                    <a:pt x="193809" y="3700"/>
                  </a:lnTo>
                  <a:lnTo>
                    <a:pt x="193809" y="0"/>
                  </a:lnTo>
                  <a:close/>
                </a:path>
                <a:path w="194310" h="193039">
                  <a:moveTo>
                    <a:pt x="8641" y="185044"/>
                  </a:moveTo>
                  <a:lnTo>
                    <a:pt x="4939" y="185044"/>
                  </a:lnTo>
                  <a:lnTo>
                    <a:pt x="8641" y="188744"/>
                  </a:lnTo>
                  <a:lnTo>
                    <a:pt x="8641" y="185044"/>
                  </a:lnTo>
                  <a:close/>
                </a:path>
                <a:path w="194310" h="193039">
                  <a:moveTo>
                    <a:pt x="185167" y="185044"/>
                  </a:moveTo>
                  <a:lnTo>
                    <a:pt x="8641" y="185044"/>
                  </a:lnTo>
                  <a:lnTo>
                    <a:pt x="8641" y="188744"/>
                  </a:lnTo>
                  <a:lnTo>
                    <a:pt x="185167" y="188744"/>
                  </a:lnTo>
                  <a:lnTo>
                    <a:pt x="185167" y="185044"/>
                  </a:lnTo>
                  <a:close/>
                </a:path>
                <a:path w="194310" h="193039">
                  <a:moveTo>
                    <a:pt x="185167" y="3700"/>
                  </a:moveTo>
                  <a:lnTo>
                    <a:pt x="185167" y="188744"/>
                  </a:lnTo>
                  <a:lnTo>
                    <a:pt x="190106" y="185044"/>
                  </a:lnTo>
                  <a:lnTo>
                    <a:pt x="193809" y="185044"/>
                  </a:lnTo>
                  <a:lnTo>
                    <a:pt x="193809" y="7401"/>
                  </a:lnTo>
                  <a:lnTo>
                    <a:pt x="190106" y="7401"/>
                  </a:lnTo>
                  <a:lnTo>
                    <a:pt x="185167" y="3700"/>
                  </a:lnTo>
                  <a:close/>
                </a:path>
                <a:path w="194310" h="193039">
                  <a:moveTo>
                    <a:pt x="193809" y="185044"/>
                  </a:moveTo>
                  <a:lnTo>
                    <a:pt x="190106" y="185044"/>
                  </a:lnTo>
                  <a:lnTo>
                    <a:pt x="185167" y="188744"/>
                  </a:lnTo>
                  <a:lnTo>
                    <a:pt x="193809" y="188744"/>
                  </a:lnTo>
                  <a:lnTo>
                    <a:pt x="193809" y="185044"/>
                  </a:lnTo>
                  <a:close/>
                </a:path>
                <a:path w="194310" h="193039">
                  <a:moveTo>
                    <a:pt x="8641" y="3700"/>
                  </a:moveTo>
                  <a:lnTo>
                    <a:pt x="4939" y="7401"/>
                  </a:lnTo>
                  <a:lnTo>
                    <a:pt x="8641" y="7401"/>
                  </a:lnTo>
                  <a:lnTo>
                    <a:pt x="8641" y="3700"/>
                  </a:lnTo>
                  <a:close/>
                </a:path>
                <a:path w="194310" h="193039">
                  <a:moveTo>
                    <a:pt x="185167" y="3700"/>
                  </a:moveTo>
                  <a:lnTo>
                    <a:pt x="8641" y="3700"/>
                  </a:lnTo>
                  <a:lnTo>
                    <a:pt x="8641" y="7401"/>
                  </a:lnTo>
                  <a:lnTo>
                    <a:pt x="185167" y="7401"/>
                  </a:lnTo>
                  <a:lnTo>
                    <a:pt x="185167" y="3700"/>
                  </a:lnTo>
                  <a:close/>
                </a:path>
                <a:path w="194310" h="193039">
                  <a:moveTo>
                    <a:pt x="193809" y="3700"/>
                  </a:moveTo>
                  <a:lnTo>
                    <a:pt x="185167" y="3700"/>
                  </a:lnTo>
                  <a:lnTo>
                    <a:pt x="190106" y="7401"/>
                  </a:lnTo>
                  <a:lnTo>
                    <a:pt x="193809" y="7401"/>
                  </a:lnTo>
                  <a:lnTo>
                    <a:pt x="193809" y="3700"/>
                  </a:lnTo>
                  <a:close/>
                </a:path>
              </a:pathLst>
            </a:custGeom>
            <a:solidFill>
              <a:srgbClr val="000000"/>
            </a:solidFill>
          </p:spPr>
          <p:txBody>
            <a:bodyPr wrap="square" lIns="0" tIns="0" rIns="0" bIns="0" rtlCol="0"/>
            <a:lstStyle/>
            <a:p>
              <a:endParaRPr/>
            </a:p>
          </p:txBody>
        </p:sp>
        <p:sp>
          <p:nvSpPr>
            <p:cNvPr id="43" name="object 42">
              <a:extLst>
                <a:ext uri="{FF2B5EF4-FFF2-40B4-BE49-F238E27FC236}">
                  <a16:creationId xmlns:a16="http://schemas.microsoft.com/office/drawing/2014/main" id="{B7FDC017-7FFE-DBBE-3775-61B1BC8F63D1}"/>
                </a:ext>
              </a:extLst>
            </p:cNvPr>
            <p:cNvSpPr/>
            <p:nvPr/>
          </p:nvSpPr>
          <p:spPr>
            <a:xfrm>
              <a:off x="5346520" y="4757597"/>
              <a:ext cx="123825" cy="185420"/>
            </a:xfrm>
            <a:custGeom>
              <a:avLst/>
              <a:gdLst/>
              <a:ahLst/>
              <a:cxnLst/>
              <a:rect l="l" t="t" r="r" b="b"/>
              <a:pathLst>
                <a:path w="123825" h="185420">
                  <a:moveTo>
                    <a:pt x="123445" y="0"/>
                  </a:moveTo>
                  <a:lnTo>
                    <a:pt x="0" y="0"/>
                  </a:lnTo>
                  <a:lnTo>
                    <a:pt x="0" y="185044"/>
                  </a:lnTo>
                  <a:lnTo>
                    <a:pt x="123445" y="185044"/>
                  </a:lnTo>
                  <a:lnTo>
                    <a:pt x="123445" y="0"/>
                  </a:lnTo>
                  <a:close/>
                </a:path>
              </a:pathLst>
            </a:custGeom>
            <a:solidFill>
              <a:srgbClr val="99CCFF"/>
            </a:solidFill>
          </p:spPr>
          <p:txBody>
            <a:bodyPr wrap="square" lIns="0" tIns="0" rIns="0" bIns="0" rtlCol="0"/>
            <a:lstStyle/>
            <a:p>
              <a:endParaRPr/>
            </a:p>
          </p:txBody>
        </p:sp>
        <p:sp>
          <p:nvSpPr>
            <p:cNvPr id="44" name="object 43">
              <a:extLst>
                <a:ext uri="{FF2B5EF4-FFF2-40B4-BE49-F238E27FC236}">
                  <a16:creationId xmlns:a16="http://schemas.microsoft.com/office/drawing/2014/main" id="{283C2EC6-45CD-9769-79B9-CD90C9CEDA82}"/>
                </a:ext>
              </a:extLst>
            </p:cNvPr>
            <p:cNvSpPr/>
            <p:nvPr/>
          </p:nvSpPr>
          <p:spPr>
            <a:xfrm>
              <a:off x="5341583" y="4753897"/>
              <a:ext cx="132080" cy="193040"/>
            </a:xfrm>
            <a:custGeom>
              <a:avLst/>
              <a:gdLst/>
              <a:ahLst/>
              <a:cxnLst/>
              <a:rect l="l" t="t" r="r" b="b"/>
              <a:pathLst>
                <a:path w="132079" h="193039">
                  <a:moveTo>
                    <a:pt x="132086" y="0"/>
                  </a:moveTo>
                  <a:lnTo>
                    <a:pt x="0" y="0"/>
                  </a:lnTo>
                  <a:lnTo>
                    <a:pt x="0" y="192445"/>
                  </a:lnTo>
                  <a:lnTo>
                    <a:pt x="132086" y="192445"/>
                  </a:lnTo>
                  <a:lnTo>
                    <a:pt x="132086" y="188744"/>
                  </a:lnTo>
                  <a:lnTo>
                    <a:pt x="8641" y="188744"/>
                  </a:lnTo>
                  <a:lnTo>
                    <a:pt x="4937" y="185044"/>
                  </a:lnTo>
                  <a:lnTo>
                    <a:pt x="8641" y="185044"/>
                  </a:lnTo>
                  <a:lnTo>
                    <a:pt x="8641" y="7401"/>
                  </a:lnTo>
                  <a:lnTo>
                    <a:pt x="4937" y="7401"/>
                  </a:lnTo>
                  <a:lnTo>
                    <a:pt x="8641" y="3700"/>
                  </a:lnTo>
                  <a:lnTo>
                    <a:pt x="132086" y="3700"/>
                  </a:lnTo>
                  <a:lnTo>
                    <a:pt x="132086" y="0"/>
                  </a:lnTo>
                  <a:close/>
                </a:path>
                <a:path w="132079" h="193039">
                  <a:moveTo>
                    <a:pt x="8641" y="185044"/>
                  </a:moveTo>
                  <a:lnTo>
                    <a:pt x="4937" y="185044"/>
                  </a:lnTo>
                  <a:lnTo>
                    <a:pt x="8641" y="188744"/>
                  </a:lnTo>
                  <a:lnTo>
                    <a:pt x="8641" y="185044"/>
                  </a:lnTo>
                  <a:close/>
                </a:path>
                <a:path w="132079" h="193039">
                  <a:moveTo>
                    <a:pt x="123445" y="185044"/>
                  </a:moveTo>
                  <a:lnTo>
                    <a:pt x="8641" y="185044"/>
                  </a:lnTo>
                  <a:lnTo>
                    <a:pt x="8641" y="188744"/>
                  </a:lnTo>
                  <a:lnTo>
                    <a:pt x="123445" y="188744"/>
                  </a:lnTo>
                  <a:lnTo>
                    <a:pt x="123445" y="185044"/>
                  </a:lnTo>
                  <a:close/>
                </a:path>
                <a:path w="132079" h="193039">
                  <a:moveTo>
                    <a:pt x="123445" y="3700"/>
                  </a:moveTo>
                  <a:lnTo>
                    <a:pt x="123445" y="188744"/>
                  </a:lnTo>
                  <a:lnTo>
                    <a:pt x="128383" y="185044"/>
                  </a:lnTo>
                  <a:lnTo>
                    <a:pt x="132086" y="185044"/>
                  </a:lnTo>
                  <a:lnTo>
                    <a:pt x="132086" y="7401"/>
                  </a:lnTo>
                  <a:lnTo>
                    <a:pt x="128383" y="7401"/>
                  </a:lnTo>
                  <a:lnTo>
                    <a:pt x="123445" y="3700"/>
                  </a:lnTo>
                  <a:close/>
                </a:path>
                <a:path w="132079" h="193039">
                  <a:moveTo>
                    <a:pt x="132086" y="185044"/>
                  </a:moveTo>
                  <a:lnTo>
                    <a:pt x="128383" y="185044"/>
                  </a:lnTo>
                  <a:lnTo>
                    <a:pt x="123445" y="188744"/>
                  </a:lnTo>
                  <a:lnTo>
                    <a:pt x="132086" y="188744"/>
                  </a:lnTo>
                  <a:lnTo>
                    <a:pt x="132086" y="185044"/>
                  </a:lnTo>
                  <a:close/>
                </a:path>
                <a:path w="132079" h="193039">
                  <a:moveTo>
                    <a:pt x="8641" y="3700"/>
                  </a:moveTo>
                  <a:lnTo>
                    <a:pt x="4937" y="7401"/>
                  </a:lnTo>
                  <a:lnTo>
                    <a:pt x="8641" y="7401"/>
                  </a:lnTo>
                  <a:lnTo>
                    <a:pt x="8641" y="3700"/>
                  </a:lnTo>
                  <a:close/>
                </a:path>
                <a:path w="132079" h="193039">
                  <a:moveTo>
                    <a:pt x="123445" y="3700"/>
                  </a:moveTo>
                  <a:lnTo>
                    <a:pt x="8641" y="3700"/>
                  </a:lnTo>
                  <a:lnTo>
                    <a:pt x="8641" y="7401"/>
                  </a:lnTo>
                  <a:lnTo>
                    <a:pt x="123445" y="7401"/>
                  </a:lnTo>
                  <a:lnTo>
                    <a:pt x="123445" y="3700"/>
                  </a:lnTo>
                  <a:close/>
                </a:path>
                <a:path w="132079" h="193039">
                  <a:moveTo>
                    <a:pt x="132086" y="3700"/>
                  </a:moveTo>
                  <a:lnTo>
                    <a:pt x="123445" y="3700"/>
                  </a:lnTo>
                  <a:lnTo>
                    <a:pt x="128383" y="7401"/>
                  </a:lnTo>
                  <a:lnTo>
                    <a:pt x="132086" y="7401"/>
                  </a:lnTo>
                  <a:lnTo>
                    <a:pt x="132086" y="3700"/>
                  </a:lnTo>
                  <a:close/>
                </a:path>
              </a:pathLst>
            </a:custGeom>
            <a:solidFill>
              <a:srgbClr val="000000"/>
            </a:solidFill>
          </p:spPr>
          <p:txBody>
            <a:bodyPr wrap="square" lIns="0" tIns="0" rIns="0" bIns="0" rtlCol="0"/>
            <a:lstStyle/>
            <a:p>
              <a:endParaRPr/>
            </a:p>
          </p:txBody>
        </p:sp>
      </p:grpSp>
      <p:sp>
        <p:nvSpPr>
          <p:cNvPr id="45" name="object 44">
            <a:extLst>
              <a:ext uri="{FF2B5EF4-FFF2-40B4-BE49-F238E27FC236}">
                <a16:creationId xmlns:a16="http://schemas.microsoft.com/office/drawing/2014/main" id="{F8AE5602-E7E2-1C99-BFBC-F4D903FB1ECC}"/>
              </a:ext>
            </a:extLst>
          </p:cNvPr>
          <p:cNvSpPr txBox="1"/>
          <p:nvPr/>
        </p:nvSpPr>
        <p:spPr>
          <a:xfrm>
            <a:off x="8949026" y="4442876"/>
            <a:ext cx="85869" cy="282857"/>
          </a:xfrm>
          <a:prstGeom prst="rect">
            <a:avLst/>
          </a:prstGeom>
        </p:spPr>
        <p:txBody>
          <a:bodyPr vert="horz" wrap="square" lIns="0" tIns="10373" rIns="0" bIns="0" rtlCol="0">
            <a:spAutoFit/>
          </a:bodyPr>
          <a:lstStyle/>
          <a:p>
            <a:pPr marL="11527">
              <a:spcBef>
                <a:spcPts val="82"/>
              </a:spcBef>
            </a:pPr>
            <a:r>
              <a:rPr sz="1770" spc="-45" dirty="0">
                <a:latin typeface="Times New Roman"/>
                <a:cs typeface="Times New Roman"/>
              </a:rPr>
              <a:t>t</a:t>
            </a:r>
            <a:endParaRPr sz="1770">
              <a:latin typeface="Times New Roman"/>
              <a:cs typeface="Times New Roman"/>
            </a:endParaRPr>
          </a:p>
        </p:txBody>
      </p:sp>
      <p:sp>
        <p:nvSpPr>
          <p:cNvPr id="46" name="object 45">
            <a:extLst>
              <a:ext uri="{FF2B5EF4-FFF2-40B4-BE49-F238E27FC236}">
                <a16:creationId xmlns:a16="http://schemas.microsoft.com/office/drawing/2014/main" id="{C294EFF5-AA06-110A-E851-37B1E11DDC3B}"/>
              </a:ext>
            </a:extLst>
          </p:cNvPr>
          <p:cNvSpPr txBox="1"/>
          <p:nvPr/>
        </p:nvSpPr>
        <p:spPr>
          <a:xfrm>
            <a:off x="2997124" y="4073410"/>
            <a:ext cx="255878" cy="373651"/>
          </a:xfrm>
          <a:prstGeom prst="rect">
            <a:avLst/>
          </a:prstGeom>
        </p:spPr>
        <p:txBody>
          <a:bodyPr vert="horz" wrap="square" lIns="0" tIns="10373" rIns="0" bIns="0" rtlCol="0">
            <a:spAutoFit/>
          </a:bodyPr>
          <a:lstStyle/>
          <a:p>
            <a:pPr marL="34580">
              <a:spcBef>
                <a:spcPts val="82"/>
              </a:spcBef>
            </a:pPr>
            <a:r>
              <a:rPr sz="2360" spc="-23" dirty="0">
                <a:latin typeface="Symbol"/>
                <a:cs typeface="Symbol"/>
              </a:rPr>
              <a:t></a:t>
            </a:r>
            <a:r>
              <a:rPr sz="2314" spc="-34" baseline="-8169" dirty="0">
                <a:latin typeface="Times New Roman"/>
                <a:cs typeface="Times New Roman"/>
              </a:rPr>
              <a:t>i</a:t>
            </a:r>
            <a:endParaRPr sz="2314" baseline="-8169">
              <a:latin typeface="Times New Roman"/>
              <a:cs typeface="Times New Roman"/>
            </a:endParaRPr>
          </a:p>
        </p:txBody>
      </p:sp>
      <p:sp>
        <p:nvSpPr>
          <p:cNvPr id="47" name="object 46">
            <a:extLst>
              <a:ext uri="{FF2B5EF4-FFF2-40B4-BE49-F238E27FC236}">
                <a16:creationId xmlns:a16="http://schemas.microsoft.com/office/drawing/2014/main" id="{9EBC4506-1B3A-E8AB-AB7C-30DB1F03B77D}"/>
              </a:ext>
            </a:extLst>
          </p:cNvPr>
          <p:cNvSpPr txBox="1"/>
          <p:nvPr/>
        </p:nvSpPr>
        <p:spPr>
          <a:xfrm>
            <a:off x="3550098" y="4520126"/>
            <a:ext cx="27604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i,1</a:t>
            </a:r>
            <a:endParaRPr sz="1180">
              <a:latin typeface="Times New Roman"/>
              <a:cs typeface="Times New Roman"/>
            </a:endParaRPr>
          </a:p>
        </p:txBody>
      </p:sp>
      <p:grpSp>
        <p:nvGrpSpPr>
          <p:cNvPr id="48" name="object 47">
            <a:extLst>
              <a:ext uri="{FF2B5EF4-FFF2-40B4-BE49-F238E27FC236}">
                <a16:creationId xmlns:a16="http://schemas.microsoft.com/office/drawing/2014/main" id="{B8CBDE62-6C60-30E3-6BAF-F96AD8B67DB4}"/>
              </a:ext>
            </a:extLst>
          </p:cNvPr>
          <p:cNvGrpSpPr/>
          <p:nvPr/>
        </p:nvGrpSpPr>
        <p:grpSpPr>
          <a:xfrm>
            <a:off x="3589632" y="4279753"/>
            <a:ext cx="4542416" cy="218419"/>
            <a:chOff x="2585054" y="4715654"/>
            <a:chExt cx="5005070" cy="240665"/>
          </a:xfrm>
        </p:grpSpPr>
        <p:pic>
          <p:nvPicPr>
            <p:cNvPr id="49" name="object 48">
              <a:extLst>
                <a:ext uri="{FF2B5EF4-FFF2-40B4-BE49-F238E27FC236}">
                  <a16:creationId xmlns:a16="http://schemas.microsoft.com/office/drawing/2014/main" id="{C3534C36-8227-D750-3C14-61CEB8292BD2}"/>
                </a:ext>
              </a:extLst>
            </p:cNvPr>
            <p:cNvPicPr/>
            <p:nvPr/>
          </p:nvPicPr>
          <p:blipFill>
            <a:blip r:embed="rId8" cstate="print"/>
            <a:stretch>
              <a:fillRect/>
            </a:stretch>
          </p:blipFill>
          <p:spPr>
            <a:xfrm>
              <a:off x="5829190" y="4715654"/>
              <a:ext cx="70364" cy="240557"/>
            </a:xfrm>
            <a:prstGeom prst="rect">
              <a:avLst/>
            </a:prstGeom>
          </p:spPr>
        </p:pic>
        <p:sp>
          <p:nvSpPr>
            <p:cNvPr id="50" name="object 49">
              <a:extLst>
                <a:ext uri="{FF2B5EF4-FFF2-40B4-BE49-F238E27FC236}">
                  <a16:creationId xmlns:a16="http://schemas.microsoft.com/office/drawing/2014/main" id="{4810FF16-FD79-96CE-4AE6-4CFEF9B6D463}"/>
                </a:ext>
              </a:extLst>
            </p:cNvPr>
            <p:cNvSpPr/>
            <p:nvPr/>
          </p:nvSpPr>
          <p:spPr>
            <a:xfrm>
              <a:off x="2585054" y="4715654"/>
              <a:ext cx="23495" cy="240665"/>
            </a:xfrm>
            <a:custGeom>
              <a:avLst/>
              <a:gdLst/>
              <a:ahLst/>
              <a:cxnLst/>
              <a:rect l="l" t="t" r="r" b="b"/>
              <a:pathLst>
                <a:path w="23494"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1" name="object 50">
              <a:extLst>
                <a:ext uri="{FF2B5EF4-FFF2-40B4-BE49-F238E27FC236}">
                  <a16:creationId xmlns:a16="http://schemas.microsoft.com/office/drawing/2014/main" id="{2851983B-6B96-233E-6994-15B4A35C6CC1}"/>
                </a:ext>
              </a:extLst>
            </p:cNvPr>
            <p:cNvPicPr/>
            <p:nvPr/>
          </p:nvPicPr>
          <p:blipFill>
            <a:blip r:embed="rId9" cstate="print"/>
            <a:stretch>
              <a:fillRect/>
            </a:stretch>
          </p:blipFill>
          <p:spPr>
            <a:xfrm>
              <a:off x="3612117" y="4715654"/>
              <a:ext cx="70364" cy="240557"/>
            </a:xfrm>
            <a:prstGeom prst="rect">
              <a:avLst/>
            </a:prstGeom>
          </p:spPr>
        </p:pic>
        <p:sp>
          <p:nvSpPr>
            <p:cNvPr id="52" name="object 51">
              <a:extLst>
                <a:ext uri="{FF2B5EF4-FFF2-40B4-BE49-F238E27FC236}">
                  <a16:creationId xmlns:a16="http://schemas.microsoft.com/office/drawing/2014/main" id="{9D63F8E0-FBDC-83B5-EED5-F50A2E759F9F}"/>
                </a:ext>
              </a:extLst>
            </p:cNvPr>
            <p:cNvSpPr/>
            <p:nvPr/>
          </p:nvSpPr>
          <p:spPr>
            <a:xfrm>
              <a:off x="6494560"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3" name="object 52">
              <a:extLst>
                <a:ext uri="{FF2B5EF4-FFF2-40B4-BE49-F238E27FC236}">
                  <a16:creationId xmlns:a16="http://schemas.microsoft.com/office/drawing/2014/main" id="{CD089DE2-2439-6F05-0E22-AF5976C0E3C0}"/>
                </a:ext>
              </a:extLst>
            </p:cNvPr>
            <p:cNvPicPr/>
            <p:nvPr/>
          </p:nvPicPr>
          <p:blipFill>
            <a:blip r:embed="rId10" cstate="print"/>
            <a:stretch>
              <a:fillRect/>
            </a:stretch>
          </p:blipFill>
          <p:spPr>
            <a:xfrm>
              <a:off x="7520389" y="4715654"/>
              <a:ext cx="69129" cy="240557"/>
            </a:xfrm>
            <a:prstGeom prst="rect">
              <a:avLst/>
            </a:prstGeom>
          </p:spPr>
        </p:pic>
      </p:grpSp>
    </p:spTree>
    <p:extLst>
      <p:ext uri="{BB962C8B-B14F-4D97-AF65-F5344CB8AC3E}">
        <p14:creationId xmlns:p14="http://schemas.microsoft.com/office/powerpoint/2010/main" val="24910228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 of Constraints</a:t>
            </a:r>
            <a:endParaRPr lang="zh-CN" altLang="en-US" dirty="0"/>
          </a:p>
        </p:txBody>
      </p:sp>
      <p:sp>
        <p:nvSpPr>
          <p:cNvPr id="3" name="内容占位符 2"/>
          <p:cNvSpPr>
            <a:spLocks noGrp="1"/>
          </p:cNvSpPr>
          <p:nvPr>
            <p:ph idx="1"/>
          </p:nvPr>
        </p:nvSpPr>
        <p:spPr/>
        <p:txBody>
          <a:bodyPr/>
          <a:lstStyle/>
          <a:p>
            <a:r>
              <a:rPr lang="en-US" altLang="zh-CN" b="1" dirty="0"/>
              <a:t>Timing constraints</a:t>
            </a:r>
          </a:p>
          <a:p>
            <a:pPr lvl="1"/>
            <a:r>
              <a:rPr lang="en-US" altLang="zh-CN" dirty="0"/>
              <a:t>Deadline, jitter.</a:t>
            </a:r>
          </a:p>
          <a:p>
            <a:r>
              <a:rPr lang="en-US" altLang="zh-CN" b="1" dirty="0"/>
              <a:t>Precedence constraints</a:t>
            </a:r>
          </a:p>
          <a:p>
            <a:pPr lvl="1"/>
            <a:r>
              <a:rPr lang="en-US" altLang="zh-CN" dirty="0"/>
              <a:t>Relative ordering among task executions.</a:t>
            </a:r>
          </a:p>
          <a:p>
            <a:r>
              <a:rPr lang="en-US" altLang="zh-CN" b="1" dirty="0"/>
              <a:t>Resource constraints</a:t>
            </a:r>
          </a:p>
          <a:p>
            <a:pPr lvl="1"/>
            <a:r>
              <a:rPr lang="en-US" altLang="zh-CN" dirty="0"/>
              <a:t>Synchronization when accessing mutually-exclusive resources (shared data).</a:t>
            </a:r>
            <a:endParaRPr lang="zh-CN" altLang="en-US" dirty="0"/>
          </a:p>
        </p:txBody>
      </p:sp>
      <p:sp>
        <p:nvSpPr>
          <p:cNvPr id="4" name="灯片编号占位符 3"/>
          <p:cNvSpPr>
            <a:spLocks noGrp="1"/>
          </p:cNvSpPr>
          <p:nvPr>
            <p:ph type="sldNum" sz="quarter" idx="12"/>
          </p:nvPr>
        </p:nvSpPr>
        <p:spPr bwMode="auto">
          <a:xfrm>
            <a:off x="6929454" y="6400824"/>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2000" kern="1200">
                <a:solidFill>
                  <a:schemeClr val="tx1"/>
                </a:solidFill>
                <a:latin typeface="+mn-lt"/>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defRPr/>
            </a:pPr>
            <a:fld id="{3C666928-A7BF-48F2-B4C4-229DBC131452}" type="slidenum">
              <a:rPr lang="it-IT" altLang="zh-CN" smtClean="0"/>
              <a:pPr>
                <a:defRPr/>
              </a:pPr>
              <a:t>21</a:t>
            </a:fld>
            <a:endParaRPr lang="it-IT" altLang="zh-CN"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7AF3-8628-BC55-C4E4-A288221C16D6}"/>
              </a:ext>
            </a:extLst>
          </p:cNvPr>
          <p:cNvSpPr>
            <a:spLocks noGrp="1"/>
          </p:cNvSpPr>
          <p:nvPr>
            <p:ph type="title"/>
          </p:nvPr>
        </p:nvSpPr>
        <p:spPr/>
        <p:txBody>
          <a:bodyPr/>
          <a:lstStyle/>
          <a:p>
            <a:r>
              <a:rPr lang="en-GB" dirty="0"/>
              <a:t>Precedence Constraints</a:t>
            </a:r>
            <a:endParaRPr lang="en-SE" dirty="0"/>
          </a:p>
        </p:txBody>
      </p:sp>
      <p:sp>
        <p:nvSpPr>
          <p:cNvPr id="3" name="Content Placeholder 2">
            <a:extLst>
              <a:ext uri="{FF2B5EF4-FFF2-40B4-BE49-F238E27FC236}">
                <a16:creationId xmlns:a16="http://schemas.microsoft.com/office/drawing/2014/main" id="{44F64247-D1CC-45C4-52EF-002943A36D60}"/>
              </a:ext>
            </a:extLst>
          </p:cNvPr>
          <p:cNvSpPr>
            <a:spLocks noGrp="1"/>
          </p:cNvSpPr>
          <p:nvPr>
            <p:ph idx="1"/>
          </p:nvPr>
        </p:nvSpPr>
        <p:spPr>
          <a:xfrm>
            <a:off x="812800" y="914400"/>
            <a:ext cx="6578600" cy="5105400"/>
          </a:xfrm>
        </p:spPr>
        <p:txBody>
          <a:bodyPr/>
          <a:lstStyle/>
          <a:p>
            <a:r>
              <a:rPr lang="en-GB" dirty="0"/>
              <a:t>Tasks must be executed with specific precedence relations, specified by a Directed Acyclic Graph (Precedence Graph)</a:t>
            </a:r>
          </a:p>
          <a:p>
            <a:r>
              <a:rPr lang="en-GB" dirty="0"/>
              <a:t>Example application of parts inspection in a factory. Tasks:</a:t>
            </a:r>
          </a:p>
          <a:p>
            <a:pPr lvl="1"/>
            <a:r>
              <a:rPr lang="en-GB" dirty="0"/>
              <a:t>Image acquisition (acq1, acq2)</a:t>
            </a:r>
          </a:p>
          <a:p>
            <a:pPr lvl="1"/>
            <a:r>
              <a:rPr lang="en-GB" dirty="0"/>
              <a:t>Edge detection (edge1, edge2)</a:t>
            </a:r>
          </a:p>
          <a:p>
            <a:pPr lvl="1"/>
            <a:r>
              <a:rPr lang="en-GB" dirty="0"/>
              <a:t>Shape detection (shape), pixel disparities (</a:t>
            </a:r>
            <a:r>
              <a:rPr lang="en-GB" dirty="0" err="1"/>
              <a:t>disp</a:t>
            </a:r>
            <a:r>
              <a:rPr lang="en-GB" dirty="0"/>
              <a:t>)</a:t>
            </a:r>
          </a:p>
          <a:p>
            <a:pPr lvl="1"/>
            <a:r>
              <a:rPr lang="en-GB" dirty="0"/>
              <a:t>Height determination (height), recognition (rec)</a:t>
            </a:r>
          </a:p>
          <a:p>
            <a:endParaRPr lang="en-GB" dirty="0"/>
          </a:p>
          <a:p>
            <a:endParaRPr lang="en-SE" dirty="0"/>
          </a:p>
        </p:txBody>
      </p:sp>
      <p:grpSp>
        <p:nvGrpSpPr>
          <p:cNvPr id="4" name="object 4"/>
          <p:cNvGrpSpPr/>
          <p:nvPr/>
        </p:nvGrpSpPr>
        <p:grpSpPr>
          <a:xfrm>
            <a:off x="7543800" y="653143"/>
            <a:ext cx="4090019" cy="1909290"/>
            <a:chOff x="4624499" y="1439762"/>
            <a:chExt cx="4506595" cy="2103755"/>
          </a:xfrm>
        </p:grpSpPr>
        <p:sp>
          <p:nvSpPr>
            <p:cNvPr id="5" name="object 5"/>
            <p:cNvSpPr/>
            <p:nvPr/>
          </p:nvSpPr>
          <p:spPr>
            <a:xfrm>
              <a:off x="4815001" y="1878177"/>
              <a:ext cx="1102995" cy="162560"/>
            </a:xfrm>
            <a:custGeom>
              <a:avLst/>
              <a:gdLst/>
              <a:ahLst/>
              <a:cxnLst/>
              <a:rect l="l" t="t" r="r" b="b"/>
              <a:pathLst>
                <a:path w="1102995" h="162560">
                  <a:moveTo>
                    <a:pt x="1102982" y="0"/>
                  </a:moveTo>
                  <a:lnTo>
                    <a:pt x="0" y="0"/>
                  </a:lnTo>
                  <a:lnTo>
                    <a:pt x="0" y="25044"/>
                  </a:lnTo>
                  <a:lnTo>
                    <a:pt x="288785" y="25044"/>
                  </a:lnTo>
                  <a:lnTo>
                    <a:pt x="288785" y="162306"/>
                  </a:lnTo>
                  <a:lnTo>
                    <a:pt x="313855" y="162306"/>
                  </a:lnTo>
                  <a:lnTo>
                    <a:pt x="313855" y="25044"/>
                  </a:lnTo>
                  <a:lnTo>
                    <a:pt x="689864" y="25044"/>
                  </a:lnTo>
                  <a:lnTo>
                    <a:pt x="689864" y="162306"/>
                  </a:lnTo>
                  <a:lnTo>
                    <a:pt x="714933" y="162306"/>
                  </a:lnTo>
                  <a:lnTo>
                    <a:pt x="714933" y="25044"/>
                  </a:lnTo>
                  <a:lnTo>
                    <a:pt x="1102982" y="25044"/>
                  </a:lnTo>
                  <a:lnTo>
                    <a:pt x="1102982" y="0"/>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6068391" y="1990379"/>
              <a:ext cx="1002703" cy="50092"/>
            </a:xfrm>
            <a:prstGeom prst="rect">
              <a:avLst/>
            </a:prstGeom>
          </p:spPr>
        </p:pic>
        <p:sp>
          <p:nvSpPr>
            <p:cNvPr id="7" name="object 7"/>
            <p:cNvSpPr/>
            <p:nvPr/>
          </p:nvSpPr>
          <p:spPr>
            <a:xfrm>
              <a:off x="5811700" y="1890193"/>
              <a:ext cx="13335" cy="150495"/>
            </a:xfrm>
            <a:custGeom>
              <a:avLst/>
              <a:gdLst/>
              <a:ahLst/>
              <a:cxnLst/>
              <a:rect l="l" t="t" r="r" b="b"/>
              <a:pathLst>
                <a:path w="13335" h="150494">
                  <a:moveTo>
                    <a:pt x="13035" y="0"/>
                  </a:moveTo>
                  <a:lnTo>
                    <a:pt x="0" y="0"/>
                  </a:lnTo>
                  <a:lnTo>
                    <a:pt x="0" y="150278"/>
                  </a:lnTo>
                  <a:lnTo>
                    <a:pt x="13035" y="150278"/>
                  </a:lnTo>
                  <a:lnTo>
                    <a:pt x="13035"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7321770" y="1990379"/>
              <a:ext cx="1002703" cy="50092"/>
            </a:xfrm>
            <a:prstGeom prst="rect">
              <a:avLst/>
            </a:prstGeom>
          </p:spPr>
        </p:pic>
        <p:pic>
          <p:nvPicPr>
            <p:cNvPr id="9" name="object 9"/>
            <p:cNvPicPr/>
            <p:nvPr/>
          </p:nvPicPr>
          <p:blipFill>
            <a:blip r:embed="rId4" cstate="print"/>
            <a:stretch>
              <a:fillRect/>
            </a:stretch>
          </p:blipFill>
          <p:spPr>
            <a:xfrm>
              <a:off x="8421799" y="1439762"/>
              <a:ext cx="708744" cy="600710"/>
            </a:xfrm>
            <a:prstGeom prst="rect">
              <a:avLst/>
            </a:prstGeom>
          </p:spPr>
        </p:pic>
        <p:pic>
          <p:nvPicPr>
            <p:cNvPr id="10" name="object 10"/>
            <p:cNvPicPr/>
            <p:nvPr/>
          </p:nvPicPr>
          <p:blipFill>
            <a:blip r:embed="rId5" cstate="print"/>
            <a:stretch>
              <a:fillRect/>
            </a:stretch>
          </p:blipFill>
          <p:spPr>
            <a:xfrm>
              <a:off x="6235123" y="3493165"/>
              <a:ext cx="468814" cy="50092"/>
            </a:xfrm>
            <a:prstGeom prst="rect">
              <a:avLst/>
            </a:prstGeom>
          </p:spPr>
        </p:pic>
        <p:sp>
          <p:nvSpPr>
            <p:cNvPr id="11" name="object 11"/>
            <p:cNvSpPr/>
            <p:nvPr/>
          </p:nvSpPr>
          <p:spPr>
            <a:xfrm>
              <a:off x="6229540" y="3490163"/>
              <a:ext cx="1071880" cy="53340"/>
            </a:xfrm>
            <a:custGeom>
              <a:avLst/>
              <a:gdLst/>
              <a:ahLst/>
              <a:cxnLst/>
              <a:rect l="l" t="t" r="r" b="b"/>
              <a:pathLst>
                <a:path w="1071879" h="53339">
                  <a:moveTo>
                    <a:pt x="479894" y="53098"/>
                  </a:moveTo>
                  <a:lnTo>
                    <a:pt x="442874" y="31000"/>
                  </a:lnTo>
                  <a:lnTo>
                    <a:pt x="392569" y="15608"/>
                  </a:lnTo>
                  <a:lnTo>
                    <a:pt x="392874" y="15608"/>
                  </a:lnTo>
                  <a:lnTo>
                    <a:pt x="336842" y="6210"/>
                  </a:lnTo>
                  <a:lnTo>
                    <a:pt x="334378" y="5994"/>
                  </a:lnTo>
                  <a:lnTo>
                    <a:pt x="285191" y="1676"/>
                  </a:lnTo>
                  <a:lnTo>
                    <a:pt x="287312" y="1676"/>
                  </a:lnTo>
                  <a:lnTo>
                    <a:pt x="239928" y="0"/>
                  </a:lnTo>
                  <a:lnTo>
                    <a:pt x="195199" y="1676"/>
                  </a:lnTo>
                  <a:lnTo>
                    <a:pt x="142570" y="6362"/>
                  </a:lnTo>
                  <a:lnTo>
                    <a:pt x="88150" y="15608"/>
                  </a:lnTo>
                  <a:lnTo>
                    <a:pt x="38011" y="31000"/>
                  </a:lnTo>
                  <a:lnTo>
                    <a:pt x="0" y="53098"/>
                  </a:lnTo>
                  <a:lnTo>
                    <a:pt x="10007" y="53098"/>
                  </a:lnTo>
                  <a:lnTo>
                    <a:pt x="43510" y="35090"/>
                  </a:lnTo>
                  <a:lnTo>
                    <a:pt x="91871" y="21463"/>
                  </a:lnTo>
                  <a:lnTo>
                    <a:pt x="145757" y="12534"/>
                  </a:lnTo>
                  <a:lnTo>
                    <a:pt x="197713" y="7607"/>
                  </a:lnTo>
                  <a:lnTo>
                    <a:pt x="240284" y="5994"/>
                  </a:lnTo>
                  <a:lnTo>
                    <a:pt x="266001" y="7010"/>
                  </a:lnTo>
                  <a:lnTo>
                    <a:pt x="313283" y="9791"/>
                  </a:lnTo>
                  <a:lnTo>
                    <a:pt x="361467" y="15836"/>
                  </a:lnTo>
                  <a:lnTo>
                    <a:pt x="408800" y="26238"/>
                  </a:lnTo>
                  <a:lnTo>
                    <a:pt x="453504" y="42075"/>
                  </a:lnTo>
                  <a:lnTo>
                    <a:pt x="461276" y="47129"/>
                  </a:lnTo>
                  <a:lnTo>
                    <a:pt x="467677" y="50952"/>
                  </a:lnTo>
                  <a:lnTo>
                    <a:pt x="470649" y="53098"/>
                  </a:lnTo>
                  <a:lnTo>
                    <a:pt x="479894" y="53098"/>
                  </a:lnTo>
                  <a:close/>
                </a:path>
                <a:path w="1071879" h="53339">
                  <a:moveTo>
                    <a:pt x="1071676" y="53098"/>
                  </a:moveTo>
                  <a:lnTo>
                    <a:pt x="1064145" y="48094"/>
                  </a:lnTo>
                  <a:lnTo>
                    <a:pt x="1064145" y="53098"/>
                  </a:lnTo>
                  <a:lnTo>
                    <a:pt x="1071676" y="53098"/>
                  </a:lnTo>
                  <a:close/>
                </a:path>
              </a:pathLst>
            </a:custGeom>
            <a:solidFill>
              <a:srgbClr val="000000"/>
            </a:solidFill>
          </p:spPr>
          <p:txBody>
            <a:bodyPr wrap="square" lIns="0" tIns="0" rIns="0" bIns="0" rtlCol="0"/>
            <a:lstStyle/>
            <a:p>
              <a:endParaRPr/>
            </a:p>
          </p:txBody>
        </p:sp>
        <p:sp>
          <p:nvSpPr>
            <p:cNvPr id="12" name="object 12"/>
            <p:cNvSpPr/>
            <p:nvPr/>
          </p:nvSpPr>
          <p:spPr>
            <a:xfrm>
              <a:off x="7296703" y="3443072"/>
              <a:ext cx="299085" cy="100330"/>
            </a:xfrm>
            <a:custGeom>
              <a:avLst/>
              <a:gdLst/>
              <a:ahLst/>
              <a:cxnLst/>
              <a:rect l="l" t="t" r="r" b="b"/>
              <a:pathLst>
                <a:path w="299084" h="100329">
                  <a:moveTo>
                    <a:pt x="150404" y="0"/>
                  </a:moveTo>
                  <a:lnTo>
                    <a:pt x="0" y="100185"/>
                  </a:lnTo>
                  <a:lnTo>
                    <a:pt x="299000" y="100185"/>
                  </a:lnTo>
                  <a:lnTo>
                    <a:pt x="150404" y="0"/>
                  </a:lnTo>
                  <a:close/>
                </a:path>
              </a:pathLst>
            </a:custGeom>
            <a:solidFill>
              <a:srgbClr val="FFCC00"/>
            </a:solidFill>
          </p:spPr>
          <p:txBody>
            <a:bodyPr wrap="square" lIns="0" tIns="0" rIns="0" bIns="0" rtlCol="0"/>
            <a:lstStyle/>
            <a:p>
              <a:endParaRPr/>
            </a:p>
          </p:txBody>
        </p:sp>
        <p:sp>
          <p:nvSpPr>
            <p:cNvPr id="13" name="object 13"/>
            <p:cNvSpPr/>
            <p:nvPr/>
          </p:nvSpPr>
          <p:spPr>
            <a:xfrm>
              <a:off x="7293696" y="3441068"/>
              <a:ext cx="307975" cy="102235"/>
            </a:xfrm>
            <a:custGeom>
              <a:avLst/>
              <a:gdLst/>
              <a:ahLst/>
              <a:cxnLst/>
              <a:rect l="l" t="t" r="r" b="b"/>
              <a:pathLst>
                <a:path w="307975" h="102235">
                  <a:moveTo>
                    <a:pt x="155417" y="0"/>
                  </a:moveTo>
                  <a:lnTo>
                    <a:pt x="152410" y="0"/>
                  </a:lnTo>
                  <a:lnTo>
                    <a:pt x="2004" y="100186"/>
                  </a:lnTo>
                  <a:lnTo>
                    <a:pt x="0" y="102189"/>
                  </a:lnTo>
                  <a:lnTo>
                    <a:pt x="5012" y="102189"/>
                  </a:lnTo>
                  <a:lnTo>
                    <a:pt x="5012" y="100186"/>
                  </a:lnTo>
                  <a:lnTo>
                    <a:pt x="12532" y="100186"/>
                  </a:lnTo>
                  <a:lnTo>
                    <a:pt x="153904" y="6016"/>
                  </a:lnTo>
                  <a:lnTo>
                    <a:pt x="152410" y="5008"/>
                  </a:lnTo>
                  <a:lnTo>
                    <a:pt x="162865" y="5008"/>
                  </a:lnTo>
                  <a:lnTo>
                    <a:pt x="155417" y="0"/>
                  </a:lnTo>
                  <a:close/>
                </a:path>
                <a:path w="307975" h="102235">
                  <a:moveTo>
                    <a:pt x="5012" y="100186"/>
                  </a:moveTo>
                  <a:lnTo>
                    <a:pt x="5012" y="102189"/>
                  </a:lnTo>
                  <a:lnTo>
                    <a:pt x="8019" y="102189"/>
                  </a:lnTo>
                  <a:lnTo>
                    <a:pt x="5012" y="100186"/>
                  </a:lnTo>
                  <a:close/>
                </a:path>
                <a:path w="307975" h="102235">
                  <a:moveTo>
                    <a:pt x="12532" y="100186"/>
                  </a:moveTo>
                  <a:lnTo>
                    <a:pt x="5012" y="100186"/>
                  </a:lnTo>
                  <a:lnTo>
                    <a:pt x="8019" y="102189"/>
                  </a:lnTo>
                  <a:lnTo>
                    <a:pt x="9525" y="102189"/>
                  </a:lnTo>
                  <a:lnTo>
                    <a:pt x="12532" y="100186"/>
                  </a:lnTo>
                  <a:close/>
                </a:path>
                <a:path w="307975" h="102235">
                  <a:moveTo>
                    <a:pt x="162865" y="5008"/>
                  </a:moveTo>
                  <a:lnTo>
                    <a:pt x="155417" y="5008"/>
                  </a:lnTo>
                  <a:lnTo>
                    <a:pt x="153904" y="6016"/>
                  </a:lnTo>
                  <a:lnTo>
                    <a:pt x="296549" y="102189"/>
                  </a:lnTo>
                  <a:lnTo>
                    <a:pt x="307377" y="102189"/>
                  </a:lnTo>
                  <a:lnTo>
                    <a:pt x="162865" y="5008"/>
                  </a:lnTo>
                  <a:close/>
                </a:path>
                <a:path w="307975" h="102235">
                  <a:moveTo>
                    <a:pt x="155417" y="5008"/>
                  </a:moveTo>
                  <a:lnTo>
                    <a:pt x="152410" y="5008"/>
                  </a:lnTo>
                  <a:lnTo>
                    <a:pt x="153904" y="6016"/>
                  </a:lnTo>
                  <a:lnTo>
                    <a:pt x="155417" y="5008"/>
                  </a:lnTo>
                  <a:close/>
                </a:path>
              </a:pathLst>
            </a:custGeom>
            <a:solidFill>
              <a:srgbClr val="000000"/>
            </a:solidFill>
          </p:spPr>
          <p:txBody>
            <a:bodyPr wrap="square" lIns="0" tIns="0" rIns="0" bIns="0" rtlCol="0"/>
            <a:lstStyle/>
            <a:p>
              <a:endParaRPr/>
            </a:p>
          </p:txBody>
        </p:sp>
        <p:pic>
          <p:nvPicPr>
            <p:cNvPr id="14" name="object 14"/>
            <p:cNvPicPr/>
            <p:nvPr/>
          </p:nvPicPr>
          <p:blipFill>
            <a:blip r:embed="rId6" cstate="print"/>
            <a:stretch>
              <a:fillRect/>
            </a:stretch>
          </p:blipFill>
          <p:spPr>
            <a:xfrm>
              <a:off x="4624499" y="2456243"/>
              <a:ext cx="1384733" cy="1087014"/>
            </a:xfrm>
            <a:prstGeom prst="rect">
              <a:avLst/>
            </a:prstGeom>
          </p:spPr>
        </p:pic>
        <p:sp>
          <p:nvSpPr>
            <p:cNvPr id="15" name="object 15"/>
            <p:cNvSpPr/>
            <p:nvPr/>
          </p:nvSpPr>
          <p:spPr>
            <a:xfrm>
              <a:off x="5103787" y="2040483"/>
              <a:ext cx="426720" cy="50165"/>
            </a:xfrm>
            <a:custGeom>
              <a:avLst/>
              <a:gdLst/>
              <a:ahLst/>
              <a:cxnLst/>
              <a:rect l="l" t="t" r="r" b="b"/>
              <a:pathLst>
                <a:path w="426720" h="50164">
                  <a:moveTo>
                    <a:pt x="25069" y="0"/>
                  </a:moveTo>
                  <a:lnTo>
                    <a:pt x="0" y="0"/>
                  </a:lnTo>
                  <a:lnTo>
                    <a:pt x="0" y="50088"/>
                  </a:lnTo>
                  <a:lnTo>
                    <a:pt x="25069" y="50088"/>
                  </a:lnTo>
                  <a:lnTo>
                    <a:pt x="25069" y="0"/>
                  </a:lnTo>
                  <a:close/>
                </a:path>
                <a:path w="426720" h="50164">
                  <a:moveTo>
                    <a:pt x="426148" y="0"/>
                  </a:moveTo>
                  <a:lnTo>
                    <a:pt x="401078" y="0"/>
                  </a:lnTo>
                  <a:lnTo>
                    <a:pt x="401078" y="50088"/>
                  </a:lnTo>
                  <a:lnTo>
                    <a:pt x="426148" y="50088"/>
                  </a:lnTo>
                  <a:lnTo>
                    <a:pt x="426148" y="0"/>
                  </a:lnTo>
                  <a:close/>
                </a:path>
              </a:pathLst>
            </a:custGeom>
            <a:solidFill>
              <a:srgbClr val="000000"/>
            </a:solidFill>
          </p:spPr>
          <p:txBody>
            <a:bodyPr wrap="square" lIns="0" tIns="0" rIns="0" bIns="0" rtlCol="0"/>
            <a:lstStyle/>
            <a:p>
              <a:endParaRPr/>
            </a:p>
          </p:txBody>
        </p:sp>
        <p:pic>
          <p:nvPicPr>
            <p:cNvPr id="16" name="object 16"/>
            <p:cNvPicPr/>
            <p:nvPr/>
          </p:nvPicPr>
          <p:blipFill>
            <a:blip r:embed="rId7" cstate="print"/>
            <a:stretch>
              <a:fillRect/>
            </a:stretch>
          </p:blipFill>
          <p:spPr>
            <a:xfrm>
              <a:off x="5015552" y="2058506"/>
              <a:ext cx="200541" cy="300556"/>
            </a:xfrm>
            <a:prstGeom prst="rect">
              <a:avLst/>
            </a:prstGeom>
          </p:spPr>
        </p:pic>
        <p:sp>
          <p:nvSpPr>
            <p:cNvPr id="17" name="object 17"/>
            <p:cNvSpPr/>
            <p:nvPr/>
          </p:nvSpPr>
          <p:spPr>
            <a:xfrm>
              <a:off x="5012545"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7" y="300556"/>
                  </a:lnTo>
                  <a:lnTo>
                    <a:pt x="7019" y="300556"/>
                  </a:lnTo>
                  <a:lnTo>
                    <a:pt x="7019" y="6009"/>
                  </a:lnTo>
                  <a:lnTo>
                    <a:pt x="3007" y="6009"/>
                  </a:lnTo>
                  <a:lnTo>
                    <a:pt x="7019" y="3004"/>
                  </a:lnTo>
                  <a:lnTo>
                    <a:pt x="207559" y="3004"/>
                  </a:lnTo>
                  <a:lnTo>
                    <a:pt x="207559" y="0"/>
                  </a:lnTo>
                  <a:close/>
                </a:path>
                <a:path w="207645" h="306705">
                  <a:moveTo>
                    <a:pt x="7019" y="300556"/>
                  </a:moveTo>
                  <a:lnTo>
                    <a:pt x="3007"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7"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18" name="object 18"/>
            <p:cNvPicPr/>
            <p:nvPr/>
          </p:nvPicPr>
          <p:blipFill>
            <a:blip r:embed="rId8" cstate="print"/>
            <a:stretch>
              <a:fillRect/>
            </a:stretch>
          </p:blipFill>
          <p:spPr>
            <a:xfrm>
              <a:off x="5065688" y="2359063"/>
              <a:ext cx="100270" cy="100186"/>
            </a:xfrm>
            <a:prstGeom prst="rect">
              <a:avLst/>
            </a:prstGeom>
          </p:spPr>
        </p:pic>
        <p:pic>
          <p:nvPicPr>
            <p:cNvPr id="19" name="object 19"/>
            <p:cNvPicPr/>
            <p:nvPr/>
          </p:nvPicPr>
          <p:blipFill>
            <a:blip r:embed="rId9" cstate="print"/>
            <a:stretch>
              <a:fillRect/>
            </a:stretch>
          </p:blipFill>
          <p:spPr>
            <a:xfrm>
              <a:off x="5062680" y="2356058"/>
              <a:ext cx="107288" cy="106194"/>
            </a:xfrm>
            <a:prstGeom prst="rect">
              <a:avLst/>
            </a:prstGeom>
          </p:spPr>
        </p:pic>
        <p:pic>
          <p:nvPicPr>
            <p:cNvPr id="20" name="object 20"/>
            <p:cNvPicPr/>
            <p:nvPr/>
          </p:nvPicPr>
          <p:blipFill>
            <a:blip r:embed="rId7" cstate="print"/>
            <a:stretch>
              <a:fillRect/>
            </a:stretch>
          </p:blipFill>
          <p:spPr>
            <a:xfrm>
              <a:off x="5416634" y="2058506"/>
              <a:ext cx="200540" cy="300556"/>
            </a:xfrm>
            <a:prstGeom prst="rect">
              <a:avLst/>
            </a:prstGeom>
          </p:spPr>
        </p:pic>
        <p:sp>
          <p:nvSpPr>
            <p:cNvPr id="21" name="object 21"/>
            <p:cNvSpPr/>
            <p:nvPr/>
          </p:nvSpPr>
          <p:spPr>
            <a:xfrm>
              <a:off x="5413626"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8" y="300556"/>
                  </a:lnTo>
                  <a:lnTo>
                    <a:pt x="7019" y="300556"/>
                  </a:lnTo>
                  <a:lnTo>
                    <a:pt x="7019" y="6009"/>
                  </a:lnTo>
                  <a:lnTo>
                    <a:pt x="3008" y="6009"/>
                  </a:lnTo>
                  <a:lnTo>
                    <a:pt x="7019" y="3004"/>
                  </a:lnTo>
                  <a:lnTo>
                    <a:pt x="207559" y="3004"/>
                  </a:lnTo>
                  <a:lnTo>
                    <a:pt x="207559" y="0"/>
                  </a:lnTo>
                  <a:close/>
                </a:path>
                <a:path w="207645" h="306705">
                  <a:moveTo>
                    <a:pt x="7019" y="300556"/>
                  </a:moveTo>
                  <a:lnTo>
                    <a:pt x="3008"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8"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22" name="object 22"/>
            <p:cNvPicPr/>
            <p:nvPr/>
          </p:nvPicPr>
          <p:blipFill>
            <a:blip r:embed="rId8" cstate="print"/>
            <a:stretch>
              <a:fillRect/>
            </a:stretch>
          </p:blipFill>
          <p:spPr>
            <a:xfrm>
              <a:off x="5466769" y="2359063"/>
              <a:ext cx="100270" cy="100186"/>
            </a:xfrm>
            <a:prstGeom prst="rect">
              <a:avLst/>
            </a:prstGeom>
          </p:spPr>
        </p:pic>
        <p:pic>
          <p:nvPicPr>
            <p:cNvPr id="23" name="object 23"/>
            <p:cNvPicPr/>
            <p:nvPr/>
          </p:nvPicPr>
          <p:blipFill>
            <a:blip r:embed="rId9" cstate="print"/>
            <a:stretch>
              <a:fillRect/>
            </a:stretch>
          </p:blipFill>
          <p:spPr>
            <a:xfrm>
              <a:off x="5463762" y="2356058"/>
              <a:ext cx="107288" cy="106194"/>
            </a:xfrm>
            <a:prstGeom prst="rect">
              <a:avLst/>
            </a:prstGeom>
          </p:spPr>
        </p:pic>
        <p:pic>
          <p:nvPicPr>
            <p:cNvPr id="24" name="object 24"/>
            <p:cNvPicPr/>
            <p:nvPr/>
          </p:nvPicPr>
          <p:blipFill>
            <a:blip r:embed="rId10" cstate="print"/>
            <a:stretch>
              <a:fillRect/>
            </a:stretch>
          </p:blipFill>
          <p:spPr>
            <a:xfrm>
              <a:off x="6068391" y="2040472"/>
              <a:ext cx="1002703" cy="450836"/>
            </a:xfrm>
            <a:prstGeom prst="rect">
              <a:avLst/>
            </a:prstGeom>
          </p:spPr>
        </p:pic>
      </p:grpSp>
      <p:sp>
        <p:nvSpPr>
          <p:cNvPr id="25" name="object 25"/>
          <p:cNvSpPr txBox="1"/>
          <p:nvPr/>
        </p:nvSpPr>
        <p:spPr>
          <a:xfrm>
            <a:off x="7714277" y="769452"/>
            <a:ext cx="985477" cy="231083"/>
          </a:xfrm>
          <a:prstGeom prst="rect">
            <a:avLst/>
          </a:prstGeom>
        </p:spPr>
        <p:txBody>
          <a:bodyPr vert="horz" wrap="square" lIns="0" tIns="14408" rIns="0" bIns="0" rtlCol="0">
            <a:spAutoFit/>
          </a:bodyPr>
          <a:lstStyle/>
          <a:p>
            <a:pPr marL="11527">
              <a:spcBef>
                <a:spcPts val="113"/>
              </a:spcBef>
            </a:pPr>
            <a:r>
              <a:rPr sz="1407" dirty="0">
                <a:latin typeface="Times New Roman"/>
                <a:cs typeface="Times New Roman"/>
              </a:rPr>
              <a:t>stereo</a:t>
            </a:r>
            <a:r>
              <a:rPr sz="1407" spc="18" dirty="0">
                <a:latin typeface="Times New Roman"/>
                <a:cs typeface="Times New Roman"/>
              </a:rPr>
              <a:t> </a:t>
            </a:r>
            <a:r>
              <a:rPr sz="1407" spc="-9" dirty="0">
                <a:latin typeface="Times New Roman"/>
                <a:cs typeface="Times New Roman"/>
              </a:rPr>
              <a:t>vision</a:t>
            </a:r>
            <a:endParaRPr sz="1407">
              <a:latin typeface="Times New Roman"/>
              <a:cs typeface="Times New Roman"/>
            </a:endParaRPr>
          </a:p>
        </p:txBody>
      </p:sp>
      <p:sp>
        <p:nvSpPr>
          <p:cNvPr id="26" name="object 26"/>
          <p:cNvSpPr txBox="1"/>
          <p:nvPr/>
        </p:nvSpPr>
        <p:spPr>
          <a:xfrm>
            <a:off x="8854678" y="1153397"/>
            <a:ext cx="910558" cy="331756"/>
          </a:xfrm>
          <a:prstGeom prst="rect">
            <a:avLst/>
          </a:prstGeom>
          <a:ln w="7019">
            <a:solidFill>
              <a:srgbClr val="000000"/>
            </a:solidFill>
          </a:ln>
        </p:spPr>
        <p:txBody>
          <a:bodyPr vert="horz" wrap="square" lIns="0" tIns="114108" rIns="0" bIns="0" rtlCol="0">
            <a:spAutoFit/>
          </a:bodyPr>
          <a:lstStyle/>
          <a:p>
            <a:pPr marL="63972">
              <a:spcBef>
                <a:spcPts val="899"/>
              </a:spcBef>
            </a:pPr>
            <a:r>
              <a:rPr sz="1407" spc="-9" dirty="0">
                <a:latin typeface="Times New Roman"/>
                <a:cs typeface="Times New Roman"/>
              </a:rPr>
              <a:t>processing</a:t>
            </a:r>
            <a:endParaRPr sz="1407">
              <a:latin typeface="Times New Roman"/>
              <a:cs typeface="Times New Roman"/>
            </a:endParaRPr>
          </a:p>
        </p:txBody>
      </p:sp>
      <p:grpSp>
        <p:nvGrpSpPr>
          <p:cNvPr id="27" name="object 27"/>
          <p:cNvGrpSpPr/>
          <p:nvPr/>
        </p:nvGrpSpPr>
        <p:grpSpPr>
          <a:xfrm>
            <a:off x="8621259" y="1198325"/>
            <a:ext cx="2281005" cy="409175"/>
            <a:chOff x="5811700" y="2040472"/>
            <a:chExt cx="2513330" cy="450850"/>
          </a:xfrm>
        </p:grpSpPr>
        <p:sp>
          <p:nvSpPr>
            <p:cNvPr id="28" name="object 28"/>
            <p:cNvSpPr/>
            <p:nvPr/>
          </p:nvSpPr>
          <p:spPr>
            <a:xfrm>
              <a:off x="5811698" y="2040483"/>
              <a:ext cx="257175" cy="225425"/>
            </a:xfrm>
            <a:custGeom>
              <a:avLst/>
              <a:gdLst/>
              <a:ahLst/>
              <a:cxnLst/>
              <a:rect l="l" t="t" r="r" b="b"/>
              <a:pathLst>
                <a:path w="257175" h="225425">
                  <a:moveTo>
                    <a:pt x="256692" y="200367"/>
                  </a:moveTo>
                  <a:lnTo>
                    <a:pt x="236715" y="194360"/>
                  </a:lnTo>
                  <a:lnTo>
                    <a:pt x="173469" y="175323"/>
                  </a:lnTo>
                  <a:lnTo>
                    <a:pt x="173469" y="194360"/>
                  </a:lnTo>
                  <a:lnTo>
                    <a:pt x="13030" y="194360"/>
                  </a:lnTo>
                  <a:lnTo>
                    <a:pt x="13030" y="0"/>
                  </a:lnTo>
                  <a:lnTo>
                    <a:pt x="0" y="0"/>
                  </a:lnTo>
                  <a:lnTo>
                    <a:pt x="0" y="200367"/>
                  </a:lnTo>
                  <a:lnTo>
                    <a:pt x="6007" y="200367"/>
                  </a:lnTo>
                  <a:lnTo>
                    <a:pt x="6007" y="207378"/>
                  </a:lnTo>
                  <a:lnTo>
                    <a:pt x="173469" y="207378"/>
                  </a:lnTo>
                  <a:lnTo>
                    <a:pt x="173469" y="225412"/>
                  </a:lnTo>
                  <a:lnTo>
                    <a:pt x="233387" y="207378"/>
                  </a:lnTo>
                  <a:lnTo>
                    <a:pt x="256692" y="200367"/>
                  </a:lnTo>
                  <a:close/>
                </a:path>
              </a:pathLst>
            </a:custGeom>
            <a:solidFill>
              <a:srgbClr val="000000"/>
            </a:solidFill>
          </p:spPr>
          <p:txBody>
            <a:bodyPr wrap="square" lIns="0" tIns="0" rIns="0" bIns="0" rtlCol="0"/>
            <a:lstStyle/>
            <a:p>
              <a:endParaRPr/>
            </a:p>
          </p:txBody>
        </p:sp>
        <p:pic>
          <p:nvPicPr>
            <p:cNvPr id="29" name="object 29"/>
            <p:cNvPicPr/>
            <p:nvPr/>
          </p:nvPicPr>
          <p:blipFill>
            <a:blip r:embed="rId10" cstate="print"/>
            <a:stretch>
              <a:fillRect/>
            </a:stretch>
          </p:blipFill>
          <p:spPr>
            <a:xfrm>
              <a:off x="7321770" y="2040472"/>
              <a:ext cx="1002703" cy="450836"/>
            </a:xfrm>
            <a:prstGeom prst="rect">
              <a:avLst/>
            </a:prstGeom>
          </p:spPr>
        </p:pic>
      </p:grpSp>
      <p:sp>
        <p:nvSpPr>
          <p:cNvPr id="30" name="object 30"/>
          <p:cNvSpPr txBox="1"/>
          <p:nvPr/>
        </p:nvSpPr>
        <p:spPr>
          <a:xfrm>
            <a:off x="9992199" y="1153397"/>
            <a:ext cx="910558" cy="331756"/>
          </a:xfrm>
          <a:prstGeom prst="rect">
            <a:avLst/>
          </a:prstGeom>
          <a:ln w="7019">
            <a:solidFill>
              <a:srgbClr val="000000"/>
            </a:solidFill>
          </a:ln>
        </p:spPr>
        <p:txBody>
          <a:bodyPr vert="horz" wrap="square" lIns="0" tIns="114108" rIns="0" bIns="0" rtlCol="0">
            <a:spAutoFit/>
          </a:bodyPr>
          <a:lstStyle/>
          <a:p>
            <a:pPr marL="39190">
              <a:spcBef>
                <a:spcPts val="899"/>
              </a:spcBef>
            </a:pPr>
            <a:r>
              <a:rPr sz="1407" spc="-9" dirty="0">
                <a:latin typeface="Times New Roman"/>
                <a:cs typeface="Times New Roman"/>
              </a:rPr>
              <a:t>recognition</a:t>
            </a:r>
            <a:endParaRPr sz="1407">
              <a:latin typeface="Times New Roman"/>
              <a:cs typeface="Times New Roman"/>
            </a:endParaRPr>
          </a:p>
        </p:txBody>
      </p:sp>
      <p:grpSp>
        <p:nvGrpSpPr>
          <p:cNvPr id="31" name="object 31"/>
          <p:cNvGrpSpPr/>
          <p:nvPr/>
        </p:nvGrpSpPr>
        <p:grpSpPr>
          <a:xfrm>
            <a:off x="7119731" y="1198325"/>
            <a:ext cx="4707239" cy="2005533"/>
            <a:chOff x="4157239" y="2040472"/>
            <a:chExt cx="5186680" cy="2209800"/>
          </a:xfrm>
        </p:grpSpPr>
        <p:sp>
          <p:nvSpPr>
            <p:cNvPr id="32" name="object 32"/>
            <p:cNvSpPr/>
            <p:nvPr/>
          </p:nvSpPr>
          <p:spPr>
            <a:xfrm>
              <a:off x="8752083" y="2040472"/>
              <a:ext cx="64135" cy="5715"/>
            </a:xfrm>
            <a:custGeom>
              <a:avLst/>
              <a:gdLst/>
              <a:ahLst/>
              <a:cxnLst/>
              <a:rect l="l" t="t" r="r" b="b"/>
              <a:pathLst>
                <a:path w="64134" h="5714">
                  <a:moveTo>
                    <a:pt x="63559" y="0"/>
                  </a:moveTo>
                  <a:lnTo>
                    <a:pt x="0" y="0"/>
                  </a:lnTo>
                  <a:lnTo>
                    <a:pt x="32921" y="5709"/>
                  </a:lnTo>
                  <a:lnTo>
                    <a:pt x="63559" y="0"/>
                  </a:lnTo>
                  <a:close/>
                </a:path>
              </a:pathLst>
            </a:custGeom>
            <a:solidFill>
              <a:srgbClr val="000000"/>
            </a:solidFill>
          </p:spPr>
          <p:txBody>
            <a:bodyPr wrap="square" lIns="0" tIns="0" rIns="0" bIns="0" rtlCol="0"/>
            <a:lstStyle/>
            <a:p>
              <a:endParaRPr/>
            </a:p>
          </p:txBody>
        </p:sp>
        <p:pic>
          <p:nvPicPr>
            <p:cNvPr id="33" name="object 33"/>
            <p:cNvPicPr/>
            <p:nvPr/>
          </p:nvPicPr>
          <p:blipFill>
            <a:blip r:embed="rId11" cstate="print"/>
            <a:stretch>
              <a:fillRect/>
            </a:stretch>
          </p:blipFill>
          <p:spPr>
            <a:xfrm>
              <a:off x="8361378" y="2040472"/>
              <a:ext cx="204747" cy="175049"/>
            </a:xfrm>
            <a:prstGeom prst="rect">
              <a:avLst/>
            </a:prstGeom>
          </p:spPr>
        </p:pic>
        <p:sp>
          <p:nvSpPr>
            <p:cNvPr id="34" name="object 34"/>
            <p:cNvSpPr/>
            <p:nvPr/>
          </p:nvSpPr>
          <p:spPr>
            <a:xfrm>
              <a:off x="7071094" y="2215798"/>
              <a:ext cx="250825" cy="50165"/>
            </a:xfrm>
            <a:custGeom>
              <a:avLst/>
              <a:gdLst/>
              <a:ahLst/>
              <a:cxnLst/>
              <a:rect l="l" t="t" r="r" b="b"/>
              <a:pathLst>
                <a:path w="250825" h="50164">
                  <a:moveTo>
                    <a:pt x="167452" y="0"/>
                  </a:moveTo>
                  <a:lnTo>
                    <a:pt x="167452" y="50092"/>
                  </a:lnTo>
                  <a:lnTo>
                    <a:pt x="227374" y="32058"/>
                  </a:lnTo>
                  <a:lnTo>
                    <a:pt x="175473" y="32058"/>
                  </a:lnTo>
                  <a:lnTo>
                    <a:pt x="175473" y="19034"/>
                  </a:lnTo>
                  <a:lnTo>
                    <a:pt x="230702" y="19034"/>
                  </a:lnTo>
                  <a:lnTo>
                    <a:pt x="167452" y="0"/>
                  </a:lnTo>
                  <a:close/>
                </a:path>
                <a:path w="250825" h="50164">
                  <a:moveTo>
                    <a:pt x="167452" y="19034"/>
                  </a:moveTo>
                  <a:lnTo>
                    <a:pt x="0" y="19034"/>
                  </a:lnTo>
                  <a:lnTo>
                    <a:pt x="0" y="32058"/>
                  </a:lnTo>
                  <a:lnTo>
                    <a:pt x="167452" y="32058"/>
                  </a:lnTo>
                  <a:lnTo>
                    <a:pt x="167452" y="19034"/>
                  </a:lnTo>
                  <a:close/>
                </a:path>
                <a:path w="250825" h="50164">
                  <a:moveTo>
                    <a:pt x="230702" y="19034"/>
                  </a:moveTo>
                  <a:lnTo>
                    <a:pt x="175473" y="19034"/>
                  </a:lnTo>
                  <a:lnTo>
                    <a:pt x="175473" y="32058"/>
                  </a:lnTo>
                  <a:lnTo>
                    <a:pt x="227374" y="32058"/>
                  </a:lnTo>
                  <a:lnTo>
                    <a:pt x="250676" y="25045"/>
                  </a:lnTo>
                  <a:lnTo>
                    <a:pt x="230702" y="19034"/>
                  </a:lnTo>
                  <a:close/>
                </a:path>
              </a:pathLst>
            </a:custGeom>
            <a:solidFill>
              <a:srgbClr val="000000"/>
            </a:solidFill>
          </p:spPr>
          <p:txBody>
            <a:bodyPr wrap="square" lIns="0" tIns="0" rIns="0" bIns="0" rtlCol="0"/>
            <a:lstStyle/>
            <a:p>
              <a:endParaRPr/>
            </a:p>
          </p:txBody>
        </p:sp>
        <p:sp>
          <p:nvSpPr>
            <p:cNvPr id="35" name="object 35"/>
            <p:cNvSpPr/>
            <p:nvPr/>
          </p:nvSpPr>
          <p:spPr>
            <a:xfrm>
              <a:off x="4313660" y="3994094"/>
              <a:ext cx="4712970" cy="250825"/>
            </a:xfrm>
            <a:custGeom>
              <a:avLst/>
              <a:gdLst/>
              <a:ahLst/>
              <a:cxnLst/>
              <a:rect l="l" t="t" r="r" b="b"/>
              <a:pathLst>
                <a:path w="4712970" h="250825">
                  <a:moveTo>
                    <a:pt x="4712705" y="0"/>
                  </a:moveTo>
                  <a:lnTo>
                    <a:pt x="0" y="0"/>
                  </a:lnTo>
                  <a:lnTo>
                    <a:pt x="0" y="250464"/>
                  </a:lnTo>
                  <a:lnTo>
                    <a:pt x="4712705" y="250464"/>
                  </a:lnTo>
                  <a:lnTo>
                    <a:pt x="4712705" y="0"/>
                  </a:lnTo>
                  <a:close/>
                </a:path>
              </a:pathLst>
            </a:custGeom>
            <a:solidFill>
              <a:srgbClr val="C0C0C0"/>
            </a:solidFill>
          </p:spPr>
          <p:txBody>
            <a:bodyPr wrap="square" lIns="0" tIns="0" rIns="0" bIns="0" rtlCol="0"/>
            <a:lstStyle/>
            <a:p>
              <a:endParaRPr/>
            </a:p>
          </p:txBody>
        </p:sp>
        <p:sp>
          <p:nvSpPr>
            <p:cNvPr id="36" name="object 36"/>
            <p:cNvSpPr/>
            <p:nvPr/>
          </p:nvSpPr>
          <p:spPr>
            <a:xfrm>
              <a:off x="4310653" y="3991087"/>
              <a:ext cx="4719955" cy="257810"/>
            </a:xfrm>
            <a:custGeom>
              <a:avLst/>
              <a:gdLst/>
              <a:ahLst/>
              <a:cxnLst/>
              <a:rect l="l" t="t" r="r" b="b"/>
              <a:pathLst>
                <a:path w="4719955" h="257810">
                  <a:moveTo>
                    <a:pt x="4719723" y="0"/>
                  </a:moveTo>
                  <a:lnTo>
                    <a:pt x="0" y="0"/>
                  </a:lnTo>
                  <a:lnTo>
                    <a:pt x="0" y="257477"/>
                  </a:lnTo>
                  <a:lnTo>
                    <a:pt x="4719723" y="257477"/>
                  </a:lnTo>
                  <a:lnTo>
                    <a:pt x="4719723" y="253470"/>
                  </a:lnTo>
                  <a:lnTo>
                    <a:pt x="7019" y="253470"/>
                  </a:lnTo>
                  <a:lnTo>
                    <a:pt x="3007" y="250465"/>
                  </a:lnTo>
                  <a:lnTo>
                    <a:pt x="7019" y="250465"/>
                  </a:lnTo>
                  <a:lnTo>
                    <a:pt x="7019" y="7012"/>
                  </a:lnTo>
                  <a:lnTo>
                    <a:pt x="3007" y="7012"/>
                  </a:lnTo>
                  <a:lnTo>
                    <a:pt x="7019" y="3006"/>
                  </a:lnTo>
                  <a:lnTo>
                    <a:pt x="4719723" y="3006"/>
                  </a:lnTo>
                  <a:lnTo>
                    <a:pt x="4719723" y="0"/>
                  </a:lnTo>
                  <a:close/>
                </a:path>
                <a:path w="4719955" h="257810">
                  <a:moveTo>
                    <a:pt x="7019" y="250465"/>
                  </a:moveTo>
                  <a:lnTo>
                    <a:pt x="3007" y="250465"/>
                  </a:lnTo>
                  <a:lnTo>
                    <a:pt x="7019" y="253470"/>
                  </a:lnTo>
                  <a:lnTo>
                    <a:pt x="7019" y="250465"/>
                  </a:lnTo>
                  <a:close/>
                </a:path>
                <a:path w="4719955" h="257810">
                  <a:moveTo>
                    <a:pt x="4712705" y="250465"/>
                  </a:moveTo>
                  <a:lnTo>
                    <a:pt x="7019" y="250465"/>
                  </a:lnTo>
                  <a:lnTo>
                    <a:pt x="7019" y="253470"/>
                  </a:lnTo>
                  <a:lnTo>
                    <a:pt x="4712705" y="253470"/>
                  </a:lnTo>
                  <a:lnTo>
                    <a:pt x="4712705" y="250465"/>
                  </a:lnTo>
                  <a:close/>
                </a:path>
                <a:path w="4719955" h="257810">
                  <a:moveTo>
                    <a:pt x="4712705" y="3006"/>
                  </a:moveTo>
                  <a:lnTo>
                    <a:pt x="4712705" y="253470"/>
                  </a:lnTo>
                  <a:lnTo>
                    <a:pt x="4715713" y="250465"/>
                  </a:lnTo>
                  <a:lnTo>
                    <a:pt x="4719723" y="250465"/>
                  </a:lnTo>
                  <a:lnTo>
                    <a:pt x="4719723" y="7012"/>
                  </a:lnTo>
                  <a:lnTo>
                    <a:pt x="4715713" y="7012"/>
                  </a:lnTo>
                  <a:lnTo>
                    <a:pt x="4712705" y="3006"/>
                  </a:lnTo>
                  <a:close/>
                </a:path>
                <a:path w="4719955" h="257810">
                  <a:moveTo>
                    <a:pt x="4719723" y="250465"/>
                  </a:moveTo>
                  <a:lnTo>
                    <a:pt x="4715713" y="250465"/>
                  </a:lnTo>
                  <a:lnTo>
                    <a:pt x="4712705" y="253470"/>
                  </a:lnTo>
                  <a:lnTo>
                    <a:pt x="4719723" y="253470"/>
                  </a:lnTo>
                  <a:lnTo>
                    <a:pt x="4719723" y="250465"/>
                  </a:lnTo>
                  <a:close/>
                </a:path>
                <a:path w="4719955" h="257810">
                  <a:moveTo>
                    <a:pt x="7019" y="3006"/>
                  </a:moveTo>
                  <a:lnTo>
                    <a:pt x="3007" y="7012"/>
                  </a:lnTo>
                  <a:lnTo>
                    <a:pt x="7019" y="7012"/>
                  </a:lnTo>
                  <a:lnTo>
                    <a:pt x="7019" y="3006"/>
                  </a:lnTo>
                  <a:close/>
                </a:path>
                <a:path w="4719955" h="257810">
                  <a:moveTo>
                    <a:pt x="4712705" y="3006"/>
                  </a:moveTo>
                  <a:lnTo>
                    <a:pt x="7019" y="3006"/>
                  </a:lnTo>
                  <a:lnTo>
                    <a:pt x="7019" y="7012"/>
                  </a:lnTo>
                  <a:lnTo>
                    <a:pt x="4712705" y="7012"/>
                  </a:lnTo>
                  <a:lnTo>
                    <a:pt x="4712705" y="3006"/>
                  </a:lnTo>
                  <a:close/>
                </a:path>
                <a:path w="4719955" h="257810">
                  <a:moveTo>
                    <a:pt x="4719723" y="3006"/>
                  </a:moveTo>
                  <a:lnTo>
                    <a:pt x="4712705" y="3006"/>
                  </a:lnTo>
                  <a:lnTo>
                    <a:pt x="4715713" y="7012"/>
                  </a:lnTo>
                  <a:lnTo>
                    <a:pt x="4719723" y="7012"/>
                  </a:lnTo>
                  <a:lnTo>
                    <a:pt x="4719723" y="3006"/>
                  </a:lnTo>
                  <a:close/>
                </a:path>
              </a:pathLst>
            </a:custGeom>
            <a:solidFill>
              <a:srgbClr val="000000"/>
            </a:solidFill>
          </p:spPr>
          <p:txBody>
            <a:bodyPr wrap="square" lIns="0" tIns="0" rIns="0" bIns="0" rtlCol="0"/>
            <a:lstStyle/>
            <a:p>
              <a:endParaRPr/>
            </a:p>
          </p:txBody>
        </p:sp>
        <p:pic>
          <p:nvPicPr>
            <p:cNvPr id="37" name="object 37"/>
            <p:cNvPicPr/>
            <p:nvPr/>
          </p:nvPicPr>
          <p:blipFill>
            <a:blip r:embed="rId12" cstate="print"/>
            <a:stretch>
              <a:fillRect/>
            </a:stretch>
          </p:blipFill>
          <p:spPr>
            <a:xfrm>
              <a:off x="4163255" y="3994094"/>
              <a:ext cx="250675" cy="250464"/>
            </a:xfrm>
            <a:prstGeom prst="rect">
              <a:avLst/>
            </a:prstGeom>
          </p:spPr>
        </p:pic>
        <p:sp>
          <p:nvSpPr>
            <p:cNvPr id="38" name="object 38"/>
            <p:cNvSpPr/>
            <p:nvPr/>
          </p:nvSpPr>
          <p:spPr>
            <a:xfrm>
              <a:off x="4157239" y="3989064"/>
              <a:ext cx="262890" cy="261620"/>
            </a:xfrm>
            <a:custGeom>
              <a:avLst/>
              <a:gdLst/>
              <a:ahLst/>
              <a:cxnLst/>
              <a:rect l="l" t="t" r="r" b="b"/>
              <a:pathLst>
                <a:path w="262889" h="261620">
                  <a:moveTo>
                    <a:pt x="141760" y="0"/>
                  </a:moveTo>
                  <a:lnTo>
                    <a:pt x="75695" y="11784"/>
                  </a:lnTo>
                  <a:lnTo>
                    <a:pt x="23184" y="55822"/>
                  </a:lnTo>
                  <a:lnTo>
                    <a:pt x="0" y="131263"/>
                  </a:lnTo>
                  <a:lnTo>
                    <a:pt x="1002" y="144287"/>
                  </a:lnTo>
                  <a:lnTo>
                    <a:pt x="11821" y="183496"/>
                  </a:lnTo>
                  <a:lnTo>
                    <a:pt x="54297" y="237697"/>
                  </a:lnTo>
                  <a:lnTo>
                    <a:pt x="113561" y="260793"/>
                  </a:lnTo>
                  <a:lnTo>
                    <a:pt x="145366" y="261122"/>
                  </a:lnTo>
                  <a:lnTo>
                    <a:pt x="176420" y="254208"/>
                  </a:lnTo>
                  <a:lnTo>
                    <a:pt x="186738" y="249175"/>
                  </a:lnTo>
                  <a:lnTo>
                    <a:pt x="137583" y="249175"/>
                  </a:lnTo>
                  <a:lnTo>
                    <a:pt x="104067" y="246259"/>
                  </a:lnTo>
                  <a:lnTo>
                    <a:pt x="72474" y="234230"/>
                  </a:lnTo>
                  <a:lnTo>
                    <a:pt x="45184" y="212971"/>
                  </a:lnTo>
                  <a:lnTo>
                    <a:pt x="24577" y="182362"/>
                  </a:lnTo>
                  <a:lnTo>
                    <a:pt x="13035" y="142283"/>
                  </a:lnTo>
                  <a:lnTo>
                    <a:pt x="13035" y="130261"/>
                  </a:lnTo>
                  <a:lnTo>
                    <a:pt x="19944" y="91162"/>
                  </a:lnTo>
                  <a:lnTo>
                    <a:pt x="58404" y="36489"/>
                  </a:lnTo>
                  <a:lnTo>
                    <a:pt x="116144" y="13271"/>
                  </a:lnTo>
                  <a:lnTo>
                    <a:pt x="188987" y="13271"/>
                  </a:lnTo>
                  <a:lnTo>
                    <a:pt x="174946" y="6469"/>
                  </a:lnTo>
                  <a:lnTo>
                    <a:pt x="141760" y="0"/>
                  </a:lnTo>
                  <a:close/>
                </a:path>
                <a:path w="262889" h="261620">
                  <a:moveTo>
                    <a:pt x="188987" y="13271"/>
                  </a:moveTo>
                  <a:lnTo>
                    <a:pt x="148024" y="13271"/>
                  </a:lnTo>
                  <a:lnTo>
                    <a:pt x="178949" y="21321"/>
                  </a:lnTo>
                  <a:lnTo>
                    <a:pt x="178704" y="21321"/>
                  </a:lnTo>
                  <a:lnTo>
                    <a:pt x="205982" y="36971"/>
                  </a:lnTo>
                  <a:lnTo>
                    <a:pt x="228490" y="60571"/>
                  </a:lnTo>
                  <a:lnTo>
                    <a:pt x="244047" y="92002"/>
                  </a:lnTo>
                  <a:lnTo>
                    <a:pt x="250675" y="131263"/>
                  </a:lnTo>
                  <a:lnTo>
                    <a:pt x="243257" y="172114"/>
                  </a:lnTo>
                  <a:lnTo>
                    <a:pt x="225858" y="204450"/>
                  </a:lnTo>
                  <a:lnTo>
                    <a:pt x="200859" y="228152"/>
                  </a:lnTo>
                  <a:lnTo>
                    <a:pt x="170640" y="243100"/>
                  </a:lnTo>
                  <a:lnTo>
                    <a:pt x="137583" y="249175"/>
                  </a:lnTo>
                  <a:lnTo>
                    <a:pt x="186738" y="249175"/>
                  </a:lnTo>
                  <a:lnTo>
                    <a:pt x="229679" y="219367"/>
                  </a:lnTo>
                  <a:lnTo>
                    <a:pt x="260144" y="157692"/>
                  </a:lnTo>
                  <a:lnTo>
                    <a:pt x="262707" y="117236"/>
                  </a:lnTo>
                  <a:lnTo>
                    <a:pt x="251457" y="76598"/>
                  </a:lnTo>
                  <a:lnTo>
                    <a:pt x="231766" y="44662"/>
                  </a:lnTo>
                  <a:lnTo>
                    <a:pt x="205605" y="21321"/>
                  </a:lnTo>
                  <a:lnTo>
                    <a:pt x="188987" y="13271"/>
                  </a:lnTo>
                  <a:close/>
                </a:path>
              </a:pathLst>
            </a:custGeom>
            <a:solidFill>
              <a:srgbClr val="000000"/>
            </a:solidFill>
          </p:spPr>
          <p:txBody>
            <a:bodyPr wrap="square" lIns="0" tIns="0" rIns="0" bIns="0" rtlCol="0"/>
            <a:lstStyle/>
            <a:p>
              <a:endParaRPr/>
            </a:p>
          </p:txBody>
        </p:sp>
        <p:pic>
          <p:nvPicPr>
            <p:cNvPr id="39" name="object 39"/>
            <p:cNvPicPr/>
            <p:nvPr/>
          </p:nvPicPr>
          <p:blipFill>
            <a:blip r:embed="rId13" cstate="print"/>
            <a:stretch>
              <a:fillRect/>
            </a:stretch>
          </p:blipFill>
          <p:spPr>
            <a:xfrm>
              <a:off x="8875961" y="3994094"/>
              <a:ext cx="250675" cy="250464"/>
            </a:xfrm>
            <a:prstGeom prst="rect">
              <a:avLst/>
            </a:prstGeom>
          </p:spPr>
        </p:pic>
        <p:sp>
          <p:nvSpPr>
            <p:cNvPr id="40" name="object 40"/>
            <p:cNvSpPr/>
            <p:nvPr/>
          </p:nvSpPr>
          <p:spPr>
            <a:xfrm>
              <a:off x="4218394" y="3787711"/>
              <a:ext cx="4958715" cy="462915"/>
            </a:xfrm>
            <a:custGeom>
              <a:avLst/>
              <a:gdLst/>
              <a:ahLst/>
              <a:cxnLst/>
              <a:rect l="l" t="t" r="r" b="b"/>
              <a:pathLst>
                <a:path w="4958715" h="462914">
                  <a:moveTo>
                    <a:pt x="233629" y="45085"/>
                  </a:moveTo>
                  <a:lnTo>
                    <a:pt x="225615" y="35064"/>
                  </a:lnTo>
                  <a:lnTo>
                    <a:pt x="0" y="218414"/>
                  </a:lnTo>
                  <a:lnTo>
                    <a:pt x="8026" y="228434"/>
                  </a:lnTo>
                  <a:lnTo>
                    <a:pt x="233629" y="45085"/>
                  </a:lnTo>
                  <a:close/>
                </a:path>
                <a:path w="4958715" h="462914">
                  <a:moveTo>
                    <a:pt x="947559" y="0"/>
                  </a:moveTo>
                  <a:lnTo>
                    <a:pt x="337921" y="0"/>
                  </a:lnTo>
                  <a:lnTo>
                    <a:pt x="337921" y="13030"/>
                  </a:lnTo>
                  <a:lnTo>
                    <a:pt x="947559" y="13030"/>
                  </a:lnTo>
                  <a:lnTo>
                    <a:pt x="947559" y="0"/>
                  </a:lnTo>
                  <a:close/>
                </a:path>
                <a:path w="4958715" h="462914">
                  <a:moveTo>
                    <a:pt x="4914252" y="318592"/>
                  </a:moveTo>
                  <a:lnTo>
                    <a:pt x="4903013" y="277952"/>
                  </a:lnTo>
                  <a:lnTo>
                    <a:pt x="4902225" y="276682"/>
                  </a:lnTo>
                  <a:lnTo>
                    <a:pt x="4902225" y="332625"/>
                  </a:lnTo>
                  <a:lnTo>
                    <a:pt x="4894808" y="373468"/>
                  </a:lnTo>
                  <a:lnTo>
                    <a:pt x="4877409" y="405815"/>
                  </a:lnTo>
                  <a:lnTo>
                    <a:pt x="4852403" y="429514"/>
                  </a:lnTo>
                  <a:lnTo>
                    <a:pt x="4822190" y="444461"/>
                  </a:lnTo>
                  <a:lnTo>
                    <a:pt x="4789132" y="450532"/>
                  </a:lnTo>
                  <a:lnTo>
                    <a:pt x="4755616" y="447624"/>
                  </a:lnTo>
                  <a:lnTo>
                    <a:pt x="4724019" y="435584"/>
                  </a:lnTo>
                  <a:lnTo>
                    <a:pt x="4696726" y="414324"/>
                  </a:lnTo>
                  <a:lnTo>
                    <a:pt x="4676127" y="383717"/>
                  </a:lnTo>
                  <a:lnTo>
                    <a:pt x="4664583" y="343636"/>
                  </a:lnTo>
                  <a:lnTo>
                    <a:pt x="4664583" y="331622"/>
                  </a:lnTo>
                  <a:lnTo>
                    <a:pt x="4671492" y="292519"/>
                  </a:lnTo>
                  <a:lnTo>
                    <a:pt x="4709947" y="237845"/>
                  </a:lnTo>
                  <a:lnTo>
                    <a:pt x="4767694" y="214630"/>
                  </a:lnTo>
                  <a:lnTo>
                    <a:pt x="4799571" y="214630"/>
                  </a:lnTo>
                  <a:lnTo>
                    <a:pt x="4830496" y="222681"/>
                  </a:lnTo>
                  <a:lnTo>
                    <a:pt x="4830254" y="222681"/>
                  </a:lnTo>
                  <a:lnTo>
                    <a:pt x="4857521" y="238328"/>
                  </a:lnTo>
                  <a:lnTo>
                    <a:pt x="4880038" y="261924"/>
                  </a:lnTo>
                  <a:lnTo>
                    <a:pt x="4895596" y="293357"/>
                  </a:lnTo>
                  <a:lnTo>
                    <a:pt x="4902225" y="332625"/>
                  </a:lnTo>
                  <a:lnTo>
                    <a:pt x="4902225" y="276682"/>
                  </a:lnTo>
                  <a:lnTo>
                    <a:pt x="4857153" y="222681"/>
                  </a:lnTo>
                  <a:lnTo>
                    <a:pt x="4793310" y="201358"/>
                  </a:lnTo>
                  <a:lnTo>
                    <a:pt x="4759566" y="203161"/>
                  </a:lnTo>
                  <a:lnTo>
                    <a:pt x="4698314" y="231178"/>
                  </a:lnTo>
                  <a:lnTo>
                    <a:pt x="4658487" y="291033"/>
                  </a:lnTo>
                  <a:lnTo>
                    <a:pt x="4651540" y="332625"/>
                  </a:lnTo>
                  <a:lnTo>
                    <a:pt x="4652543" y="345643"/>
                  </a:lnTo>
                  <a:lnTo>
                    <a:pt x="4663364" y="384860"/>
                  </a:lnTo>
                  <a:lnTo>
                    <a:pt x="4705845" y="439051"/>
                  </a:lnTo>
                  <a:lnTo>
                    <a:pt x="4765103" y="462153"/>
                  </a:lnTo>
                  <a:lnTo>
                    <a:pt x="4796917" y="462483"/>
                  </a:lnTo>
                  <a:lnTo>
                    <a:pt x="4827968" y="455574"/>
                  </a:lnTo>
                  <a:lnTo>
                    <a:pt x="4838281" y="450532"/>
                  </a:lnTo>
                  <a:lnTo>
                    <a:pt x="4856619" y="441591"/>
                  </a:lnTo>
                  <a:lnTo>
                    <a:pt x="4881219" y="420725"/>
                  </a:lnTo>
                  <a:lnTo>
                    <a:pt x="4900130" y="393153"/>
                  </a:lnTo>
                  <a:lnTo>
                    <a:pt x="4911687" y="359054"/>
                  </a:lnTo>
                  <a:lnTo>
                    <a:pt x="4914252" y="318592"/>
                  </a:lnTo>
                  <a:close/>
                </a:path>
                <a:path w="4958715" h="462914">
                  <a:moveTo>
                    <a:pt x="4958372" y="0"/>
                  </a:moveTo>
                  <a:lnTo>
                    <a:pt x="1173162" y="0"/>
                  </a:lnTo>
                  <a:lnTo>
                    <a:pt x="1173162" y="13030"/>
                  </a:lnTo>
                  <a:lnTo>
                    <a:pt x="4958372" y="13030"/>
                  </a:lnTo>
                  <a:lnTo>
                    <a:pt x="4958372" y="0"/>
                  </a:lnTo>
                  <a:close/>
                </a:path>
              </a:pathLst>
            </a:custGeom>
            <a:solidFill>
              <a:srgbClr val="000000"/>
            </a:solidFill>
          </p:spPr>
          <p:txBody>
            <a:bodyPr wrap="square" lIns="0" tIns="0" rIns="0" bIns="0" rtlCol="0"/>
            <a:lstStyle/>
            <a:p>
              <a:endParaRPr/>
            </a:p>
          </p:txBody>
        </p:sp>
        <p:pic>
          <p:nvPicPr>
            <p:cNvPr id="41" name="object 41"/>
            <p:cNvPicPr/>
            <p:nvPr/>
          </p:nvPicPr>
          <p:blipFill>
            <a:blip r:embed="rId14" cstate="print"/>
            <a:stretch>
              <a:fillRect/>
            </a:stretch>
          </p:blipFill>
          <p:spPr>
            <a:xfrm>
              <a:off x="9091542" y="3788713"/>
              <a:ext cx="251985" cy="423785"/>
            </a:xfrm>
            <a:prstGeom prst="rect">
              <a:avLst/>
            </a:prstGeom>
          </p:spPr>
        </p:pic>
        <p:sp>
          <p:nvSpPr>
            <p:cNvPr id="42" name="object 42"/>
            <p:cNvSpPr/>
            <p:nvPr/>
          </p:nvSpPr>
          <p:spPr>
            <a:xfrm>
              <a:off x="4409910" y="3787711"/>
              <a:ext cx="188595" cy="384810"/>
            </a:xfrm>
            <a:custGeom>
              <a:avLst/>
              <a:gdLst/>
              <a:ahLst/>
              <a:cxnLst/>
              <a:rect l="l" t="t" r="r" b="b"/>
              <a:pathLst>
                <a:path w="188595" h="384810">
                  <a:moveTo>
                    <a:pt x="156425" y="12026"/>
                  </a:moveTo>
                  <a:lnTo>
                    <a:pt x="153416" y="0"/>
                  </a:lnTo>
                  <a:lnTo>
                    <a:pt x="36106" y="34074"/>
                  </a:lnTo>
                  <a:lnTo>
                    <a:pt x="40119" y="46088"/>
                  </a:lnTo>
                  <a:lnTo>
                    <a:pt x="156425" y="12026"/>
                  </a:lnTo>
                  <a:close/>
                </a:path>
                <a:path w="188595" h="384810">
                  <a:moveTo>
                    <a:pt x="188518" y="209397"/>
                  </a:moveTo>
                  <a:lnTo>
                    <a:pt x="184505" y="204381"/>
                  </a:lnTo>
                  <a:lnTo>
                    <a:pt x="0" y="379704"/>
                  </a:lnTo>
                  <a:lnTo>
                    <a:pt x="5016" y="384721"/>
                  </a:lnTo>
                  <a:lnTo>
                    <a:pt x="188518" y="209397"/>
                  </a:lnTo>
                  <a:close/>
                </a:path>
              </a:pathLst>
            </a:custGeom>
            <a:solidFill>
              <a:srgbClr val="000000"/>
            </a:solidFill>
          </p:spPr>
          <p:txBody>
            <a:bodyPr wrap="square" lIns="0" tIns="0" rIns="0" bIns="0" rtlCol="0"/>
            <a:lstStyle/>
            <a:p>
              <a:endParaRPr/>
            </a:p>
          </p:txBody>
        </p:sp>
        <p:pic>
          <p:nvPicPr>
            <p:cNvPr id="43" name="object 43"/>
            <p:cNvPicPr/>
            <p:nvPr/>
          </p:nvPicPr>
          <p:blipFill>
            <a:blip r:embed="rId15" cstate="print"/>
            <a:stretch>
              <a:fillRect/>
            </a:stretch>
          </p:blipFill>
          <p:spPr>
            <a:xfrm>
              <a:off x="6218797" y="3568305"/>
              <a:ext cx="501351" cy="375696"/>
            </a:xfrm>
            <a:prstGeom prst="rect">
              <a:avLst/>
            </a:prstGeom>
          </p:spPr>
        </p:pic>
        <p:pic>
          <p:nvPicPr>
            <p:cNvPr id="44" name="object 44"/>
            <p:cNvPicPr/>
            <p:nvPr/>
          </p:nvPicPr>
          <p:blipFill>
            <a:blip r:embed="rId16" cstate="print"/>
            <a:stretch>
              <a:fillRect/>
            </a:stretch>
          </p:blipFill>
          <p:spPr>
            <a:xfrm>
              <a:off x="6218797" y="3543258"/>
              <a:ext cx="501351" cy="100186"/>
            </a:xfrm>
            <a:prstGeom prst="rect">
              <a:avLst/>
            </a:prstGeom>
          </p:spPr>
        </p:pic>
        <p:sp>
          <p:nvSpPr>
            <p:cNvPr id="45" name="object 45"/>
            <p:cNvSpPr/>
            <p:nvPr/>
          </p:nvSpPr>
          <p:spPr>
            <a:xfrm>
              <a:off x="6215790" y="3543258"/>
              <a:ext cx="508634" cy="404495"/>
            </a:xfrm>
            <a:custGeom>
              <a:avLst/>
              <a:gdLst/>
              <a:ahLst/>
              <a:cxnLst/>
              <a:rect l="l" t="t" r="r" b="b"/>
              <a:pathLst>
                <a:path w="508634" h="404495">
                  <a:moveTo>
                    <a:pt x="508369" y="26048"/>
                  </a:moveTo>
                  <a:lnTo>
                    <a:pt x="501351" y="38151"/>
                  </a:lnTo>
                  <a:lnTo>
                    <a:pt x="501351" y="325603"/>
                  </a:lnTo>
                  <a:lnTo>
                    <a:pt x="486427" y="350604"/>
                  </a:lnTo>
                  <a:lnTo>
                    <a:pt x="451046" y="369592"/>
                  </a:lnTo>
                  <a:lnTo>
                    <a:pt x="402674" y="383236"/>
                  </a:lnTo>
                  <a:lnTo>
                    <a:pt x="348778" y="392204"/>
                  </a:lnTo>
                  <a:lnTo>
                    <a:pt x="296825" y="397164"/>
                  </a:lnTo>
                  <a:lnTo>
                    <a:pt x="254282" y="398785"/>
                  </a:lnTo>
                  <a:lnTo>
                    <a:pt x="159501" y="398785"/>
                  </a:lnTo>
                  <a:lnTo>
                    <a:pt x="209055" y="403026"/>
                  </a:lnTo>
                  <a:lnTo>
                    <a:pt x="262769" y="404301"/>
                  </a:lnTo>
                  <a:lnTo>
                    <a:pt x="317330" y="402114"/>
                  </a:lnTo>
                  <a:lnTo>
                    <a:pt x="370453" y="396056"/>
                  </a:lnTo>
                  <a:lnTo>
                    <a:pt x="419854" y="385716"/>
                  </a:lnTo>
                  <a:lnTo>
                    <a:pt x="463247" y="370687"/>
                  </a:lnTo>
                  <a:lnTo>
                    <a:pt x="499900" y="346347"/>
                  </a:lnTo>
                  <a:lnTo>
                    <a:pt x="508369" y="325603"/>
                  </a:lnTo>
                  <a:lnTo>
                    <a:pt x="508369" y="26048"/>
                  </a:lnTo>
                  <a:close/>
                </a:path>
                <a:path w="508634" h="404495">
                  <a:moveTo>
                    <a:pt x="0" y="26048"/>
                  </a:moveTo>
                  <a:lnTo>
                    <a:pt x="0" y="326605"/>
                  </a:lnTo>
                  <a:lnTo>
                    <a:pt x="2004" y="334620"/>
                  </a:lnTo>
                  <a:lnTo>
                    <a:pt x="47567" y="371969"/>
                  </a:lnTo>
                  <a:lnTo>
                    <a:pt x="91022" y="386329"/>
                  </a:lnTo>
                  <a:lnTo>
                    <a:pt x="159042" y="398785"/>
                  </a:lnTo>
                  <a:lnTo>
                    <a:pt x="254282" y="398785"/>
                  </a:lnTo>
                  <a:lnTo>
                    <a:pt x="228615" y="397737"/>
                  </a:lnTo>
                  <a:lnTo>
                    <a:pt x="181339" y="394965"/>
                  </a:lnTo>
                  <a:lnTo>
                    <a:pt x="133145" y="388914"/>
                  </a:lnTo>
                  <a:lnTo>
                    <a:pt x="85810" y="378508"/>
                  </a:lnTo>
                  <a:lnTo>
                    <a:pt x="41109" y="362672"/>
                  </a:lnTo>
                  <a:lnTo>
                    <a:pt x="33335" y="357620"/>
                  </a:lnTo>
                  <a:lnTo>
                    <a:pt x="26934" y="353793"/>
                  </a:lnTo>
                  <a:lnTo>
                    <a:pt x="20852" y="349396"/>
                  </a:lnTo>
                  <a:lnTo>
                    <a:pt x="11028" y="339631"/>
                  </a:lnTo>
                  <a:lnTo>
                    <a:pt x="9023" y="335621"/>
                  </a:lnTo>
                  <a:lnTo>
                    <a:pt x="7018" y="329610"/>
                  </a:lnTo>
                  <a:lnTo>
                    <a:pt x="7018" y="43069"/>
                  </a:lnTo>
                  <a:lnTo>
                    <a:pt x="4009" y="39072"/>
                  </a:lnTo>
                  <a:lnTo>
                    <a:pt x="2004" y="34062"/>
                  </a:lnTo>
                  <a:lnTo>
                    <a:pt x="0" y="26048"/>
                  </a:lnTo>
                  <a:close/>
                </a:path>
                <a:path w="508634" h="404495">
                  <a:moveTo>
                    <a:pt x="7295" y="25581"/>
                  </a:moveTo>
                  <a:lnTo>
                    <a:pt x="7018" y="26048"/>
                  </a:lnTo>
                  <a:lnTo>
                    <a:pt x="7018" y="43069"/>
                  </a:lnTo>
                  <a:lnTo>
                    <a:pt x="45120" y="70130"/>
                  </a:lnTo>
                  <a:lnTo>
                    <a:pt x="109250" y="90721"/>
                  </a:lnTo>
                  <a:lnTo>
                    <a:pt x="156395" y="97613"/>
                  </a:lnTo>
                  <a:lnTo>
                    <a:pt x="209683" y="101782"/>
                  </a:lnTo>
                  <a:lnTo>
                    <a:pt x="266181" y="102886"/>
                  </a:lnTo>
                  <a:lnTo>
                    <a:pt x="322958" y="100585"/>
                  </a:lnTo>
                  <a:lnTo>
                    <a:pt x="359461" y="96506"/>
                  </a:lnTo>
                  <a:lnTo>
                    <a:pt x="226952" y="96506"/>
                  </a:lnTo>
                  <a:lnTo>
                    <a:pt x="172629" y="93142"/>
                  </a:lnTo>
                  <a:lnTo>
                    <a:pt x="122035" y="86368"/>
                  </a:lnTo>
                  <a:lnTo>
                    <a:pt x="77674" y="76177"/>
                  </a:lnTo>
                  <a:lnTo>
                    <a:pt x="42048" y="62564"/>
                  </a:lnTo>
                  <a:lnTo>
                    <a:pt x="17662" y="45522"/>
                  </a:lnTo>
                  <a:lnTo>
                    <a:pt x="7295" y="25581"/>
                  </a:lnTo>
                  <a:close/>
                </a:path>
                <a:path w="508634" h="404495">
                  <a:moveTo>
                    <a:pt x="501351" y="25046"/>
                  </a:moveTo>
                  <a:lnTo>
                    <a:pt x="466888" y="62370"/>
                  </a:lnTo>
                  <a:lnTo>
                    <a:pt x="387262" y="86191"/>
                  </a:lnTo>
                  <a:lnTo>
                    <a:pt x="335903" y="93142"/>
                  </a:lnTo>
                  <a:lnTo>
                    <a:pt x="334917" y="93142"/>
                  </a:lnTo>
                  <a:lnTo>
                    <a:pt x="281851" y="96506"/>
                  </a:lnTo>
                  <a:lnTo>
                    <a:pt x="359461" y="96506"/>
                  </a:lnTo>
                  <a:lnTo>
                    <a:pt x="377080" y="94537"/>
                  </a:lnTo>
                  <a:lnTo>
                    <a:pt x="425615" y="84400"/>
                  </a:lnTo>
                  <a:lnTo>
                    <a:pt x="465630" y="69834"/>
                  </a:lnTo>
                  <a:lnTo>
                    <a:pt x="494192" y="50497"/>
                  </a:lnTo>
                  <a:lnTo>
                    <a:pt x="501351" y="38151"/>
                  </a:lnTo>
                  <a:lnTo>
                    <a:pt x="501351" y="25046"/>
                  </a:lnTo>
                  <a:close/>
                </a:path>
                <a:path w="508634" h="404495">
                  <a:moveTo>
                    <a:pt x="23770" y="0"/>
                  </a:moveTo>
                  <a:lnTo>
                    <a:pt x="13754" y="0"/>
                  </a:lnTo>
                  <a:lnTo>
                    <a:pt x="12030" y="1002"/>
                  </a:lnTo>
                  <a:lnTo>
                    <a:pt x="7666" y="6856"/>
                  </a:lnTo>
                  <a:lnTo>
                    <a:pt x="4737" y="10394"/>
                  </a:lnTo>
                  <a:lnTo>
                    <a:pt x="2697" y="14244"/>
                  </a:lnTo>
                  <a:lnTo>
                    <a:pt x="0" y="25046"/>
                  </a:lnTo>
                  <a:lnTo>
                    <a:pt x="0" y="26048"/>
                  </a:lnTo>
                  <a:lnTo>
                    <a:pt x="2004" y="34062"/>
                  </a:lnTo>
                  <a:lnTo>
                    <a:pt x="4009" y="39072"/>
                  </a:lnTo>
                  <a:lnTo>
                    <a:pt x="7018" y="43069"/>
                  </a:lnTo>
                  <a:lnTo>
                    <a:pt x="7018" y="25046"/>
                  </a:lnTo>
                  <a:lnTo>
                    <a:pt x="7613" y="25046"/>
                  </a:lnTo>
                  <a:lnTo>
                    <a:pt x="21906" y="1002"/>
                  </a:lnTo>
                  <a:lnTo>
                    <a:pt x="23770" y="0"/>
                  </a:lnTo>
                  <a:close/>
                </a:path>
                <a:path w="508634" h="404495">
                  <a:moveTo>
                    <a:pt x="501351" y="25046"/>
                  </a:moveTo>
                  <a:lnTo>
                    <a:pt x="501351" y="38151"/>
                  </a:lnTo>
                  <a:lnTo>
                    <a:pt x="508369" y="26048"/>
                  </a:lnTo>
                  <a:lnTo>
                    <a:pt x="501351" y="25046"/>
                  </a:lnTo>
                  <a:close/>
                </a:path>
                <a:path w="508634" h="404495">
                  <a:moveTo>
                    <a:pt x="7018" y="25046"/>
                  </a:moveTo>
                  <a:lnTo>
                    <a:pt x="7018" y="26048"/>
                  </a:lnTo>
                  <a:lnTo>
                    <a:pt x="7295" y="25581"/>
                  </a:lnTo>
                  <a:lnTo>
                    <a:pt x="7018" y="25046"/>
                  </a:lnTo>
                  <a:close/>
                </a:path>
                <a:path w="508634" h="404495">
                  <a:moveTo>
                    <a:pt x="493656" y="0"/>
                  </a:moveTo>
                  <a:lnTo>
                    <a:pt x="484405" y="0"/>
                  </a:lnTo>
                  <a:lnTo>
                    <a:pt x="487516" y="2248"/>
                  </a:lnTo>
                  <a:lnTo>
                    <a:pt x="497340" y="12021"/>
                  </a:lnTo>
                  <a:lnTo>
                    <a:pt x="499346" y="16029"/>
                  </a:lnTo>
                  <a:lnTo>
                    <a:pt x="501351" y="22040"/>
                  </a:lnTo>
                  <a:lnTo>
                    <a:pt x="501351" y="25046"/>
                  </a:lnTo>
                  <a:lnTo>
                    <a:pt x="508369" y="26048"/>
                  </a:lnTo>
                  <a:lnTo>
                    <a:pt x="508369" y="25046"/>
                  </a:lnTo>
                  <a:lnTo>
                    <a:pt x="506364" y="17031"/>
                  </a:lnTo>
                  <a:lnTo>
                    <a:pt x="504358" y="12021"/>
                  </a:lnTo>
                  <a:lnTo>
                    <a:pt x="502353" y="8014"/>
                  </a:lnTo>
                  <a:lnTo>
                    <a:pt x="495335" y="1002"/>
                  </a:lnTo>
                  <a:lnTo>
                    <a:pt x="493656" y="0"/>
                  </a:lnTo>
                  <a:close/>
                </a:path>
                <a:path w="508634" h="404495">
                  <a:moveTo>
                    <a:pt x="7613" y="25046"/>
                  </a:moveTo>
                  <a:lnTo>
                    <a:pt x="7018" y="25046"/>
                  </a:lnTo>
                  <a:lnTo>
                    <a:pt x="7295" y="25581"/>
                  </a:lnTo>
                  <a:lnTo>
                    <a:pt x="7613" y="25046"/>
                  </a:lnTo>
                  <a:close/>
                </a:path>
              </a:pathLst>
            </a:custGeom>
            <a:solidFill>
              <a:srgbClr val="000000"/>
            </a:solidFill>
          </p:spPr>
          <p:txBody>
            <a:bodyPr wrap="square" lIns="0" tIns="0" rIns="0" bIns="0" rtlCol="0"/>
            <a:lstStyle/>
            <a:p>
              <a:endParaRPr/>
            </a:p>
          </p:txBody>
        </p:sp>
        <p:sp>
          <p:nvSpPr>
            <p:cNvPr id="46" name="object 46"/>
            <p:cNvSpPr/>
            <p:nvPr/>
          </p:nvSpPr>
          <p:spPr>
            <a:xfrm>
              <a:off x="5165958" y="3543258"/>
              <a:ext cx="226060" cy="401320"/>
            </a:xfrm>
            <a:custGeom>
              <a:avLst/>
              <a:gdLst/>
              <a:ahLst/>
              <a:cxnLst/>
              <a:rect l="l" t="t" r="r" b="b"/>
              <a:pathLst>
                <a:path w="226060" h="401320">
                  <a:moveTo>
                    <a:pt x="225608" y="0"/>
                  </a:moveTo>
                  <a:lnTo>
                    <a:pt x="0" y="0"/>
                  </a:lnTo>
                  <a:lnTo>
                    <a:pt x="0" y="400742"/>
                  </a:lnTo>
                  <a:lnTo>
                    <a:pt x="225608" y="400742"/>
                  </a:lnTo>
                  <a:lnTo>
                    <a:pt x="225608" y="0"/>
                  </a:lnTo>
                  <a:close/>
                </a:path>
              </a:pathLst>
            </a:custGeom>
            <a:solidFill>
              <a:srgbClr val="FF99CC"/>
            </a:solidFill>
          </p:spPr>
          <p:txBody>
            <a:bodyPr wrap="square" lIns="0" tIns="0" rIns="0" bIns="0" rtlCol="0"/>
            <a:lstStyle/>
            <a:p>
              <a:endParaRPr/>
            </a:p>
          </p:txBody>
        </p:sp>
        <p:sp>
          <p:nvSpPr>
            <p:cNvPr id="47" name="object 47"/>
            <p:cNvSpPr/>
            <p:nvPr/>
          </p:nvSpPr>
          <p:spPr>
            <a:xfrm>
              <a:off x="5391566" y="3543258"/>
              <a:ext cx="75565" cy="401320"/>
            </a:xfrm>
            <a:custGeom>
              <a:avLst/>
              <a:gdLst/>
              <a:ahLst/>
              <a:cxnLst/>
              <a:rect l="l" t="t" r="r" b="b"/>
              <a:pathLst>
                <a:path w="75564" h="401320">
                  <a:moveTo>
                    <a:pt x="75203" y="0"/>
                  </a:moveTo>
                  <a:lnTo>
                    <a:pt x="0" y="0"/>
                  </a:lnTo>
                  <a:lnTo>
                    <a:pt x="0" y="400743"/>
                  </a:lnTo>
                  <a:lnTo>
                    <a:pt x="75203" y="325603"/>
                  </a:lnTo>
                  <a:lnTo>
                    <a:pt x="75203" y="0"/>
                  </a:lnTo>
                  <a:close/>
                </a:path>
              </a:pathLst>
            </a:custGeom>
            <a:solidFill>
              <a:srgbClr val="CD7BA4"/>
            </a:solidFill>
          </p:spPr>
          <p:txBody>
            <a:bodyPr wrap="square" lIns="0" tIns="0" rIns="0" bIns="0" rtlCol="0"/>
            <a:lstStyle/>
            <a:p>
              <a:endParaRPr/>
            </a:p>
          </p:txBody>
        </p:sp>
        <p:sp>
          <p:nvSpPr>
            <p:cNvPr id="48" name="object 48"/>
            <p:cNvSpPr/>
            <p:nvPr/>
          </p:nvSpPr>
          <p:spPr>
            <a:xfrm>
              <a:off x="5162951" y="3543258"/>
              <a:ext cx="307975" cy="405130"/>
            </a:xfrm>
            <a:custGeom>
              <a:avLst/>
              <a:gdLst/>
              <a:ahLst/>
              <a:cxnLst/>
              <a:rect l="l" t="t" r="r" b="b"/>
              <a:pathLst>
                <a:path w="307975" h="405129">
                  <a:moveTo>
                    <a:pt x="7018" y="0"/>
                  </a:moveTo>
                  <a:lnTo>
                    <a:pt x="0" y="0"/>
                  </a:lnTo>
                  <a:lnTo>
                    <a:pt x="0" y="404750"/>
                  </a:lnTo>
                  <a:lnTo>
                    <a:pt x="230621" y="404750"/>
                  </a:lnTo>
                  <a:lnTo>
                    <a:pt x="234632" y="400743"/>
                  </a:lnTo>
                  <a:lnTo>
                    <a:pt x="7018" y="400743"/>
                  </a:lnTo>
                  <a:lnTo>
                    <a:pt x="3007" y="397737"/>
                  </a:lnTo>
                  <a:lnTo>
                    <a:pt x="7018" y="397737"/>
                  </a:lnTo>
                  <a:lnTo>
                    <a:pt x="7018" y="0"/>
                  </a:lnTo>
                  <a:close/>
                </a:path>
                <a:path w="307975" h="405129">
                  <a:moveTo>
                    <a:pt x="7018" y="397737"/>
                  </a:moveTo>
                  <a:lnTo>
                    <a:pt x="3007" y="397737"/>
                  </a:lnTo>
                  <a:lnTo>
                    <a:pt x="7018" y="400743"/>
                  </a:lnTo>
                  <a:lnTo>
                    <a:pt x="7018" y="397737"/>
                  </a:lnTo>
                  <a:close/>
                </a:path>
                <a:path w="307975" h="405129">
                  <a:moveTo>
                    <a:pt x="225607" y="397737"/>
                  </a:moveTo>
                  <a:lnTo>
                    <a:pt x="7018" y="397737"/>
                  </a:lnTo>
                  <a:lnTo>
                    <a:pt x="7018" y="400743"/>
                  </a:lnTo>
                  <a:lnTo>
                    <a:pt x="225607" y="400743"/>
                  </a:lnTo>
                  <a:lnTo>
                    <a:pt x="225607" y="397737"/>
                  </a:lnTo>
                  <a:close/>
                </a:path>
                <a:path w="307975" h="405129">
                  <a:moveTo>
                    <a:pt x="232627" y="0"/>
                  </a:moveTo>
                  <a:lnTo>
                    <a:pt x="225607" y="0"/>
                  </a:lnTo>
                  <a:lnTo>
                    <a:pt x="225607" y="400743"/>
                  </a:lnTo>
                  <a:lnTo>
                    <a:pt x="232627" y="400743"/>
                  </a:lnTo>
                  <a:lnTo>
                    <a:pt x="232627" y="398739"/>
                  </a:lnTo>
                  <a:lnTo>
                    <a:pt x="226609" y="398739"/>
                  </a:lnTo>
                  <a:lnTo>
                    <a:pt x="232627" y="392727"/>
                  </a:lnTo>
                  <a:lnTo>
                    <a:pt x="232627" y="0"/>
                  </a:lnTo>
                  <a:close/>
                </a:path>
                <a:path w="307975" h="405129">
                  <a:moveTo>
                    <a:pt x="300810" y="324602"/>
                  </a:moveTo>
                  <a:lnTo>
                    <a:pt x="232627" y="392727"/>
                  </a:lnTo>
                  <a:lnTo>
                    <a:pt x="232627" y="400743"/>
                  </a:lnTo>
                  <a:lnTo>
                    <a:pt x="234632" y="400743"/>
                  </a:lnTo>
                  <a:lnTo>
                    <a:pt x="307828" y="327607"/>
                  </a:lnTo>
                  <a:lnTo>
                    <a:pt x="307828" y="325603"/>
                  </a:lnTo>
                  <a:lnTo>
                    <a:pt x="300810" y="325603"/>
                  </a:lnTo>
                  <a:lnTo>
                    <a:pt x="300810" y="324602"/>
                  </a:lnTo>
                  <a:close/>
                </a:path>
                <a:path w="307975" h="405129">
                  <a:moveTo>
                    <a:pt x="232627" y="392727"/>
                  </a:moveTo>
                  <a:lnTo>
                    <a:pt x="226609" y="398739"/>
                  </a:lnTo>
                  <a:lnTo>
                    <a:pt x="228615" y="397737"/>
                  </a:lnTo>
                  <a:lnTo>
                    <a:pt x="232627" y="397737"/>
                  </a:lnTo>
                  <a:lnTo>
                    <a:pt x="232627" y="392727"/>
                  </a:lnTo>
                  <a:close/>
                </a:path>
                <a:path w="307975" h="405129">
                  <a:moveTo>
                    <a:pt x="232627" y="397737"/>
                  </a:moveTo>
                  <a:lnTo>
                    <a:pt x="228615" y="397737"/>
                  </a:lnTo>
                  <a:lnTo>
                    <a:pt x="226609" y="398739"/>
                  </a:lnTo>
                  <a:lnTo>
                    <a:pt x="232627" y="398739"/>
                  </a:lnTo>
                  <a:lnTo>
                    <a:pt x="232627" y="397737"/>
                  </a:lnTo>
                  <a:close/>
                </a:path>
                <a:path w="307975" h="405129">
                  <a:moveTo>
                    <a:pt x="301812" y="323601"/>
                  </a:moveTo>
                  <a:lnTo>
                    <a:pt x="300810" y="324602"/>
                  </a:lnTo>
                  <a:lnTo>
                    <a:pt x="300810" y="325603"/>
                  </a:lnTo>
                  <a:lnTo>
                    <a:pt x="301812" y="323601"/>
                  </a:lnTo>
                  <a:close/>
                </a:path>
                <a:path w="307975" h="405129">
                  <a:moveTo>
                    <a:pt x="307828" y="323601"/>
                  </a:moveTo>
                  <a:lnTo>
                    <a:pt x="301812" y="323601"/>
                  </a:lnTo>
                  <a:lnTo>
                    <a:pt x="300810" y="325603"/>
                  </a:lnTo>
                  <a:lnTo>
                    <a:pt x="307828" y="325603"/>
                  </a:lnTo>
                  <a:lnTo>
                    <a:pt x="307828" y="323601"/>
                  </a:lnTo>
                  <a:close/>
                </a:path>
                <a:path w="307975" h="405129">
                  <a:moveTo>
                    <a:pt x="307828" y="0"/>
                  </a:moveTo>
                  <a:lnTo>
                    <a:pt x="300810" y="0"/>
                  </a:lnTo>
                  <a:lnTo>
                    <a:pt x="300810" y="324602"/>
                  </a:lnTo>
                  <a:lnTo>
                    <a:pt x="301812" y="323601"/>
                  </a:lnTo>
                  <a:lnTo>
                    <a:pt x="307828" y="323601"/>
                  </a:lnTo>
                  <a:lnTo>
                    <a:pt x="307828" y="0"/>
                  </a:lnTo>
                  <a:close/>
                </a:path>
              </a:pathLst>
            </a:custGeom>
            <a:solidFill>
              <a:srgbClr val="000000"/>
            </a:solidFill>
          </p:spPr>
          <p:txBody>
            <a:bodyPr wrap="square" lIns="0" tIns="0" rIns="0" bIns="0" rtlCol="0"/>
            <a:lstStyle/>
            <a:p>
              <a:endParaRPr/>
            </a:p>
          </p:txBody>
        </p:sp>
        <p:sp>
          <p:nvSpPr>
            <p:cNvPr id="49" name="object 49"/>
            <p:cNvSpPr/>
            <p:nvPr/>
          </p:nvSpPr>
          <p:spPr>
            <a:xfrm>
              <a:off x="7296703" y="3543258"/>
              <a:ext cx="601980" cy="401320"/>
            </a:xfrm>
            <a:custGeom>
              <a:avLst/>
              <a:gdLst/>
              <a:ahLst/>
              <a:cxnLst/>
              <a:rect l="l" t="t" r="r" b="b"/>
              <a:pathLst>
                <a:path w="601979" h="401320">
                  <a:moveTo>
                    <a:pt x="0" y="0"/>
                  </a:moveTo>
                  <a:lnTo>
                    <a:pt x="0" y="400743"/>
                  </a:lnTo>
                  <a:lnTo>
                    <a:pt x="601621" y="400743"/>
                  </a:lnTo>
                  <a:lnTo>
                    <a:pt x="0" y="0"/>
                  </a:lnTo>
                  <a:close/>
                </a:path>
              </a:pathLst>
            </a:custGeom>
            <a:solidFill>
              <a:srgbClr val="FF9900"/>
            </a:solidFill>
          </p:spPr>
          <p:txBody>
            <a:bodyPr wrap="square" lIns="0" tIns="0" rIns="0" bIns="0" rtlCol="0"/>
            <a:lstStyle/>
            <a:p>
              <a:endParaRPr/>
            </a:p>
          </p:txBody>
        </p:sp>
        <p:sp>
          <p:nvSpPr>
            <p:cNvPr id="50" name="object 50"/>
            <p:cNvSpPr/>
            <p:nvPr/>
          </p:nvSpPr>
          <p:spPr>
            <a:xfrm>
              <a:off x="7293696" y="3543258"/>
              <a:ext cx="615950" cy="405130"/>
            </a:xfrm>
            <a:custGeom>
              <a:avLst/>
              <a:gdLst/>
              <a:ahLst/>
              <a:cxnLst/>
              <a:rect l="l" t="t" r="r" b="b"/>
              <a:pathLst>
                <a:path w="615950" h="405129">
                  <a:moveTo>
                    <a:pt x="7018" y="0"/>
                  </a:moveTo>
                  <a:lnTo>
                    <a:pt x="0" y="0"/>
                  </a:lnTo>
                  <a:lnTo>
                    <a:pt x="0" y="404750"/>
                  </a:lnTo>
                  <a:lnTo>
                    <a:pt x="615659" y="404750"/>
                  </a:lnTo>
                  <a:lnTo>
                    <a:pt x="614153" y="403748"/>
                  </a:lnTo>
                  <a:lnTo>
                    <a:pt x="603625" y="403748"/>
                  </a:lnTo>
                  <a:lnTo>
                    <a:pt x="599114" y="400743"/>
                  </a:lnTo>
                  <a:lnTo>
                    <a:pt x="7018" y="400743"/>
                  </a:lnTo>
                  <a:lnTo>
                    <a:pt x="3007" y="397737"/>
                  </a:lnTo>
                  <a:lnTo>
                    <a:pt x="7018" y="397737"/>
                  </a:lnTo>
                  <a:lnTo>
                    <a:pt x="7018" y="6345"/>
                  </a:lnTo>
                  <a:lnTo>
                    <a:pt x="2004" y="3006"/>
                  </a:lnTo>
                  <a:lnTo>
                    <a:pt x="7018" y="0"/>
                  </a:lnTo>
                  <a:close/>
                </a:path>
                <a:path w="615950" h="405129">
                  <a:moveTo>
                    <a:pt x="7525" y="0"/>
                  </a:moveTo>
                  <a:lnTo>
                    <a:pt x="7018" y="0"/>
                  </a:lnTo>
                  <a:lnTo>
                    <a:pt x="7018" y="6345"/>
                  </a:lnTo>
                  <a:lnTo>
                    <a:pt x="603625" y="403748"/>
                  </a:lnTo>
                  <a:lnTo>
                    <a:pt x="604629" y="397737"/>
                  </a:lnTo>
                  <a:lnTo>
                    <a:pt x="605122" y="397737"/>
                  </a:lnTo>
                  <a:lnTo>
                    <a:pt x="7525" y="0"/>
                  </a:lnTo>
                  <a:close/>
                </a:path>
                <a:path w="615950" h="405129">
                  <a:moveTo>
                    <a:pt x="605122" y="397737"/>
                  </a:moveTo>
                  <a:lnTo>
                    <a:pt x="604629" y="397737"/>
                  </a:lnTo>
                  <a:lnTo>
                    <a:pt x="603625" y="403748"/>
                  </a:lnTo>
                  <a:lnTo>
                    <a:pt x="614153" y="403748"/>
                  </a:lnTo>
                  <a:lnTo>
                    <a:pt x="605122" y="397737"/>
                  </a:lnTo>
                  <a:close/>
                </a:path>
                <a:path w="615950" h="405129">
                  <a:moveTo>
                    <a:pt x="7018" y="397737"/>
                  </a:moveTo>
                  <a:lnTo>
                    <a:pt x="3007" y="397737"/>
                  </a:lnTo>
                  <a:lnTo>
                    <a:pt x="7018" y="400743"/>
                  </a:lnTo>
                  <a:lnTo>
                    <a:pt x="7018" y="397737"/>
                  </a:lnTo>
                  <a:close/>
                </a:path>
                <a:path w="615950" h="405129">
                  <a:moveTo>
                    <a:pt x="594601" y="397737"/>
                  </a:moveTo>
                  <a:lnTo>
                    <a:pt x="7018" y="397737"/>
                  </a:lnTo>
                  <a:lnTo>
                    <a:pt x="7018" y="400743"/>
                  </a:lnTo>
                  <a:lnTo>
                    <a:pt x="599114" y="400743"/>
                  </a:lnTo>
                  <a:lnTo>
                    <a:pt x="594601" y="397737"/>
                  </a:lnTo>
                  <a:close/>
                </a:path>
                <a:path w="615950" h="405129">
                  <a:moveTo>
                    <a:pt x="7018" y="0"/>
                  </a:moveTo>
                  <a:lnTo>
                    <a:pt x="2004" y="3006"/>
                  </a:lnTo>
                  <a:lnTo>
                    <a:pt x="7018" y="6345"/>
                  </a:lnTo>
                  <a:lnTo>
                    <a:pt x="7018" y="0"/>
                  </a:lnTo>
                  <a:close/>
                </a:path>
              </a:pathLst>
            </a:custGeom>
            <a:solidFill>
              <a:srgbClr val="000000"/>
            </a:solidFill>
          </p:spPr>
          <p:txBody>
            <a:bodyPr wrap="square" lIns="0" tIns="0" rIns="0" bIns="0" rtlCol="0"/>
            <a:lstStyle/>
            <a:p>
              <a:endParaRPr/>
            </a:p>
          </p:txBody>
        </p:sp>
        <p:sp>
          <p:nvSpPr>
            <p:cNvPr id="51" name="object 51"/>
            <p:cNvSpPr/>
            <p:nvPr/>
          </p:nvSpPr>
          <p:spPr>
            <a:xfrm>
              <a:off x="7296703" y="3543258"/>
              <a:ext cx="727075" cy="401320"/>
            </a:xfrm>
            <a:custGeom>
              <a:avLst/>
              <a:gdLst/>
              <a:ahLst/>
              <a:cxnLst/>
              <a:rect l="l" t="t" r="r" b="b"/>
              <a:pathLst>
                <a:path w="727075" h="401320">
                  <a:moveTo>
                    <a:pt x="299000" y="0"/>
                  </a:moveTo>
                  <a:lnTo>
                    <a:pt x="0" y="0"/>
                  </a:lnTo>
                  <a:lnTo>
                    <a:pt x="601621" y="400743"/>
                  </a:lnTo>
                  <a:lnTo>
                    <a:pt x="726959" y="288535"/>
                  </a:lnTo>
                  <a:lnTo>
                    <a:pt x="299000" y="0"/>
                  </a:lnTo>
                  <a:close/>
                </a:path>
              </a:pathLst>
            </a:custGeom>
            <a:solidFill>
              <a:srgbClr val="FFCC00"/>
            </a:solidFill>
          </p:spPr>
          <p:txBody>
            <a:bodyPr wrap="square" lIns="0" tIns="0" rIns="0" bIns="0" rtlCol="0"/>
            <a:lstStyle/>
            <a:p>
              <a:endParaRPr/>
            </a:p>
          </p:txBody>
        </p:sp>
        <p:sp>
          <p:nvSpPr>
            <p:cNvPr id="52" name="object 52"/>
            <p:cNvSpPr/>
            <p:nvPr/>
          </p:nvSpPr>
          <p:spPr>
            <a:xfrm>
              <a:off x="4563326" y="3543261"/>
              <a:ext cx="3464560" cy="403860"/>
            </a:xfrm>
            <a:custGeom>
              <a:avLst/>
              <a:gdLst/>
              <a:ahLst/>
              <a:cxnLst/>
              <a:rect l="l" t="t" r="r" b="b"/>
              <a:pathLst>
                <a:path w="3464559" h="403860">
                  <a:moveTo>
                    <a:pt x="6019" y="145275"/>
                  </a:moveTo>
                  <a:lnTo>
                    <a:pt x="4013" y="144272"/>
                  </a:lnTo>
                  <a:lnTo>
                    <a:pt x="2006" y="144272"/>
                  </a:lnTo>
                  <a:lnTo>
                    <a:pt x="0" y="145275"/>
                  </a:lnTo>
                  <a:lnTo>
                    <a:pt x="0" y="148272"/>
                  </a:lnTo>
                  <a:lnTo>
                    <a:pt x="2006" y="149275"/>
                  </a:lnTo>
                  <a:lnTo>
                    <a:pt x="4013" y="149275"/>
                  </a:lnTo>
                  <a:lnTo>
                    <a:pt x="6019" y="148272"/>
                  </a:lnTo>
                  <a:lnTo>
                    <a:pt x="6019" y="145275"/>
                  </a:lnTo>
                  <a:close/>
                </a:path>
                <a:path w="3464559" h="403860">
                  <a:moveTo>
                    <a:pt x="11036" y="134251"/>
                  </a:moveTo>
                  <a:lnTo>
                    <a:pt x="9029" y="132245"/>
                  </a:lnTo>
                  <a:lnTo>
                    <a:pt x="7023" y="132245"/>
                  </a:lnTo>
                  <a:lnTo>
                    <a:pt x="5016" y="134251"/>
                  </a:lnTo>
                  <a:lnTo>
                    <a:pt x="5016" y="136258"/>
                  </a:lnTo>
                  <a:lnTo>
                    <a:pt x="7023" y="138252"/>
                  </a:lnTo>
                  <a:lnTo>
                    <a:pt x="9029" y="138252"/>
                  </a:lnTo>
                  <a:lnTo>
                    <a:pt x="11036" y="136258"/>
                  </a:lnTo>
                  <a:lnTo>
                    <a:pt x="11036" y="134251"/>
                  </a:lnTo>
                  <a:close/>
                </a:path>
                <a:path w="3464559" h="403860">
                  <a:moveTo>
                    <a:pt x="15036" y="122224"/>
                  </a:moveTo>
                  <a:lnTo>
                    <a:pt x="14046" y="121221"/>
                  </a:lnTo>
                  <a:lnTo>
                    <a:pt x="11036" y="121221"/>
                  </a:lnTo>
                  <a:lnTo>
                    <a:pt x="10033" y="122224"/>
                  </a:lnTo>
                  <a:lnTo>
                    <a:pt x="10033" y="125234"/>
                  </a:lnTo>
                  <a:lnTo>
                    <a:pt x="11036" y="126238"/>
                  </a:lnTo>
                  <a:lnTo>
                    <a:pt x="14046" y="126238"/>
                  </a:lnTo>
                  <a:lnTo>
                    <a:pt x="15036" y="125234"/>
                  </a:lnTo>
                  <a:lnTo>
                    <a:pt x="15036" y="122224"/>
                  </a:lnTo>
                  <a:close/>
                </a:path>
                <a:path w="3464559" h="403860">
                  <a:moveTo>
                    <a:pt x="20053" y="111213"/>
                  </a:moveTo>
                  <a:lnTo>
                    <a:pt x="18046" y="109207"/>
                  </a:lnTo>
                  <a:lnTo>
                    <a:pt x="16040" y="109207"/>
                  </a:lnTo>
                  <a:lnTo>
                    <a:pt x="14046" y="111213"/>
                  </a:lnTo>
                  <a:lnTo>
                    <a:pt x="14046" y="113207"/>
                  </a:lnTo>
                  <a:lnTo>
                    <a:pt x="16040" y="115214"/>
                  </a:lnTo>
                  <a:lnTo>
                    <a:pt x="18046" y="115214"/>
                  </a:lnTo>
                  <a:lnTo>
                    <a:pt x="20053" y="113207"/>
                  </a:lnTo>
                  <a:lnTo>
                    <a:pt x="20053" y="111213"/>
                  </a:lnTo>
                  <a:close/>
                </a:path>
                <a:path w="3464559" h="403860">
                  <a:moveTo>
                    <a:pt x="25069" y="99187"/>
                  </a:moveTo>
                  <a:lnTo>
                    <a:pt x="23063" y="97180"/>
                  </a:lnTo>
                  <a:lnTo>
                    <a:pt x="21056" y="97180"/>
                  </a:lnTo>
                  <a:lnTo>
                    <a:pt x="19050" y="99187"/>
                  </a:lnTo>
                  <a:lnTo>
                    <a:pt x="19050" y="101193"/>
                  </a:lnTo>
                  <a:lnTo>
                    <a:pt x="21056" y="103187"/>
                  </a:lnTo>
                  <a:lnTo>
                    <a:pt x="23063" y="103187"/>
                  </a:lnTo>
                  <a:lnTo>
                    <a:pt x="25069" y="101193"/>
                  </a:lnTo>
                  <a:lnTo>
                    <a:pt x="25069" y="99187"/>
                  </a:lnTo>
                  <a:close/>
                </a:path>
                <a:path w="3464559" h="403860">
                  <a:moveTo>
                    <a:pt x="29083" y="88163"/>
                  </a:moveTo>
                  <a:lnTo>
                    <a:pt x="28079" y="86156"/>
                  </a:lnTo>
                  <a:lnTo>
                    <a:pt x="25069" y="86156"/>
                  </a:lnTo>
                  <a:lnTo>
                    <a:pt x="24066" y="87160"/>
                  </a:lnTo>
                  <a:lnTo>
                    <a:pt x="24066" y="90170"/>
                  </a:lnTo>
                  <a:lnTo>
                    <a:pt x="25069" y="92176"/>
                  </a:lnTo>
                  <a:lnTo>
                    <a:pt x="28079" y="92176"/>
                  </a:lnTo>
                  <a:lnTo>
                    <a:pt x="29083" y="90170"/>
                  </a:lnTo>
                  <a:lnTo>
                    <a:pt x="29083" y="88163"/>
                  </a:lnTo>
                  <a:close/>
                </a:path>
                <a:path w="3464559" h="403860">
                  <a:moveTo>
                    <a:pt x="34099" y="76149"/>
                  </a:moveTo>
                  <a:lnTo>
                    <a:pt x="33096" y="74142"/>
                  </a:lnTo>
                  <a:lnTo>
                    <a:pt x="30086" y="74142"/>
                  </a:lnTo>
                  <a:lnTo>
                    <a:pt x="28079" y="76149"/>
                  </a:lnTo>
                  <a:lnTo>
                    <a:pt x="28079" y="78143"/>
                  </a:lnTo>
                  <a:lnTo>
                    <a:pt x="30086" y="80149"/>
                  </a:lnTo>
                  <a:lnTo>
                    <a:pt x="32092" y="80149"/>
                  </a:lnTo>
                  <a:lnTo>
                    <a:pt x="34099" y="78143"/>
                  </a:lnTo>
                  <a:lnTo>
                    <a:pt x="34099" y="76149"/>
                  </a:lnTo>
                  <a:close/>
                </a:path>
                <a:path w="3464559" h="403860">
                  <a:moveTo>
                    <a:pt x="39103" y="64122"/>
                  </a:moveTo>
                  <a:lnTo>
                    <a:pt x="37096" y="63119"/>
                  </a:lnTo>
                  <a:lnTo>
                    <a:pt x="35102" y="63119"/>
                  </a:lnTo>
                  <a:lnTo>
                    <a:pt x="33096" y="64122"/>
                  </a:lnTo>
                  <a:lnTo>
                    <a:pt x="33096" y="67132"/>
                  </a:lnTo>
                  <a:lnTo>
                    <a:pt x="35102" y="68122"/>
                  </a:lnTo>
                  <a:lnTo>
                    <a:pt x="37096" y="68122"/>
                  </a:lnTo>
                  <a:lnTo>
                    <a:pt x="39103" y="67132"/>
                  </a:lnTo>
                  <a:lnTo>
                    <a:pt x="39103" y="64122"/>
                  </a:lnTo>
                  <a:close/>
                </a:path>
                <a:path w="3464559" h="403860">
                  <a:moveTo>
                    <a:pt x="44119" y="53098"/>
                  </a:moveTo>
                  <a:lnTo>
                    <a:pt x="42113" y="51092"/>
                  </a:lnTo>
                  <a:lnTo>
                    <a:pt x="40106" y="51092"/>
                  </a:lnTo>
                  <a:lnTo>
                    <a:pt x="38100" y="53098"/>
                  </a:lnTo>
                  <a:lnTo>
                    <a:pt x="38100" y="55105"/>
                  </a:lnTo>
                  <a:lnTo>
                    <a:pt x="39103" y="57111"/>
                  </a:lnTo>
                  <a:lnTo>
                    <a:pt x="42113" y="57111"/>
                  </a:lnTo>
                  <a:lnTo>
                    <a:pt x="44119" y="55105"/>
                  </a:lnTo>
                  <a:lnTo>
                    <a:pt x="44119" y="53098"/>
                  </a:lnTo>
                  <a:close/>
                </a:path>
                <a:path w="3464559" h="403860">
                  <a:moveTo>
                    <a:pt x="48133" y="41071"/>
                  </a:moveTo>
                  <a:lnTo>
                    <a:pt x="47129" y="39077"/>
                  </a:lnTo>
                  <a:lnTo>
                    <a:pt x="44119" y="39077"/>
                  </a:lnTo>
                  <a:lnTo>
                    <a:pt x="43116" y="41071"/>
                  </a:lnTo>
                  <a:lnTo>
                    <a:pt x="43116" y="43078"/>
                  </a:lnTo>
                  <a:lnTo>
                    <a:pt x="44119" y="45085"/>
                  </a:lnTo>
                  <a:lnTo>
                    <a:pt x="47129" y="45085"/>
                  </a:lnTo>
                  <a:lnTo>
                    <a:pt x="48133" y="44081"/>
                  </a:lnTo>
                  <a:lnTo>
                    <a:pt x="48133" y="41071"/>
                  </a:lnTo>
                  <a:close/>
                </a:path>
                <a:path w="3464559" h="403860">
                  <a:moveTo>
                    <a:pt x="53149" y="30060"/>
                  </a:moveTo>
                  <a:lnTo>
                    <a:pt x="51142" y="28054"/>
                  </a:lnTo>
                  <a:lnTo>
                    <a:pt x="49136" y="28054"/>
                  </a:lnTo>
                  <a:lnTo>
                    <a:pt x="47129" y="29057"/>
                  </a:lnTo>
                  <a:lnTo>
                    <a:pt x="47129" y="32067"/>
                  </a:lnTo>
                  <a:lnTo>
                    <a:pt x="49136" y="34061"/>
                  </a:lnTo>
                  <a:lnTo>
                    <a:pt x="51142" y="34061"/>
                  </a:lnTo>
                  <a:lnTo>
                    <a:pt x="53149" y="32067"/>
                  </a:lnTo>
                  <a:lnTo>
                    <a:pt x="53149" y="30060"/>
                  </a:lnTo>
                  <a:close/>
                </a:path>
                <a:path w="3464559" h="403860">
                  <a:moveTo>
                    <a:pt x="58153" y="18034"/>
                  </a:moveTo>
                  <a:lnTo>
                    <a:pt x="56159" y="16027"/>
                  </a:lnTo>
                  <a:lnTo>
                    <a:pt x="54152" y="16027"/>
                  </a:lnTo>
                  <a:lnTo>
                    <a:pt x="52146" y="18034"/>
                  </a:lnTo>
                  <a:lnTo>
                    <a:pt x="52146" y="20040"/>
                  </a:lnTo>
                  <a:lnTo>
                    <a:pt x="54152" y="22047"/>
                  </a:lnTo>
                  <a:lnTo>
                    <a:pt x="56159" y="22047"/>
                  </a:lnTo>
                  <a:lnTo>
                    <a:pt x="58153" y="20040"/>
                  </a:lnTo>
                  <a:lnTo>
                    <a:pt x="58153" y="18034"/>
                  </a:lnTo>
                  <a:close/>
                </a:path>
                <a:path w="3464559" h="403860">
                  <a:moveTo>
                    <a:pt x="62166" y="6007"/>
                  </a:moveTo>
                  <a:lnTo>
                    <a:pt x="61163" y="5016"/>
                  </a:lnTo>
                  <a:lnTo>
                    <a:pt x="58153" y="5016"/>
                  </a:lnTo>
                  <a:lnTo>
                    <a:pt x="57162" y="6007"/>
                  </a:lnTo>
                  <a:lnTo>
                    <a:pt x="57162" y="9017"/>
                  </a:lnTo>
                  <a:lnTo>
                    <a:pt x="58153" y="10020"/>
                  </a:lnTo>
                  <a:lnTo>
                    <a:pt x="61163" y="10020"/>
                  </a:lnTo>
                  <a:lnTo>
                    <a:pt x="62166" y="9017"/>
                  </a:lnTo>
                  <a:lnTo>
                    <a:pt x="62166" y="6007"/>
                  </a:lnTo>
                  <a:close/>
                </a:path>
                <a:path w="3464559" h="403860">
                  <a:moveTo>
                    <a:pt x="407098" y="145275"/>
                  </a:moveTo>
                  <a:lnTo>
                    <a:pt x="405091" y="144272"/>
                  </a:lnTo>
                  <a:lnTo>
                    <a:pt x="403085" y="144272"/>
                  </a:lnTo>
                  <a:lnTo>
                    <a:pt x="401078" y="145275"/>
                  </a:lnTo>
                  <a:lnTo>
                    <a:pt x="401078" y="148272"/>
                  </a:lnTo>
                  <a:lnTo>
                    <a:pt x="403085" y="149275"/>
                  </a:lnTo>
                  <a:lnTo>
                    <a:pt x="405091" y="149275"/>
                  </a:lnTo>
                  <a:lnTo>
                    <a:pt x="407098" y="148272"/>
                  </a:lnTo>
                  <a:lnTo>
                    <a:pt x="407098" y="145275"/>
                  </a:lnTo>
                  <a:close/>
                </a:path>
                <a:path w="3464559" h="403860">
                  <a:moveTo>
                    <a:pt x="412115" y="134251"/>
                  </a:moveTo>
                  <a:lnTo>
                    <a:pt x="410108" y="132245"/>
                  </a:lnTo>
                  <a:lnTo>
                    <a:pt x="408101" y="132245"/>
                  </a:lnTo>
                  <a:lnTo>
                    <a:pt x="406095" y="134251"/>
                  </a:lnTo>
                  <a:lnTo>
                    <a:pt x="406095" y="136258"/>
                  </a:lnTo>
                  <a:lnTo>
                    <a:pt x="408101" y="138252"/>
                  </a:lnTo>
                  <a:lnTo>
                    <a:pt x="410108" y="138252"/>
                  </a:lnTo>
                  <a:lnTo>
                    <a:pt x="412115" y="136258"/>
                  </a:lnTo>
                  <a:lnTo>
                    <a:pt x="412115" y="134251"/>
                  </a:lnTo>
                  <a:close/>
                </a:path>
                <a:path w="3464559" h="403860">
                  <a:moveTo>
                    <a:pt x="416128" y="122224"/>
                  </a:moveTo>
                  <a:lnTo>
                    <a:pt x="415124" y="121221"/>
                  </a:lnTo>
                  <a:lnTo>
                    <a:pt x="412115" y="121221"/>
                  </a:lnTo>
                  <a:lnTo>
                    <a:pt x="411111" y="122224"/>
                  </a:lnTo>
                  <a:lnTo>
                    <a:pt x="411111" y="125234"/>
                  </a:lnTo>
                  <a:lnTo>
                    <a:pt x="412115" y="126238"/>
                  </a:lnTo>
                  <a:lnTo>
                    <a:pt x="415124" y="126238"/>
                  </a:lnTo>
                  <a:lnTo>
                    <a:pt x="416128" y="125234"/>
                  </a:lnTo>
                  <a:lnTo>
                    <a:pt x="416128" y="122224"/>
                  </a:lnTo>
                  <a:close/>
                </a:path>
                <a:path w="3464559" h="403860">
                  <a:moveTo>
                    <a:pt x="421132" y="111213"/>
                  </a:moveTo>
                  <a:lnTo>
                    <a:pt x="419138" y="109207"/>
                  </a:lnTo>
                  <a:lnTo>
                    <a:pt x="417131" y="109207"/>
                  </a:lnTo>
                  <a:lnTo>
                    <a:pt x="415124" y="111213"/>
                  </a:lnTo>
                  <a:lnTo>
                    <a:pt x="415124" y="113207"/>
                  </a:lnTo>
                  <a:lnTo>
                    <a:pt x="417131" y="115214"/>
                  </a:lnTo>
                  <a:lnTo>
                    <a:pt x="419138" y="115214"/>
                  </a:lnTo>
                  <a:lnTo>
                    <a:pt x="421132" y="113207"/>
                  </a:lnTo>
                  <a:lnTo>
                    <a:pt x="421132" y="111213"/>
                  </a:lnTo>
                  <a:close/>
                </a:path>
                <a:path w="3464559" h="403860">
                  <a:moveTo>
                    <a:pt x="426148" y="99187"/>
                  </a:moveTo>
                  <a:lnTo>
                    <a:pt x="424141" y="97180"/>
                  </a:lnTo>
                  <a:lnTo>
                    <a:pt x="422135" y="97180"/>
                  </a:lnTo>
                  <a:lnTo>
                    <a:pt x="420141" y="99187"/>
                  </a:lnTo>
                  <a:lnTo>
                    <a:pt x="420141" y="101193"/>
                  </a:lnTo>
                  <a:lnTo>
                    <a:pt x="422135" y="103187"/>
                  </a:lnTo>
                  <a:lnTo>
                    <a:pt x="424141" y="103187"/>
                  </a:lnTo>
                  <a:lnTo>
                    <a:pt x="426148" y="101193"/>
                  </a:lnTo>
                  <a:lnTo>
                    <a:pt x="426148" y="99187"/>
                  </a:lnTo>
                  <a:close/>
                </a:path>
                <a:path w="3464559" h="403860">
                  <a:moveTo>
                    <a:pt x="430161" y="88163"/>
                  </a:moveTo>
                  <a:lnTo>
                    <a:pt x="429158" y="86156"/>
                  </a:lnTo>
                  <a:lnTo>
                    <a:pt x="426148" y="86156"/>
                  </a:lnTo>
                  <a:lnTo>
                    <a:pt x="425145" y="87160"/>
                  </a:lnTo>
                  <a:lnTo>
                    <a:pt x="425145" y="90170"/>
                  </a:lnTo>
                  <a:lnTo>
                    <a:pt x="426148" y="92176"/>
                  </a:lnTo>
                  <a:lnTo>
                    <a:pt x="429158" y="92176"/>
                  </a:lnTo>
                  <a:lnTo>
                    <a:pt x="430161" y="90170"/>
                  </a:lnTo>
                  <a:lnTo>
                    <a:pt x="430161" y="88163"/>
                  </a:lnTo>
                  <a:close/>
                </a:path>
                <a:path w="3464559" h="403860">
                  <a:moveTo>
                    <a:pt x="435178" y="76149"/>
                  </a:moveTo>
                  <a:lnTo>
                    <a:pt x="434174" y="74142"/>
                  </a:lnTo>
                  <a:lnTo>
                    <a:pt x="431165" y="74142"/>
                  </a:lnTo>
                  <a:lnTo>
                    <a:pt x="429158" y="76149"/>
                  </a:lnTo>
                  <a:lnTo>
                    <a:pt x="429158" y="78143"/>
                  </a:lnTo>
                  <a:lnTo>
                    <a:pt x="431165" y="80149"/>
                  </a:lnTo>
                  <a:lnTo>
                    <a:pt x="433171" y="80149"/>
                  </a:lnTo>
                  <a:lnTo>
                    <a:pt x="435178" y="78143"/>
                  </a:lnTo>
                  <a:lnTo>
                    <a:pt x="435178" y="76149"/>
                  </a:lnTo>
                  <a:close/>
                </a:path>
                <a:path w="3464559" h="403860">
                  <a:moveTo>
                    <a:pt x="440194" y="64122"/>
                  </a:moveTo>
                  <a:lnTo>
                    <a:pt x="438188" y="63119"/>
                  </a:lnTo>
                  <a:lnTo>
                    <a:pt x="436181" y="63119"/>
                  </a:lnTo>
                  <a:lnTo>
                    <a:pt x="434174" y="64122"/>
                  </a:lnTo>
                  <a:lnTo>
                    <a:pt x="434174" y="67132"/>
                  </a:lnTo>
                  <a:lnTo>
                    <a:pt x="436181" y="68122"/>
                  </a:lnTo>
                  <a:lnTo>
                    <a:pt x="438188" y="68122"/>
                  </a:lnTo>
                  <a:lnTo>
                    <a:pt x="440194" y="67132"/>
                  </a:lnTo>
                  <a:lnTo>
                    <a:pt x="440194" y="64122"/>
                  </a:lnTo>
                  <a:close/>
                </a:path>
                <a:path w="3464559" h="403860">
                  <a:moveTo>
                    <a:pt x="445198" y="53098"/>
                  </a:moveTo>
                  <a:lnTo>
                    <a:pt x="443191" y="51092"/>
                  </a:lnTo>
                  <a:lnTo>
                    <a:pt x="441198" y="51092"/>
                  </a:lnTo>
                  <a:lnTo>
                    <a:pt x="439191" y="53098"/>
                  </a:lnTo>
                  <a:lnTo>
                    <a:pt x="439191" y="55105"/>
                  </a:lnTo>
                  <a:lnTo>
                    <a:pt x="440194" y="57111"/>
                  </a:lnTo>
                  <a:lnTo>
                    <a:pt x="443191" y="57111"/>
                  </a:lnTo>
                  <a:lnTo>
                    <a:pt x="445198" y="55105"/>
                  </a:lnTo>
                  <a:lnTo>
                    <a:pt x="445198" y="53098"/>
                  </a:lnTo>
                  <a:close/>
                </a:path>
                <a:path w="3464559" h="403860">
                  <a:moveTo>
                    <a:pt x="449211" y="41071"/>
                  </a:moveTo>
                  <a:lnTo>
                    <a:pt x="448208" y="39077"/>
                  </a:lnTo>
                  <a:lnTo>
                    <a:pt x="445198" y="39077"/>
                  </a:lnTo>
                  <a:lnTo>
                    <a:pt x="444195" y="41071"/>
                  </a:lnTo>
                  <a:lnTo>
                    <a:pt x="444195" y="43078"/>
                  </a:lnTo>
                  <a:lnTo>
                    <a:pt x="445198" y="45085"/>
                  </a:lnTo>
                  <a:lnTo>
                    <a:pt x="448208" y="45085"/>
                  </a:lnTo>
                  <a:lnTo>
                    <a:pt x="449211" y="44081"/>
                  </a:lnTo>
                  <a:lnTo>
                    <a:pt x="449211" y="41071"/>
                  </a:lnTo>
                  <a:close/>
                </a:path>
                <a:path w="3464559" h="403860">
                  <a:moveTo>
                    <a:pt x="454228" y="30060"/>
                  </a:moveTo>
                  <a:lnTo>
                    <a:pt x="452221" y="28054"/>
                  </a:lnTo>
                  <a:lnTo>
                    <a:pt x="450215" y="28054"/>
                  </a:lnTo>
                  <a:lnTo>
                    <a:pt x="448208" y="29057"/>
                  </a:lnTo>
                  <a:lnTo>
                    <a:pt x="448208" y="32067"/>
                  </a:lnTo>
                  <a:lnTo>
                    <a:pt x="450215" y="34061"/>
                  </a:lnTo>
                  <a:lnTo>
                    <a:pt x="452221" y="34061"/>
                  </a:lnTo>
                  <a:lnTo>
                    <a:pt x="454228" y="32067"/>
                  </a:lnTo>
                  <a:lnTo>
                    <a:pt x="454228" y="30060"/>
                  </a:lnTo>
                  <a:close/>
                </a:path>
                <a:path w="3464559" h="403860">
                  <a:moveTo>
                    <a:pt x="459244" y="18034"/>
                  </a:moveTo>
                  <a:lnTo>
                    <a:pt x="457238" y="16027"/>
                  </a:lnTo>
                  <a:lnTo>
                    <a:pt x="455231" y="16027"/>
                  </a:lnTo>
                  <a:lnTo>
                    <a:pt x="453224" y="18034"/>
                  </a:lnTo>
                  <a:lnTo>
                    <a:pt x="453224" y="20040"/>
                  </a:lnTo>
                  <a:lnTo>
                    <a:pt x="455231" y="22047"/>
                  </a:lnTo>
                  <a:lnTo>
                    <a:pt x="457238" y="22047"/>
                  </a:lnTo>
                  <a:lnTo>
                    <a:pt x="459244" y="20040"/>
                  </a:lnTo>
                  <a:lnTo>
                    <a:pt x="459244" y="18034"/>
                  </a:lnTo>
                  <a:close/>
                </a:path>
                <a:path w="3464559" h="403860">
                  <a:moveTo>
                    <a:pt x="463245" y="6007"/>
                  </a:moveTo>
                  <a:lnTo>
                    <a:pt x="462254" y="5016"/>
                  </a:lnTo>
                  <a:lnTo>
                    <a:pt x="459244" y="5016"/>
                  </a:lnTo>
                  <a:lnTo>
                    <a:pt x="458241" y="6007"/>
                  </a:lnTo>
                  <a:lnTo>
                    <a:pt x="458241" y="9017"/>
                  </a:lnTo>
                  <a:lnTo>
                    <a:pt x="459244" y="10020"/>
                  </a:lnTo>
                  <a:lnTo>
                    <a:pt x="462254" y="10020"/>
                  </a:lnTo>
                  <a:lnTo>
                    <a:pt x="463245" y="9017"/>
                  </a:lnTo>
                  <a:lnTo>
                    <a:pt x="463245" y="6007"/>
                  </a:lnTo>
                  <a:close/>
                </a:path>
                <a:path w="3464559" h="403860">
                  <a:moveTo>
                    <a:pt x="1048829" y="6007"/>
                  </a:moveTo>
                  <a:lnTo>
                    <a:pt x="1047826" y="5016"/>
                  </a:lnTo>
                  <a:lnTo>
                    <a:pt x="1044816" y="5016"/>
                  </a:lnTo>
                  <a:lnTo>
                    <a:pt x="1043813" y="6007"/>
                  </a:lnTo>
                  <a:lnTo>
                    <a:pt x="1043813" y="9017"/>
                  </a:lnTo>
                  <a:lnTo>
                    <a:pt x="1044816" y="10020"/>
                  </a:lnTo>
                  <a:lnTo>
                    <a:pt x="1047826" y="10020"/>
                  </a:lnTo>
                  <a:lnTo>
                    <a:pt x="1048829" y="9017"/>
                  </a:lnTo>
                  <a:lnTo>
                    <a:pt x="1048829" y="6007"/>
                  </a:lnTo>
                  <a:close/>
                </a:path>
                <a:path w="3464559" h="403860">
                  <a:moveTo>
                    <a:pt x="1053846" y="18034"/>
                  </a:moveTo>
                  <a:lnTo>
                    <a:pt x="1051839" y="16027"/>
                  </a:lnTo>
                  <a:lnTo>
                    <a:pt x="1049832" y="16027"/>
                  </a:lnTo>
                  <a:lnTo>
                    <a:pt x="1047826" y="18034"/>
                  </a:lnTo>
                  <a:lnTo>
                    <a:pt x="1047826" y="20040"/>
                  </a:lnTo>
                  <a:lnTo>
                    <a:pt x="1049832" y="22047"/>
                  </a:lnTo>
                  <a:lnTo>
                    <a:pt x="1051839" y="22047"/>
                  </a:lnTo>
                  <a:lnTo>
                    <a:pt x="1053846" y="20040"/>
                  </a:lnTo>
                  <a:lnTo>
                    <a:pt x="1053846" y="18034"/>
                  </a:lnTo>
                  <a:close/>
                </a:path>
                <a:path w="3464559" h="403860">
                  <a:moveTo>
                    <a:pt x="1058862" y="30060"/>
                  </a:moveTo>
                  <a:lnTo>
                    <a:pt x="1056855" y="28054"/>
                  </a:lnTo>
                  <a:lnTo>
                    <a:pt x="1054849" y="28054"/>
                  </a:lnTo>
                  <a:lnTo>
                    <a:pt x="1052842" y="30060"/>
                  </a:lnTo>
                  <a:lnTo>
                    <a:pt x="1052842" y="32067"/>
                  </a:lnTo>
                  <a:lnTo>
                    <a:pt x="1054849" y="34061"/>
                  </a:lnTo>
                  <a:lnTo>
                    <a:pt x="1056855" y="34061"/>
                  </a:lnTo>
                  <a:lnTo>
                    <a:pt x="1058862" y="32067"/>
                  </a:lnTo>
                  <a:lnTo>
                    <a:pt x="1058862" y="30060"/>
                  </a:lnTo>
                  <a:close/>
                </a:path>
                <a:path w="3464559" h="403860">
                  <a:moveTo>
                    <a:pt x="1062863" y="41071"/>
                  </a:moveTo>
                  <a:lnTo>
                    <a:pt x="1061859" y="39077"/>
                  </a:lnTo>
                  <a:lnTo>
                    <a:pt x="1058862" y="39077"/>
                  </a:lnTo>
                  <a:lnTo>
                    <a:pt x="1057859" y="41071"/>
                  </a:lnTo>
                  <a:lnTo>
                    <a:pt x="1057859" y="43078"/>
                  </a:lnTo>
                  <a:lnTo>
                    <a:pt x="1058862" y="45085"/>
                  </a:lnTo>
                  <a:lnTo>
                    <a:pt x="1061859" y="45085"/>
                  </a:lnTo>
                  <a:lnTo>
                    <a:pt x="1062863" y="44081"/>
                  </a:lnTo>
                  <a:lnTo>
                    <a:pt x="1062863" y="41071"/>
                  </a:lnTo>
                  <a:close/>
                </a:path>
                <a:path w="3464559" h="403860">
                  <a:moveTo>
                    <a:pt x="1067879" y="53098"/>
                  </a:moveTo>
                  <a:lnTo>
                    <a:pt x="1066876" y="51092"/>
                  </a:lnTo>
                  <a:lnTo>
                    <a:pt x="1063866" y="51092"/>
                  </a:lnTo>
                  <a:lnTo>
                    <a:pt x="1061859" y="53098"/>
                  </a:lnTo>
                  <a:lnTo>
                    <a:pt x="1061859" y="55105"/>
                  </a:lnTo>
                  <a:lnTo>
                    <a:pt x="1063866" y="57111"/>
                  </a:lnTo>
                  <a:lnTo>
                    <a:pt x="1065872" y="57111"/>
                  </a:lnTo>
                  <a:lnTo>
                    <a:pt x="1067879" y="55105"/>
                  </a:lnTo>
                  <a:lnTo>
                    <a:pt x="1067879" y="53098"/>
                  </a:lnTo>
                  <a:close/>
                </a:path>
                <a:path w="3464559" h="403860">
                  <a:moveTo>
                    <a:pt x="1072896" y="64122"/>
                  </a:moveTo>
                  <a:lnTo>
                    <a:pt x="1070889" y="63119"/>
                  </a:lnTo>
                  <a:lnTo>
                    <a:pt x="1068882" y="63119"/>
                  </a:lnTo>
                  <a:lnTo>
                    <a:pt x="1066876" y="64122"/>
                  </a:lnTo>
                  <a:lnTo>
                    <a:pt x="1066876" y="67132"/>
                  </a:lnTo>
                  <a:lnTo>
                    <a:pt x="1068882" y="68122"/>
                  </a:lnTo>
                  <a:lnTo>
                    <a:pt x="1070889" y="68122"/>
                  </a:lnTo>
                  <a:lnTo>
                    <a:pt x="1072896" y="67132"/>
                  </a:lnTo>
                  <a:lnTo>
                    <a:pt x="1072896" y="64122"/>
                  </a:lnTo>
                  <a:close/>
                </a:path>
                <a:path w="3464559" h="403860">
                  <a:moveTo>
                    <a:pt x="1077912" y="76149"/>
                  </a:moveTo>
                  <a:lnTo>
                    <a:pt x="1075905" y="74142"/>
                  </a:lnTo>
                  <a:lnTo>
                    <a:pt x="1073899" y="74142"/>
                  </a:lnTo>
                  <a:lnTo>
                    <a:pt x="1071892" y="76149"/>
                  </a:lnTo>
                  <a:lnTo>
                    <a:pt x="1071892" y="78143"/>
                  </a:lnTo>
                  <a:lnTo>
                    <a:pt x="1073899" y="80149"/>
                  </a:lnTo>
                  <a:lnTo>
                    <a:pt x="1075905" y="80149"/>
                  </a:lnTo>
                  <a:lnTo>
                    <a:pt x="1077912" y="78143"/>
                  </a:lnTo>
                  <a:lnTo>
                    <a:pt x="1077912" y="76149"/>
                  </a:lnTo>
                  <a:close/>
                </a:path>
                <a:path w="3464559" h="403860">
                  <a:moveTo>
                    <a:pt x="1081913" y="87160"/>
                  </a:moveTo>
                  <a:lnTo>
                    <a:pt x="1080922" y="86156"/>
                  </a:lnTo>
                  <a:lnTo>
                    <a:pt x="1077912" y="86156"/>
                  </a:lnTo>
                  <a:lnTo>
                    <a:pt x="1076909" y="87160"/>
                  </a:lnTo>
                  <a:lnTo>
                    <a:pt x="1076909" y="90170"/>
                  </a:lnTo>
                  <a:lnTo>
                    <a:pt x="1077912" y="92176"/>
                  </a:lnTo>
                  <a:lnTo>
                    <a:pt x="1080922" y="92176"/>
                  </a:lnTo>
                  <a:lnTo>
                    <a:pt x="1081913" y="90170"/>
                  </a:lnTo>
                  <a:lnTo>
                    <a:pt x="1081913" y="87160"/>
                  </a:lnTo>
                  <a:close/>
                </a:path>
                <a:path w="3464559" h="403860">
                  <a:moveTo>
                    <a:pt x="1086929" y="99187"/>
                  </a:moveTo>
                  <a:lnTo>
                    <a:pt x="1084922" y="97180"/>
                  </a:lnTo>
                  <a:lnTo>
                    <a:pt x="1082916" y="97180"/>
                  </a:lnTo>
                  <a:lnTo>
                    <a:pt x="1080922" y="99187"/>
                  </a:lnTo>
                  <a:lnTo>
                    <a:pt x="1080922" y="101193"/>
                  </a:lnTo>
                  <a:lnTo>
                    <a:pt x="1082916" y="103187"/>
                  </a:lnTo>
                  <a:lnTo>
                    <a:pt x="1084922" y="103187"/>
                  </a:lnTo>
                  <a:lnTo>
                    <a:pt x="1086929" y="101193"/>
                  </a:lnTo>
                  <a:lnTo>
                    <a:pt x="1086929" y="99187"/>
                  </a:lnTo>
                  <a:close/>
                </a:path>
                <a:path w="3464559" h="403860">
                  <a:moveTo>
                    <a:pt x="1091946" y="111213"/>
                  </a:moveTo>
                  <a:lnTo>
                    <a:pt x="1089939" y="109207"/>
                  </a:lnTo>
                  <a:lnTo>
                    <a:pt x="1087932" y="109207"/>
                  </a:lnTo>
                  <a:lnTo>
                    <a:pt x="1085926" y="111213"/>
                  </a:lnTo>
                  <a:lnTo>
                    <a:pt x="1085926" y="113207"/>
                  </a:lnTo>
                  <a:lnTo>
                    <a:pt x="1087932" y="115214"/>
                  </a:lnTo>
                  <a:lnTo>
                    <a:pt x="1089939" y="115214"/>
                  </a:lnTo>
                  <a:lnTo>
                    <a:pt x="1091946" y="113207"/>
                  </a:lnTo>
                  <a:lnTo>
                    <a:pt x="1091946" y="111213"/>
                  </a:lnTo>
                  <a:close/>
                </a:path>
                <a:path w="3464559" h="403860">
                  <a:moveTo>
                    <a:pt x="1095959" y="122224"/>
                  </a:moveTo>
                  <a:lnTo>
                    <a:pt x="1094955" y="121221"/>
                  </a:lnTo>
                  <a:lnTo>
                    <a:pt x="1091946" y="121221"/>
                  </a:lnTo>
                  <a:lnTo>
                    <a:pt x="1090942" y="122224"/>
                  </a:lnTo>
                  <a:lnTo>
                    <a:pt x="1090942" y="125234"/>
                  </a:lnTo>
                  <a:lnTo>
                    <a:pt x="1091946" y="126238"/>
                  </a:lnTo>
                  <a:lnTo>
                    <a:pt x="1094955" y="126238"/>
                  </a:lnTo>
                  <a:lnTo>
                    <a:pt x="1095959" y="125234"/>
                  </a:lnTo>
                  <a:lnTo>
                    <a:pt x="1095959" y="122224"/>
                  </a:lnTo>
                  <a:close/>
                </a:path>
                <a:path w="3464559" h="403860">
                  <a:moveTo>
                    <a:pt x="1100975" y="134251"/>
                  </a:moveTo>
                  <a:lnTo>
                    <a:pt x="1098969" y="132245"/>
                  </a:lnTo>
                  <a:lnTo>
                    <a:pt x="1096962" y="132245"/>
                  </a:lnTo>
                  <a:lnTo>
                    <a:pt x="1094955" y="134251"/>
                  </a:lnTo>
                  <a:lnTo>
                    <a:pt x="1094955" y="136258"/>
                  </a:lnTo>
                  <a:lnTo>
                    <a:pt x="1096962" y="138252"/>
                  </a:lnTo>
                  <a:lnTo>
                    <a:pt x="1098969" y="138252"/>
                  </a:lnTo>
                  <a:lnTo>
                    <a:pt x="1100975" y="136258"/>
                  </a:lnTo>
                  <a:lnTo>
                    <a:pt x="1100975" y="134251"/>
                  </a:lnTo>
                  <a:close/>
                </a:path>
                <a:path w="3464559" h="403860">
                  <a:moveTo>
                    <a:pt x="1105979" y="145275"/>
                  </a:moveTo>
                  <a:lnTo>
                    <a:pt x="1103972" y="144272"/>
                  </a:lnTo>
                  <a:lnTo>
                    <a:pt x="1101979" y="144272"/>
                  </a:lnTo>
                  <a:lnTo>
                    <a:pt x="1099972" y="145275"/>
                  </a:lnTo>
                  <a:lnTo>
                    <a:pt x="1099972" y="148272"/>
                  </a:lnTo>
                  <a:lnTo>
                    <a:pt x="1101979" y="149275"/>
                  </a:lnTo>
                  <a:lnTo>
                    <a:pt x="1103972" y="149275"/>
                  </a:lnTo>
                  <a:lnTo>
                    <a:pt x="1105979" y="148272"/>
                  </a:lnTo>
                  <a:lnTo>
                    <a:pt x="1105979" y="145275"/>
                  </a:lnTo>
                  <a:close/>
                </a:path>
                <a:path w="3464559" h="403860">
                  <a:moveTo>
                    <a:pt x="1449908" y="6007"/>
                  </a:moveTo>
                  <a:lnTo>
                    <a:pt x="1448904" y="5016"/>
                  </a:lnTo>
                  <a:lnTo>
                    <a:pt x="1445895" y="5016"/>
                  </a:lnTo>
                  <a:lnTo>
                    <a:pt x="1444891" y="6007"/>
                  </a:lnTo>
                  <a:lnTo>
                    <a:pt x="1444891" y="9017"/>
                  </a:lnTo>
                  <a:lnTo>
                    <a:pt x="1445895" y="10020"/>
                  </a:lnTo>
                  <a:lnTo>
                    <a:pt x="1448904" y="10020"/>
                  </a:lnTo>
                  <a:lnTo>
                    <a:pt x="1449908" y="9017"/>
                  </a:lnTo>
                  <a:lnTo>
                    <a:pt x="1449908" y="6007"/>
                  </a:lnTo>
                  <a:close/>
                </a:path>
                <a:path w="3464559" h="403860">
                  <a:moveTo>
                    <a:pt x="1454924" y="18034"/>
                  </a:moveTo>
                  <a:lnTo>
                    <a:pt x="1452918" y="16027"/>
                  </a:lnTo>
                  <a:lnTo>
                    <a:pt x="1450911" y="16027"/>
                  </a:lnTo>
                  <a:lnTo>
                    <a:pt x="1448904" y="18034"/>
                  </a:lnTo>
                  <a:lnTo>
                    <a:pt x="1448904" y="20040"/>
                  </a:lnTo>
                  <a:lnTo>
                    <a:pt x="1450911" y="22047"/>
                  </a:lnTo>
                  <a:lnTo>
                    <a:pt x="1452918" y="22047"/>
                  </a:lnTo>
                  <a:lnTo>
                    <a:pt x="1454924" y="20040"/>
                  </a:lnTo>
                  <a:lnTo>
                    <a:pt x="1454924" y="18034"/>
                  </a:lnTo>
                  <a:close/>
                </a:path>
                <a:path w="3464559" h="403860">
                  <a:moveTo>
                    <a:pt x="1459941" y="30060"/>
                  </a:moveTo>
                  <a:lnTo>
                    <a:pt x="1457934" y="28054"/>
                  </a:lnTo>
                  <a:lnTo>
                    <a:pt x="1455928" y="28054"/>
                  </a:lnTo>
                  <a:lnTo>
                    <a:pt x="1453921" y="30060"/>
                  </a:lnTo>
                  <a:lnTo>
                    <a:pt x="1453921" y="32067"/>
                  </a:lnTo>
                  <a:lnTo>
                    <a:pt x="1455928" y="34061"/>
                  </a:lnTo>
                  <a:lnTo>
                    <a:pt x="1457934" y="34061"/>
                  </a:lnTo>
                  <a:lnTo>
                    <a:pt x="1459941" y="32067"/>
                  </a:lnTo>
                  <a:lnTo>
                    <a:pt x="1459941" y="30060"/>
                  </a:lnTo>
                  <a:close/>
                </a:path>
                <a:path w="3464559" h="403860">
                  <a:moveTo>
                    <a:pt x="1463954" y="41071"/>
                  </a:moveTo>
                  <a:lnTo>
                    <a:pt x="1462951" y="40081"/>
                  </a:lnTo>
                  <a:lnTo>
                    <a:pt x="1459941" y="39077"/>
                  </a:lnTo>
                  <a:lnTo>
                    <a:pt x="1458937" y="41071"/>
                  </a:lnTo>
                  <a:lnTo>
                    <a:pt x="1458937" y="43078"/>
                  </a:lnTo>
                  <a:lnTo>
                    <a:pt x="1459941" y="45085"/>
                  </a:lnTo>
                  <a:lnTo>
                    <a:pt x="1462951" y="45085"/>
                  </a:lnTo>
                  <a:lnTo>
                    <a:pt x="1463954" y="44081"/>
                  </a:lnTo>
                  <a:lnTo>
                    <a:pt x="1463954" y="41071"/>
                  </a:lnTo>
                  <a:close/>
                </a:path>
                <a:path w="3464559" h="403860">
                  <a:moveTo>
                    <a:pt x="1468958" y="53098"/>
                  </a:moveTo>
                  <a:lnTo>
                    <a:pt x="1467954" y="51092"/>
                  </a:lnTo>
                  <a:lnTo>
                    <a:pt x="1464957" y="51092"/>
                  </a:lnTo>
                  <a:lnTo>
                    <a:pt x="1462951" y="53098"/>
                  </a:lnTo>
                  <a:lnTo>
                    <a:pt x="1462951" y="55105"/>
                  </a:lnTo>
                  <a:lnTo>
                    <a:pt x="1464957" y="57111"/>
                  </a:lnTo>
                  <a:lnTo>
                    <a:pt x="1466951" y="57111"/>
                  </a:lnTo>
                  <a:lnTo>
                    <a:pt x="1468958" y="55105"/>
                  </a:lnTo>
                  <a:lnTo>
                    <a:pt x="1468958" y="53098"/>
                  </a:lnTo>
                  <a:close/>
                </a:path>
                <a:path w="3464559" h="403860">
                  <a:moveTo>
                    <a:pt x="1473974" y="64122"/>
                  </a:moveTo>
                  <a:lnTo>
                    <a:pt x="1471968" y="63119"/>
                  </a:lnTo>
                  <a:lnTo>
                    <a:pt x="1469961" y="63119"/>
                  </a:lnTo>
                  <a:lnTo>
                    <a:pt x="1467954" y="64122"/>
                  </a:lnTo>
                  <a:lnTo>
                    <a:pt x="1467954" y="67132"/>
                  </a:lnTo>
                  <a:lnTo>
                    <a:pt x="1469961" y="68122"/>
                  </a:lnTo>
                  <a:lnTo>
                    <a:pt x="1471968" y="68122"/>
                  </a:lnTo>
                  <a:lnTo>
                    <a:pt x="1473974" y="67132"/>
                  </a:lnTo>
                  <a:lnTo>
                    <a:pt x="1473974" y="64122"/>
                  </a:lnTo>
                  <a:close/>
                </a:path>
                <a:path w="3464559" h="403860">
                  <a:moveTo>
                    <a:pt x="1478991" y="76149"/>
                  </a:moveTo>
                  <a:lnTo>
                    <a:pt x="1476984" y="74142"/>
                  </a:lnTo>
                  <a:lnTo>
                    <a:pt x="1474978" y="74142"/>
                  </a:lnTo>
                  <a:lnTo>
                    <a:pt x="1472971" y="76149"/>
                  </a:lnTo>
                  <a:lnTo>
                    <a:pt x="1472971" y="78143"/>
                  </a:lnTo>
                  <a:lnTo>
                    <a:pt x="1474978" y="80149"/>
                  </a:lnTo>
                  <a:lnTo>
                    <a:pt x="1476984" y="80149"/>
                  </a:lnTo>
                  <a:lnTo>
                    <a:pt x="1478991" y="78143"/>
                  </a:lnTo>
                  <a:lnTo>
                    <a:pt x="1478991" y="76149"/>
                  </a:lnTo>
                  <a:close/>
                </a:path>
                <a:path w="3464559" h="403860">
                  <a:moveTo>
                    <a:pt x="1483004" y="87160"/>
                  </a:moveTo>
                  <a:lnTo>
                    <a:pt x="1482001" y="86156"/>
                  </a:lnTo>
                  <a:lnTo>
                    <a:pt x="1478991" y="86156"/>
                  </a:lnTo>
                  <a:lnTo>
                    <a:pt x="1477987" y="87160"/>
                  </a:lnTo>
                  <a:lnTo>
                    <a:pt x="1477987" y="90170"/>
                  </a:lnTo>
                  <a:lnTo>
                    <a:pt x="1478991" y="92176"/>
                  </a:lnTo>
                  <a:lnTo>
                    <a:pt x="1482001" y="92176"/>
                  </a:lnTo>
                  <a:lnTo>
                    <a:pt x="1483004" y="90170"/>
                  </a:lnTo>
                  <a:lnTo>
                    <a:pt x="1483004" y="87160"/>
                  </a:lnTo>
                  <a:close/>
                </a:path>
                <a:path w="3464559" h="403860">
                  <a:moveTo>
                    <a:pt x="1488008" y="99187"/>
                  </a:moveTo>
                  <a:lnTo>
                    <a:pt x="1486014" y="97180"/>
                  </a:lnTo>
                  <a:lnTo>
                    <a:pt x="1484007" y="97180"/>
                  </a:lnTo>
                  <a:lnTo>
                    <a:pt x="1482001" y="99187"/>
                  </a:lnTo>
                  <a:lnTo>
                    <a:pt x="1482001" y="101193"/>
                  </a:lnTo>
                  <a:lnTo>
                    <a:pt x="1484007" y="103187"/>
                  </a:lnTo>
                  <a:lnTo>
                    <a:pt x="1486014" y="103187"/>
                  </a:lnTo>
                  <a:lnTo>
                    <a:pt x="1488008" y="101193"/>
                  </a:lnTo>
                  <a:lnTo>
                    <a:pt x="1488008" y="99187"/>
                  </a:lnTo>
                  <a:close/>
                </a:path>
                <a:path w="3464559" h="403860">
                  <a:moveTo>
                    <a:pt x="1493024" y="111213"/>
                  </a:moveTo>
                  <a:lnTo>
                    <a:pt x="1491018" y="109207"/>
                  </a:lnTo>
                  <a:lnTo>
                    <a:pt x="1489011" y="109207"/>
                  </a:lnTo>
                  <a:lnTo>
                    <a:pt x="1487017" y="111213"/>
                  </a:lnTo>
                  <a:lnTo>
                    <a:pt x="1487017" y="113207"/>
                  </a:lnTo>
                  <a:lnTo>
                    <a:pt x="1489011" y="115214"/>
                  </a:lnTo>
                  <a:lnTo>
                    <a:pt x="1491018" y="115214"/>
                  </a:lnTo>
                  <a:lnTo>
                    <a:pt x="1493024" y="113207"/>
                  </a:lnTo>
                  <a:lnTo>
                    <a:pt x="1493024" y="111213"/>
                  </a:lnTo>
                  <a:close/>
                </a:path>
                <a:path w="3464559" h="403860">
                  <a:moveTo>
                    <a:pt x="1497037" y="122224"/>
                  </a:moveTo>
                  <a:lnTo>
                    <a:pt x="1496034" y="121221"/>
                  </a:lnTo>
                  <a:lnTo>
                    <a:pt x="1493024" y="121221"/>
                  </a:lnTo>
                  <a:lnTo>
                    <a:pt x="1492021" y="122224"/>
                  </a:lnTo>
                  <a:lnTo>
                    <a:pt x="1492021" y="125234"/>
                  </a:lnTo>
                  <a:lnTo>
                    <a:pt x="1493024" y="126238"/>
                  </a:lnTo>
                  <a:lnTo>
                    <a:pt x="1496034" y="126238"/>
                  </a:lnTo>
                  <a:lnTo>
                    <a:pt x="1497037" y="125234"/>
                  </a:lnTo>
                  <a:lnTo>
                    <a:pt x="1497037" y="122224"/>
                  </a:lnTo>
                  <a:close/>
                </a:path>
                <a:path w="3464559" h="403860">
                  <a:moveTo>
                    <a:pt x="1502054" y="134251"/>
                  </a:moveTo>
                  <a:lnTo>
                    <a:pt x="1500047" y="132245"/>
                  </a:lnTo>
                  <a:lnTo>
                    <a:pt x="1498041" y="132245"/>
                  </a:lnTo>
                  <a:lnTo>
                    <a:pt x="1496034" y="134251"/>
                  </a:lnTo>
                  <a:lnTo>
                    <a:pt x="1496034" y="136258"/>
                  </a:lnTo>
                  <a:lnTo>
                    <a:pt x="1498041" y="138252"/>
                  </a:lnTo>
                  <a:lnTo>
                    <a:pt x="1500047" y="138252"/>
                  </a:lnTo>
                  <a:lnTo>
                    <a:pt x="1502054" y="136258"/>
                  </a:lnTo>
                  <a:lnTo>
                    <a:pt x="1502054" y="134251"/>
                  </a:lnTo>
                  <a:close/>
                </a:path>
                <a:path w="3464559" h="403860">
                  <a:moveTo>
                    <a:pt x="1507070" y="145275"/>
                  </a:moveTo>
                  <a:lnTo>
                    <a:pt x="1505064" y="144272"/>
                  </a:lnTo>
                  <a:lnTo>
                    <a:pt x="1503057" y="144272"/>
                  </a:lnTo>
                  <a:lnTo>
                    <a:pt x="1501051" y="145275"/>
                  </a:lnTo>
                  <a:lnTo>
                    <a:pt x="1501051" y="148272"/>
                  </a:lnTo>
                  <a:lnTo>
                    <a:pt x="1503057" y="149275"/>
                  </a:lnTo>
                  <a:lnTo>
                    <a:pt x="1505064" y="149275"/>
                  </a:lnTo>
                  <a:lnTo>
                    <a:pt x="1507070" y="148272"/>
                  </a:lnTo>
                  <a:lnTo>
                    <a:pt x="1507070" y="145275"/>
                  </a:lnTo>
                  <a:close/>
                </a:path>
                <a:path w="3464559" h="403860">
                  <a:moveTo>
                    <a:pt x="3464344" y="288531"/>
                  </a:moveTo>
                  <a:lnTo>
                    <a:pt x="3463010" y="286537"/>
                  </a:lnTo>
                  <a:lnTo>
                    <a:pt x="3462337" y="285534"/>
                  </a:lnTo>
                  <a:lnTo>
                    <a:pt x="3037738" y="0"/>
                  </a:lnTo>
                  <a:lnTo>
                    <a:pt x="3026918" y="0"/>
                  </a:lnTo>
                  <a:lnTo>
                    <a:pt x="3455568" y="289001"/>
                  </a:lnTo>
                  <a:lnTo>
                    <a:pt x="3334702" y="397205"/>
                  </a:lnTo>
                  <a:lnTo>
                    <a:pt x="2742895" y="3009"/>
                  </a:lnTo>
                  <a:lnTo>
                    <a:pt x="2739136" y="508"/>
                  </a:lnTo>
                  <a:lnTo>
                    <a:pt x="2739885" y="0"/>
                  </a:lnTo>
                  <a:lnTo>
                    <a:pt x="2738386" y="0"/>
                  </a:lnTo>
                  <a:lnTo>
                    <a:pt x="2735376" y="0"/>
                  </a:lnTo>
                  <a:lnTo>
                    <a:pt x="2730360" y="0"/>
                  </a:lnTo>
                  <a:lnTo>
                    <a:pt x="2732367" y="3009"/>
                  </a:lnTo>
                  <a:lnTo>
                    <a:pt x="3333991" y="403745"/>
                  </a:lnTo>
                  <a:lnTo>
                    <a:pt x="3338004" y="403745"/>
                  </a:lnTo>
                  <a:lnTo>
                    <a:pt x="3343541" y="398741"/>
                  </a:lnTo>
                  <a:lnTo>
                    <a:pt x="3462236" y="291541"/>
                  </a:lnTo>
                  <a:lnTo>
                    <a:pt x="3463340" y="290537"/>
                  </a:lnTo>
                  <a:lnTo>
                    <a:pt x="3464344" y="288531"/>
                  </a:lnTo>
                  <a:close/>
                </a:path>
              </a:pathLst>
            </a:custGeom>
            <a:solidFill>
              <a:srgbClr val="000000"/>
            </a:solidFill>
          </p:spPr>
          <p:txBody>
            <a:bodyPr wrap="square" lIns="0" tIns="0" rIns="0" bIns="0" rtlCol="0"/>
            <a:lstStyle/>
            <a:p>
              <a:endParaRPr/>
            </a:p>
          </p:txBody>
        </p:sp>
      </p:grpSp>
      <p:grpSp>
        <p:nvGrpSpPr>
          <p:cNvPr id="53" name="object 3"/>
          <p:cNvGrpSpPr/>
          <p:nvPr/>
        </p:nvGrpSpPr>
        <p:grpSpPr>
          <a:xfrm>
            <a:off x="8198104" y="3509858"/>
            <a:ext cx="771669" cy="439143"/>
            <a:chOff x="3778798" y="2075674"/>
            <a:chExt cx="850265" cy="483870"/>
          </a:xfrm>
        </p:grpSpPr>
        <p:pic>
          <p:nvPicPr>
            <p:cNvPr id="54" name="object 4"/>
            <p:cNvPicPr/>
            <p:nvPr/>
          </p:nvPicPr>
          <p:blipFill>
            <a:blip r:embed="rId17" cstate="print"/>
            <a:stretch>
              <a:fillRect/>
            </a:stretch>
          </p:blipFill>
          <p:spPr>
            <a:xfrm>
              <a:off x="3782408" y="2077687"/>
              <a:ext cx="842453" cy="481664"/>
            </a:xfrm>
            <a:prstGeom prst="rect">
              <a:avLst/>
            </a:prstGeom>
          </p:spPr>
        </p:pic>
        <p:sp>
          <p:nvSpPr>
            <p:cNvPr id="55" name="object 5"/>
            <p:cNvSpPr/>
            <p:nvPr/>
          </p:nvSpPr>
          <p:spPr>
            <a:xfrm>
              <a:off x="3778798" y="2075674"/>
              <a:ext cx="850265" cy="483870"/>
            </a:xfrm>
            <a:custGeom>
              <a:avLst/>
              <a:gdLst/>
              <a:ahLst/>
              <a:cxnLst/>
              <a:rect l="l" t="t" r="r" b="b"/>
              <a:pathLst>
                <a:path w="850264" h="48386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9"/>
                  </a:lnTo>
                  <a:lnTo>
                    <a:pt x="11020" y="333061"/>
                  </a:lnTo>
                  <a:lnTo>
                    <a:pt x="29808" y="374064"/>
                  </a:lnTo>
                  <a:lnTo>
                    <a:pt x="56368" y="410497"/>
                  </a:lnTo>
                  <a:lnTo>
                    <a:pt x="89504" y="442450"/>
                  </a:lnTo>
                  <a:lnTo>
                    <a:pt x="128018" y="470012"/>
                  </a:lnTo>
                  <a:lnTo>
                    <a:pt x="153100" y="483676"/>
                  </a:lnTo>
                  <a:lnTo>
                    <a:pt x="168337" y="483676"/>
                  </a:lnTo>
                  <a:lnTo>
                    <a:pt x="166549" y="482887"/>
                  </a:lnTo>
                  <a:lnTo>
                    <a:pt x="126862" y="460304"/>
                  </a:lnTo>
                  <a:lnTo>
                    <a:pt x="91051" y="433816"/>
                  </a:lnTo>
                  <a:lnTo>
                    <a:pt x="60208" y="403351"/>
                  </a:lnTo>
                  <a:lnTo>
                    <a:pt x="35427" y="368840"/>
                  </a:lnTo>
                  <a:lnTo>
                    <a:pt x="17801" y="330212"/>
                  </a:lnTo>
                  <a:lnTo>
                    <a:pt x="8423" y="287399"/>
                  </a:lnTo>
                  <a:lnTo>
                    <a:pt x="8423" y="272948"/>
                  </a:lnTo>
                  <a:lnTo>
                    <a:pt x="14474" y="228337"/>
                  </a:lnTo>
                  <a:lnTo>
                    <a:pt x="29909" y="187923"/>
                  </a:lnTo>
                  <a:lnTo>
                    <a:pt x="53482" y="151672"/>
                  </a:lnTo>
                  <a:lnTo>
                    <a:pt x="83850" y="119647"/>
                  </a:lnTo>
                  <a:lnTo>
                    <a:pt x="120051" y="91512"/>
                  </a:lnTo>
                  <a:lnTo>
                    <a:pt x="160554" y="67533"/>
                  </a:lnTo>
                  <a:lnTo>
                    <a:pt x="204204" y="47574"/>
                  </a:lnTo>
                  <a:lnTo>
                    <a:pt x="249757" y="31599"/>
                  </a:lnTo>
                  <a:lnTo>
                    <a:pt x="295964" y="19572"/>
                  </a:lnTo>
                  <a:lnTo>
                    <a:pt x="340937" y="11573"/>
                  </a:lnTo>
                  <a:lnTo>
                    <a:pt x="340400" y="11573"/>
                  </a:lnTo>
                  <a:lnTo>
                    <a:pt x="384871" y="7269"/>
                  </a:lnTo>
                  <a:lnTo>
                    <a:pt x="380546" y="7269"/>
                  </a:lnTo>
                  <a:lnTo>
                    <a:pt x="522560" y="6829"/>
                  </a:lnTo>
                  <a:lnTo>
                    <a:pt x="520639" y="6495"/>
                  </a:lnTo>
                  <a:lnTo>
                    <a:pt x="479148" y="1976"/>
                  </a:lnTo>
                  <a:lnTo>
                    <a:pt x="437194" y="0"/>
                  </a:lnTo>
                  <a:close/>
                </a:path>
                <a:path w="850264" h="483869">
                  <a:moveTo>
                    <a:pt x="522560" y="6829"/>
                  </a:moveTo>
                  <a:lnTo>
                    <a:pt x="426039" y="6829"/>
                  </a:lnTo>
                  <a:lnTo>
                    <a:pt x="466695" y="7269"/>
                  </a:lnTo>
                  <a:lnTo>
                    <a:pt x="510459" y="11573"/>
                  </a:lnTo>
                  <a:lnTo>
                    <a:pt x="556073" y="19771"/>
                  </a:lnTo>
                  <a:lnTo>
                    <a:pt x="602282" y="31897"/>
                  </a:lnTo>
                  <a:lnTo>
                    <a:pt x="647826" y="47982"/>
                  </a:lnTo>
                  <a:lnTo>
                    <a:pt x="691450" y="68060"/>
                  </a:lnTo>
                  <a:lnTo>
                    <a:pt x="731896" y="92161"/>
                  </a:lnTo>
                  <a:lnTo>
                    <a:pt x="767906" y="120318"/>
                  </a:lnTo>
                  <a:lnTo>
                    <a:pt x="798225" y="152564"/>
                  </a:lnTo>
                  <a:lnTo>
                    <a:pt x="821593" y="188930"/>
                  </a:lnTo>
                  <a:lnTo>
                    <a:pt x="836755" y="229449"/>
                  </a:lnTo>
                  <a:lnTo>
                    <a:pt x="842453" y="274153"/>
                  </a:lnTo>
                  <a:lnTo>
                    <a:pt x="836249" y="318775"/>
                  </a:lnTo>
                  <a:lnTo>
                    <a:pt x="820736" y="359194"/>
                  </a:lnTo>
                  <a:lnTo>
                    <a:pt x="797148" y="395445"/>
                  </a:lnTo>
                  <a:lnTo>
                    <a:pt x="766716" y="427567"/>
                  </a:lnTo>
                  <a:lnTo>
                    <a:pt x="730674" y="455595"/>
                  </a:lnTo>
                  <a:lnTo>
                    <a:pt x="690254" y="479567"/>
                  </a:lnTo>
                  <a:lnTo>
                    <a:pt x="681283" y="483676"/>
                  </a:lnTo>
                  <a:lnTo>
                    <a:pt x="697552" y="483676"/>
                  </a:lnTo>
                  <a:lnTo>
                    <a:pt x="751248" y="450214"/>
                  </a:lnTo>
                  <a:lnTo>
                    <a:pt x="785384" y="420310"/>
                  </a:lnTo>
                  <a:lnTo>
                    <a:pt x="813524" y="386332"/>
                  </a:lnTo>
                  <a:lnTo>
                    <a:pt x="834438" y="348254"/>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60" y="6829"/>
                  </a:lnTo>
                  <a:close/>
                </a:path>
              </a:pathLst>
            </a:custGeom>
            <a:solidFill>
              <a:srgbClr val="000000"/>
            </a:solidFill>
          </p:spPr>
          <p:txBody>
            <a:bodyPr wrap="square" lIns="0" tIns="0" rIns="0" bIns="0" rtlCol="0"/>
            <a:lstStyle/>
            <a:p>
              <a:endParaRPr/>
            </a:p>
          </p:txBody>
        </p:sp>
      </p:grpSp>
      <p:sp>
        <p:nvSpPr>
          <p:cNvPr id="56" name="object 6"/>
          <p:cNvSpPr txBox="1"/>
          <p:nvPr/>
        </p:nvSpPr>
        <p:spPr>
          <a:xfrm>
            <a:off x="8353690"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acq1</a:t>
            </a:r>
            <a:endParaRPr sz="1724">
              <a:latin typeface="Times New Roman"/>
              <a:cs typeface="Times New Roman"/>
            </a:endParaRPr>
          </a:p>
        </p:txBody>
      </p:sp>
      <p:grpSp>
        <p:nvGrpSpPr>
          <p:cNvPr id="57" name="object 7"/>
          <p:cNvGrpSpPr/>
          <p:nvPr/>
        </p:nvGrpSpPr>
        <p:grpSpPr>
          <a:xfrm>
            <a:off x="10218777" y="3509858"/>
            <a:ext cx="771669" cy="439143"/>
            <a:chOff x="6005281" y="2075674"/>
            <a:chExt cx="850265" cy="483870"/>
          </a:xfrm>
        </p:grpSpPr>
        <p:pic>
          <p:nvPicPr>
            <p:cNvPr id="58" name="object 8"/>
            <p:cNvPicPr/>
            <p:nvPr/>
          </p:nvPicPr>
          <p:blipFill>
            <a:blip r:embed="rId17" cstate="print"/>
            <a:stretch>
              <a:fillRect/>
            </a:stretch>
          </p:blipFill>
          <p:spPr>
            <a:xfrm>
              <a:off x="6008892" y="2077687"/>
              <a:ext cx="842453" cy="481664"/>
            </a:xfrm>
            <a:prstGeom prst="rect">
              <a:avLst/>
            </a:prstGeom>
          </p:spPr>
        </p:pic>
        <p:sp>
          <p:nvSpPr>
            <p:cNvPr id="59" name="object 9"/>
            <p:cNvSpPr/>
            <p:nvPr/>
          </p:nvSpPr>
          <p:spPr>
            <a:xfrm>
              <a:off x="6005281" y="2075674"/>
              <a:ext cx="850265" cy="483870"/>
            </a:xfrm>
            <a:custGeom>
              <a:avLst/>
              <a:gdLst/>
              <a:ahLst/>
              <a:cxnLst/>
              <a:rect l="l" t="t" r="r" b="b"/>
              <a:pathLst>
                <a:path w="850265" h="48386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9"/>
                  </a:lnTo>
                  <a:lnTo>
                    <a:pt x="11021" y="333061"/>
                  </a:lnTo>
                  <a:lnTo>
                    <a:pt x="29809" y="374064"/>
                  </a:lnTo>
                  <a:lnTo>
                    <a:pt x="56369" y="410497"/>
                  </a:lnTo>
                  <a:lnTo>
                    <a:pt x="89505" y="442450"/>
                  </a:lnTo>
                  <a:lnTo>
                    <a:pt x="128020" y="470012"/>
                  </a:lnTo>
                  <a:lnTo>
                    <a:pt x="153102" y="483676"/>
                  </a:lnTo>
                  <a:lnTo>
                    <a:pt x="168338" y="483676"/>
                  </a:lnTo>
                  <a:lnTo>
                    <a:pt x="166550" y="482887"/>
                  </a:lnTo>
                  <a:lnTo>
                    <a:pt x="126863" y="460304"/>
                  </a:lnTo>
                  <a:lnTo>
                    <a:pt x="91052" y="433816"/>
                  </a:lnTo>
                  <a:lnTo>
                    <a:pt x="60209" y="403351"/>
                  </a:lnTo>
                  <a:lnTo>
                    <a:pt x="35428" y="368840"/>
                  </a:lnTo>
                  <a:lnTo>
                    <a:pt x="17802" y="330212"/>
                  </a:lnTo>
                  <a:lnTo>
                    <a:pt x="8425" y="287399"/>
                  </a:lnTo>
                  <a:lnTo>
                    <a:pt x="8425" y="272948"/>
                  </a:lnTo>
                  <a:lnTo>
                    <a:pt x="14475" y="228337"/>
                  </a:lnTo>
                  <a:lnTo>
                    <a:pt x="29911" y="187923"/>
                  </a:lnTo>
                  <a:lnTo>
                    <a:pt x="53483" y="151672"/>
                  </a:lnTo>
                  <a:lnTo>
                    <a:pt x="83852" y="119647"/>
                  </a:lnTo>
                  <a:lnTo>
                    <a:pt x="120053" y="91512"/>
                  </a:lnTo>
                  <a:lnTo>
                    <a:pt x="160555" y="67533"/>
                  </a:lnTo>
                  <a:lnTo>
                    <a:pt x="204206" y="47574"/>
                  </a:lnTo>
                  <a:lnTo>
                    <a:pt x="249758" y="31599"/>
                  </a:lnTo>
                  <a:lnTo>
                    <a:pt x="295965" y="19572"/>
                  </a:lnTo>
                  <a:lnTo>
                    <a:pt x="340938" y="11573"/>
                  </a:lnTo>
                  <a:lnTo>
                    <a:pt x="340401" y="11573"/>
                  </a:lnTo>
                  <a:lnTo>
                    <a:pt x="384872" y="7269"/>
                  </a:lnTo>
                  <a:lnTo>
                    <a:pt x="380547" y="7269"/>
                  </a:lnTo>
                  <a:lnTo>
                    <a:pt x="522570" y="6829"/>
                  </a:lnTo>
                  <a:lnTo>
                    <a:pt x="520649" y="6495"/>
                  </a:lnTo>
                  <a:lnTo>
                    <a:pt x="479157" y="1976"/>
                  </a:lnTo>
                  <a:lnTo>
                    <a:pt x="437202" y="0"/>
                  </a:lnTo>
                  <a:close/>
                </a:path>
                <a:path w="850265" h="483869">
                  <a:moveTo>
                    <a:pt x="522570" y="6829"/>
                  </a:moveTo>
                  <a:lnTo>
                    <a:pt x="426040" y="6829"/>
                  </a:lnTo>
                  <a:lnTo>
                    <a:pt x="466696" y="7269"/>
                  </a:lnTo>
                  <a:lnTo>
                    <a:pt x="510460" y="11573"/>
                  </a:lnTo>
                  <a:lnTo>
                    <a:pt x="556075" y="19771"/>
                  </a:lnTo>
                  <a:lnTo>
                    <a:pt x="602283" y="31897"/>
                  </a:lnTo>
                  <a:lnTo>
                    <a:pt x="647828" y="47982"/>
                  </a:lnTo>
                  <a:lnTo>
                    <a:pt x="691451" y="68060"/>
                  </a:lnTo>
                  <a:lnTo>
                    <a:pt x="731897" y="92161"/>
                  </a:lnTo>
                  <a:lnTo>
                    <a:pt x="767908" y="120318"/>
                  </a:lnTo>
                  <a:lnTo>
                    <a:pt x="798226" y="152564"/>
                  </a:lnTo>
                  <a:lnTo>
                    <a:pt x="821594" y="188930"/>
                  </a:lnTo>
                  <a:lnTo>
                    <a:pt x="836756" y="229449"/>
                  </a:lnTo>
                  <a:lnTo>
                    <a:pt x="842454" y="274153"/>
                  </a:lnTo>
                  <a:lnTo>
                    <a:pt x="836250" y="318775"/>
                  </a:lnTo>
                  <a:lnTo>
                    <a:pt x="820738" y="359194"/>
                  </a:lnTo>
                  <a:lnTo>
                    <a:pt x="797150" y="395445"/>
                  </a:lnTo>
                  <a:lnTo>
                    <a:pt x="766718" y="427567"/>
                  </a:lnTo>
                  <a:lnTo>
                    <a:pt x="730676" y="455595"/>
                  </a:lnTo>
                  <a:lnTo>
                    <a:pt x="690255" y="479567"/>
                  </a:lnTo>
                  <a:lnTo>
                    <a:pt x="681284" y="483676"/>
                  </a:lnTo>
                  <a:lnTo>
                    <a:pt x="697553" y="483676"/>
                  </a:lnTo>
                  <a:lnTo>
                    <a:pt x="751249" y="450214"/>
                  </a:lnTo>
                  <a:lnTo>
                    <a:pt x="785385" y="420310"/>
                  </a:lnTo>
                  <a:lnTo>
                    <a:pt x="813525" y="386332"/>
                  </a:lnTo>
                  <a:lnTo>
                    <a:pt x="834440" y="348254"/>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70" y="6829"/>
                  </a:lnTo>
                  <a:close/>
                </a:path>
              </a:pathLst>
            </a:custGeom>
            <a:solidFill>
              <a:srgbClr val="000000"/>
            </a:solidFill>
          </p:spPr>
          <p:txBody>
            <a:bodyPr wrap="square" lIns="0" tIns="0" rIns="0" bIns="0" rtlCol="0"/>
            <a:lstStyle/>
            <a:p>
              <a:endParaRPr/>
            </a:p>
          </p:txBody>
        </p:sp>
      </p:grpSp>
      <p:sp>
        <p:nvSpPr>
          <p:cNvPr id="60" name="object 10"/>
          <p:cNvSpPr txBox="1"/>
          <p:nvPr/>
        </p:nvSpPr>
        <p:spPr>
          <a:xfrm>
            <a:off x="10374365"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acq2</a:t>
            </a:r>
            <a:endParaRPr sz="1724">
              <a:latin typeface="Times New Roman"/>
              <a:cs typeface="Times New Roman"/>
            </a:endParaRPr>
          </a:p>
        </p:txBody>
      </p:sp>
      <p:grpSp>
        <p:nvGrpSpPr>
          <p:cNvPr id="61" name="object 11"/>
          <p:cNvGrpSpPr/>
          <p:nvPr/>
        </p:nvGrpSpPr>
        <p:grpSpPr>
          <a:xfrm>
            <a:off x="8198104" y="3948825"/>
            <a:ext cx="2653873" cy="823536"/>
            <a:chOff x="3778798" y="2559350"/>
            <a:chExt cx="2924175" cy="907415"/>
          </a:xfrm>
        </p:grpSpPr>
        <p:pic>
          <p:nvPicPr>
            <p:cNvPr id="62" name="object 12"/>
            <p:cNvPicPr/>
            <p:nvPr/>
          </p:nvPicPr>
          <p:blipFill>
            <a:blip r:embed="rId18" cstate="print"/>
            <a:stretch>
              <a:fillRect/>
            </a:stretch>
          </p:blipFill>
          <p:spPr>
            <a:xfrm>
              <a:off x="3939256" y="2559350"/>
              <a:ext cx="529258" cy="60209"/>
            </a:xfrm>
            <a:prstGeom prst="rect">
              <a:avLst/>
            </a:prstGeom>
          </p:spPr>
        </p:pic>
        <p:sp>
          <p:nvSpPr>
            <p:cNvPr id="63" name="object 13"/>
            <p:cNvSpPr/>
            <p:nvPr/>
          </p:nvSpPr>
          <p:spPr>
            <a:xfrm>
              <a:off x="3931899"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5" y="56596"/>
                  </a:lnTo>
                  <a:lnTo>
                    <a:pt x="231752" y="55980"/>
                  </a:lnTo>
                  <a:lnTo>
                    <a:pt x="189823" y="51949"/>
                  </a:lnTo>
                  <a:lnTo>
                    <a:pt x="189496"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1" y="51949"/>
                  </a:lnTo>
                  <a:lnTo>
                    <a:pt x="312534" y="56190"/>
                  </a:lnTo>
                  <a:lnTo>
                    <a:pt x="271735"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4" name="object 14"/>
            <p:cNvPicPr/>
            <p:nvPr/>
          </p:nvPicPr>
          <p:blipFill>
            <a:blip r:embed="rId18" cstate="print"/>
            <a:stretch>
              <a:fillRect/>
            </a:stretch>
          </p:blipFill>
          <p:spPr>
            <a:xfrm>
              <a:off x="6165740" y="2559350"/>
              <a:ext cx="529259" cy="60209"/>
            </a:xfrm>
            <a:prstGeom prst="rect">
              <a:avLst/>
            </a:prstGeom>
          </p:spPr>
        </p:pic>
        <p:sp>
          <p:nvSpPr>
            <p:cNvPr id="65" name="object 15"/>
            <p:cNvSpPr/>
            <p:nvPr/>
          </p:nvSpPr>
          <p:spPr>
            <a:xfrm>
              <a:off x="6158383"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4" y="56596"/>
                  </a:lnTo>
                  <a:lnTo>
                    <a:pt x="231751" y="55980"/>
                  </a:lnTo>
                  <a:lnTo>
                    <a:pt x="189823" y="51949"/>
                  </a:lnTo>
                  <a:lnTo>
                    <a:pt x="189495"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0" y="51949"/>
                  </a:lnTo>
                  <a:lnTo>
                    <a:pt x="312533" y="56190"/>
                  </a:lnTo>
                  <a:lnTo>
                    <a:pt x="271734"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6" name="object 16"/>
            <p:cNvPicPr/>
            <p:nvPr/>
          </p:nvPicPr>
          <p:blipFill>
            <a:blip r:embed="rId19" cstate="print"/>
            <a:stretch>
              <a:fillRect/>
            </a:stretch>
          </p:blipFill>
          <p:spPr>
            <a:xfrm>
              <a:off x="3782408" y="2920599"/>
              <a:ext cx="842453" cy="541873"/>
            </a:xfrm>
            <a:prstGeom prst="rect">
              <a:avLst/>
            </a:prstGeom>
          </p:spPr>
        </p:pic>
        <p:sp>
          <p:nvSpPr>
            <p:cNvPr id="67" name="object 17"/>
            <p:cNvSpPr/>
            <p:nvPr/>
          </p:nvSpPr>
          <p:spPr>
            <a:xfrm>
              <a:off x="3778798" y="2918588"/>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1"/>
                  </a:lnTo>
                  <a:lnTo>
                    <a:pt x="1202" y="287397"/>
                  </a:lnTo>
                  <a:lnTo>
                    <a:pt x="11020" y="333059"/>
                  </a:lnTo>
                  <a:lnTo>
                    <a:pt x="29808" y="374062"/>
                  </a:lnTo>
                  <a:lnTo>
                    <a:pt x="56368" y="410495"/>
                  </a:lnTo>
                  <a:lnTo>
                    <a:pt x="89504" y="442449"/>
                  </a:lnTo>
                  <a:lnTo>
                    <a:pt x="128018" y="470011"/>
                  </a:lnTo>
                  <a:lnTo>
                    <a:pt x="170716" y="493271"/>
                  </a:lnTo>
                  <a:lnTo>
                    <a:pt x="216398" y="512319"/>
                  </a:lnTo>
                  <a:lnTo>
                    <a:pt x="263869" y="527244"/>
                  </a:lnTo>
                  <a:lnTo>
                    <a:pt x="311932" y="538135"/>
                  </a:lnTo>
                  <a:lnTo>
                    <a:pt x="359390" y="545081"/>
                  </a:lnTo>
                  <a:lnTo>
                    <a:pt x="405045" y="548172"/>
                  </a:lnTo>
                  <a:lnTo>
                    <a:pt x="447702" y="547497"/>
                  </a:lnTo>
                  <a:lnTo>
                    <a:pt x="489380" y="545428"/>
                  </a:lnTo>
                  <a:lnTo>
                    <a:pt x="527628" y="540272"/>
                  </a:lnTo>
                  <a:lnTo>
                    <a:pt x="424836" y="540272"/>
                  </a:lnTo>
                  <a:lnTo>
                    <a:pt x="384853" y="539656"/>
                  </a:lnTo>
                  <a:lnTo>
                    <a:pt x="342929" y="535625"/>
                  </a:lnTo>
                  <a:lnTo>
                    <a:pt x="342599"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7"/>
                  </a:lnTo>
                  <a:lnTo>
                    <a:pt x="8423" y="272947"/>
                  </a:lnTo>
                  <a:lnTo>
                    <a:pt x="14474" y="228336"/>
                  </a:lnTo>
                  <a:lnTo>
                    <a:pt x="29909" y="187923"/>
                  </a:lnTo>
                  <a:lnTo>
                    <a:pt x="53482" y="151671"/>
                  </a:lnTo>
                  <a:lnTo>
                    <a:pt x="83850" y="119646"/>
                  </a:lnTo>
                  <a:lnTo>
                    <a:pt x="120051" y="91511"/>
                  </a:lnTo>
                  <a:lnTo>
                    <a:pt x="160554" y="67532"/>
                  </a:lnTo>
                  <a:lnTo>
                    <a:pt x="204204" y="47573"/>
                  </a:lnTo>
                  <a:lnTo>
                    <a:pt x="249757" y="31597"/>
                  </a:lnTo>
                  <a:lnTo>
                    <a:pt x="295964" y="19571"/>
                  </a:lnTo>
                  <a:lnTo>
                    <a:pt x="340934" y="11572"/>
                  </a:lnTo>
                  <a:lnTo>
                    <a:pt x="340395" y="11572"/>
                  </a:lnTo>
                  <a:lnTo>
                    <a:pt x="384868" y="7268"/>
                  </a:lnTo>
                  <a:lnTo>
                    <a:pt x="380518" y="7268"/>
                  </a:lnTo>
                  <a:lnTo>
                    <a:pt x="522551" y="6828"/>
                  </a:lnTo>
                  <a:lnTo>
                    <a:pt x="520639" y="6495"/>
                  </a:lnTo>
                  <a:lnTo>
                    <a:pt x="479148" y="1976"/>
                  </a:lnTo>
                  <a:lnTo>
                    <a:pt x="437194" y="0"/>
                  </a:lnTo>
                  <a:close/>
                </a:path>
                <a:path w="850264" h="548639">
                  <a:moveTo>
                    <a:pt x="522551" y="6828"/>
                  </a:moveTo>
                  <a:lnTo>
                    <a:pt x="426039" y="6828"/>
                  </a:lnTo>
                  <a:lnTo>
                    <a:pt x="466695" y="7268"/>
                  </a:lnTo>
                  <a:lnTo>
                    <a:pt x="510459" y="11572"/>
                  </a:lnTo>
                  <a:lnTo>
                    <a:pt x="556073" y="19770"/>
                  </a:lnTo>
                  <a:lnTo>
                    <a:pt x="602282" y="31896"/>
                  </a:lnTo>
                  <a:lnTo>
                    <a:pt x="647826" y="47982"/>
                  </a:lnTo>
                  <a:lnTo>
                    <a:pt x="691450" y="68059"/>
                  </a:lnTo>
                  <a:lnTo>
                    <a:pt x="731896" y="92160"/>
                  </a:lnTo>
                  <a:lnTo>
                    <a:pt x="767906" y="120317"/>
                  </a:lnTo>
                  <a:lnTo>
                    <a:pt x="798225" y="152563"/>
                  </a:lnTo>
                  <a:lnTo>
                    <a:pt x="821593" y="188929"/>
                  </a:lnTo>
                  <a:lnTo>
                    <a:pt x="836755" y="229448"/>
                  </a:lnTo>
                  <a:lnTo>
                    <a:pt x="842453" y="274151"/>
                  </a:lnTo>
                  <a:lnTo>
                    <a:pt x="836249" y="318774"/>
                  </a:lnTo>
                  <a:lnTo>
                    <a:pt x="820736" y="359193"/>
                  </a:lnTo>
                  <a:lnTo>
                    <a:pt x="797148" y="395444"/>
                  </a:lnTo>
                  <a:lnTo>
                    <a:pt x="766716" y="427566"/>
                  </a:lnTo>
                  <a:lnTo>
                    <a:pt x="730674" y="455595"/>
                  </a:lnTo>
                  <a:lnTo>
                    <a:pt x="690254" y="479567"/>
                  </a:lnTo>
                  <a:lnTo>
                    <a:pt x="646689" y="499519"/>
                  </a:lnTo>
                  <a:lnTo>
                    <a:pt x="601212" y="515488"/>
                  </a:lnTo>
                  <a:lnTo>
                    <a:pt x="555055" y="527512"/>
                  </a:lnTo>
                  <a:lnTo>
                    <a:pt x="509452" y="535625"/>
                  </a:lnTo>
                  <a:lnTo>
                    <a:pt x="465635" y="539867"/>
                  </a:lnTo>
                  <a:lnTo>
                    <a:pt x="424836" y="540272"/>
                  </a:lnTo>
                  <a:lnTo>
                    <a:pt x="527628" y="540272"/>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1" y="6828"/>
                  </a:lnTo>
                  <a:close/>
                </a:path>
              </a:pathLst>
            </a:custGeom>
            <a:solidFill>
              <a:srgbClr val="000000"/>
            </a:solidFill>
          </p:spPr>
          <p:txBody>
            <a:bodyPr wrap="square" lIns="0" tIns="0" rIns="0" bIns="0" rtlCol="0"/>
            <a:lstStyle/>
            <a:p>
              <a:endParaRPr/>
            </a:p>
          </p:txBody>
        </p:sp>
      </p:grpSp>
      <p:sp>
        <p:nvSpPr>
          <p:cNvPr id="68" name="object 18"/>
          <p:cNvSpPr txBox="1"/>
          <p:nvPr/>
        </p:nvSpPr>
        <p:spPr>
          <a:xfrm>
            <a:off x="8305631"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edge1</a:t>
            </a:r>
            <a:endParaRPr sz="1724">
              <a:latin typeface="Times New Roman"/>
              <a:cs typeface="Times New Roman"/>
            </a:endParaRPr>
          </a:p>
        </p:txBody>
      </p:sp>
      <p:grpSp>
        <p:nvGrpSpPr>
          <p:cNvPr id="69" name="object 19"/>
          <p:cNvGrpSpPr/>
          <p:nvPr/>
        </p:nvGrpSpPr>
        <p:grpSpPr>
          <a:xfrm>
            <a:off x="10218777" y="4274856"/>
            <a:ext cx="771669" cy="497925"/>
            <a:chOff x="6005281" y="2918588"/>
            <a:chExt cx="850265" cy="548640"/>
          </a:xfrm>
        </p:grpSpPr>
        <p:pic>
          <p:nvPicPr>
            <p:cNvPr id="70" name="object 20"/>
            <p:cNvPicPr/>
            <p:nvPr/>
          </p:nvPicPr>
          <p:blipFill>
            <a:blip r:embed="rId19" cstate="print"/>
            <a:stretch>
              <a:fillRect/>
            </a:stretch>
          </p:blipFill>
          <p:spPr>
            <a:xfrm>
              <a:off x="6008892" y="2920599"/>
              <a:ext cx="842453" cy="541873"/>
            </a:xfrm>
            <a:prstGeom prst="rect">
              <a:avLst/>
            </a:prstGeom>
          </p:spPr>
        </p:pic>
        <p:sp>
          <p:nvSpPr>
            <p:cNvPr id="71" name="object 21"/>
            <p:cNvSpPr/>
            <p:nvPr/>
          </p:nvSpPr>
          <p:spPr>
            <a:xfrm>
              <a:off x="6005281" y="2918588"/>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1"/>
                  </a:lnTo>
                  <a:lnTo>
                    <a:pt x="15369" y="204799"/>
                  </a:lnTo>
                  <a:lnTo>
                    <a:pt x="0" y="274151"/>
                  </a:lnTo>
                  <a:lnTo>
                    <a:pt x="1203" y="287397"/>
                  </a:lnTo>
                  <a:lnTo>
                    <a:pt x="11021" y="333059"/>
                  </a:lnTo>
                  <a:lnTo>
                    <a:pt x="29809" y="374062"/>
                  </a:lnTo>
                  <a:lnTo>
                    <a:pt x="56369" y="410495"/>
                  </a:lnTo>
                  <a:lnTo>
                    <a:pt x="89505" y="442449"/>
                  </a:lnTo>
                  <a:lnTo>
                    <a:pt x="128020" y="470011"/>
                  </a:lnTo>
                  <a:lnTo>
                    <a:pt x="170717" y="493271"/>
                  </a:lnTo>
                  <a:lnTo>
                    <a:pt x="216399" y="512319"/>
                  </a:lnTo>
                  <a:lnTo>
                    <a:pt x="263870" y="527244"/>
                  </a:lnTo>
                  <a:lnTo>
                    <a:pt x="311933" y="538135"/>
                  </a:lnTo>
                  <a:lnTo>
                    <a:pt x="359391" y="545081"/>
                  </a:lnTo>
                  <a:lnTo>
                    <a:pt x="405047" y="548172"/>
                  </a:lnTo>
                  <a:lnTo>
                    <a:pt x="447704" y="547497"/>
                  </a:lnTo>
                  <a:lnTo>
                    <a:pt x="489381" y="545428"/>
                  </a:lnTo>
                  <a:lnTo>
                    <a:pt x="527630" y="540272"/>
                  </a:lnTo>
                  <a:lnTo>
                    <a:pt x="424836" y="540272"/>
                  </a:lnTo>
                  <a:lnTo>
                    <a:pt x="384854" y="539656"/>
                  </a:lnTo>
                  <a:lnTo>
                    <a:pt x="342929" y="535625"/>
                  </a:lnTo>
                  <a:lnTo>
                    <a:pt x="342600"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7"/>
                  </a:lnTo>
                  <a:lnTo>
                    <a:pt x="8425" y="272947"/>
                  </a:lnTo>
                  <a:lnTo>
                    <a:pt x="14475" y="228336"/>
                  </a:lnTo>
                  <a:lnTo>
                    <a:pt x="29911" y="187923"/>
                  </a:lnTo>
                  <a:lnTo>
                    <a:pt x="53483" y="151671"/>
                  </a:lnTo>
                  <a:lnTo>
                    <a:pt x="83852" y="119646"/>
                  </a:lnTo>
                  <a:lnTo>
                    <a:pt x="120053" y="91511"/>
                  </a:lnTo>
                  <a:lnTo>
                    <a:pt x="160555" y="67532"/>
                  </a:lnTo>
                  <a:lnTo>
                    <a:pt x="204206" y="47573"/>
                  </a:lnTo>
                  <a:lnTo>
                    <a:pt x="249758" y="31597"/>
                  </a:lnTo>
                  <a:lnTo>
                    <a:pt x="295965" y="19571"/>
                  </a:lnTo>
                  <a:lnTo>
                    <a:pt x="340936" y="11572"/>
                  </a:lnTo>
                  <a:lnTo>
                    <a:pt x="340397" y="11572"/>
                  </a:lnTo>
                  <a:lnTo>
                    <a:pt x="384870" y="7268"/>
                  </a:lnTo>
                  <a:lnTo>
                    <a:pt x="380520" y="7268"/>
                  </a:lnTo>
                  <a:lnTo>
                    <a:pt x="522561" y="6828"/>
                  </a:lnTo>
                  <a:lnTo>
                    <a:pt x="520649" y="6495"/>
                  </a:lnTo>
                  <a:lnTo>
                    <a:pt x="479157" y="1976"/>
                  </a:lnTo>
                  <a:lnTo>
                    <a:pt x="437202" y="0"/>
                  </a:lnTo>
                  <a:close/>
                </a:path>
                <a:path w="850265" h="548639">
                  <a:moveTo>
                    <a:pt x="522561" y="6828"/>
                  </a:moveTo>
                  <a:lnTo>
                    <a:pt x="426040" y="6828"/>
                  </a:lnTo>
                  <a:lnTo>
                    <a:pt x="466696" y="7268"/>
                  </a:lnTo>
                  <a:lnTo>
                    <a:pt x="510460" y="11572"/>
                  </a:lnTo>
                  <a:lnTo>
                    <a:pt x="556075" y="19770"/>
                  </a:lnTo>
                  <a:lnTo>
                    <a:pt x="602283" y="31896"/>
                  </a:lnTo>
                  <a:lnTo>
                    <a:pt x="647828" y="47982"/>
                  </a:lnTo>
                  <a:lnTo>
                    <a:pt x="691451" y="68059"/>
                  </a:lnTo>
                  <a:lnTo>
                    <a:pt x="731897" y="92160"/>
                  </a:lnTo>
                  <a:lnTo>
                    <a:pt x="767908" y="120317"/>
                  </a:lnTo>
                  <a:lnTo>
                    <a:pt x="798226" y="152563"/>
                  </a:lnTo>
                  <a:lnTo>
                    <a:pt x="821594" y="188929"/>
                  </a:lnTo>
                  <a:lnTo>
                    <a:pt x="836756" y="229448"/>
                  </a:lnTo>
                  <a:lnTo>
                    <a:pt x="842454" y="274151"/>
                  </a:lnTo>
                  <a:lnTo>
                    <a:pt x="836250" y="318774"/>
                  </a:lnTo>
                  <a:lnTo>
                    <a:pt x="820738" y="359193"/>
                  </a:lnTo>
                  <a:lnTo>
                    <a:pt x="797150" y="395444"/>
                  </a:lnTo>
                  <a:lnTo>
                    <a:pt x="766718" y="427566"/>
                  </a:lnTo>
                  <a:lnTo>
                    <a:pt x="730676" y="455595"/>
                  </a:lnTo>
                  <a:lnTo>
                    <a:pt x="690255" y="479567"/>
                  </a:lnTo>
                  <a:lnTo>
                    <a:pt x="646690" y="499519"/>
                  </a:lnTo>
                  <a:lnTo>
                    <a:pt x="601213" y="515488"/>
                  </a:lnTo>
                  <a:lnTo>
                    <a:pt x="555056" y="527512"/>
                  </a:lnTo>
                  <a:lnTo>
                    <a:pt x="509453" y="535625"/>
                  </a:lnTo>
                  <a:lnTo>
                    <a:pt x="465635" y="539867"/>
                  </a:lnTo>
                  <a:lnTo>
                    <a:pt x="424836" y="540272"/>
                  </a:lnTo>
                  <a:lnTo>
                    <a:pt x="527630" y="540272"/>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2"/>
                  </a:lnTo>
                  <a:lnTo>
                    <a:pt x="842181" y="224530"/>
                  </a:lnTo>
                  <a:lnTo>
                    <a:pt x="813045" y="161878"/>
                  </a:lnTo>
                  <a:lnTo>
                    <a:pt x="767475" y="109470"/>
                  </a:lnTo>
                  <a:lnTo>
                    <a:pt x="708386" y="67290"/>
                  </a:lnTo>
                  <a:lnTo>
                    <a:pt x="638692" y="35325"/>
                  </a:lnTo>
                  <a:lnTo>
                    <a:pt x="600781" y="23168"/>
                  </a:lnTo>
                  <a:lnTo>
                    <a:pt x="561311" y="13559"/>
                  </a:lnTo>
                  <a:lnTo>
                    <a:pt x="522561" y="6828"/>
                  </a:lnTo>
                  <a:close/>
                </a:path>
              </a:pathLst>
            </a:custGeom>
            <a:solidFill>
              <a:srgbClr val="000000"/>
            </a:solidFill>
          </p:spPr>
          <p:txBody>
            <a:bodyPr wrap="square" lIns="0" tIns="0" rIns="0" bIns="0" rtlCol="0"/>
            <a:lstStyle/>
            <a:p>
              <a:endParaRPr/>
            </a:p>
          </p:txBody>
        </p:sp>
      </p:grpSp>
      <p:sp>
        <p:nvSpPr>
          <p:cNvPr id="72" name="object 22"/>
          <p:cNvSpPr txBox="1"/>
          <p:nvPr/>
        </p:nvSpPr>
        <p:spPr>
          <a:xfrm>
            <a:off x="10326305"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edge2</a:t>
            </a:r>
            <a:endParaRPr sz="1724">
              <a:latin typeface="Times New Roman"/>
              <a:cs typeface="Times New Roman"/>
            </a:endParaRPr>
          </a:p>
        </p:txBody>
      </p:sp>
      <p:grpSp>
        <p:nvGrpSpPr>
          <p:cNvPr id="73" name="object 23"/>
          <p:cNvGrpSpPr/>
          <p:nvPr/>
        </p:nvGrpSpPr>
        <p:grpSpPr>
          <a:xfrm>
            <a:off x="8556363" y="4003469"/>
            <a:ext cx="2433726" cy="1534117"/>
            <a:chOff x="4173547" y="2619560"/>
            <a:chExt cx="2681605" cy="1690370"/>
          </a:xfrm>
        </p:grpSpPr>
        <p:sp>
          <p:nvSpPr>
            <p:cNvPr id="74" name="object 24"/>
            <p:cNvSpPr/>
            <p:nvPr/>
          </p:nvSpPr>
          <p:spPr>
            <a:xfrm>
              <a:off x="4173537" y="2619565"/>
              <a:ext cx="2287270" cy="301625"/>
            </a:xfrm>
            <a:custGeom>
              <a:avLst/>
              <a:gdLst/>
              <a:ahLst/>
              <a:cxnLst/>
              <a:rect l="l" t="t" r="r" b="b"/>
              <a:pathLst>
                <a:path w="2287270" h="301625">
                  <a:moveTo>
                    <a:pt x="60185" y="201091"/>
                  </a:moveTo>
                  <a:lnTo>
                    <a:pt x="38519" y="201091"/>
                  </a:lnTo>
                  <a:lnTo>
                    <a:pt x="38519" y="0"/>
                  </a:lnTo>
                  <a:lnTo>
                    <a:pt x="22872" y="0"/>
                  </a:lnTo>
                  <a:lnTo>
                    <a:pt x="22872" y="201091"/>
                  </a:lnTo>
                  <a:lnTo>
                    <a:pt x="0" y="201091"/>
                  </a:lnTo>
                  <a:lnTo>
                    <a:pt x="30086" y="301040"/>
                  </a:lnTo>
                  <a:lnTo>
                    <a:pt x="57277" y="210731"/>
                  </a:lnTo>
                  <a:lnTo>
                    <a:pt x="60185" y="201091"/>
                  </a:lnTo>
                  <a:close/>
                </a:path>
                <a:path w="2287270" h="301625">
                  <a:moveTo>
                    <a:pt x="2286660" y="201091"/>
                  </a:moveTo>
                  <a:lnTo>
                    <a:pt x="2264994" y="201091"/>
                  </a:lnTo>
                  <a:lnTo>
                    <a:pt x="2264994" y="0"/>
                  </a:lnTo>
                  <a:lnTo>
                    <a:pt x="2249360" y="0"/>
                  </a:lnTo>
                  <a:lnTo>
                    <a:pt x="2249360" y="201091"/>
                  </a:lnTo>
                  <a:lnTo>
                    <a:pt x="2226487" y="201091"/>
                  </a:lnTo>
                  <a:lnTo>
                    <a:pt x="2256574" y="301040"/>
                  </a:lnTo>
                  <a:lnTo>
                    <a:pt x="2283764" y="210731"/>
                  </a:lnTo>
                  <a:lnTo>
                    <a:pt x="2286660" y="201091"/>
                  </a:lnTo>
                  <a:close/>
                </a:path>
              </a:pathLst>
            </a:custGeom>
            <a:solidFill>
              <a:srgbClr val="000000"/>
            </a:solidFill>
          </p:spPr>
          <p:txBody>
            <a:bodyPr wrap="square" lIns="0" tIns="0" rIns="0" bIns="0" rtlCol="0"/>
            <a:lstStyle/>
            <a:p>
              <a:endParaRPr/>
            </a:p>
          </p:txBody>
        </p:sp>
        <p:pic>
          <p:nvPicPr>
            <p:cNvPr id="75" name="object 25"/>
            <p:cNvPicPr/>
            <p:nvPr/>
          </p:nvPicPr>
          <p:blipFill>
            <a:blip r:embed="rId20" cstate="print"/>
            <a:stretch>
              <a:fillRect/>
            </a:stretch>
          </p:blipFill>
          <p:spPr>
            <a:xfrm>
              <a:off x="6008891" y="3763514"/>
              <a:ext cx="842453" cy="541873"/>
            </a:xfrm>
            <a:prstGeom prst="rect">
              <a:avLst/>
            </a:prstGeom>
          </p:spPr>
        </p:pic>
        <p:sp>
          <p:nvSpPr>
            <p:cNvPr id="76" name="object 26"/>
            <p:cNvSpPr/>
            <p:nvPr/>
          </p:nvSpPr>
          <p:spPr>
            <a:xfrm>
              <a:off x="6005281" y="3761502"/>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8"/>
                  </a:lnTo>
                  <a:lnTo>
                    <a:pt x="11021" y="333059"/>
                  </a:lnTo>
                  <a:lnTo>
                    <a:pt x="29809" y="374062"/>
                  </a:lnTo>
                  <a:lnTo>
                    <a:pt x="56369" y="410496"/>
                  </a:lnTo>
                  <a:lnTo>
                    <a:pt x="89505" y="442449"/>
                  </a:lnTo>
                  <a:lnTo>
                    <a:pt x="128020" y="470011"/>
                  </a:lnTo>
                  <a:lnTo>
                    <a:pt x="170717" y="493272"/>
                  </a:lnTo>
                  <a:lnTo>
                    <a:pt x="216399" y="512320"/>
                  </a:lnTo>
                  <a:lnTo>
                    <a:pt x="263870" y="527245"/>
                  </a:lnTo>
                  <a:lnTo>
                    <a:pt x="311933" y="538136"/>
                  </a:lnTo>
                  <a:lnTo>
                    <a:pt x="359391" y="545082"/>
                  </a:lnTo>
                  <a:lnTo>
                    <a:pt x="405047" y="548173"/>
                  </a:lnTo>
                  <a:lnTo>
                    <a:pt x="447704" y="547497"/>
                  </a:lnTo>
                  <a:lnTo>
                    <a:pt x="489381" y="545429"/>
                  </a:lnTo>
                  <a:lnTo>
                    <a:pt x="527638" y="540271"/>
                  </a:lnTo>
                  <a:lnTo>
                    <a:pt x="424836" y="540271"/>
                  </a:lnTo>
                  <a:lnTo>
                    <a:pt x="384854" y="539655"/>
                  </a:lnTo>
                  <a:lnTo>
                    <a:pt x="342925" y="535625"/>
                  </a:lnTo>
                  <a:lnTo>
                    <a:pt x="342597"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8"/>
                  </a:lnTo>
                  <a:lnTo>
                    <a:pt x="8425" y="272948"/>
                  </a:lnTo>
                  <a:lnTo>
                    <a:pt x="14475" y="228337"/>
                  </a:lnTo>
                  <a:lnTo>
                    <a:pt x="29911" y="187923"/>
                  </a:lnTo>
                  <a:lnTo>
                    <a:pt x="53483" y="151672"/>
                  </a:lnTo>
                  <a:lnTo>
                    <a:pt x="83851" y="119647"/>
                  </a:lnTo>
                  <a:lnTo>
                    <a:pt x="120053" y="91512"/>
                  </a:lnTo>
                  <a:lnTo>
                    <a:pt x="160555" y="67532"/>
                  </a:lnTo>
                  <a:lnTo>
                    <a:pt x="204206" y="47573"/>
                  </a:lnTo>
                  <a:lnTo>
                    <a:pt x="249758" y="31598"/>
                  </a:lnTo>
                  <a:lnTo>
                    <a:pt x="295965" y="19571"/>
                  </a:lnTo>
                  <a:lnTo>
                    <a:pt x="340936" y="11572"/>
                  </a:lnTo>
                  <a:lnTo>
                    <a:pt x="340397" y="11572"/>
                  </a:lnTo>
                  <a:lnTo>
                    <a:pt x="384870" y="7268"/>
                  </a:lnTo>
                  <a:lnTo>
                    <a:pt x="380520" y="7268"/>
                  </a:lnTo>
                  <a:lnTo>
                    <a:pt x="522563" y="6828"/>
                  </a:lnTo>
                  <a:lnTo>
                    <a:pt x="520649" y="6495"/>
                  </a:lnTo>
                  <a:lnTo>
                    <a:pt x="479157" y="1976"/>
                  </a:lnTo>
                  <a:lnTo>
                    <a:pt x="437202" y="0"/>
                  </a:lnTo>
                  <a:close/>
                </a:path>
                <a:path w="850265" h="548639">
                  <a:moveTo>
                    <a:pt x="522563" y="6828"/>
                  </a:moveTo>
                  <a:lnTo>
                    <a:pt x="426040" y="6828"/>
                  </a:lnTo>
                  <a:lnTo>
                    <a:pt x="466696" y="7268"/>
                  </a:lnTo>
                  <a:lnTo>
                    <a:pt x="510460" y="11572"/>
                  </a:lnTo>
                  <a:lnTo>
                    <a:pt x="556075" y="19771"/>
                  </a:lnTo>
                  <a:lnTo>
                    <a:pt x="602283" y="31897"/>
                  </a:lnTo>
                  <a:lnTo>
                    <a:pt x="647828" y="47982"/>
                  </a:lnTo>
                  <a:lnTo>
                    <a:pt x="691451" y="68059"/>
                  </a:lnTo>
                  <a:lnTo>
                    <a:pt x="731897" y="92161"/>
                  </a:lnTo>
                  <a:lnTo>
                    <a:pt x="767908" y="120318"/>
                  </a:lnTo>
                  <a:lnTo>
                    <a:pt x="798226" y="152564"/>
                  </a:lnTo>
                  <a:lnTo>
                    <a:pt x="821594" y="188930"/>
                  </a:lnTo>
                  <a:lnTo>
                    <a:pt x="836756" y="229449"/>
                  </a:lnTo>
                  <a:lnTo>
                    <a:pt x="842454" y="274153"/>
                  </a:lnTo>
                  <a:lnTo>
                    <a:pt x="836250" y="318775"/>
                  </a:lnTo>
                  <a:lnTo>
                    <a:pt x="820738" y="359193"/>
                  </a:lnTo>
                  <a:lnTo>
                    <a:pt x="797150" y="395445"/>
                  </a:lnTo>
                  <a:lnTo>
                    <a:pt x="766718" y="427567"/>
                  </a:lnTo>
                  <a:lnTo>
                    <a:pt x="730676" y="455595"/>
                  </a:lnTo>
                  <a:lnTo>
                    <a:pt x="690255" y="479567"/>
                  </a:lnTo>
                  <a:lnTo>
                    <a:pt x="646690" y="499519"/>
                  </a:lnTo>
                  <a:lnTo>
                    <a:pt x="601213" y="515488"/>
                  </a:lnTo>
                  <a:lnTo>
                    <a:pt x="555056" y="527511"/>
                  </a:lnTo>
                  <a:lnTo>
                    <a:pt x="509453" y="535625"/>
                  </a:lnTo>
                  <a:lnTo>
                    <a:pt x="465635" y="539866"/>
                  </a:lnTo>
                  <a:lnTo>
                    <a:pt x="424836" y="540271"/>
                  </a:lnTo>
                  <a:lnTo>
                    <a:pt x="527638" y="540271"/>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63" y="6828"/>
                  </a:lnTo>
                  <a:close/>
                </a:path>
              </a:pathLst>
            </a:custGeom>
            <a:solidFill>
              <a:srgbClr val="000000"/>
            </a:solidFill>
          </p:spPr>
          <p:txBody>
            <a:bodyPr wrap="square" lIns="0" tIns="0" rIns="0" bIns="0" rtlCol="0"/>
            <a:lstStyle/>
            <a:p>
              <a:endParaRPr/>
            </a:p>
          </p:txBody>
        </p:sp>
      </p:grpSp>
      <p:sp>
        <p:nvSpPr>
          <p:cNvPr id="77" name="object 27"/>
          <p:cNvSpPr txBox="1"/>
          <p:nvPr/>
        </p:nvSpPr>
        <p:spPr>
          <a:xfrm>
            <a:off x="10326305" y="5137247"/>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shape</a:t>
            </a:r>
            <a:endParaRPr sz="1724">
              <a:latin typeface="Times New Roman"/>
              <a:cs typeface="Times New Roman"/>
            </a:endParaRPr>
          </a:p>
        </p:txBody>
      </p:sp>
      <p:grpSp>
        <p:nvGrpSpPr>
          <p:cNvPr id="78" name="object 28"/>
          <p:cNvGrpSpPr/>
          <p:nvPr/>
        </p:nvGrpSpPr>
        <p:grpSpPr>
          <a:xfrm>
            <a:off x="8198103" y="4768466"/>
            <a:ext cx="2433726" cy="769364"/>
            <a:chOff x="3778798" y="3462473"/>
            <a:chExt cx="2681605" cy="847725"/>
          </a:xfrm>
        </p:grpSpPr>
        <p:sp>
          <p:nvSpPr>
            <p:cNvPr id="79" name="object 29"/>
            <p:cNvSpPr/>
            <p:nvPr/>
          </p:nvSpPr>
          <p:spPr>
            <a:xfrm>
              <a:off x="6400030" y="3462473"/>
              <a:ext cx="60325" cy="301625"/>
            </a:xfrm>
            <a:custGeom>
              <a:avLst/>
              <a:gdLst/>
              <a:ahLst/>
              <a:cxnLst/>
              <a:rect l="l" t="t" r="r" b="b"/>
              <a:pathLst>
                <a:path w="60325" h="301625">
                  <a:moveTo>
                    <a:pt x="22867" y="201095"/>
                  </a:moveTo>
                  <a:lnTo>
                    <a:pt x="0" y="201095"/>
                  </a:lnTo>
                  <a:lnTo>
                    <a:pt x="30087" y="301040"/>
                  </a:lnTo>
                  <a:lnTo>
                    <a:pt x="57275" y="210728"/>
                  </a:lnTo>
                  <a:lnTo>
                    <a:pt x="22867" y="210728"/>
                  </a:lnTo>
                  <a:lnTo>
                    <a:pt x="22867" y="201095"/>
                  </a:lnTo>
                  <a:close/>
                </a:path>
                <a:path w="60325" h="301625">
                  <a:moveTo>
                    <a:pt x="38512" y="0"/>
                  </a:moveTo>
                  <a:lnTo>
                    <a:pt x="22867" y="0"/>
                  </a:lnTo>
                  <a:lnTo>
                    <a:pt x="22867" y="210728"/>
                  </a:lnTo>
                  <a:lnTo>
                    <a:pt x="38512" y="210728"/>
                  </a:lnTo>
                  <a:lnTo>
                    <a:pt x="38512" y="0"/>
                  </a:lnTo>
                  <a:close/>
                </a:path>
                <a:path w="60325" h="301625">
                  <a:moveTo>
                    <a:pt x="60175" y="201095"/>
                  </a:moveTo>
                  <a:lnTo>
                    <a:pt x="38512" y="201095"/>
                  </a:lnTo>
                  <a:lnTo>
                    <a:pt x="38512" y="210728"/>
                  </a:lnTo>
                  <a:lnTo>
                    <a:pt x="57275" y="210728"/>
                  </a:lnTo>
                  <a:lnTo>
                    <a:pt x="60175" y="201095"/>
                  </a:lnTo>
                  <a:close/>
                </a:path>
              </a:pathLst>
            </a:custGeom>
            <a:solidFill>
              <a:srgbClr val="000000"/>
            </a:solidFill>
          </p:spPr>
          <p:txBody>
            <a:bodyPr wrap="square" lIns="0" tIns="0" rIns="0" bIns="0" rtlCol="0"/>
            <a:lstStyle/>
            <a:p>
              <a:endParaRPr/>
            </a:p>
          </p:txBody>
        </p:sp>
        <p:pic>
          <p:nvPicPr>
            <p:cNvPr id="80" name="object 30"/>
            <p:cNvPicPr/>
            <p:nvPr/>
          </p:nvPicPr>
          <p:blipFill>
            <a:blip r:embed="rId21" cstate="print"/>
            <a:stretch>
              <a:fillRect/>
            </a:stretch>
          </p:blipFill>
          <p:spPr>
            <a:xfrm>
              <a:off x="3782408" y="3763514"/>
              <a:ext cx="842453" cy="541873"/>
            </a:xfrm>
            <a:prstGeom prst="rect">
              <a:avLst/>
            </a:prstGeom>
          </p:spPr>
        </p:pic>
        <p:sp>
          <p:nvSpPr>
            <p:cNvPr id="81" name="object 31"/>
            <p:cNvSpPr/>
            <p:nvPr/>
          </p:nvSpPr>
          <p:spPr>
            <a:xfrm>
              <a:off x="3778798" y="3761503"/>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8"/>
                  </a:lnTo>
                  <a:lnTo>
                    <a:pt x="11020" y="333059"/>
                  </a:lnTo>
                  <a:lnTo>
                    <a:pt x="29808" y="374062"/>
                  </a:lnTo>
                  <a:lnTo>
                    <a:pt x="56368" y="410496"/>
                  </a:lnTo>
                  <a:lnTo>
                    <a:pt x="89504" y="442449"/>
                  </a:lnTo>
                  <a:lnTo>
                    <a:pt x="128018" y="470011"/>
                  </a:lnTo>
                  <a:lnTo>
                    <a:pt x="170716" y="493272"/>
                  </a:lnTo>
                  <a:lnTo>
                    <a:pt x="216398" y="512320"/>
                  </a:lnTo>
                  <a:lnTo>
                    <a:pt x="263869" y="527245"/>
                  </a:lnTo>
                  <a:lnTo>
                    <a:pt x="311932" y="538136"/>
                  </a:lnTo>
                  <a:lnTo>
                    <a:pt x="359390" y="545082"/>
                  </a:lnTo>
                  <a:lnTo>
                    <a:pt x="405045" y="548173"/>
                  </a:lnTo>
                  <a:lnTo>
                    <a:pt x="447702" y="547497"/>
                  </a:lnTo>
                  <a:lnTo>
                    <a:pt x="489380" y="545429"/>
                  </a:lnTo>
                  <a:lnTo>
                    <a:pt x="527637" y="540271"/>
                  </a:lnTo>
                  <a:lnTo>
                    <a:pt x="424836" y="540271"/>
                  </a:lnTo>
                  <a:lnTo>
                    <a:pt x="384853" y="539655"/>
                  </a:lnTo>
                  <a:lnTo>
                    <a:pt x="342924" y="535625"/>
                  </a:lnTo>
                  <a:lnTo>
                    <a:pt x="342597"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2"/>
                  </a:lnTo>
                  <a:lnTo>
                    <a:pt x="83850" y="119647"/>
                  </a:lnTo>
                  <a:lnTo>
                    <a:pt x="120051" y="91512"/>
                  </a:lnTo>
                  <a:lnTo>
                    <a:pt x="160554" y="67532"/>
                  </a:lnTo>
                  <a:lnTo>
                    <a:pt x="204204" y="47573"/>
                  </a:lnTo>
                  <a:lnTo>
                    <a:pt x="249757" y="31598"/>
                  </a:lnTo>
                  <a:lnTo>
                    <a:pt x="295964" y="19571"/>
                  </a:lnTo>
                  <a:lnTo>
                    <a:pt x="340934" y="11572"/>
                  </a:lnTo>
                  <a:lnTo>
                    <a:pt x="340395" y="11572"/>
                  </a:lnTo>
                  <a:lnTo>
                    <a:pt x="384868" y="7268"/>
                  </a:lnTo>
                  <a:lnTo>
                    <a:pt x="380518" y="7268"/>
                  </a:lnTo>
                  <a:lnTo>
                    <a:pt x="522553" y="6828"/>
                  </a:lnTo>
                  <a:lnTo>
                    <a:pt x="520639" y="6495"/>
                  </a:lnTo>
                  <a:lnTo>
                    <a:pt x="479148" y="1976"/>
                  </a:lnTo>
                  <a:lnTo>
                    <a:pt x="437194" y="0"/>
                  </a:lnTo>
                  <a:close/>
                </a:path>
                <a:path w="850264" h="548639">
                  <a:moveTo>
                    <a:pt x="522553" y="6828"/>
                  </a:moveTo>
                  <a:lnTo>
                    <a:pt x="426039" y="6828"/>
                  </a:lnTo>
                  <a:lnTo>
                    <a:pt x="466695" y="7268"/>
                  </a:lnTo>
                  <a:lnTo>
                    <a:pt x="510459" y="11572"/>
                  </a:lnTo>
                  <a:lnTo>
                    <a:pt x="556073" y="19771"/>
                  </a:lnTo>
                  <a:lnTo>
                    <a:pt x="602282" y="31897"/>
                  </a:lnTo>
                  <a:lnTo>
                    <a:pt x="647826" y="47982"/>
                  </a:lnTo>
                  <a:lnTo>
                    <a:pt x="691450" y="68059"/>
                  </a:lnTo>
                  <a:lnTo>
                    <a:pt x="731896" y="92161"/>
                  </a:lnTo>
                  <a:lnTo>
                    <a:pt x="767906" y="120318"/>
                  </a:lnTo>
                  <a:lnTo>
                    <a:pt x="798225" y="152564"/>
                  </a:lnTo>
                  <a:lnTo>
                    <a:pt x="821593" y="188930"/>
                  </a:lnTo>
                  <a:lnTo>
                    <a:pt x="836755" y="229449"/>
                  </a:lnTo>
                  <a:lnTo>
                    <a:pt x="842453" y="274153"/>
                  </a:lnTo>
                  <a:lnTo>
                    <a:pt x="836249" y="318775"/>
                  </a:lnTo>
                  <a:lnTo>
                    <a:pt x="820736" y="359193"/>
                  </a:lnTo>
                  <a:lnTo>
                    <a:pt x="797148" y="395445"/>
                  </a:lnTo>
                  <a:lnTo>
                    <a:pt x="766716" y="427567"/>
                  </a:lnTo>
                  <a:lnTo>
                    <a:pt x="730674" y="455595"/>
                  </a:lnTo>
                  <a:lnTo>
                    <a:pt x="690254" y="479567"/>
                  </a:lnTo>
                  <a:lnTo>
                    <a:pt x="646689" y="499519"/>
                  </a:lnTo>
                  <a:lnTo>
                    <a:pt x="601212" y="515488"/>
                  </a:lnTo>
                  <a:lnTo>
                    <a:pt x="555055" y="527511"/>
                  </a:lnTo>
                  <a:lnTo>
                    <a:pt x="509452" y="535625"/>
                  </a:lnTo>
                  <a:lnTo>
                    <a:pt x="465635" y="539866"/>
                  </a:lnTo>
                  <a:lnTo>
                    <a:pt x="424836" y="540271"/>
                  </a:lnTo>
                  <a:lnTo>
                    <a:pt x="527637" y="540271"/>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53" y="6828"/>
                  </a:lnTo>
                  <a:close/>
                </a:path>
              </a:pathLst>
            </a:custGeom>
            <a:solidFill>
              <a:srgbClr val="000000"/>
            </a:solidFill>
          </p:spPr>
          <p:txBody>
            <a:bodyPr wrap="square" lIns="0" tIns="0" rIns="0" bIns="0" rtlCol="0"/>
            <a:lstStyle/>
            <a:p>
              <a:endParaRPr/>
            </a:p>
          </p:txBody>
        </p:sp>
      </p:grpSp>
      <p:sp>
        <p:nvSpPr>
          <p:cNvPr id="82" name="object 32"/>
          <p:cNvSpPr txBox="1"/>
          <p:nvPr/>
        </p:nvSpPr>
        <p:spPr>
          <a:xfrm>
            <a:off x="8377720" y="5137247"/>
            <a:ext cx="412632"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disp</a:t>
            </a:r>
            <a:endParaRPr sz="1724">
              <a:latin typeface="Times New Roman"/>
              <a:cs typeface="Times New Roman"/>
            </a:endParaRPr>
          </a:p>
        </p:txBody>
      </p:sp>
      <p:grpSp>
        <p:nvGrpSpPr>
          <p:cNvPr id="83" name="object 33"/>
          <p:cNvGrpSpPr/>
          <p:nvPr/>
        </p:nvGrpSpPr>
        <p:grpSpPr>
          <a:xfrm>
            <a:off x="8198103" y="4653717"/>
            <a:ext cx="2412979" cy="2086215"/>
            <a:chOff x="3778798" y="3336037"/>
            <a:chExt cx="2658745" cy="2298700"/>
          </a:xfrm>
        </p:grpSpPr>
        <p:sp>
          <p:nvSpPr>
            <p:cNvPr id="84" name="object 34"/>
            <p:cNvSpPr/>
            <p:nvPr/>
          </p:nvSpPr>
          <p:spPr>
            <a:xfrm>
              <a:off x="4173537" y="3336048"/>
              <a:ext cx="2264410" cy="1029969"/>
            </a:xfrm>
            <a:custGeom>
              <a:avLst/>
              <a:gdLst/>
              <a:ahLst/>
              <a:cxnLst/>
              <a:rect l="l" t="t" r="r" b="b"/>
              <a:pathLst>
                <a:path w="2264410" h="1029970">
                  <a:moveTo>
                    <a:pt x="38519" y="969340"/>
                  </a:moveTo>
                  <a:lnTo>
                    <a:pt x="22872" y="969340"/>
                  </a:lnTo>
                  <a:lnTo>
                    <a:pt x="22872" y="1029550"/>
                  </a:lnTo>
                  <a:lnTo>
                    <a:pt x="38519" y="1029550"/>
                  </a:lnTo>
                  <a:lnTo>
                    <a:pt x="38519" y="969340"/>
                  </a:lnTo>
                  <a:close/>
                </a:path>
                <a:path w="2264410" h="1029970">
                  <a:moveTo>
                    <a:pt x="60185" y="327520"/>
                  </a:moveTo>
                  <a:lnTo>
                    <a:pt x="38519" y="327520"/>
                  </a:lnTo>
                  <a:lnTo>
                    <a:pt x="38519" y="126428"/>
                  </a:lnTo>
                  <a:lnTo>
                    <a:pt x="22872" y="126428"/>
                  </a:lnTo>
                  <a:lnTo>
                    <a:pt x="22872" y="327520"/>
                  </a:lnTo>
                  <a:lnTo>
                    <a:pt x="0" y="327520"/>
                  </a:lnTo>
                  <a:lnTo>
                    <a:pt x="30086" y="427469"/>
                  </a:lnTo>
                  <a:lnTo>
                    <a:pt x="57277" y="337159"/>
                  </a:lnTo>
                  <a:lnTo>
                    <a:pt x="60185" y="327520"/>
                  </a:lnTo>
                  <a:close/>
                </a:path>
                <a:path w="2264410" h="1029970">
                  <a:moveTo>
                    <a:pt x="1899132" y="13233"/>
                  </a:moveTo>
                  <a:lnTo>
                    <a:pt x="1893112" y="0"/>
                  </a:lnTo>
                  <a:lnTo>
                    <a:pt x="482955" y="507403"/>
                  </a:lnTo>
                  <a:lnTo>
                    <a:pt x="475386" y="486473"/>
                  </a:lnTo>
                  <a:lnTo>
                    <a:pt x="391147" y="547890"/>
                  </a:lnTo>
                  <a:lnTo>
                    <a:pt x="495846" y="543077"/>
                  </a:lnTo>
                  <a:lnTo>
                    <a:pt x="489318" y="525005"/>
                  </a:lnTo>
                  <a:lnTo>
                    <a:pt x="488124" y="521716"/>
                  </a:lnTo>
                  <a:lnTo>
                    <a:pt x="1899132" y="13233"/>
                  </a:lnTo>
                  <a:close/>
                </a:path>
                <a:path w="2264410" h="1029970">
                  <a:moveTo>
                    <a:pt x="2263800" y="974166"/>
                  </a:moveTo>
                  <a:lnTo>
                    <a:pt x="2250554" y="965733"/>
                  </a:lnTo>
                  <a:lnTo>
                    <a:pt x="2214092" y="1029550"/>
                  </a:lnTo>
                  <a:lnTo>
                    <a:pt x="2232101" y="1029550"/>
                  </a:lnTo>
                  <a:lnTo>
                    <a:pt x="2263800" y="974166"/>
                  </a:lnTo>
                  <a:close/>
                </a:path>
              </a:pathLst>
            </a:custGeom>
            <a:solidFill>
              <a:srgbClr val="000000"/>
            </a:solidFill>
          </p:spPr>
          <p:txBody>
            <a:bodyPr wrap="square" lIns="0" tIns="0" rIns="0" bIns="0" rtlCol="0"/>
            <a:lstStyle/>
            <a:p>
              <a:endParaRPr/>
            </a:p>
          </p:txBody>
        </p:sp>
        <p:pic>
          <p:nvPicPr>
            <p:cNvPr id="85" name="object 35"/>
            <p:cNvPicPr/>
            <p:nvPr/>
          </p:nvPicPr>
          <p:blipFill>
            <a:blip r:embed="rId22" cstate="print"/>
            <a:stretch>
              <a:fillRect/>
            </a:stretch>
          </p:blipFill>
          <p:spPr>
            <a:xfrm>
              <a:off x="3782408" y="4606428"/>
              <a:ext cx="842453" cy="541873"/>
            </a:xfrm>
            <a:prstGeom prst="rect">
              <a:avLst/>
            </a:prstGeom>
          </p:spPr>
        </p:pic>
        <p:sp>
          <p:nvSpPr>
            <p:cNvPr id="86" name="object 36"/>
            <p:cNvSpPr/>
            <p:nvPr/>
          </p:nvSpPr>
          <p:spPr>
            <a:xfrm>
              <a:off x="3778796" y="4365599"/>
              <a:ext cx="850265" cy="787400"/>
            </a:xfrm>
            <a:custGeom>
              <a:avLst/>
              <a:gdLst/>
              <a:ahLst/>
              <a:cxnLst/>
              <a:rect l="l" t="t" r="r" b="b"/>
              <a:pathLst>
                <a:path w="850264" h="787400">
                  <a:moveTo>
                    <a:pt x="849668" y="498525"/>
                  </a:moveTo>
                  <a:lnTo>
                    <a:pt x="842454" y="464680"/>
                  </a:lnTo>
                  <a:lnTo>
                    <a:pt x="842454" y="512978"/>
                  </a:lnTo>
                  <a:lnTo>
                    <a:pt x="836244" y="557593"/>
                  </a:lnTo>
                  <a:lnTo>
                    <a:pt x="820737" y="598017"/>
                  </a:lnTo>
                  <a:lnTo>
                    <a:pt x="797140" y="634263"/>
                  </a:lnTo>
                  <a:lnTo>
                    <a:pt x="766711" y="666394"/>
                  </a:lnTo>
                  <a:lnTo>
                    <a:pt x="730669" y="694423"/>
                  </a:lnTo>
                  <a:lnTo>
                    <a:pt x="690245" y="718388"/>
                  </a:lnTo>
                  <a:lnTo>
                    <a:pt x="646684" y="738339"/>
                  </a:lnTo>
                  <a:lnTo>
                    <a:pt x="601205" y="754316"/>
                  </a:lnTo>
                  <a:lnTo>
                    <a:pt x="555053" y="766330"/>
                  </a:lnTo>
                  <a:lnTo>
                    <a:pt x="509447" y="774446"/>
                  </a:lnTo>
                  <a:lnTo>
                    <a:pt x="465632" y="778687"/>
                  </a:lnTo>
                  <a:lnTo>
                    <a:pt x="424827" y="779094"/>
                  </a:lnTo>
                  <a:lnTo>
                    <a:pt x="384848" y="778484"/>
                  </a:lnTo>
                  <a:lnTo>
                    <a:pt x="342925" y="774446"/>
                  </a:lnTo>
                  <a:lnTo>
                    <a:pt x="342595" y="774446"/>
                  </a:lnTo>
                  <a:lnTo>
                    <a:pt x="297929" y="766724"/>
                  </a:lnTo>
                  <a:lnTo>
                    <a:pt x="253174" y="755434"/>
                  </a:lnTo>
                  <a:lnTo>
                    <a:pt x="209016" y="740460"/>
                  </a:lnTo>
                  <a:lnTo>
                    <a:pt x="166547" y="721715"/>
                  </a:lnTo>
                  <a:lnTo>
                    <a:pt x="126860" y="699122"/>
                  </a:lnTo>
                  <a:lnTo>
                    <a:pt x="91046" y="672642"/>
                  </a:lnTo>
                  <a:lnTo>
                    <a:pt x="60210" y="642175"/>
                  </a:lnTo>
                  <a:lnTo>
                    <a:pt x="35420" y="607669"/>
                  </a:lnTo>
                  <a:lnTo>
                    <a:pt x="17792" y="569036"/>
                  </a:lnTo>
                  <a:lnTo>
                    <a:pt x="8420" y="526224"/>
                  </a:lnTo>
                  <a:lnTo>
                    <a:pt x="8420" y="511771"/>
                  </a:lnTo>
                  <a:lnTo>
                    <a:pt x="14465" y="467156"/>
                  </a:lnTo>
                  <a:lnTo>
                    <a:pt x="29908" y="426745"/>
                  </a:lnTo>
                  <a:lnTo>
                    <a:pt x="53479" y="390499"/>
                  </a:lnTo>
                  <a:lnTo>
                    <a:pt x="83845" y="358470"/>
                  </a:lnTo>
                  <a:lnTo>
                    <a:pt x="120053" y="330339"/>
                  </a:lnTo>
                  <a:lnTo>
                    <a:pt x="160553" y="306362"/>
                  </a:lnTo>
                  <a:lnTo>
                    <a:pt x="204203" y="286397"/>
                  </a:lnTo>
                  <a:lnTo>
                    <a:pt x="249758" y="270421"/>
                  </a:lnTo>
                  <a:lnTo>
                    <a:pt x="295960" y="258394"/>
                  </a:lnTo>
                  <a:lnTo>
                    <a:pt x="340931" y="250393"/>
                  </a:lnTo>
                  <a:lnTo>
                    <a:pt x="340385" y="250393"/>
                  </a:lnTo>
                  <a:lnTo>
                    <a:pt x="384860" y="246087"/>
                  </a:lnTo>
                  <a:lnTo>
                    <a:pt x="380517" y="246087"/>
                  </a:lnTo>
                  <a:lnTo>
                    <a:pt x="447509" y="245884"/>
                  </a:lnTo>
                  <a:lnTo>
                    <a:pt x="510451" y="250393"/>
                  </a:lnTo>
                  <a:lnTo>
                    <a:pt x="556069" y="258597"/>
                  </a:lnTo>
                  <a:lnTo>
                    <a:pt x="602272" y="270725"/>
                  </a:lnTo>
                  <a:lnTo>
                    <a:pt x="647827" y="286804"/>
                  </a:lnTo>
                  <a:lnTo>
                    <a:pt x="691451" y="306882"/>
                  </a:lnTo>
                  <a:lnTo>
                    <a:pt x="731888" y="330987"/>
                  </a:lnTo>
                  <a:lnTo>
                    <a:pt x="767905" y="359143"/>
                  </a:lnTo>
                  <a:lnTo>
                    <a:pt x="798220" y="391388"/>
                  </a:lnTo>
                  <a:lnTo>
                    <a:pt x="821588" y="427748"/>
                  </a:lnTo>
                  <a:lnTo>
                    <a:pt x="836752" y="468274"/>
                  </a:lnTo>
                  <a:lnTo>
                    <a:pt x="842454" y="512978"/>
                  </a:lnTo>
                  <a:lnTo>
                    <a:pt x="842454" y="464680"/>
                  </a:lnTo>
                  <a:lnTo>
                    <a:pt x="813041" y="400697"/>
                  </a:lnTo>
                  <a:lnTo>
                    <a:pt x="767461" y="348297"/>
                  </a:lnTo>
                  <a:lnTo>
                    <a:pt x="708367" y="306108"/>
                  </a:lnTo>
                  <a:lnTo>
                    <a:pt x="638683" y="274154"/>
                  </a:lnTo>
                  <a:lnTo>
                    <a:pt x="600773" y="261988"/>
                  </a:lnTo>
                  <a:lnTo>
                    <a:pt x="561301" y="252387"/>
                  </a:lnTo>
                  <a:lnTo>
                    <a:pt x="522554" y="245656"/>
                  </a:lnTo>
                  <a:lnTo>
                    <a:pt x="520636" y="245313"/>
                  </a:lnTo>
                  <a:lnTo>
                    <a:pt x="479145" y="240804"/>
                  </a:lnTo>
                  <a:lnTo>
                    <a:pt x="437184" y="238823"/>
                  </a:lnTo>
                  <a:lnTo>
                    <a:pt x="425373" y="238988"/>
                  </a:lnTo>
                  <a:lnTo>
                    <a:pt x="452018" y="150520"/>
                  </a:lnTo>
                  <a:lnTo>
                    <a:pt x="454926" y="140893"/>
                  </a:lnTo>
                  <a:lnTo>
                    <a:pt x="433260" y="140893"/>
                  </a:lnTo>
                  <a:lnTo>
                    <a:pt x="433260" y="0"/>
                  </a:lnTo>
                  <a:lnTo>
                    <a:pt x="417614" y="0"/>
                  </a:lnTo>
                  <a:lnTo>
                    <a:pt x="417614" y="140893"/>
                  </a:lnTo>
                  <a:lnTo>
                    <a:pt x="394741" y="140893"/>
                  </a:lnTo>
                  <a:lnTo>
                    <a:pt x="424268" y="239001"/>
                  </a:lnTo>
                  <a:lnTo>
                    <a:pt x="395135" y="239382"/>
                  </a:lnTo>
                  <a:lnTo>
                    <a:pt x="353352" y="242493"/>
                  </a:lnTo>
                  <a:lnTo>
                    <a:pt x="312191" y="248132"/>
                  </a:lnTo>
                  <a:lnTo>
                    <a:pt x="272021" y="256298"/>
                  </a:lnTo>
                  <a:lnTo>
                    <a:pt x="233210" y="267004"/>
                  </a:lnTo>
                  <a:lnTo>
                    <a:pt x="196126" y="280250"/>
                  </a:lnTo>
                  <a:lnTo>
                    <a:pt x="161124" y="296011"/>
                  </a:lnTo>
                  <a:lnTo>
                    <a:pt x="98844" y="335127"/>
                  </a:lnTo>
                  <a:lnTo>
                    <a:pt x="49288" y="384340"/>
                  </a:lnTo>
                  <a:lnTo>
                    <a:pt x="15367" y="443623"/>
                  </a:lnTo>
                  <a:lnTo>
                    <a:pt x="0" y="512978"/>
                  </a:lnTo>
                  <a:lnTo>
                    <a:pt x="1193" y="526224"/>
                  </a:lnTo>
                  <a:lnTo>
                    <a:pt x="11010" y="571881"/>
                  </a:lnTo>
                  <a:lnTo>
                    <a:pt x="29806" y="612889"/>
                  </a:lnTo>
                  <a:lnTo>
                    <a:pt x="56362" y="649325"/>
                  </a:lnTo>
                  <a:lnTo>
                    <a:pt x="89496" y="681278"/>
                  </a:lnTo>
                  <a:lnTo>
                    <a:pt x="128016" y="708837"/>
                  </a:lnTo>
                  <a:lnTo>
                    <a:pt x="170713" y="732091"/>
                  </a:lnTo>
                  <a:lnTo>
                    <a:pt x="216395" y="751141"/>
                  </a:lnTo>
                  <a:lnTo>
                    <a:pt x="263867" y="766064"/>
                  </a:lnTo>
                  <a:lnTo>
                    <a:pt x="311924" y="776960"/>
                  </a:lnTo>
                  <a:lnTo>
                    <a:pt x="359384" y="783907"/>
                  </a:lnTo>
                  <a:lnTo>
                    <a:pt x="405041" y="786993"/>
                  </a:lnTo>
                  <a:lnTo>
                    <a:pt x="447700" y="786320"/>
                  </a:lnTo>
                  <a:lnTo>
                    <a:pt x="489381" y="784263"/>
                  </a:lnTo>
                  <a:lnTo>
                    <a:pt x="527685" y="779094"/>
                  </a:lnTo>
                  <a:lnTo>
                    <a:pt x="533666" y="778294"/>
                  </a:lnTo>
                  <a:lnTo>
                    <a:pt x="579335" y="768388"/>
                  </a:lnTo>
                  <a:lnTo>
                    <a:pt x="625157" y="754545"/>
                  </a:lnTo>
                  <a:lnTo>
                    <a:pt x="669899" y="736714"/>
                  </a:lnTo>
                  <a:lnTo>
                    <a:pt x="712343" y="714895"/>
                  </a:lnTo>
                  <a:lnTo>
                    <a:pt x="751243" y="689038"/>
                  </a:lnTo>
                  <a:lnTo>
                    <a:pt x="785380" y="659130"/>
                  </a:lnTo>
                  <a:lnTo>
                    <a:pt x="813523" y="625157"/>
                  </a:lnTo>
                  <a:lnTo>
                    <a:pt x="834440" y="587082"/>
                  </a:lnTo>
                  <a:lnTo>
                    <a:pt x="846899" y="544880"/>
                  </a:lnTo>
                  <a:lnTo>
                    <a:pt x="849668" y="498525"/>
                  </a:lnTo>
                  <a:close/>
                </a:path>
              </a:pathLst>
            </a:custGeom>
            <a:solidFill>
              <a:srgbClr val="000000"/>
            </a:solidFill>
          </p:spPr>
          <p:txBody>
            <a:bodyPr wrap="square" lIns="0" tIns="0" rIns="0" bIns="0" rtlCol="0"/>
            <a:lstStyle/>
            <a:p>
              <a:endParaRPr/>
            </a:p>
          </p:txBody>
        </p:sp>
        <p:pic>
          <p:nvPicPr>
            <p:cNvPr id="87" name="object 37"/>
            <p:cNvPicPr/>
            <p:nvPr/>
          </p:nvPicPr>
          <p:blipFill>
            <a:blip r:embed="rId23" cstate="print"/>
            <a:stretch>
              <a:fillRect/>
            </a:stretch>
          </p:blipFill>
          <p:spPr>
            <a:xfrm>
              <a:off x="5286789" y="5088093"/>
              <a:ext cx="842453" cy="541873"/>
            </a:xfrm>
            <a:prstGeom prst="rect">
              <a:avLst/>
            </a:prstGeom>
          </p:spPr>
        </p:pic>
        <p:sp>
          <p:nvSpPr>
            <p:cNvPr id="88" name="object 38"/>
            <p:cNvSpPr/>
            <p:nvPr/>
          </p:nvSpPr>
          <p:spPr>
            <a:xfrm>
              <a:off x="5283179" y="5086082"/>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2"/>
                  </a:lnTo>
                  <a:lnTo>
                    <a:pt x="1202" y="287398"/>
                  </a:lnTo>
                  <a:lnTo>
                    <a:pt x="11020" y="333060"/>
                  </a:lnTo>
                  <a:lnTo>
                    <a:pt x="29808" y="374063"/>
                  </a:lnTo>
                  <a:lnTo>
                    <a:pt x="56368" y="410496"/>
                  </a:lnTo>
                  <a:lnTo>
                    <a:pt x="89504" y="442449"/>
                  </a:lnTo>
                  <a:lnTo>
                    <a:pt x="128018" y="470011"/>
                  </a:lnTo>
                  <a:lnTo>
                    <a:pt x="170716" y="493272"/>
                  </a:lnTo>
                  <a:lnTo>
                    <a:pt x="216398" y="512320"/>
                  </a:lnTo>
                  <a:lnTo>
                    <a:pt x="263869" y="527245"/>
                  </a:lnTo>
                  <a:lnTo>
                    <a:pt x="311932" y="538135"/>
                  </a:lnTo>
                  <a:lnTo>
                    <a:pt x="359390" y="545081"/>
                  </a:lnTo>
                  <a:lnTo>
                    <a:pt x="405045" y="548172"/>
                  </a:lnTo>
                  <a:lnTo>
                    <a:pt x="447702" y="547496"/>
                  </a:lnTo>
                  <a:lnTo>
                    <a:pt x="489380" y="545432"/>
                  </a:lnTo>
                  <a:lnTo>
                    <a:pt x="527681" y="540271"/>
                  </a:lnTo>
                  <a:lnTo>
                    <a:pt x="424835" y="540271"/>
                  </a:lnTo>
                  <a:lnTo>
                    <a:pt x="384852" y="539656"/>
                  </a:lnTo>
                  <a:lnTo>
                    <a:pt x="342924" y="535625"/>
                  </a:lnTo>
                  <a:lnTo>
                    <a:pt x="342596"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1"/>
                  </a:lnTo>
                  <a:lnTo>
                    <a:pt x="83850" y="119646"/>
                  </a:lnTo>
                  <a:lnTo>
                    <a:pt x="120051" y="91511"/>
                  </a:lnTo>
                  <a:lnTo>
                    <a:pt x="160554" y="67532"/>
                  </a:lnTo>
                  <a:lnTo>
                    <a:pt x="204204" y="47573"/>
                  </a:lnTo>
                  <a:lnTo>
                    <a:pt x="249757" y="31598"/>
                  </a:lnTo>
                  <a:lnTo>
                    <a:pt x="295964" y="19571"/>
                  </a:lnTo>
                  <a:lnTo>
                    <a:pt x="340934" y="11572"/>
                  </a:lnTo>
                  <a:lnTo>
                    <a:pt x="340394" y="11572"/>
                  </a:lnTo>
                  <a:lnTo>
                    <a:pt x="384868" y="7269"/>
                  </a:lnTo>
                  <a:lnTo>
                    <a:pt x="380516" y="7269"/>
                  </a:lnTo>
                  <a:lnTo>
                    <a:pt x="522555" y="6828"/>
                  </a:lnTo>
                  <a:lnTo>
                    <a:pt x="520639" y="6495"/>
                  </a:lnTo>
                  <a:lnTo>
                    <a:pt x="479148" y="1976"/>
                  </a:lnTo>
                  <a:lnTo>
                    <a:pt x="437194" y="0"/>
                  </a:lnTo>
                  <a:close/>
                </a:path>
                <a:path w="850264" h="548639">
                  <a:moveTo>
                    <a:pt x="522555" y="6828"/>
                  </a:moveTo>
                  <a:lnTo>
                    <a:pt x="426039" y="6828"/>
                  </a:lnTo>
                  <a:lnTo>
                    <a:pt x="466695" y="7269"/>
                  </a:lnTo>
                  <a:lnTo>
                    <a:pt x="510459" y="11572"/>
                  </a:lnTo>
                  <a:lnTo>
                    <a:pt x="556073" y="19771"/>
                  </a:lnTo>
                  <a:lnTo>
                    <a:pt x="602282" y="31897"/>
                  </a:lnTo>
                  <a:lnTo>
                    <a:pt x="647826" y="47982"/>
                  </a:lnTo>
                  <a:lnTo>
                    <a:pt x="691450" y="68060"/>
                  </a:lnTo>
                  <a:lnTo>
                    <a:pt x="731896" y="92161"/>
                  </a:lnTo>
                  <a:lnTo>
                    <a:pt x="767906" y="120318"/>
                  </a:lnTo>
                  <a:lnTo>
                    <a:pt x="798225" y="152563"/>
                  </a:lnTo>
                  <a:lnTo>
                    <a:pt x="821593" y="188929"/>
                  </a:lnTo>
                  <a:lnTo>
                    <a:pt x="836755" y="229448"/>
                  </a:lnTo>
                  <a:lnTo>
                    <a:pt x="842453" y="274152"/>
                  </a:lnTo>
                  <a:lnTo>
                    <a:pt x="836249" y="318774"/>
                  </a:lnTo>
                  <a:lnTo>
                    <a:pt x="820737" y="359193"/>
                  </a:lnTo>
                  <a:lnTo>
                    <a:pt x="797148" y="395445"/>
                  </a:lnTo>
                  <a:lnTo>
                    <a:pt x="766717" y="427567"/>
                  </a:lnTo>
                  <a:lnTo>
                    <a:pt x="730674" y="455595"/>
                  </a:lnTo>
                  <a:lnTo>
                    <a:pt x="690254" y="479567"/>
                  </a:lnTo>
                  <a:lnTo>
                    <a:pt x="646689" y="499519"/>
                  </a:lnTo>
                  <a:lnTo>
                    <a:pt x="601212" y="515488"/>
                  </a:lnTo>
                  <a:lnTo>
                    <a:pt x="555055" y="527511"/>
                  </a:lnTo>
                  <a:lnTo>
                    <a:pt x="509451" y="535625"/>
                  </a:lnTo>
                  <a:lnTo>
                    <a:pt x="465634" y="539866"/>
                  </a:lnTo>
                  <a:lnTo>
                    <a:pt x="424835" y="540271"/>
                  </a:lnTo>
                  <a:lnTo>
                    <a:pt x="527681" y="540271"/>
                  </a:lnTo>
                  <a:lnTo>
                    <a:pt x="579339" y="529569"/>
                  </a:lnTo>
                  <a:lnTo>
                    <a:pt x="625162" y="515720"/>
                  </a:lnTo>
                  <a:lnTo>
                    <a:pt x="669907" y="497894"/>
                  </a:lnTo>
                  <a:lnTo>
                    <a:pt x="712346" y="476067"/>
                  </a:lnTo>
                  <a:lnTo>
                    <a:pt x="751248" y="450214"/>
                  </a:lnTo>
                  <a:lnTo>
                    <a:pt x="785384" y="420310"/>
                  </a:lnTo>
                  <a:lnTo>
                    <a:pt x="813524" y="386332"/>
                  </a:lnTo>
                  <a:lnTo>
                    <a:pt x="834438" y="348254"/>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5" y="6828"/>
                  </a:lnTo>
                  <a:close/>
                </a:path>
              </a:pathLst>
            </a:custGeom>
            <a:solidFill>
              <a:srgbClr val="000000"/>
            </a:solidFill>
          </p:spPr>
          <p:txBody>
            <a:bodyPr wrap="square" lIns="0" tIns="0" rIns="0" bIns="0" rtlCol="0"/>
            <a:lstStyle/>
            <a:p>
              <a:endParaRPr/>
            </a:p>
          </p:txBody>
        </p:sp>
      </p:grpSp>
      <p:sp>
        <p:nvSpPr>
          <p:cNvPr id="89" name="object 39"/>
          <p:cNvSpPr txBox="1"/>
          <p:nvPr/>
        </p:nvSpPr>
        <p:spPr>
          <a:xfrm>
            <a:off x="8305631" y="5902246"/>
            <a:ext cx="1798064" cy="721251"/>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depth</a:t>
            </a:r>
            <a:endParaRPr sz="1724">
              <a:latin typeface="Times New Roman"/>
              <a:cs typeface="Times New Roman"/>
            </a:endParaRPr>
          </a:p>
          <a:p>
            <a:pPr marR="4611" algn="r">
              <a:spcBef>
                <a:spcPts val="1370"/>
              </a:spcBef>
            </a:pPr>
            <a:r>
              <a:rPr sz="1724" spc="-23" dirty="0">
                <a:latin typeface="Times New Roman"/>
                <a:cs typeface="Times New Roman"/>
              </a:rPr>
              <a:t>rec</a:t>
            </a:r>
            <a:endParaRPr sz="1724">
              <a:latin typeface="Times New Roman"/>
              <a:cs typeface="Times New Roman"/>
            </a:endParaRPr>
          </a:p>
        </p:txBody>
      </p:sp>
      <p:sp>
        <p:nvSpPr>
          <p:cNvPr id="90" name="object 40"/>
          <p:cNvSpPr/>
          <p:nvPr/>
        </p:nvSpPr>
        <p:spPr>
          <a:xfrm>
            <a:off x="8909155" y="5588109"/>
            <a:ext cx="1673006" cy="874827"/>
          </a:xfrm>
          <a:custGeom>
            <a:avLst/>
            <a:gdLst/>
            <a:ahLst/>
            <a:cxnLst/>
            <a:rect l="l" t="t" r="r" b="b"/>
            <a:pathLst>
              <a:path w="1843404" h="963929">
                <a:moveTo>
                  <a:pt x="724509" y="963333"/>
                </a:moveTo>
                <a:lnTo>
                  <a:pt x="690791" y="935634"/>
                </a:lnTo>
                <a:lnTo>
                  <a:pt x="643877" y="897102"/>
                </a:lnTo>
                <a:lnTo>
                  <a:pt x="635139" y="918260"/>
                </a:lnTo>
                <a:lnTo>
                  <a:pt x="6019" y="656272"/>
                </a:lnTo>
                <a:lnTo>
                  <a:pt x="0" y="669518"/>
                </a:lnTo>
                <a:lnTo>
                  <a:pt x="629602" y="931697"/>
                </a:lnTo>
                <a:lnTo>
                  <a:pt x="621004" y="952500"/>
                </a:lnTo>
                <a:lnTo>
                  <a:pt x="724509" y="963333"/>
                </a:lnTo>
                <a:close/>
              </a:path>
              <a:path w="1843404" h="963929">
                <a:moveTo>
                  <a:pt x="1843366" y="0"/>
                </a:moveTo>
                <a:lnTo>
                  <a:pt x="1825358" y="0"/>
                </a:lnTo>
                <a:lnTo>
                  <a:pt x="1429715" y="692480"/>
                </a:lnTo>
                <a:lnTo>
                  <a:pt x="1410512" y="681558"/>
                </a:lnTo>
                <a:lnTo>
                  <a:pt x="1386433" y="782713"/>
                </a:lnTo>
                <a:lnTo>
                  <a:pt x="1463459" y="711657"/>
                </a:lnTo>
                <a:lnTo>
                  <a:pt x="1457109" y="708050"/>
                </a:lnTo>
                <a:lnTo>
                  <a:pt x="1442834" y="699935"/>
                </a:lnTo>
                <a:lnTo>
                  <a:pt x="1843366"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5228278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 Constraints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6800" y="859254"/>
                <a:ext cx="5656015" cy="5770146"/>
              </a:xfrm>
            </p:spPr>
            <p:txBody>
              <a:bodyPr>
                <a:normAutofit/>
              </a:bodyPr>
              <a:lstStyle/>
              <a:p>
                <a:r>
                  <a:rPr lang="en-US" altLang="zh-CN" dirty="0"/>
                  <a:t>To ensure data consistency, shared data must be accessed in mutual exclusion</a:t>
                </a:r>
              </a:p>
              <a:p>
                <a:r>
                  <a:rPr lang="en-US" altLang="zh-CN" dirty="0"/>
                  <a:t>Example: the writer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𝑊</m:t>
                        </m:r>
                      </m:sub>
                    </m:sSub>
                  </m:oMath>
                </a14:m>
                <a:r>
                  <a:rPr lang="en-US" altLang="zh-CN" dirty="0"/>
                  <a:t> writes to variables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GB" altLang="zh-CN" b="0" i="1" smtClean="0">
                        <a:latin typeface="Cambria Math" panose="02040503050406030204" pitchFamily="18" charset="0"/>
                      </a:rPr>
                      <m:t>𝑦</m:t>
                    </m:r>
                  </m:oMath>
                </a14:m>
                <a:r>
                  <a:rPr lang="en-US" altLang="zh-CN" dirty="0"/>
                  <a:t>; the reader task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𝑅</m:t>
                        </m:r>
                      </m:sub>
                    </m:sSub>
                    <m:r>
                      <a:rPr lang="en-GB" altLang="zh-CN" i="1">
                        <a:latin typeface="Cambria Math" panose="02040503050406030204" pitchFamily="18" charset="0"/>
                      </a:rPr>
                      <m:t> </m:t>
                    </m:r>
                  </m:oMath>
                </a14:m>
                <a:r>
                  <a:rPr lang="en-US" altLang="zh-CN" dirty="0"/>
                  <a:t>reads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US" altLang="zh-CN" i="1" dirty="0" smtClean="0">
                        <a:latin typeface="Cambria Math" panose="02040503050406030204" pitchFamily="18" charset="0"/>
                      </a:rPr>
                      <m:t>𝑦</m:t>
                    </m:r>
                  </m:oMath>
                </a14:m>
                <a:r>
                  <a:rPr lang="en-US" altLang="zh-CN" dirty="0"/>
                  <a:t>. The pair of variables </a:t>
                </a:r>
                <a14:m>
                  <m:oMath xmlns:m="http://schemas.openxmlformats.org/officeDocument/2006/math">
                    <m:r>
                      <a:rPr lang="en-GB" altLang="zh-CN" b="0" i="1" smtClean="0">
                        <a:latin typeface="Cambria Math" panose="02040503050406030204" pitchFamily="18" charset="0"/>
                      </a:rPr>
                      <m:t>(</m:t>
                    </m:r>
                    <m:r>
                      <a:rPr lang="en-GB" altLang="zh-CN" b="0" i="1" smtClean="0">
                        <a:latin typeface="Cambria Math" panose="02040503050406030204" pitchFamily="18" charset="0"/>
                      </a:rPr>
                      <m:t>𝑥</m:t>
                    </m:r>
                    <m:r>
                      <a:rPr lang="en-GB" altLang="zh-CN" b="0" i="1" smtClean="0">
                        <a:latin typeface="Cambria Math" panose="02040503050406030204" pitchFamily="18" charset="0"/>
                      </a:rPr>
                      <m:t>,</m:t>
                    </m:r>
                    <m:r>
                      <a:rPr lang="en-GB" altLang="zh-CN" b="0" i="1" smtClean="0">
                        <a:latin typeface="Cambria Math" panose="02040503050406030204" pitchFamily="18" charset="0"/>
                      </a:rPr>
                      <m:t>𝑦</m:t>
                    </m:r>
                    <m:r>
                      <a:rPr lang="en-GB" altLang="zh-CN" b="0" i="1" smtClean="0">
                        <a:latin typeface="Cambria Math" panose="02040503050406030204" pitchFamily="18" charset="0"/>
                      </a:rPr>
                      <m:t>)</m:t>
                    </m:r>
                  </m:oMath>
                </a14:m>
                <a:r>
                  <a:rPr lang="en-US" altLang="zh-CN" dirty="0"/>
                  <a:t> should be updated atomically, i.e.,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𝑅</m:t>
                        </m:r>
                      </m:sub>
                    </m:sSub>
                  </m:oMath>
                </a14:m>
                <a:r>
                  <a:rPr lang="en-US" altLang="zh-CN" baseline="-25000" dirty="0"/>
                  <a:t> </a:t>
                </a:r>
                <a:r>
                  <a:rPr lang="en-US" altLang="zh-CN" dirty="0"/>
                  <a:t>should read either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b="0" i="1" smtClean="0">
                        <a:latin typeface="Cambria Math" panose="02040503050406030204" pitchFamily="18" charset="0"/>
                      </a:rPr>
                      <m:t>=</m:t>
                    </m:r>
                    <m:d>
                      <m:dPr>
                        <m:ctrlPr>
                          <a:rPr lang="en-GB" altLang="zh-CN" b="0" i="1" smtClean="0">
                            <a:latin typeface="Cambria Math" panose="02040503050406030204" pitchFamily="18" charset="0"/>
                          </a:rPr>
                        </m:ctrlPr>
                      </m:dPr>
                      <m:e>
                        <m:r>
                          <a:rPr lang="en-GB" altLang="zh-CN" b="0" i="1" smtClean="0">
                            <a:latin typeface="Cambria Math" panose="02040503050406030204" pitchFamily="18" charset="0"/>
                          </a:rPr>
                          <m:t>1</m:t>
                        </m:r>
                        <m:r>
                          <a:rPr lang="en-GB" altLang="zh-CN" b="0" i="1" smtClean="0">
                            <a:latin typeface="Cambria Math" panose="02040503050406030204" pitchFamily="18" charset="0"/>
                          </a:rPr>
                          <m:t>,</m:t>
                        </m:r>
                        <m:r>
                          <a:rPr lang="en-GB" altLang="zh-CN" b="0" i="1" smtClean="0">
                            <a:latin typeface="Cambria Math" panose="02040503050406030204" pitchFamily="18" charset="0"/>
                          </a:rPr>
                          <m:t>8</m:t>
                        </m:r>
                      </m:e>
                    </m:d>
                  </m:oMath>
                </a14:m>
                <a:r>
                  <a:rPr lang="en-US" altLang="zh-CN" dirty="0"/>
                  <a:t> or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upper: an erroneous scenario when </a:t>
                </a:r>
                <a:r>
                  <a:rPr lang="el-GR" altLang="zh-CN" dirty="0"/>
                  <a:t>τ</a:t>
                </a:r>
                <a:r>
                  <a:rPr lang="en-US" altLang="zh-CN" baseline="-25000" dirty="0"/>
                  <a:t>R</a:t>
                </a:r>
                <a:r>
                  <a:rPr lang="en-US" altLang="zh-CN" dirty="0"/>
                  <a:t> reads a set of inconsistent values </a:t>
                </a:r>
                <a14:m>
                  <m:oMath xmlns:m="http://schemas.openxmlformats.org/officeDocument/2006/math">
                    <m:d>
                      <m:dPr>
                        <m:ctrlPr>
                          <a:rPr lang="en-GB" altLang="zh-CN" i="1" smtClean="0">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lower: protecting the critical section (yellow parts) with a mutex lock ensures atomicity.</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6800" y="859254"/>
                <a:ext cx="5656015" cy="5770146"/>
              </a:xfrm>
              <a:blipFill>
                <a:blip r:embed="rId2"/>
                <a:stretch>
                  <a:fillRect l="-1940" t="-2006" r="-2155"/>
                </a:stretch>
              </a:blipFill>
            </p:spPr>
            <p:txBody>
              <a:bodyPr/>
              <a:lstStyle/>
              <a:p>
                <a:r>
                  <a:rPr lang="en-SE">
                    <a:noFill/>
                  </a:rPr>
                  <a:t> </a:t>
                </a:r>
              </a:p>
            </p:txBody>
          </p:sp>
        </mc:Fallback>
      </mc:AlternateContent>
      <p:grpSp>
        <p:nvGrpSpPr>
          <p:cNvPr id="26" name="object 4">
            <a:extLst>
              <a:ext uri="{FF2B5EF4-FFF2-40B4-BE49-F238E27FC236}">
                <a16:creationId xmlns:a16="http://schemas.microsoft.com/office/drawing/2014/main" id="{0EBE0CD7-8311-6A3F-FF9D-89BF00338A51}"/>
              </a:ext>
            </a:extLst>
          </p:cNvPr>
          <p:cNvGrpSpPr/>
          <p:nvPr/>
        </p:nvGrpSpPr>
        <p:grpSpPr>
          <a:xfrm>
            <a:off x="7387877" y="685800"/>
            <a:ext cx="4085985" cy="825842"/>
            <a:chOff x="2958203" y="2382622"/>
            <a:chExt cx="4502150" cy="909955"/>
          </a:xfrm>
        </p:grpSpPr>
        <p:sp>
          <p:nvSpPr>
            <p:cNvPr id="27" name="object 5">
              <a:extLst>
                <a:ext uri="{FF2B5EF4-FFF2-40B4-BE49-F238E27FC236}">
                  <a16:creationId xmlns:a16="http://schemas.microsoft.com/office/drawing/2014/main" id="{6E7F5834-B52B-92EC-B171-75183FFC0DA5}"/>
                </a:ext>
              </a:extLst>
            </p:cNvPr>
            <p:cNvSpPr/>
            <p:nvPr/>
          </p:nvSpPr>
          <p:spPr>
            <a:xfrm>
              <a:off x="2962055" y="2579458"/>
              <a:ext cx="513715" cy="514984"/>
            </a:xfrm>
            <a:custGeom>
              <a:avLst/>
              <a:gdLst/>
              <a:ahLst/>
              <a:cxnLst/>
              <a:rect l="l" t="t" r="r" b="b"/>
              <a:pathLst>
                <a:path w="513714" h="514985">
                  <a:moveTo>
                    <a:pt x="256805" y="0"/>
                  </a:moveTo>
                  <a:lnTo>
                    <a:pt x="210798" y="4164"/>
                  </a:lnTo>
                  <a:lnTo>
                    <a:pt x="167434" y="16165"/>
                  </a:lnTo>
                  <a:lnTo>
                    <a:pt x="127451" y="35259"/>
                  </a:lnTo>
                  <a:lnTo>
                    <a:pt x="91590" y="60707"/>
                  </a:lnTo>
                  <a:lnTo>
                    <a:pt x="60590" y="91767"/>
                  </a:lnTo>
                  <a:lnTo>
                    <a:pt x="35191" y="127697"/>
                  </a:lnTo>
                  <a:lnTo>
                    <a:pt x="16133" y="167757"/>
                  </a:lnTo>
                  <a:lnTo>
                    <a:pt x="4156" y="211205"/>
                  </a:lnTo>
                  <a:lnTo>
                    <a:pt x="0" y="257300"/>
                  </a:lnTo>
                  <a:lnTo>
                    <a:pt x="4156" y="303735"/>
                  </a:lnTo>
                  <a:lnTo>
                    <a:pt x="16133" y="347363"/>
                  </a:lnTo>
                  <a:lnTo>
                    <a:pt x="35191" y="387476"/>
                  </a:lnTo>
                  <a:lnTo>
                    <a:pt x="60590" y="423364"/>
                  </a:lnTo>
                  <a:lnTo>
                    <a:pt x="91590" y="454318"/>
                  </a:lnTo>
                  <a:lnTo>
                    <a:pt x="127451" y="479628"/>
                  </a:lnTo>
                  <a:lnTo>
                    <a:pt x="167434" y="498585"/>
                  </a:lnTo>
                  <a:lnTo>
                    <a:pt x="210798" y="510480"/>
                  </a:lnTo>
                  <a:lnTo>
                    <a:pt x="256805" y="514602"/>
                  </a:lnTo>
                  <a:lnTo>
                    <a:pt x="303150" y="510480"/>
                  </a:lnTo>
                  <a:lnTo>
                    <a:pt x="346694" y="498585"/>
                  </a:lnTo>
                  <a:lnTo>
                    <a:pt x="386730" y="479628"/>
                  </a:lnTo>
                  <a:lnTo>
                    <a:pt x="422549" y="454318"/>
                  </a:lnTo>
                  <a:lnTo>
                    <a:pt x="453443" y="423364"/>
                  </a:lnTo>
                  <a:lnTo>
                    <a:pt x="478705" y="387476"/>
                  </a:lnTo>
                  <a:lnTo>
                    <a:pt x="497625" y="347363"/>
                  </a:lnTo>
                  <a:lnTo>
                    <a:pt x="509497" y="303735"/>
                  </a:lnTo>
                  <a:lnTo>
                    <a:pt x="513612" y="257300"/>
                  </a:lnTo>
                  <a:lnTo>
                    <a:pt x="509497" y="211205"/>
                  </a:lnTo>
                  <a:lnTo>
                    <a:pt x="497625" y="167757"/>
                  </a:lnTo>
                  <a:lnTo>
                    <a:pt x="478705" y="127697"/>
                  </a:lnTo>
                  <a:lnTo>
                    <a:pt x="453443" y="91767"/>
                  </a:lnTo>
                  <a:lnTo>
                    <a:pt x="422549" y="60707"/>
                  </a:lnTo>
                  <a:lnTo>
                    <a:pt x="386730" y="35259"/>
                  </a:lnTo>
                  <a:lnTo>
                    <a:pt x="346694" y="16165"/>
                  </a:lnTo>
                  <a:lnTo>
                    <a:pt x="303150" y="4164"/>
                  </a:lnTo>
                  <a:lnTo>
                    <a:pt x="256805" y="0"/>
                  </a:lnTo>
                  <a:close/>
                </a:path>
              </a:pathLst>
            </a:custGeom>
            <a:solidFill>
              <a:srgbClr val="00CC99"/>
            </a:solidFill>
          </p:spPr>
          <p:txBody>
            <a:bodyPr wrap="square" lIns="0" tIns="0" rIns="0" bIns="0" rtlCol="0"/>
            <a:lstStyle/>
            <a:p>
              <a:endParaRPr/>
            </a:p>
          </p:txBody>
        </p:sp>
        <p:sp>
          <p:nvSpPr>
            <p:cNvPr id="28" name="object 6">
              <a:extLst>
                <a:ext uri="{FF2B5EF4-FFF2-40B4-BE49-F238E27FC236}">
                  <a16:creationId xmlns:a16="http://schemas.microsoft.com/office/drawing/2014/main" id="{D71BDFB1-B715-3C98-BF4A-6E712CC521F4}"/>
                </a:ext>
              </a:extLst>
            </p:cNvPr>
            <p:cNvSpPr/>
            <p:nvPr/>
          </p:nvSpPr>
          <p:spPr>
            <a:xfrm>
              <a:off x="2958203" y="2576920"/>
              <a:ext cx="521334" cy="520700"/>
            </a:xfrm>
            <a:custGeom>
              <a:avLst/>
              <a:gdLst/>
              <a:ahLst/>
              <a:cxnLst/>
              <a:rect l="l" t="t" r="r" b="b"/>
              <a:pathLst>
                <a:path w="521335" h="520700">
                  <a:moveTo>
                    <a:pt x="270632" y="0"/>
                  </a:moveTo>
                  <a:lnTo>
                    <a:pt x="205933" y="5651"/>
                  </a:lnTo>
                  <a:lnTo>
                    <a:pt x="144298" y="26592"/>
                  </a:lnTo>
                  <a:lnTo>
                    <a:pt x="89308" y="62716"/>
                  </a:lnTo>
                  <a:lnTo>
                    <a:pt x="44542" y="113917"/>
                  </a:lnTo>
                  <a:lnTo>
                    <a:pt x="13580" y="180089"/>
                  </a:lnTo>
                  <a:lnTo>
                    <a:pt x="4393" y="218756"/>
                  </a:lnTo>
                  <a:lnTo>
                    <a:pt x="0" y="261125"/>
                  </a:lnTo>
                  <a:lnTo>
                    <a:pt x="1283" y="273990"/>
                  </a:lnTo>
                  <a:lnTo>
                    <a:pt x="7825" y="316361"/>
                  </a:lnTo>
                  <a:lnTo>
                    <a:pt x="7916" y="316952"/>
                  </a:lnTo>
                  <a:lnTo>
                    <a:pt x="19310" y="355737"/>
                  </a:lnTo>
                  <a:lnTo>
                    <a:pt x="54489" y="420868"/>
                  </a:lnTo>
                  <a:lnTo>
                    <a:pt x="103041" y="469573"/>
                  </a:lnTo>
                  <a:lnTo>
                    <a:pt x="161183" y="502039"/>
                  </a:lnTo>
                  <a:lnTo>
                    <a:pt x="225135" y="518455"/>
                  </a:lnTo>
                  <a:lnTo>
                    <a:pt x="258108" y="520704"/>
                  </a:lnTo>
                  <a:lnTo>
                    <a:pt x="291116" y="519011"/>
                  </a:lnTo>
                  <a:lnTo>
                    <a:pt x="323686" y="513399"/>
                  </a:lnTo>
                  <a:lnTo>
                    <a:pt x="325794" y="512766"/>
                  </a:lnTo>
                  <a:lnTo>
                    <a:pt x="267711" y="512766"/>
                  </a:lnTo>
                  <a:lnTo>
                    <a:pt x="234748" y="511552"/>
                  </a:lnTo>
                  <a:lnTo>
                    <a:pt x="170499" y="496919"/>
                  </a:lnTo>
                  <a:lnTo>
                    <a:pt x="111809" y="465938"/>
                  </a:lnTo>
                  <a:lnTo>
                    <a:pt x="62668" y="418516"/>
                  </a:lnTo>
                  <a:lnTo>
                    <a:pt x="27065" y="354564"/>
                  </a:lnTo>
                  <a:lnTo>
                    <a:pt x="15586" y="316361"/>
                  </a:lnTo>
                  <a:lnTo>
                    <a:pt x="8987" y="273990"/>
                  </a:lnTo>
                  <a:lnTo>
                    <a:pt x="8987" y="259839"/>
                  </a:lnTo>
                  <a:lnTo>
                    <a:pt x="13171" y="219120"/>
                  </a:lnTo>
                  <a:lnTo>
                    <a:pt x="13209" y="218756"/>
                  </a:lnTo>
                  <a:lnTo>
                    <a:pt x="13299" y="217879"/>
                  </a:lnTo>
                  <a:lnTo>
                    <a:pt x="22354" y="180089"/>
                  </a:lnTo>
                  <a:lnTo>
                    <a:pt x="22436" y="179745"/>
                  </a:lnTo>
                  <a:lnTo>
                    <a:pt x="35940" y="145436"/>
                  </a:lnTo>
                  <a:lnTo>
                    <a:pt x="74202" y="88288"/>
                  </a:lnTo>
                  <a:lnTo>
                    <a:pt x="124401" y="46429"/>
                  </a:lnTo>
                  <a:lnTo>
                    <a:pt x="182852" y="19852"/>
                  </a:lnTo>
                  <a:lnTo>
                    <a:pt x="245236" y="8625"/>
                  </a:lnTo>
                  <a:lnTo>
                    <a:pt x="329583" y="8625"/>
                  </a:lnTo>
                  <a:lnTo>
                    <a:pt x="303013" y="2941"/>
                  </a:lnTo>
                  <a:lnTo>
                    <a:pt x="270632" y="0"/>
                  </a:lnTo>
                  <a:close/>
                </a:path>
                <a:path w="521335" h="520700">
                  <a:moveTo>
                    <a:pt x="329583" y="8625"/>
                  </a:moveTo>
                  <a:lnTo>
                    <a:pt x="277944" y="8625"/>
                  </a:lnTo>
                  <a:lnTo>
                    <a:pt x="309777" y="12516"/>
                  </a:lnTo>
                  <a:lnTo>
                    <a:pt x="340909" y="20222"/>
                  </a:lnTo>
                  <a:lnTo>
                    <a:pt x="399231" y="47077"/>
                  </a:lnTo>
                  <a:lnTo>
                    <a:pt x="449227" y="89183"/>
                  </a:lnTo>
                  <a:lnTo>
                    <a:pt x="487213" y="146533"/>
                  </a:lnTo>
                  <a:lnTo>
                    <a:pt x="509418" y="218756"/>
                  </a:lnTo>
                  <a:lnTo>
                    <a:pt x="513486" y="259839"/>
                  </a:lnTo>
                  <a:lnTo>
                    <a:pt x="513612" y="261125"/>
                  </a:lnTo>
                  <a:lnTo>
                    <a:pt x="509239" y="303869"/>
                  </a:lnTo>
                  <a:lnTo>
                    <a:pt x="499774" y="342673"/>
                  </a:lnTo>
                  <a:lnTo>
                    <a:pt x="467561" y="408418"/>
                  </a:lnTo>
                  <a:lnTo>
                    <a:pt x="420964" y="458269"/>
                  </a:lnTo>
                  <a:lnTo>
                    <a:pt x="363970" y="492136"/>
                  </a:lnTo>
                  <a:lnTo>
                    <a:pt x="300568" y="509927"/>
                  </a:lnTo>
                  <a:lnTo>
                    <a:pt x="267711" y="512766"/>
                  </a:lnTo>
                  <a:lnTo>
                    <a:pt x="325794" y="512766"/>
                  </a:lnTo>
                  <a:lnTo>
                    <a:pt x="385621" y="490516"/>
                  </a:lnTo>
                  <a:lnTo>
                    <a:pt x="440132" y="452244"/>
                  </a:lnTo>
                  <a:lnTo>
                    <a:pt x="483439" y="398770"/>
                  </a:lnTo>
                  <a:lnTo>
                    <a:pt x="511761" y="330284"/>
                  </a:lnTo>
                  <a:lnTo>
                    <a:pt x="519120" y="290470"/>
                  </a:lnTo>
                  <a:lnTo>
                    <a:pt x="521315" y="246974"/>
                  </a:lnTo>
                  <a:lnTo>
                    <a:pt x="514829" y="204811"/>
                  </a:lnTo>
                  <a:lnTo>
                    <a:pt x="503739" y="166631"/>
                  </a:lnTo>
                  <a:lnTo>
                    <a:pt x="469541" y="102162"/>
                  </a:lnTo>
                  <a:lnTo>
                    <a:pt x="422301" y="53462"/>
                  </a:lnTo>
                  <a:lnTo>
                    <a:pt x="365599" y="20424"/>
                  </a:lnTo>
                  <a:lnTo>
                    <a:pt x="334818" y="9744"/>
                  </a:lnTo>
                  <a:lnTo>
                    <a:pt x="329583" y="8625"/>
                  </a:lnTo>
                  <a:close/>
                </a:path>
              </a:pathLst>
            </a:custGeom>
            <a:solidFill>
              <a:srgbClr val="000000"/>
            </a:solidFill>
          </p:spPr>
          <p:txBody>
            <a:bodyPr wrap="square" lIns="0" tIns="0" rIns="0" bIns="0" rtlCol="0"/>
            <a:lstStyle/>
            <a:p>
              <a:endParaRPr/>
            </a:p>
          </p:txBody>
        </p:sp>
        <p:sp>
          <p:nvSpPr>
            <p:cNvPr id="29" name="object 7">
              <a:extLst>
                <a:ext uri="{FF2B5EF4-FFF2-40B4-BE49-F238E27FC236}">
                  <a16:creationId xmlns:a16="http://schemas.microsoft.com/office/drawing/2014/main" id="{4D186967-BC0F-DD7F-B804-4F1FB0204FDA}"/>
                </a:ext>
              </a:extLst>
            </p:cNvPr>
            <p:cNvSpPr/>
            <p:nvPr/>
          </p:nvSpPr>
          <p:spPr>
            <a:xfrm>
              <a:off x="6942547" y="2579458"/>
              <a:ext cx="513715" cy="514984"/>
            </a:xfrm>
            <a:custGeom>
              <a:avLst/>
              <a:gdLst/>
              <a:ahLst/>
              <a:cxnLst/>
              <a:rect l="l" t="t" r="r" b="b"/>
              <a:pathLst>
                <a:path w="513715" h="514985">
                  <a:moveTo>
                    <a:pt x="256805" y="0"/>
                  </a:moveTo>
                  <a:lnTo>
                    <a:pt x="210799" y="4164"/>
                  </a:lnTo>
                  <a:lnTo>
                    <a:pt x="167434" y="16165"/>
                  </a:lnTo>
                  <a:lnTo>
                    <a:pt x="127452" y="35259"/>
                  </a:lnTo>
                  <a:lnTo>
                    <a:pt x="91590" y="60707"/>
                  </a:lnTo>
                  <a:lnTo>
                    <a:pt x="60590" y="91767"/>
                  </a:lnTo>
                  <a:lnTo>
                    <a:pt x="35192" y="127697"/>
                  </a:lnTo>
                  <a:lnTo>
                    <a:pt x="16134" y="167757"/>
                  </a:lnTo>
                  <a:lnTo>
                    <a:pt x="4156" y="211205"/>
                  </a:lnTo>
                  <a:lnTo>
                    <a:pt x="0" y="257300"/>
                  </a:lnTo>
                  <a:lnTo>
                    <a:pt x="4156" y="303735"/>
                  </a:lnTo>
                  <a:lnTo>
                    <a:pt x="16134" y="347363"/>
                  </a:lnTo>
                  <a:lnTo>
                    <a:pt x="35192" y="387476"/>
                  </a:lnTo>
                  <a:lnTo>
                    <a:pt x="60590" y="423364"/>
                  </a:lnTo>
                  <a:lnTo>
                    <a:pt x="91590" y="454318"/>
                  </a:lnTo>
                  <a:lnTo>
                    <a:pt x="127452" y="479628"/>
                  </a:lnTo>
                  <a:lnTo>
                    <a:pt x="167434" y="498585"/>
                  </a:lnTo>
                  <a:lnTo>
                    <a:pt x="210799" y="510480"/>
                  </a:lnTo>
                  <a:lnTo>
                    <a:pt x="256805" y="514602"/>
                  </a:lnTo>
                  <a:lnTo>
                    <a:pt x="303150" y="510480"/>
                  </a:lnTo>
                  <a:lnTo>
                    <a:pt x="346695" y="498585"/>
                  </a:lnTo>
                  <a:lnTo>
                    <a:pt x="386730" y="479628"/>
                  </a:lnTo>
                  <a:lnTo>
                    <a:pt x="422549" y="454318"/>
                  </a:lnTo>
                  <a:lnTo>
                    <a:pt x="453444" y="423364"/>
                  </a:lnTo>
                  <a:lnTo>
                    <a:pt x="478705" y="387476"/>
                  </a:lnTo>
                  <a:lnTo>
                    <a:pt x="497626" y="347363"/>
                  </a:lnTo>
                  <a:lnTo>
                    <a:pt x="509497" y="303735"/>
                  </a:lnTo>
                  <a:lnTo>
                    <a:pt x="513612" y="257300"/>
                  </a:lnTo>
                  <a:lnTo>
                    <a:pt x="509497" y="211205"/>
                  </a:lnTo>
                  <a:lnTo>
                    <a:pt x="497626" y="167757"/>
                  </a:lnTo>
                  <a:lnTo>
                    <a:pt x="478705" y="127697"/>
                  </a:lnTo>
                  <a:lnTo>
                    <a:pt x="453444" y="91767"/>
                  </a:lnTo>
                  <a:lnTo>
                    <a:pt x="422549" y="60707"/>
                  </a:lnTo>
                  <a:lnTo>
                    <a:pt x="386730" y="35259"/>
                  </a:lnTo>
                  <a:lnTo>
                    <a:pt x="346695" y="16165"/>
                  </a:lnTo>
                  <a:lnTo>
                    <a:pt x="303150" y="4164"/>
                  </a:lnTo>
                  <a:lnTo>
                    <a:pt x="256805" y="0"/>
                  </a:lnTo>
                  <a:close/>
                </a:path>
              </a:pathLst>
            </a:custGeom>
            <a:solidFill>
              <a:srgbClr val="99CCFF"/>
            </a:solidFill>
          </p:spPr>
          <p:txBody>
            <a:bodyPr wrap="square" lIns="0" tIns="0" rIns="0" bIns="0" rtlCol="0"/>
            <a:lstStyle/>
            <a:p>
              <a:endParaRPr/>
            </a:p>
          </p:txBody>
        </p:sp>
        <p:sp>
          <p:nvSpPr>
            <p:cNvPr id="30" name="object 8">
              <a:extLst>
                <a:ext uri="{FF2B5EF4-FFF2-40B4-BE49-F238E27FC236}">
                  <a16:creationId xmlns:a16="http://schemas.microsoft.com/office/drawing/2014/main" id="{45FCA204-EC48-AB23-66FB-A8A5D960E777}"/>
                </a:ext>
              </a:extLst>
            </p:cNvPr>
            <p:cNvSpPr/>
            <p:nvPr/>
          </p:nvSpPr>
          <p:spPr>
            <a:xfrm>
              <a:off x="6938697" y="2576920"/>
              <a:ext cx="521334" cy="520700"/>
            </a:xfrm>
            <a:custGeom>
              <a:avLst/>
              <a:gdLst/>
              <a:ahLst/>
              <a:cxnLst/>
              <a:rect l="l" t="t" r="r" b="b"/>
              <a:pathLst>
                <a:path w="521334" h="520700">
                  <a:moveTo>
                    <a:pt x="270631" y="0"/>
                  </a:moveTo>
                  <a:lnTo>
                    <a:pt x="205932" y="5651"/>
                  </a:lnTo>
                  <a:lnTo>
                    <a:pt x="144297" y="26592"/>
                  </a:lnTo>
                  <a:lnTo>
                    <a:pt x="89308" y="62716"/>
                  </a:lnTo>
                  <a:lnTo>
                    <a:pt x="44542" y="113917"/>
                  </a:lnTo>
                  <a:lnTo>
                    <a:pt x="13579" y="180089"/>
                  </a:lnTo>
                  <a:lnTo>
                    <a:pt x="4393" y="218756"/>
                  </a:lnTo>
                  <a:lnTo>
                    <a:pt x="0" y="261125"/>
                  </a:lnTo>
                  <a:lnTo>
                    <a:pt x="1282" y="273990"/>
                  </a:lnTo>
                  <a:lnTo>
                    <a:pt x="7824" y="316361"/>
                  </a:lnTo>
                  <a:lnTo>
                    <a:pt x="7915" y="316952"/>
                  </a:lnTo>
                  <a:lnTo>
                    <a:pt x="19309" y="355737"/>
                  </a:lnTo>
                  <a:lnTo>
                    <a:pt x="54489" y="420868"/>
                  </a:lnTo>
                  <a:lnTo>
                    <a:pt x="103040" y="469573"/>
                  </a:lnTo>
                  <a:lnTo>
                    <a:pt x="161182" y="502039"/>
                  </a:lnTo>
                  <a:lnTo>
                    <a:pt x="225134" y="518455"/>
                  </a:lnTo>
                  <a:lnTo>
                    <a:pt x="258107" y="520704"/>
                  </a:lnTo>
                  <a:lnTo>
                    <a:pt x="291115" y="519011"/>
                  </a:lnTo>
                  <a:lnTo>
                    <a:pt x="323685" y="513399"/>
                  </a:lnTo>
                  <a:lnTo>
                    <a:pt x="325793" y="512766"/>
                  </a:lnTo>
                  <a:lnTo>
                    <a:pt x="267711" y="512766"/>
                  </a:lnTo>
                  <a:lnTo>
                    <a:pt x="234748" y="511552"/>
                  </a:lnTo>
                  <a:lnTo>
                    <a:pt x="170499" y="496919"/>
                  </a:lnTo>
                  <a:lnTo>
                    <a:pt x="111809" y="465938"/>
                  </a:lnTo>
                  <a:lnTo>
                    <a:pt x="62668" y="418516"/>
                  </a:lnTo>
                  <a:lnTo>
                    <a:pt x="27064" y="354564"/>
                  </a:lnTo>
                  <a:lnTo>
                    <a:pt x="15586" y="316361"/>
                  </a:lnTo>
                  <a:lnTo>
                    <a:pt x="8987" y="273990"/>
                  </a:lnTo>
                  <a:lnTo>
                    <a:pt x="8987" y="259839"/>
                  </a:lnTo>
                  <a:lnTo>
                    <a:pt x="13171" y="219120"/>
                  </a:lnTo>
                  <a:lnTo>
                    <a:pt x="13209" y="218756"/>
                  </a:lnTo>
                  <a:lnTo>
                    <a:pt x="22354" y="180089"/>
                  </a:lnTo>
                  <a:lnTo>
                    <a:pt x="53348" y="114951"/>
                  </a:lnTo>
                  <a:lnTo>
                    <a:pt x="98039" y="65448"/>
                  </a:lnTo>
                  <a:lnTo>
                    <a:pt x="152825" y="31231"/>
                  </a:lnTo>
                  <a:lnTo>
                    <a:pt x="214021" y="12292"/>
                  </a:lnTo>
                  <a:lnTo>
                    <a:pt x="245235" y="8625"/>
                  </a:lnTo>
                  <a:lnTo>
                    <a:pt x="329582" y="8625"/>
                  </a:lnTo>
                  <a:lnTo>
                    <a:pt x="303012" y="2941"/>
                  </a:lnTo>
                  <a:lnTo>
                    <a:pt x="270631" y="0"/>
                  </a:lnTo>
                  <a:close/>
                </a:path>
                <a:path w="521334" h="520700">
                  <a:moveTo>
                    <a:pt x="329582" y="8625"/>
                  </a:moveTo>
                  <a:lnTo>
                    <a:pt x="277944" y="8625"/>
                  </a:lnTo>
                  <a:lnTo>
                    <a:pt x="309776" y="12516"/>
                  </a:lnTo>
                  <a:lnTo>
                    <a:pt x="340908" y="20222"/>
                  </a:lnTo>
                  <a:lnTo>
                    <a:pt x="399231" y="47077"/>
                  </a:lnTo>
                  <a:lnTo>
                    <a:pt x="449227" y="89183"/>
                  </a:lnTo>
                  <a:lnTo>
                    <a:pt x="487212" y="146533"/>
                  </a:lnTo>
                  <a:lnTo>
                    <a:pt x="509418" y="218756"/>
                  </a:lnTo>
                  <a:lnTo>
                    <a:pt x="513486" y="259839"/>
                  </a:lnTo>
                  <a:lnTo>
                    <a:pt x="513612" y="261125"/>
                  </a:lnTo>
                  <a:lnTo>
                    <a:pt x="509239" y="303869"/>
                  </a:lnTo>
                  <a:lnTo>
                    <a:pt x="499774" y="342673"/>
                  </a:lnTo>
                  <a:lnTo>
                    <a:pt x="467561" y="408418"/>
                  </a:lnTo>
                  <a:lnTo>
                    <a:pt x="420963" y="458269"/>
                  </a:lnTo>
                  <a:lnTo>
                    <a:pt x="363969" y="492136"/>
                  </a:lnTo>
                  <a:lnTo>
                    <a:pt x="300568" y="509927"/>
                  </a:lnTo>
                  <a:lnTo>
                    <a:pt x="267711" y="512766"/>
                  </a:lnTo>
                  <a:lnTo>
                    <a:pt x="325793" y="512766"/>
                  </a:lnTo>
                  <a:lnTo>
                    <a:pt x="385620" y="490516"/>
                  </a:lnTo>
                  <a:lnTo>
                    <a:pt x="440131" y="452244"/>
                  </a:lnTo>
                  <a:lnTo>
                    <a:pt x="483438" y="398770"/>
                  </a:lnTo>
                  <a:lnTo>
                    <a:pt x="511759" y="330284"/>
                  </a:lnTo>
                  <a:lnTo>
                    <a:pt x="519119" y="290470"/>
                  </a:lnTo>
                  <a:lnTo>
                    <a:pt x="521314" y="246974"/>
                  </a:lnTo>
                  <a:lnTo>
                    <a:pt x="514827" y="204811"/>
                  </a:lnTo>
                  <a:lnTo>
                    <a:pt x="503738" y="166631"/>
                  </a:lnTo>
                  <a:lnTo>
                    <a:pt x="469540" y="102162"/>
                  </a:lnTo>
                  <a:lnTo>
                    <a:pt x="422300" y="53462"/>
                  </a:lnTo>
                  <a:lnTo>
                    <a:pt x="365598" y="20424"/>
                  </a:lnTo>
                  <a:lnTo>
                    <a:pt x="334816" y="9744"/>
                  </a:lnTo>
                  <a:lnTo>
                    <a:pt x="329582" y="8625"/>
                  </a:lnTo>
                  <a:close/>
                </a:path>
              </a:pathLst>
            </a:custGeom>
            <a:solidFill>
              <a:srgbClr val="000000"/>
            </a:solidFill>
          </p:spPr>
          <p:txBody>
            <a:bodyPr wrap="square" lIns="0" tIns="0" rIns="0" bIns="0" rtlCol="0"/>
            <a:lstStyle/>
            <a:p>
              <a:endParaRPr/>
            </a:p>
          </p:txBody>
        </p:sp>
        <p:pic>
          <p:nvPicPr>
            <p:cNvPr id="31" name="object 9">
              <a:extLst>
                <a:ext uri="{FF2B5EF4-FFF2-40B4-BE49-F238E27FC236}">
                  <a16:creationId xmlns:a16="http://schemas.microsoft.com/office/drawing/2014/main" id="{180EC7CA-45B7-7998-7C1D-87A194A6C154}"/>
                </a:ext>
              </a:extLst>
            </p:cNvPr>
            <p:cNvPicPr/>
            <p:nvPr/>
          </p:nvPicPr>
          <p:blipFill>
            <a:blip r:embed="rId3" cstate="print"/>
            <a:stretch>
              <a:fillRect/>
            </a:stretch>
          </p:blipFill>
          <p:spPr>
            <a:xfrm>
              <a:off x="4695494" y="2386482"/>
              <a:ext cx="1027224" cy="900554"/>
            </a:xfrm>
            <a:prstGeom prst="rect">
              <a:avLst/>
            </a:prstGeom>
          </p:spPr>
        </p:pic>
        <p:sp>
          <p:nvSpPr>
            <p:cNvPr id="32" name="object 10">
              <a:extLst>
                <a:ext uri="{FF2B5EF4-FFF2-40B4-BE49-F238E27FC236}">
                  <a16:creationId xmlns:a16="http://schemas.microsoft.com/office/drawing/2014/main" id="{EEB2FD79-2A4A-8095-7C5B-A2E2E80F39C5}"/>
                </a:ext>
              </a:extLst>
            </p:cNvPr>
            <p:cNvSpPr/>
            <p:nvPr/>
          </p:nvSpPr>
          <p:spPr>
            <a:xfrm>
              <a:off x="4691644" y="2382622"/>
              <a:ext cx="1036319" cy="909955"/>
            </a:xfrm>
            <a:custGeom>
              <a:avLst/>
              <a:gdLst/>
              <a:ahLst/>
              <a:cxnLst/>
              <a:rect l="l" t="t" r="r" b="b"/>
              <a:pathLst>
                <a:path w="1036320" h="909954">
                  <a:moveTo>
                    <a:pt x="1036212" y="0"/>
                  </a:moveTo>
                  <a:lnTo>
                    <a:pt x="0" y="0"/>
                  </a:lnTo>
                  <a:lnTo>
                    <a:pt x="0" y="909560"/>
                  </a:lnTo>
                  <a:lnTo>
                    <a:pt x="1036212" y="909560"/>
                  </a:lnTo>
                  <a:lnTo>
                    <a:pt x="1036212" y="904413"/>
                  </a:lnTo>
                  <a:lnTo>
                    <a:pt x="8987" y="904413"/>
                  </a:lnTo>
                  <a:lnTo>
                    <a:pt x="3850" y="900554"/>
                  </a:lnTo>
                  <a:lnTo>
                    <a:pt x="8987" y="900554"/>
                  </a:lnTo>
                  <a:lnTo>
                    <a:pt x="8987" y="9006"/>
                  </a:lnTo>
                  <a:lnTo>
                    <a:pt x="3850" y="9006"/>
                  </a:lnTo>
                  <a:lnTo>
                    <a:pt x="8987" y="3859"/>
                  </a:lnTo>
                  <a:lnTo>
                    <a:pt x="1036212" y="3859"/>
                  </a:lnTo>
                  <a:lnTo>
                    <a:pt x="1036212" y="0"/>
                  </a:lnTo>
                  <a:close/>
                </a:path>
                <a:path w="1036320" h="909954">
                  <a:moveTo>
                    <a:pt x="8987" y="900554"/>
                  </a:moveTo>
                  <a:lnTo>
                    <a:pt x="3850" y="900554"/>
                  </a:lnTo>
                  <a:lnTo>
                    <a:pt x="8987" y="904413"/>
                  </a:lnTo>
                  <a:lnTo>
                    <a:pt x="8987" y="900554"/>
                  </a:lnTo>
                  <a:close/>
                </a:path>
                <a:path w="1036320" h="909954">
                  <a:moveTo>
                    <a:pt x="1027224" y="900554"/>
                  </a:moveTo>
                  <a:lnTo>
                    <a:pt x="8987" y="900554"/>
                  </a:lnTo>
                  <a:lnTo>
                    <a:pt x="8987" y="904413"/>
                  </a:lnTo>
                  <a:lnTo>
                    <a:pt x="1027224" y="904413"/>
                  </a:lnTo>
                  <a:lnTo>
                    <a:pt x="1027224" y="900554"/>
                  </a:lnTo>
                  <a:close/>
                </a:path>
                <a:path w="1036320" h="909954">
                  <a:moveTo>
                    <a:pt x="1027224" y="3859"/>
                  </a:moveTo>
                  <a:lnTo>
                    <a:pt x="1027224" y="904413"/>
                  </a:lnTo>
                  <a:lnTo>
                    <a:pt x="1031074" y="900554"/>
                  </a:lnTo>
                  <a:lnTo>
                    <a:pt x="1036212" y="900554"/>
                  </a:lnTo>
                  <a:lnTo>
                    <a:pt x="1036212" y="9006"/>
                  </a:lnTo>
                  <a:lnTo>
                    <a:pt x="1031074" y="9006"/>
                  </a:lnTo>
                  <a:lnTo>
                    <a:pt x="1027224" y="3859"/>
                  </a:lnTo>
                  <a:close/>
                </a:path>
                <a:path w="1036320" h="909954">
                  <a:moveTo>
                    <a:pt x="1036212" y="900554"/>
                  </a:moveTo>
                  <a:lnTo>
                    <a:pt x="1031074" y="900554"/>
                  </a:lnTo>
                  <a:lnTo>
                    <a:pt x="1027224" y="904413"/>
                  </a:lnTo>
                  <a:lnTo>
                    <a:pt x="1036212" y="904413"/>
                  </a:lnTo>
                  <a:lnTo>
                    <a:pt x="1036212" y="900554"/>
                  </a:lnTo>
                  <a:close/>
                </a:path>
                <a:path w="1036320" h="909954">
                  <a:moveTo>
                    <a:pt x="8987" y="3859"/>
                  </a:moveTo>
                  <a:lnTo>
                    <a:pt x="3850" y="9006"/>
                  </a:lnTo>
                  <a:lnTo>
                    <a:pt x="8987" y="9006"/>
                  </a:lnTo>
                  <a:lnTo>
                    <a:pt x="8987" y="3859"/>
                  </a:lnTo>
                  <a:close/>
                </a:path>
                <a:path w="1036320" h="909954">
                  <a:moveTo>
                    <a:pt x="1027224" y="3859"/>
                  </a:moveTo>
                  <a:lnTo>
                    <a:pt x="8987" y="3859"/>
                  </a:lnTo>
                  <a:lnTo>
                    <a:pt x="8987" y="9006"/>
                  </a:lnTo>
                  <a:lnTo>
                    <a:pt x="1027224" y="9006"/>
                  </a:lnTo>
                  <a:lnTo>
                    <a:pt x="1027224" y="3859"/>
                  </a:lnTo>
                  <a:close/>
                </a:path>
                <a:path w="1036320" h="909954">
                  <a:moveTo>
                    <a:pt x="1036212" y="3859"/>
                  </a:moveTo>
                  <a:lnTo>
                    <a:pt x="1027224" y="3859"/>
                  </a:lnTo>
                  <a:lnTo>
                    <a:pt x="1031074" y="9006"/>
                  </a:lnTo>
                  <a:lnTo>
                    <a:pt x="1036212" y="9006"/>
                  </a:lnTo>
                  <a:lnTo>
                    <a:pt x="1036212" y="3859"/>
                  </a:lnTo>
                  <a:close/>
                </a:path>
              </a:pathLst>
            </a:custGeom>
            <a:solidFill>
              <a:srgbClr val="000000"/>
            </a:solidFill>
          </p:spPr>
          <p:txBody>
            <a:bodyPr wrap="square" lIns="0" tIns="0" rIns="0" bIns="0" rtlCol="0"/>
            <a:lstStyle/>
            <a:p>
              <a:endParaRPr/>
            </a:p>
          </p:txBody>
        </p:sp>
      </p:grpSp>
      <p:sp>
        <p:nvSpPr>
          <p:cNvPr id="33" name="object 11">
            <a:extLst>
              <a:ext uri="{FF2B5EF4-FFF2-40B4-BE49-F238E27FC236}">
                <a16:creationId xmlns:a16="http://schemas.microsoft.com/office/drawing/2014/main" id="{BDAFF179-206F-A450-C57B-6273F4091C4A}"/>
              </a:ext>
            </a:extLst>
          </p:cNvPr>
          <p:cNvSpPr txBox="1"/>
          <p:nvPr/>
        </p:nvSpPr>
        <p:spPr>
          <a:xfrm>
            <a:off x="9177965" y="798031"/>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3</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sp>
        <p:nvSpPr>
          <p:cNvPr id="34" name="object 12">
            <a:extLst>
              <a:ext uri="{FF2B5EF4-FFF2-40B4-BE49-F238E27FC236}">
                <a16:creationId xmlns:a16="http://schemas.microsoft.com/office/drawing/2014/main" id="{2EF8282B-7430-6E61-B170-C2FE0D316662}"/>
              </a:ext>
            </a:extLst>
          </p:cNvPr>
          <p:cNvSpPr/>
          <p:nvPr/>
        </p:nvSpPr>
        <p:spPr>
          <a:xfrm>
            <a:off x="7857501" y="1068775"/>
            <a:ext cx="3146612" cy="58782"/>
          </a:xfrm>
          <a:custGeom>
            <a:avLst/>
            <a:gdLst/>
            <a:ahLst/>
            <a:cxnLst/>
            <a:rect l="l" t="t" r="r" b="b"/>
            <a:pathLst>
              <a:path w="3467100" h="64769">
                <a:moveTo>
                  <a:pt x="1219835" y="32156"/>
                </a:moveTo>
                <a:lnTo>
                  <a:pt x="1194257" y="24447"/>
                </a:lnTo>
                <a:lnTo>
                  <a:pt x="1113256" y="0"/>
                </a:lnTo>
                <a:lnTo>
                  <a:pt x="1113256" y="24447"/>
                </a:lnTo>
                <a:lnTo>
                  <a:pt x="0" y="24447"/>
                </a:lnTo>
                <a:lnTo>
                  <a:pt x="0" y="41160"/>
                </a:lnTo>
                <a:lnTo>
                  <a:pt x="1113256" y="41160"/>
                </a:lnTo>
                <a:lnTo>
                  <a:pt x="1113256" y="64325"/>
                </a:lnTo>
                <a:lnTo>
                  <a:pt x="1189990" y="41160"/>
                </a:lnTo>
                <a:lnTo>
                  <a:pt x="1219835" y="32156"/>
                </a:lnTo>
                <a:close/>
              </a:path>
              <a:path w="3467100" h="64769">
                <a:moveTo>
                  <a:pt x="3466884" y="32156"/>
                </a:moveTo>
                <a:lnTo>
                  <a:pt x="3441306" y="24447"/>
                </a:lnTo>
                <a:lnTo>
                  <a:pt x="3360305" y="0"/>
                </a:lnTo>
                <a:lnTo>
                  <a:pt x="3360305" y="24447"/>
                </a:lnTo>
                <a:lnTo>
                  <a:pt x="2247049" y="24447"/>
                </a:lnTo>
                <a:lnTo>
                  <a:pt x="2247049" y="41160"/>
                </a:lnTo>
                <a:lnTo>
                  <a:pt x="3360305" y="41160"/>
                </a:lnTo>
                <a:lnTo>
                  <a:pt x="3360305" y="64325"/>
                </a:lnTo>
                <a:lnTo>
                  <a:pt x="3437039" y="41160"/>
                </a:lnTo>
                <a:lnTo>
                  <a:pt x="3466884" y="32156"/>
                </a:lnTo>
                <a:close/>
              </a:path>
            </a:pathLst>
          </a:custGeom>
          <a:solidFill>
            <a:srgbClr val="000000"/>
          </a:solidFill>
        </p:spPr>
        <p:txBody>
          <a:bodyPr wrap="square" lIns="0" tIns="0" rIns="0" bIns="0" rtlCol="0"/>
          <a:lstStyle/>
          <a:p>
            <a:endParaRPr/>
          </a:p>
        </p:txBody>
      </p:sp>
      <p:sp>
        <p:nvSpPr>
          <p:cNvPr id="35" name="object 13">
            <a:extLst>
              <a:ext uri="{FF2B5EF4-FFF2-40B4-BE49-F238E27FC236}">
                <a16:creationId xmlns:a16="http://schemas.microsoft.com/office/drawing/2014/main" id="{1E0F5939-296D-A7C8-0AEA-6C2CDF469FA2}"/>
              </a:ext>
            </a:extLst>
          </p:cNvPr>
          <p:cNvSpPr txBox="1"/>
          <p:nvPr/>
        </p:nvSpPr>
        <p:spPr>
          <a:xfrm>
            <a:off x="6960581" y="833058"/>
            <a:ext cx="40168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36" name="object 14">
            <a:extLst>
              <a:ext uri="{FF2B5EF4-FFF2-40B4-BE49-F238E27FC236}">
                <a16:creationId xmlns:a16="http://schemas.microsoft.com/office/drawing/2014/main" id="{749F090A-0A45-C70E-2926-127FF51D3797}"/>
              </a:ext>
            </a:extLst>
          </p:cNvPr>
          <p:cNvSpPr txBox="1"/>
          <p:nvPr/>
        </p:nvSpPr>
        <p:spPr>
          <a:xfrm>
            <a:off x="11534534" y="848237"/>
            <a:ext cx="34405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37" name="object 15">
            <a:extLst>
              <a:ext uri="{FF2B5EF4-FFF2-40B4-BE49-F238E27FC236}">
                <a16:creationId xmlns:a16="http://schemas.microsoft.com/office/drawing/2014/main" id="{2E136AD8-3AFD-7459-065A-F1294914E659}"/>
              </a:ext>
            </a:extLst>
          </p:cNvPr>
          <p:cNvSpPr txBox="1"/>
          <p:nvPr/>
        </p:nvSpPr>
        <p:spPr>
          <a:xfrm>
            <a:off x="7935715" y="1113279"/>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8</a:t>
            </a:r>
            <a:endParaRPr sz="1815">
              <a:latin typeface="Times New Roman"/>
              <a:cs typeface="Times New Roman"/>
            </a:endParaRPr>
          </a:p>
        </p:txBody>
      </p:sp>
      <p:sp>
        <p:nvSpPr>
          <p:cNvPr id="38" name="object 16">
            <a:extLst>
              <a:ext uri="{FF2B5EF4-FFF2-40B4-BE49-F238E27FC236}">
                <a16:creationId xmlns:a16="http://schemas.microsoft.com/office/drawing/2014/main" id="{13DDC2AA-2018-9B18-9C7A-73B7A95EAC3C}"/>
              </a:ext>
            </a:extLst>
          </p:cNvPr>
          <p:cNvSpPr txBox="1"/>
          <p:nvPr/>
        </p:nvSpPr>
        <p:spPr>
          <a:xfrm>
            <a:off x="10363113" y="1124955"/>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grpSp>
        <p:nvGrpSpPr>
          <p:cNvPr id="39" name="object 17">
            <a:extLst>
              <a:ext uri="{FF2B5EF4-FFF2-40B4-BE49-F238E27FC236}">
                <a16:creationId xmlns:a16="http://schemas.microsoft.com/office/drawing/2014/main" id="{BC16068A-5589-CBCC-D905-3B90A90DF6B7}"/>
              </a:ext>
            </a:extLst>
          </p:cNvPr>
          <p:cNvGrpSpPr/>
          <p:nvPr/>
        </p:nvGrpSpPr>
        <p:grpSpPr>
          <a:xfrm>
            <a:off x="7653574" y="1915268"/>
            <a:ext cx="4224874" cy="1138774"/>
            <a:chOff x="3250961" y="3737314"/>
            <a:chExt cx="4655185" cy="1254760"/>
          </a:xfrm>
        </p:grpSpPr>
        <p:sp>
          <p:nvSpPr>
            <p:cNvPr id="40" name="object 18">
              <a:extLst>
                <a:ext uri="{FF2B5EF4-FFF2-40B4-BE49-F238E27FC236}">
                  <a16:creationId xmlns:a16="http://schemas.microsoft.com/office/drawing/2014/main" id="{0D9B7DF5-0102-0E5D-7E03-298A7D564971}"/>
                </a:ext>
              </a:extLst>
            </p:cNvPr>
            <p:cNvSpPr/>
            <p:nvPr/>
          </p:nvSpPr>
          <p:spPr>
            <a:xfrm>
              <a:off x="3283051" y="4219765"/>
              <a:ext cx="4622800" cy="772160"/>
            </a:xfrm>
            <a:custGeom>
              <a:avLst/>
              <a:gdLst/>
              <a:ahLst/>
              <a:cxnLst/>
              <a:rect l="l" t="t" r="r" b="b"/>
              <a:pathLst>
                <a:path w="4622800" h="772160">
                  <a:moveTo>
                    <a:pt x="4622508" y="739736"/>
                  </a:moveTo>
                  <a:lnTo>
                    <a:pt x="4614811" y="735876"/>
                  </a:lnTo>
                  <a:lnTo>
                    <a:pt x="4558309" y="707567"/>
                  </a:lnTo>
                  <a:lnTo>
                    <a:pt x="4558309" y="735876"/>
                  </a:lnTo>
                  <a:lnTo>
                    <a:pt x="0" y="735876"/>
                  </a:lnTo>
                  <a:lnTo>
                    <a:pt x="0" y="744880"/>
                  </a:lnTo>
                  <a:lnTo>
                    <a:pt x="4558309" y="744880"/>
                  </a:lnTo>
                  <a:lnTo>
                    <a:pt x="4558309" y="771893"/>
                  </a:lnTo>
                  <a:lnTo>
                    <a:pt x="4612233" y="744880"/>
                  </a:lnTo>
                  <a:lnTo>
                    <a:pt x="4622508" y="739736"/>
                  </a:lnTo>
                  <a:close/>
                </a:path>
                <a:path w="4622800" h="772160">
                  <a:moveTo>
                    <a:pt x="4622508" y="32156"/>
                  </a:moveTo>
                  <a:lnTo>
                    <a:pt x="4614811" y="28295"/>
                  </a:lnTo>
                  <a:lnTo>
                    <a:pt x="4558309" y="0"/>
                  </a:lnTo>
                  <a:lnTo>
                    <a:pt x="4558309" y="28295"/>
                  </a:lnTo>
                  <a:lnTo>
                    <a:pt x="0" y="28295"/>
                  </a:lnTo>
                  <a:lnTo>
                    <a:pt x="0" y="37299"/>
                  </a:lnTo>
                  <a:lnTo>
                    <a:pt x="4558309" y="37299"/>
                  </a:lnTo>
                  <a:lnTo>
                    <a:pt x="4558309" y="64325"/>
                  </a:lnTo>
                  <a:lnTo>
                    <a:pt x="4612233" y="37299"/>
                  </a:lnTo>
                  <a:lnTo>
                    <a:pt x="4622508" y="32156"/>
                  </a:lnTo>
                  <a:close/>
                </a:path>
              </a:pathLst>
            </a:custGeom>
            <a:solidFill>
              <a:srgbClr val="000000"/>
            </a:solidFill>
          </p:spPr>
          <p:txBody>
            <a:bodyPr wrap="square" lIns="0" tIns="0" rIns="0" bIns="0" rtlCol="0"/>
            <a:lstStyle/>
            <a:p>
              <a:endParaRPr/>
            </a:p>
          </p:txBody>
        </p:sp>
        <p:sp>
          <p:nvSpPr>
            <p:cNvPr id="41" name="object 19">
              <a:extLst>
                <a:ext uri="{FF2B5EF4-FFF2-40B4-BE49-F238E27FC236}">
                  <a16:creationId xmlns:a16="http://schemas.microsoft.com/office/drawing/2014/main" id="{6266C9D5-4860-0549-2B96-89D3B963A89A}"/>
                </a:ext>
              </a:extLst>
            </p:cNvPr>
            <p:cNvSpPr/>
            <p:nvPr/>
          </p:nvSpPr>
          <p:spPr>
            <a:xfrm>
              <a:off x="6075820" y="3737317"/>
              <a:ext cx="1348740" cy="1222375"/>
            </a:xfrm>
            <a:custGeom>
              <a:avLst/>
              <a:gdLst/>
              <a:ahLst/>
              <a:cxnLst/>
              <a:rect l="l" t="t" r="r" b="b"/>
              <a:pathLst>
                <a:path w="1348740" h="1222375">
                  <a:moveTo>
                    <a:pt x="64198" y="1115402"/>
                  </a:moveTo>
                  <a:lnTo>
                    <a:pt x="41097" y="1115402"/>
                  </a:lnTo>
                  <a:lnTo>
                    <a:pt x="41097" y="707580"/>
                  </a:lnTo>
                  <a:lnTo>
                    <a:pt x="24396" y="707580"/>
                  </a:lnTo>
                  <a:lnTo>
                    <a:pt x="24396" y="1115402"/>
                  </a:lnTo>
                  <a:lnTo>
                    <a:pt x="0" y="1115402"/>
                  </a:lnTo>
                  <a:lnTo>
                    <a:pt x="32105" y="1222184"/>
                  </a:lnTo>
                  <a:lnTo>
                    <a:pt x="61112" y="1125689"/>
                  </a:lnTo>
                  <a:lnTo>
                    <a:pt x="64198" y="1115402"/>
                  </a:lnTo>
                  <a:close/>
                </a:path>
                <a:path w="1348740" h="1222375">
                  <a:moveTo>
                    <a:pt x="1348232" y="407822"/>
                  </a:moveTo>
                  <a:lnTo>
                    <a:pt x="1325118" y="407822"/>
                  </a:lnTo>
                  <a:lnTo>
                    <a:pt x="1325118" y="0"/>
                  </a:lnTo>
                  <a:lnTo>
                    <a:pt x="1308430" y="0"/>
                  </a:lnTo>
                  <a:lnTo>
                    <a:pt x="1308430" y="407822"/>
                  </a:lnTo>
                  <a:lnTo>
                    <a:pt x="1284033" y="407822"/>
                  </a:lnTo>
                  <a:lnTo>
                    <a:pt x="1316126" y="514604"/>
                  </a:lnTo>
                  <a:lnTo>
                    <a:pt x="1345133" y="418122"/>
                  </a:lnTo>
                  <a:lnTo>
                    <a:pt x="1348232" y="407822"/>
                  </a:lnTo>
                  <a:close/>
                </a:path>
              </a:pathLst>
            </a:custGeom>
            <a:solidFill>
              <a:srgbClr val="FF0000"/>
            </a:solidFill>
          </p:spPr>
          <p:txBody>
            <a:bodyPr wrap="square" lIns="0" tIns="0" rIns="0" bIns="0" rtlCol="0"/>
            <a:lstStyle/>
            <a:p>
              <a:endParaRPr/>
            </a:p>
          </p:txBody>
        </p:sp>
        <p:pic>
          <p:nvPicPr>
            <p:cNvPr id="42" name="object 20">
              <a:extLst>
                <a:ext uri="{FF2B5EF4-FFF2-40B4-BE49-F238E27FC236}">
                  <a16:creationId xmlns:a16="http://schemas.microsoft.com/office/drawing/2014/main" id="{18988033-693F-0B5F-C7F8-D113680492E5}"/>
                </a:ext>
              </a:extLst>
            </p:cNvPr>
            <p:cNvPicPr/>
            <p:nvPr/>
          </p:nvPicPr>
          <p:blipFill>
            <a:blip r:embed="rId4" cstate="print"/>
            <a:stretch>
              <a:fillRect/>
            </a:stretch>
          </p:blipFill>
          <p:spPr>
            <a:xfrm>
              <a:off x="3250961" y="3737314"/>
              <a:ext cx="3760924" cy="1227327"/>
            </a:xfrm>
            <a:prstGeom prst="rect">
              <a:avLst/>
            </a:prstGeom>
          </p:spPr>
        </p:pic>
      </p:grpSp>
      <p:sp>
        <p:nvSpPr>
          <p:cNvPr id="43" name="object 21">
            <a:extLst>
              <a:ext uri="{FF2B5EF4-FFF2-40B4-BE49-F238E27FC236}">
                <a16:creationId xmlns:a16="http://schemas.microsoft.com/office/drawing/2014/main" id="{CBFF8B74-AEED-0487-5BB2-509DABF2E921}"/>
              </a:ext>
            </a:extLst>
          </p:cNvPr>
          <p:cNvSpPr txBox="1"/>
          <p:nvPr/>
        </p:nvSpPr>
        <p:spPr>
          <a:xfrm>
            <a:off x="7135381" y="1957445"/>
            <a:ext cx="401683" cy="1030832"/>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a:p>
            <a:pPr>
              <a:spcBef>
                <a:spcPts val="50"/>
              </a:spcBef>
            </a:pPr>
            <a:endParaRPr sz="1634">
              <a:latin typeface="Times New Roman"/>
              <a:cs typeface="Times New Roman"/>
            </a:endParaRPr>
          </a:p>
          <a:p>
            <a:pPr marL="34580"/>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44" name="object 22">
            <a:extLst>
              <a:ext uri="{FF2B5EF4-FFF2-40B4-BE49-F238E27FC236}">
                <a16:creationId xmlns:a16="http://schemas.microsoft.com/office/drawing/2014/main" id="{86E801A3-2C25-839E-0A99-24F9888A6839}"/>
              </a:ext>
            </a:extLst>
          </p:cNvPr>
          <p:cNvSpPr txBox="1"/>
          <p:nvPr/>
        </p:nvSpPr>
        <p:spPr>
          <a:xfrm>
            <a:off x="8403015" y="1920081"/>
            <a:ext cx="328492"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x=1</a:t>
            </a:r>
            <a:endParaRPr sz="1543">
              <a:latin typeface="Times New Roman"/>
              <a:cs typeface="Times New Roman"/>
            </a:endParaRPr>
          </a:p>
        </p:txBody>
      </p:sp>
      <p:sp>
        <p:nvSpPr>
          <p:cNvPr id="45" name="object 23">
            <a:extLst>
              <a:ext uri="{FF2B5EF4-FFF2-40B4-BE49-F238E27FC236}">
                <a16:creationId xmlns:a16="http://schemas.microsoft.com/office/drawing/2014/main" id="{84E163DA-B067-F531-3305-B2C5AE439533}"/>
              </a:ext>
            </a:extLst>
          </p:cNvPr>
          <p:cNvSpPr txBox="1"/>
          <p:nvPr/>
        </p:nvSpPr>
        <p:spPr>
          <a:xfrm>
            <a:off x="10071779" y="1931757"/>
            <a:ext cx="326187"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y=8</a:t>
            </a:r>
            <a:endParaRPr sz="1543">
              <a:latin typeface="Times New Roman"/>
              <a:cs typeface="Times New Roman"/>
            </a:endParaRPr>
          </a:p>
        </p:txBody>
      </p:sp>
      <p:sp>
        <p:nvSpPr>
          <p:cNvPr id="46" name="object 24">
            <a:extLst>
              <a:ext uri="{FF2B5EF4-FFF2-40B4-BE49-F238E27FC236}">
                <a16:creationId xmlns:a16="http://schemas.microsoft.com/office/drawing/2014/main" id="{085F4132-590C-B93B-3029-0A2098F83E1C}"/>
              </a:ext>
            </a:extLst>
          </p:cNvPr>
          <p:cNvSpPr txBox="1"/>
          <p:nvPr/>
        </p:nvSpPr>
        <p:spPr>
          <a:xfrm>
            <a:off x="9139512" y="2573928"/>
            <a:ext cx="443758" cy="247912"/>
          </a:xfrm>
          <a:prstGeom prst="rect">
            <a:avLst/>
          </a:prstGeom>
        </p:spPr>
        <p:txBody>
          <a:bodyPr vert="horz" wrap="square" lIns="0" tIns="10373" rIns="0" bIns="0" rtlCol="0">
            <a:spAutoFit/>
          </a:bodyPr>
          <a:lstStyle/>
          <a:p>
            <a:pPr marL="11527">
              <a:spcBef>
                <a:spcPts val="82"/>
              </a:spcBef>
            </a:pPr>
            <a:r>
              <a:rPr sz="1543" spc="-18" dirty="0">
                <a:latin typeface="Times New Roman"/>
                <a:cs typeface="Times New Roman"/>
              </a:rPr>
              <a:t>read</a:t>
            </a:r>
            <a:endParaRPr sz="1543" dirty="0">
              <a:latin typeface="Times New Roman"/>
              <a:cs typeface="Times New Roman"/>
            </a:endParaRPr>
          </a:p>
        </p:txBody>
      </p:sp>
      <p:grpSp>
        <p:nvGrpSpPr>
          <p:cNvPr id="47" name="object 4">
            <a:extLst>
              <a:ext uri="{FF2B5EF4-FFF2-40B4-BE49-F238E27FC236}">
                <a16:creationId xmlns:a16="http://schemas.microsoft.com/office/drawing/2014/main" id="{E9B7F478-2CED-BDCB-88BC-AEE8C788DC0F}"/>
              </a:ext>
            </a:extLst>
          </p:cNvPr>
          <p:cNvGrpSpPr/>
          <p:nvPr/>
        </p:nvGrpSpPr>
        <p:grpSpPr>
          <a:xfrm>
            <a:off x="7414728" y="3675162"/>
            <a:ext cx="4061204" cy="822383"/>
            <a:chOff x="2944122" y="2375881"/>
            <a:chExt cx="4474845" cy="906144"/>
          </a:xfrm>
        </p:grpSpPr>
        <p:sp>
          <p:nvSpPr>
            <p:cNvPr id="48" name="object 5">
              <a:extLst>
                <a:ext uri="{FF2B5EF4-FFF2-40B4-BE49-F238E27FC236}">
                  <a16:creationId xmlns:a16="http://schemas.microsoft.com/office/drawing/2014/main" id="{1048CFFB-B4BA-D1B6-90DB-EF05422E66D9}"/>
                </a:ext>
              </a:extLst>
            </p:cNvPr>
            <p:cNvSpPr/>
            <p:nvPr/>
          </p:nvSpPr>
          <p:spPr>
            <a:xfrm>
              <a:off x="2947950" y="2571880"/>
              <a:ext cx="510540" cy="512445"/>
            </a:xfrm>
            <a:custGeom>
              <a:avLst/>
              <a:gdLst/>
              <a:ahLst/>
              <a:cxnLst/>
              <a:rect l="l" t="t" r="r" b="b"/>
              <a:pathLst>
                <a:path w="510539" h="512444">
                  <a:moveTo>
                    <a:pt x="255263" y="0"/>
                  </a:moveTo>
                  <a:lnTo>
                    <a:pt x="209533" y="4147"/>
                  </a:lnTo>
                  <a:lnTo>
                    <a:pt x="166429"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9" y="496466"/>
                  </a:lnTo>
                  <a:lnTo>
                    <a:pt x="209533" y="508310"/>
                  </a:lnTo>
                  <a:lnTo>
                    <a:pt x="255263" y="512415"/>
                  </a:lnTo>
                  <a:lnTo>
                    <a:pt x="301330" y="508310"/>
                  </a:lnTo>
                  <a:lnTo>
                    <a:pt x="344612" y="496466"/>
                  </a:lnTo>
                  <a:lnTo>
                    <a:pt x="384408" y="477590"/>
                  </a:lnTo>
                  <a:lnTo>
                    <a:pt x="420011" y="452387"/>
                  </a:lnTo>
                  <a:lnTo>
                    <a:pt x="450720" y="421565"/>
                  </a:lnTo>
                  <a:lnTo>
                    <a:pt x="475830" y="385829"/>
                  </a:lnTo>
                  <a:lnTo>
                    <a:pt x="494637" y="345887"/>
                  </a:lnTo>
                  <a:lnTo>
                    <a:pt x="506437" y="302444"/>
                  </a:lnTo>
                  <a:lnTo>
                    <a:pt x="510527" y="256207"/>
                  </a:lnTo>
                  <a:lnTo>
                    <a:pt x="506437" y="210307"/>
                  </a:lnTo>
                  <a:lnTo>
                    <a:pt x="494637" y="167044"/>
                  </a:lnTo>
                  <a:lnTo>
                    <a:pt x="475830" y="127154"/>
                  </a:lnTo>
                  <a:lnTo>
                    <a:pt x="450720" y="91377"/>
                  </a:lnTo>
                  <a:lnTo>
                    <a:pt x="420011" y="60449"/>
                  </a:lnTo>
                  <a:lnTo>
                    <a:pt x="384408" y="35109"/>
                  </a:lnTo>
                  <a:lnTo>
                    <a:pt x="344612" y="16096"/>
                  </a:lnTo>
                  <a:lnTo>
                    <a:pt x="301330" y="4147"/>
                  </a:lnTo>
                  <a:lnTo>
                    <a:pt x="255263" y="0"/>
                  </a:lnTo>
                  <a:close/>
                </a:path>
              </a:pathLst>
            </a:custGeom>
            <a:solidFill>
              <a:srgbClr val="00CC99"/>
            </a:solidFill>
          </p:spPr>
          <p:txBody>
            <a:bodyPr wrap="square" lIns="0" tIns="0" rIns="0" bIns="0" rtlCol="0"/>
            <a:lstStyle/>
            <a:p>
              <a:endParaRPr/>
            </a:p>
          </p:txBody>
        </p:sp>
        <p:sp>
          <p:nvSpPr>
            <p:cNvPr id="49" name="object 6">
              <a:extLst>
                <a:ext uri="{FF2B5EF4-FFF2-40B4-BE49-F238E27FC236}">
                  <a16:creationId xmlns:a16="http://schemas.microsoft.com/office/drawing/2014/main" id="{F827395E-BD1D-62FA-3086-275AB99D93AD}"/>
                </a:ext>
              </a:extLst>
            </p:cNvPr>
            <p:cNvSpPr/>
            <p:nvPr/>
          </p:nvSpPr>
          <p:spPr>
            <a:xfrm>
              <a:off x="2944122" y="2569359"/>
              <a:ext cx="518795" cy="518795"/>
            </a:xfrm>
            <a:custGeom>
              <a:avLst/>
              <a:gdLst/>
              <a:ahLst/>
              <a:cxnLst/>
              <a:rect l="l" t="t" r="r" b="b"/>
              <a:pathLst>
                <a:path w="518795" h="518794">
                  <a:moveTo>
                    <a:pt x="269006" y="0"/>
                  </a:moveTo>
                  <a:lnTo>
                    <a:pt x="204695" y="5628"/>
                  </a:lnTo>
                  <a:lnTo>
                    <a:pt x="143431" y="26480"/>
                  </a:lnTo>
                  <a:lnTo>
                    <a:pt x="88772" y="62451"/>
                  </a:lnTo>
                  <a:lnTo>
                    <a:pt x="44275" y="113433"/>
                  </a:lnTo>
                  <a:lnTo>
                    <a:pt x="13498" y="179321"/>
                  </a:lnTo>
                  <a:lnTo>
                    <a:pt x="4367" y="217822"/>
                  </a:lnTo>
                  <a:lnTo>
                    <a:pt x="0" y="260009"/>
                  </a:lnTo>
                  <a:lnTo>
                    <a:pt x="1276" y="272818"/>
                  </a:lnTo>
                  <a:lnTo>
                    <a:pt x="7781" y="315008"/>
                  </a:lnTo>
                  <a:lnTo>
                    <a:pt x="19199" y="354217"/>
                  </a:lnTo>
                  <a:lnTo>
                    <a:pt x="54170" y="419071"/>
                  </a:lnTo>
                  <a:lnTo>
                    <a:pt x="102431" y="467569"/>
                  </a:lnTo>
                  <a:lnTo>
                    <a:pt x="160224" y="499897"/>
                  </a:lnTo>
                  <a:lnTo>
                    <a:pt x="223791" y="516244"/>
                  </a:lnTo>
                  <a:lnTo>
                    <a:pt x="256566" y="518483"/>
                  </a:lnTo>
                  <a:lnTo>
                    <a:pt x="289374" y="516797"/>
                  </a:lnTo>
                  <a:lnTo>
                    <a:pt x="321748" y="511210"/>
                  </a:lnTo>
                  <a:lnTo>
                    <a:pt x="323845"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53027" y="114454"/>
                  </a:lnTo>
                  <a:lnTo>
                    <a:pt x="97450" y="65162"/>
                  </a:lnTo>
                  <a:lnTo>
                    <a:pt x="151907" y="31090"/>
                  </a:lnTo>
                  <a:lnTo>
                    <a:pt x="212735" y="12231"/>
                  </a:lnTo>
                  <a:lnTo>
                    <a:pt x="243762" y="8580"/>
                  </a:lnTo>
                  <a:lnTo>
                    <a:pt x="327570" y="8580"/>
                  </a:lnTo>
                  <a:lnTo>
                    <a:pt x="301192" y="2928"/>
                  </a:lnTo>
                  <a:lnTo>
                    <a:pt x="269006"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45" y="510579"/>
                  </a:lnTo>
                  <a:lnTo>
                    <a:pt x="383309" y="488425"/>
                  </a:lnTo>
                  <a:lnTo>
                    <a:pt x="437491" y="450315"/>
                  </a:lnTo>
                  <a:lnTo>
                    <a:pt x="480536" y="397069"/>
                  </a:lnTo>
                  <a:lnTo>
                    <a:pt x="508686" y="328874"/>
                  </a:lnTo>
                  <a:lnTo>
                    <a:pt x="516000" y="289230"/>
                  </a:lnTo>
                  <a:lnTo>
                    <a:pt x="518182" y="245918"/>
                  </a:lnTo>
                  <a:lnTo>
                    <a:pt x="511735" y="203935"/>
                  </a:lnTo>
                  <a:lnTo>
                    <a:pt x="500712" y="165917"/>
                  </a:lnTo>
                  <a:lnTo>
                    <a:pt x="466720" y="101723"/>
                  </a:lnTo>
                  <a:lnTo>
                    <a:pt x="419764" y="53231"/>
                  </a:lnTo>
                  <a:lnTo>
                    <a:pt x="363402" y="20334"/>
                  </a:lnTo>
                  <a:lnTo>
                    <a:pt x="332806" y="9701"/>
                  </a:lnTo>
                  <a:lnTo>
                    <a:pt x="327570" y="8580"/>
                  </a:lnTo>
                  <a:close/>
                </a:path>
              </a:pathLst>
            </a:custGeom>
            <a:solidFill>
              <a:srgbClr val="000000"/>
            </a:solidFill>
          </p:spPr>
          <p:txBody>
            <a:bodyPr wrap="square" lIns="0" tIns="0" rIns="0" bIns="0" rtlCol="0"/>
            <a:lstStyle/>
            <a:p>
              <a:endParaRPr/>
            </a:p>
          </p:txBody>
        </p:sp>
        <p:sp>
          <p:nvSpPr>
            <p:cNvPr id="50" name="object 7">
              <a:extLst>
                <a:ext uri="{FF2B5EF4-FFF2-40B4-BE49-F238E27FC236}">
                  <a16:creationId xmlns:a16="http://schemas.microsoft.com/office/drawing/2014/main" id="{00E9245B-8980-8D7D-6682-53F3D8699350}"/>
                </a:ext>
              </a:extLst>
            </p:cNvPr>
            <p:cNvSpPr/>
            <p:nvPr/>
          </p:nvSpPr>
          <p:spPr>
            <a:xfrm>
              <a:off x="6904530" y="2571880"/>
              <a:ext cx="510540" cy="512445"/>
            </a:xfrm>
            <a:custGeom>
              <a:avLst/>
              <a:gdLst/>
              <a:ahLst/>
              <a:cxnLst/>
              <a:rect l="l" t="t" r="r" b="b"/>
              <a:pathLst>
                <a:path w="510540" h="512444">
                  <a:moveTo>
                    <a:pt x="255262" y="0"/>
                  </a:moveTo>
                  <a:lnTo>
                    <a:pt x="209532" y="4147"/>
                  </a:lnTo>
                  <a:lnTo>
                    <a:pt x="166428"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8" y="496466"/>
                  </a:lnTo>
                  <a:lnTo>
                    <a:pt x="209532" y="508310"/>
                  </a:lnTo>
                  <a:lnTo>
                    <a:pt x="255262" y="512415"/>
                  </a:lnTo>
                  <a:lnTo>
                    <a:pt x="301329" y="508310"/>
                  </a:lnTo>
                  <a:lnTo>
                    <a:pt x="344612" y="496466"/>
                  </a:lnTo>
                  <a:lnTo>
                    <a:pt x="384407" y="477590"/>
                  </a:lnTo>
                  <a:lnTo>
                    <a:pt x="420011" y="452387"/>
                  </a:lnTo>
                  <a:lnTo>
                    <a:pt x="450719" y="421565"/>
                  </a:lnTo>
                  <a:lnTo>
                    <a:pt x="475829" y="385829"/>
                  </a:lnTo>
                  <a:lnTo>
                    <a:pt x="494636" y="345887"/>
                  </a:lnTo>
                  <a:lnTo>
                    <a:pt x="506436" y="302444"/>
                  </a:lnTo>
                  <a:lnTo>
                    <a:pt x="510526" y="256207"/>
                  </a:lnTo>
                  <a:lnTo>
                    <a:pt x="506436" y="210307"/>
                  </a:lnTo>
                  <a:lnTo>
                    <a:pt x="494636" y="167044"/>
                  </a:lnTo>
                  <a:lnTo>
                    <a:pt x="475829" y="127154"/>
                  </a:lnTo>
                  <a:lnTo>
                    <a:pt x="450719" y="91377"/>
                  </a:lnTo>
                  <a:lnTo>
                    <a:pt x="420011" y="60449"/>
                  </a:lnTo>
                  <a:lnTo>
                    <a:pt x="384407" y="35109"/>
                  </a:lnTo>
                  <a:lnTo>
                    <a:pt x="344612" y="16096"/>
                  </a:lnTo>
                  <a:lnTo>
                    <a:pt x="301329" y="4147"/>
                  </a:lnTo>
                  <a:lnTo>
                    <a:pt x="255262" y="0"/>
                  </a:lnTo>
                  <a:close/>
                </a:path>
              </a:pathLst>
            </a:custGeom>
            <a:solidFill>
              <a:srgbClr val="99CCFF"/>
            </a:solidFill>
          </p:spPr>
          <p:txBody>
            <a:bodyPr wrap="square" lIns="0" tIns="0" rIns="0" bIns="0" rtlCol="0"/>
            <a:lstStyle/>
            <a:p>
              <a:endParaRPr/>
            </a:p>
          </p:txBody>
        </p:sp>
        <p:sp>
          <p:nvSpPr>
            <p:cNvPr id="51" name="object 8">
              <a:extLst>
                <a:ext uri="{FF2B5EF4-FFF2-40B4-BE49-F238E27FC236}">
                  <a16:creationId xmlns:a16="http://schemas.microsoft.com/office/drawing/2014/main" id="{CDC2586B-5CFE-2814-5A11-DEFA4CF3DA51}"/>
                </a:ext>
              </a:extLst>
            </p:cNvPr>
            <p:cNvSpPr/>
            <p:nvPr/>
          </p:nvSpPr>
          <p:spPr>
            <a:xfrm>
              <a:off x="6900702" y="2569359"/>
              <a:ext cx="518795" cy="518795"/>
            </a:xfrm>
            <a:custGeom>
              <a:avLst/>
              <a:gdLst/>
              <a:ahLst/>
              <a:cxnLst/>
              <a:rect l="l" t="t" r="r" b="b"/>
              <a:pathLst>
                <a:path w="518795" h="518794">
                  <a:moveTo>
                    <a:pt x="269005" y="0"/>
                  </a:moveTo>
                  <a:lnTo>
                    <a:pt x="204694" y="5628"/>
                  </a:lnTo>
                  <a:lnTo>
                    <a:pt x="143430" y="26480"/>
                  </a:lnTo>
                  <a:lnTo>
                    <a:pt x="88771" y="62451"/>
                  </a:lnTo>
                  <a:lnTo>
                    <a:pt x="44274" y="113433"/>
                  </a:lnTo>
                  <a:lnTo>
                    <a:pt x="13498" y="179321"/>
                  </a:lnTo>
                  <a:lnTo>
                    <a:pt x="4366" y="217822"/>
                  </a:lnTo>
                  <a:lnTo>
                    <a:pt x="0" y="260009"/>
                  </a:lnTo>
                  <a:lnTo>
                    <a:pt x="1275" y="272818"/>
                  </a:lnTo>
                  <a:lnTo>
                    <a:pt x="7777" y="315008"/>
                  </a:lnTo>
                  <a:lnTo>
                    <a:pt x="7868" y="315598"/>
                  </a:lnTo>
                  <a:lnTo>
                    <a:pt x="19193" y="354217"/>
                  </a:lnTo>
                  <a:lnTo>
                    <a:pt x="54161" y="419071"/>
                  </a:lnTo>
                  <a:lnTo>
                    <a:pt x="102421" y="467569"/>
                  </a:lnTo>
                  <a:lnTo>
                    <a:pt x="160214" y="499897"/>
                  </a:lnTo>
                  <a:lnTo>
                    <a:pt x="223781" y="516244"/>
                  </a:lnTo>
                  <a:lnTo>
                    <a:pt x="256557" y="518483"/>
                  </a:lnTo>
                  <a:lnTo>
                    <a:pt x="289366" y="516797"/>
                  </a:lnTo>
                  <a:lnTo>
                    <a:pt x="321740" y="511210"/>
                  </a:lnTo>
                  <a:lnTo>
                    <a:pt x="323838"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22301" y="178974"/>
                  </a:lnTo>
                  <a:lnTo>
                    <a:pt x="53027" y="114454"/>
                  </a:lnTo>
                  <a:lnTo>
                    <a:pt x="97450" y="65162"/>
                  </a:lnTo>
                  <a:lnTo>
                    <a:pt x="151907" y="31090"/>
                  </a:lnTo>
                  <a:lnTo>
                    <a:pt x="212735" y="12231"/>
                  </a:lnTo>
                  <a:lnTo>
                    <a:pt x="243762" y="8580"/>
                  </a:lnTo>
                  <a:lnTo>
                    <a:pt x="327570" y="8580"/>
                  </a:lnTo>
                  <a:lnTo>
                    <a:pt x="301191" y="2928"/>
                  </a:lnTo>
                  <a:lnTo>
                    <a:pt x="269005"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38" y="510579"/>
                  </a:lnTo>
                  <a:lnTo>
                    <a:pt x="383303" y="488425"/>
                  </a:lnTo>
                  <a:lnTo>
                    <a:pt x="437487" y="450315"/>
                  </a:lnTo>
                  <a:lnTo>
                    <a:pt x="480534" y="397069"/>
                  </a:lnTo>
                  <a:lnTo>
                    <a:pt x="508685" y="328874"/>
                  </a:lnTo>
                  <a:lnTo>
                    <a:pt x="516000" y="289230"/>
                  </a:lnTo>
                  <a:lnTo>
                    <a:pt x="518182" y="245918"/>
                  </a:lnTo>
                  <a:lnTo>
                    <a:pt x="511734" y="203935"/>
                  </a:lnTo>
                  <a:lnTo>
                    <a:pt x="500711" y="165917"/>
                  </a:lnTo>
                  <a:lnTo>
                    <a:pt x="466719" y="101723"/>
                  </a:lnTo>
                  <a:lnTo>
                    <a:pt x="419763" y="53231"/>
                  </a:lnTo>
                  <a:lnTo>
                    <a:pt x="363401" y="20334"/>
                  </a:lnTo>
                  <a:lnTo>
                    <a:pt x="332805" y="9701"/>
                  </a:lnTo>
                  <a:lnTo>
                    <a:pt x="327570" y="8580"/>
                  </a:lnTo>
                  <a:close/>
                </a:path>
              </a:pathLst>
            </a:custGeom>
            <a:solidFill>
              <a:srgbClr val="000000"/>
            </a:solidFill>
          </p:spPr>
          <p:txBody>
            <a:bodyPr wrap="square" lIns="0" tIns="0" rIns="0" bIns="0" rtlCol="0"/>
            <a:lstStyle/>
            <a:p>
              <a:endParaRPr/>
            </a:p>
          </p:txBody>
        </p:sp>
        <p:pic>
          <p:nvPicPr>
            <p:cNvPr id="52" name="object 9">
              <a:extLst>
                <a:ext uri="{FF2B5EF4-FFF2-40B4-BE49-F238E27FC236}">
                  <a16:creationId xmlns:a16="http://schemas.microsoft.com/office/drawing/2014/main" id="{0219CE58-5616-3C4E-794F-1574AF9F4831}"/>
                </a:ext>
              </a:extLst>
            </p:cNvPr>
            <p:cNvPicPr/>
            <p:nvPr/>
          </p:nvPicPr>
          <p:blipFill>
            <a:blip r:embed="rId3" cstate="print"/>
            <a:stretch>
              <a:fillRect/>
            </a:stretch>
          </p:blipFill>
          <p:spPr>
            <a:xfrm>
              <a:off x="4670977" y="2379724"/>
              <a:ext cx="1021052" cy="896726"/>
            </a:xfrm>
            <a:prstGeom prst="rect">
              <a:avLst/>
            </a:prstGeom>
          </p:spPr>
        </p:pic>
        <p:sp>
          <p:nvSpPr>
            <p:cNvPr id="53" name="object 10">
              <a:extLst>
                <a:ext uri="{FF2B5EF4-FFF2-40B4-BE49-F238E27FC236}">
                  <a16:creationId xmlns:a16="http://schemas.microsoft.com/office/drawing/2014/main" id="{4309BA2C-D027-C93B-003C-DFB118964A8F}"/>
                </a:ext>
              </a:extLst>
            </p:cNvPr>
            <p:cNvSpPr/>
            <p:nvPr/>
          </p:nvSpPr>
          <p:spPr>
            <a:xfrm>
              <a:off x="4667148" y="2375881"/>
              <a:ext cx="1030605" cy="906144"/>
            </a:xfrm>
            <a:custGeom>
              <a:avLst/>
              <a:gdLst/>
              <a:ahLst/>
              <a:cxnLst/>
              <a:rect l="l" t="t" r="r" b="b"/>
              <a:pathLst>
                <a:path w="1030604" h="906145">
                  <a:moveTo>
                    <a:pt x="1029987" y="0"/>
                  </a:moveTo>
                  <a:lnTo>
                    <a:pt x="0" y="0"/>
                  </a:lnTo>
                  <a:lnTo>
                    <a:pt x="0" y="905694"/>
                  </a:lnTo>
                  <a:lnTo>
                    <a:pt x="1029987" y="905694"/>
                  </a:lnTo>
                  <a:lnTo>
                    <a:pt x="1029987" y="900569"/>
                  </a:lnTo>
                  <a:lnTo>
                    <a:pt x="8934" y="900569"/>
                  </a:lnTo>
                  <a:lnTo>
                    <a:pt x="3829" y="896727"/>
                  </a:lnTo>
                  <a:lnTo>
                    <a:pt x="8934" y="896727"/>
                  </a:lnTo>
                  <a:lnTo>
                    <a:pt x="8934" y="8966"/>
                  </a:lnTo>
                  <a:lnTo>
                    <a:pt x="3829" y="8966"/>
                  </a:lnTo>
                  <a:lnTo>
                    <a:pt x="8934" y="3843"/>
                  </a:lnTo>
                  <a:lnTo>
                    <a:pt x="1029987" y="3843"/>
                  </a:lnTo>
                  <a:lnTo>
                    <a:pt x="1029987" y="0"/>
                  </a:lnTo>
                  <a:close/>
                </a:path>
                <a:path w="1030604" h="906145">
                  <a:moveTo>
                    <a:pt x="8934" y="896727"/>
                  </a:moveTo>
                  <a:lnTo>
                    <a:pt x="3829" y="896727"/>
                  </a:lnTo>
                  <a:lnTo>
                    <a:pt x="8934" y="900569"/>
                  </a:lnTo>
                  <a:lnTo>
                    <a:pt x="8934" y="896727"/>
                  </a:lnTo>
                  <a:close/>
                </a:path>
                <a:path w="1030604" h="906145">
                  <a:moveTo>
                    <a:pt x="1021053" y="896727"/>
                  </a:moveTo>
                  <a:lnTo>
                    <a:pt x="8934" y="896727"/>
                  </a:lnTo>
                  <a:lnTo>
                    <a:pt x="8934" y="900569"/>
                  </a:lnTo>
                  <a:lnTo>
                    <a:pt x="1021053" y="900569"/>
                  </a:lnTo>
                  <a:lnTo>
                    <a:pt x="1021053" y="896727"/>
                  </a:lnTo>
                  <a:close/>
                </a:path>
                <a:path w="1030604" h="906145">
                  <a:moveTo>
                    <a:pt x="1021053" y="3843"/>
                  </a:moveTo>
                  <a:lnTo>
                    <a:pt x="1021053" y="900569"/>
                  </a:lnTo>
                  <a:lnTo>
                    <a:pt x="1024881" y="896727"/>
                  </a:lnTo>
                  <a:lnTo>
                    <a:pt x="1029987" y="896727"/>
                  </a:lnTo>
                  <a:lnTo>
                    <a:pt x="1029987" y="8966"/>
                  </a:lnTo>
                  <a:lnTo>
                    <a:pt x="1024881" y="8966"/>
                  </a:lnTo>
                  <a:lnTo>
                    <a:pt x="1021053" y="3843"/>
                  </a:lnTo>
                  <a:close/>
                </a:path>
                <a:path w="1030604" h="906145">
                  <a:moveTo>
                    <a:pt x="1029987" y="896727"/>
                  </a:moveTo>
                  <a:lnTo>
                    <a:pt x="1024881" y="896727"/>
                  </a:lnTo>
                  <a:lnTo>
                    <a:pt x="1021053" y="900569"/>
                  </a:lnTo>
                  <a:lnTo>
                    <a:pt x="1029987" y="900569"/>
                  </a:lnTo>
                  <a:lnTo>
                    <a:pt x="1029987" y="896727"/>
                  </a:lnTo>
                  <a:close/>
                </a:path>
                <a:path w="1030604" h="906145">
                  <a:moveTo>
                    <a:pt x="8934" y="3843"/>
                  </a:moveTo>
                  <a:lnTo>
                    <a:pt x="3829" y="8966"/>
                  </a:lnTo>
                  <a:lnTo>
                    <a:pt x="8934" y="8966"/>
                  </a:lnTo>
                  <a:lnTo>
                    <a:pt x="8934" y="3843"/>
                  </a:lnTo>
                  <a:close/>
                </a:path>
                <a:path w="1030604" h="906145">
                  <a:moveTo>
                    <a:pt x="1021053" y="3843"/>
                  </a:moveTo>
                  <a:lnTo>
                    <a:pt x="8934" y="3843"/>
                  </a:lnTo>
                  <a:lnTo>
                    <a:pt x="8934" y="8966"/>
                  </a:lnTo>
                  <a:lnTo>
                    <a:pt x="1021053" y="8966"/>
                  </a:lnTo>
                  <a:lnTo>
                    <a:pt x="1021053" y="3843"/>
                  </a:lnTo>
                  <a:close/>
                </a:path>
                <a:path w="1030604" h="906145">
                  <a:moveTo>
                    <a:pt x="1029987" y="3843"/>
                  </a:moveTo>
                  <a:lnTo>
                    <a:pt x="1021053" y="3843"/>
                  </a:lnTo>
                  <a:lnTo>
                    <a:pt x="1024881" y="8966"/>
                  </a:lnTo>
                  <a:lnTo>
                    <a:pt x="1029987" y="8966"/>
                  </a:lnTo>
                  <a:lnTo>
                    <a:pt x="1029987" y="3843"/>
                  </a:lnTo>
                  <a:close/>
                </a:path>
              </a:pathLst>
            </a:custGeom>
            <a:solidFill>
              <a:srgbClr val="000000"/>
            </a:solidFill>
          </p:spPr>
          <p:txBody>
            <a:bodyPr wrap="square" lIns="0" tIns="0" rIns="0" bIns="0" rtlCol="0"/>
            <a:lstStyle/>
            <a:p>
              <a:endParaRPr/>
            </a:p>
          </p:txBody>
        </p:sp>
      </p:grpSp>
      <p:sp>
        <p:nvSpPr>
          <p:cNvPr id="54" name="object 11">
            <a:extLst>
              <a:ext uri="{FF2B5EF4-FFF2-40B4-BE49-F238E27FC236}">
                <a16:creationId xmlns:a16="http://schemas.microsoft.com/office/drawing/2014/main" id="{C2A4470A-40F1-FBBB-0099-C58EAAFE9929}"/>
              </a:ext>
            </a:extLst>
          </p:cNvPr>
          <p:cNvSpPr txBox="1"/>
          <p:nvPr/>
        </p:nvSpPr>
        <p:spPr>
          <a:xfrm>
            <a:off x="9193991" y="3786871"/>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3</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5</a:t>
            </a:r>
            <a:endParaRPr sz="1815">
              <a:latin typeface="Times New Roman"/>
              <a:cs typeface="Times New Roman"/>
            </a:endParaRPr>
          </a:p>
        </p:txBody>
      </p:sp>
      <p:sp>
        <p:nvSpPr>
          <p:cNvPr id="55" name="object 12">
            <a:extLst>
              <a:ext uri="{FF2B5EF4-FFF2-40B4-BE49-F238E27FC236}">
                <a16:creationId xmlns:a16="http://schemas.microsoft.com/office/drawing/2014/main" id="{62197AD8-2EA1-718D-AC70-380D95085B75}"/>
              </a:ext>
            </a:extLst>
          </p:cNvPr>
          <p:cNvSpPr/>
          <p:nvPr/>
        </p:nvSpPr>
        <p:spPr>
          <a:xfrm>
            <a:off x="7881537" y="4056509"/>
            <a:ext cx="3127594" cy="58207"/>
          </a:xfrm>
          <a:custGeom>
            <a:avLst/>
            <a:gdLst/>
            <a:ahLst/>
            <a:cxnLst/>
            <a:rect l="l" t="t" r="r" b="b"/>
            <a:pathLst>
              <a:path w="3446145" h="64135">
                <a:moveTo>
                  <a:pt x="1212494" y="32029"/>
                </a:moveTo>
                <a:lnTo>
                  <a:pt x="1187069" y="24333"/>
                </a:lnTo>
                <a:lnTo>
                  <a:pt x="1106563" y="0"/>
                </a:lnTo>
                <a:lnTo>
                  <a:pt x="1106563" y="24333"/>
                </a:lnTo>
                <a:lnTo>
                  <a:pt x="0" y="24333"/>
                </a:lnTo>
                <a:lnTo>
                  <a:pt x="0" y="40995"/>
                </a:lnTo>
                <a:lnTo>
                  <a:pt x="1106563" y="40995"/>
                </a:lnTo>
                <a:lnTo>
                  <a:pt x="1106563" y="64046"/>
                </a:lnTo>
                <a:lnTo>
                  <a:pt x="1182827" y="40995"/>
                </a:lnTo>
                <a:lnTo>
                  <a:pt x="1212494" y="32029"/>
                </a:lnTo>
                <a:close/>
              </a:path>
              <a:path w="3446145" h="64135">
                <a:moveTo>
                  <a:pt x="3446043" y="32029"/>
                </a:moveTo>
                <a:lnTo>
                  <a:pt x="3420618" y="24333"/>
                </a:lnTo>
                <a:lnTo>
                  <a:pt x="3340112" y="0"/>
                </a:lnTo>
                <a:lnTo>
                  <a:pt x="3340112" y="24333"/>
                </a:lnTo>
                <a:lnTo>
                  <a:pt x="2233549" y="24333"/>
                </a:lnTo>
                <a:lnTo>
                  <a:pt x="2233549" y="40995"/>
                </a:lnTo>
                <a:lnTo>
                  <a:pt x="3340112" y="40995"/>
                </a:lnTo>
                <a:lnTo>
                  <a:pt x="3340112" y="64046"/>
                </a:lnTo>
                <a:lnTo>
                  <a:pt x="3416389" y="40995"/>
                </a:lnTo>
                <a:lnTo>
                  <a:pt x="3446043" y="32029"/>
                </a:lnTo>
                <a:close/>
              </a:path>
            </a:pathLst>
          </a:custGeom>
          <a:solidFill>
            <a:srgbClr val="000000"/>
          </a:solidFill>
        </p:spPr>
        <p:txBody>
          <a:bodyPr wrap="square" lIns="0" tIns="0" rIns="0" bIns="0" rtlCol="0"/>
          <a:lstStyle/>
          <a:p>
            <a:endParaRPr/>
          </a:p>
        </p:txBody>
      </p:sp>
      <p:sp>
        <p:nvSpPr>
          <p:cNvPr id="56" name="object 13">
            <a:extLst>
              <a:ext uri="{FF2B5EF4-FFF2-40B4-BE49-F238E27FC236}">
                <a16:creationId xmlns:a16="http://schemas.microsoft.com/office/drawing/2014/main" id="{5A457DC5-EC86-39B4-0E37-8559D96FD8C7}"/>
              </a:ext>
            </a:extLst>
          </p:cNvPr>
          <p:cNvSpPr txBox="1"/>
          <p:nvPr/>
        </p:nvSpPr>
        <p:spPr>
          <a:xfrm>
            <a:off x="7959203" y="4100779"/>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7" name="object 14">
            <a:extLst>
              <a:ext uri="{FF2B5EF4-FFF2-40B4-BE49-F238E27FC236}">
                <a16:creationId xmlns:a16="http://schemas.microsoft.com/office/drawing/2014/main" id="{82BE499F-E90A-02F1-B525-8568FF33D34F}"/>
              </a:ext>
            </a:extLst>
          </p:cNvPr>
          <p:cNvSpPr txBox="1"/>
          <p:nvPr/>
        </p:nvSpPr>
        <p:spPr>
          <a:xfrm>
            <a:off x="10372020" y="4112404"/>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8" name="object 15">
            <a:extLst>
              <a:ext uri="{FF2B5EF4-FFF2-40B4-BE49-F238E27FC236}">
                <a16:creationId xmlns:a16="http://schemas.microsoft.com/office/drawing/2014/main" id="{07F01C2C-C09B-526C-79AF-BE535DB040B3}"/>
              </a:ext>
            </a:extLst>
          </p:cNvPr>
          <p:cNvSpPr txBox="1"/>
          <p:nvPr/>
        </p:nvSpPr>
        <p:spPr>
          <a:xfrm>
            <a:off x="6989790" y="3821747"/>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59" name="object 16">
            <a:extLst>
              <a:ext uri="{FF2B5EF4-FFF2-40B4-BE49-F238E27FC236}">
                <a16:creationId xmlns:a16="http://schemas.microsoft.com/office/drawing/2014/main" id="{31C2DFEA-07B0-B447-AD3A-1A292FE4AB32}"/>
              </a:ext>
            </a:extLst>
          </p:cNvPr>
          <p:cNvSpPr txBox="1"/>
          <p:nvPr/>
        </p:nvSpPr>
        <p:spPr>
          <a:xfrm>
            <a:off x="11536263" y="3836862"/>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60" name="object 17">
            <a:extLst>
              <a:ext uri="{FF2B5EF4-FFF2-40B4-BE49-F238E27FC236}">
                <a16:creationId xmlns:a16="http://schemas.microsoft.com/office/drawing/2014/main" id="{20922D77-1270-F77A-C7E8-27F01BE2A97A}"/>
              </a:ext>
            </a:extLst>
          </p:cNvPr>
          <p:cNvGrpSpPr/>
          <p:nvPr/>
        </p:nvGrpSpPr>
        <p:grpSpPr>
          <a:xfrm>
            <a:off x="7678828" y="4899406"/>
            <a:ext cx="3917705" cy="291033"/>
            <a:chOff x="3235121" y="3724816"/>
            <a:chExt cx="4316730" cy="320675"/>
          </a:xfrm>
        </p:grpSpPr>
        <p:sp>
          <p:nvSpPr>
            <p:cNvPr id="61" name="object 18">
              <a:extLst>
                <a:ext uri="{FF2B5EF4-FFF2-40B4-BE49-F238E27FC236}">
                  <a16:creationId xmlns:a16="http://schemas.microsoft.com/office/drawing/2014/main" id="{176B8D40-14F2-B907-9F20-BB1C7A3E291E}"/>
                </a:ext>
              </a:extLst>
            </p:cNvPr>
            <p:cNvSpPr/>
            <p:nvPr/>
          </p:nvSpPr>
          <p:spPr>
            <a:xfrm>
              <a:off x="3235121" y="3724816"/>
              <a:ext cx="64135" cy="320675"/>
            </a:xfrm>
            <a:custGeom>
              <a:avLst/>
              <a:gdLst/>
              <a:ahLst/>
              <a:cxnLst/>
              <a:rect l="l" t="t" r="r" b="b"/>
              <a:pathLst>
                <a:path w="64135" h="320675">
                  <a:moveTo>
                    <a:pt x="40843" y="96078"/>
                  </a:moveTo>
                  <a:lnTo>
                    <a:pt x="24250" y="96078"/>
                  </a:lnTo>
                  <a:lnTo>
                    <a:pt x="24250" y="320259"/>
                  </a:lnTo>
                  <a:lnTo>
                    <a:pt x="40843" y="320259"/>
                  </a:lnTo>
                  <a:lnTo>
                    <a:pt x="40843" y="96078"/>
                  </a:lnTo>
                  <a:close/>
                </a:path>
                <a:path w="64135" h="320675">
                  <a:moveTo>
                    <a:pt x="31908" y="0"/>
                  </a:moveTo>
                  <a:lnTo>
                    <a:pt x="0" y="107607"/>
                  </a:lnTo>
                  <a:lnTo>
                    <a:pt x="24250" y="107607"/>
                  </a:lnTo>
                  <a:lnTo>
                    <a:pt x="24250" y="96078"/>
                  </a:lnTo>
                  <a:lnTo>
                    <a:pt x="60397" y="96078"/>
                  </a:lnTo>
                  <a:lnTo>
                    <a:pt x="31908" y="0"/>
                  </a:lnTo>
                  <a:close/>
                </a:path>
                <a:path w="64135" h="320675">
                  <a:moveTo>
                    <a:pt x="60397" y="96078"/>
                  </a:moveTo>
                  <a:lnTo>
                    <a:pt x="40843" y="96078"/>
                  </a:lnTo>
                  <a:lnTo>
                    <a:pt x="40843" y="107607"/>
                  </a:lnTo>
                  <a:lnTo>
                    <a:pt x="63816" y="107607"/>
                  </a:lnTo>
                  <a:lnTo>
                    <a:pt x="60397" y="96078"/>
                  </a:lnTo>
                  <a:close/>
                </a:path>
              </a:pathLst>
            </a:custGeom>
            <a:solidFill>
              <a:srgbClr val="0000FF"/>
            </a:solidFill>
          </p:spPr>
          <p:txBody>
            <a:bodyPr wrap="square" lIns="0" tIns="0" rIns="0" bIns="0" rtlCol="0"/>
            <a:lstStyle/>
            <a:p>
              <a:endParaRPr/>
            </a:p>
          </p:txBody>
        </p:sp>
        <p:sp>
          <p:nvSpPr>
            <p:cNvPr id="62" name="object 19">
              <a:extLst>
                <a:ext uri="{FF2B5EF4-FFF2-40B4-BE49-F238E27FC236}">
                  <a16:creationId xmlns:a16="http://schemas.microsoft.com/office/drawing/2014/main" id="{3F08822B-8264-244D-B6B0-67AD5EC85F49}"/>
                </a:ext>
              </a:extLst>
            </p:cNvPr>
            <p:cNvSpPr/>
            <p:nvPr/>
          </p:nvSpPr>
          <p:spPr>
            <a:xfrm>
              <a:off x="3263201" y="4041241"/>
              <a:ext cx="1285240" cy="4445"/>
            </a:xfrm>
            <a:custGeom>
              <a:avLst/>
              <a:gdLst/>
              <a:ahLst/>
              <a:cxnLst/>
              <a:rect l="l" t="t" r="r" b="b"/>
              <a:pathLst>
                <a:path w="1285239" h="4445">
                  <a:moveTo>
                    <a:pt x="1285240" y="0"/>
                  </a:moveTo>
                  <a:lnTo>
                    <a:pt x="710907" y="0"/>
                  </a:lnTo>
                  <a:lnTo>
                    <a:pt x="701967" y="0"/>
                  </a:lnTo>
                  <a:lnTo>
                    <a:pt x="0" y="0"/>
                  </a:lnTo>
                  <a:lnTo>
                    <a:pt x="0" y="3835"/>
                  </a:lnTo>
                  <a:lnTo>
                    <a:pt x="701967" y="3835"/>
                  </a:lnTo>
                  <a:lnTo>
                    <a:pt x="710907" y="3835"/>
                  </a:lnTo>
                  <a:lnTo>
                    <a:pt x="1285240" y="3835"/>
                  </a:lnTo>
                  <a:lnTo>
                    <a:pt x="1285240" y="0"/>
                  </a:lnTo>
                  <a:close/>
                </a:path>
              </a:pathLst>
            </a:custGeom>
            <a:solidFill>
              <a:srgbClr val="000000"/>
            </a:solidFill>
          </p:spPr>
          <p:txBody>
            <a:bodyPr wrap="square" lIns="0" tIns="0" rIns="0" bIns="0" rtlCol="0"/>
            <a:lstStyle/>
            <a:p>
              <a:endParaRPr/>
            </a:p>
          </p:txBody>
        </p:sp>
        <p:sp>
          <p:nvSpPr>
            <p:cNvPr id="63" name="object 20">
              <a:extLst>
                <a:ext uri="{FF2B5EF4-FFF2-40B4-BE49-F238E27FC236}">
                  <a16:creationId xmlns:a16="http://schemas.microsoft.com/office/drawing/2014/main" id="{C6321E6E-9E61-DF69-7151-9A4825F21BD9}"/>
                </a:ext>
              </a:extLst>
            </p:cNvPr>
            <p:cNvSpPr/>
            <p:nvPr/>
          </p:nvSpPr>
          <p:spPr>
            <a:xfrm>
              <a:off x="7535029" y="3724816"/>
              <a:ext cx="17145" cy="320675"/>
            </a:xfrm>
            <a:custGeom>
              <a:avLst/>
              <a:gdLst/>
              <a:ahLst/>
              <a:cxnLst/>
              <a:rect l="l" t="t" r="r" b="b"/>
              <a:pathLst>
                <a:path w="17145" h="320675">
                  <a:moveTo>
                    <a:pt x="16592" y="0"/>
                  </a:moveTo>
                  <a:lnTo>
                    <a:pt x="0" y="0"/>
                  </a:lnTo>
                  <a:lnTo>
                    <a:pt x="0" y="320259"/>
                  </a:lnTo>
                  <a:lnTo>
                    <a:pt x="16592" y="320259"/>
                  </a:lnTo>
                  <a:lnTo>
                    <a:pt x="16592" y="0"/>
                  </a:lnTo>
                  <a:close/>
                </a:path>
              </a:pathLst>
            </a:custGeom>
            <a:solidFill>
              <a:srgbClr val="FF0000"/>
            </a:solidFill>
          </p:spPr>
          <p:txBody>
            <a:bodyPr wrap="square" lIns="0" tIns="0" rIns="0" bIns="0" rtlCol="0"/>
            <a:lstStyle/>
            <a:p>
              <a:endParaRPr/>
            </a:p>
          </p:txBody>
        </p:sp>
      </p:grpSp>
      <p:sp>
        <p:nvSpPr>
          <p:cNvPr id="119808" name="object 21">
            <a:extLst>
              <a:ext uri="{FF2B5EF4-FFF2-40B4-BE49-F238E27FC236}">
                <a16:creationId xmlns:a16="http://schemas.microsoft.com/office/drawing/2014/main" id="{CB3E0966-7AF8-C4DF-7D98-FBB14F4E10EF}"/>
              </a:ext>
            </a:extLst>
          </p:cNvPr>
          <p:cNvSpPr txBox="1"/>
          <p:nvPr/>
        </p:nvSpPr>
        <p:spPr>
          <a:xfrm>
            <a:off x="8402847" y="4926240"/>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x =</a:t>
            </a:r>
            <a:r>
              <a:rPr sz="1498" spc="14" dirty="0">
                <a:latin typeface="Times New Roman"/>
                <a:cs typeface="Times New Roman"/>
              </a:rPr>
              <a:t> </a:t>
            </a:r>
            <a:r>
              <a:rPr sz="1498" spc="-45" dirty="0">
                <a:latin typeface="Times New Roman"/>
                <a:cs typeface="Times New Roman"/>
              </a:rPr>
              <a:t>1</a:t>
            </a:r>
            <a:endParaRPr sz="1498">
              <a:latin typeface="Times New Roman"/>
              <a:cs typeface="Times New Roman"/>
            </a:endParaRPr>
          </a:p>
        </p:txBody>
      </p:sp>
      <p:sp>
        <p:nvSpPr>
          <p:cNvPr id="119809" name="object 22">
            <a:extLst>
              <a:ext uri="{FF2B5EF4-FFF2-40B4-BE49-F238E27FC236}">
                <a16:creationId xmlns:a16="http://schemas.microsoft.com/office/drawing/2014/main" id="{314554AA-84B4-E35C-2715-AFCD97B45298}"/>
              </a:ext>
            </a:extLst>
          </p:cNvPr>
          <p:cNvSpPr/>
          <p:nvPr/>
        </p:nvSpPr>
        <p:spPr>
          <a:xfrm>
            <a:off x="9094308" y="5186581"/>
            <a:ext cx="2267174" cy="4034"/>
          </a:xfrm>
          <a:custGeom>
            <a:avLst/>
            <a:gdLst/>
            <a:ahLst/>
            <a:cxnLst/>
            <a:rect l="l" t="t" r="r" b="b"/>
            <a:pathLst>
              <a:path w="2498090" h="4445">
                <a:moveTo>
                  <a:pt x="647090" y="0"/>
                </a:moveTo>
                <a:lnTo>
                  <a:pt x="0" y="0"/>
                </a:lnTo>
                <a:lnTo>
                  <a:pt x="0" y="3835"/>
                </a:lnTo>
                <a:lnTo>
                  <a:pt x="647090" y="3835"/>
                </a:lnTo>
                <a:lnTo>
                  <a:pt x="647090" y="0"/>
                </a:lnTo>
                <a:close/>
              </a:path>
              <a:path w="2498090" h="4445">
                <a:moveTo>
                  <a:pt x="2497759" y="0"/>
                </a:moveTo>
                <a:lnTo>
                  <a:pt x="1786851" y="0"/>
                </a:lnTo>
                <a:lnTo>
                  <a:pt x="1786851" y="3835"/>
                </a:lnTo>
                <a:lnTo>
                  <a:pt x="2497759" y="3835"/>
                </a:lnTo>
                <a:lnTo>
                  <a:pt x="2497759" y="0"/>
                </a:lnTo>
                <a:close/>
              </a:path>
            </a:pathLst>
          </a:custGeom>
          <a:solidFill>
            <a:srgbClr val="000000"/>
          </a:solidFill>
        </p:spPr>
        <p:txBody>
          <a:bodyPr wrap="square" lIns="0" tIns="0" rIns="0" bIns="0" rtlCol="0"/>
          <a:lstStyle/>
          <a:p>
            <a:endParaRPr/>
          </a:p>
        </p:txBody>
      </p:sp>
      <p:sp>
        <p:nvSpPr>
          <p:cNvPr id="119811" name="object 23">
            <a:extLst>
              <a:ext uri="{FF2B5EF4-FFF2-40B4-BE49-F238E27FC236}">
                <a16:creationId xmlns:a16="http://schemas.microsoft.com/office/drawing/2014/main" id="{C3BE4552-BB99-02DD-2423-D2866770C1B1}"/>
              </a:ext>
            </a:extLst>
          </p:cNvPr>
          <p:cNvSpPr txBox="1"/>
          <p:nvPr/>
        </p:nvSpPr>
        <p:spPr>
          <a:xfrm>
            <a:off x="9155765" y="4915778"/>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y</a:t>
            </a:r>
            <a:r>
              <a:rPr sz="1498" spc="5" dirty="0">
                <a:latin typeface="Times New Roman"/>
                <a:cs typeface="Times New Roman"/>
              </a:rPr>
              <a:t> </a:t>
            </a:r>
            <a:r>
              <a:rPr sz="1498" dirty="0">
                <a:latin typeface="Times New Roman"/>
                <a:cs typeface="Times New Roman"/>
              </a:rPr>
              <a:t>=</a:t>
            </a:r>
            <a:r>
              <a:rPr sz="1498" spc="9" dirty="0">
                <a:latin typeface="Times New Roman"/>
                <a:cs typeface="Times New Roman"/>
              </a:rPr>
              <a:t> </a:t>
            </a:r>
            <a:r>
              <a:rPr sz="1498" spc="-45" dirty="0">
                <a:latin typeface="Times New Roman"/>
                <a:cs typeface="Times New Roman"/>
              </a:rPr>
              <a:t>8</a:t>
            </a:r>
            <a:endParaRPr sz="1498">
              <a:latin typeface="Times New Roman"/>
              <a:cs typeface="Times New Roman"/>
            </a:endParaRPr>
          </a:p>
        </p:txBody>
      </p:sp>
      <p:grpSp>
        <p:nvGrpSpPr>
          <p:cNvPr id="119812" name="object 24">
            <a:extLst>
              <a:ext uri="{FF2B5EF4-FFF2-40B4-BE49-F238E27FC236}">
                <a16:creationId xmlns:a16="http://schemas.microsoft.com/office/drawing/2014/main" id="{410D8507-4CCE-786A-507F-A6F719056A1B}"/>
              </a:ext>
            </a:extLst>
          </p:cNvPr>
          <p:cNvGrpSpPr/>
          <p:nvPr/>
        </p:nvGrpSpPr>
        <p:grpSpPr>
          <a:xfrm>
            <a:off x="6961489" y="5190061"/>
            <a:ext cx="5045529" cy="1178539"/>
            <a:chOff x="2444720" y="4045075"/>
            <a:chExt cx="5559425" cy="1298575"/>
          </a:xfrm>
        </p:grpSpPr>
        <p:sp>
          <p:nvSpPr>
            <p:cNvPr id="119813" name="object 25">
              <a:extLst>
                <a:ext uri="{FF2B5EF4-FFF2-40B4-BE49-F238E27FC236}">
                  <a16:creationId xmlns:a16="http://schemas.microsoft.com/office/drawing/2014/main" id="{113D888D-9EF2-D426-1DB9-9ACD898F0E7F}"/>
                </a:ext>
              </a:extLst>
            </p:cNvPr>
            <p:cNvSpPr/>
            <p:nvPr/>
          </p:nvSpPr>
          <p:spPr>
            <a:xfrm>
              <a:off x="2444720" y="4045075"/>
              <a:ext cx="5559425" cy="1298575"/>
            </a:xfrm>
            <a:custGeom>
              <a:avLst/>
              <a:gdLst/>
              <a:ahLst/>
              <a:cxnLst/>
              <a:rect l="l" t="t" r="r" b="b"/>
              <a:pathLst>
                <a:path w="5559425" h="1298575">
                  <a:moveTo>
                    <a:pt x="5559425" y="0"/>
                  </a:moveTo>
                  <a:lnTo>
                    <a:pt x="0" y="0"/>
                  </a:lnTo>
                  <a:lnTo>
                    <a:pt x="0" y="1298333"/>
                  </a:lnTo>
                  <a:lnTo>
                    <a:pt x="5559425" y="1298333"/>
                  </a:lnTo>
                  <a:lnTo>
                    <a:pt x="5559425" y="0"/>
                  </a:lnTo>
                  <a:close/>
                </a:path>
              </a:pathLst>
            </a:custGeom>
            <a:solidFill>
              <a:srgbClr val="FFFFFF"/>
            </a:solidFill>
          </p:spPr>
          <p:txBody>
            <a:bodyPr wrap="square" lIns="0" tIns="0" rIns="0" bIns="0" rtlCol="0"/>
            <a:lstStyle/>
            <a:p>
              <a:endParaRPr/>
            </a:p>
          </p:txBody>
        </p:sp>
        <p:pic>
          <p:nvPicPr>
            <p:cNvPr id="119814" name="object 26">
              <a:extLst>
                <a:ext uri="{FF2B5EF4-FFF2-40B4-BE49-F238E27FC236}">
                  <a16:creationId xmlns:a16="http://schemas.microsoft.com/office/drawing/2014/main" id="{70588C92-5A5B-BCC0-2800-7A04683C7562}"/>
                </a:ext>
              </a:extLst>
            </p:cNvPr>
            <p:cNvPicPr/>
            <p:nvPr/>
          </p:nvPicPr>
          <p:blipFill>
            <a:blip r:embed="rId5" cstate="print"/>
            <a:stretch>
              <a:fillRect/>
            </a:stretch>
          </p:blipFill>
          <p:spPr>
            <a:xfrm>
              <a:off x="4539517" y="4233388"/>
              <a:ext cx="8934" cy="696885"/>
            </a:xfrm>
            <a:prstGeom prst="rect">
              <a:avLst/>
            </a:prstGeom>
          </p:spPr>
        </p:pic>
        <p:sp>
          <p:nvSpPr>
            <p:cNvPr id="119815" name="object 27">
              <a:extLst>
                <a:ext uri="{FF2B5EF4-FFF2-40B4-BE49-F238E27FC236}">
                  <a16:creationId xmlns:a16="http://schemas.microsoft.com/office/drawing/2014/main" id="{A018A2F6-3D64-4924-E88D-9C410BC76066}"/>
                </a:ext>
              </a:extLst>
            </p:cNvPr>
            <p:cNvSpPr/>
            <p:nvPr/>
          </p:nvSpPr>
          <p:spPr>
            <a:xfrm>
              <a:off x="3267024" y="4205210"/>
              <a:ext cx="4658995" cy="768985"/>
            </a:xfrm>
            <a:custGeom>
              <a:avLst/>
              <a:gdLst/>
              <a:ahLst/>
              <a:cxnLst/>
              <a:rect l="l" t="t" r="r" b="b"/>
              <a:pathLst>
                <a:path w="4658995" h="768985">
                  <a:moveTo>
                    <a:pt x="4658550" y="736600"/>
                  </a:moveTo>
                  <a:lnTo>
                    <a:pt x="4650892" y="732751"/>
                  </a:lnTo>
                  <a:lnTo>
                    <a:pt x="4594733" y="704570"/>
                  </a:lnTo>
                  <a:lnTo>
                    <a:pt x="4594733" y="732751"/>
                  </a:lnTo>
                  <a:lnTo>
                    <a:pt x="0" y="732751"/>
                  </a:lnTo>
                  <a:lnTo>
                    <a:pt x="0" y="741718"/>
                  </a:lnTo>
                  <a:lnTo>
                    <a:pt x="4594733" y="741718"/>
                  </a:lnTo>
                  <a:lnTo>
                    <a:pt x="4594733" y="768629"/>
                  </a:lnTo>
                  <a:lnTo>
                    <a:pt x="4648339" y="741718"/>
                  </a:lnTo>
                  <a:lnTo>
                    <a:pt x="4658550" y="736600"/>
                  </a:lnTo>
                  <a:close/>
                </a:path>
                <a:path w="4658995" h="768985">
                  <a:moveTo>
                    <a:pt x="4658550" y="32029"/>
                  </a:moveTo>
                  <a:lnTo>
                    <a:pt x="4650892" y="28181"/>
                  </a:lnTo>
                  <a:lnTo>
                    <a:pt x="4594733" y="0"/>
                  </a:lnTo>
                  <a:lnTo>
                    <a:pt x="4594733" y="28181"/>
                  </a:lnTo>
                  <a:lnTo>
                    <a:pt x="0" y="28181"/>
                  </a:lnTo>
                  <a:lnTo>
                    <a:pt x="0" y="37147"/>
                  </a:lnTo>
                  <a:lnTo>
                    <a:pt x="4594733" y="37147"/>
                  </a:lnTo>
                  <a:lnTo>
                    <a:pt x="4594733" y="64046"/>
                  </a:lnTo>
                  <a:lnTo>
                    <a:pt x="4648339" y="37147"/>
                  </a:lnTo>
                  <a:lnTo>
                    <a:pt x="4658550" y="32029"/>
                  </a:lnTo>
                  <a:close/>
                </a:path>
              </a:pathLst>
            </a:custGeom>
            <a:solidFill>
              <a:srgbClr val="000000"/>
            </a:solidFill>
          </p:spPr>
          <p:txBody>
            <a:bodyPr wrap="square" lIns="0" tIns="0" rIns="0" bIns="0" rtlCol="0"/>
            <a:lstStyle/>
            <a:p>
              <a:endParaRPr/>
            </a:p>
          </p:txBody>
        </p:sp>
        <p:sp>
          <p:nvSpPr>
            <p:cNvPr id="119816" name="object 28">
              <a:extLst>
                <a:ext uri="{FF2B5EF4-FFF2-40B4-BE49-F238E27FC236}">
                  <a16:creationId xmlns:a16="http://schemas.microsoft.com/office/drawing/2014/main" id="{44274AB5-54F9-2D57-E832-748F3EF00D6E}"/>
                </a:ext>
              </a:extLst>
            </p:cNvPr>
            <p:cNvSpPr/>
            <p:nvPr/>
          </p:nvSpPr>
          <p:spPr>
            <a:xfrm>
              <a:off x="3259372" y="4045075"/>
              <a:ext cx="8255" cy="192405"/>
            </a:xfrm>
            <a:custGeom>
              <a:avLst/>
              <a:gdLst/>
              <a:ahLst/>
              <a:cxnLst/>
              <a:rect l="l" t="t" r="r" b="b"/>
              <a:pathLst>
                <a:path w="8254" h="192404">
                  <a:moveTo>
                    <a:pt x="0" y="192156"/>
                  </a:moveTo>
                  <a:lnTo>
                    <a:pt x="7658" y="192156"/>
                  </a:lnTo>
                  <a:lnTo>
                    <a:pt x="7658" y="0"/>
                  </a:lnTo>
                  <a:lnTo>
                    <a:pt x="0" y="0"/>
                  </a:lnTo>
                  <a:lnTo>
                    <a:pt x="0" y="192156"/>
                  </a:lnTo>
                  <a:close/>
                </a:path>
              </a:pathLst>
            </a:custGeom>
            <a:solidFill>
              <a:srgbClr val="0000FF"/>
            </a:solidFill>
          </p:spPr>
          <p:txBody>
            <a:bodyPr wrap="square" lIns="0" tIns="0" rIns="0" bIns="0" rtlCol="0"/>
            <a:lstStyle/>
            <a:p>
              <a:endParaRPr/>
            </a:p>
          </p:txBody>
        </p:sp>
        <p:sp>
          <p:nvSpPr>
            <p:cNvPr id="119817" name="object 29">
              <a:extLst>
                <a:ext uri="{FF2B5EF4-FFF2-40B4-BE49-F238E27FC236}">
                  <a16:creationId xmlns:a16="http://schemas.microsoft.com/office/drawing/2014/main" id="{399A5AC0-BED1-ABF3-53B2-9C90F9DBB989}"/>
                </a:ext>
              </a:extLst>
            </p:cNvPr>
            <p:cNvSpPr/>
            <p:nvPr/>
          </p:nvSpPr>
          <p:spPr>
            <a:xfrm>
              <a:off x="3267030" y="4045075"/>
              <a:ext cx="702310" cy="192405"/>
            </a:xfrm>
            <a:custGeom>
              <a:avLst/>
              <a:gdLst/>
              <a:ahLst/>
              <a:cxnLst/>
              <a:rect l="l" t="t" r="r" b="b"/>
              <a:pathLst>
                <a:path w="702310" h="192404">
                  <a:moveTo>
                    <a:pt x="701973" y="0"/>
                  </a:moveTo>
                  <a:lnTo>
                    <a:pt x="0" y="0"/>
                  </a:lnTo>
                  <a:lnTo>
                    <a:pt x="0" y="192155"/>
                  </a:lnTo>
                  <a:lnTo>
                    <a:pt x="701973" y="192155"/>
                  </a:lnTo>
                  <a:lnTo>
                    <a:pt x="701973" y="0"/>
                  </a:lnTo>
                  <a:close/>
                </a:path>
              </a:pathLst>
            </a:custGeom>
            <a:solidFill>
              <a:srgbClr val="00CC99"/>
            </a:solidFill>
          </p:spPr>
          <p:txBody>
            <a:bodyPr wrap="square" lIns="0" tIns="0" rIns="0" bIns="0" rtlCol="0"/>
            <a:lstStyle/>
            <a:p>
              <a:endParaRPr/>
            </a:p>
          </p:txBody>
        </p:sp>
        <p:sp>
          <p:nvSpPr>
            <p:cNvPr id="119818" name="object 30">
              <a:extLst>
                <a:ext uri="{FF2B5EF4-FFF2-40B4-BE49-F238E27FC236}">
                  <a16:creationId xmlns:a16="http://schemas.microsoft.com/office/drawing/2014/main" id="{A04DB4C9-3502-2A41-9135-C51314BEB77D}"/>
                </a:ext>
              </a:extLst>
            </p:cNvPr>
            <p:cNvSpPr/>
            <p:nvPr/>
          </p:nvSpPr>
          <p:spPr>
            <a:xfrm>
              <a:off x="3263201" y="4045075"/>
              <a:ext cx="711200" cy="197485"/>
            </a:xfrm>
            <a:custGeom>
              <a:avLst/>
              <a:gdLst/>
              <a:ahLst/>
              <a:cxnLst/>
              <a:rect l="l" t="t" r="r" b="b"/>
              <a:pathLst>
                <a:path w="711200" h="197485">
                  <a:moveTo>
                    <a:pt x="8934" y="0"/>
                  </a:moveTo>
                  <a:lnTo>
                    <a:pt x="0" y="0"/>
                  </a:lnTo>
                  <a:lnTo>
                    <a:pt x="0" y="197280"/>
                  </a:lnTo>
                  <a:lnTo>
                    <a:pt x="710907" y="197280"/>
                  </a:lnTo>
                  <a:lnTo>
                    <a:pt x="710907" y="192156"/>
                  </a:lnTo>
                  <a:lnTo>
                    <a:pt x="8934" y="192156"/>
                  </a:lnTo>
                  <a:lnTo>
                    <a:pt x="3829" y="188313"/>
                  </a:lnTo>
                  <a:lnTo>
                    <a:pt x="8934" y="188313"/>
                  </a:lnTo>
                  <a:lnTo>
                    <a:pt x="8934" y="5124"/>
                  </a:lnTo>
                  <a:lnTo>
                    <a:pt x="3829" y="5124"/>
                  </a:lnTo>
                  <a:lnTo>
                    <a:pt x="8934" y="0"/>
                  </a:lnTo>
                  <a:close/>
                </a:path>
                <a:path w="711200" h="197485">
                  <a:moveTo>
                    <a:pt x="8934" y="188313"/>
                  </a:moveTo>
                  <a:lnTo>
                    <a:pt x="3829" y="188313"/>
                  </a:lnTo>
                  <a:lnTo>
                    <a:pt x="8934" y="192156"/>
                  </a:lnTo>
                  <a:lnTo>
                    <a:pt x="8934" y="188313"/>
                  </a:lnTo>
                  <a:close/>
                </a:path>
                <a:path w="711200" h="197485">
                  <a:moveTo>
                    <a:pt x="701973" y="188313"/>
                  </a:moveTo>
                  <a:lnTo>
                    <a:pt x="8934" y="188313"/>
                  </a:lnTo>
                  <a:lnTo>
                    <a:pt x="8934" y="192156"/>
                  </a:lnTo>
                  <a:lnTo>
                    <a:pt x="701973" y="192156"/>
                  </a:lnTo>
                  <a:lnTo>
                    <a:pt x="701973" y="188313"/>
                  </a:lnTo>
                  <a:close/>
                </a:path>
                <a:path w="711200" h="197485">
                  <a:moveTo>
                    <a:pt x="701973" y="0"/>
                  </a:moveTo>
                  <a:lnTo>
                    <a:pt x="701973" y="192156"/>
                  </a:lnTo>
                  <a:lnTo>
                    <a:pt x="705802" y="188313"/>
                  </a:lnTo>
                  <a:lnTo>
                    <a:pt x="710907" y="188313"/>
                  </a:lnTo>
                  <a:lnTo>
                    <a:pt x="710907" y="5124"/>
                  </a:lnTo>
                  <a:lnTo>
                    <a:pt x="705802" y="5124"/>
                  </a:lnTo>
                  <a:lnTo>
                    <a:pt x="701973" y="0"/>
                  </a:lnTo>
                  <a:close/>
                </a:path>
                <a:path w="711200" h="197485">
                  <a:moveTo>
                    <a:pt x="710907" y="188313"/>
                  </a:moveTo>
                  <a:lnTo>
                    <a:pt x="705802" y="188313"/>
                  </a:lnTo>
                  <a:lnTo>
                    <a:pt x="701973" y="192156"/>
                  </a:lnTo>
                  <a:lnTo>
                    <a:pt x="710907" y="192156"/>
                  </a:lnTo>
                  <a:lnTo>
                    <a:pt x="710907" y="188313"/>
                  </a:lnTo>
                  <a:close/>
                </a:path>
                <a:path w="711200" h="197485">
                  <a:moveTo>
                    <a:pt x="8934" y="0"/>
                  </a:moveTo>
                  <a:lnTo>
                    <a:pt x="3829" y="5124"/>
                  </a:lnTo>
                  <a:lnTo>
                    <a:pt x="8934" y="5124"/>
                  </a:lnTo>
                  <a:lnTo>
                    <a:pt x="8934" y="0"/>
                  </a:lnTo>
                  <a:close/>
                </a:path>
                <a:path w="711200" h="197485">
                  <a:moveTo>
                    <a:pt x="701973" y="0"/>
                  </a:moveTo>
                  <a:lnTo>
                    <a:pt x="8934" y="0"/>
                  </a:lnTo>
                  <a:lnTo>
                    <a:pt x="8934" y="5124"/>
                  </a:lnTo>
                  <a:lnTo>
                    <a:pt x="701973" y="5124"/>
                  </a:lnTo>
                  <a:lnTo>
                    <a:pt x="701973" y="0"/>
                  </a:lnTo>
                  <a:close/>
                </a:path>
                <a:path w="711200" h="197485">
                  <a:moveTo>
                    <a:pt x="710907" y="0"/>
                  </a:moveTo>
                  <a:lnTo>
                    <a:pt x="701973" y="0"/>
                  </a:lnTo>
                  <a:lnTo>
                    <a:pt x="705802" y="5124"/>
                  </a:lnTo>
                  <a:lnTo>
                    <a:pt x="710907" y="5124"/>
                  </a:lnTo>
                  <a:lnTo>
                    <a:pt x="710907" y="0"/>
                  </a:lnTo>
                  <a:close/>
                </a:path>
              </a:pathLst>
            </a:custGeom>
            <a:solidFill>
              <a:srgbClr val="000000"/>
            </a:solidFill>
          </p:spPr>
          <p:txBody>
            <a:bodyPr wrap="square" lIns="0" tIns="0" rIns="0" bIns="0" rtlCol="0"/>
            <a:lstStyle/>
            <a:p>
              <a:endParaRPr/>
            </a:p>
          </p:txBody>
        </p:sp>
        <p:sp>
          <p:nvSpPr>
            <p:cNvPr id="119819" name="object 31">
              <a:extLst>
                <a:ext uri="{FF2B5EF4-FFF2-40B4-BE49-F238E27FC236}">
                  <a16:creationId xmlns:a16="http://schemas.microsoft.com/office/drawing/2014/main" id="{994CD114-CFD1-0C7C-1718-970240A47EE3}"/>
                </a:ext>
              </a:extLst>
            </p:cNvPr>
            <p:cNvSpPr/>
            <p:nvPr/>
          </p:nvSpPr>
          <p:spPr>
            <a:xfrm>
              <a:off x="3969003" y="4045075"/>
              <a:ext cx="574675" cy="192405"/>
            </a:xfrm>
            <a:custGeom>
              <a:avLst/>
              <a:gdLst/>
              <a:ahLst/>
              <a:cxnLst/>
              <a:rect l="l" t="t" r="r" b="b"/>
              <a:pathLst>
                <a:path w="574675" h="192404">
                  <a:moveTo>
                    <a:pt x="574342" y="0"/>
                  </a:moveTo>
                  <a:lnTo>
                    <a:pt x="0" y="0"/>
                  </a:lnTo>
                  <a:lnTo>
                    <a:pt x="0" y="192155"/>
                  </a:lnTo>
                  <a:lnTo>
                    <a:pt x="574342" y="192155"/>
                  </a:lnTo>
                  <a:lnTo>
                    <a:pt x="574342" y="0"/>
                  </a:lnTo>
                  <a:close/>
                </a:path>
              </a:pathLst>
            </a:custGeom>
            <a:solidFill>
              <a:srgbClr val="FFFF00"/>
            </a:solidFill>
          </p:spPr>
          <p:txBody>
            <a:bodyPr wrap="square" lIns="0" tIns="0" rIns="0" bIns="0" rtlCol="0"/>
            <a:lstStyle/>
            <a:p>
              <a:endParaRPr/>
            </a:p>
          </p:txBody>
        </p:sp>
        <p:sp>
          <p:nvSpPr>
            <p:cNvPr id="119820" name="object 32">
              <a:extLst>
                <a:ext uri="{FF2B5EF4-FFF2-40B4-BE49-F238E27FC236}">
                  <a16:creationId xmlns:a16="http://schemas.microsoft.com/office/drawing/2014/main" id="{AF76DA43-5C44-0433-1C3F-C3EFF6AB7F3B}"/>
                </a:ext>
              </a:extLst>
            </p:cNvPr>
            <p:cNvSpPr/>
            <p:nvPr/>
          </p:nvSpPr>
          <p:spPr>
            <a:xfrm>
              <a:off x="3965174" y="4045075"/>
              <a:ext cx="583565" cy="197485"/>
            </a:xfrm>
            <a:custGeom>
              <a:avLst/>
              <a:gdLst/>
              <a:ahLst/>
              <a:cxnLst/>
              <a:rect l="l" t="t" r="r" b="b"/>
              <a:pathLst>
                <a:path w="583564" h="197485">
                  <a:moveTo>
                    <a:pt x="8934" y="0"/>
                  </a:moveTo>
                  <a:lnTo>
                    <a:pt x="0" y="0"/>
                  </a:lnTo>
                  <a:lnTo>
                    <a:pt x="0" y="197280"/>
                  </a:lnTo>
                  <a:lnTo>
                    <a:pt x="583276" y="197280"/>
                  </a:lnTo>
                  <a:lnTo>
                    <a:pt x="583276" y="192156"/>
                  </a:lnTo>
                  <a:lnTo>
                    <a:pt x="8934" y="192156"/>
                  </a:lnTo>
                  <a:lnTo>
                    <a:pt x="3829" y="188313"/>
                  </a:lnTo>
                  <a:lnTo>
                    <a:pt x="8934" y="188313"/>
                  </a:lnTo>
                  <a:lnTo>
                    <a:pt x="8934" y="5124"/>
                  </a:lnTo>
                  <a:lnTo>
                    <a:pt x="3829" y="5124"/>
                  </a:lnTo>
                  <a:lnTo>
                    <a:pt x="8934" y="0"/>
                  </a:lnTo>
                  <a:close/>
                </a:path>
                <a:path w="583564" h="197485">
                  <a:moveTo>
                    <a:pt x="8934" y="188313"/>
                  </a:moveTo>
                  <a:lnTo>
                    <a:pt x="3829" y="188313"/>
                  </a:lnTo>
                  <a:lnTo>
                    <a:pt x="8934" y="192156"/>
                  </a:lnTo>
                  <a:lnTo>
                    <a:pt x="8934" y="188313"/>
                  </a:lnTo>
                  <a:close/>
                </a:path>
                <a:path w="583564" h="197485">
                  <a:moveTo>
                    <a:pt x="574342" y="188313"/>
                  </a:moveTo>
                  <a:lnTo>
                    <a:pt x="8934" y="188313"/>
                  </a:lnTo>
                  <a:lnTo>
                    <a:pt x="8934" y="192156"/>
                  </a:lnTo>
                  <a:lnTo>
                    <a:pt x="574342" y="192156"/>
                  </a:lnTo>
                  <a:lnTo>
                    <a:pt x="574342" y="188313"/>
                  </a:lnTo>
                  <a:close/>
                </a:path>
                <a:path w="583564" h="197485">
                  <a:moveTo>
                    <a:pt x="574342" y="0"/>
                  </a:moveTo>
                  <a:lnTo>
                    <a:pt x="574342" y="192156"/>
                  </a:lnTo>
                  <a:lnTo>
                    <a:pt x="578170" y="188313"/>
                  </a:lnTo>
                  <a:lnTo>
                    <a:pt x="583276" y="188313"/>
                  </a:lnTo>
                  <a:lnTo>
                    <a:pt x="583276" y="5124"/>
                  </a:lnTo>
                  <a:lnTo>
                    <a:pt x="578170" y="5124"/>
                  </a:lnTo>
                  <a:lnTo>
                    <a:pt x="574342" y="0"/>
                  </a:lnTo>
                  <a:close/>
                </a:path>
                <a:path w="583564" h="197485">
                  <a:moveTo>
                    <a:pt x="583276" y="188313"/>
                  </a:moveTo>
                  <a:lnTo>
                    <a:pt x="578170" y="188313"/>
                  </a:lnTo>
                  <a:lnTo>
                    <a:pt x="574342" y="192156"/>
                  </a:lnTo>
                  <a:lnTo>
                    <a:pt x="583276" y="192156"/>
                  </a:lnTo>
                  <a:lnTo>
                    <a:pt x="583276" y="188313"/>
                  </a:lnTo>
                  <a:close/>
                </a:path>
                <a:path w="583564" h="197485">
                  <a:moveTo>
                    <a:pt x="8934" y="0"/>
                  </a:moveTo>
                  <a:lnTo>
                    <a:pt x="3829" y="5124"/>
                  </a:lnTo>
                  <a:lnTo>
                    <a:pt x="8934" y="5124"/>
                  </a:lnTo>
                  <a:lnTo>
                    <a:pt x="8934" y="0"/>
                  </a:lnTo>
                  <a:close/>
                </a:path>
                <a:path w="583564" h="197485">
                  <a:moveTo>
                    <a:pt x="574342" y="0"/>
                  </a:moveTo>
                  <a:lnTo>
                    <a:pt x="8934" y="0"/>
                  </a:lnTo>
                  <a:lnTo>
                    <a:pt x="8934" y="5124"/>
                  </a:lnTo>
                  <a:lnTo>
                    <a:pt x="574342" y="5124"/>
                  </a:lnTo>
                  <a:lnTo>
                    <a:pt x="574342" y="0"/>
                  </a:lnTo>
                  <a:close/>
                </a:path>
                <a:path w="583564" h="197485">
                  <a:moveTo>
                    <a:pt x="583276" y="0"/>
                  </a:moveTo>
                  <a:lnTo>
                    <a:pt x="574342" y="0"/>
                  </a:lnTo>
                  <a:lnTo>
                    <a:pt x="578170" y="5124"/>
                  </a:lnTo>
                  <a:lnTo>
                    <a:pt x="583276" y="5124"/>
                  </a:lnTo>
                  <a:lnTo>
                    <a:pt x="583276" y="0"/>
                  </a:lnTo>
                  <a:close/>
                </a:path>
              </a:pathLst>
            </a:custGeom>
            <a:solidFill>
              <a:srgbClr val="000000"/>
            </a:solidFill>
          </p:spPr>
          <p:txBody>
            <a:bodyPr wrap="square" lIns="0" tIns="0" rIns="0" bIns="0" rtlCol="0"/>
            <a:lstStyle/>
            <a:p>
              <a:endParaRPr/>
            </a:p>
          </p:txBody>
        </p:sp>
      </p:grpSp>
      <p:sp>
        <p:nvSpPr>
          <p:cNvPr id="119821" name="object 33">
            <a:extLst>
              <a:ext uri="{FF2B5EF4-FFF2-40B4-BE49-F238E27FC236}">
                <a16:creationId xmlns:a16="http://schemas.microsoft.com/office/drawing/2014/main" id="{0A5C62DF-0A55-DB96-3600-45BA8526A426}"/>
              </a:ext>
            </a:extLst>
          </p:cNvPr>
          <p:cNvSpPr txBox="1"/>
          <p:nvPr/>
        </p:nvSpPr>
        <p:spPr>
          <a:xfrm>
            <a:off x="7163540" y="4941355"/>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119822" name="object 34">
            <a:extLst>
              <a:ext uri="{FF2B5EF4-FFF2-40B4-BE49-F238E27FC236}">
                <a16:creationId xmlns:a16="http://schemas.microsoft.com/office/drawing/2014/main" id="{9474B3D6-8653-CBE0-2C01-6C3301BA7D44}"/>
              </a:ext>
            </a:extLst>
          </p:cNvPr>
          <p:cNvSpPr txBox="1"/>
          <p:nvPr/>
        </p:nvSpPr>
        <p:spPr>
          <a:xfrm>
            <a:off x="7163540" y="5557546"/>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119823" name="object 35">
            <a:extLst>
              <a:ext uri="{FF2B5EF4-FFF2-40B4-BE49-F238E27FC236}">
                <a16:creationId xmlns:a16="http://schemas.microsoft.com/office/drawing/2014/main" id="{5DB3E336-9E3D-D6FF-87AF-8402187DD5AC}"/>
              </a:ext>
            </a:extLst>
          </p:cNvPr>
          <p:cNvGrpSpPr/>
          <p:nvPr/>
        </p:nvGrpSpPr>
        <p:grpSpPr>
          <a:xfrm>
            <a:off x="8837165" y="5190061"/>
            <a:ext cx="2780083" cy="818926"/>
            <a:chOff x="4511437" y="4045075"/>
            <a:chExt cx="3063240" cy="902335"/>
          </a:xfrm>
        </p:grpSpPr>
        <p:pic>
          <p:nvPicPr>
            <p:cNvPr id="119824" name="object 36">
              <a:extLst>
                <a:ext uri="{FF2B5EF4-FFF2-40B4-BE49-F238E27FC236}">
                  <a16:creationId xmlns:a16="http://schemas.microsoft.com/office/drawing/2014/main" id="{09DD0329-460A-A9B0-A294-579A5A94D3DD}"/>
                </a:ext>
              </a:extLst>
            </p:cNvPr>
            <p:cNvPicPr/>
            <p:nvPr/>
          </p:nvPicPr>
          <p:blipFill>
            <a:blip r:embed="rId6" cstate="print"/>
            <a:stretch>
              <a:fillRect/>
            </a:stretch>
          </p:blipFill>
          <p:spPr>
            <a:xfrm>
              <a:off x="7510779" y="4045075"/>
              <a:ext cx="63816" cy="192156"/>
            </a:xfrm>
            <a:prstGeom prst="rect">
              <a:avLst/>
            </a:prstGeom>
          </p:spPr>
        </p:pic>
        <p:pic>
          <p:nvPicPr>
            <p:cNvPr id="119825" name="object 37">
              <a:extLst>
                <a:ext uri="{FF2B5EF4-FFF2-40B4-BE49-F238E27FC236}">
                  <a16:creationId xmlns:a16="http://schemas.microsoft.com/office/drawing/2014/main" id="{5A2D4263-AAD1-11B1-78DE-91BDF9821ED5}"/>
                </a:ext>
              </a:extLst>
            </p:cNvPr>
            <p:cNvPicPr/>
            <p:nvPr/>
          </p:nvPicPr>
          <p:blipFill>
            <a:blip r:embed="rId7" cstate="print"/>
            <a:stretch>
              <a:fillRect/>
            </a:stretch>
          </p:blipFill>
          <p:spPr>
            <a:xfrm>
              <a:off x="4511437" y="4045075"/>
              <a:ext cx="2781092" cy="901852"/>
            </a:xfrm>
            <a:prstGeom prst="rect">
              <a:avLst/>
            </a:prstGeom>
          </p:spPr>
        </p:pic>
      </p:grpSp>
      <p:sp>
        <p:nvSpPr>
          <p:cNvPr id="119826" name="object 38">
            <a:extLst>
              <a:ext uri="{FF2B5EF4-FFF2-40B4-BE49-F238E27FC236}">
                <a16:creationId xmlns:a16="http://schemas.microsoft.com/office/drawing/2014/main" id="{0AD0F071-C1E4-BCA7-DF8B-2D0568435E18}"/>
              </a:ext>
            </a:extLst>
          </p:cNvPr>
          <p:cNvSpPr txBox="1"/>
          <p:nvPr/>
        </p:nvSpPr>
        <p:spPr>
          <a:xfrm>
            <a:off x="9279707" y="6081889"/>
            <a:ext cx="164823" cy="292691"/>
          </a:xfrm>
          <a:prstGeom prst="rect">
            <a:avLst/>
          </a:prstGeom>
        </p:spPr>
        <p:txBody>
          <a:bodyPr vert="horz" wrap="square" lIns="0" tIns="13254" rIns="0" bIns="0" rtlCol="0">
            <a:spAutoFit/>
          </a:bodyPr>
          <a:lstStyle/>
          <a:p>
            <a:pPr marL="11527">
              <a:spcBef>
                <a:spcPts val="103"/>
              </a:spcBef>
            </a:pPr>
            <a:r>
              <a:rPr sz="1815" spc="-45" dirty="0">
                <a:latin typeface="Symbol"/>
                <a:cs typeface="Symbol"/>
              </a:rPr>
              <a:t></a:t>
            </a:r>
            <a:endParaRPr sz="1815">
              <a:latin typeface="Symbol"/>
              <a:cs typeface="Symbol"/>
            </a:endParaRPr>
          </a:p>
        </p:txBody>
      </p:sp>
      <p:sp>
        <p:nvSpPr>
          <p:cNvPr id="119827" name="object 39">
            <a:extLst>
              <a:ext uri="{FF2B5EF4-FFF2-40B4-BE49-F238E27FC236}">
                <a16:creationId xmlns:a16="http://schemas.microsoft.com/office/drawing/2014/main" id="{190E56C3-362E-1D0B-17A6-DDECB9ABD17A}"/>
              </a:ext>
            </a:extLst>
          </p:cNvPr>
          <p:cNvSpPr/>
          <p:nvPr/>
        </p:nvSpPr>
        <p:spPr>
          <a:xfrm>
            <a:off x="9094308" y="6062031"/>
            <a:ext cx="587829" cy="116413"/>
          </a:xfrm>
          <a:custGeom>
            <a:avLst/>
            <a:gdLst/>
            <a:ahLst/>
            <a:cxnLst/>
            <a:rect l="l" t="t" r="r" b="b"/>
            <a:pathLst>
              <a:path w="647700" h="128270">
                <a:moveTo>
                  <a:pt x="647090" y="0"/>
                </a:moveTo>
                <a:lnTo>
                  <a:pt x="638162" y="0"/>
                </a:lnTo>
                <a:lnTo>
                  <a:pt x="638162" y="62903"/>
                </a:lnTo>
                <a:lnTo>
                  <a:pt x="625043" y="58928"/>
                </a:lnTo>
                <a:lnTo>
                  <a:pt x="536054" y="32029"/>
                </a:lnTo>
                <a:lnTo>
                  <a:pt x="536054" y="58928"/>
                </a:lnTo>
                <a:lnTo>
                  <a:pt x="111048" y="58928"/>
                </a:lnTo>
                <a:lnTo>
                  <a:pt x="111048" y="32029"/>
                </a:lnTo>
                <a:lnTo>
                  <a:pt x="8940" y="62534"/>
                </a:lnTo>
                <a:lnTo>
                  <a:pt x="8940" y="0"/>
                </a:lnTo>
                <a:lnTo>
                  <a:pt x="0" y="0"/>
                </a:lnTo>
                <a:lnTo>
                  <a:pt x="0" y="128104"/>
                </a:lnTo>
                <a:lnTo>
                  <a:pt x="8940" y="128104"/>
                </a:lnTo>
                <a:lnTo>
                  <a:pt x="8940" y="65595"/>
                </a:lnTo>
                <a:lnTo>
                  <a:pt x="111048" y="96088"/>
                </a:lnTo>
                <a:lnTo>
                  <a:pt x="111048" y="70459"/>
                </a:lnTo>
                <a:lnTo>
                  <a:pt x="536054" y="70459"/>
                </a:lnTo>
                <a:lnTo>
                  <a:pt x="536054" y="96088"/>
                </a:lnTo>
                <a:lnTo>
                  <a:pt x="620801" y="70459"/>
                </a:lnTo>
                <a:lnTo>
                  <a:pt x="638162" y="65214"/>
                </a:lnTo>
                <a:lnTo>
                  <a:pt x="638162" y="128104"/>
                </a:lnTo>
                <a:lnTo>
                  <a:pt x="647090" y="128104"/>
                </a:lnTo>
                <a:lnTo>
                  <a:pt x="647090" y="0"/>
                </a:lnTo>
                <a:close/>
              </a:path>
            </a:pathLst>
          </a:custGeom>
          <a:solidFill>
            <a:srgbClr val="000000"/>
          </a:solidFill>
        </p:spPr>
        <p:txBody>
          <a:bodyPr wrap="square" lIns="0" tIns="0" rIns="0" bIns="0" rtlCol="0"/>
          <a:lstStyle/>
          <a:p>
            <a:endParaRPr/>
          </a:p>
        </p:txBody>
      </p:sp>
      <p:sp>
        <p:nvSpPr>
          <p:cNvPr id="119828" name="object 40">
            <a:extLst>
              <a:ext uri="{FF2B5EF4-FFF2-40B4-BE49-F238E27FC236}">
                <a16:creationId xmlns:a16="http://schemas.microsoft.com/office/drawing/2014/main" id="{C49B6E87-2AE0-82EB-D725-2C5A957C294E}"/>
              </a:ext>
            </a:extLst>
          </p:cNvPr>
          <p:cNvSpPr txBox="1"/>
          <p:nvPr/>
        </p:nvSpPr>
        <p:spPr>
          <a:xfrm>
            <a:off x="9792851" y="5555221"/>
            <a:ext cx="356155" cy="476736"/>
          </a:xfrm>
          <a:prstGeom prst="rect">
            <a:avLst/>
          </a:prstGeom>
        </p:spPr>
        <p:txBody>
          <a:bodyPr vert="horz" wrap="square" lIns="0" tIns="15560" rIns="0" bIns="0" rtlCol="0">
            <a:spAutoFit/>
          </a:bodyPr>
          <a:lstStyle/>
          <a:p>
            <a:pPr marL="11527">
              <a:spcBef>
                <a:spcPts val="123"/>
              </a:spcBef>
            </a:pPr>
            <a:r>
              <a:rPr sz="1498" spc="-18" dirty="0">
                <a:latin typeface="Times New Roman"/>
                <a:cs typeface="Times New Roman"/>
              </a:rPr>
              <a:t>read</a:t>
            </a:r>
            <a:endParaRPr sz="1498">
              <a:latin typeface="Times New Roman"/>
              <a:cs typeface="Times New Roman"/>
            </a:endParaRPr>
          </a:p>
        </p:txBody>
      </p:sp>
      <p:sp>
        <p:nvSpPr>
          <p:cNvPr id="119829" name="TextBox 119828">
            <a:extLst>
              <a:ext uri="{FF2B5EF4-FFF2-40B4-BE49-F238E27FC236}">
                <a16:creationId xmlns:a16="http://schemas.microsoft.com/office/drawing/2014/main" id="{B972B8B3-58FC-F553-D487-013EFBFFCD56}"/>
              </a:ext>
            </a:extLst>
          </p:cNvPr>
          <p:cNvSpPr txBox="1"/>
          <p:nvPr/>
        </p:nvSpPr>
        <p:spPr>
          <a:xfrm>
            <a:off x="7753474" y="3108840"/>
            <a:ext cx="3659592" cy="338554"/>
          </a:xfrm>
          <a:prstGeom prst="rect">
            <a:avLst/>
          </a:prstGeom>
          <a:noFill/>
        </p:spPr>
        <p:txBody>
          <a:bodyPr wrap="none" rtlCol="0">
            <a:spAutoFit/>
          </a:bodyPr>
          <a:lstStyle/>
          <a:p>
            <a:r>
              <a:rPr lang="en-US" altLang="zh-CN" sz="1600" b="0" dirty="0">
                <a:latin typeface="Gill Sans Light"/>
              </a:rPr>
              <a:t>Erroneous scenario with no lock protection</a:t>
            </a:r>
            <a:endParaRPr lang="en-SE" sz="1600" b="0" dirty="0">
              <a:latin typeface="Gill Sans Light"/>
            </a:endParaRPr>
          </a:p>
        </p:txBody>
      </p:sp>
      <p:sp>
        <p:nvSpPr>
          <p:cNvPr id="119830" name="TextBox 119829">
            <a:extLst>
              <a:ext uri="{FF2B5EF4-FFF2-40B4-BE49-F238E27FC236}">
                <a16:creationId xmlns:a16="http://schemas.microsoft.com/office/drawing/2014/main" id="{72C120A8-A0BC-07A2-BD6D-23F2F604DED0}"/>
              </a:ext>
            </a:extLst>
          </p:cNvPr>
          <p:cNvSpPr txBox="1"/>
          <p:nvPr/>
        </p:nvSpPr>
        <p:spPr>
          <a:xfrm>
            <a:off x="8153464" y="6397334"/>
            <a:ext cx="3296031" cy="338554"/>
          </a:xfrm>
          <a:prstGeom prst="rect">
            <a:avLst/>
          </a:prstGeom>
          <a:noFill/>
        </p:spPr>
        <p:txBody>
          <a:bodyPr wrap="none" rtlCol="0">
            <a:spAutoFit/>
          </a:bodyPr>
          <a:lstStyle/>
          <a:p>
            <a:r>
              <a:rPr lang="en-US" altLang="zh-CN" sz="1600" b="0" dirty="0">
                <a:latin typeface="Gill Sans Light"/>
              </a:rPr>
              <a:t>Correct scenario with lock protection</a:t>
            </a:r>
            <a:endParaRPr lang="en-SE" sz="1600" b="0" dirty="0">
              <a:latin typeface="Gill Sans Ligh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B53E-1AE7-06E2-DA95-27542FCF8094}"/>
              </a:ext>
            </a:extLst>
          </p:cNvPr>
          <p:cNvSpPr>
            <a:spLocks noGrp="1"/>
          </p:cNvSpPr>
          <p:nvPr>
            <p:ph type="title"/>
          </p:nvPr>
        </p:nvSpPr>
        <p:spPr/>
        <p:txBody>
          <a:bodyPr/>
          <a:lstStyle/>
          <a:p>
            <a:r>
              <a:rPr lang="en-GB" dirty="0"/>
              <a:t>Scheduling Metrics</a:t>
            </a:r>
            <a:endParaRPr lang="en-SE" dirty="0"/>
          </a:p>
        </p:txBody>
      </p:sp>
      <p:sp>
        <p:nvSpPr>
          <p:cNvPr id="3" name="Content Placeholder 2">
            <a:extLst>
              <a:ext uri="{FF2B5EF4-FFF2-40B4-BE49-F238E27FC236}">
                <a16:creationId xmlns:a16="http://schemas.microsoft.com/office/drawing/2014/main" id="{DB7DBE89-2A46-D6B3-3D28-749FD08203DE}"/>
              </a:ext>
            </a:extLst>
          </p:cNvPr>
          <p:cNvSpPr>
            <a:spLocks noGrp="1"/>
          </p:cNvSpPr>
          <p:nvPr>
            <p:ph idx="1"/>
          </p:nvPr>
        </p:nvSpPr>
        <p:spPr/>
        <p:txBody>
          <a:bodyPr/>
          <a:lstStyle/>
          <a:p>
            <a:r>
              <a:rPr lang="en-GB" dirty="0"/>
              <a:t>Lateness Lᵢ = fᵢ − dᵢ represents the delay of a task completion with respect to its deadline; note that if a task completes before the deadline, its lateness is negative.</a:t>
            </a:r>
          </a:p>
          <a:p>
            <a:r>
              <a:rPr lang="en-GB" dirty="0"/>
              <a:t>Tardiness or exceeding time Eᵢ = max(0, Lᵢ) is the time a task stays active after its deadline.</a:t>
            </a:r>
          </a:p>
          <a:p>
            <a:r>
              <a:rPr lang="en-GB" dirty="0"/>
              <a:t>Laxity or slack time Xᵢ = dᵢ − aᵢ − Cᵢ is the maximum time a task can be delayed on its activation to complete within its deadline.</a:t>
            </a:r>
            <a:endParaRPr lang="en-SE" dirty="0"/>
          </a:p>
        </p:txBody>
      </p:sp>
    </p:spTree>
    <p:extLst>
      <p:ext uri="{BB962C8B-B14F-4D97-AF65-F5344CB8AC3E}">
        <p14:creationId xmlns:p14="http://schemas.microsoft.com/office/powerpoint/2010/main" val="388354261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Scheduling Metrics</a:t>
            </a:r>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1066800" y="685800"/>
                <a:ext cx="9804400" cy="2895600"/>
              </a:xfrm>
            </p:spPr>
            <p:txBody>
              <a:bodyPr>
                <a:normAutofit/>
              </a:bodyPr>
              <a:lstStyle/>
              <a:p>
                <a:r>
                  <a:rPr lang="en-GB" altLang="zh-CN" dirty="0"/>
                  <a:t>Lateness </a:t>
                </a:r>
                <a14:m>
                  <m:oMath xmlns:m="http://schemas.openxmlformats.org/officeDocument/2006/math">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𝑓</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𝑑</m:t>
                    </m:r>
                    <m:r>
                      <a:rPr lang="en-GB" altLang="zh-CN" i="1" dirty="0" smtClean="0">
                        <a:latin typeface="Cambria Math" panose="02040503050406030204" pitchFamily="18" charset="0"/>
                      </a:rPr>
                      <m:t>ᵢ </m:t>
                    </m:r>
                  </m:oMath>
                </a14:m>
                <a:r>
                  <a:rPr lang="en-GB" altLang="zh-CN" dirty="0"/>
                  <a:t>represents the delay of a task completion with respect to its deadline; note that if a task completes before the deadline, its lateness is negative.</a:t>
                </a:r>
              </a:p>
              <a:p>
                <a:r>
                  <a:rPr lang="en-GB" altLang="zh-CN" dirty="0"/>
                  <a:t>Tardiness or exceeding time </a:t>
                </a:r>
                <a14:m>
                  <m:oMath xmlns:m="http://schemas.openxmlformats.org/officeDocument/2006/math">
                    <m:r>
                      <a:rPr lang="en-GB" altLang="zh-CN" i="1" dirty="0" smtClean="0">
                        <a:latin typeface="Cambria Math" panose="02040503050406030204" pitchFamily="18" charset="0"/>
                      </a:rPr>
                      <m:t>𝐸</m:t>
                    </m:r>
                    <m:r>
                      <a:rPr lang="en-GB" altLang="zh-CN" i="1" dirty="0" smtClean="0">
                        <a:latin typeface="Cambria Math" panose="02040503050406030204" pitchFamily="18" charset="0"/>
                      </a:rPr>
                      <m:t>ᵢ = </m:t>
                    </m:r>
                    <m:r>
                      <m:rPr>
                        <m:sty m:val="p"/>
                      </m:rPr>
                      <a:rPr lang="en-GB" altLang="zh-CN" i="1" dirty="0" smtClean="0">
                        <a:latin typeface="Cambria Math" panose="02040503050406030204" pitchFamily="18" charset="0"/>
                      </a:rPr>
                      <m:t>max</m:t>
                    </m:r>
                    <m:r>
                      <a:rPr lang="en-GB" altLang="zh-CN" b="0" i="1" dirty="0" smtClean="0">
                        <a:latin typeface="Cambria Math" panose="02040503050406030204" pitchFamily="18" charset="0"/>
                      </a:rPr>
                      <m:t> </m:t>
                    </m:r>
                    <m:r>
                      <a:rPr lang="en-GB" altLang="zh-CN" i="1" dirty="0" smtClean="0">
                        <a:latin typeface="Cambria Math" panose="02040503050406030204" pitchFamily="18" charset="0"/>
                      </a:rPr>
                      <m:t>⁡(0, </m:t>
                    </m:r>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m:t>
                    </m:r>
                  </m:oMath>
                </a14:m>
                <a:r>
                  <a:rPr lang="en-GB" altLang="zh-CN" dirty="0"/>
                  <a:t>is the time a task stays active after its deadline.</a:t>
                </a:r>
              </a:p>
              <a:p>
                <a:r>
                  <a:rPr lang="en-GB" altLang="zh-CN" dirty="0"/>
                  <a:t>Laxity or slack time </a:t>
                </a:r>
                <a14:m>
                  <m:oMath xmlns:m="http://schemas.openxmlformats.org/officeDocument/2006/math">
                    <m:r>
                      <a:rPr lang="en-GB" altLang="zh-CN" i="1" dirty="0" smtClean="0">
                        <a:latin typeface="Cambria Math" panose="02040503050406030204" pitchFamily="18" charset="0"/>
                      </a:rPr>
                      <m:t>𝑋</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𝑑</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𝑎</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𝐶</m:t>
                    </m:r>
                    <m:r>
                      <a:rPr lang="en-GB" altLang="zh-CN" i="1" dirty="0" smtClean="0">
                        <a:latin typeface="Cambria Math" panose="02040503050406030204" pitchFamily="18" charset="0"/>
                      </a:rPr>
                      <m:t>ᵢ</m:t>
                    </m:r>
                  </m:oMath>
                </a14:m>
                <a:r>
                  <a:rPr lang="en-GB" altLang="zh-CN" dirty="0"/>
                  <a:t> is the maximum time a task can be delayed in order to complete within its deadline.</a:t>
                </a:r>
                <a:endParaRPr lang="zh-CN" altLang="en-US" dirty="0"/>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1066800" y="685800"/>
                <a:ext cx="9804400" cy="2895600"/>
              </a:xfrm>
              <a:blipFill>
                <a:blip r:embed="rId3"/>
                <a:stretch>
                  <a:fillRect l="-1119" t="-4000" r="-1741"/>
                </a:stretch>
              </a:blipFill>
            </p:spPr>
            <p:txBody>
              <a:bodyPr/>
              <a:lstStyle/>
              <a:p>
                <a:r>
                  <a:rPr lang="en-SE">
                    <a:noFill/>
                  </a:rPr>
                  <a:t> </a:t>
                </a:r>
              </a:p>
            </p:txBody>
          </p:sp>
        </mc:Fallback>
      </mc:AlternateContent>
      <p:pic>
        <p:nvPicPr>
          <p:cNvPr id="4" name="Picture 2">
            <a:extLst>
              <a:ext uri="{FF2B5EF4-FFF2-40B4-BE49-F238E27FC236}">
                <a16:creationId xmlns:a16="http://schemas.microsoft.com/office/drawing/2014/main" id="{0D7CF8FD-7DAF-6BA1-B2BD-FD62BA0158C7}"/>
              </a:ext>
            </a:extLst>
          </p:cNvPr>
          <p:cNvPicPr>
            <a:picLocks noChangeAspect="1" noChangeArrowheads="1"/>
          </p:cNvPicPr>
          <p:nvPr/>
        </p:nvPicPr>
        <p:blipFill>
          <a:blip r:embed="rId4"/>
          <a:srcRect/>
          <a:stretch>
            <a:fillRect/>
          </a:stretch>
        </p:blipFill>
        <p:spPr bwMode="auto">
          <a:xfrm>
            <a:off x="1034143" y="3264684"/>
            <a:ext cx="4500648" cy="3408258"/>
          </a:xfrm>
          <a:prstGeom prst="rect">
            <a:avLst/>
          </a:prstGeom>
          <a:noFill/>
          <a:ln w="9525">
            <a:noFill/>
            <a:miter lim="800000"/>
            <a:headEnd/>
            <a:tailEnd/>
          </a:ln>
          <a:effectLst/>
        </p:spPr>
      </p:pic>
      <p:sp>
        <p:nvSpPr>
          <p:cNvPr id="9" name="内容占位符 6">
            <a:extLst>
              <a:ext uri="{FF2B5EF4-FFF2-40B4-BE49-F238E27FC236}">
                <a16:creationId xmlns:a16="http://schemas.microsoft.com/office/drawing/2014/main" id="{29459F38-EBDF-108E-78BF-22560E03F50C}"/>
              </a:ext>
            </a:extLst>
          </p:cNvPr>
          <p:cNvSpPr txBox="1">
            <a:spLocks/>
          </p:cNvSpPr>
          <p:nvPr/>
        </p:nvSpPr>
        <p:spPr bwMode="auto">
          <a:xfrm>
            <a:off x="4724400" y="3755571"/>
            <a:ext cx="6400800" cy="28956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354965" indent="-342265">
              <a:lnSpc>
                <a:spcPct val="100000"/>
              </a:lnSpc>
              <a:spcBef>
                <a:spcPts val="795"/>
              </a:spcBef>
              <a:buClr>
                <a:srgbClr val="993300"/>
              </a:buClr>
              <a:buSzPct val="88888"/>
              <a:buAutoNum type="alphaLcParenR"/>
              <a:tabLst>
                <a:tab pos="354965" algn="l"/>
              </a:tabLst>
            </a:pPr>
            <a:endParaRPr lang="en-GB" sz="2400" dirty="0">
              <a:latin typeface="Microsoft Sans Serif"/>
              <a:cs typeface="Microsoft Sans Serif"/>
            </a:endParaRPr>
          </a:p>
        </p:txBody>
      </p:sp>
      <p:pic>
        <p:nvPicPr>
          <p:cNvPr id="12" name="Picture 4">
            <a:extLst>
              <a:ext uri="{FF2B5EF4-FFF2-40B4-BE49-F238E27FC236}">
                <a16:creationId xmlns:a16="http://schemas.microsoft.com/office/drawing/2014/main" id="{FF9A6675-7DD6-4D78-B050-1A6C053ED7AD}"/>
              </a:ext>
            </a:extLst>
          </p:cNvPr>
          <p:cNvPicPr>
            <a:picLocks noChangeAspect="1" noChangeArrowheads="1"/>
          </p:cNvPicPr>
          <p:nvPr/>
        </p:nvPicPr>
        <p:blipFill>
          <a:blip r:embed="rId5"/>
          <a:srcRect/>
          <a:stretch>
            <a:fillRect/>
          </a:stretch>
        </p:blipFill>
        <p:spPr bwMode="auto">
          <a:xfrm>
            <a:off x="5791200" y="3264684"/>
            <a:ext cx="5840781" cy="3493832"/>
          </a:xfrm>
          <a:prstGeom prst="rect">
            <a:avLst/>
          </a:prstGeom>
          <a:noFill/>
          <a:ln w="9525">
            <a:noFill/>
            <a:miter lim="800000"/>
            <a:headEnd/>
            <a:tailEnd/>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5608-974D-48F7-A13A-178F96981FA2}"/>
              </a:ext>
            </a:extLst>
          </p:cNvPr>
          <p:cNvSpPr>
            <a:spLocks noGrp="1"/>
          </p:cNvSpPr>
          <p:nvPr>
            <p:ph type="title"/>
          </p:nvPr>
        </p:nvSpPr>
        <p:spPr/>
        <p:txBody>
          <a:bodyPr/>
          <a:lstStyle/>
          <a:p>
            <a:r>
              <a:rPr lang="en-GB" dirty="0"/>
              <a:t>Example: Lateness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2E3B94-7138-D26F-1422-B5ECB1D29D13}"/>
                  </a:ext>
                </a:extLst>
              </p:cNvPr>
              <p:cNvSpPr>
                <a:spLocks noGrp="1"/>
              </p:cNvSpPr>
              <p:nvPr>
                <p:ph idx="1"/>
              </p:nvPr>
            </p:nvSpPr>
            <p:spPr>
              <a:xfrm>
                <a:off x="381000" y="914400"/>
                <a:ext cx="3886200" cy="5105400"/>
              </a:xfrm>
            </p:spPr>
            <p:txBody>
              <a:bodyPr/>
              <a:lstStyle/>
              <a:p>
                <a:r>
                  <a:rPr lang="en-GB" dirty="0"/>
                  <a:t>Which schedule is better depends on application requirements:</a:t>
                </a:r>
              </a:p>
              <a:p>
                <a:r>
                  <a:rPr lang="en-GB" dirty="0"/>
                  <a:t>In (a), the maximum lateness is minimized, but all jobs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𝐽</m:t>
                        </m:r>
                      </m:e>
                      <m:sub>
                        <m:r>
                          <a:rPr lang="en-GB" b="0" i="1" smtClean="0">
                            <a:latin typeface="Cambria Math" panose="02040503050406030204" pitchFamily="18" charset="0"/>
                          </a:rPr>
                          <m:t>5</m:t>
                        </m:r>
                      </m:sub>
                    </m:sSub>
                  </m:oMath>
                </a14:m>
                <a:r>
                  <a:rPr lang="en-GB" dirty="0"/>
                  <a:t> miss their deadlines. </a:t>
                </a:r>
              </a:p>
              <a:p>
                <a:r>
                  <a:rPr lang="en-GB" dirty="0"/>
                  <a:t>In (b), the maximal lateness is larger, but only one job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r>
                      <a:rPr lang="en-GB" b="0" i="1" smtClean="0">
                        <a:latin typeface="Cambria Math" panose="02040503050406030204" pitchFamily="18" charset="0"/>
                      </a:rPr>
                      <m:t> </m:t>
                    </m:r>
                  </m:oMath>
                </a14:m>
                <a:r>
                  <a:rPr lang="en-GB" dirty="0"/>
                  <a:t> misses its deadline. </a:t>
                </a:r>
                <a:endParaRPr lang="en-SE" dirty="0"/>
              </a:p>
            </p:txBody>
          </p:sp>
        </mc:Choice>
        <mc:Fallback xmlns="">
          <p:sp>
            <p:nvSpPr>
              <p:cNvPr id="3" name="Content Placeholder 2">
                <a:extLst>
                  <a:ext uri="{FF2B5EF4-FFF2-40B4-BE49-F238E27FC236}">
                    <a16:creationId xmlns:a16="http://schemas.microsoft.com/office/drawing/2014/main" id="{3A2E3B94-7138-D26F-1422-B5ECB1D29D13}"/>
                  </a:ext>
                </a:extLst>
              </p:cNvPr>
              <p:cNvSpPr>
                <a:spLocks noGrp="1" noRot="1" noChangeAspect="1" noMove="1" noResize="1" noEditPoints="1" noAdjustHandles="1" noChangeArrowheads="1" noChangeShapeType="1" noTextEdit="1"/>
              </p:cNvSpPr>
              <p:nvPr>
                <p:ph idx="1"/>
              </p:nvPr>
            </p:nvSpPr>
            <p:spPr>
              <a:xfrm>
                <a:off x="381000" y="914400"/>
                <a:ext cx="3886200" cy="5105400"/>
              </a:xfrm>
              <a:blipFill>
                <a:blip r:embed="rId2"/>
                <a:stretch>
                  <a:fillRect l="-2983" t="-2148" r="-3925"/>
                </a:stretch>
              </a:blipFill>
            </p:spPr>
            <p:txBody>
              <a:bodyPr/>
              <a:lstStyle/>
              <a:p>
                <a:r>
                  <a:rPr lang="en-SE">
                    <a:noFill/>
                  </a:rPr>
                  <a:t> </a:t>
                </a:r>
              </a:p>
            </p:txBody>
          </p:sp>
        </mc:Fallback>
      </mc:AlternateContent>
      <p:pic>
        <p:nvPicPr>
          <p:cNvPr id="10" name="object 2">
            <a:extLst>
              <a:ext uri="{FF2B5EF4-FFF2-40B4-BE49-F238E27FC236}">
                <a16:creationId xmlns:a16="http://schemas.microsoft.com/office/drawing/2014/main" id="{CA5BA5B9-0340-91C0-4BC4-C5A9DADC1DCD}"/>
              </a:ext>
            </a:extLst>
          </p:cNvPr>
          <p:cNvPicPr/>
          <p:nvPr/>
        </p:nvPicPr>
        <p:blipFill>
          <a:blip r:embed="rId3" cstate="print"/>
          <a:stretch>
            <a:fillRect/>
          </a:stretch>
        </p:blipFill>
        <p:spPr>
          <a:xfrm>
            <a:off x="4038600" y="838200"/>
            <a:ext cx="8028213" cy="5678944"/>
          </a:xfrm>
          <a:prstGeom prst="rect">
            <a:avLst/>
          </a:prstGeom>
        </p:spPr>
      </p:pic>
    </p:spTree>
    <p:extLst>
      <p:ext uri="{BB962C8B-B14F-4D97-AF65-F5344CB8AC3E}">
        <p14:creationId xmlns:p14="http://schemas.microsoft.com/office/powerpoint/2010/main" val="214597109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ea typeface="宋体" pitchFamily="2" charset="-122"/>
              </a:rPr>
              <a:t>Scheduling Approaches</a:t>
            </a:r>
          </a:p>
        </p:txBody>
      </p:sp>
      <p:sp>
        <p:nvSpPr>
          <p:cNvPr id="1945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Static cyclic scheduling</a:t>
            </a:r>
          </a:p>
          <a:p>
            <a:pPr lvl="1" eaLnBrk="1" hangingPunct="1"/>
            <a:r>
              <a:rPr lang="en-US" altLang="zh-CN" dirty="0">
                <a:ea typeface="宋体" pitchFamily="2" charset="-122"/>
              </a:rPr>
              <a:t>All task invocation times are computed offline and stored in a table</a:t>
            </a:r>
          </a:p>
          <a:p>
            <a:pPr lvl="1" eaLnBrk="1" hangingPunct="1"/>
            <a:r>
              <a:rPr lang="en-US" altLang="zh-CN" dirty="0">
                <a:ea typeface="宋体" pitchFamily="2" charset="-122"/>
              </a:rPr>
              <a:t>Runtime dispatch is a simple table lookup</a:t>
            </a:r>
          </a:p>
          <a:p>
            <a:pPr eaLnBrk="1" hangingPunct="1"/>
            <a:r>
              <a:rPr lang="en-US" altLang="zh-CN" dirty="0">
                <a:ea typeface="宋体" pitchFamily="2" charset="-122"/>
              </a:rPr>
              <a:t>Fixed priority scheduling</a:t>
            </a:r>
          </a:p>
          <a:p>
            <a:pPr lvl="1" eaLnBrk="1" hangingPunct="1"/>
            <a:r>
              <a:rPr lang="en-US" altLang="zh-CN" dirty="0">
                <a:ea typeface="宋体" pitchFamily="2" charset="-122"/>
              </a:rPr>
              <a:t>Each task is assigned a fixed priority</a:t>
            </a:r>
          </a:p>
          <a:p>
            <a:pPr lvl="1" eaLnBrk="1" hangingPunct="1"/>
            <a:r>
              <a:rPr lang="en-US" altLang="zh-CN" dirty="0">
                <a:ea typeface="宋体" pitchFamily="2" charset="-122"/>
              </a:rPr>
              <a:t>Runtime dispatch is priority-based</a:t>
            </a:r>
          </a:p>
          <a:p>
            <a:pPr eaLnBrk="1" hangingPunct="1"/>
            <a:r>
              <a:rPr lang="en-US" altLang="zh-CN" dirty="0">
                <a:ea typeface="宋体" pitchFamily="2" charset="-122"/>
              </a:rPr>
              <a:t>Dynamic priority scheduling</a:t>
            </a:r>
          </a:p>
          <a:p>
            <a:pPr lvl="1" eaLnBrk="1" hangingPunct="1"/>
            <a:r>
              <a:rPr lang="en-US" altLang="zh-CN" dirty="0">
                <a:ea typeface="宋体" pitchFamily="2" charset="-122"/>
              </a:rPr>
              <a:t>Task priorities are assigned dynamically at runtime</a:t>
            </a:r>
          </a:p>
          <a:p>
            <a:pPr lvl="1" eaLnBrk="1" hangingPunct="1"/>
            <a:r>
              <a:rPr lang="en-US" altLang="zh-CN" dirty="0">
                <a:ea typeface="宋体" pitchFamily="2" charset="-122"/>
              </a:rPr>
              <a:t>e.g., Earliest Deadline First (EDF), Least-Laxity First (LLF)</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ea typeface="宋体" pitchFamily="2" charset="-122"/>
              </a:rPr>
              <a:t>Static Cyclic Scheduling</a:t>
            </a:r>
          </a:p>
        </p:txBody>
      </p:sp>
      <p:sp>
        <p:nvSpPr>
          <p:cNvPr id="20483" name="Rectangle 3" descr="Rectangle: Click to edit Master text styles&#10;Second level&#10;Third level&#10;Fourth level&#10;Fifth level"/>
          <p:cNvSpPr>
            <a:spLocks noGrp="1" noChangeArrowheads="1"/>
          </p:cNvSpPr>
          <p:nvPr>
            <p:ph idx="1"/>
          </p:nvPr>
        </p:nvSpPr>
        <p:spPr>
          <a:xfrm>
            <a:off x="533400" y="914400"/>
            <a:ext cx="10845800" cy="5105400"/>
          </a:xfrm>
        </p:spPr>
        <p:txBody>
          <a:bodyPr>
            <a:normAutofit fontScale="92500" lnSpcReduction="10000"/>
          </a:bodyPr>
          <a:lstStyle/>
          <a:p>
            <a:pPr eaLnBrk="1" hangingPunct="1">
              <a:lnSpc>
                <a:spcPct val="80000"/>
              </a:lnSpc>
            </a:pPr>
            <a:r>
              <a:rPr lang="en-US" altLang="zh-CN" dirty="0">
                <a:ea typeface="宋体" pitchFamily="2" charset="-122"/>
              </a:rPr>
              <a:t>The same schedule is executed once during each hyper-period (least common multiple of all task periods in a taskset). </a:t>
            </a:r>
          </a:p>
          <a:p>
            <a:pPr lvl="1"/>
            <a:r>
              <a:rPr lang="en-GB" dirty="0"/>
              <a:t>The hyper-period is partitioned into frames of length f.</a:t>
            </a:r>
          </a:p>
          <a:p>
            <a:pPr lvl="2"/>
            <a:r>
              <a:rPr lang="en-GB" dirty="0"/>
              <a:t>If a task’s WCET exceeds f, then programmer needs to cut it to fit within a frame, and save/restore program state manually</a:t>
            </a:r>
            <a:endParaRPr lang="en-SE" dirty="0"/>
          </a:p>
          <a:p>
            <a:pPr lvl="1" eaLnBrk="1" hangingPunct="1">
              <a:lnSpc>
                <a:spcPct val="80000"/>
              </a:lnSpc>
            </a:pPr>
            <a:r>
              <a:rPr lang="en-US" altLang="zh-CN" dirty="0">
                <a:ea typeface="宋体" pitchFamily="2" charset="-122"/>
              </a:rPr>
              <a:t>The schedule is computed offline and stored in a table. Runtime task dispatch is a simple table lookup.</a:t>
            </a:r>
          </a:p>
          <a:p>
            <a:pPr eaLnBrk="1" hangingPunct="1"/>
            <a:r>
              <a:rPr lang="en-US" altLang="zh-CN" dirty="0">
                <a:ea typeface="宋体" pitchFamily="2" charset="-122"/>
              </a:rPr>
              <a:t>Pros: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eaLnBrk="1" hangingPunct="1">
              <a:lnSpc>
                <a:spcPct val="80000"/>
              </a:lnSpc>
            </a:pPr>
            <a:r>
              <a:rPr lang="en-US" altLang="zh-CN" dirty="0">
                <a:ea typeface="宋体" pitchFamily="2" charset="-122"/>
              </a:rPr>
              <a:t>Cons:</a:t>
            </a:r>
          </a:p>
          <a:p>
            <a:pPr lvl="1" eaLnBrk="1" hangingPunct="1">
              <a:lnSpc>
                <a:spcPct val="80000"/>
              </a:lnSpc>
            </a:pPr>
            <a:r>
              <a:rPr lang="en-US" altLang="zh-CN" sz="2000" dirty="0">
                <a:ea typeface="宋体" pitchFamily="2" charset="-122"/>
              </a:rPr>
              <a:t>Task table can get very large if task periods are relatively prime</a:t>
            </a:r>
          </a:p>
          <a:p>
            <a:pPr lvl="1" eaLnBrk="1" hangingPunct="1">
              <a:lnSpc>
                <a:spcPct val="80000"/>
              </a:lnSpc>
            </a:pPr>
            <a:r>
              <a:rPr lang="en-US" altLang="zh-CN" sz="2000" dirty="0">
                <a:ea typeface="宋体" pitchFamily="2" charset="-122"/>
              </a:rPr>
              <a:t>Maintenance nightmare: </a:t>
            </a:r>
            <a:r>
              <a:rPr lang="en-GB" altLang="zh-CN" sz="2000" dirty="0">
                <a:ea typeface="宋体" pitchFamily="2" charset="-122"/>
              </a:rPr>
              <a:t>complete redesign when new tasks are added, or old tasks are deleted</a:t>
            </a:r>
            <a:endParaRPr lang="en-US" altLang="zh-CN" sz="2000" dirty="0">
              <a:ea typeface="宋体" pitchFamily="2" charset="-122"/>
            </a:endParaRPr>
          </a:p>
          <a:p>
            <a:pPr eaLnBrk="1" hangingPunct="1">
              <a:lnSpc>
                <a:spcPct val="80000"/>
              </a:lnSpc>
            </a:pPr>
            <a:r>
              <a:rPr lang="en-US" altLang="zh-CN" dirty="0">
                <a:ea typeface="宋体" pitchFamily="2" charset="-122"/>
              </a:rPr>
              <a:t>Not widely used</a:t>
            </a:r>
          </a:p>
          <a:p>
            <a:pPr lvl="1" eaLnBrk="1" hangingPunct="1">
              <a:lnSpc>
                <a:spcPct val="80000"/>
              </a:lnSpc>
            </a:pPr>
            <a:r>
              <a:rPr lang="en-US" altLang="zh-CN" sz="2000" dirty="0">
                <a:ea typeface="宋体" pitchFamily="2" charset="-122"/>
              </a:rPr>
              <a:t>Except in certain safety-critical systems such as avionic systems</a:t>
            </a:r>
          </a:p>
        </p:txBody>
      </p:sp>
      <p:pic>
        <p:nvPicPr>
          <p:cNvPr id="4" name="Picture 3">
            <a:extLst>
              <a:ext uri="{FF2B5EF4-FFF2-40B4-BE49-F238E27FC236}">
                <a16:creationId xmlns:a16="http://schemas.microsoft.com/office/drawing/2014/main" id="{F4DCDF02-6203-2D7B-AFA5-77354C8D4456}"/>
              </a:ext>
            </a:extLst>
          </p:cNvPr>
          <p:cNvPicPr>
            <a:picLocks noChangeAspect="1"/>
          </p:cNvPicPr>
          <p:nvPr/>
        </p:nvPicPr>
        <p:blipFill>
          <a:blip r:embed="rId3"/>
          <a:stretch>
            <a:fillRect/>
          </a:stretch>
        </p:blipFill>
        <p:spPr>
          <a:xfrm>
            <a:off x="3048000" y="5521058"/>
            <a:ext cx="6847114" cy="1319525"/>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a:ea typeface="宋体" pitchFamily="2" charset="-122"/>
              </a:rPr>
              <a:t>Fixed-Priority Scheduling</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786DA-7F5F-9DE4-C54E-572F2BBA8E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6A12DF29-9221-8B8F-2DF3-DAEBB2B2714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0C6E9327-5B99-8E81-ADA7-7B0D1A13B731}"/>
              </a:ext>
            </a:extLst>
          </p:cNvPr>
          <p:cNvSpPr>
            <a:spLocks noGrp="1" noChangeArrowheads="1"/>
          </p:cNvSpPr>
          <p:nvPr>
            <p:ph idx="1"/>
          </p:nvPr>
        </p:nvSpPr>
        <p:spPr/>
        <p:txBody>
          <a:bodyPr/>
          <a:lstStyle/>
          <a:p>
            <a:pPr algn="ctr" eaLnBrk="1" hangingPunct="1">
              <a:buFont typeface="Wingdings" pitchFamily="2" charset="2"/>
              <a:buNone/>
            </a:pPr>
            <a:r>
              <a:rPr lang="en-GB" altLang="zh-CN" sz="4800" dirty="0">
                <a:ea typeface="宋体" pitchFamily="2" charset="-122"/>
              </a:rPr>
              <a:t>Introduction to RTOS and Real-Time Scheduling</a:t>
            </a:r>
          </a:p>
        </p:txBody>
      </p:sp>
    </p:spTree>
    <p:extLst>
      <p:ext uri="{BB962C8B-B14F-4D97-AF65-F5344CB8AC3E}">
        <p14:creationId xmlns:p14="http://schemas.microsoft.com/office/powerpoint/2010/main" val="8382076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a:ea typeface="宋体" pitchFamily="2" charset="-122"/>
              </a:rPr>
              <a:t>Fixed Priority Scheduling</a:t>
            </a:r>
          </a:p>
        </p:txBody>
      </p:sp>
      <p:sp>
        <p:nvSpPr>
          <p:cNvPr id="3993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a:ea typeface="宋体" pitchFamily="2" charset="-122"/>
              </a:rPr>
              <a:t>Each task is assigned a fixed priority for all its invocations</a:t>
            </a:r>
          </a:p>
          <a:p>
            <a:pPr eaLnBrk="1" hangingPunct="1"/>
            <a:r>
              <a:rPr lang="en-US" altLang="zh-CN">
                <a:ea typeface="宋体" pitchFamily="2" charset="-122"/>
              </a:rPr>
              <a:t>Pros: </a:t>
            </a:r>
          </a:p>
          <a:p>
            <a:pPr lvl="1" eaLnBrk="1" hangingPunct="1"/>
            <a:r>
              <a:rPr lang="en-US" altLang="zh-CN">
                <a:ea typeface="宋体" pitchFamily="2" charset="-122"/>
              </a:rPr>
              <a:t>Predictability</a:t>
            </a:r>
          </a:p>
          <a:p>
            <a:pPr lvl="1" eaLnBrk="1" hangingPunct="1"/>
            <a:r>
              <a:rPr lang="en-US" altLang="zh-CN">
                <a:ea typeface="宋体" pitchFamily="2" charset="-122"/>
              </a:rPr>
              <a:t>Low runtime overhead </a:t>
            </a:r>
          </a:p>
          <a:p>
            <a:pPr lvl="1" eaLnBrk="1" hangingPunct="1"/>
            <a:r>
              <a:rPr lang="en-US" altLang="zh-CN">
                <a:ea typeface="宋体" pitchFamily="2" charset="-122"/>
              </a:rPr>
              <a:t>Temporal isolation during overload</a:t>
            </a:r>
          </a:p>
          <a:p>
            <a:pPr eaLnBrk="1" hangingPunct="1"/>
            <a:r>
              <a:rPr lang="en-US" altLang="zh-CN">
                <a:ea typeface="宋体" pitchFamily="2" charset="-122"/>
              </a:rPr>
              <a:t>Cons: </a:t>
            </a:r>
          </a:p>
          <a:p>
            <a:pPr lvl="1" eaLnBrk="1" hangingPunct="1"/>
            <a:r>
              <a:rPr lang="en-US" altLang="zh-CN">
                <a:ea typeface="宋体" pitchFamily="2" charset="-122"/>
              </a:rPr>
              <a:t>Cannot achieve 100% utilization in general, except when task periods are harmonic</a:t>
            </a:r>
          </a:p>
          <a:p>
            <a:pPr eaLnBrk="1" hangingPunct="1"/>
            <a:r>
              <a:rPr lang="en-US" altLang="zh-CN">
                <a:ea typeface="宋体" pitchFamily="2" charset="-122"/>
              </a:rPr>
              <a:t>Widely used in most commercial RTOSes and CAN bus</a:t>
            </a:r>
          </a:p>
          <a:p>
            <a:pPr lvl="1" eaLnBrk="1" hangingPunct="1"/>
            <a:endParaRPr lang="en-US" altLang="zh-CN">
              <a:ea typeface="宋体" pitchFamily="2"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ea typeface="宋体" pitchFamily="2" charset="-122"/>
              </a:rPr>
              <a:t>Rate Monotonic &amp; Deadline Monotonic Scheduling</a:t>
            </a:r>
          </a:p>
        </p:txBody>
      </p:sp>
      <mc:AlternateContent xmlns:mc="http://schemas.openxmlformats.org/markup-compatibility/2006" xmlns:a14="http://schemas.microsoft.com/office/drawing/2010/main">
        <mc:Choice Requires="a14">
          <p:sp>
            <p:nvSpPr>
              <p:cNvPr id="57347" name="Rectangle 3" descr="Rectangle: Click to edit Master text styles&#10;Second level&#10;Third level&#10;Fourth level&#10;Fifth level"/>
              <p:cNvSpPr>
                <a:spLocks noGrp="1" noChangeArrowheads="1"/>
              </p:cNvSpPr>
              <p:nvPr>
                <p:ph idx="1"/>
              </p:nvPr>
            </p:nvSpPr>
            <p:spPr>
              <a:xfrm>
                <a:off x="640244" y="851655"/>
                <a:ext cx="5619964" cy="5853942"/>
              </a:xfrm>
            </p:spPr>
            <p:txBody>
              <a:bodyPr>
                <a:normAutofit lnSpcReduction="10000"/>
              </a:bodyPr>
              <a:lstStyle/>
              <a:p>
                <a:pPr eaLnBrk="1" hangingPunct="1">
                  <a:lnSpc>
                    <a:spcPct val="90000"/>
                  </a:lnSpc>
                </a:pPr>
                <a:r>
                  <a:rPr lang="en-US" altLang="zh-CN" dirty="0">
                    <a:ea typeface="宋体" pitchFamily="2" charset="-122"/>
                  </a:rPr>
                  <a:t>Rate Monotonic Scheduling (RMS)</a:t>
                </a:r>
              </a:p>
              <a:p>
                <a:pPr lvl="1" eaLnBrk="1" hangingPunct="1">
                  <a:lnSpc>
                    <a:spcPct val="90000"/>
                  </a:lnSpc>
                </a:pPr>
                <a:r>
                  <a:rPr lang="en-US" altLang="zh-CN" dirty="0">
                    <a:ea typeface="宋体" pitchFamily="2" charset="-122"/>
                  </a:rPr>
                  <a:t>Assign higher priority to task with smaller period</a:t>
                </a:r>
              </a:p>
              <a:p>
                <a:pPr lvl="1" eaLnBrk="1" hangingPunct="1">
                  <a:lnSpc>
                    <a:spcPct val="90000"/>
                  </a:lnSpc>
                </a:pPr>
                <a:r>
                  <a:rPr lang="en-US" altLang="zh-CN" dirty="0">
                    <a:ea typeface="宋体" pitchFamily="2" charset="-122"/>
                  </a:rPr>
                  <a:t>When D = T, RMS is the optimal priority assignment, i.e., if a </a:t>
                </a:r>
                <a:r>
                  <a:rPr lang="en-US" altLang="zh-CN" dirty="0" err="1">
                    <a:ea typeface="宋体" pitchFamily="2" charset="-122"/>
                  </a:rPr>
                  <a:t>taskset</a:t>
                </a:r>
                <a:r>
                  <a:rPr lang="en-US" altLang="zh-CN" dirty="0">
                    <a:ea typeface="宋体" pitchFamily="2" charset="-122"/>
                  </a:rPr>
                  <a:t> is not schedulable with RMS priority assignment, then it is not schedulable with any other fixed priority assignment</a:t>
                </a:r>
              </a:p>
              <a:p>
                <a:pPr eaLnBrk="1" hangingPunct="1">
                  <a:lnSpc>
                    <a:spcPct val="90000"/>
                  </a:lnSpc>
                </a:pPr>
                <a:r>
                  <a:rPr lang="en-US" altLang="zh-CN" dirty="0">
                    <a:ea typeface="宋体" pitchFamily="2" charset="-122"/>
                  </a:rPr>
                  <a:t>Deadline Monotonic Scheduling (DMS)</a:t>
                </a:r>
              </a:p>
              <a:p>
                <a:pPr lvl="1" eaLnBrk="1" hangingPunct="1">
                  <a:lnSpc>
                    <a:spcPct val="90000"/>
                  </a:lnSpc>
                </a:pPr>
                <a:r>
                  <a:rPr lang="en-US" altLang="zh-CN" dirty="0">
                    <a:ea typeface="宋体" pitchFamily="2" charset="-122"/>
                  </a:rPr>
                  <a:t>Assign higher priority to task with smaller relative deadline (indicated by red downward arrow for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𝜏</m:t>
                        </m:r>
                      </m:e>
                      <m:sub>
                        <m:r>
                          <a:rPr lang="en-GB" altLang="zh-CN" b="0" i="1" smtClean="0">
                            <a:latin typeface="Cambria Math" panose="02040503050406030204" pitchFamily="18" charset="0"/>
                            <a:ea typeface="宋体" pitchFamily="2" charset="-122"/>
                          </a:rPr>
                          <m:t>2</m:t>
                        </m:r>
                      </m:sub>
                    </m:sSub>
                  </m:oMath>
                </a14:m>
                <a:r>
                  <a:rPr lang="en-US" altLang="zh-CN" dirty="0">
                    <a:ea typeface="宋体" pitchFamily="2" charset="-122"/>
                  </a:rPr>
                  <a:t>)</a:t>
                </a:r>
              </a:p>
              <a:p>
                <a:pPr lvl="1" eaLnBrk="1" hangingPunct="1">
                  <a:lnSpc>
                    <a:spcPct val="90000"/>
                  </a:lnSpc>
                </a:pPr>
                <a:r>
                  <a:rPr lang="en-US" altLang="zh-CN" dirty="0">
                    <a:ea typeface="宋体" pitchFamily="2" charset="-122"/>
                  </a:rPr>
                  <a:t>When D &lt; T, DMS is the optimal priority assignment</a:t>
                </a:r>
              </a:p>
              <a:p>
                <a:pPr eaLnBrk="1" hangingPunct="1">
                  <a:lnSpc>
                    <a:spcPct val="90000"/>
                  </a:lnSpc>
                </a:pPr>
                <a:r>
                  <a:rPr lang="en-US" altLang="zh-CN" dirty="0">
                    <a:ea typeface="宋体" pitchFamily="2" charset="-122"/>
                  </a:rPr>
                  <a:t>Why do we want deadline &lt; period?</a:t>
                </a:r>
              </a:p>
              <a:p>
                <a:pPr lvl="1" eaLnBrk="1" hangingPunct="1">
                  <a:lnSpc>
                    <a:spcPct val="90000"/>
                  </a:lnSpc>
                </a:pPr>
                <a:r>
                  <a:rPr lang="en-US" altLang="zh-CN" dirty="0">
                    <a:ea typeface="宋体" pitchFamily="2" charset="-122"/>
                  </a:rPr>
                  <a:t>Some events happen infrequently, but need to be handled urgently</a:t>
                </a:r>
              </a:p>
            </p:txBody>
          </p:sp>
        </mc:Choice>
        <mc:Fallback xmlns="">
          <p:sp>
            <p:nvSpPr>
              <p:cNvPr id="5734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640244" y="851655"/>
                <a:ext cx="5619964" cy="5853942"/>
              </a:xfrm>
              <a:blipFill>
                <a:blip r:embed="rId3"/>
                <a:stretch>
                  <a:fillRect l="-1952" t="-2500" r="-2169"/>
                </a:stretch>
              </a:blipFill>
            </p:spPr>
            <p:txBody>
              <a:bodyPr/>
              <a:lstStyle/>
              <a:p>
                <a:r>
                  <a:rPr lang="en-SE">
                    <a:noFill/>
                  </a:rPr>
                  <a:t> </a:t>
                </a:r>
              </a:p>
            </p:txBody>
          </p:sp>
        </mc:Fallback>
      </mc:AlternateContent>
      <p:grpSp>
        <p:nvGrpSpPr>
          <p:cNvPr id="57403" name="Group 57402">
            <a:extLst>
              <a:ext uri="{FF2B5EF4-FFF2-40B4-BE49-F238E27FC236}">
                <a16:creationId xmlns:a16="http://schemas.microsoft.com/office/drawing/2014/main" id="{F9CD97D6-4075-564D-B5E2-CBEC66BDD1C8}"/>
              </a:ext>
            </a:extLst>
          </p:cNvPr>
          <p:cNvGrpSpPr/>
          <p:nvPr/>
        </p:nvGrpSpPr>
        <p:grpSpPr>
          <a:xfrm>
            <a:off x="6096000" y="851655"/>
            <a:ext cx="5930953" cy="2433537"/>
            <a:chOff x="474471" y="1417320"/>
            <a:chExt cx="3564129" cy="1462402"/>
          </a:xfrm>
        </p:grpSpPr>
        <p:grpSp>
          <p:nvGrpSpPr>
            <p:cNvPr id="50" name="object 4">
              <a:extLst>
                <a:ext uri="{FF2B5EF4-FFF2-40B4-BE49-F238E27FC236}">
                  <a16:creationId xmlns:a16="http://schemas.microsoft.com/office/drawing/2014/main" id="{7697181B-0EC3-8BF7-82F1-C6EBAFDC9C49}"/>
                </a:ext>
              </a:extLst>
            </p:cNvPr>
            <p:cNvGrpSpPr/>
            <p:nvPr/>
          </p:nvGrpSpPr>
          <p:grpSpPr>
            <a:xfrm>
              <a:off x="682625" y="1417320"/>
              <a:ext cx="3355975" cy="846455"/>
              <a:chOff x="682625" y="1417320"/>
              <a:chExt cx="3355975" cy="846455"/>
            </a:xfrm>
          </p:grpSpPr>
          <p:sp>
            <p:nvSpPr>
              <p:cNvPr id="51" name="object 5">
                <a:extLst>
                  <a:ext uri="{FF2B5EF4-FFF2-40B4-BE49-F238E27FC236}">
                    <a16:creationId xmlns:a16="http://schemas.microsoft.com/office/drawing/2014/main" id="{E31DD588-D807-C94C-5DB6-1758FE390A90}"/>
                  </a:ext>
                </a:extLst>
              </p:cNvPr>
              <p:cNvSpPr/>
              <p:nvPr/>
            </p:nvSpPr>
            <p:spPr>
              <a:xfrm>
                <a:off x="801623"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2" name="object 6">
                <a:extLst>
                  <a:ext uri="{FF2B5EF4-FFF2-40B4-BE49-F238E27FC236}">
                    <a16:creationId xmlns:a16="http://schemas.microsoft.com/office/drawing/2014/main" id="{68806023-2785-CDFA-7E2D-E27F0078F668}"/>
                  </a:ext>
                </a:extLst>
              </p:cNvPr>
              <p:cNvSpPr/>
              <p:nvPr/>
            </p:nvSpPr>
            <p:spPr>
              <a:xfrm>
                <a:off x="801623"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3" name="object 7">
                <a:extLst>
                  <a:ext uri="{FF2B5EF4-FFF2-40B4-BE49-F238E27FC236}">
                    <a16:creationId xmlns:a16="http://schemas.microsoft.com/office/drawing/2014/main" id="{618C8FEF-A6D1-0EAB-0492-C2421311D94B}"/>
                  </a:ext>
                </a:extLst>
              </p:cNvPr>
              <p:cNvSpPr/>
              <p:nvPr/>
            </p:nvSpPr>
            <p:spPr>
              <a:xfrm>
                <a:off x="1106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4" name="object 8">
                <a:extLst>
                  <a:ext uri="{FF2B5EF4-FFF2-40B4-BE49-F238E27FC236}">
                    <a16:creationId xmlns:a16="http://schemas.microsoft.com/office/drawing/2014/main" id="{0209F8AD-797D-6F47-9CCC-A5B718289CB5}"/>
                  </a:ext>
                </a:extLst>
              </p:cNvPr>
              <p:cNvSpPr/>
              <p:nvPr/>
            </p:nvSpPr>
            <p:spPr>
              <a:xfrm>
                <a:off x="1106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5" name="object 9">
                <a:extLst>
                  <a:ext uri="{FF2B5EF4-FFF2-40B4-BE49-F238E27FC236}">
                    <a16:creationId xmlns:a16="http://schemas.microsoft.com/office/drawing/2014/main" id="{E2F98054-AA64-D28B-4F04-2491D27CC89C}"/>
                  </a:ext>
                </a:extLst>
              </p:cNvPr>
              <p:cNvSpPr/>
              <p:nvPr/>
            </p:nvSpPr>
            <p:spPr>
              <a:xfrm>
                <a:off x="792479" y="1417320"/>
                <a:ext cx="18415" cy="304800"/>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10">
                <a:extLst>
                  <a:ext uri="{FF2B5EF4-FFF2-40B4-BE49-F238E27FC236}">
                    <a16:creationId xmlns:a16="http://schemas.microsoft.com/office/drawing/2014/main" id="{A7C09F43-B195-63AD-DEFB-F0D6DB5E9419}"/>
                  </a:ext>
                </a:extLst>
              </p:cNvPr>
              <p:cNvSpPr/>
              <p:nvPr/>
            </p:nvSpPr>
            <p:spPr>
              <a:xfrm>
                <a:off x="798576" y="1722119"/>
                <a:ext cx="3175" cy="36830"/>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 name="object 11">
                <a:extLst>
                  <a:ext uri="{FF2B5EF4-FFF2-40B4-BE49-F238E27FC236}">
                    <a16:creationId xmlns:a16="http://schemas.microsoft.com/office/drawing/2014/main" id="{7CC63C57-BEA2-9675-B203-960EACF41D7F}"/>
                  </a:ext>
                </a:extLst>
              </p:cNvPr>
              <p:cNvSpPr/>
              <p:nvPr/>
            </p:nvSpPr>
            <p:spPr>
              <a:xfrm>
                <a:off x="1714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8" name="object 12">
                <a:extLst>
                  <a:ext uri="{FF2B5EF4-FFF2-40B4-BE49-F238E27FC236}">
                    <a16:creationId xmlns:a16="http://schemas.microsoft.com/office/drawing/2014/main" id="{6E21656A-40BF-5BE3-3298-AA2E727B46B5}"/>
                  </a:ext>
                </a:extLst>
              </p:cNvPr>
              <p:cNvSpPr/>
              <p:nvPr/>
            </p:nvSpPr>
            <p:spPr>
              <a:xfrm>
                <a:off x="685800" y="1722119"/>
                <a:ext cx="3310254"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sp>
            <p:nvSpPr>
              <p:cNvPr id="59" name="object 13">
                <a:extLst>
                  <a:ext uri="{FF2B5EF4-FFF2-40B4-BE49-F238E27FC236}">
                    <a16:creationId xmlns:a16="http://schemas.microsoft.com/office/drawing/2014/main" id="{CDD3485D-1300-F57D-07B7-16D1A5387834}"/>
                  </a:ext>
                </a:extLst>
              </p:cNvPr>
              <p:cNvSpPr/>
              <p:nvPr/>
            </p:nvSpPr>
            <p:spPr>
              <a:xfrm>
                <a:off x="3989832" y="16977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0" name="object 14">
                <a:extLst>
                  <a:ext uri="{FF2B5EF4-FFF2-40B4-BE49-F238E27FC236}">
                    <a16:creationId xmlns:a16="http://schemas.microsoft.com/office/drawing/2014/main" id="{BA3E1470-4926-6867-C505-7B139B8B83DF}"/>
                  </a:ext>
                </a:extLst>
              </p:cNvPr>
              <p:cNvSpPr/>
              <p:nvPr/>
            </p:nvSpPr>
            <p:spPr>
              <a:xfrm>
                <a:off x="2628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1" name="object 15">
                <a:extLst>
                  <a:ext uri="{FF2B5EF4-FFF2-40B4-BE49-F238E27FC236}">
                    <a16:creationId xmlns:a16="http://schemas.microsoft.com/office/drawing/2014/main" id="{7907F99D-861B-2CC4-2230-17B56F0E61E0}"/>
                  </a:ext>
                </a:extLst>
              </p:cNvPr>
              <p:cNvSpPr/>
              <p:nvPr/>
            </p:nvSpPr>
            <p:spPr>
              <a:xfrm>
                <a:off x="950975" y="1722119"/>
                <a:ext cx="2593975" cy="36830"/>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62" name="object 16">
                <a:extLst>
                  <a:ext uri="{FF2B5EF4-FFF2-40B4-BE49-F238E27FC236}">
                    <a16:creationId xmlns:a16="http://schemas.microsoft.com/office/drawing/2014/main" id="{7DFE422F-1894-E443-8849-612E4CA656B9}"/>
                  </a:ext>
                </a:extLst>
              </p:cNvPr>
              <p:cNvSpPr/>
              <p:nvPr/>
            </p:nvSpPr>
            <p:spPr>
              <a:xfrm>
                <a:off x="1866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3" name="object 17">
                <a:extLst>
                  <a:ext uri="{FF2B5EF4-FFF2-40B4-BE49-F238E27FC236}">
                    <a16:creationId xmlns:a16="http://schemas.microsoft.com/office/drawing/2014/main" id="{FAD44BDE-2941-5B0C-2399-AEEC4AA3C616}"/>
                  </a:ext>
                </a:extLst>
              </p:cNvPr>
              <p:cNvSpPr/>
              <p:nvPr/>
            </p:nvSpPr>
            <p:spPr>
              <a:xfrm>
                <a:off x="2017775"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4" name="object 18">
                <a:extLst>
                  <a:ext uri="{FF2B5EF4-FFF2-40B4-BE49-F238E27FC236}">
                    <a16:creationId xmlns:a16="http://schemas.microsoft.com/office/drawing/2014/main" id="{DA1960EA-5691-8572-B6EA-C841EF5E3848}"/>
                  </a:ext>
                </a:extLst>
              </p:cNvPr>
              <p:cNvSpPr/>
              <p:nvPr/>
            </p:nvSpPr>
            <p:spPr>
              <a:xfrm>
                <a:off x="2476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45" name="object 19">
                <a:extLst>
                  <a:ext uri="{FF2B5EF4-FFF2-40B4-BE49-F238E27FC236}">
                    <a16:creationId xmlns:a16="http://schemas.microsoft.com/office/drawing/2014/main" id="{2DC1FD4C-A666-1843-B6E4-CB2634980342}"/>
                  </a:ext>
                </a:extLst>
              </p:cNvPr>
              <p:cNvSpPr/>
              <p:nvPr/>
            </p:nvSpPr>
            <p:spPr>
              <a:xfrm>
                <a:off x="2779776"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8" name="object 20">
                <a:extLst>
                  <a:ext uri="{FF2B5EF4-FFF2-40B4-BE49-F238E27FC236}">
                    <a16:creationId xmlns:a16="http://schemas.microsoft.com/office/drawing/2014/main" id="{1F2A0C82-D0C2-55AA-8F44-126C281A523C}"/>
                  </a:ext>
                </a:extLst>
              </p:cNvPr>
              <p:cNvSpPr/>
              <p:nvPr/>
            </p:nvSpPr>
            <p:spPr>
              <a:xfrm>
                <a:off x="3238500" y="17251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49" name="object 21">
                <a:extLst>
                  <a:ext uri="{FF2B5EF4-FFF2-40B4-BE49-F238E27FC236}">
                    <a16:creationId xmlns:a16="http://schemas.microsoft.com/office/drawing/2014/main" id="{A279760B-1CFA-2AEA-472A-ACF3F876823D}"/>
                  </a:ext>
                </a:extLst>
              </p:cNvPr>
              <p:cNvSpPr/>
              <p:nvPr/>
            </p:nvSpPr>
            <p:spPr>
              <a:xfrm>
                <a:off x="3694176" y="1722119"/>
                <a:ext cx="155575" cy="36830"/>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350" name="object 22">
                <a:extLst>
                  <a:ext uri="{FF2B5EF4-FFF2-40B4-BE49-F238E27FC236}">
                    <a16:creationId xmlns:a16="http://schemas.microsoft.com/office/drawing/2014/main" id="{56926010-89DD-E3BD-CE79-FC2BDF1D87F6}"/>
                  </a:ext>
                </a:extLst>
              </p:cNvPr>
              <p:cNvSpPr/>
              <p:nvPr/>
            </p:nvSpPr>
            <p:spPr>
              <a:xfrm>
                <a:off x="792480" y="1417332"/>
                <a:ext cx="2304415" cy="798830"/>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351" name="object 23">
                <a:extLst>
                  <a:ext uri="{FF2B5EF4-FFF2-40B4-BE49-F238E27FC236}">
                    <a16:creationId xmlns:a16="http://schemas.microsoft.com/office/drawing/2014/main" id="{A09A3056-A35E-6311-78AA-7FDAC10E9EA2}"/>
                  </a:ext>
                </a:extLst>
              </p:cNvPr>
              <p:cNvSpPr/>
              <p:nvPr/>
            </p:nvSpPr>
            <p:spPr>
              <a:xfrm>
                <a:off x="798576" y="221589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352" name="object 24">
                <a:extLst>
                  <a:ext uri="{FF2B5EF4-FFF2-40B4-BE49-F238E27FC236}">
                    <a16:creationId xmlns:a16="http://schemas.microsoft.com/office/drawing/2014/main" id="{2D728B53-9216-2EBF-D964-FD5CCA3DAB64}"/>
                  </a:ext>
                </a:extLst>
              </p:cNvPr>
              <p:cNvSpPr/>
              <p:nvPr/>
            </p:nvSpPr>
            <p:spPr>
              <a:xfrm>
                <a:off x="685800" y="2215895"/>
                <a:ext cx="3310254"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353" name="object 25">
                <a:extLst>
                  <a:ext uri="{FF2B5EF4-FFF2-40B4-BE49-F238E27FC236}">
                    <a16:creationId xmlns:a16="http://schemas.microsoft.com/office/drawing/2014/main" id="{721FDF02-7AE5-B7BA-DC6D-77CF69624753}"/>
                  </a:ext>
                </a:extLst>
              </p:cNvPr>
              <p:cNvSpPr/>
              <p:nvPr/>
            </p:nvSpPr>
            <p:spPr>
              <a:xfrm>
                <a:off x="3989832" y="2191511"/>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354" name="object 26">
                <a:extLst>
                  <a:ext uri="{FF2B5EF4-FFF2-40B4-BE49-F238E27FC236}">
                    <a16:creationId xmlns:a16="http://schemas.microsoft.com/office/drawing/2014/main" id="{A8092B89-8662-0545-EEF3-6BF5DB1F3A62}"/>
                  </a:ext>
                </a:extLst>
              </p:cNvPr>
              <p:cNvSpPr/>
              <p:nvPr/>
            </p:nvSpPr>
            <p:spPr>
              <a:xfrm>
                <a:off x="2627376" y="2215895"/>
                <a:ext cx="3175" cy="40005"/>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355" name="object 27">
                <a:extLst>
                  <a:ext uri="{FF2B5EF4-FFF2-40B4-BE49-F238E27FC236}">
                    <a16:creationId xmlns:a16="http://schemas.microsoft.com/office/drawing/2014/main" id="{A619832F-CDAB-E808-640F-1AFE6BC51221}"/>
                  </a:ext>
                </a:extLst>
              </p:cNvPr>
              <p:cNvSpPr/>
              <p:nvPr/>
            </p:nvSpPr>
            <p:spPr>
              <a:xfrm>
                <a:off x="35433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56" name="object 28">
                <a:extLst>
                  <a:ext uri="{FF2B5EF4-FFF2-40B4-BE49-F238E27FC236}">
                    <a16:creationId xmlns:a16="http://schemas.microsoft.com/office/drawing/2014/main" id="{E7BA2AD2-D83D-5038-0592-1256868841D8}"/>
                  </a:ext>
                </a:extLst>
              </p:cNvPr>
              <p:cNvSpPr/>
              <p:nvPr/>
            </p:nvSpPr>
            <p:spPr>
              <a:xfrm>
                <a:off x="950975" y="221589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357" name="object 29">
                <a:extLst>
                  <a:ext uri="{FF2B5EF4-FFF2-40B4-BE49-F238E27FC236}">
                    <a16:creationId xmlns:a16="http://schemas.microsoft.com/office/drawing/2014/main" id="{A8B7FE72-BCAA-B1A4-AA3F-934A44D580A3}"/>
                  </a:ext>
                </a:extLst>
              </p:cNvPr>
              <p:cNvSpPr/>
              <p:nvPr/>
            </p:nvSpPr>
            <p:spPr>
              <a:xfrm>
                <a:off x="2171700" y="2218943"/>
                <a:ext cx="152400" cy="40005"/>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358" name="object 30">
                <a:extLst>
                  <a:ext uri="{FF2B5EF4-FFF2-40B4-BE49-F238E27FC236}">
                    <a16:creationId xmlns:a16="http://schemas.microsoft.com/office/drawing/2014/main" id="{4AA46E75-4524-8B87-53CB-718223F9061E}"/>
                  </a:ext>
                </a:extLst>
              </p:cNvPr>
              <p:cNvSpPr/>
              <p:nvPr/>
            </p:nvSpPr>
            <p:spPr>
              <a:xfrm>
                <a:off x="2474976" y="2215895"/>
                <a:ext cx="1374775" cy="40005"/>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359" name="object 31">
                <a:extLst>
                  <a:ext uri="{FF2B5EF4-FFF2-40B4-BE49-F238E27FC236}">
                    <a16:creationId xmlns:a16="http://schemas.microsoft.com/office/drawing/2014/main" id="{9F3DDEFD-1A62-26CD-7ED3-BA9541D86273}"/>
                  </a:ext>
                </a:extLst>
              </p:cNvPr>
              <p:cNvSpPr/>
              <p:nvPr/>
            </p:nvSpPr>
            <p:spPr>
              <a:xfrm>
                <a:off x="36957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60" name="object 32">
                <a:extLst>
                  <a:ext uri="{FF2B5EF4-FFF2-40B4-BE49-F238E27FC236}">
                    <a16:creationId xmlns:a16="http://schemas.microsoft.com/office/drawing/2014/main" id="{EDC1C09F-73A9-73D5-1AD1-507B338D6FB0}"/>
                  </a:ext>
                </a:extLst>
              </p:cNvPr>
              <p:cNvSpPr/>
              <p:nvPr/>
            </p:nvSpPr>
            <p:spPr>
              <a:xfrm>
                <a:off x="2011680" y="1911108"/>
                <a:ext cx="1237615" cy="304800"/>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grpSp>
        <p:sp>
          <p:nvSpPr>
            <p:cNvPr id="57361" name="object 33">
              <a:extLst>
                <a:ext uri="{FF2B5EF4-FFF2-40B4-BE49-F238E27FC236}">
                  <a16:creationId xmlns:a16="http://schemas.microsoft.com/office/drawing/2014/main" id="{6788F0A1-D557-3696-0C08-797F6787AA5C}"/>
                </a:ext>
              </a:extLst>
            </p:cNvPr>
            <p:cNvSpPr txBox="1"/>
            <p:nvPr/>
          </p:nvSpPr>
          <p:spPr>
            <a:xfrm>
              <a:off x="758444" y="2224531"/>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362" name="object 34">
              <a:extLst>
                <a:ext uri="{FF2B5EF4-FFF2-40B4-BE49-F238E27FC236}">
                  <a16:creationId xmlns:a16="http://schemas.microsoft.com/office/drawing/2014/main" id="{FF3AC60E-E326-F069-8937-3F94C8E66E65}"/>
                </a:ext>
              </a:extLst>
            </p:cNvPr>
            <p:cNvSpPr txBox="1"/>
            <p:nvPr/>
          </p:nvSpPr>
          <p:spPr>
            <a:xfrm>
              <a:off x="2242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363" name="object 35">
              <a:extLst>
                <a:ext uri="{FF2B5EF4-FFF2-40B4-BE49-F238E27FC236}">
                  <a16:creationId xmlns:a16="http://schemas.microsoft.com/office/drawing/2014/main" id="{A948089E-E2B4-8306-9115-7C562BFEA4FA}"/>
                </a:ext>
              </a:extLst>
            </p:cNvPr>
            <p:cNvSpPr txBox="1"/>
            <p:nvPr/>
          </p:nvSpPr>
          <p:spPr>
            <a:xfrm>
              <a:off x="758444" y="17307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364" name="object 36">
              <a:extLst>
                <a:ext uri="{FF2B5EF4-FFF2-40B4-BE49-F238E27FC236}">
                  <a16:creationId xmlns:a16="http://schemas.microsoft.com/office/drawing/2014/main" id="{8F3A3CB1-EEF0-CD59-3B8E-75E9B450D520}"/>
                </a:ext>
              </a:extLst>
            </p:cNvPr>
            <p:cNvSpPr txBox="1"/>
            <p:nvPr/>
          </p:nvSpPr>
          <p:spPr>
            <a:xfrm>
              <a:off x="3730244" y="17307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365" name="object 37">
              <a:extLst>
                <a:ext uri="{FF2B5EF4-FFF2-40B4-BE49-F238E27FC236}">
                  <a16:creationId xmlns:a16="http://schemas.microsoft.com/office/drawing/2014/main" id="{4B9E2C62-BCE0-071B-59EB-BACFDAF85E9A}"/>
                </a:ext>
              </a:extLst>
            </p:cNvPr>
            <p:cNvSpPr txBox="1"/>
            <p:nvPr/>
          </p:nvSpPr>
          <p:spPr>
            <a:xfrm>
              <a:off x="1480819"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366" name="object 38">
              <a:extLst>
                <a:ext uri="{FF2B5EF4-FFF2-40B4-BE49-F238E27FC236}">
                  <a16:creationId xmlns:a16="http://schemas.microsoft.com/office/drawing/2014/main" id="{165C1FA4-65CB-B30A-9139-01292539CDC9}"/>
                </a:ext>
              </a:extLst>
            </p:cNvPr>
            <p:cNvSpPr txBox="1"/>
            <p:nvPr/>
          </p:nvSpPr>
          <p:spPr>
            <a:xfrm>
              <a:off x="3004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367" name="object 40">
              <a:extLst>
                <a:ext uri="{FF2B5EF4-FFF2-40B4-BE49-F238E27FC236}">
                  <a16:creationId xmlns:a16="http://schemas.microsoft.com/office/drawing/2014/main" id="{69802F81-4DEA-249F-A256-131427969498}"/>
                </a:ext>
              </a:extLst>
            </p:cNvPr>
            <p:cNvSpPr txBox="1"/>
            <p:nvPr/>
          </p:nvSpPr>
          <p:spPr>
            <a:xfrm>
              <a:off x="474471" y="2046202"/>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368" name="object 41">
              <a:extLst>
                <a:ext uri="{FF2B5EF4-FFF2-40B4-BE49-F238E27FC236}">
                  <a16:creationId xmlns:a16="http://schemas.microsoft.com/office/drawing/2014/main" id="{5E1ECBF3-6B6C-B4DD-BF72-52634E293C39}"/>
                </a:ext>
              </a:extLst>
            </p:cNvPr>
            <p:cNvGrpSpPr/>
            <p:nvPr/>
          </p:nvGrpSpPr>
          <p:grpSpPr>
            <a:xfrm>
              <a:off x="682625" y="2407921"/>
              <a:ext cx="3355975" cy="349250"/>
              <a:chOff x="682625" y="2407921"/>
              <a:chExt cx="3355975" cy="349250"/>
            </a:xfrm>
          </p:grpSpPr>
          <p:sp>
            <p:nvSpPr>
              <p:cNvPr id="57369" name="object 42">
                <a:extLst>
                  <a:ext uri="{FF2B5EF4-FFF2-40B4-BE49-F238E27FC236}">
                    <a16:creationId xmlns:a16="http://schemas.microsoft.com/office/drawing/2014/main" id="{22963589-A345-FE45-1866-A7A5FF21C53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70" name="object 43">
                <a:extLst>
                  <a:ext uri="{FF2B5EF4-FFF2-40B4-BE49-F238E27FC236}">
                    <a16:creationId xmlns:a16="http://schemas.microsoft.com/office/drawing/2014/main" id="{1CDF9F6B-E28E-71A7-7346-4DBA2C95AFD0}"/>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71" name="object 44">
                <a:extLst>
                  <a:ext uri="{FF2B5EF4-FFF2-40B4-BE49-F238E27FC236}">
                    <a16:creationId xmlns:a16="http://schemas.microsoft.com/office/drawing/2014/main" id="{154EC56A-F7CB-E7BB-4094-23B4CCD6769E}"/>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372" name="object 45">
                <a:extLst>
                  <a:ext uri="{FF2B5EF4-FFF2-40B4-BE49-F238E27FC236}">
                    <a16:creationId xmlns:a16="http://schemas.microsoft.com/office/drawing/2014/main" id="{5D7D3158-0593-8736-CDD1-A8E59521B1A5}"/>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3" name="object 46">
                <a:extLst>
                  <a:ext uri="{FF2B5EF4-FFF2-40B4-BE49-F238E27FC236}">
                    <a16:creationId xmlns:a16="http://schemas.microsoft.com/office/drawing/2014/main" id="{7539CCCD-6B17-F89B-A680-5174E553E7F1}"/>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374" name="object 47">
                <a:extLst>
                  <a:ext uri="{FF2B5EF4-FFF2-40B4-BE49-F238E27FC236}">
                    <a16:creationId xmlns:a16="http://schemas.microsoft.com/office/drawing/2014/main" id="{0270EF8D-7452-7967-7D44-66A14C4578B0}"/>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375" name="object 48">
                <a:extLst>
                  <a:ext uri="{FF2B5EF4-FFF2-40B4-BE49-F238E27FC236}">
                    <a16:creationId xmlns:a16="http://schemas.microsoft.com/office/drawing/2014/main" id="{B42D5165-4B34-CF13-C0E5-BAB458ADE8FC}"/>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6" name="object 49">
                <a:extLst>
                  <a:ext uri="{FF2B5EF4-FFF2-40B4-BE49-F238E27FC236}">
                    <a16:creationId xmlns:a16="http://schemas.microsoft.com/office/drawing/2014/main" id="{6995DC68-0738-1CEE-6C93-A47023C304B5}"/>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77" name="object 50">
                <a:extLst>
                  <a:ext uri="{FF2B5EF4-FFF2-40B4-BE49-F238E27FC236}">
                    <a16:creationId xmlns:a16="http://schemas.microsoft.com/office/drawing/2014/main" id="{BD211852-1179-A9F4-8321-B5050497CFB7}"/>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78" name="object 51">
                <a:extLst>
                  <a:ext uri="{FF2B5EF4-FFF2-40B4-BE49-F238E27FC236}">
                    <a16:creationId xmlns:a16="http://schemas.microsoft.com/office/drawing/2014/main" id="{579FF47C-AE06-A049-4FF6-DA1DD34AAB9F}"/>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79" name="object 52">
                <a:extLst>
                  <a:ext uri="{FF2B5EF4-FFF2-40B4-BE49-F238E27FC236}">
                    <a16:creationId xmlns:a16="http://schemas.microsoft.com/office/drawing/2014/main" id="{B40C4E53-B45F-1136-C1BD-B901582965B3}"/>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380" name="object 53">
                <a:extLst>
                  <a:ext uri="{FF2B5EF4-FFF2-40B4-BE49-F238E27FC236}">
                    <a16:creationId xmlns:a16="http://schemas.microsoft.com/office/drawing/2014/main" id="{DB365B0A-2A12-F91C-A150-43E5A8B0A56B}"/>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381" name="object 54">
              <a:extLst>
                <a:ext uri="{FF2B5EF4-FFF2-40B4-BE49-F238E27FC236}">
                  <a16:creationId xmlns:a16="http://schemas.microsoft.com/office/drawing/2014/main" id="{99153104-2913-B2DA-0C2C-31537B95D2D5}"/>
                </a:ext>
              </a:extLst>
            </p:cNvPr>
            <p:cNvSpPr txBox="1"/>
            <p:nvPr/>
          </p:nvSpPr>
          <p:spPr>
            <a:xfrm>
              <a:off x="758444" y="27213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grpSp>
          <p:nvGrpSpPr>
            <p:cNvPr id="57383" name="object 56">
              <a:extLst>
                <a:ext uri="{FF2B5EF4-FFF2-40B4-BE49-F238E27FC236}">
                  <a16:creationId xmlns:a16="http://schemas.microsoft.com/office/drawing/2014/main" id="{276E224F-AE8F-1BCE-4668-7EFC5B025110}"/>
                </a:ext>
              </a:extLst>
            </p:cNvPr>
            <p:cNvGrpSpPr/>
            <p:nvPr/>
          </p:nvGrpSpPr>
          <p:grpSpPr>
            <a:xfrm>
              <a:off x="1560449" y="1417320"/>
              <a:ext cx="2298700" cy="311150"/>
              <a:chOff x="1560449" y="1417320"/>
              <a:chExt cx="2298700" cy="311150"/>
            </a:xfrm>
          </p:grpSpPr>
          <p:sp>
            <p:nvSpPr>
              <p:cNvPr id="57384" name="object 57">
                <a:extLst>
                  <a:ext uri="{FF2B5EF4-FFF2-40B4-BE49-F238E27FC236}">
                    <a16:creationId xmlns:a16="http://schemas.microsoft.com/office/drawing/2014/main" id="{C0CEAAF1-CAB3-E48F-4B24-245B8CED152C}"/>
                  </a:ext>
                </a:extLst>
              </p:cNvPr>
              <p:cNvSpPr/>
              <p:nvPr/>
            </p:nvSpPr>
            <p:spPr>
              <a:xfrm>
                <a:off x="3840480" y="1417320"/>
                <a:ext cx="18415" cy="304800"/>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385" name="object 58">
                <a:extLst>
                  <a:ext uri="{FF2B5EF4-FFF2-40B4-BE49-F238E27FC236}">
                    <a16:creationId xmlns:a16="http://schemas.microsoft.com/office/drawing/2014/main" id="{5B25B64A-3239-30AE-C0C5-7F603E7DA3E6}"/>
                  </a:ext>
                </a:extLst>
              </p:cNvPr>
              <p:cNvSpPr/>
              <p:nvPr/>
            </p:nvSpPr>
            <p:spPr>
              <a:xfrm>
                <a:off x="1563624" y="1606295"/>
                <a:ext cx="307975" cy="119380"/>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386" name="object 59">
                <a:extLst>
                  <a:ext uri="{FF2B5EF4-FFF2-40B4-BE49-F238E27FC236}">
                    <a16:creationId xmlns:a16="http://schemas.microsoft.com/office/drawing/2014/main" id="{4A91ED20-B5C7-BF2B-ACF6-1D64967AFBE5}"/>
                  </a:ext>
                </a:extLst>
              </p:cNvPr>
              <p:cNvSpPr/>
              <p:nvPr/>
            </p:nvSpPr>
            <p:spPr>
              <a:xfrm>
                <a:off x="1563624" y="1606295"/>
                <a:ext cx="307975" cy="119380"/>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7" name="object 60">
                <a:extLst>
                  <a:ext uri="{FF2B5EF4-FFF2-40B4-BE49-F238E27FC236}">
                    <a16:creationId xmlns:a16="http://schemas.microsoft.com/office/drawing/2014/main" id="{A4EE5CE4-1E79-6B9A-3FAB-EDB890D4373A}"/>
                  </a:ext>
                </a:extLst>
              </p:cNvPr>
              <p:cNvSpPr/>
              <p:nvPr/>
            </p:nvSpPr>
            <p:spPr>
              <a:xfrm>
                <a:off x="2325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88" name="object 61">
                <a:extLst>
                  <a:ext uri="{FF2B5EF4-FFF2-40B4-BE49-F238E27FC236}">
                    <a16:creationId xmlns:a16="http://schemas.microsoft.com/office/drawing/2014/main" id="{089A3D3F-F4B7-FDE3-3987-DAE84C988DAE}"/>
                  </a:ext>
                </a:extLst>
              </p:cNvPr>
              <p:cNvSpPr/>
              <p:nvPr/>
            </p:nvSpPr>
            <p:spPr>
              <a:xfrm>
                <a:off x="2325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9" name="object 62">
                <a:extLst>
                  <a:ext uri="{FF2B5EF4-FFF2-40B4-BE49-F238E27FC236}">
                    <a16:creationId xmlns:a16="http://schemas.microsoft.com/office/drawing/2014/main" id="{11F2ABC7-2C77-2AEC-F0C6-036B5CABCA30}"/>
                  </a:ext>
                </a:extLst>
              </p:cNvPr>
              <p:cNvSpPr/>
              <p:nvPr/>
            </p:nvSpPr>
            <p:spPr>
              <a:xfrm>
                <a:off x="3087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90" name="object 63">
                <a:extLst>
                  <a:ext uri="{FF2B5EF4-FFF2-40B4-BE49-F238E27FC236}">
                    <a16:creationId xmlns:a16="http://schemas.microsoft.com/office/drawing/2014/main" id="{ADE04181-5E5E-7525-2142-A7C221BF2473}"/>
                  </a:ext>
                </a:extLst>
              </p:cNvPr>
              <p:cNvSpPr/>
              <p:nvPr/>
            </p:nvSpPr>
            <p:spPr>
              <a:xfrm>
                <a:off x="3087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391" name="object 64">
              <a:extLst>
                <a:ext uri="{FF2B5EF4-FFF2-40B4-BE49-F238E27FC236}">
                  <a16:creationId xmlns:a16="http://schemas.microsoft.com/office/drawing/2014/main" id="{9CBD256B-BF8C-EA40-BEDA-0EF46B9B5E97}"/>
                </a:ext>
              </a:extLst>
            </p:cNvPr>
            <p:cNvSpPr txBox="1"/>
            <p:nvPr/>
          </p:nvSpPr>
          <p:spPr>
            <a:xfrm>
              <a:off x="1938020" y="2224531"/>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392" name="object 65">
              <a:extLst>
                <a:ext uri="{FF2B5EF4-FFF2-40B4-BE49-F238E27FC236}">
                  <a16:creationId xmlns:a16="http://schemas.microsoft.com/office/drawing/2014/main" id="{1510D908-7E6B-080A-8EAB-9F3DFB27B964}"/>
                </a:ext>
              </a:extLst>
            </p:cNvPr>
            <p:cNvSpPr txBox="1"/>
            <p:nvPr/>
          </p:nvSpPr>
          <p:spPr>
            <a:xfrm>
              <a:off x="3157220" y="22641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grpSp>
          <p:nvGrpSpPr>
            <p:cNvPr id="57393" name="object 66">
              <a:extLst>
                <a:ext uri="{FF2B5EF4-FFF2-40B4-BE49-F238E27FC236}">
                  <a16:creationId xmlns:a16="http://schemas.microsoft.com/office/drawing/2014/main" id="{D8126C9B-2006-B7C2-8893-4316D8DB15D8}"/>
                </a:ext>
              </a:extLst>
            </p:cNvPr>
            <p:cNvGrpSpPr/>
            <p:nvPr/>
          </p:nvGrpSpPr>
          <p:grpSpPr>
            <a:xfrm>
              <a:off x="1865248" y="2099944"/>
              <a:ext cx="1838325" cy="619125"/>
              <a:chOff x="1865248" y="2099944"/>
              <a:chExt cx="1838325" cy="619125"/>
            </a:xfrm>
          </p:grpSpPr>
          <p:sp>
            <p:nvSpPr>
              <p:cNvPr id="57394" name="object 67">
                <a:extLst>
                  <a:ext uri="{FF2B5EF4-FFF2-40B4-BE49-F238E27FC236}">
                    <a16:creationId xmlns:a16="http://schemas.microsoft.com/office/drawing/2014/main" id="{917FDF12-CC69-040F-C204-B86AF532750A}"/>
                  </a:ext>
                </a:extLst>
              </p:cNvPr>
              <p:cNvSpPr/>
              <p:nvPr/>
            </p:nvSpPr>
            <p:spPr>
              <a:xfrm>
                <a:off x="20208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5" name="object 68">
                <a:extLst>
                  <a:ext uri="{FF2B5EF4-FFF2-40B4-BE49-F238E27FC236}">
                    <a16:creationId xmlns:a16="http://schemas.microsoft.com/office/drawing/2014/main" id="{025621E5-D1D6-0C36-2F71-2B299A4EC69D}"/>
                  </a:ext>
                </a:extLst>
              </p:cNvPr>
              <p:cNvSpPr/>
              <p:nvPr/>
            </p:nvSpPr>
            <p:spPr>
              <a:xfrm>
                <a:off x="20208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6" name="object 69">
                <a:extLst>
                  <a:ext uri="{FF2B5EF4-FFF2-40B4-BE49-F238E27FC236}">
                    <a16:creationId xmlns:a16="http://schemas.microsoft.com/office/drawing/2014/main" id="{264C1A26-8CA7-DF76-D45B-6E50DDB60A91}"/>
                  </a:ext>
                </a:extLst>
              </p:cNvPr>
              <p:cNvSpPr/>
              <p:nvPr/>
            </p:nvSpPr>
            <p:spPr>
              <a:xfrm>
                <a:off x="3392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7" name="object 70">
                <a:extLst>
                  <a:ext uri="{FF2B5EF4-FFF2-40B4-BE49-F238E27FC236}">
                    <a16:creationId xmlns:a16="http://schemas.microsoft.com/office/drawing/2014/main" id="{342F73D3-27DF-5B66-B969-BF03B1280C97}"/>
                  </a:ext>
                </a:extLst>
              </p:cNvPr>
              <p:cNvSpPr/>
              <p:nvPr/>
            </p:nvSpPr>
            <p:spPr>
              <a:xfrm>
                <a:off x="3392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8" name="object 71">
                <a:extLst>
                  <a:ext uri="{FF2B5EF4-FFF2-40B4-BE49-F238E27FC236}">
                    <a16:creationId xmlns:a16="http://schemas.microsoft.com/office/drawing/2014/main" id="{15B21BED-630A-88C2-6DE9-466072C083A7}"/>
                  </a:ext>
                </a:extLst>
              </p:cNvPr>
              <p:cNvSpPr/>
              <p:nvPr/>
            </p:nvSpPr>
            <p:spPr>
              <a:xfrm>
                <a:off x="18684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99" name="object 72">
                <a:extLst>
                  <a:ext uri="{FF2B5EF4-FFF2-40B4-BE49-F238E27FC236}">
                    <a16:creationId xmlns:a16="http://schemas.microsoft.com/office/drawing/2014/main" id="{FEF4EE5E-1AFB-DE78-9863-EA4D17CB014E}"/>
                  </a:ext>
                </a:extLst>
              </p:cNvPr>
              <p:cNvSpPr/>
              <p:nvPr/>
            </p:nvSpPr>
            <p:spPr>
              <a:xfrm>
                <a:off x="18684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00" name="object 73">
                <a:extLst>
                  <a:ext uri="{FF2B5EF4-FFF2-40B4-BE49-F238E27FC236}">
                    <a16:creationId xmlns:a16="http://schemas.microsoft.com/office/drawing/2014/main" id="{B6D49718-3296-AE82-B682-4C559C44C816}"/>
                  </a:ext>
                </a:extLst>
              </p:cNvPr>
              <p:cNvSpPr/>
              <p:nvPr/>
            </p:nvSpPr>
            <p:spPr>
              <a:xfrm>
                <a:off x="2630423" y="25968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01" name="object 74">
                <a:extLst>
                  <a:ext uri="{FF2B5EF4-FFF2-40B4-BE49-F238E27FC236}">
                    <a16:creationId xmlns:a16="http://schemas.microsoft.com/office/drawing/2014/main" id="{D8DB3FD4-FD71-4121-8A0A-9EA3D0630716}"/>
                  </a:ext>
                </a:extLst>
              </p:cNvPr>
              <p:cNvSpPr/>
              <p:nvPr/>
            </p:nvSpPr>
            <p:spPr>
              <a:xfrm>
                <a:off x="2630423" y="25968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402" name="object 75">
              <a:extLst>
                <a:ext uri="{FF2B5EF4-FFF2-40B4-BE49-F238E27FC236}">
                  <a16:creationId xmlns:a16="http://schemas.microsoft.com/office/drawing/2014/main" id="{00B8F0E1-ABD8-863F-9DB0-DD2F7A0F6DF3}"/>
                </a:ext>
              </a:extLst>
            </p:cNvPr>
            <p:cNvSpPr txBox="1"/>
            <p:nvPr/>
          </p:nvSpPr>
          <p:spPr>
            <a:xfrm>
              <a:off x="3730244" y="27213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04" name="object 40">
              <a:extLst>
                <a:ext uri="{FF2B5EF4-FFF2-40B4-BE49-F238E27FC236}">
                  <a16:creationId xmlns:a16="http://schemas.microsoft.com/office/drawing/2014/main" id="{464868F7-A69D-88DA-74A7-9C9A3658A91B}"/>
                </a:ext>
              </a:extLst>
            </p:cNvPr>
            <p:cNvSpPr txBox="1"/>
            <p:nvPr/>
          </p:nvSpPr>
          <p:spPr>
            <a:xfrm>
              <a:off x="474471" y="2536279"/>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05" name="object 40">
              <a:extLst>
                <a:ext uri="{FF2B5EF4-FFF2-40B4-BE49-F238E27FC236}">
                  <a16:creationId xmlns:a16="http://schemas.microsoft.com/office/drawing/2014/main" id="{82AEFDD6-9762-2AC0-F0C5-D55CEFB8D649}"/>
                </a:ext>
              </a:extLst>
            </p:cNvPr>
            <p:cNvSpPr txBox="1"/>
            <p:nvPr/>
          </p:nvSpPr>
          <p:spPr>
            <a:xfrm>
              <a:off x="474471" y="1532288"/>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grpSp>
      <p:sp>
        <p:nvSpPr>
          <p:cNvPr id="57451" name="object 5">
            <a:extLst>
              <a:ext uri="{FF2B5EF4-FFF2-40B4-BE49-F238E27FC236}">
                <a16:creationId xmlns:a16="http://schemas.microsoft.com/office/drawing/2014/main" id="{3BDCAFDD-5E2A-E29E-B72E-F5B659C2181E}"/>
              </a:ext>
            </a:extLst>
          </p:cNvPr>
          <p:cNvSpPr/>
          <p:nvPr/>
        </p:nvSpPr>
        <p:spPr>
          <a:xfrm>
            <a:off x="7136216" y="3961858"/>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52" name="object 6">
            <a:extLst>
              <a:ext uri="{FF2B5EF4-FFF2-40B4-BE49-F238E27FC236}">
                <a16:creationId xmlns:a16="http://schemas.microsoft.com/office/drawing/2014/main" id="{B2DA1618-E7A0-02FF-5E08-7CDA8D93BC09}"/>
              </a:ext>
            </a:extLst>
          </p:cNvPr>
          <p:cNvSpPr/>
          <p:nvPr/>
        </p:nvSpPr>
        <p:spPr>
          <a:xfrm>
            <a:off x="7136216" y="3961858"/>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53" name="object 7">
            <a:extLst>
              <a:ext uri="{FF2B5EF4-FFF2-40B4-BE49-F238E27FC236}">
                <a16:creationId xmlns:a16="http://schemas.microsoft.com/office/drawing/2014/main" id="{381000CD-42B9-65A0-62FC-ABB10A179550}"/>
              </a:ext>
            </a:extLst>
          </p:cNvPr>
          <p:cNvSpPr/>
          <p:nvPr/>
        </p:nvSpPr>
        <p:spPr>
          <a:xfrm>
            <a:off x="6629400" y="4798817"/>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54" name="object 8">
            <a:extLst>
              <a:ext uri="{FF2B5EF4-FFF2-40B4-BE49-F238E27FC236}">
                <a16:creationId xmlns:a16="http://schemas.microsoft.com/office/drawing/2014/main" id="{12468461-5AB3-C8B9-A712-86E252CC1F4B}"/>
              </a:ext>
            </a:extLst>
          </p:cNvPr>
          <p:cNvSpPr/>
          <p:nvPr/>
        </p:nvSpPr>
        <p:spPr>
          <a:xfrm>
            <a:off x="6629400" y="4798817"/>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55" name="object 9">
            <a:extLst>
              <a:ext uri="{FF2B5EF4-FFF2-40B4-BE49-F238E27FC236}">
                <a16:creationId xmlns:a16="http://schemas.microsoft.com/office/drawing/2014/main" id="{909696B9-563A-ABF6-C33E-57C231479098}"/>
              </a:ext>
            </a:extLst>
          </p:cNvPr>
          <p:cNvSpPr/>
          <p:nvPr/>
        </p:nvSpPr>
        <p:spPr>
          <a:xfrm>
            <a:off x="6625187" y="3657600"/>
            <a:ext cx="30644" cy="507208"/>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56" name="object 10">
            <a:extLst>
              <a:ext uri="{FF2B5EF4-FFF2-40B4-BE49-F238E27FC236}">
                <a16:creationId xmlns:a16="http://schemas.microsoft.com/office/drawing/2014/main" id="{70A58EA1-AE55-9317-5ED3-ABA34B221892}"/>
              </a:ext>
            </a:extLst>
          </p:cNvPr>
          <p:cNvSpPr/>
          <p:nvPr/>
        </p:nvSpPr>
        <p:spPr>
          <a:xfrm>
            <a:off x="7131146" y="4154598"/>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57" name="object 11">
            <a:extLst>
              <a:ext uri="{FF2B5EF4-FFF2-40B4-BE49-F238E27FC236}">
                <a16:creationId xmlns:a16="http://schemas.microsoft.com/office/drawing/2014/main" id="{61AFC363-C3E3-3921-A414-49F53E709690}"/>
              </a:ext>
            </a:extLst>
          </p:cNvPr>
          <p:cNvSpPr/>
          <p:nvPr/>
        </p:nvSpPr>
        <p:spPr>
          <a:xfrm>
            <a:off x="8159493"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59" name="object 13">
            <a:extLst>
              <a:ext uri="{FF2B5EF4-FFF2-40B4-BE49-F238E27FC236}">
                <a16:creationId xmlns:a16="http://schemas.microsoft.com/office/drawing/2014/main" id="{D49696D3-E00B-830E-6F75-4596327AC4C7}"/>
              </a:ext>
            </a:extLst>
          </p:cNvPr>
          <p:cNvSpPr/>
          <p:nvPr/>
        </p:nvSpPr>
        <p:spPr>
          <a:xfrm>
            <a:off x="11945799" y="4124230"/>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60" name="object 14">
            <a:extLst>
              <a:ext uri="{FF2B5EF4-FFF2-40B4-BE49-F238E27FC236}">
                <a16:creationId xmlns:a16="http://schemas.microsoft.com/office/drawing/2014/main" id="{282116E3-9943-2FD2-02B3-416CB36C416D}"/>
              </a:ext>
            </a:extLst>
          </p:cNvPr>
          <p:cNvSpPr/>
          <p:nvPr/>
        </p:nvSpPr>
        <p:spPr>
          <a:xfrm>
            <a:off x="9681116"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1" name="object 15">
            <a:extLst>
              <a:ext uri="{FF2B5EF4-FFF2-40B4-BE49-F238E27FC236}">
                <a16:creationId xmlns:a16="http://schemas.microsoft.com/office/drawing/2014/main" id="{375E5838-3857-AE3D-1AF4-F53C194CC9E0}"/>
              </a:ext>
            </a:extLst>
          </p:cNvPr>
          <p:cNvSpPr/>
          <p:nvPr/>
        </p:nvSpPr>
        <p:spPr>
          <a:xfrm>
            <a:off x="6888935" y="4164807"/>
            <a:ext cx="4316550" cy="61288"/>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62" name="object 16">
            <a:extLst>
              <a:ext uri="{FF2B5EF4-FFF2-40B4-BE49-F238E27FC236}">
                <a16:creationId xmlns:a16="http://schemas.microsoft.com/office/drawing/2014/main" id="{D24CA3A0-228B-0416-A70B-71FB17CA70D1}"/>
              </a:ext>
            </a:extLst>
          </p:cNvPr>
          <p:cNvSpPr/>
          <p:nvPr/>
        </p:nvSpPr>
        <p:spPr>
          <a:xfrm>
            <a:off x="8413097"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3" name="object 17">
            <a:extLst>
              <a:ext uri="{FF2B5EF4-FFF2-40B4-BE49-F238E27FC236}">
                <a16:creationId xmlns:a16="http://schemas.microsoft.com/office/drawing/2014/main" id="{2A631E32-8250-CD0F-DB9E-B5CF597262AD}"/>
              </a:ext>
            </a:extLst>
          </p:cNvPr>
          <p:cNvSpPr/>
          <p:nvPr/>
        </p:nvSpPr>
        <p:spPr>
          <a:xfrm>
            <a:off x="8664163"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4" name="object 18">
            <a:extLst>
              <a:ext uri="{FF2B5EF4-FFF2-40B4-BE49-F238E27FC236}">
                <a16:creationId xmlns:a16="http://schemas.microsoft.com/office/drawing/2014/main" id="{87605EE4-D67C-F170-5D8D-E6B55457F2EB}"/>
              </a:ext>
            </a:extLst>
          </p:cNvPr>
          <p:cNvSpPr/>
          <p:nvPr/>
        </p:nvSpPr>
        <p:spPr>
          <a:xfrm>
            <a:off x="9427512"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5" name="object 19">
            <a:extLst>
              <a:ext uri="{FF2B5EF4-FFF2-40B4-BE49-F238E27FC236}">
                <a16:creationId xmlns:a16="http://schemas.microsoft.com/office/drawing/2014/main" id="{3A083A54-071C-8071-82D3-BCA3A320F048}"/>
              </a:ext>
            </a:extLst>
          </p:cNvPr>
          <p:cNvSpPr/>
          <p:nvPr/>
        </p:nvSpPr>
        <p:spPr>
          <a:xfrm>
            <a:off x="9932184"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6" name="object 20">
            <a:extLst>
              <a:ext uri="{FF2B5EF4-FFF2-40B4-BE49-F238E27FC236}">
                <a16:creationId xmlns:a16="http://schemas.microsoft.com/office/drawing/2014/main" id="{BAA54545-8869-2C56-E5F2-2560A862CB38}"/>
              </a:ext>
            </a:extLst>
          </p:cNvPr>
          <p:cNvSpPr/>
          <p:nvPr/>
        </p:nvSpPr>
        <p:spPr>
          <a:xfrm>
            <a:off x="10695532" y="4169879"/>
            <a:ext cx="253604" cy="61288"/>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67" name="object 21">
            <a:extLst>
              <a:ext uri="{FF2B5EF4-FFF2-40B4-BE49-F238E27FC236}">
                <a16:creationId xmlns:a16="http://schemas.microsoft.com/office/drawing/2014/main" id="{A0C4C743-9B29-2F6D-BD62-0944D6904DBA}"/>
              </a:ext>
            </a:extLst>
          </p:cNvPr>
          <p:cNvSpPr/>
          <p:nvPr/>
        </p:nvSpPr>
        <p:spPr>
          <a:xfrm>
            <a:off x="11453808" y="4164807"/>
            <a:ext cx="258887" cy="61288"/>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68" name="object 22">
            <a:extLst>
              <a:ext uri="{FF2B5EF4-FFF2-40B4-BE49-F238E27FC236}">
                <a16:creationId xmlns:a16="http://schemas.microsoft.com/office/drawing/2014/main" id="{FD5E1EF2-B459-4B13-08DA-5732509224BC}"/>
              </a:ext>
            </a:extLst>
          </p:cNvPr>
          <p:cNvSpPr/>
          <p:nvPr/>
        </p:nvSpPr>
        <p:spPr>
          <a:xfrm>
            <a:off x="6625189" y="3657620"/>
            <a:ext cx="3834703" cy="1329308"/>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469" name="object 23">
            <a:extLst>
              <a:ext uri="{FF2B5EF4-FFF2-40B4-BE49-F238E27FC236}">
                <a16:creationId xmlns:a16="http://schemas.microsoft.com/office/drawing/2014/main" id="{334FB206-F6FC-3524-5426-43BDE63967E6}"/>
              </a:ext>
            </a:extLst>
          </p:cNvPr>
          <p:cNvSpPr/>
          <p:nvPr/>
        </p:nvSpPr>
        <p:spPr>
          <a:xfrm>
            <a:off x="6635333" y="4986484"/>
            <a:ext cx="1526907" cy="66571"/>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471" name="object 25">
            <a:extLst>
              <a:ext uri="{FF2B5EF4-FFF2-40B4-BE49-F238E27FC236}">
                <a16:creationId xmlns:a16="http://schemas.microsoft.com/office/drawing/2014/main" id="{FE7395C5-E27C-4CAE-310D-858D1A650158}"/>
              </a:ext>
            </a:extLst>
          </p:cNvPr>
          <p:cNvSpPr/>
          <p:nvPr/>
        </p:nvSpPr>
        <p:spPr>
          <a:xfrm>
            <a:off x="11945799" y="4945907"/>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72" name="object 26">
            <a:extLst>
              <a:ext uri="{FF2B5EF4-FFF2-40B4-BE49-F238E27FC236}">
                <a16:creationId xmlns:a16="http://schemas.microsoft.com/office/drawing/2014/main" id="{BFC50A5A-66E3-1775-8A87-66DEA7B1B648}"/>
              </a:ext>
            </a:extLst>
          </p:cNvPr>
          <p:cNvSpPr/>
          <p:nvPr/>
        </p:nvSpPr>
        <p:spPr>
          <a:xfrm>
            <a:off x="9678580" y="4986484"/>
            <a:ext cx="5283" cy="66571"/>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473" name="object 27">
            <a:extLst>
              <a:ext uri="{FF2B5EF4-FFF2-40B4-BE49-F238E27FC236}">
                <a16:creationId xmlns:a16="http://schemas.microsoft.com/office/drawing/2014/main" id="{667164B8-D2A7-71EC-B5B3-503D14B4101D}"/>
              </a:ext>
            </a:extLst>
          </p:cNvPr>
          <p:cNvSpPr/>
          <p:nvPr/>
        </p:nvSpPr>
        <p:spPr>
          <a:xfrm>
            <a:off x="10949550"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4" name="object 28">
            <a:extLst>
              <a:ext uri="{FF2B5EF4-FFF2-40B4-BE49-F238E27FC236}">
                <a16:creationId xmlns:a16="http://schemas.microsoft.com/office/drawing/2014/main" id="{7A3429C6-80BC-FFE6-7684-949A8C2EB086}"/>
              </a:ext>
            </a:extLst>
          </p:cNvPr>
          <p:cNvSpPr/>
          <p:nvPr/>
        </p:nvSpPr>
        <p:spPr>
          <a:xfrm>
            <a:off x="6888935" y="4986484"/>
            <a:ext cx="1780511" cy="66571"/>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475" name="object 29">
            <a:extLst>
              <a:ext uri="{FF2B5EF4-FFF2-40B4-BE49-F238E27FC236}">
                <a16:creationId xmlns:a16="http://schemas.microsoft.com/office/drawing/2014/main" id="{7EAC8A38-E491-E4E5-BEE0-EB751598E6D5}"/>
              </a:ext>
            </a:extLst>
          </p:cNvPr>
          <p:cNvSpPr/>
          <p:nvPr/>
        </p:nvSpPr>
        <p:spPr>
          <a:xfrm>
            <a:off x="8920304" y="4991556"/>
            <a:ext cx="253604" cy="66571"/>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476" name="object 30">
            <a:extLst>
              <a:ext uri="{FF2B5EF4-FFF2-40B4-BE49-F238E27FC236}">
                <a16:creationId xmlns:a16="http://schemas.microsoft.com/office/drawing/2014/main" id="{A0C15F8F-2F6E-CACD-3CFE-65499136A0B3}"/>
              </a:ext>
            </a:extLst>
          </p:cNvPr>
          <p:cNvSpPr/>
          <p:nvPr/>
        </p:nvSpPr>
        <p:spPr>
          <a:xfrm>
            <a:off x="9424976" y="4986484"/>
            <a:ext cx="2287719" cy="66571"/>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477" name="object 31">
            <a:extLst>
              <a:ext uri="{FF2B5EF4-FFF2-40B4-BE49-F238E27FC236}">
                <a16:creationId xmlns:a16="http://schemas.microsoft.com/office/drawing/2014/main" id="{EB05A11D-76E3-0128-0D85-B2AED41CFF9B}"/>
              </a:ext>
            </a:extLst>
          </p:cNvPr>
          <p:cNvSpPr/>
          <p:nvPr/>
        </p:nvSpPr>
        <p:spPr>
          <a:xfrm>
            <a:off x="11203154"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8" name="object 32">
            <a:extLst>
              <a:ext uri="{FF2B5EF4-FFF2-40B4-BE49-F238E27FC236}">
                <a16:creationId xmlns:a16="http://schemas.microsoft.com/office/drawing/2014/main" id="{FC80B7CE-3F9E-019A-F6C5-4EE1ED57EF16}"/>
              </a:ext>
            </a:extLst>
          </p:cNvPr>
          <p:cNvSpPr/>
          <p:nvPr/>
        </p:nvSpPr>
        <p:spPr>
          <a:xfrm>
            <a:off x="8654020" y="4479297"/>
            <a:ext cx="2059475" cy="507208"/>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sp>
        <p:nvSpPr>
          <p:cNvPr id="57408" name="object 33">
            <a:extLst>
              <a:ext uri="{FF2B5EF4-FFF2-40B4-BE49-F238E27FC236}">
                <a16:creationId xmlns:a16="http://schemas.microsoft.com/office/drawing/2014/main" id="{6FB1F3F7-01CE-6194-5851-0E5B4406B3BF}"/>
              </a:ext>
            </a:extLst>
          </p:cNvPr>
          <p:cNvSpPr txBox="1"/>
          <p:nvPr/>
        </p:nvSpPr>
        <p:spPr>
          <a:xfrm>
            <a:off x="6568550" y="5000854"/>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409" name="object 34">
            <a:extLst>
              <a:ext uri="{FF2B5EF4-FFF2-40B4-BE49-F238E27FC236}">
                <a16:creationId xmlns:a16="http://schemas.microsoft.com/office/drawing/2014/main" id="{96C92419-05FD-6507-0EC2-D9EF60DAF123}"/>
              </a:ext>
            </a:extLst>
          </p:cNvPr>
          <p:cNvSpPr txBox="1"/>
          <p:nvPr/>
        </p:nvSpPr>
        <p:spPr>
          <a:xfrm>
            <a:off x="903865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410" name="object 35">
            <a:extLst>
              <a:ext uri="{FF2B5EF4-FFF2-40B4-BE49-F238E27FC236}">
                <a16:creationId xmlns:a16="http://schemas.microsoft.com/office/drawing/2014/main" id="{24055923-3D8D-C769-5D6C-99A3434D059E}"/>
              </a:ext>
            </a:extLst>
          </p:cNvPr>
          <p:cNvSpPr txBox="1"/>
          <p:nvPr/>
        </p:nvSpPr>
        <p:spPr>
          <a:xfrm>
            <a:off x="6568550" y="4179177"/>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11" name="object 36">
            <a:extLst>
              <a:ext uri="{FF2B5EF4-FFF2-40B4-BE49-F238E27FC236}">
                <a16:creationId xmlns:a16="http://schemas.microsoft.com/office/drawing/2014/main" id="{39089873-2FBC-7766-F507-299AB076C4A7}"/>
              </a:ext>
            </a:extLst>
          </p:cNvPr>
          <p:cNvSpPr txBox="1"/>
          <p:nvPr/>
        </p:nvSpPr>
        <p:spPr>
          <a:xfrm>
            <a:off x="11513827" y="4179177"/>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12" name="object 37">
            <a:extLst>
              <a:ext uri="{FF2B5EF4-FFF2-40B4-BE49-F238E27FC236}">
                <a16:creationId xmlns:a16="http://schemas.microsoft.com/office/drawing/2014/main" id="{35316E20-6180-E9DE-6002-265E8DFDD748}"/>
              </a:ext>
            </a:extLst>
          </p:cNvPr>
          <p:cNvSpPr txBox="1"/>
          <p:nvPr/>
        </p:nvSpPr>
        <p:spPr>
          <a:xfrm>
            <a:off x="7770631"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413" name="object 38">
            <a:extLst>
              <a:ext uri="{FF2B5EF4-FFF2-40B4-BE49-F238E27FC236}">
                <a16:creationId xmlns:a16="http://schemas.microsoft.com/office/drawing/2014/main" id="{41D3CCAD-19DD-8DC7-0C8E-41D270715036}"/>
              </a:ext>
            </a:extLst>
          </p:cNvPr>
          <p:cNvSpPr txBox="1"/>
          <p:nvPr/>
        </p:nvSpPr>
        <p:spPr>
          <a:xfrm>
            <a:off x="1030667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414" name="object 40">
            <a:extLst>
              <a:ext uri="{FF2B5EF4-FFF2-40B4-BE49-F238E27FC236}">
                <a16:creationId xmlns:a16="http://schemas.microsoft.com/office/drawing/2014/main" id="{B4D3FF75-59C5-3686-4B70-E11129BBF288}"/>
              </a:ext>
            </a:extLst>
          </p:cNvPr>
          <p:cNvSpPr txBox="1"/>
          <p:nvPr/>
        </p:nvSpPr>
        <p:spPr>
          <a:xfrm>
            <a:off x="6096000" y="4704103"/>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415" name="object 41">
            <a:extLst>
              <a:ext uri="{FF2B5EF4-FFF2-40B4-BE49-F238E27FC236}">
                <a16:creationId xmlns:a16="http://schemas.microsoft.com/office/drawing/2014/main" id="{9CF618AB-BB25-2A81-D4C5-9C170EC0CB35}"/>
              </a:ext>
            </a:extLst>
          </p:cNvPr>
          <p:cNvGrpSpPr/>
          <p:nvPr/>
        </p:nvGrpSpPr>
        <p:grpSpPr>
          <a:xfrm>
            <a:off x="6442382" y="5306028"/>
            <a:ext cx="5584570" cy="581176"/>
            <a:chOff x="682625" y="2407921"/>
            <a:chExt cx="3355975" cy="349250"/>
          </a:xfrm>
        </p:grpSpPr>
        <p:sp>
          <p:nvSpPr>
            <p:cNvPr id="57439" name="object 42">
              <a:extLst>
                <a:ext uri="{FF2B5EF4-FFF2-40B4-BE49-F238E27FC236}">
                  <a16:creationId xmlns:a16="http://schemas.microsoft.com/office/drawing/2014/main" id="{A97CFFD4-C785-61F3-6327-57E58F3A688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40" name="object 43">
              <a:extLst>
                <a:ext uri="{FF2B5EF4-FFF2-40B4-BE49-F238E27FC236}">
                  <a16:creationId xmlns:a16="http://schemas.microsoft.com/office/drawing/2014/main" id="{E7484C0E-DD09-4D66-617B-989B5B90C349}"/>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41" name="object 44">
              <a:extLst>
                <a:ext uri="{FF2B5EF4-FFF2-40B4-BE49-F238E27FC236}">
                  <a16:creationId xmlns:a16="http://schemas.microsoft.com/office/drawing/2014/main" id="{682B324B-F24A-C7EB-B0A6-196EBB8D8AC1}"/>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442" name="object 45">
              <a:extLst>
                <a:ext uri="{FF2B5EF4-FFF2-40B4-BE49-F238E27FC236}">
                  <a16:creationId xmlns:a16="http://schemas.microsoft.com/office/drawing/2014/main" id="{76A910A6-EB03-E394-95B6-E70F2467A25D}"/>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3" name="object 46">
              <a:extLst>
                <a:ext uri="{FF2B5EF4-FFF2-40B4-BE49-F238E27FC236}">
                  <a16:creationId xmlns:a16="http://schemas.microsoft.com/office/drawing/2014/main" id="{3C317BE3-7498-4D17-2106-F07AA9C7A6FB}"/>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444" name="object 47">
              <a:extLst>
                <a:ext uri="{FF2B5EF4-FFF2-40B4-BE49-F238E27FC236}">
                  <a16:creationId xmlns:a16="http://schemas.microsoft.com/office/drawing/2014/main" id="{1D0F8999-A2E5-68E4-F211-925E59983D4C}"/>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445" name="object 48">
              <a:extLst>
                <a:ext uri="{FF2B5EF4-FFF2-40B4-BE49-F238E27FC236}">
                  <a16:creationId xmlns:a16="http://schemas.microsoft.com/office/drawing/2014/main" id="{6DC2E713-54B8-5571-E55D-712A99C9C5E7}"/>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6" name="object 49">
              <a:extLst>
                <a:ext uri="{FF2B5EF4-FFF2-40B4-BE49-F238E27FC236}">
                  <a16:creationId xmlns:a16="http://schemas.microsoft.com/office/drawing/2014/main" id="{1FECC2CF-8374-2FEC-5DD2-75A089998648}"/>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47" name="object 50">
              <a:extLst>
                <a:ext uri="{FF2B5EF4-FFF2-40B4-BE49-F238E27FC236}">
                  <a16:creationId xmlns:a16="http://schemas.microsoft.com/office/drawing/2014/main" id="{51863056-50C3-55E5-92BB-090CBE74257B}"/>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48" name="object 51">
              <a:extLst>
                <a:ext uri="{FF2B5EF4-FFF2-40B4-BE49-F238E27FC236}">
                  <a16:creationId xmlns:a16="http://schemas.microsoft.com/office/drawing/2014/main" id="{D7C2C3E8-3454-6EA2-8BB0-FF313F12B8FA}"/>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49" name="object 52">
              <a:extLst>
                <a:ext uri="{FF2B5EF4-FFF2-40B4-BE49-F238E27FC236}">
                  <a16:creationId xmlns:a16="http://schemas.microsoft.com/office/drawing/2014/main" id="{B75DFFAD-7A4A-BB8C-3530-C3E07C0C37FE}"/>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50" name="object 53">
              <a:extLst>
                <a:ext uri="{FF2B5EF4-FFF2-40B4-BE49-F238E27FC236}">
                  <a16:creationId xmlns:a16="http://schemas.microsoft.com/office/drawing/2014/main" id="{A9D0DD7C-D27A-83D0-EA46-3EF2FB9D8454}"/>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416" name="object 54">
            <a:extLst>
              <a:ext uri="{FF2B5EF4-FFF2-40B4-BE49-F238E27FC236}">
                <a16:creationId xmlns:a16="http://schemas.microsoft.com/office/drawing/2014/main" id="{65F207AB-BD0A-AAEE-7101-EA70B815B7B5}"/>
              </a:ext>
            </a:extLst>
          </p:cNvPr>
          <p:cNvSpPr txBox="1"/>
          <p:nvPr/>
        </p:nvSpPr>
        <p:spPr>
          <a:xfrm>
            <a:off x="6568550" y="5827603"/>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32" name="object 57">
            <a:extLst>
              <a:ext uri="{FF2B5EF4-FFF2-40B4-BE49-F238E27FC236}">
                <a16:creationId xmlns:a16="http://schemas.microsoft.com/office/drawing/2014/main" id="{DCF438EA-ECF7-5A9D-271D-2F10E032F23C}"/>
              </a:ext>
            </a:extLst>
          </p:cNvPr>
          <p:cNvSpPr/>
          <p:nvPr/>
        </p:nvSpPr>
        <p:spPr>
          <a:xfrm>
            <a:off x="11697267" y="3657600"/>
            <a:ext cx="30644" cy="507208"/>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33" name="object 58">
            <a:extLst>
              <a:ext uri="{FF2B5EF4-FFF2-40B4-BE49-F238E27FC236}">
                <a16:creationId xmlns:a16="http://schemas.microsoft.com/office/drawing/2014/main" id="{5374A12F-8856-E4AC-C98B-56A817A96531}"/>
              </a:ext>
            </a:extLst>
          </p:cNvPr>
          <p:cNvSpPr/>
          <p:nvPr/>
        </p:nvSpPr>
        <p:spPr>
          <a:xfrm>
            <a:off x="7908424" y="3972067"/>
            <a:ext cx="512491" cy="198657"/>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434" name="object 59">
            <a:extLst>
              <a:ext uri="{FF2B5EF4-FFF2-40B4-BE49-F238E27FC236}">
                <a16:creationId xmlns:a16="http://schemas.microsoft.com/office/drawing/2014/main" id="{7678BDD3-CB32-7AB0-8F9F-CDE301D4474A}"/>
              </a:ext>
            </a:extLst>
          </p:cNvPr>
          <p:cNvSpPr/>
          <p:nvPr/>
        </p:nvSpPr>
        <p:spPr>
          <a:xfrm>
            <a:off x="7908424" y="3972067"/>
            <a:ext cx="512491" cy="198657"/>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5" name="object 60">
            <a:extLst>
              <a:ext uri="{FF2B5EF4-FFF2-40B4-BE49-F238E27FC236}">
                <a16:creationId xmlns:a16="http://schemas.microsoft.com/office/drawing/2014/main" id="{C25DD78E-31FD-150B-D8FA-C31488A3CB37}"/>
              </a:ext>
            </a:extLst>
          </p:cNvPr>
          <p:cNvSpPr/>
          <p:nvPr/>
        </p:nvSpPr>
        <p:spPr>
          <a:xfrm>
            <a:off x="9176444" y="3972067"/>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36" name="object 61">
            <a:extLst>
              <a:ext uri="{FF2B5EF4-FFF2-40B4-BE49-F238E27FC236}">
                <a16:creationId xmlns:a16="http://schemas.microsoft.com/office/drawing/2014/main" id="{F61A68E5-4484-BB38-F85D-BDB3E5A453EF}"/>
              </a:ext>
            </a:extLst>
          </p:cNvPr>
          <p:cNvSpPr/>
          <p:nvPr/>
        </p:nvSpPr>
        <p:spPr>
          <a:xfrm>
            <a:off x="9176444" y="3972067"/>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18" name="object 64">
            <a:extLst>
              <a:ext uri="{FF2B5EF4-FFF2-40B4-BE49-F238E27FC236}">
                <a16:creationId xmlns:a16="http://schemas.microsoft.com/office/drawing/2014/main" id="{1E127B48-4F5B-5361-982C-41E9535248E9}"/>
              </a:ext>
            </a:extLst>
          </p:cNvPr>
          <p:cNvSpPr txBox="1"/>
          <p:nvPr/>
        </p:nvSpPr>
        <p:spPr>
          <a:xfrm>
            <a:off x="8531445" y="5000854"/>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419" name="object 65">
            <a:extLst>
              <a:ext uri="{FF2B5EF4-FFF2-40B4-BE49-F238E27FC236}">
                <a16:creationId xmlns:a16="http://schemas.microsoft.com/office/drawing/2014/main" id="{37E2B499-B05B-05ED-61F9-84D3F7489B6C}"/>
              </a:ext>
            </a:extLst>
          </p:cNvPr>
          <p:cNvSpPr txBox="1"/>
          <p:nvPr/>
        </p:nvSpPr>
        <p:spPr>
          <a:xfrm>
            <a:off x="10560276" y="5066791"/>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sp>
        <p:nvSpPr>
          <p:cNvPr id="57424" name="object 67">
            <a:extLst>
              <a:ext uri="{FF2B5EF4-FFF2-40B4-BE49-F238E27FC236}">
                <a16:creationId xmlns:a16="http://schemas.microsoft.com/office/drawing/2014/main" id="{55D61FDC-7E78-3217-F934-B74B33656207}"/>
              </a:ext>
            </a:extLst>
          </p:cNvPr>
          <p:cNvSpPr/>
          <p:nvPr/>
        </p:nvSpPr>
        <p:spPr>
          <a:xfrm>
            <a:off x="8669234"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5" name="object 68">
            <a:extLst>
              <a:ext uri="{FF2B5EF4-FFF2-40B4-BE49-F238E27FC236}">
                <a16:creationId xmlns:a16="http://schemas.microsoft.com/office/drawing/2014/main" id="{68F7F24E-A53A-DCC1-7955-64D84D699D95}"/>
              </a:ext>
            </a:extLst>
          </p:cNvPr>
          <p:cNvSpPr/>
          <p:nvPr/>
        </p:nvSpPr>
        <p:spPr>
          <a:xfrm>
            <a:off x="8669234"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6" name="object 69">
            <a:extLst>
              <a:ext uri="{FF2B5EF4-FFF2-40B4-BE49-F238E27FC236}">
                <a16:creationId xmlns:a16="http://schemas.microsoft.com/office/drawing/2014/main" id="{DEBE07A6-4B4A-A5F9-92A5-A161B9ACB4CB}"/>
              </a:ext>
            </a:extLst>
          </p:cNvPr>
          <p:cNvSpPr/>
          <p:nvPr/>
        </p:nvSpPr>
        <p:spPr>
          <a:xfrm>
            <a:off x="10698480"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7" name="object 70">
            <a:extLst>
              <a:ext uri="{FF2B5EF4-FFF2-40B4-BE49-F238E27FC236}">
                <a16:creationId xmlns:a16="http://schemas.microsoft.com/office/drawing/2014/main" id="{4928AF0E-910D-C072-4196-54C8B6D9C7CA}"/>
              </a:ext>
            </a:extLst>
          </p:cNvPr>
          <p:cNvSpPr/>
          <p:nvPr/>
        </p:nvSpPr>
        <p:spPr>
          <a:xfrm>
            <a:off x="10698480"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8" name="object 71">
            <a:extLst>
              <a:ext uri="{FF2B5EF4-FFF2-40B4-BE49-F238E27FC236}">
                <a16:creationId xmlns:a16="http://schemas.microsoft.com/office/drawing/2014/main" id="{9CC22DDD-6EAD-E2AF-3C90-C4D648EE6CB7}"/>
              </a:ext>
            </a:extLst>
          </p:cNvPr>
          <p:cNvSpPr/>
          <p:nvPr/>
        </p:nvSpPr>
        <p:spPr>
          <a:xfrm>
            <a:off x="8415630" y="5620493"/>
            <a:ext cx="258887" cy="198656"/>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29" name="object 72">
            <a:extLst>
              <a:ext uri="{FF2B5EF4-FFF2-40B4-BE49-F238E27FC236}">
                <a16:creationId xmlns:a16="http://schemas.microsoft.com/office/drawing/2014/main" id="{1B1F2A2B-0E5B-4345-829F-8BA1505633A7}"/>
              </a:ext>
            </a:extLst>
          </p:cNvPr>
          <p:cNvSpPr/>
          <p:nvPr/>
        </p:nvSpPr>
        <p:spPr>
          <a:xfrm>
            <a:off x="8415630" y="5620493"/>
            <a:ext cx="258887" cy="198656"/>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0" name="object 73">
            <a:extLst>
              <a:ext uri="{FF2B5EF4-FFF2-40B4-BE49-F238E27FC236}">
                <a16:creationId xmlns:a16="http://schemas.microsoft.com/office/drawing/2014/main" id="{32F1AB01-F183-7A01-43B5-2A71551CB06D}"/>
              </a:ext>
            </a:extLst>
          </p:cNvPr>
          <p:cNvSpPr/>
          <p:nvPr/>
        </p:nvSpPr>
        <p:spPr>
          <a:xfrm>
            <a:off x="9683650" y="5620493"/>
            <a:ext cx="512491" cy="19865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31" name="object 74">
            <a:extLst>
              <a:ext uri="{FF2B5EF4-FFF2-40B4-BE49-F238E27FC236}">
                <a16:creationId xmlns:a16="http://schemas.microsoft.com/office/drawing/2014/main" id="{1752C4C7-9BE9-F775-132F-B632B23F3AEA}"/>
              </a:ext>
            </a:extLst>
          </p:cNvPr>
          <p:cNvSpPr/>
          <p:nvPr/>
        </p:nvSpPr>
        <p:spPr>
          <a:xfrm>
            <a:off x="9683650" y="5620493"/>
            <a:ext cx="512491" cy="198656"/>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21" name="object 75">
            <a:extLst>
              <a:ext uri="{FF2B5EF4-FFF2-40B4-BE49-F238E27FC236}">
                <a16:creationId xmlns:a16="http://schemas.microsoft.com/office/drawing/2014/main" id="{F8DFC827-12BF-CEAA-2107-C9307679D99A}"/>
              </a:ext>
            </a:extLst>
          </p:cNvPr>
          <p:cNvSpPr txBox="1"/>
          <p:nvPr/>
        </p:nvSpPr>
        <p:spPr>
          <a:xfrm>
            <a:off x="11513827" y="5827603"/>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22" name="object 40">
            <a:extLst>
              <a:ext uri="{FF2B5EF4-FFF2-40B4-BE49-F238E27FC236}">
                <a16:creationId xmlns:a16="http://schemas.microsoft.com/office/drawing/2014/main" id="{2998AF29-D126-F33D-629A-A68DE390254B}"/>
              </a:ext>
            </a:extLst>
          </p:cNvPr>
          <p:cNvSpPr txBox="1"/>
          <p:nvPr/>
        </p:nvSpPr>
        <p:spPr>
          <a:xfrm>
            <a:off x="6096000" y="5519624"/>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23" name="object 40">
            <a:extLst>
              <a:ext uri="{FF2B5EF4-FFF2-40B4-BE49-F238E27FC236}">
                <a16:creationId xmlns:a16="http://schemas.microsoft.com/office/drawing/2014/main" id="{C19A54F1-705C-AC82-5DAA-7579B5245FC1}"/>
              </a:ext>
            </a:extLst>
          </p:cNvPr>
          <p:cNvSpPr txBox="1"/>
          <p:nvPr/>
        </p:nvSpPr>
        <p:spPr>
          <a:xfrm>
            <a:off x="6096000" y="3848915"/>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sp>
        <p:nvSpPr>
          <p:cNvPr id="57479" name="object 20">
            <a:extLst>
              <a:ext uri="{FF2B5EF4-FFF2-40B4-BE49-F238E27FC236}">
                <a16:creationId xmlns:a16="http://schemas.microsoft.com/office/drawing/2014/main" id="{623AD57C-F924-9650-E87E-820E1A016C8C}"/>
              </a:ext>
            </a:extLst>
          </p:cNvPr>
          <p:cNvSpPr/>
          <p:nvPr/>
        </p:nvSpPr>
        <p:spPr>
          <a:xfrm>
            <a:off x="202177" y="1681230"/>
            <a:ext cx="762000" cy="878205"/>
          </a:xfrm>
          <a:custGeom>
            <a:avLst/>
            <a:gdLst/>
            <a:ahLst/>
            <a:cxnLst/>
            <a:rect l="l" t="t" r="r" b="b"/>
            <a:pathLst>
              <a:path w="762000" h="878205">
                <a:moveTo>
                  <a:pt x="76200" y="155448"/>
                </a:moveTo>
                <a:lnTo>
                  <a:pt x="48641" y="155448"/>
                </a:lnTo>
                <a:lnTo>
                  <a:pt x="45720" y="0"/>
                </a:lnTo>
                <a:lnTo>
                  <a:pt x="30480" y="0"/>
                </a:lnTo>
                <a:lnTo>
                  <a:pt x="33401" y="155448"/>
                </a:lnTo>
                <a:lnTo>
                  <a:pt x="0" y="155448"/>
                </a:lnTo>
                <a:lnTo>
                  <a:pt x="39624" y="268224"/>
                </a:lnTo>
                <a:lnTo>
                  <a:pt x="76200" y="155448"/>
                </a:lnTo>
                <a:close/>
              </a:path>
              <a:path w="762000" h="878205">
                <a:moveTo>
                  <a:pt x="304800" y="460248"/>
                </a:moveTo>
                <a:lnTo>
                  <a:pt x="277241" y="460248"/>
                </a:lnTo>
                <a:lnTo>
                  <a:pt x="274320" y="304800"/>
                </a:lnTo>
                <a:lnTo>
                  <a:pt x="259080" y="304800"/>
                </a:lnTo>
                <a:lnTo>
                  <a:pt x="262001" y="460248"/>
                </a:lnTo>
                <a:lnTo>
                  <a:pt x="228600" y="460248"/>
                </a:lnTo>
                <a:lnTo>
                  <a:pt x="268224" y="573024"/>
                </a:lnTo>
                <a:lnTo>
                  <a:pt x="304800" y="460248"/>
                </a:lnTo>
                <a:close/>
              </a:path>
              <a:path w="762000" h="878205">
                <a:moveTo>
                  <a:pt x="762000" y="765048"/>
                </a:moveTo>
                <a:lnTo>
                  <a:pt x="734441" y="765048"/>
                </a:lnTo>
                <a:lnTo>
                  <a:pt x="731520" y="609600"/>
                </a:lnTo>
                <a:lnTo>
                  <a:pt x="716280" y="609600"/>
                </a:lnTo>
                <a:lnTo>
                  <a:pt x="719201" y="765048"/>
                </a:lnTo>
                <a:lnTo>
                  <a:pt x="685800" y="765048"/>
                </a:lnTo>
                <a:lnTo>
                  <a:pt x="725424" y="877824"/>
                </a:lnTo>
                <a:lnTo>
                  <a:pt x="762000" y="765048"/>
                </a:lnTo>
                <a:close/>
              </a:path>
            </a:pathLst>
          </a:custGeom>
          <a:solidFill>
            <a:srgbClr val="FF0000"/>
          </a:solidFill>
        </p:spPr>
        <p:txBody>
          <a:bodyPr wrap="square" lIns="0" tIns="0" rIns="0" bIns="0" rtlCol="0"/>
          <a:lstStyle/>
          <a:p>
            <a:endParaRPr/>
          </a:p>
        </p:txBody>
      </p:sp>
      <p:cxnSp>
        <p:nvCxnSpPr>
          <p:cNvPr id="57481" name="Straight Arrow Connector 57480">
            <a:extLst>
              <a:ext uri="{FF2B5EF4-FFF2-40B4-BE49-F238E27FC236}">
                <a16:creationId xmlns:a16="http://schemas.microsoft.com/office/drawing/2014/main" id="{656F474C-CC8C-5D4F-C668-E3B5EDB27EB4}"/>
              </a:ext>
            </a:extLst>
          </p:cNvPr>
          <p:cNvCxnSpPr>
            <a:cxnSpLocks/>
          </p:cNvCxnSpPr>
          <p:nvPr/>
        </p:nvCxnSpPr>
        <p:spPr bwMode="auto">
          <a:xfrm>
            <a:off x="7399020"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4" name="Straight Arrow Connector 57483">
            <a:extLst>
              <a:ext uri="{FF2B5EF4-FFF2-40B4-BE49-F238E27FC236}">
                <a16:creationId xmlns:a16="http://schemas.microsoft.com/office/drawing/2014/main" id="{82954391-2FF3-AFCC-C6C0-E84BBC93F20B}"/>
              </a:ext>
            </a:extLst>
          </p:cNvPr>
          <p:cNvCxnSpPr>
            <a:cxnSpLocks/>
          </p:cNvCxnSpPr>
          <p:nvPr/>
        </p:nvCxnSpPr>
        <p:spPr bwMode="auto">
          <a:xfrm>
            <a:off x="9411880"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5" name="Straight Arrow Connector 57484">
            <a:extLst>
              <a:ext uri="{FF2B5EF4-FFF2-40B4-BE49-F238E27FC236}">
                <a16:creationId xmlns:a16="http://schemas.microsoft.com/office/drawing/2014/main" id="{2F54000E-A20F-F4F9-B35F-3FD20DA08B28}"/>
              </a:ext>
            </a:extLst>
          </p:cNvPr>
          <p:cNvCxnSpPr>
            <a:cxnSpLocks/>
          </p:cNvCxnSpPr>
          <p:nvPr/>
        </p:nvCxnSpPr>
        <p:spPr bwMode="auto">
          <a:xfrm>
            <a:off x="11449664"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7489" name="object 5">
            <a:extLst>
              <a:ext uri="{FF2B5EF4-FFF2-40B4-BE49-F238E27FC236}">
                <a16:creationId xmlns:a16="http://schemas.microsoft.com/office/drawing/2014/main" id="{7D8D6E53-6935-16BB-AD18-275BFCC4EFB3}"/>
              </a:ext>
            </a:extLst>
          </p:cNvPr>
          <p:cNvSpPr/>
          <p:nvPr/>
        </p:nvSpPr>
        <p:spPr>
          <a:xfrm>
            <a:off x="11197562" y="3960445"/>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90" name="object 6">
            <a:extLst>
              <a:ext uri="{FF2B5EF4-FFF2-40B4-BE49-F238E27FC236}">
                <a16:creationId xmlns:a16="http://schemas.microsoft.com/office/drawing/2014/main" id="{6E0424EA-D8CB-4016-7A7B-20D678EAF59F}"/>
              </a:ext>
            </a:extLst>
          </p:cNvPr>
          <p:cNvSpPr/>
          <p:nvPr/>
        </p:nvSpPr>
        <p:spPr>
          <a:xfrm>
            <a:off x="11197562" y="3960445"/>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91" name="object 10">
            <a:extLst>
              <a:ext uri="{FF2B5EF4-FFF2-40B4-BE49-F238E27FC236}">
                <a16:creationId xmlns:a16="http://schemas.microsoft.com/office/drawing/2014/main" id="{9E818F7A-633A-64D0-0400-264AC18694B4}"/>
              </a:ext>
            </a:extLst>
          </p:cNvPr>
          <p:cNvSpPr/>
          <p:nvPr/>
        </p:nvSpPr>
        <p:spPr>
          <a:xfrm>
            <a:off x="11192492" y="4153185"/>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70" name="object 24">
            <a:extLst>
              <a:ext uri="{FF2B5EF4-FFF2-40B4-BE49-F238E27FC236}">
                <a16:creationId xmlns:a16="http://schemas.microsoft.com/office/drawing/2014/main" id="{E571B8BF-676D-2C05-FCDB-66AA93AF9290}"/>
              </a:ext>
            </a:extLst>
          </p:cNvPr>
          <p:cNvSpPr/>
          <p:nvPr/>
        </p:nvSpPr>
        <p:spPr>
          <a:xfrm>
            <a:off x="6447666" y="4986484"/>
            <a:ext cx="5508487"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458" name="object 12">
            <a:extLst>
              <a:ext uri="{FF2B5EF4-FFF2-40B4-BE49-F238E27FC236}">
                <a16:creationId xmlns:a16="http://schemas.microsoft.com/office/drawing/2014/main" id="{D80B99AA-D1EC-1C98-26EA-D7D27603619A}"/>
              </a:ext>
            </a:extLst>
          </p:cNvPr>
          <p:cNvSpPr/>
          <p:nvPr/>
        </p:nvSpPr>
        <p:spPr>
          <a:xfrm>
            <a:off x="6447666" y="4164807"/>
            <a:ext cx="5508487"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cxnSp>
        <p:nvCxnSpPr>
          <p:cNvPr id="57495" name="Straight Connector 57494">
            <a:extLst>
              <a:ext uri="{FF2B5EF4-FFF2-40B4-BE49-F238E27FC236}">
                <a16:creationId xmlns:a16="http://schemas.microsoft.com/office/drawing/2014/main" id="{E1ED728F-8D8A-E51E-7CF4-89CAB12E7AAF}"/>
              </a:ext>
            </a:extLst>
          </p:cNvPr>
          <p:cNvCxnSpPr/>
          <p:nvPr/>
        </p:nvCxnSpPr>
        <p:spPr bwMode="auto">
          <a:xfrm>
            <a:off x="10376730" y="4166611"/>
            <a:ext cx="673529" cy="0"/>
          </a:xfrm>
          <a:prstGeom prst="line">
            <a:avLst/>
          </a:prstGeom>
          <a:ln w="6096">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96" name="Straight Connector 57495">
            <a:extLst>
              <a:ext uri="{FF2B5EF4-FFF2-40B4-BE49-F238E27FC236}">
                <a16:creationId xmlns:a16="http://schemas.microsoft.com/office/drawing/2014/main" id="{FB34DE08-DBA9-7B5B-E87C-C5EF347B3736}"/>
              </a:ext>
            </a:extLst>
          </p:cNvPr>
          <p:cNvCxnSpPr/>
          <p:nvPr/>
        </p:nvCxnSpPr>
        <p:spPr bwMode="auto">
          <a:xfrm>
            <a:off x="10949136" y="4986484"/>
            <a:ext cx="673529" cy="0"/>
          </a:xfrm>
          <a:prstGeom prst="line">
            <a:avLst/>
          </a:prstGeom>
          <a:ln w="6096">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ea typeface="宋体" pitchFamily="2" charset="-122"/>
              </a:rPr>
              <a:t>Two Schedulability Analysis Approaches</a:t>
            </a:r>
          </a:p>
        </p:txBody>
      </p:sp>
      <p:sp>
        <p:nvSpPr>
          <p:cNvPr id="45059" name="Rectangle 3" descr="Rectangle: Click to edit Master text styles&#10;Second level&#10;Third level&#10;Fourth level&#10;Fifth level"/>
          <p:cNvSpPr>
            <a:spLocks noGrp="1" noChangeArrowheads="1"/>
          </p:cNvSpPr>
          <p:nvPr>
            <p:ph idx="1"/>
          </p:nvPr>
        </p:nvSpPr>
        <p:spPr>
          <a:xfrm>
            <a:off x="812800" y="914400"/>
            <a:ext cx="10566400" cy="5943600"/>
          </a:xfrm>
        </p:spPr>
        <p:txBody>
          <a:bodyPr>
            <a:normAutofit/>
          </a:bodyPr>
          <a:lstStyle/>
          <a:p>
            <a:pPr eaLnBrk="1" hangingPunct="1"/>
            <a:r>
              <a:rPr lang="en-US" altLang="zh-CN" dirty="0">
                <a:ea typeface="宋体" pitchFamily="2" charset="-122"/>
              </a:rPr>
              <a:t>Utilization bound test</a:t>
            </a:r>
          </a:p>
          <a:p>
            <a:pPr lvl="1" eaLnBrk="1" hangingPunct="1"/>
            <a:r>
              <a:rPr lang="en-US" altLang="zh-CN" dirty="0">
                <a:ea typeface="宋体" pitchFamily="2" charset="-122"/>
              </a:rPr>
              <a:t>Calculate total CPU utilization and compare it to a known bound</a:t>
            </a:r>
          </a:p>
          <a:p>
            <a:pPr lvl="1" eaLnBrk="1" hangingPunct="1"/>
            <a:r>
              <a:rPr lang="en-US" altLang="zh-CN" dirty="0">
                <a:ea typeface="宋体" pitchFamily="2" charset="-122"/>
              </a:rPr>
              <a:t>Polynomial time complexity</a:t>
            </a:r>
          </a:p>
          <a:p>
            <a:pPr lvl="1" eaLnBrk="1" hangingPunct="1"/>
            <a:r>
              <a:rPr lang="en-US" altLang="zh-CN" dirty="0">
                <a:ea typeface="宋体" pitchFamily="2" charset="-122"/>
              </a:rPr>
              <a:t>Pessimistic: sufficient but not necessary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eaLnBrk="1" hangingPunct="1"/>
            <a:r>
              <a:rPr lang="en-US" altLang="zh-CN" dirty="0">
                <a:ea typeface="宋体" pitchFamily="2" charset="-122"/>
              </a:rPr>
              <a:t>Response Time Analysis (RTA)</a:t>
            </a:r>
          </a:p>
          <a:p>
            <a:pPr lvl="1" eaLnBrk="1" hangingPunct="1"/>
            <a:r>
              <a:rPr lang="en-US" altLang="zh-CN" dirty="0">
                <a:ea typeface="宋体" pitchFamily="2" charset="-122"/>
              </a:rPr>
              <a:t>Calculate Worst-Case Response Time </a:t>
            </a:r>
            <a:r>
              <a:rPr lang="en-US" altLang="zh-CN" dirty="0" err="1">
                <a:ea typeface="宋体" pitchFamily="2" charset="-122"/>
              </a:rPr>
              <a:t>R</a:t>
            </a:r>
            <a:r>
              <a:rPr lang="en-US" altLang="zh-CN" baseline="-25000" dirty="0" err="1">
                <a:ea typeface="宋体" pitchFamily="2" charset="-122"/>
              </a:rPr>
              <a:t>i</a:t>
            </a:r>
            <a:r>
              <a:rPr lang="en-US" altLang="zh-CN" dirty="0">
                <a:ea typeface="宋体" pitchFamily="2" charset="-122"/>
              </a:rPr>
              <a:t> for each task </a:t>
            </a:r>
            <a:r>
              <a:rPr lang="en-US" altLang="zh-CN" dirty="0" err="1">
                <a:ea typeface="宋体" pitchFamily="2" charset="-122"/>
              </a:rPr>
              <a:t>Tau</a:t>
            </a:r>
            <a:r>
              <a:rPr lang="en-US" altLang="zh-CN" baseline="-25000" dirty="0" err="1">
                <a:ea typeface="宋体" pitchFamily="2" charset="-122"/>
              </a:rPr>
              <a:t>i</a:t>
            </a:r>
            <a:r>
              <a:rPr lang="en-US" altLang="zh-CN" dirty="0">
                <a:ea typeface="宋体" pitchFamily="2" charset="-122"/>
              </a:rPr>
              <a:t> and compare it to its deadline D</a:t>
            </a:r>
            <a:r>
              <a:rPr lang="en-US" altLang="zh-CN" baseline="-25000" dirty="0">
                <a:ea typeface="宋体" pitchFamily="2" charset="-122"/>
              </a:rPr>
              <a:t>i</a:t>
            </a:r>
          </a:p>
          <a:p>
            <a:pPr lvl="1" eaLnBrk="1" hangingPunct="1"/>
            <a:r>
              <a:rPr lang="en-US" altLang="zh-CN" dirty="0">
                <a:ea typeface="宋体" pitchFamily="2" charset="-122"/>
              </a:rPr>
              <a:t>Pseudo-polynomial time complexity</a:t>
            </a:r>
          </a:p>
          <a:p>
            <a:pPr lvl="2" eaLnBrk="1" hangingPunct="1"/>
            <a:r>
              <a:rPr lang="en-US" altLang="zh-CN" sz="2000" dirty="0">
                <a:ea typeface="宋体" pitchFamily="2" charset="-122"/>
              </a:rPr>
              <a:t>An algorithm runs in pseudo-polynomial time if its running time is polynomial in the numeric value of the input (which is exponential in the length of the input – its number of digits).</a:t>
            </a:r>
            <a:endParaRPr lang="zh-CN" altLang="en-US" sz="2000" dirty="0">
              <a:ea typeface="宋体" pitchFamily="2" charset="-122"/>
            </a:endParaRPr>
          </a:p>
          <a:p>
            <a:pPr lvl="1" eaLnBrk="1" hangingPunct="1"/>
            <a:r>
              <a:rPr lang="en-US" altLang="zh-CN" dirty="0">
                <a:ea typeface="宋体" pitchFamily="2" charset="-122"/>
              </a:rPr>
              <a:t>Accurate: necessary and sufficient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ea typeface="宋体" pitchFamily="2" charset="-122"/>
              </a:rPr>
              <a:t>Utilization Bound Test</a:t>
            </a:r>
          </a:p>
        </p:txBody>
      </p:sp>
      <mc:AlternateContent xmlns:mc="http://schemas.openxmlformats.org/markup-compatibility/2006" xmlns:a14="http://schemas.microsoft.com/office/drawing/2010/main">
        <mc:Choice Requires="a14">
          <p:sp>
            <p:nvSpPr>
              <p:cNvPr id="46083" name="Rectangle 3" descr="Rectangle: Click to edit Master text styles&#10;Second level&#10;Third level&#10;Fourth level&#10;Fifth level"/>
              <p:cNvSpPr>
                <a:spLocks noGrp="1" noChangeArrowheads="1"/>
              </p:cNvSpPr>
              <p:nvPr>
                <p:ph idx="1"/>
              </p:nvPr>
            </p:nvSpPr>
            <p:spPr>
              <a:xfrm>
                <a:off x="0" y="696686"/>
                <a:ext cx="5269233" cy="6161314"/>
              </a:xfrm>
            </p:spPr>
            <p:txBody>
              <a:bodyPr>
                <a:normAutofit/>
              </a:bodyPr>
              <a:lstStyle/>
              <a:p>
                <a:pPr eaLnBrk="1" hangingPunct="1"/>
                <a:r>
                  <a:rPr lang="en-GB" b="0" dirty="0"/>
                  <a:t>A taskset is schedulable under RM scheduling if its </a:t>
                </a:r>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endParaRPr lang="en-GB" dirty="0"/>
              </a:p>
              <a:p>
                <a:pPr lvl="1" eaLnBrk="1" hangingPunct="1"/>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b="0" i="1" smtClean="0">
                        <a:latin typeface="Cambria Math" panose="02040503050406030204" pitchFamily="18" charset="0"/>
                        <a:ea typeface="宋体" pitchFamily="2" charset="-122"/>
                      </a:rPr>
                      <m:t>𝑁</m:t>
                    </m:r>
                    <m:r>
                      <a:rPr lang="en-GB" altLang="zh-CN" b="0" i="1" smtClean="0">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eaLnBrk="1" hangingPunct="1"/>
                <a:r>
                  <a:rPr lang="en-US" altLang="zh-CN" dirty="0">
                    <a:ea typeface="宋体" pitchFamily="2" charset="-122"/>
                  </a:rPr>
                  <a:t>Sufficient but not necessary condition</a:t>
                </a:r>
              </a:p>
              <a:p>
                <a:pPr lvl="1" eaLnBrk="1" hangingPunct="1"/>
                <a:r>
                  <a:rPr lang="en-US" altLang="zh-CN" dirty="0">
                    <a:ea typeface="宋体" pitchFamily="2" charset="-122"/>
                  </a:rPr>
                  <a:t>Guaranteed to be schedulable if test succeeds</a:t>
                </a:r>
              </a:p>
              <a:p>
                <a:pPr lvl="1" eaLnBrk="1" hangingPunct="1"/>
                <a:r>
                  <a:rPr lang="en-US" altLang="zh-CN" dirty="0">
                    <a:ea typeface="宋体" pitchFamily="2" charset="-122"/>
                  </a:rPr>
                  <a:t>May still be schedulable even if test fails</a:t>
                </a:r>
              </a:p>
              <a:p>
                <a:pPr lvl="1" eaLnBrk="1" hangingPunct="1"/>
                <a:r>
                  <a:rPr lang="en-US" altLang="zh-CN" dirty="0">
                    <a:ea typeface="宋体" pitchFamily="2" charset="-122"/>
                  </a:rPr>
                  <a:t>If periods are harmonic (larger periods divisible by smaller periods), then utilization bound is 1</a:t>
                </a:r>
              </a:p>
            </p:txBody>
          </p:sp>
        </mc:Choice>
        <mc:Fallback xmlns="">
          <p:sp>
            <p:nvSpPr>
              <p:cNvPr id="4608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0" y="696686"/>
                <a:ext cx="5269233" cy="6161314"/>
              </a:xfrm>
              <a:blipFill>
                <a:blip r:embed="rId3"/>
                <a:stretch>
                  <a:fillRect l="-2083" t="-1780" r="-2315"/>
                </a:stretch>
              </a:blipFill>
            </p:spPr>
            <p:txBody>
              <a:bodyPr/>
              <a:lstStyle/>
              <a:p>
                <a:r>
                  <a:rPr lang="en-SE">
                    <a:noFill/>
                  </a:rPr>
                  <a:t> </a:t>
                </a:r>
              </a:p>
            </p:txBody>
          </p:sp>
        </mc:Fallback>
      </mc:AlternateContent>
      <p:pic>
        <p:nvPicPr>
          <p:cNvPr id="47139" name="object 153">
            <a:extLst>
              <a:ext uri="{FF2B5EF4-FFF2-40B4-BE49-F238E27FC236}">
                <a16:creationId xmlns:a16="http://schemas.microsoft.com/office/drawing/2014/main" id="{8D4CA0AA-2564-CBF4-14B1-A3751DE1EDBA}"/>
              </a:ext>
            </a:extLst>
          </p:cNvPr>
          <p:cNvPicPr/>
          <p:nvPr/>
        </p:nvPicPr>
        <p:blipFill>
          <a:blip r:embed="rId4" cstate="print"/>
          <a:stretch>
            <a:fillRect/>
          </a:stretch>
        </p:blipFill>
        <p:spPr>
          <a:xfrm>
            <a:off x="6117075" y="3562647"/>
            <a:ext cx="5083767" cy="656159"/>
          </a:xfrm>
          <a:prstGeom prst="rect">
            <a:avLst/>
          </a:prstGeom>
        </p:spPr>
      </p:pic>
      <p:sp>
        <p:nvSpPr>
          <p:cNvPr id="47140" name="object 154">
            <a:extLst>
              <a:ext uri="{FF2B5EF4-FFF2-40B4-BE49-F238E27FC236}">
                <a16:creationId xmlns:a16="http://schemas.microsoft.com/office/drawing/2014/main" id="{1C911168-BDB0-45A0-C5A5-A293DFD9D0C6}"/>
              </a:ext>
            </a:extLst>
          </p:cNvPr>
          <p:cNvSpPr/>
          <p:nvPr/>
        </p:nvSpPr>
        <p:spPr>
          <a:xfrm>
            <a:off x="6113181" y="3558104"/>
            <a:ext cx="5091558" cy="661998"/>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1" name="object 155">
            <a:extLst>
              <a:ext uri="{FF2B5EF4-FFF2-40B4-BE49-F238E27FC236}">
                <a16:creationId xmlns:a16="http://schemas.microsoft.com/office/drawing/2014/main" id="{42218C89-42D8-33A4-DB99-8EB7CF1BDC48}"/>
              </a:ext>
            </a:extLst>
          </p:cNvPr>
          <p:cNvSpPr/>
          <p:nvPr/>
        </p:nvSpPr>
        <p:spPr>
          <a:xfrm>
            <a:off x="6025571" y="407080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2" name="object 156">
            <a:extLst>
              <a:ext uri="{FF2B5EF4-FFF2-40B4-BE49-F238E27FC236}">
                <a16:creationId xmlns:a16="http://schemas.microsoft.com/office/drawing/2014/main" id="{28C13369-549F-1014-167D-6DB3AA2B1DAA}"/>
              </a:ext>
            </a:extLst>
          </p:cNvPr>
          <p:cNvSpPr/>
          <p:nvPr/>
        </p:nvSpPr>
        <p:spPr>
          <a:xfrm>
            <a:off x="6117052" y="4070807"/>
            <a:ext cx="5093178"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3" name="object 157">
            <a:extLst>
              <a:ext uri="{FF2B5EF4-FFF2-40B4-BE49-F238E27FC236}">
                <a16:creationId xmlns:a16="http://schemas.microsoft.com/office/drawing/2014/main" id="{98E4C54F-39C1-20D5-D992-E806F3B5ADD7}"/>
              </a:ext>
            </a:extLst>
          </p:cNvPr>
          <p:cNvSpPr/>
          <p:nvPr/>
        </p:nvSpPr>
        <p:spPr>
          <a:xfrm>
            <a:off x="6025571" y="380796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4" name="object 158">
            <a:extLst>
              <a:ext uri="{FF2B5EF4-FFF2-40B4-BE49-F238E27FC236}">
                <a16:creationId xmlns:a16="http://schemas.microsoft.com/office/drawing/2014/main" id="{60E8731C-7303-F452-AABF-526AE12530E7}"/>
              </a:ext>
            </a:extLst>
          </p:cNvPr>
          <p:cNvSpPr/>
          <p:nvPr/>
        </p:nvSpPr>
        <p:spPr>
          <a:xfrm>
            <a:off x="6117052" y="3807967"/>
            <a:ext cx="5093178"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5" name="object 159">
            <a:extLst>
              <a:ext uri="{FF2B5EF4-FFF2-40B4-BE49-F238E27FC236}">
                <a16:creationId xmlns:a16="http://schemas.microsoft.com/office/drawing/2014/main" id="{1B3F65E7-0535-1935-45EF-BA475AF120C5}"/>
              </a:ext>
            </a:extLst>
          </p:cNvPr>
          <p:cNvSpPr/>
          <p:nvPr/>
        </p:nvSpPr>
        <p:spPr>
          <a:xfrm>
            <a:off x="6025571" y="3552912"/>
            <a:ext cx="5184043" cy="71392"/>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6" name="object 160">
            <a:extLst>
              <a:ext uri="{FF2B5EF4-FFF2-40B4-BE49-F238E27FC236}">
                <a16:creationId xmlns:a16="http://schemas.microsoft.com/office/drawing/2014/main" id="{D5E390EB-5E18-AC71-664E-AC95C5C3BBAB}"/>
              </a:ext>
            </a:extLst>
          </p:cNvPr>
          <p:cNvSpPr/>
          <p:nvPr/>
        </p:nvSpPr>
        <p:spPr>
          <a:xfrm>
            <a:off x="6025571" y="3552912"/>
            <a:ext cx="92485" cy="666868"/>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7" name="object 161">
            <a:extLst>
              <a:ext uri="{FF2B5EF4-FFF2-40B4-BE49-F238E27FC236}">
                <a16:creationId xmlns:a16="http://schemas.microsoft.com/office/drawing/2014/main" id="{DB64A6AA-C9AD-7B22-1CA2-120936E2BD00}"/>
              </a:ext>
            </a:extLst>
          </p:cNvPr>
          <p:cNvSpPr/>
          <p:nvPr/>
        </p:nvSpPr>
        <p:spPr>
          <a:xfrm>
            <a:off x="6117083" y="3552912"/>
            <a:ext cx="5091558" cy="666868"/>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8" name="object 162">
            <a:extLst>
              <a:ext uri="{FF2B5EF4-FFF2-40B4-BE49-F238E27FC236}">
                <a16:creationId xmlns:a16="http://schemas.microsoft.com/office/drawing/2014/main" id="{5B727FC1-B39F-43B7-19E4-C25390860BC7}"/>
              </a:ext>
            </a:extLst>
          </p:cNvPr>
          <p:cNvSpPr/>
          <p:nvPr/>
        </p:nvSpPr>
        <p:spPr>
          <a:xfrm>
            <a:off x="6416907" y="3552912"/>
            <a:ext cx="102221" cy="666868"/>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9" name="object 163">
            <a:extLst>
              <a:ext uri="{FF2B5EF4-FFF2-40B4-BE49-F238E27FC236}">
                <a16:creationId xmlns:a16="http://schemas.microsoft.com/office/drawing/2014/main" id="{E98765F4-A9A7-0582-9F3E-0663438EF44A}"/>
              </a:ext>
            </a:extLst>
          </p:cNvPr>
          <p:cNvSpPr/>
          <p:nvPr/>
        </p:nvSpPr>
        <p:spPr>
          <a:xfrm>
            <a:off x="6416907" y="3552912"/>
            <a:ext cx="102221" cy="666868"/>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7150" name="object 164">
            <a:extLst>
              <a:ext uri="{FF2B5EF4-FFF2-40B4-BE49-F238E27FC236}">
                <a16:creationId xmlns:a16="http://schemas.microsoft.com/office/drawing/2014/main" id="{79627B83-5BCE-B438-ACCC-D08F719D9106}"/>
              </a:ext>
            </a:extLst>
          </p:cNvPr>
          <p:cNvPicPr/>
          <p:nvPr/>
        </p:nvPicPr>
        <p:blipFill>
          <a:blip r:embed="rId5" cstate="print"/>
          <a:stretch>
            <a:fillRect/>
          </a:stretch>
        </p:blipFill>
        <p:spPr>
          <a:xfrm>
            <a:off x="6136556" y="3549036"/>
            <a:ext cx="385472" cy="673621"/>
          </a:xfrm>
          <a:prstGeom prst="rect">
            <a:avLst/>
          </a:prstGeom>
        </p:spPr>
      </p:pic>
      <p:pic>
        <p:nvPicPr>
          <p:cNvPr id="47151" name="object 165">
            <a:extLst>
              <a:ext uri="{FF2B5EF4-FFF2-40B4-BE49-F238E27FC236}">
                <a16:creationId xmlns:a16="http://schemas.microsoft.com/office/drawing/2014/main" id="{6DE9AAB1-8BC5-9A2E-1CEB-D34B7FFDA610}"/>
              </a:ext>
            </a:extLst>
          </p:cNvPr>
          <p:cNvPicPr/>
          <p:nvPr/>
        </p:nvPicPr>
        <p:blipFill>
          <a:blip r:embed="rId6" cstate="print"/>
          <a:stretch>
            <a:fillRect/>
          </a:stretch>
        </p:blipFill>
        <p:spPr>
          <a:xfrm>
            <a:off x="6644726" y="3991021"/>
            <a:ext cx="383530" cy="231654"/>
          </a:xfrm>
          <a:prstGeom prst="rect">
            <a:avLst/>
          </a:prstGeom>
        </p:spPr>
      </p:pic>
      <p:sp>
        <p:nvSpPr>
          <p:cNvPr id="47152" name="object 166">
            <a:extLst>
              <a:ext uri="{FF2B5EF4-FFF2-40B4-BE49-F238E27FC236}">
                <a16:creationId xmlns:a16="http://schemas.microsoft.com/office/drawing/2014/main" id="{3D5FFDDB-FC8F-9FBA-D907-6FB744403560}"/>
              </a:ext>
            </a:extLst>
          </p:cNvPr>
          <p:cNvSpPr/>
          <p:nvPr/>
        </p:nvSpPr>
        <p:spPr>
          <a:xfrm>
            <a:off x="7441070" y="4125322"/>
            <a:ext cx="92485" cy="94108"/>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3" name="object 167">
            <a:extLst>
              <a:ext uri="{FF2B5EF4-FFF2-40B4-BE49-F238E27FC236}">
                <a16:creationId xmlns:a16="http://schemas.microsoft.com/office/drawing/2014/main" id="{90239309-D666-AEBC-6DCA-FEAE2E8C0284}"/>
              </a:ext>
            </a:extLst>
          </p:cNvPr>
          <p:cNvSpPr/>
          <p:nvPr/>
        </p:nvSpPr>
        <p:spPr>
          <a:xfrm>
            <a:off x="7441070" y="4125322"/>
            <a:ext cx="92485" cy="94108"/>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4" name="object 168">
            <a:extLst>
              <a:ext uri="{FF2B5EF4-FFF2-40B4-BE49-F238E27FC236}">
                <a16:creationId xmlns:a16="http://schemas.microsoft.com/office/drawing/2014/main" id="{D7ECCBA9-80ED-D50B-4662-B2C0C4AF42E2}"/>
              </a:ext>
            </a:extLst>
          </p:cNvPr>
          <p:cNvSpPr/>
          <p:nvPr/>
        </p:nvSpPr>
        <p:spPr>
          <a:xfrm>
            <a:off x="7154852" y="4195434"/>
            <a:ext cx="287191" cy="24338"/>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5" name="object 169">
            <a:extLst>
              <a:ext uri="{FF2B5EF4-FFF2-40B4-BE49-F238E27FC236}">
                <a16:creationId xmlns:a16="http://schemas.microsoft.com/office/drawing/2014/main" id="{98017222-FB1F-161E-51AB-D7645EEBA663}"/>
              </a:ext>
            </a:extLst>
          </p:cNvPr>
          <p:cNvSpPr/>
          <p:nvPr/>
        </p:nvSpPr>
        <p:spPr>
          <a:xfrm>
            <a:off x="7154852" y="4195434"/>
            <a:ext cx="287191" cy="24338"/>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6" name="object 170">
            <a:extLst>
              <a:ext uri="{FF2B5EF4-FFF2-40B4-BE49-F238E27FC236}">
                <a16:creationId xmlns:a16="http://schemas.microsoft.com/office/drawing/2014/main" id="{EE8D1113-02A6-301A-3635-54AFB5D80711}"/>
              </a:ext>
            </a:extLst>
          </p:cNvPr>
          <p:cNvSpPr/>
          <p:nvPr/>
        </p:nvSpPr>
        <p:spPr>
          <a:xfrm>
            <a:off x="7154860" y="4125322"/>
            <a:ext cx="378054" cy="71392"/>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7" name="object 171">
            <a:extLst>
              <a:ext uri="{FF2B5EF4-FFF2-40B4-BE49-F238E27FC236}">
                <a16:creationId xmlns:a16="http://schemas.microsoft.com/office/drawing/2014/main" id="{16DEA758-3670-FD85-8333-2C8FF1B28C84}"/>
              </a:ext>
            </a:extLst>
          </p:cNvPr>
          <p:cNvSpPr/>
          <p:nvPr/>
        </p:nvSpPr>
        <p:spPr>
          <a:xfrm>
            <a:off x="7154860" y="4125322"/>
            <a:ext cx="378054" cy="71392"/>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8" name="object 172">
            <a:extLst>
              <a:ext uri="{FF2B5EF4-FFF2-40B4-BE49-F238E27FC236}">
                <a16:creationId xmlns:a16="http://schemas.microsoft.com/office/drawing/2014/main" id="{979EE935-5343-B3BC-E302-F55FCAD7EB36}"/>
              </a:ext>
            </a:extLst>
          </p:cNvPr>
          <p:cNvSpPr/>
          <p:nvPr/>
        </p:nvSpPr>
        <p:spPr>
          <a:xfrm>
            <a:off x="7984662" y="4172054"/>
            <a:ext cx="56789" cy="47054"/>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9" name="object 173">
            <a:extLst>
              <a:ext uri="{FF2B5EF4-FFF2-40B4-BE49-F238E27FC236}">
                <a16:creationId xmlns:a16="http://schemas.microsoft.com/office/drawing/2014/main" id="{199E62A0-8CFA-618B-7B46-3DFEFC528013}"/>
              </a:ext>
            </a:extLst>
          </p:cNvPr>
          <p:cNvSpPr/>
          <p:nvPr/>
        </p:nvSpPr>
        <p:spPr>
          <a:xfrm>
            <a:off x="7984662" y="4172054"/>
            <a:ext cx="56789" cy="47054"/>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0" name="object 174">
            <a:extLst>
              <a:ext uri="{FF2B5EF4-FFF2-40B4-BE49-F238E27FC236}">
                <a16:creationId xmlns:a16="http://schemas.microsoft.com/office/drawing/2014/main" id="{A90732B1-5541-9E93-D4FC-D2495F4328E1}"/>
              </a:ext>
            </a:extLst>
          </p:cNvPr>
          <p:cNvSpPr/>
          <p:nvPr/>
        </p:nvSpPr>
        <p:spPr>
          <a:xfrm>
            <a:off x="7702732" y="4172054"/>
            <a:ext cx="339113" cy="47054"/>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1" name="object 175">
            <a:extLst>
              <a:ext uri="{FF2B5EF4-FFF2-40B4-BE49-F238E27FC236}">
                <a16:creationId xmlns:a16="http://schemas.microsoft.com/office/drawing/2014/main" id="{7B897294-A6C5-83C3-DD8B-5C48A4D8627E}"/>
              </a:ext>
            </a:extLst>
          </p:cNvPr>
          <p:cNvSpPr/>
          <p:nvPr/>
        </p:nvSpPr>
        <p:spPr>
          <a:xfrm>
            <a:off x="7702732" y="4172054"/>
            <a:ext cx="339113" cy="47054"/>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2" name="object 176">
            <a:extLst>
              <a:ext uri="{FF2B5EF4-FFF2-40B4-BE49-F238E27FC236}">
                <a16:creationId xmlns:a16="http://schemas.microsoft.com/office/drawing/2014/main" id="{278ACFB5-8AD9-BF3B-DF04-14B0EC96E3A2}"/>
              </a:ext>
            </a:extLst>
          </p:cNvPr>
          <p:cNvSpPr/>
          <p:nvPr/>
        </p:nvSpPr>
        <p:spPr>
          <a:xfrm>
            <a:off x="8532693" y="4203217"/>
            <a:ext cx="22716" cy="16225"/>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3" name="object 177">
            <a:extLst>
              <a:ext uri="{FF2B5EF4-FFF2-40B4-BE49-F238E27FC236}">
                <a16:creationId xmlns:a16="http://schemas.microsoft.com/office/drawing/2014/main" id="{78671D7D-3FB1-D432-9EA7-C7E3CBFCA229}"/>
              </a:ext>
            </a:extLst>
          </p:cNvPr>
          <p:cNvSpPr/>
          <p:nvPr/>
        </p:nvSpPr>
        <p:spPr>
          <a:xfrm>
            <a:off x="8532693" y="4203217"/>
            <a:ext cx="22716" cy="16225"/>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4" name="object 178">
            <a:extLst>
              <a:ext uri="{FF2B5EF4-FFF2-40B4-BE49-F238E27FC236}">
                <a16:creationId xmlns:a16="http://schemas.microsoft.com/office/drawing/2014/main" id="{DFBF6469-3BE2-F7C2-2840-9B7B5866C51A}"/>
              </a:ext>
            </a:extLst>
          </p:cNvPr>
          <p:cNvSpPr/>
          <p:nvPr/>
        </p:nvSpPr>
        <p:spPr>
          <a:xfrm>
            <a:off x="8248422" y="4203217"/>
            <a:ext cx="306659" cy="16225"/>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5" name="object 179">
            <a:extLst>
              <a:ext uri="{FF2B5EF4-FFF2-40B4-BE49-F238E27FC236}">
                <a16:creationId xmlns:a16="http://schemas.microsoft.com/office/drawing/2014/main" id="{F9DDE925-63E1-61F5-C33C-B3CAEF42D8C3}"/>
              </a:ext>
            </a:extLst>
          </p:cNvPr>
          <p:cNvSpPr/>
          <p:nvPr/>
        </p:nvSpPr>
        <p:spPr>
          <a:xfrm>
            <a:off x="8248422" y="4203217"/>
            <a:ext cx="306659" cy="16225"/>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6" name="object 180">
            <a:extLst>
              <a:ext uri="{FF2B5EF4-FFF2-40B4-BE49-F238E27FC236}">
                <a16:creationId xmlns:a16="http://schemas.microsoft.com/office/drawing/2014/main" id="{0447C48C-64E4-CB73-8EFB-A40D502BF383}"/>
              </a:ext>
            </a:extLst>
          </p:cNvPr>
          <p:cNvSpPr/>
          <p:nvPr/>
        </p:nvSpPr>
        <p:spPr>
          <a:xfrm>
            <a:off x="6021723" y="3622993"/>
            <a:ext cx="8113" cy="597096"/>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7" name="object 181">
            <a:extLst>
              <a:ext uri="{FF2B5EF4-FFF2-40B4-BE49-F238E27FC236}">
                <a16:creationId xmlns:a16="http://schemas.microsoft.com/office/drawing/2014/main" id="{7CD76B04-CF2D-2C6B-0F16-2D1B0334EF23}"/>
              </a:ext>
            </a:extLst>
          </p:cNvPr>
          <p:cNvSpPr/>
          <p:nvPr/>
        </p:nvSpPr>
        <p:spPr>
          <a:xfrm>
            <a:off x="5986607" y="3622993"/>
            <a:ext cx="40564" cy="525706"/>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36928" name="object 182">
            <a:extLst>
              <a:ext uri="{FF2B5EF4-FFF2-40B4-BE49-F238E27FC236}">
                <a16:creationId xmlns:a16="http://schemas.microsoft.com/office/drawing/2014/main" id="{09347E71-3FA4-6B30-4E39-C628ACDFF608}"/>
              </a:ext>
            </a:extLst>
          </p:cNvPr>
          <p:cNvPicPr/>
          <p:nvPr/>
        </p:nvPicPr>
        <p:blipFill>
          <a:blip r:embed="rId7" cstate="print"/>
          <a:stretch>
            <a:fillRect/>
          </a:stretch>
        </p:blipFill>
        <p:spPr>
          <a:xfrm>
            <a:off x="6945587" y="2954521"/>
            <a:ext cx="317368" cy="441983"/>
          </a:xfrm>
          <a:prstGeom prst="rect">
            <a:avLst/>
          </a:prstGeom>
        </p:spPr>
      </p:pic>
      <p:grpSp>
        <p:nvGrpSpPr>
          <p:cNvPr id="4" name="object 186">
            <a:extLst>
              <a:ext uri="{FF2B5EF4-FFF2-40B4-BE49-F238E27FC236}">
                <a16:creationId xmlns:a16="http://schemas.microsoft.com/office/drawing/2014/main" id="{69D9E665-16BF-B846-2681-386C77251536}"/>
              </a:ext>
            </a:extLst>
          </p:cNvPr>
          <p:cNvGrpSpPr/>
          <p:nvPr/>
        </p:nvGrpSpPr>
        <p:grpSpPr>
          <a:xfrm>
            <a:off x="4876800" y="4214749"/>
            <a:ext cx="7441009" cy="2795653"/>
            <a:chOff x="3919728" y="8312594"/>
            <a:chExt cx="2912110" cy="1094105"/>
          </a:xfrm>
        </p:grpSpPr>
        <p:sp>
          <p:nvSpPr>
            <p:cNvPr id="15" name="object 187">
              <a:extLst>
                <a:ext uri="{FF2B5EF4-FFF2-40B4-BE49-F238E27FC236}">
                  <a16:creationId xmlns:a16="http://schemas.microsoft.com/office/drawing/2014/main" id="{8FEA5298-4DEE-C259-292D-1C3D0494EBDB}"/>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pic>
          <p:nvPicPr>
            <p:cNvPr id="16" name="object 188">
              <a:extLst>
                <a:ext uri="{FF2B5EF4-FFF2-40B4-BE49-F238E27FC236}">
                  <a16:creationId xmlns:a16="http://schemas.microsoft.com/office/drawing/2014/main" id="{611BA992-9F02-5590-4F51-D2736F07EF49}"/>
                </a:ext>
              </a:extLst>
            </p:cNvPr>
            <p:cNvPicPr/>
            <p:nvPr/>
          </p:nvPicPr>
          <p:blipFill>
            <a:blip r:embed="rId8" cstate="print"/>
            <a:stretch>
              <a:fillRect/>
            </a:stretch>
          </p:blipFill>
          <p:spPr>
            <a:xfrm>
              <a:off x="4501133" y="8314182"/>
              <a:ext cx="146303" cy="761238"/>
            </a:xfrm>
            <a:prstGeom prst="rect">
              <a:avLst/>
            </a:prstGeom>
          </p:spPr>
        </p:pic>
        <p:pic>
          <p:nvPicPr>
            <p:cNvPr id="17" name="object 189">
              <a:extLst>
                <a:ext uri="{FF2B5EF4-FFF2-40B4-BE49-F238E27FC236}">
                  <a16:creationId xmlns:a16="http://schemas.microsoft.com/office/drawing/2014/main" id="{39B7D836-DE41-2E4C-3E5C-2022439D25E1}"/>
                </a:ext>
              </a:extLst>
            </p:cNvPr>
            <p:cNvPicPr/>
            <p:nvPr/>
          </p:nvPicPr>
          <p:blipFill>
            <a:blip r:embed="rId8" cstate="print"/>
            <a:stretch>
              <a:fillRect/>
            </a:stretch>
          </p:blipFill>
          <p:spPr>
            <a:xfrm>
              <a:off x="4696205" y="8314182"/>
              <a:ext cx="146304" cy="761238"/>
            </a:xfrm>
            <a:prstGeom prst="rect">
              <a:avLst/>
            </a:prstGeom>
          </p:spPr>
        </p:pic>
        <p:pic>
          <p:nvPicPr>
            <p:cNvPr id="18" name="object 190">
              <a:extLst>
                <a:ext uri="{FF2B5EF4-FFF2-40B4-BE49-F238E27FC236}">
                  <a16:creationId xmlns:a16="http://schemas.microsoft.com/office/drawing/2014/main" id="{D215820C-8B01-6A8D-5DFF-00DB610E962B}"/>
                </a:ext>
              </a:extLst>
            </p:cNvPr>
            <p:cNvPicPr/>
            <p:nvPr/>
          </p:nvPicPr>
          <p:blipFill>
            <a:blip r:embed="rId9" cstate="print"/>
            <a:stretch>
              <a:fillRect/>
            </a:stretch>
          </p:blipFill>
          <p:spPr>
            <a:xfrm>
              <a:off x="5086349" y="8314182"/>
              <a:ext cx="1308354" cy="761238"/>
            </a:xfrm>
            <a:prstGeom prst="rect">
              <a:avLst/>
            </a:prstGeom>
          </p:spPr>
        </p:pic>
        <p:pic>
          <p:nvPicPr>
            <p:cNvPr id="19" name="object 191">
              <a:extLst>
                <a:ext uri="{FF2B5EF4-FFF2-40B4-BE49-F238E27FC236}">
                  <a16:creationId xmlns:a16="http://schemas.microsoft.com/office/drawing/2014/main" id="{0A857DEA-39BE-69CC-50B5-889D2AD455F9}"/>
                </a:ext>
              </a:extLst>
            </p:cNvPr>
            <p:cNvPicPr/>
            <p:nvPr/>
          </p:nvPicPr>
          <p:blipFill>
            <a:blip r:embed="rId8" cstate="print"/>
            <a:stretch>
              <a:fillRect/>
            </a:stretch>
          </p:blipFill>
          <p:spPr>
            <a:xfrm>
              <a:off x="4891277" y="8314182"/>
              <a:ext cx="146303" cy="761238"/>
            </a:xfrm>
            <a:prstGeom prst="rect">
              <a:avLst/>
            </a:prstGeom>
          </p:spPr>
        </p:pic>
        <p:sp>
          <p:nvSpPr>
            <p:cNvPr id="20" name="object 192">
              <a:extLst>
                <a:ext uri="{FF2B5EF4-FFF2-40B4-BE49-F238E27FC236}">
                  <a16:creationId xmlns:a16="http://schemas.microsoft.com/office/drawing/2014/main" id="{5A241B18-398E-6D57-5A42-84916952186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93">
              <a:extLst>
                <a:ext uri="{FF2B5EF4-FFF2-40B4-BE49-F238E27FC236}">
                  <a16:creationId xmlns:a16="http://schemas.microsoft.com/office/drawing/2014/main" id="{30B73CAB-4BD3-2C23-7F6B-918D736E9C8C}"/>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94">
              <a:extLst>
                <a:ext uri="{FF2B5EF4-FFF2-40B4-BE49-F238E27FC236}">
                  <a16:creationId xmlns:a16="http://schemas.microsoft.com/office/drawing/2014/main" id="{C9E7E8E1-2CCC-F26F-268B-70F8F54ACA9A}"/>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5">
              <a:extLst>
                <a:ext uri="{FF2B5EF4-FFF2-40B4-BE49-F238E27FC236}">
                  <a16:creationId xmlns:a16="http://schemas.microsoft.com/office/drawing/2014/main" id="{064C2B2D-C072-04EC-E4F4-589BCF78D679}"/>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96">
              <a:extLst>
                <a:ext uri="{FF2B5EF4-FFF2-40B4-BE49-F238E27FC236}">
                  <a16:creationId xmlns:a16="http://schemas.microsoft.com/office/drawing/2014/main" id="{E7F9994B-2E70-DC5E-7DFF-CE9AED0E8F38}"/>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97">
              <a:extLst>
                <a:ext uri="{FF2B5EF4-FFF2-40B4-BE49-F238E27FC236}">
                  <a16:creationId xmlns:a16="http://schemas.microsoft.com/office/drawing/2014/main" id="{51899BBD-59D1-C991-86CC-FF07785FC54F}"/>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98">
              <a:extLst>
                <a:ext uri="{FF2B5EF4-FFF2-40B4-BE49-F238E27FC236}">
                  <a16:creationId xmlns:a16="http://schemas.microsoft.com/office/drawing/2014/main" id="{7B55BE44-9CEC-C52A-8507-CB3BB962CF80}"/>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99">
              <a:extLst>
                <a:ext uri="{FF2B5EF4-FFF2-40B4-BE49-F238E27FC236}">
                  <a16:creationId xmlns:a16="http://schemas.microsoft.com/office/drawing/2014/main" id="{5A8D7340-5EFF-E080-6E29-96AAA13967DF}"/>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00">
              <a:extLst>
                <a:ext uri="{FF2B5EF4-FFF2-40B4-BE49-F238E27FC236}">
                  <a16:creationId xmlns:a16="http://schemas.microsoft.com/office/drawing/2014/main" id="{6FEBC7D5-1BDD-F34F-FDAB-B93DF42358D9}"/>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01">
              <a:extLst>
                <a:ext uri="{FF2B5EF4-FFF2-40B4-BE49-F238E27FC236}">
                  <a16:creationId xmlns:a16="http://schemas.microsoft.com/office/drawing/2014/main" id="{CD25A408-4AC4-7CD7-63D3-5058B3BD8191}"/>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02">
              <a:extLst>
                <a:ext uri="{FF2B5EF4-FFF2-40B4-BE49-F238E27FC236}">
                  <a16:creationId xmlns:a16="http://schemas.microsoft.com/office/drawing/2014/main" id="{1F139AA9-1C01-201B-7001-1AA348027CD9}"/>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203">
              <a:extLst>
                <a:ext uri="{FF2B5EF4-FFF2-40B4-BE49-F238E27FC236}">
                  <a16:creationId xmlns:a16="http://schemas.microsoft.com/office/drawing/2014/main" id="{DE4DAD83-10CB-AB87-AE4A-B52801F3A8D7}"/>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204">
              <a:extLst>
                <a:ext uri="{FF2B5EF4-FFF2-40B4-BE49-F238E27FC236}">
                  <a16:creationId xmlns:a16="http://schemas.microsoft.com/office/drawing/2014/main" id="{C1F50330-1399-413A-B974-C322A95E317F}"/>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205">
              <a:extLst>
                <a:ext uri="{FF2B5EF4-FFF2-40B4-BE49-F238E27FC236}">
                  <a16:creationId xmlns:a16="http://schemas.microsoft.com/office/drawing/2014/main" id="{CF72A156-A8DD-D9D3-2242-0A91F635AE08}"/>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206">
              <a:extLst>
                <a:ext uri="{FF2B5EF4-FFF2-40B4-BE49-F238E27FC236}">
                  <a16:creationId xmlns:a16="http://schemas.microsoft.com/office/drawing/2014/main" id="{A7F2001F-313F-FC40-F02C-E413077502D1}"/>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207">
              <a:extLst>
                <a:ext uri="{FF2B5EF4-FFF2-40B4-BE49-F238E27FC236}">
                  <a16:creationId xmlns:a16="http://schemas.microsoft.com/office/drawing/2014/main" id="{1F62D46F-7660-F2DE-4925-3342CC0FB6F7}"/>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208">
              <a:extLst>
                <a:ext uri="{FF2B5EF4-FFF2-40B4-BE49-F238E27FC236}">
                  <a16:creationId xmlns:a16="http://schemas.microsoft.com/office/drawing/2014/main" id="{890BBEF1-32A2-FCE5-DF25-B4765A640D55}"/>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209">
              <a:extLst>
                <a:ext uri="{FF2B5EF4-FFF2-40B4-BE49-F238E27FC236}">
                  <a16:creationId xmlns:a16="http://schemas.microsoft.com/office/drawing/2014/main" id="{96D5107B-047B-B9C3-58F3-E23F23270236}"/>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210">
              <a:extLst>
                <a:ext uri="{FF2B5EF4-FFF2-40B4-BE49-F238E27FC236}">
                  <a16:creationId xmlns:a16="http://schemas.microsoft.com/office/drawing/2014/main" id="{2DA48DEC-F3FA-50BA-E405-37A60696CAEA}"/>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object 211">
              <a:extLst>
                <a:ext uri="{FF2B5EF4-FFF2-40B4-BE49-F238E27FC236}">
                  <a16:creationId xmlns:a16="http://schemas.microsoft.com/office/drawing/2014/main" id="{5AB0D43E-CA94-97A5-D86A-EE10D8811C71}"/>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object 212">
              <a:extLst>
                <a:ext uri="{FF2B5EF4-FFF2-40B4-BE49-F238E27FC236}">
                  <a16:creationId xmlns:a16="http://schemas.microsoft.com/office/drawing/2014/main" id="{FD9307B8-0C10-72AA-84F9-C37856152CA2}"/>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213">
              <a:extLst>
                <a:ext uri="{FF2B5EF4-FFF2-40B4-BE49-F238E27FC236}">
                  <a16:creationId xmlns:a16="http://schemas.microsoft.com/office/drawing/2014/main" id="{E9A82888-581E-95B8-0571-D30A08BF95DF}"/>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214">
              <a:extLst>
                <a:ext uri="{FF2B5EF4-FFF2-40B4-BE49-F238E27FC236}">
                  <a16:creationId xmlns:a16="http://schemas.microsoft.com/office/drawing/2014/main" id="{150E560F-EA6B-5875-3B3B-A1AE624558F4}"/>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215">
              <a:extLst>
                <a:ext uri="{FF2B5EF4-FFF2-40B4-BE49-F238E27FC236}">
                  <a16:creationId xmlns:a16="http://schemas.microsoft.com/office/drawing/2014/main" id="{7C92B196-3CA5-35AA-3FBB-FE6A2F7CCEE0}"/>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216">
              <a:extLst>
                <a:ext uri="{FF2B5EF4-FFF2-40B4-BE49-F238E27FC236}">
                  <a16:creationId xmlns:a16="http://schemas.microsoft.com/office/drawing/2014/main" id="{550985D5-1CF2-A6E3-EB0B-132840FB3B7A}"/>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217">
              <a:extLst>
                <a:ext uri="{FF2B5EF4-FFF2-40B4-BE49-F238E27FC236}">
                  <a16:creationId xmlns:a16="http://schemas.microsoft.com/office/drawing/2014/main" id="{2E6E70F7-DDC2-A8DB-155E-42B16550B365}"/>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218">
              <a:extLst>
                <a:ext uri="{FF2B5EF4-FFF2-40B4-BE49-F238E27FC236}">
                  <a16:creationId xmlns:a16="http://schemas.microsoft.com/office/drawing/2014/main" id="{4124F53C-9EE8-D365-32C4-5152871C285E}"/>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219">
              <a:extLst>
                <a:ext uri="{FF2B5EF4-FFF2-40B4-BE49-F238E27FC236}">
                  <a16:creationId xmlns:a16="http://schemas.microsoft.com/office/drawing/2014/main" id="{48B699D9-EE28-5930-35DD-E8436B0D7197}"/>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220">
              <a:extLst>
                <a:ext uri="{FF2B5EF4-FFF2-40B4-BE49-F238E27FC236}">
                  <a16:creationId xmlns:a16="http://schemas.microsoft.com/office/drawing/2014/main" id="{46005BC8-5F2B-E1FF-02A7-EA993CE5C2D6}"/>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21">
              <a:extLst>
                <a:ext uri="{FF2B5EF4-FFF2-40B4-BE49-F238E27FC236}">
                  <a16:creationId xmlns:a16="http://schemas.microsoft.com/office/drawing/2014/main" id="{0927D495-05A1-5CEF-D032-8120BC4A3FB9}"/>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22">
              <a:extLst>
                <a:ext uri="{FF2B5EF4-FFF2-40B4-BE49-F238E27FC236}">
                  <a16:creationId xmlns:a16="http://schemas.microsoft.com/office/drawing/2014/main" id="{9E2ED4DD-47AB-530C-0262-0009E1414919}"/>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23">
              <a:extLst>
                <a:ext uri="{FF2B5EF4-FFF2-40B4-BE49-F238E27FC236}">
                  <a16:creationId xmlns:a16="http://schemas.microsoft.com/office/drawing/2014/main" id="{600485C4-962D-7DF1-C484-6F91C78E8B7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24">
              <a:extLst>
                <a:ext uri="{FF2B5EF4-FFF2-40B4-BE49-F238E27FC236}">
                  <a16:creationId xmlns:a16="http://schemas.microsoft.com/office/drawing/2014/main" id="{080572CD-5235-952B-666B-7B68F26768A1}"/>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25">
              <a:extLst>
                <a:ext uri="{FF2B5EF4-FFF2-40B4-BE49-F238E27FC236}">
                  <a16:creationId xmlns:a16="http://schemas.microsoft.com/office/drawing/2014/main" id="{F446A224-4757-8E9F-C637-FF69951260D1}"/>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26">
              <a:extLst>
                <a:ext uri="{FF2B5EF4-FFF2-40B4-BE49-F238E27FC236}">
                  <a16:creationId xmlns:a16="http://schemas.microsoft.com/office/drawing/2014/main" id="{C210ACC5-3162-566B-5005-1FD203017916}"/>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27">
              <a:extLst>
                <a:ext uri="{FF2B5EF4-FFF2-40B4-BE49-F238E27FC236}">
                  <a16:creationId xmlns:a16="http://schemas.microsoft.com/office/drawing/2014/main" id="{796DFCB2-CBC5-AD0E-8144-C60E0E7262D9}"/>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28">
              <a:extLst>
                <a:ext uri="{FF2B5EF4-FFF2-40B4-BE49-F238E27FC236}">
                  <a16:creationId xmlns:a16="http://schemas.microsoft.com/office/drawing/2014/main" id="{E401FEFB-C0F6-C1F0-1316-C7066FC82B8D}"/>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29">
              <a:extLst>
                <a:ext uri="{FF2B5EF4-FFF2-40B4-BE49-F238E27FC236}">
                  <a16:creationId xmlns:a16="http://schemas.microsoft.com/office/drawing/2014/main" id="{DF58354F-0B36-61B3-6BC9-5B5351050045}"/>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30">
              <a:extLst>
                <a:ext uri="{FF2B5EF4-FFF2-40B4-BE49-F238E27FC236}">
                  <a16:creationId xmlns:a16="http://schemas.microsoft.com/office/drawing/2014/main" id="{221E2E67-05DC-D396-1F53-E7FF3ECBB6D4}"/>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31">
              <a:extLst>
                <a:ext uri="{FF2B5EF4-FFF2-40B4-BE49-F238E27FC236}">
                  <a16:creationId xmlns:a16="http://schemas.microsoft.com/office/drawing/2014/main" id="{AD6F46C0-44FF-8299-F5B5-D9ACEA5F8AE3}"/>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32">
              <a:extLst>
                <a:ext uri="{FF2B5EF4-FFF2-40B4-BE49-F238E27FC236}">
                  <a16:creationId xmlns:a16="http://schemas.microsoft.com/office/drawing/2014/main" id="{665B8225-D437-FF88-B958-397CC87FFF89}"/>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33">
              <a:extLst>
                <a:ext uri="{FF2B5EF4-FFF2-40B4-BE49-F238E27FC236}">
                  <a16:creationId xmlns:a16="http://schemas.microsoft.com/office/drawing/2014/main" id="{5308BB88-3759-772E-8663-08CEFC23225F}"/>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34">
              <a:extLst>
                <a:ext uri="{FF2B5EF4-FFF2-40B4-BE49-F238E27FC236}">
                  <a16:creationId xmlns:a16="http://schemas.microsoft.com/office/drawing/2014/main" id="{8C49F0D0-2238-18C6-0F53-F5D5A8924CA1}"/>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35">
              <a:extLst>
                <a:ext uri="{FF2B5EF4-FFF2-40B4-BE49-F238E27FC236}">
                  <a16:creationId xmlns:a16="http://schemas.microsoft.com/office/drawing/2014/main" id="{0837B9DF-BC47-57C0-6111-681FE24D888E}"/>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4" name="object 236">
              <a:extLst>
                <a:ext uri="{FF2B5EF4-FFF2-40B4-BE49-F238E27FC236}">
                  <a16:creationId xmlns:a16="http://schemas.microsoft.com/office/drawing/2014/main" id="{DACCEAC6-65AB-2E29-E467-812E0DE11B26}"/>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5" name="object 237">
              <a:extLst>
                <a:ext uri="{FF2B5EF4-FFF2-40B4-BE49-F238E27FC236}">
                  <a16:creationId xmlns:a16="http://schemas.microsoft.com/office/drawing/2014/main" id="{7F684F81-803C-498D-7582-E2AC86B0199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6" name="object 238">
              <a:extLst>
                <a:ext uri="{FF2B5EF4-FFF2-40B4-BE49-F238E27FC236}">
                  <a16:creationId xmlns:a16="http://schemas.microsoft.com/office/drawing/2014/main" id="{97C65478-607D-3CC4-ACA4-6E4AF2C3F4E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7" name="object 239">
              <a:extLst>
                <a:ext uri="{FF2B5EF4-FFF2-40B4-BE49-F238E27FC236}">
                  <a16:creationId xmlns:a16="http://schemas.microsoft.com/office/drawing/2014/main" id="{1183BFB8-08C9-D0FF-0259-DACF13E51A3B}"/>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8" name="object 240">
              <a:extLst>
                <a:ext uri="{FF2B5EF4-FFF2-40B4-BE49-F238E27FC236}">
                  <a16:creationId xmlns:a16="http://schemas.microsoft.com/office/drawing/2014/main" id="{61A5C584-123E-E6FC-0200-1425242B8BC1}"/>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9" name="object 241">
              <a:extLst>
                <a:ext uri="{FF2B5EF4-FFF2-40B4-BE49-F238E27FC236}">
                  <a16:creationId xmlns:a16="http://schemas.microsoft.com/office/drawing/2014/main" id="{A312FAA3-0E06-00A3-22F0-14234F2A885A}"/>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0" name="object 242">
              <a:extLst>
                <a:ext uri="{FF2B5EF4-FFF2-40B4-BE49-F238E27FC236}">
                  <a16:creationId xmlns:a16="http://schemas.microsoft.com/office/drawing/2014/main" id="{4B5BF423-F60C-2B4C-80AC-6EC8352FB9AF}"/>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1" name="object 243">
              <a:extLst>
                <a:ext uri="{FF2B5EF4-FFF2-40B4-BE49-F238E27FC236}">
                  <a16:creationId xmlns:a16="http://schemas.microsoft.com/office/drawing/2014/main" id="{3F06C26B-AD06-EDD4-623D-0B5F025B2D96}"/>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2" name="object 244">
              <a:extLst>
                <a:ext uri="{FF2B5EF4-FFF2-40B4-BE49-F238E27FC236}">
                  <a16:creationId xmlns:a16="http://schemas.microsoft.com/office/drawing/2014/main" id="{1C7563AE-FA99-B74F-FBD6-C03A2526AD72}"/>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3" name="object 245">
              <a:extLst>
                <a:ext uri="{FF2B5EF4-FFF2-40B4-BE49-F238E27FC236}">
                  <a16:creationId xmlns:a16="http://schemas.microsoft.com/office/drawing/2014/main" id="{9E964DAF-D359-45B7-B552-871E763BE35E}"/>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4" name="object 246">
              <a:extLst>
                <a:ext uri="{FF2B5EF4-FFF2-40B4-BE49-F238E27FC236}">
                  <a16:creationId xmlns:a16="http://schemas.microsoft.com/office/drawing/2014/main" id="{783D7241-77A0-F26B-A6B0-9985CB342D04}"/>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5" name="object 247">
              <a:extLst>
                <a:ext uri="{FF2B5EF4-FFF2-40B4-BE49-F238E27FC236}">
                  <a16:creationId xmlns:a16="http://schemas.microsoft.com/office/drawing/2014/main" id="{99AF6044-F06C-5705-0601-E37526283832}"/>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6" name="object 248">
              <a:extLst>
                <a:ext uri="{FF2B5EF4-FFF2-40B4-BE49-F238E27FC236}">
                  <a16:creationId xmlns:a16="http://schemas.microsoft.com/office/drawing/2014/main" id="{5C70EF16-7424-2BF6-95DC-C890F87E7F0F}"/>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7" name="object 249">
              <a:extLst>
                <a:ext uri="{FF2B5EF4-FFF2-40B4-BE49-F238E27FC236}">
                  <a16:creationId xmlns:a16="http://schemas.microsoft.com/office/drawing/2014/main" id="{615F7553-B5E7-A98E-C15D-6751910AF062}"/>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8" name="object 250">
              <a:extLst>
                <a:ext uri="{FF2B5EF4-FFF2-40B4-BE49-F238E27FC236}">
                  <a16:creationId xmlns:a16="http://schemas.microsoft.com/office/drawing/2014/main" id="{EE9CD11E-9021-A6C1-22FE-318B3E812485}"/>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9" name="object 251">
              <a:extLst>
                <a:ext uri="{FF2B5EF4-FFF2-40B4-BE49-F238E27FC236}">
                  <a16:creationId xmlns:a16="http://schemas.microsoft.com/office/drawing/2014/main" id="{C216805F-19C5-D158-F480-9957CAA7C145}"/>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0" name="object 252">
              <a:extLst>
                <a:ext uri="{FF2B5EF4-FFF2-40B4-BE49-F238E27FC236}">
                  <a16:creationId xmlns:a16="http://schemas.microsoft.com/office/drawing/2014/main" id="{D644FC5A-E4AD-E30F-556B-A15D312C531D}"/>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1" name="object 253">
              <a:extLst>
                <a:ext uri="{FF2B5EF4-FFF2-40B4-BE49-F238E27FC236}">
                  <a16:creationId xmlns:a16="http://schemas.microsoft.com/office/drawing/2014/main" id="{EA013990-B852-80B8-D5E8-F6F2FFE8A454}"/>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2" name="object 254">
              <a:extLst>
                <a:ext uri="{FF2B5EF4-FFF2-40B4-BE49-F238E27FC236}">
                  <a16:creationId xmlns:a16="http://schemas.microsoft.com/office/drawing/2014/main" id="{74BA0488-1F29-E8A6-229B-3064B87B22C6}"/>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3" name="object 255">
              <a:extLst>
                <a:ext uri="{FF2B5EF4-FFF2-40B4-BE49-F238E27FC236}">
                  <a16:creationId xmlns:a16="http://schemas.microsoft.com/office/drawing/2014/main" id="{9E514D5F-03BC-5ABB-DE28-3FF33BB033CD}"/>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4" name="object 256">
              <a:extLst>
                <a:ext uri="{FF2B5EF4-FFF2-40B4-BE49-F238E27FC236}">
                  <a16:creationId xmlns:a16="http://schemas.microsoft.com/office/drawing/2014/main" id="{7171F446-B5B6-53F2-A5C2-70499DA65ABC}"/>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5" name="object 257">
              <a:extLst>
                <a:ext uri="{FF2B5EF4-FFF2-40B4-BE49-F238E27FC236}">
                  <a16:creationId xmlns:a16="http://schemas.microsoft.com/office/drawing/2014/main" id="{3EE5C58E-EC80-A894-337A-C02EBF133471}"/>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6" name="object 258">
              <a:extLst>
                <a:ext uri="{FF2B5EF4-FFF2-40B4-BE49-F238E27FC236}">
                  <a16:creationId xmlns:a16="http://schemas.microsoft.com/office/drawing/2014/main" id="{0F356F86-797B-0768-2304-74BEBABE1FEC}"/>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7" name="object 259">
              <a:extLst>
                <a:ext uri="{FF2B5EF4-FFF2-40B4-BE49-F238E27FC236}">
                  <a16:creationId xmlns:a16="http://schemas.microsoft.com/office/drawing/2014/main" id="{A5DCAAC0-B5A6-C376-66DF-1A9F4B2C925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8" name="object 260">
              <a:extLst>
                <a:ext uri="{FF2B5EF4-FFF2-40B4-BE49-F238E27FC236}">
                  <a16:creationId xmlns:a16="http://schemas.microsoft.com/office/drawing/2014/main" id="{5ADA6CF3-A4CC-930D-23BC-EB97E2E42916}"/>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9" name="object 261">
              <a:extLst>
                <a:ext uri="{FF2B5EF4-FFF2-40B4-BE49-F238E27FC236}">
                  <a16:creationId xmlns:a16="http://schemas.microsoft.com/office/drawing/2014/main" id="{7144C9ED-C9CA-319A-F54C-B367A3C828F0}"/>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0" name="object 262">
              <a:extLst>
                <a:ext uri="{FF2B5EF4-FFF2-40B4-BE49-F238E27FC236}">
                  <a16:creationId xmlns:a16="http://schemas.microsoft.com/office/drawing/2014/main" id="{A9AF9807-0536-5DF0-97F2-30D57B287789}"/>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1" name="object 263">
              <a:extLst>
                <a:ext uri="{FF2B5EF4-FFF2-40B4-BE49-F238E27FC236}">
                  <a16:creationId xmlns:a16="http://schemas.microsoft.com/office/drawing/2014/main" id="{B21EC997-ADE1-38B9-E773-CE67C80B8E78}"/>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2" name="object 264">
              <a:extLst>
                <a:ext uri="{FF2B5EF4-FFF2-40B4-BE49-F238E27FC236}">
                  <a16:creationId xmlns:a16="http://schemas.microsoft.com/office/drawing/2014/main" id="{A1F91371-65BA-37B4-DA47-804388907720}"/>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5" name="object 265">
              <a:extLst>
                <a:ext uri="{FF2B5EF4-FFF2-40B4-BE49-F238E27FC236}">
                  <a16:creationId xmlns:a16="http://schemas.microsoft.com/office/drawing/2014/main" id="{F3A9E498-3095-C4FB-8F6F-64D0FD76F354}"/>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6" name="object 266">
              <a:extLst>
                <a:ext uri="{FF2B5EF4-FFF2-40B4-BE49-F238E27FC236}">
                  <a16:creationId xmlns:a16="http://schemas.microsoft.com/office/drawing/2014/main" id="{75F9D5CB-4901-2A80-C1A0-8DE36F7FB344}"/>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7" name="object 267">
              <a:extLst>
                <a:ext uri="{FF2B5EF4-FFF2-40B4-BE49-F238E27FC236}">
                  <a16:creationId xmlns:a16="http://schemas.microsoft.com/office/drawing/2014/main" id="{C2C320B3-7D3B-9537-BE7D-C3C48350615D}"/>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8" name="object 268">
              <a:extLst>
                <a:ext uri="{FF2B5EF4-FFF2-40B4-BE49-F238E27FC236}">
                  <a16:creationId xmlns:a16="http://schemas.microsoft.com/office/drawing/2014/main" id="{AD32D3B8-F2C0-4CFE-6A3B-9F7A035A886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269">
            <a:extLst>
              <a:ext uri="{FF2B5EF4-FFF2-40B4-BE49-F238E27FC236}">
                <a16:creationId xmlns:a16="http://schemas.microsoft.com/office/drawing/2014/main" id="{DFF48730-2207-9906-B423-974895C72450}"/>
              </a:ext>
            </a:extLst>
          </p:cNvPr>
          <p:cNvSpPr txBox="1"/>
          <p:nvPr/>
        </p:nvSpPr>
        <p:spPr>
          <a:xfrm>
            <a:off x="5269234" y="3076314"/>
            <a:ext cx="791803" cy="3373357"/>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 name="object 270">
            <a:extLst>
              <a:ext uri="{FF2B5EF4-FFF2-40B4-BE49-F238E27FC236}">
                <a16:creationId xmlns:a16="http://schemas.microsoft.com/office/drawing/2014/main" id="{0BE304FA-074B-B3B5-FAFB-4DF9E6E91393}"/>
              </a:ext>
            </a:extLst>
          </p:cNvPr>
          <p:cNvSpPr/>
          <p:nvPr/>
        </p:nvSpPr>
        <p:spPr>
          <a:xfrm>
            <a:off x="6025571" y="6239852"/>
            <a:ext cx="5089936" cy="38941"/>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271">
            <a:extLst>
              <a:ext uri="{FF2B5EF4-FFF2-40B4-BE49-F238E27FC236}">
                <a16:creationId xmlns:a16="http://schemas.microsoft.com/office/drawing/2014/main" id="{7F2F8D6C-E016-4759-FB7E-5602CA0E8CEB}"/>
              </a:ext>
            </a:extLst>
          </p:cNvPr>
          <p:cNvSpPr txBox="1"/>
          <p:nvPr/>
        </p:nvSpPr>
        <p:spPr>
          <a:xfrm>
            <a:off x="6233896" y="6276626"/>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8" name="object 272">
            <a:extLst>
              <a:ext uri="{FF2B5EF4-FFF2-40B4-BE49-F238E27FC236}">
                <a16:creationId xmlns:a16="http://schemas.microsoft.com/office/drawing/2014/main" id="{8581A8B5-85D2-F4D1-A560-54C64502ED35}"/>
              </a:ext>
            </a:extLst>
          </p:cNvPr>
          <p:cNvSpPr/>
          <p:nvPr/>
        </p:nvSpPr>
        <p:spPr>
          <a:xfrm>
            <a:off x="6117073" y="4417407"/>
            <a:ext cx="5271658" cy="24338"/>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273">
            <a:extLst>
              <a:ext uri="{FF2B5EF4-FFF2-40B4-BE49-F238E27FC236}">
                <a16:creationId xmlns:a16="http://schemas.microsoft.com/office/drawing/2014/main" id="{BD39E074-BC01-5AC9-101F-AD1AA53DCC33}"/>
              </a:ext>
            </a:extLst>
          </p:cNvPr>
          <p:cNvSpPr txBox="1"/>
          <p:nvPr/>
        </p:nvSpPr>
        <p:spPr>
          <a:xfrm>
            <a:off x="11459796" y="4238916"/>
            <a:ext cx="530573" cy="321883"/>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10" name="object 274">
            <a:extLst>
              <a:ext uri="{FF2B5EF4-FFF2-40B4-BE49-F238E27FC236}">
                <a16:creationId xmlns:a16="http://schemas.microsoft.com/office/drawing/2014/main" id="{AAC21CFD-9BEA-735B-7D07-452AAC27C0E8}"/>
              </a:ext>
            </a:extLst>
          </p:cNvPr>
          <p:cNvSpPr txBox="1"/>
          <p:nvPr/>
        </p:nvSpPr>
        <p:spPr>
          <a:xfrm>
            <a:off x="11298106" y="6264198"/>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
        <p:nvSpPr>
          <p:cNvPr id="11" name="object 273">
            <a:extLst>
              <a:ext uri="{FF2B5EF4-FFF2-40B4-BE49-F238E27FC236}">
                <a16:creationId xmlns:a16="http://schemas.microsoft.com/office/drawing/2014/main" id="{60AAF5EF-D917-3097-7C3F-D776FB4DE209}"/>
              </a:ext>
            </a:extLst>
          </p:cNvPr>
          <p:cNvSpPr txBox="1"/>
          <p:nvPr/>
        </p:nvSpPr>
        <p:spPr>
          <a:xfrm>
            <a:off x="7267931" y="2986246"/>
            <a:ext cx="1350588" cy="321883"/>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 UB Test</a:t>
            </a:r>
            <a:endParaRPr sz="2000" b="0" kern="0" dirty="0">
              <a:solidFill>
                <a:sysClr val="windowText" lastClr="000000"/>
              </a:solidFill>
              <a:latin typeface="Times New Roman"/>
              <a:cs typeface="Times New Roman"/>
            </a:endParaRPr>
          </a:p>
        </p:txBody>
      </p:sp>
      <p:graphicFrame>
        <p:nvGraphicFramePr>
          <p:cNvPr id="636931" name="Table 636930">
            <a:extLst>
              <a:ext uri="{FF2B5EF4-FFF2-40B4-BE49-F238E27FC236}">
                <a16:creationId xmlns:a16="http://schemas.microsoft.com/office/drawing/2014/main" id="{43464FB7-B26F-4FEB-A03E-D47750C27E0D}"/>
              </a:ext>
            </a:extLst>
          </p:cNvPr>
          <p:cNvGraphicFramePr>
            <a:graphicFrameLocks noGrp="1"/>
          </p:cNvGraphicFramePr>
          <p:nvPr>
            <p:extLst>
              <p:ext uri="{D42A27DB-BD31-4B8C-83A1-F6EECF244321}">
                <p14:modId xmlns:p14="http://schemas.microsoft.com/office/powerpoint/2010/main" val="3812729327"/>
              </p:ext>
            </p:extLst>
          </p:nvPr>
        </p:nvGraphicFramePr>
        <p:xfrm>
          <a:off x="9078280" y="234671"/>
          <a:ext cx="2656891" cy="2966720"/>
        </p:xfrm>
        <a:graphic>
          <a:graphicData uri="http://schemas.openxmlformats.org/drawingml/2006/table">
            <a:tbl>
              <a:tblPr firstRow="1" bandRow="1">
                <a:tableStyleId>{5C22544A-7EE6-4342-B048-85BDC9FD1C3A}</a:tableStyleId>
              </a:tblPr>
              <a:tblGrid>
                <a:gridCol w="1101305">
                  <a:extLst>
                    <a:ext uri="{9D8B030D-6E8A-4147-A177-3AD203B41FA5}">
                      <a16:colId xmlns:a16="http://schemas.microsoft.com/office/drawing/2014/main" val="352138746"/>
                    </a:ext>
                  </a:extLst>
                </a:gridCol>
                <a:gridCol w="1555586">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4</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0.757</a:t>
                      </a:r>
                    </a:p>
                  </a:txBody>
                  <a:tcPr marL="416337" marR="416337" horzOverflow="overflow"/>
                </a:tc>
                <a:extLst>
                  <a:ext uri="{0D108BD9-81ED-4DB2-BD59-A6C34878D82A}">
                    <a16:rowId xmlns:a16="http://schemas.microsoft.com/office/drawing/2014/main" val="322815794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5</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0.743</a:t>
                      </a:r>
                    </a:p>
                  </a:txBody>
                  <a:tcPr marL="416337" marR="416337" horzOverflow="overflow"/>
                </a:tc>
                <a:extLst>
                  <a:ext uri="{0D108BD9-81ED-4DB2-BD59-A6C34878D82A}">
                    <a16:rowId xmlns:a16="http://schemas.microsoft.com/office/drawing/2014/main" val="253928841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10</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0.718</a:t>
                      </a:r>
                    </a:p>
                  </a:txBody>
                  <a:tcPr marL="416337" marR="416337" horzOverflow="overflow"/>
                </a:tc>
                <a:extLst>
                  <a:ext uri="{0D108BD9-81ED-4DB2-BD59-A6C34878D82A}">
                    <a16:rowId xmlns:a16="http://schemas.microsoft.com/office/drawing/2014/main" val="213429336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inf</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0.693</a:t>
                      </a:r>
                    </a:p>
                  </a:txBody>
                  <a:tcPr marL="416337" marR="416337" horzOverflow="overflow"/>
                </a:tc>
                <a:extLst>
                  <a:ext uri="{0D108BD9-81ED-4DB2-BD59-A6C34878D82A}">
                    <a16:rowId xmlns:a16="http://schemas.microsoft.com/office/drawing/2014/main" val="1447628526"/>
                  </a:ext>
                </a:extLst>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FEEB-1465-49E7-A352-9BD9EBC24883}"/>
              </a:ext>
            </a:extLst>
          </p:cNvPr>
          <p:cNvSpPr>
            <a:spLocks noGrp="1"/>
          </p:cNvSpPr>
          <p:nvPr>
            <p:ph type="title"/>
          </p:nvPr>
        </p:nvSpPr>
        <p:spPr/>
        <p:txBody>
          <a:bodyPr/>
          <a:lstStyle/>
          <a:p>
            <a:r>
              <a:rPr lang="en-US" altLang="zh-CN" dirty="0">
                <a:ea typeface="宋体" pitchFamily="2" charset="-122"/>
              </a:rPr>
              <a:t>Utilization Bound Test Examples</a:t>
            </a:r>
            <a:endParaRPr lang="en-SE" dirty="0"/>
          </a:p>
        </p:txBody>
      </p:sp>
      <p:grpSp>
        <p:nvGrpSpPr>
          <p:cNvPr id="45" name="Group 44">
            <a:extLst>
              <a:ext uri="{FF2B5EF4-FFF2-40B4-BE49-F238E27FC236}">
                <a16:creationId xmlns:a16="http://schemas.microsoft.com/office/drawing/2014/main" id="{C52A38C9-71EB-9DA6-893D-42E7D02B3A62}"/>
              </a:ext>
            </a:extLst>
          </p:cNvPr>
          <p:cNvGrpSpPr/>
          <p:nvPr/>
        </p:nvGrpSpPr>
        <p:grpSpPr>
          <a:xfrm>
            <a:off x="5994157" y="914400"/>
            <a:ext cx="5693399" cy="1966434"/>
            <a:chOff x="758825" y="1676400"/>
            <a:chExt cx="3355975" cy="1159115"/>
          </a:xfrm>
        </p:grpSpPr>
        <p:grpSp>
          <p:nvGrpSpPr>
            <p:cNvPr id="4" name="object 7">
              <a:extLst>
                <a:ext uri="{FF2B5EF4-FFF2-40B4-BE49-F238E27FC236}">
                  <a16:creationId xmlns:a16="http://schemas.microsoft.com/office/drawing/2014/main" id="{99647C55-A3C8-072F-B14F-1B5E4377C846}"/>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23C3076E-ECF7-1695-D813-F197F8FD1724}"/>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58550383-7F18-8538-882F-D4EEFFC7AEEE}"/>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F4A03FFB-F08A-17EC-49F8-713AF014993A}"/>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1819FAEF-F809-7399-7783-4C13A6007A24}"/>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889F87A9-2CD4-95C4-BB05-5878C4E036C7}"/>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DFE5CA7E-759E-BC1B-1666-B5C46A296C4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15014C84-9BFF-E738-6C38-CDD9646A95B4}"/>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ED1FE592-8132-A69B-1887-215E00625B4E}"/>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C6DE928-94B9-86DF-7584-20F59E7539D5}"/>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94B67BC1-C396-B58E-46B2-C5A7A7B28D6F}"/>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88E57689-8110-E11D-9B40-ACE592571C92}"/>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99ED339D-1B5C-219C-353E-3E52786C5A01}"/>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C08149C7-B114-B208-9736-2D007426E340}"/>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423A0D64-EE3D-6E01-31A6-3613838D3A41}"/>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9396D7D6-1702-E083-CE4F-1E974850E225}"/>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0BD4D5B7-BE58-4DAD-F8B1-3AD6AC1B5DD4}"/>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33B54248-10BE-E86C-099B-CD015C6D1795}"/>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74D0C3F8-A2B3-4102-1EEF-0E4434AB9B7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56DA86BB-7D10-B6C4-80AA-7925E11814D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CCD01B8F-0BCA-A6B5-88A5-6A0B62917B34}"/>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EF50550D-9025-C49D-EBAF-84DDEA080D5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87FBB901-B166-888E-E1E6-099DB3B8A29E}"/>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A3A99A31-716F-29B2-13B9-C6E77A7B810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8FC792C3-BBE4-5EDD-E29B-89CA6FF7BB19}"/>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0A5BB129-E9F2-422F-6636-7A11B3192DB5}"/>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8670FEC5-CBC1-A785-F034-0304EF974109}"/>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EBA42B2B-7E25-D4AB-655E-988D27E281D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2190410A-E28D-D579-02E3-85B982B9A7F3}"/>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9A8BC21C-09A3-11A2-DB5A-8D8465047228}"/>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0F0DEF43-4D18-BA6F-23F4-1AEA801C6A4A}"/>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3ADF0A31-A1E5-F6AD-34F9-8971B6D1E83F}"/>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0EECD64F-FB08-6F80-B363-1CCFE9C1AAB0}"/>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DC601371-151B-FBDB-FF06-E3EBCB04BFC8}"/>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DA22209F-2078-DA4F-C199-87DACDE76A90}"/>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D19983D3-F7FE-2E8E-7BFA-C35C88C5945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3D0BB8C-16D8-BF03-F21D-D4FE250E2A38}"/>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F67AEFFA-2885-F083-D74F-939116CD9153}"/>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9A674626-3EA2-6F61-28FD-C9D6F0A6844A}"/>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4D4950A2-49B2-F4D3-ACFD-E637CB81014D}"/>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81A7EC63-4860-C257-B7EF-BC769518C0D1}"/>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grpSp>
        <p:nvGrpSpPr>
          <p:cNvPr id="79" name="Group 78">
            <a:extLst>
              <a:ext uri="{FF2B5EF4-FFF2-40B4-BE49-F238E27FC236}">
                <a16:creationId xmlns:a16="http://schemas.microsoft.com/office/drawing/2014/main" id="{9577BDE7-06F2-9B33-8834-421FE1965B53}"/>
              </a:ext>
            </a:extLst>
          </p:cNvPr>
          <p:cNvGrpSpPr/>
          <p:nvPr/>
        </p:nvGrpSpPr>
        <p:grpSpPr>
          <a:xfrm>
            <a:off x="5931284" y="3013920"/>
            <a:ext cx="5803516" cy="1461569"/>
            <a:chOff x="754189" y="1523999"/>
            <a:chExt cx="3361054" cy="846455"/>
          </a:xfrm>
        </p:grpSpPr>
        <p:grpSp>
          <p:nvGrpSpPr>
            <p:cNvPr id="46" name="object 11">
              <a:extLst>
                <a:ext uri="{FF2B5EF4-FFF2-40B4-BE49-F238E27FC236}">
                  <a16:creationId xmlns:a16="http://schemas.microsoft.com/office/drawing/2014/main" id="{723D0EB4-37E4-FB5F-AE98-619D41D1C0FA}"/>
                </a:ext>
              </a:extLst>
            </p:cNvPr>
            <p:cNvGrpSpPr/>
            <p:nvPr/>
          </p:nvGrpSpPr>
          <p:grpSpPr>
            <a:xfrm>
              <a:off x="754189" y="1523999"/>
              <a:ext cx="3361054" cy="846455"/>
              <a:chOff x="754189" y="1523999"/>
              <a:chExt cx="3361054" cy="846455"/>
            </a:xfrm>
          </p:grpSpPr>
          <p:sp>
            <p:nvSpPr>
              <p:cNvPr id="47" name="object 12">
                <a:extLst>
                  <a:ext uri="{FF2B5EF4-FFF2-40B4-BE49-F238E27FC236}">
                    <a16:creationId xmlns:a16="http://schemas.microsoft.com/office/drawing/2014/main" id="{EFC98BAD-803D-A7C4-1DEA-A8A2DD2D5FE1}"/>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48" name="object 13">
                <a:extLst>
                  <a:ext uri="{FF2B5EF4-FFF2-40B4-BE49-F238E27FC236}">
                    <a16:creationId xmlns:a16="http://schemas.microsoft.com/office/drawing/2014/main" id="{61865BFD-6548-8A84-5DDC-0B4B259697D7}"/>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49" name="object 14">
                <a:extLst>
                  <a:ext uri="{FF2B5EF4-FFF2-40B4-BE49-F238E27FC236}">
                    <a16:creationId xmlns:a16="http://schemas.microsoft.com/office/drawing/2014/main" id="{1398D989-4B11-DF25-32EA-9CD9AC110481}"/>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0" name="object 15">
                <a:extLst>
                  <a:ext uri="{FF2B5EF4-FFF2-40B4-BE49-F238E27FC236}">
                    <a16:creationId xmlns:a16="http://schemas.microsoft.com/office/drawing/2014/main" id="{A3D31181-95C1-1726-5FB8-C2CC0559034B}"/>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1" name="object 16">
                <a:extLst>
                  <a:ext uri="{FF2B5EF4-FFF2-40B4-BE49-F238E27FC236}">
                    <a16:creationId xmlns:a16="http://schemas.microsoft.com/office/drawing/2014/main" id="{42B1B5C5-9085-94A0-799E-83186A898F31}"/>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2" name="object 17">
                <a:extLst>
                  <a:ext uri="{FF2B5EF4-FFF2-40B4-BE49-F238E27FC236}">
                    <a16:creationId xmlns:a16="http://schemas.microsoft.com/office/drawing/2014/main" id="{5FB4A7C5-2C12-6027-1976-E079A4BA6080}"/>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3" name="object 18">
                <a:extLst>
                  <a:ext uri="{FF2B5EF4-FFF2-40B4-BE49-F238E27FC236}">
                    <a16:creationId xmlns:a16="http://schemas.microsoft.com/office/drawing/2014/main" id="{C95D2286-8656-F262-61C3-7BC165388E8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54" name="object 19">
                <a:extLst>
                  <a:ext uri="{FF2B5EF4-FFF2-40B4-BE49-F238E27FC236}">
                    <a16:creationId xmlns:a16="http://schemas.microsoft.com/office/drawing/2014/main" id="{688FBE5C-BC3C-FAA9-B456-0683C85C15A7}"/>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5" name="object 20">
                <a:extLst>
                  <a:ext uri="{FF2B5EF4-FFF2-40B4-BE49-F238E27FC236}">
                    <a16:creationId xmlns:a16="http://schemas.microsoft.com/office/drawing/2014/main" id="{B217B2E9-9BC7-F0C4-DF30-61399A89098F}"/>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21">
                <a:extLst>
                  <a:ext uri="{FF2B5EF4-FFF2-40B4-BE49-F238E27FC236}">
                    <a16:creationId xmlns:a16="http://schemas.microsoft.com/office/drawing/2014/main" id="{F8485CEF-D236-5993-C8F9-278907F33D31}"/>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57" name="object 22">
                <a:extLst>
                  <a:ext uri="{FF2B5EF4-FFF2-40B4-BE49-F238E27FC236}">
                    <a16:creationId xmlns:a16="http://schemas.microsoft.com/office/drawing/2014/main" id="{76F6C2BE-895C-11A9-0698-29068873BE95}"/>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8" name="object 23">
                <a:extLst>
                  <a:ext uri="{FF2B5EF4-FFF2-40B4-BE49-F238E27FC236}">
                    <a16:creationId xmlns:a16="http://schemas.microsoft.com/office/drawing/2014/main" id="{F0458378-D55B-5D0E-3E33-84F9B7B30D9D}"/>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59" name="object 24">
                <a:extLst>
                  <a:ext uri="{FF2B5EF4-FFF2-40B4-BE49-F238E27FC236}">
                    <a16:creationId xmlns:a16="http://schemas.microsoft.com/office/drawing/2014/main" id="{0F142A8B-1358-E406-220A-2AD96CFFDDC7}"/>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60" name="object 25">
                <a:extLst>
                  <a:ext uri="{FF2B5EF4-FFF2-40B4-BE49-F238E27FC236}">
                    <a16:creationId xmlns:a16="http://schemas.microsoft.com/office/drawing/2014/main" id="{490ABE8B-063F-7847-D408-3B9AFFDAE34B}"/>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1" name="object 26">
                <a:extLst>
                  <a:ext uri="{FF2B5EF4-FFF2-40B4-BE49-F238E27FC236}">
                    <a16:creationId xmlns:a16="http://schemas.microsoft.com/office/drawing/2014/main" id="{5A801ECB-4415-15C1-BB5A-5C243484F3DA}"/>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62" name="object 27">
                <a:extLst>
                  <a:ext uri="{FF2B5EF4-FFF2-40B4-BE49-F238E27FC236}">
                    <a16:creationId xmlns:a16="http://schemas.microsoft.com/office/drawing/2014/main" id="{5131B6D7-9264-C69C-011E-AF70182A6BDA}"/>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3" name="object 28">
                <a:extLst>
                  <a:ext uri="{FF2B5EF4-FFF2-40B4-BE49-F238E27FC236}">
                    <a16:creationId xmlns:a16="http://schemas.microsoft.com/office/drawing/2014/main" id="{89FC0A2E-0A56-6BE1-FDDF-A8F7B0EAD40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4" name="object 29">
                <a:extLst>
                  <a:ext uri="{FF2B5EF4-FFF2-40B4-BE49-F238E27FC236}">
                    <a16:creationId xmlns:a16="http://schemas.microsoft.com/office/drawing/2014/main" id="{58A6F32C-DC92-C035-5D2F-3E77A9CA394B}"/>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65" name="object 30">
                <a:extLst>
                  <a:ext uri="{FF2B5EF4-FFF2-40B4-BE49-F238E27FC236}">
                    <a16:creationId xmlns:a16="http://schemas.microsoft.com/office/drawing/2014/main" id="{6D28DC9E-4E41-A524-0B40-7636C1538C62}"/>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66" name="object 31">
                <a:extLst>
                  <a:ext uri="{FF2B5EF4-FFF2-40B4-BE49-F238E27FC236}">
                    <a16:creationId xmlns:a16="http://schemas.microsoft.com/office/drawing/2014/main" id="{AC37B857-803F-DF36-AE2E-A6CC4A84C000}"/>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7" name="object 32">
                <a:extLst>
                  <a:ext uri="{FF2B5EF4-FFF2-40B4-BE49-F238E27FC236}">
                    <a16:creationId xmlns:a16="http://schemas.microsoft.com/office/drawing/2014/main" id="{AB689A28-1F8D-91AB-1D8C-E960399CBDD9}"/>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8" name="object 33">
              <a:extLst>
                <a:ext uri="{FF2B5EF4-FFF2-40B4-BE49-F238E27FC236}">
                  <a16:creationId xmlns:a16="http://schemas.microsoft.com/office/drawing/2014/main" id="{1E762269-2771-A0D6-FE69-420CEA696657}"/>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9" name="object 34">
              <a:extLst>
                <a:ext uri="{FF2B5EF4-FFF2-40B4-BE49-F238E27FC236}">
                  <a16:creationId xmlns:a16="http://schemas.microsoft.com/office/drawing/2014/main" id="{72AD5486-D9EB-0B8D-A1CD-A07E172793E3}"/>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70" name="object 35">
              <a:extLst>
                <a:ext uri="{FF2B5EF4-FFF2-40B4-BE49-F238E27FC236}">
                  <a16:creationId xmlns:a16="http://schemas.microsoft.com/office/drawing/2014/main" id="{99254733-90F7-2190-52F5-766442910EF9}"/>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71" name="object 36">
              <a:extLst>
                <a:ext uri="{FF2B5EF4-FFF2-40B4-BE49-F238E27FC236}">
                  <a16:creationId xmlns:a16="http://schemas.microsoft.com/office/drawing/2014/main" id="{EE472B40-5B56-C11D-B5E6-1DB2B57246BB}"/>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72" name="object 37">
              <a:extLst>
                <a:ext uri="{FF2B5EF4-FFF2-40B4-BE49-F238E27FC236}">
                  <a16:creationId xmlns:a16="http://schemas.microsoft.com/office/drawing/2014/main" id="{E862DD16-98C6-742E-883A-C9F1145EDF34}"/>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73" name="object 38">
              <a:extLst>
                <a:ext uri="{FF2B5EF4-FFF2-40B4-BE49-F238E27FC236}">
                  <a16:creationId xmlns:a16="http://schemas.microsoft.com/office/drawing/2014/main" id="{E6D23317-F9F8-D531-CF27-021064ADE143}"/>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74" name="object 39">
              <a:extLst>
                <a:ext uri="{FF2B5EF4-FFF2-40B4-BE49-F238E27FC236}">
                  <a16:creationId xmlns:a16="http://schemas.microsoft.com/office/drawing/2014/main" id="{09AE0373-A016-2206-76D9-C4E5BA3BFB3A}"/>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76" name="object 41">
              <a:extLst>
                <a:ext uri="{FF2B5EF4-FFF2-40B4-BE49-F238E27FC236}">
                  <a16:creationId xmlns:a16="http://schemas.microsoft.com/office/drawing/2014/main" id="{A7C72858-FA8E-126E-86F2-29B146E35238}"/>
                </a:ext>
              </a:extLst>
            </p:cNvPr>
            <p:cNvGrpSpPr/>
            <p:nvPr/>
          </p:nvGrpSpPr>
          <p:grpSpPr>
            <a:xfrm>
              <a:off x="2246248" y="2206624"/>
              <a:ext cx="466725" cy="125730"/>
              <a:chOff x="2246248" y="2206624"/>
              <a:chExt cx="466725" cy="125730"/>
            </a:xfrm>
          </p:grpSpPr>
          <p:sp>
            <p:nvSpPr>
              <p:cNvPr id="77" name="object 42">
                <a:extLst>
                  <a:ext uri="{FF2B5EF4-FFF2-40B4-BE49-F238E27FC236}">
                    <a16:creationId xmlns:a16="http://schemas.microsoft.com/office/drawing/2014/main" id="{C29D73B4-8D35-B732-AC19-596476439836}"/>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78" name="object 43">
                <a:extLst>
                  <a:ext uri="{FF2B5EF4-FFF2-40B4-BE49-F238E27FC236}">
                    <a16:creationId xmlns:a16="http://schemas.microsoft.com/office/drawing/2014/main" id="{4A9F9E1D-EABE-66AE-EA00-96EF86BAAD9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A7C7F983-06B7-F5E6-F156-BD9064E3C63B}"/>
                  </a:ext>
                </a:extLst>
              </p:cNvPr>
              <p:cNvSpPr txBox="1"/>
              <p:nvPr/>
            </p:nvSpPr>
            <p:spPr>
              <a:xfrm>
                <a:off x="1176166" y="1364581"/>
                <a:ext cx="3148618" cy="982064"/>
              </a:xfrm>
              <a:prstGeom prst="rect">
                <a:avLst/>
              </a:prstGeom>
              <a:noFill/>
            </p:spPr>
            <p:txBody>
              <a:bodyPr wrap="none" rtlCol="0">
                <a:spAutoFit/>
              </a:bodyPr>
              <a:lstStyle/>
              <a:p>
                <a:r>
                  <a:rPr lang="en-GB" sz="2400" b="0" dirty="0">
                    <a:latin typeface="Gill Sans Light"/>
                  </a:rPr>
                  <a:t>Taskset non-schedulable</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A7C7F983-06B7-F5E6-F156-BD9064E3C63B}"/>
                  </a:ext>
                </a:extLst>
              </p:cNvPr>
              <p:cNvSpPr txBox="1">
                <a:spLocks noRot="1" noChangeAspect="1" noMove="1" noResize="1" noEditPoints="1" noAdjustHandles="1" noChangeArrowheads="1" noChangeShapeType="1" noTextEdit="1"/>
              </p:cNvSpPr>
              <p:nvPr/>
            </p:nvSpPr>
            <p:spPr>
              <a:xfrm>
                <a:off x="1176166" y="1364581"/>
                <a:ext cx="3148618" cy="982064"/>
              </a:xfrm>
              <a:prstGeom prst="rect">
                <a:avLst/>
              </a:prstGeom>
              <a:blipFill>
                <a:blip r:embed="rId3"/>
                <a:stretch>
                  <a:fillRect l="-3101" t="-496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6A317351-BDC0-FC76-5903-74A27BE1D1DC}"/>
                  </a:ext>
                </a:extLst>
              </p:cNvPr>
              <p:cNvSpPr txBox="1"/>
              <p:nvPr/>
            </p:nvSpPr>
            <p:spPr>
              <a:xfrm>
                <a:off x="209261" y="3208811"/>
                <a:ext cx="5278139" cy="1351396"/>
              </a:xfrm>
              <a:prstGeom prst="rect">
                <a:avLst/>
              </a:prstGeom>
              <a:noFill/>
            </p:spPr>
            <p:txBody>
              <a:bodyPr wrap="square" rtlCol="0">
                <a:spAutoFit/>
              </a:bodyPr>
              <a:lstStyle/>
              <a:p>
                <a:r>
                  <a:rPr lang="en-GB" sz="2400" b="0" dirty="0">
                    <a:latin typeface="Gill Sans Light"/>
                  </a:rPr>
                  <a:t>Taskset schedulable (UB test is sufficient but not necessary condition)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833</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6" name="TextBox 185">
                <a:extLst>
                  <a:ext uri="{FF2B5EF4-FFF2-40B4-BE49-F238E27FC236}">
                    <a16:creationId xmlns:a16="http://schemas.microsoft.com/office/drawing/2014/main" id="{6A317351-BDC0-FC76-5903-74A27BE1D1DC}"/>
                  </a:ext>
                </a:extLst>
              </p:cNvPr>
              <p:cNvSpPr txBox="1">
                <a:spLocks noRot="1" noChangeAspect="1" noMove="1" noResize="1" noEditPoints="1" noAdjustHandles="1" noChangeArrowheads="1" noChangeShapeType="1" noTextEdit="1"/>
              </p:cNvSpPr>
              <p:nvPr/>
            </p:nvSpPr>
            <p:spPr>
              <a:xfrm>
                <a:off x="209261" y="3208811"/>
                <a:ext cx="5278139" cy="1351396"/>
              </a:xfrm>
              <a:prstGeom prst="rect">
                <a:avLst/>
              </a:prstGeom>
              <a:blipFill>
                <a:blip r:embed="rId4"/>
                <a:stretch>
                  <a:fillRect l="-1732" t="-360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C63F5440-025C-48BF-E1FF-004F1BD64AFD}"/>
                  </a:ext>
                </a:extLst>
              </p:cNvPr>
              <p:cNvSpPr txBox="1"/>
              <p:nvPr/>
            </p:nvSpPr>
            <p:spPr>
              <a:xfrm>
                <a:off x="123322" y="5325226"/>
                <a:ext cx="5421805" cy="982128"/>
              </a:xfrm>
              <a:prstGeom prst="rect">
                <a:avLst/>
              </a:prstGeom>
              <a:noFill/>
            </p:spPr>
            <p:txBody>
              <a:bodyPr wrap="none" rtlCol="0">
                <a:spAutoFit/>
              </a:bodyPr>
              <a:lstStyle/>
              <a:p>
                <a:r>
                  <a:rPr lang="en-GB" sz="2400" b="0" dirty="0">
                    <a:latin typeface="Gill Sans Light"/>
                  </a:rPr>
                  <a:t>Taskset schedulable (periods are harmonic)</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7" name="TextBox 186">
                <a:extLst>
                  <a:ext uri="{FF2B5EF4-FFF2-40B4-BE49-F238E27FC236}">
                    <a16:creationId xmlns:a16="http://schemas.microsoft.com/office/drawing/2014/main" id="{C63F5440-025C-48BF-E1FF-004F1BD64AFD}"/>
                  </a:ext>
                </a:extLst>
              </p:cNvPr>
              <p:cNvSpPr txBox="1">
                <a:spLocks noRot="1" noChangeAspect="1" noMove="1" noResize="1" noEditPoints="1" noAdjustHandles="1" noChangeArrowheads="1" noChangeShapeType="1" noTextEdit="1"/>
              </p:cNvSpPr>
              <p:nvPr/>
            </p:nvSpPr>
            <p:spPr>
              <a:xfrm>
                <a:off x="123322" y="5325226"/>
                <a:ext cx="5421805" cy="982128"/>
              </a:xfrm>
              <a:prstGeom prst="rect">
                <a:avLst/>
              </a:prstGeom>
              <a:blipFill>
                <a:blip r:embed="rId5"/>
                <a:stretch>
                  <a:fillRect l="-1685" t="-4969"/>
                </a:stretch>
              </a:blipFill>
            </p:spPr>
            <p:txBody>
              <a:bodyPr/>
              <a:lstStyle/>
              <a:p>
                <a:r>
                  <a:rPr lang="en-SE">
                    <a:noFill/>
                  </a:rPr>
                  <a:t> </a:t>
                </a:r>
              </a:p>
            </p:txBody>
          </p:sp>
        </mc:Fallback>
      </mc:AlternateContent>
      <p:grpSp>
        <p:nvGrpSpPr>
          <p:cNvPr id="296" name="Group 295">
            <a:extLst>
              <a:ext uri="{FF2B5EF4-FFF2-40B4-BE49-F238E27FC236}">
                <a16:creationId xmlns:a16="http://schemas.microsoft.com/office/drawing/2014/main" id="{AF6A9DC0-DA76-E2BB-735B-53C4D02F1DE3}"/>
              </a:ext>
            </a:extLst>
          </p:cNvPr>
          <p:cNvGrpSpPr/>
          <p:nvPr/>
        </p:nvGrpSpPr>
        <p:grpSpPr>
          <a:xfrm>
            <a:off x="5960593" y="4965882"/>
            <a:ext cx="5920854" cy="1574745"/>
            <a:chOff x="5960593" y="4965882"/>
            <a:chExt cx="5920854" cy="1574745"/>
          </a:xfrm>
        </p:grpSpPr>
        <p:sp>
          <p:nvSpPr>
            <p:cNvPr id="236" name="object 12">
              <a:extLst>
                <a:ext uri="{FF2B5EF4-FFF2-40B4-BE49-F238E27FC236}">
                  <a16:creationId xmlns:a16="http://schemas.microsoft.com/office/drawing/2014/main" id="{11A6B926-C146-71F1-1271-098AB95A833E}"/>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13">
              <a:extLst>
                <a:ext uri="{FF2B5EF4-FFF2-40B4-BE49-F238E27FC236}">
                  <a16:creationId xmlns:a16="http://schemas.microsoft.com/office/drawing/2014/main" id="{ADB08F7E-AE82-2682-1494-7BD3C957D2BC}"/>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14">
              <a:extLst>
                <a:ext uri="{FF2B5EF4-FFF2-40B4-BE49-F238E27FC236}">
                  <a16:creationId xmlns:a16="http://schemas.microsoft.com/office/drawing/2014/main" id="{5DF7E3F8-161C-E958-8406-6CC1C73EB073}"/>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15">
              <a:extLst>
                <a:ext uri="{FF2B5EF4-FFF2-40B4-BE49-F238E27FC236}">
                  <a16:creationId xmlns:a16="http://schemas.microsoft.com/office/drawing/2014/main" id="{762A319B-3B57-C70A-BA77-5555C7B33149}"/>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16">
              <a:extLst>
                <a:ext uri="{FF2B5EF4-FFF2-40B4-BE49-F238E27FC236}">
                  <a16:creationId xmlns:a16="http://schemas.microsoft.com/office/drawing/2014/main" id="{0128B259-33CD-5358-2FFF-96A226DC644B}"/>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17">
              <a:extLst>
                <a:ext uri="{FF2B5EF4-FFF2-40B4-BE49-F238E27FC236}">
                  <a16:creationId xmlns:a16="http://schemas.microsoft.com/office/drawing/2014/main" id="{0BFAEEAE-0E77-7954-4ECF-5542AF53E50D}"/>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18">
              <a:extLst>
                <a:ext uri="{FF2B5EF4-FFF2-40B4-BE49-F238E27FC236}">
                  <a16:creationId xmlns:a16="http://schemas.microsoft.com/office/drawing/2014/main" id="{7A9E3020-D016-A01F-0376-215E1C1EEC7E}"/>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19">
              <a:extLst>
                <a:ext uri="{FF2B5EF4-FFF2-40B4-BE49-F238E27FC236}">
                  <a16:creationId xmlns:a16="http://schemas.microsoft.com/office/drawing/2014/main" id="{DDBDA788-9A81-4D4C-94F6-B0874BF4E80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20">
              <a:extLst>
                <a:ext uri="{FF2B5EF4-FFF2-40B4-BE49-F238E27FC236}">
                  <a16:creationId xmlns:a16="http://schemas.microsoft.com/office/drawing/2014/main" id="{477A7260-73EB-99DC-3E60-B74CCA1F0140}"/>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5" name="object 21">
              <a:extLst>
                <a:ext uri="{FF2B5EF4-FFF2-40B4-BE49-F238E27FC236}">
                  <a16:creationId xmlns:a16="http://schemas.microsoft.com/office/drawing/2014/main" id="{5D2F211A-B249-3501-CC00-9FDA2F078CBD}"/>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6" name="object 22">
              <a:extLst>
                <a:ext uri="{FF2B5EF4-FFF2-40B4-BE49-F238E27FC236}">
                  <a16:creationId xmlns:a16="http://schemas.microsoft.com/office/drawing/2014/main" id="{8CE6F1B3-0B8A-EBA4-9FD1-4C611B874F5C}"/>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7" name="object 23">
              <a:extLst>
                <a:ext uri="{FF2B5EF4-FFF2-40B4-BE49-F238E27FC236}">
                  <a16:creationId xmlns:a16="http://schemas.microsoft.com/office/drawing/2014/main" id="{0F2E0F68-A988-B72D-0233-3E7F07818BF9}"/>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8" name="object 24">
              <a:extLst>
                <a:ext uri="{FF2B5EF4-FFF2-40B4-BE49-F238E27FC236}">
                  <a16:creationId xmlns:a16="http://schemas.microsoft.com/office/drawing/2014/main" id="{5DD6C7B9-3764-255C-8F57-7047E4015263}"/>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9" name="object 25">
              <a:extLst>
                <a:ext uri="{FF2B5EF4-FFF2-40B4-BE49-F238E27FC236}">
                  <a16:creationId xmlns:a16="http://schemas.microsoft.com/office/drawing/2014/main" id="{38237F9D-E889-5752-0013-8D1E15F9F4CF}"/>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0" name="object 26">
              <a:extLst>
                <a:ext uri="{FF2B5EF4-FFF2-40B4-BE49-F238E27FC236}">
                  <a16:creationId xmlns:a16="http://schemas.microsoft.com/office/drawing/2014/main" id="{EE9D8105-D9FD-12D5-69D8-E66A234F4BA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1" name="object 27">
              <a:extLst>
                <a:ext uri="{FF2B5EF4-FFF2-40B4-BE49-F238E27FC236}">
                  <a16:creationId xmlns:a16="http://schemas.microsoft.com/office/drawing/2014/main" id="{97FB5FC8-DD38-E78F-1E8D-72F9A666D708}"/>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2" name="object 28">
              <a:extLst>
                <a:ext uri="{FF2B5EF4-FFF2-40B4-BE49-F238E27FC236}">
                  <a16:creationId xmlns:a16="http://schemas.microsoft.com/office/drawing/2014/main" id="{CB5C481A-1023-4F9B-CA35-1B052C987926}"/>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3" name="object 29">
              <a:extLst>
                <a:ext uri="{FF2B5EF4-FFF2-40B4-BE49-F238E27FC236}">
                  <a16:creationId xmlns:a16="http://schemas.microsoft.com/office/drawing/2014/main" id="{15AA8E0D-7B66-0B6E-FBD6-777435C1865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4" name="object 30">
              <a:extLst>
                <a:ext uri="{FF2B5EF4-FFF2-40B4-BE49-F238E27FC236}">
                  <a16:creationId xmlns:a16="http://schemas.microsoft.com/office/drawing/2014/main" id="{19CEABA5-002D-2803-EDFF-BA846C640464}"/>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5" name="object 31">
              <a:extLst>
                <a:ext uri="{FF2B5EF4-FFF2-40B4-BE49-F238E27FC236}">
                  <a16:creationId xmlns:a16="http://schemas.microsoft.com/office/drawing/2014/main" id="{ED7493E6-6805-D13A-250C-2C7F96FBDB93}"/>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6" name="object 32">
              <a:extLst>
                <a:ext uri="{FF2B5EF4-FFF2-40B4-BE49-F238E27FC236}">
                  <a16:creationId xmlns:a16="http://schemas.microsoft.com/office/drawing/2014/main" id="{8CA5A39A-6E49-D815-FD2F-0D6B674ECE2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7" name="object 33">
              <a:extLst>
                <a:ext uri="{FF2B5EF4-FFF2-40B4-BE49-F238E27FC236}">
                  <a16:creationId xmlns:a16="http://schemas.microsoft.com/office/drawing/2014/main" id="{4F5A0D33-1F25-D1E0-94AA-DEB1EBA8CDCB}"/>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34">
              <a:extLst>
                <a:ext uri="{FF2B5EF4-FFF2-40B4-BE49-F238E27FC236}">
                  <a16:creationId xmlns:a16="http://schemas.microsoft.com/office/drawing/2014/main" id="{2F0E92C3-7924-C991-5693-2B7F792C426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35">
              <a:extLst>
                <a:ext uri="{FF2B5EF4-FFF2-40B4-BE49-F238E27FC236}">
                  <a16:creationId xmlns:a16="http://schemas.microsoft.com/office/drawing/2014/main" id="{55BD98C9-6C76-3173-2958-7023242E55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36">
              <a:extLst>
                <a:ext uri="{FF2B5EF4-FFF2-40B4-BE49-F238E27FC236}">
                  <a16:creationId xmlns:a16="http://schemas.microsoft.com/office/drawing/2014/main" id="{371DDDE9-20E0-37E4-B241-BF29A2BBA554}"/>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37">
              <a:extLst>
                <a:ext uri="{FF2B5EF4-FFF2-40B4-BE49-F238E27FC236}">
                  <a16:creationId xmlns:a16="http://schemas.microsoft.com/office/drawing/2014/main" id="{EEE79D0E-CA1A-C651-372C-6705BC961C6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38">
              <a:extLst>
                <a:ext uri="{FF2B5EF4-FFF2-40B4-BE49-F238E27FC236}">
                  <a16:creationId xmlns:a16="http://schemas.microsoft.com/office/drawing/2014/main" id="{3366A227-CCCC-0EAC-304B-0B1D098B3C5D}"/>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39">
              <a:extLst>
                <a:ext uri="{FF2B5EF4-FFF2-40B4-BE49-F238E27FC236}">
                  <a16:creationId xmlns:a16="http://schemas.microsoft.com/office/drawing/2014/main" id="{477F2B44-F1A9-5C4D-4FB0-AB0FA9810F1B}"/>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40">
              <a:extLst>
                <a:ext uri="{FF2B5EF4-FFF2-40B4-BE49-F238E27FC236}">
                  <a16:creationId xmlns:a16="http://schemas.microsoft.com/office/drawing/2014/main" id="{338F9C58-44E4-A9D0-64AF-9670AB7DEE3B}"/>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5" name="object 41">
              <a:extLst>
                <a:ext uri="{FF2B5EF4-FFF2-40B4-BE49-F238E27FC236}">
                  <a16:creationId xmlns:a16="http://schemas.microsoft.com/office/drawing/2014/main" id="{7FA949BE-681E-C19A-4FD3-0EF725165A60}"/>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42">
              <a:extLst>
                <a:ext uri="{FF2B5EF4-FFF2-40B4-BE49-F238E27FC236}">
                  <a16:creationId xmlns:a16="http://schemas.microsoft.com/office/drawing/2014/main" id="{6BA76B3F-C0F7-B07A-2D51-BEB7C07511A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43">
              <a:extLst>
                <a:ext uri="{FF2B5EF4-FFF2-40B4-BE49-F238E27FC236}">
                  <a16:creationId xmlns:a16="http://schemas.microsoft.com/office/drawing/2014/main" id="{44355210-2CE3-1566-4316-84BE53C9F116}"/>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68" name="object 44">
              <a:extLst>
                <a:ext uri="{FF2B5EF4-FFF2-40B4-BE49-F238E27FC236}">
                  <a16:creationId xmlns:a16="http://schemas.microsoft.com/office/drawing/2014/main" id="{CEEFE65F-6BC3-F21C-B5F7-825C6E41DB88}"/>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69" name="object 45">
              <a:extLst>
                <a:ext uri="{FF2B5EF4-FFF2-40B4-BE49-F238E27FC236}">
                  <a16:creationId xmlns:a16="http://schemas.microsoft.com/office/drawing/2014/main" id="{C3A6B145-9C12-8937-D072-7714A1CE0916}"/>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70" name="object 46">
              <a:extLst>
                <a:ext uri="{FF2B5EF4-FFF2-40B4-BE49-F238E27FC236}">
                  <a16:creationId xmlns:a16="http://schemas.microsoft.com/office/drawing/2014/main" id="{F8D10842-0D57-FEBE-94F7-CCE511D056CF}"/>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71" name="object 47">
              <a:extLst>
                <a:ext uri="{FF2B5EF4-FFF2-40B4-BE49-F238E27FC236}">
                  <a16:creationId xmlns:a16="http://schemas.microsoft.com/office/drawing/2014/main" id="{00630B4B-5C72-F893-1FA8-E3A4B363479A}"/>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74" name="object 50">
              <a:extLst>
                <a:ext uri="{FF2B5EF4-FFF2-40B4-BE49-F238E27FC236}">
                  <a16:creationId xmlns:a16="http://schemas.microsoft.com/office/drawing/2014/main" id="{F4A62ACB-13A3-56FF-6674-911A29F89800}"/>
                </a:ext>
              </a:extLst>
            </p:cNvPr>
            <p:cNvGrpSpPr/>
            <p:nvPr/>
          </p:nvGrpSpPr>
          <p:grpSpPr>
            <a:xfrm>
              <a:off x="8447478" y="4965884"/>
              <a:ext cx="2881642" cy="582270"/>
              <a:chOff x="2087879" y="1524000"/>
              <a:chExt cx="1539875" cy="311150"/>
            </a:xfrm>
          </p:grpSpPr>
          <p:sp>
            <p:nvSpPr>
              <p:cNvPr id="275" name="object 51">
                <a:extLst>
                  <a:ext uri="{FF2B5EF4-FFF2-40B4-BE49-F238E27FC236}">
                    <a16:creationId xmlns:a16="http://schemas.microsoft.com/office/drawing/2014/main" id="{686633F4-3B64-2903-00AF-AAFB0D4B995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52">
                <a:extLst>
                  <a:ext uri="{FF2B5EF4-FFF2-40B4-BE49-F238E27FC236}">
                    <a16:creationId xmlns:a16="http://schemas.microsoft.com/office/drawing/2014/main" id="{69C7A0AD-C3D8-5DC9-1834-DEB3D373149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53">
                <a:extLst>
                  <a:ext uri="{FF2B5EF4-FFF2-40B4-BE49-F238E27FC236}">
                    <a16:creationId xmlns:a16="http://schemas.microsoft.com/office/drawing/2014/main" id="{A5EAE19F-D00B-A565-F685-0B2473903092}"/>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54">
                <a:extLst>
                  <a:ext uri="{FF2B5EF4-FFF2-40B4-BE49-F238E27FC236}">
                    <a16:creationId xmlns:a16="http://schemas.microsoft.com/office/drawing/2014/main" id="{B023DC64-C82A-C0EF-10AF-CF39135C468B}"/>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9" name="object 55">
                <a:extLst>
                  <a:ext uri="{FF2B5EF4-FFF2-40B4-BE49-F238E27FC236}">
                    <a16:creationId xmlns:a16="http://schemas.microsoft.com/office/drawing/2014/main" id="{C5F5C435-29CD-930F-FFBC-E9D7BC3D8273}"/>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0" name="object 56">
                <a:extLst>
                  <a:ext uri="{FF2B5EF4-FFF2-40B4-BE49-F238E27FC236}">
                    <a16:creationId xmlns:a16="http://schemas.microsoft.com/office/drawing/2014/main" id="{3427C2E6-D492-ED4D-6F8B-2F27739314D0}"/>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1" name="object 57">
                <a:extLst>
                  <a:ext uri="{FF2B5EF4-FFF2-40B4-BE49-F238E27FC236}">
                    <a16:creationId xmlns:a16="http://schemas.microsoft.com/office/drawing/2014/main" id="{E227A878-D77E-42EA-A669-B6562E4DE6A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86" name="object 16">
              <a:extLst>
                <a:ext uri="{FF2B5EF4-FFF2-40B4-BE49-F238E27FC236}">
                  <a16:creationId xmlns:a16="http://schemas.microsoft.com/office/drawing/2014/main" id="{B97F2044-D0B9-B892-DB3E-8F4BC0087FFD}"/>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17">
              <a:extLst>
                <a:ext uri="{FF2B5EF4-FFF2-40B4-BE49-F238E27FC236}">
                  <a16:creationId xmlns:a16="http://schemas.microsoft.com/office/drawing/2014/main" id="{6450399D-1F0C-74E6-0C39-5B80D84309EB}"/>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16">
              <a:extLst>
                <a:ext uri="{FF2B5EF4-FFF2-40B4-BE49-F238E27FC236}">
                  <a16:creationId xmlns:a16="http://schemas.microsoft.com/office/drawing/2014/main" id="{C3BA002F-CD9E-D89A-F146-8C86B0D66430}"/>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17">
              <a:extLst>
                <a:ext uri="{FF2B5EF4-FFF2-40B4-BE49-F238E27FC236}">
                  <a16:creationId xmlns:a16="http://schemas.microsoft.com/office/drawing/2014/main" id="{DC1AB5DC-7AB2-9869-385B-8E024C9EAA5D}"/>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81CA9F92-39F4-5047-762B-4CFCC8FCAEBF}"/>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EE3AF986-EEEE-CA79-00BB-73205E7DFE8E}"/>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92" name="object 48">
            <a:extLst>
              <a:ext uri="{FF2B5EF4-FFF2-40B4-BE49-F238E27FC236}">
                <a16:creationId xmlns:a16="http://schemas.microsoft.com/office/drawing/2014/main" id="{963EF51E-D482-F0CC-B765-DD615FF04B59}"/>
              </a:ext>
            </a:extLst>
          </p:cNvPr>
          <p:cNvSpPr txBox="1"/>
          <p:nvPr/>
        </p:nvSpPr>
        <p:spPr>
          <a:xfrm>
            <a:off x="5662268" y="103063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2548D50C-DE9B-3327-C612-A23B97609599}"/>
              </a:ext>
            </a:extLst>
          </p:cNvPr>
          <p:cNvSpPr txBox="1"/>
          <p:nvPr/>
        </p:nvSpPr>
        <p:spPr>
          <a:xfrm>
            <a:off x="5662268" y="19546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4" name="object 48">
            <a:extLst>
              <a:ext uri="{FF2B5EF4-FFF2-40B4-BE49-F238E27FC236}">
                <a16:creationId xmlns:a16="http://schemas.microsoft.com/office/drawing/2014/main" id="{3A76A494-BA39-02A0-BB23-FB2E583BB84B}"/>
              </a:ext>
            </a:extLst>
          </p:cNvPr>
          <p:cNvSpPr txBox="1"/>
          <p:nvPr/>
        </p:nvSpPr>
        <p:spPr>
          <a:xfrm>
            <a:off x="5646708" y="315801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5" name="object 49">
            <a:extLst>
              <a:ext uri="{FF2B5EF4-FFF2-40B4-BE49-F238E27FC236}">
                <a16:creationId xmlns:a16="http://schemas.microsoft.com/office/drawing/2014/main" id="{0BCD3EC2-1455-C5AA-6E3B-C73CC7C9BEF6}"/>
              </a:ext>
            </a:extLst>
          </p:cNvPr>
          <p:cNvSpPr txBox="1"/>
          <p:nvPr/>
        </p:nvSpPr>
        <p:spPr>
          <a:xfrm>
            <a:off x="5646708" y="408204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7" name="object 48">
            <a:extLst>
              <a:ext uri="{FF2B5EF4-FFF2-40B4-BE49-F238E27FC236}">
                <a16:creationId xmlns:a16="http://schemas.microsoft.com/office/drawing/2014/main" id="{BADAA786-85EB-0595-9B96-24D995C8396D}"/>
              </a:ext>
            </a:extLst>
          </p:cNvPr>
          <p:cNvSpPr txBox="1"/>
          <p:nvPr/>
        </p:nvSpPr>
        <p:spPr>
          <a:xfrm>
            <a:off x="5697372" y="517213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8" name="object 49">
            <a:extLst>
              <a:ext uri="{FF2B5EF4-FFF2-40B4-BE49-F238E27FC236}">
                <a16:creationId xmlns:a16="http://schemas.microsoft.com/office/drawing/2014/main" id="{67FC2F56-FCCF-22F8-EB0E-8FAA067F9F5D}"/>
              </a:ext>
            </a:extLst>
          </p:cNvPr>
          <p:cNvSpPr txBox="1"/>
          <p:nvPr/>
        </p:nvSpPr>
        <p:spPr>
          <a:xfrm>
            <a:off x="5697372" y="609616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301" name="object 34">
            <a:extLst>
              <a:ext uri="{FF2B5EF4-FFF2-40B4-BE49-F238E27FC236}">
                <a16:creationId xmlns:a16="http://schemas.microsoft.com/office/drawing/2014/main" id="{399F2092-59EA-5357-CF32-EE5FE158F1FD}"/>
              </a:ext>
            </a:extLst>
          </p:cNvPr>
          <p:cNvSpPr txBox="1"/>
          <p:nvPr/>
        </p:nvSpPr>
        <p:spPr>
          <a:xfrm>
            <a:off x="7655122"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02" name="object 35">
            <a:extLst>
              <a:ext uri="{FF2B5EF4-FFF2-40B4-BE49-F238E27FC236}">
                <a16:creationId xmlns:a16="http://schemas.microsoft.com/office/drawing/2014/main" id="{B4768DB7-0A2D-E0F4-3375-6F63AE029E47}"/>
              </a:ext>
            </a:extLst>
          </p:cNvPr>
          <p:cNvSpPr txBox="1"/>
          <p:nvPr/>
        </p:nvSpPr>
        <p:spPr>
          <a:xfrm>
            <a:off x="9139176"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3" name="object 36">
            <a:extLst>
              <a:ext uri="{FF2B5EF4-FFF2-40B4-BE49-F238E27FC236}">
                <a16:creationId xmlns:a16="http://schemas.microsoft.com/office/drawing/2014/main" id="{A34F1EF3-BBD2-FDDD-5BCE-B5E915530865}"/>
              </a:ext>
            </a:extLst>
          </p:cNvPr>
          <p:cNvSpPr txBox="1"/>
          <p:nvPr/>
        </p:nvSpPr>
        <p:spPr>
          <a:xfrm>
            <a:off x="6103846"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04" name="object 37">
            <a:extLst>
              <a:ext uri="{FF2B5EF4-FFF2-40B4-BE49-F238E27FC236}">
                <a16:creationId xmlns:a16="http://schemas.microsoft.com/office/drawing/2014/main" id="{CBEEB6BD-3942-08CD-E97D-E79A3BA3C6B4}"/>
              </a:ext>
            </a:extLst>
          </p:cNvPr>
          <p:cNvSpPr txBox="1"/>
          <p:nvPr/>
        </p:nvSpPr>
        <p:spPr>
          <a:xfrm>
            <a:off x="10690452"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05" name="object 38">
            <a:extLst>
              <a:ext uri="{FF2B5EF4-FFF2-40B4-BE49-F238E27FC236}">
                <a16:creationId xmlns:a16="http://schemas.microsoft.com/office/drawing/2014/main" id="{A66A3F0B-A221-D02B-910F-C02612426E78}"/>
              </a:ext>
            </a:extLst>
          </p:cNvPr>
          <p:cNvSpPr txBox="1"/>
          <p:nvPr/>
        </p:nvSpPr>
        <p:spPr>
          <a:xfrm>
            <a:off x="6879484"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06" name="object 41">
            <a:extLst>
              <a:ext uri="{FF2B5EF4-FFF2-40B4-BE49-F238E27FC236}">
                <a16:creationId xmlns:a16="http://schemas.microsoft.com/office/drawing/2014/main" id="{6533B952-280D-F274-C367-CF436DE5C022}"/>
              </a:ext>
            </a:extLst>
          </p:cNvPr>
          <p:cNvSpPr txBox="1"/>
          <p:nvPr/>
        </p:nvSpPr>
        <p:spPr>
          <a:xfrm>
            <a:off x="8430760"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7" name="object 42">
            <a:extLst>
              <a:ext uri="{FF2B5EF4-FFF2-40B4-BE49-F238E27FC236}">
                <a16:creationId xmlns:a16="http://schemas.microsoft.com/office/drawing/2014/main" id="{184FE217-F8EC-2496-643A-D7927E41D781}"/>
              </a:ext>
            </a:extLst>
          </p:cNvPr>
          <p:cNvSpPr txBox="1"/>
          <p:nvPr/>
        </p:nvSpPr>
        <p:spPr>
          <a:xfrm>
            <a:off x="9914814"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308" name="object 43">
            <a:extLst>
              <a:ext uri="{FF2B5EF4-FFF2-40B4-BE49-F238E27FC236}">
                <a16:creationId xmlns:a16="http://schemas.microsoft.com/office/drawing/2014/main" id="{6473F109-B9DB-E6D1-02AD-CEB792EA0FE2}"/>
              </a:ext>
            </a:extLst>
          </p:cNvPr>
          <p:cNvSpPr txBox="1"/>
          <p:nvPr/>
        </p:nvSpPr>
        <p:spPr>
          <a:xfrm>
            <a:off x="7256445"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309" name="object 44">
            <a:extLst>
              <a:ext uri="{FF2B5EF4-FFF2-40B4-BE49-F238E27FC236}">
                <a16:creationId xmlns:a16="http://schemas.microsoft.com/office/drawing/2014/main" id="{DB7999B5-E93D-636C-4EA4-72433DE1810F}"/>
              </a:ext>
            </a:extLst>
          </p:cNvPr>
          <p:cNvSpPr txBox="1"/>
          <p:nvPr/>
        </p:nvSpPr>
        <p:spPr>
          <a:xfrm>
            <a:off x="9463842"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310" name="object 45">
            <a:extLst>
              <a:ext uri="{FF2B5EF4-FFF2-40B4-BE49-F238E27FC236}">
                <a16:creationId xmlns:a16="http://schemas.microsoft.com/office/drawing/2014/main" id="{97A5BC6F-87F9-5DD6-7657-A1F8CCE57AFA}"/>
              </a:ext>
            </a:extLst>
          </p:cNvPr>
          <p:cNvSpPr txBox="1"/>
          <p:nvPr/>
        </p:nvSpPr>
        <p:spPr>
          <a:xfrm>
            <a:off x="6115671"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1" name="object 46">
            <a:extLst>
              <a:ext uri="{FF2B5EF4-FFF2-40B4-BE49-F238E27FC236}">
                <a16:creationId xmlns:a16="http://schemas.microsoft.com/office/drawing/2014/main" id="{518C8D47-1002-B31E-6995-CCBDC5C6CD31}"/>
              </a:ext>
            </a:extLst>
          </p:cNvPr>
          <p:cNvSpPr txBox="1"/>
          <p:nvPr/>
        </p:nvSpPr>
        <p:spPr>
          <a:xfrm>
            <a:off x="8397219"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312" name="object 47">
            <a:extLst>
              <a:ext uri="{FF2B5EF4-FFF2-40B4-BE49-F238E27FC236}">
                <a16:creationId xmlns:a16="http://schemas.microsoft.com/office/drawing/2014/main" id="{6309861C-6587-667D-D8F9-1B5C4D061050}"/>
              </a:ext>
            </a:extLst>
          </p:cNvPr>
          <p:cNvSpPr txBox="1"/>
          <p:nvPr/>
        </p:nvSpPr>
        <p:spPr>
          <a:xfrm>
            <a:off x="10604616"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Tree>
    <p:extLst>
      <p:ext uri="{BB962C8B-B14F-4D97-AF65-F5344CB8AC3E}">
        <p14:creationId xmlns:p14="http://schemas.microsoft.com/office/powerpoint/2010/main" val="66881423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p:cNvSpPr>
                <a:spLocks noChangeArrowheads="1"/>
              </p:cNvSpPr>
              <p:nvPr/>
            </p:nvSpPr>
            <p:spPr bwMode="auto">
              <a:xfrm>
                <a:off x="838200" y="720070"/>
                <a:ext cx="10591800" cy="2632730"/>
              </a:xfrm>
              <a:prstGeom prst="rect">
                <a:avLst/>
              </a:prstGeom>
              <a:noFill/>
              <a:ln>
                <a:noFill/>
              </a:ln>
              <a:effectLst/>
            </p:spPr>
            <p:txBody>
              <a:bodyPr vert="horz" wrap="square" lIns="90478" tIns="44445" rIns="90478" bIns="44445" numCol="1" anchor="t" anchorCtr="0" compatLnSpc="1">
                <a:prstTxWarp prst="textNoShape">
                  <a:avLst/>
                </a:prstTxWarp>
                <a:normAutofit fontScale="92500"/>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Assumptions:</a:t>
                </a:r>
              </a:p>
              <a:p>
                <a:pPr marL="742950" lvl="1" indent="-285750" eaLnBrk="1" hangingPunct="1">
                  <a:lnSpc>
                    <a:spcPct val="90000"/>
                  </a:lnSpc>
                  <a:spcBef>
                    <a:spcPct val="30000"/>
                  </a:spcBef>
                  <a:buSzPct val="100000"/>
                  <a:buChar char="•"/>
                </a:pPr>
                <a:r>
                  <a:rPr lang="en-US" altLang="zh-CN" sz="2400" b="0" dirty="0">
                    <a:latin typeface="Gill Sans Light" charset="0"/>
                    <a:ea typeface="宋体" pitchFamily="2" charset="-122"/>
                  </a:rPr>
                  <a:t>No resource sharing (no critical sections)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Consider the synchronous taskset: all tasks are initially released at time 0 simultaneously, called the critical instant. This is the worst-case: if the taskset is schedulable with this assumption, then it will be schedulable for any other release offset. </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Figure shows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has longer response time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when released at time 0, the critical instant, simultaneously with higher priority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838200" y="720070"/>
                <a:ext cx="10591800" cy="2632730"/>
              </a:xfrm>
              <a:prstGeom prst="rect">
                <a:avLst/>
              </a:prstGeom>
              <a:blipFill>
                <a:blip r:embed="rId3"/>
                <a:stretch>
                  <a:fillRect l="-921" t="-3935"/>
                </a:stretch>
              </a:blipFill>
              <a:ln>
                <a:noFill/>
              </a:ln>
              <a:effectLst/>
            </p:spPr>
            <p:txBody>
              <a:bodyPr/>
              <a:lstStyle/>
              <a:p>
                <a:r>
                  <a:rPr lang="en-SE">
                    <a:noFill/>
                  </a:rPr>
                  <a:t> </a:t>
                </a:r>
              </a:p>
            </p:txBody>
          </p:sp>
        </mc:Fallback>
      </mc:AlternateContent>
      <p:pic>
        <p:nvPicPr>
          <p:cNvPr id="3" name="Picture 2">
            <a:extLst>
              <a:ext uri="{FF2B5EF4-FFF2-40B4-BE49-F238E27FC236}">
                <a16:creationId xmlns:a16="http://schemas.microsoft.com/office/drawing/2014/main" id="{647ACB43-405D-9680-2789-33B490281F6B}"/>
              </a:ext>
            </a:extLst>
          </p:cNvPr>
          <p:cNvPicPr>
            <a:picLocks noChangeAspect="1"/>
          </p:cNvPicPr>
          <p:nvPr/>
        </p:nvPicPr>
        <p:blipFill>
          <a:blip r:embed="rId4"/>
          <a:stretch>
            <a:fillRect/>
          </a:stretch>
        </p:blipFill>
        <p:spPr>
          <a:xfrm>
            <a:off x="3601154" y="3286301"/>
            <a:ext cx="5806652" cy="3391893"/>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E438F-65FA-DDA8-5535-78D5ECAB3597}"/>
            </a:ext>
          </a:extLst>
        </p:cNvPr>
        <p:cNvGrpSpPr/>
        <p:nvPr/>
      </p:nvGrpSpPr>
      <p:grpSpPr>
        <a:xfrm>
          <a:off x="0" y="0"/>
          <a:ext cx="0" cy="0"/>
          <a:chOff x="0" y="0"/>
          <a:chExt cx="0" cy="0"/>
        </a:xfrm>
      </p:grpSpPr>
      <p:sp>
        <p:nvSpPr>
          <p:cNvPr id="50178" name="Rectangle 2">
            <a:extLst>
              <a:ext uri="{FF2B5EF4-FFF2-40B4-BE49-F238E27FC236}">
                <a16:creationId xmlns:a16="http://schemas.microsoft.com/office/drawing/2014/main" id="{2E4444AF-5DBD-062D-1003-7BB707FD6D17}"/>
              </a:ext>
            </a:extLst>
          </p:cNvPr>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a:extLst>
              <a:ext uri="{FF2B5EF4-FFF2-40B4-BE49-F238E27FC236}">
                <a16:creationId xmlns:a16="http://schemas.microsoft.com/office/drawing/2014/main" id="{30F26171-33C4-C2CC-F1F0-5735FFB9CB67}"/>
              </a:ext>
            </a:extLst>
          </p:cNvPr>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ChangeArrowheads="1"/>
              </p:cNvSpPr>
              <p:nvPr/>
            </p:nvSpPr>
            <p:spPr bwMode="auto">
              <a:xfrm>
                <a:off x="990600" y="720070"/>
                <a:ext cx="10439400" cy="590933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For each task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𝜏</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compute its Worst-Case Response Time (WCRT)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and compare to its deadline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𝐷</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schedulable if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𝑅</m:t>
                            </m:r>
                          </m:e>
                          <m:sub>
                            <m:r>
                              <a:rPr lang="en-GB" altLang="zh-CN" sz="2800" b="0" i="1">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𝐷</m:t>
                        </m:r>
                      </m:e>
                      <m:sub>
                        <m:r>
                          <a:rPr lang="en-GB" altLang="zh-CN" sz="2800" b="0" i="1">
                            <a:latin typeface="Cambria Math" panose="02040503050406030204" pitchFamily="18" charset="0"/>
                            <a:ea typeface="宋体" pitchFamily="2" charset="-122"/>
                          </a:rPr>
                          <m:t>𝑖</m:t>
                        </m:r>
                      </m:sub>
                    </m:sSub>
                  </m:oMath>
                </a14:m>
                <a:endParaRPr lang="en-US" altLang="zh-CN" sz="28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The taskset is schedulable of all tasks are schedulable.</a:t>
                </a:r>
              </a:p>
              <a:p>
                <a:pPr marL="285750" indent="-285750" eaLnBrk="1" hangingPunct="1">
                  <a:lnSpc>
                    <a:spcPct val="90000"/>
                  </a:lnSpc>
                  <a:spcBef>
                    <a:spcPct val="30000"/>
                  </a:spcBef>
                  <a:buSzPct val="100000"/>
                  <a:buFontTx/>
                  <a:buChar char="•"/>
                </a:pPr>
                <a:r>
                  <a:rPr lang="en-GB" altLang="zh-CN" sz="2800" b="0" dirty="0">
                    <a:latin typeface="Gill Sans Light" charset="0"/>
                    <a:ea typeface="宋体" pitchFamily="2" charset="-122"/>
                  </a:rPr>
                  <a:t>WCRT</a:t>
                </a:r>
                <a:r>
                  <a:rPr lang="en-GB" altLang="zh-CN" sz="2800" b="0" dirty="0">
                    <a:ea typeface="宋体" pitchFamily="2" charset="-122"/>
                  </a:rPr>
                  <a:t>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b="0" i="1" dirty="0" smtClean="0">
                            <a:latin typeface="Cambria Math" panose="02040503050406030204" pitchFamily="18" charset="0"/>
                            <a:ea typeface="宋体" pitchFamily="2" charset="-122"/>
                          </a:rPr>
                          <m:t>𝑅</m:t>
                        </m:r>
                      </m:e>
                      <m:sub>
                        <m:r>
                          <a:rPr lang="en-US" altLang="zh-CN" sz="2800" b="0" i="1" dirty="0"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computed by solving the following recursive equation:</a:t>
                </a:r>
              </a:p>
              <a:p>
                <a:pPr marL="285750" indent="-285750" eaLnBrk="1" hangingPunct="1">
                  <a:lnSpc>
                    <a:spcPct val="90000"/>
                  </a:lnSpc>
                  <a:spcBef>
                    <a:spcPct val="30000"/>
                  </a:spcBef>
                  <a:buSzPct val="100000"/>
                  <a:buChar char="•"/>
                </a:pP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nary>
                      <m:naryPr>
                        <m:chr m:val="∑"/>
                        <m:supHide m:val="on"/>
                        <m:ctrlPr>
                          <a:rPr lang="en-GB" altLang="zh-CN" sz="2800" b="0" i="1" smtClean="0">
                            <a:latin typeface="Cambria Math" panose="02040503050406030204" pitchFamily="18" charset="0"/>
                            <a:ea typeface="宋体" pitchFamily="2" charset="-122"/>
                          </a:rPr>
                        </m:ctrlPr>
                      </m:naryPr>
                      <m:sub>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𝑗</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h𝑝</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𝑖</m:t>
                        </m:r>
                        <m:r>
                          <a:rPr lang="en-GB" altLang="zh-CN" sz="2800" b="0" i="1">
                            <a:latin typeface="Cambria Math" panose="02040503050406030204" pitchFamily="18" charset="0"/>
                            <a:ea typeface="宋体" pitchFamily="2" charset="-122"/>
                          </a:rPr>
                          <m:t>)</m:t>
                        </m:r>
                      </m:sub>
                      <m:sup/>
                      <m:e>
                        <m:d>
                          <m:dPr>
                            <m:begChr m:val="⌈"/>
                            <m:endChr m:val="⌉"/>
                            <m:ctrlPr>
                              <a:rPr lang="en-GB" altLang="zh-CN" sz="2800" b="0" i="1" smtClean="0">
                                <a:latin typeface="Cambria Math" panose="02040503050406030204" pitchFamily="18" charset="0"/>
                                <a:ea typeface="宋体" pitchFamily="2" charset="-122"/>
                              </a:rPr>
                            </m:ctrlPr>
                          </m:dPr>
                          <m:e>
                            <m:f>
                              <m:fPr>
                                <m:ctrlPr>
                                  <a:rPr lang="en-GB" altLang="zh-CN" sz="2800" b="0" i="1" smtClean="0">
                                    <a:latin typeface="Cambria Math" panose="02040503050406030204" pitchFamily="18" charset="0"/>
                                    <a:ea typeface="宋体" pitchFamily="2" charset="-122"/>
                                  </a:rPr>
                                </m:ctrlPr>
                              </m:fPr>
                              <m:num>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num>
                              <m:den>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𝑇</m:t>
                                    </m:r>
                                  </m:e>
                                  <m:sub>
                                    <m:r>
                                      <a:rPr lang="en-GB" altLang="zh-CN" sz="2800" b="0" i="1" smtClean="0">
                                        <a:latin typeface="Cambria Math" panose="02040503050406030204" pitchFamily="18" charset="0"/>
                                        <a:ea typeface="宋体" pitchFamily="2" charset="-122"/>
                                      </a:rPr>
                                      <m:t>𝑗</m:t>
                                    </m:r>
                                  </m:sub>
                                </m:sSub>
                              </m:den>
                            </m:f>
                          </m:e>
                        </m:d>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𝑗</m:t>
                            </m:r>
                          </m:sub>
                        </m:sSub>
                      </m:e>
                    </m:nary>
                  </m:oMath>
                </a14:m>
                <a:endParaRPr lang="en-US" altLang="zh-CN" sz="28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where </a:t>
                </a:r>
                <a14:m>
                  <m:oMath xmlns:m="http://schemas.openxmlformats.org/officeDocument/2006/math">
                    <m:r>
                      <a:rPr lang="en-US" altLang="zh-CN" sz="2400" b="0" i="1" dirty="0" smtClean="0">
                        <a:latin typeface="Cambria Math" panose="02040503050406030204" pitchFamily="18" charset="0"/>
                        <a:ea typeface="宋体" pitchFamily="2" charset="-122"/>
                      </a:rPr>
                      <m:t>h𝑝</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𝑖</m:t>
                    </m:r>
                    <m:r>
                      <a:rPr lang="en-US" altLang="zh-CN" sz="2400" b="0" i="1" dirty="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set of tasks with higher priority than task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𝜏</m:t>
                        </m:r>
                      </m:e>
                      <m:sub>
                        <m:r>
                          <a:rPr lang="en-GB"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p>
              <a:p>
                <a:pPr marL="742950" lvl="1" indent="-285750" eaLnBrk="1" hangingPunct="1">
                  <a:lnSpc>
                    <a:spcPct val="90000"/>
                  </a:lnSpc>
                  <a:spcBef>
                    <a:spcPct val="30000"/>
                  </a:spcBef>
                  <a:buSzPct val="100000"/>
                  <a:buFontTx/>
                  <a:buChar char="•"/>
                </a:pPr>
                <a14:m>
                  <m:oMath xmlns:m="http://schemas.openxmlformats.org/officeDocument/2006/math">
                    <m:r>
                      <a:rPr lang="en-GB" altLang="zh-CN" sz="2400" b="0" i="1" smtClean="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ceiling operator, e.g., </a:t>
                </a: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r>
                          <a:rPr lang="en-GB" altLang="zh-CN" sz="2400" b="0" i="1" smtClean="0">
                            <a:latin typeface="Cambria Math" panose="02040503050406030204" pitchFamily="18" charset="0"/>
                            <a:ea typeface="宋体" pitchFamily="2" charset="-122"/>
                          </a:rPr>
                          <m:t>1.1</m:t>
                        </m:r>
                      </m:e>
                    </m:d>
                    <m:r>
                      <a:rPr lang="en-GB" altLang="zh-CN" sz="2400" b="0" i="1" smtClean="0">
                        <a:latin typeface="Cambria Math" panose="02040503050406030204" pitchFamily="18" charset="0"/>
                        <a:ea typeface="宋体" pitchFamily="2" charset="-122"/>
                      </a:rPr>
                      <m:t>=2,</m:t>
                    </m:r>
                  </m:oMath>
                </a14:m>
                <a:r>
                  <a:rPr lang="en-US" altLang="zh-CN" sz="2400" b="0" dirty="0">
                    <a:latin typeface="Gill Sans Light" charset="0"/>
                    <a:ea typeface="宋体" pitchFamily="2" charset="-122"/>
                  </a:rPr>
                  <a:t>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r>
                          <a:rPr lang="en-GB" altLang="zh-CN" sz="2400" b="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0</m:t>
                        </m:r>
                      </m:e>
                    </m:d>
                    <m:r>
                      <a:rPr lang="en-GB" altLang="zh-CN" sz="2400" b="0" i="1">
                        <a:latin typeface="Cambria Math" panose="02040503050406030204" pitchFamily="18" charset="0"/>
                        <a:ea typeface="宋体" pitchFamily="2" charset="-122"/>
                      </a:rPr>
                      <m:t>=</m:t>
                    </m:r>
                    <m:r>
                      <a:rPr lang="en-GB" altLang="zh-CN" sz="2400" b="0" i="1" smtClean="0">
                        <a:latin typeface="Cambria Math" panose="02040503050406030204" pitchFamily="18" charset="0"/>
                        <a:ea typeface="宋体" pitchFamily="2" charset="-122"/>
                      </a:rPr>
                      <m:t>1</m:t>
                    </m:r>
                  </m:oMath>
                </a14:m>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Rot="1" noChangeAspect="1" noMove="1" noResize="1" noEditPoints="1" noAdjustHandles="1" noChangeArrowheads="1" noChangeShapeType="1" noTextEdit="1"/>
              </p:cNvSpPr>
              <p:nvPr/>
            </p:nvSpPr>
            <p:spPr bwMode="auto">
              <a:xfrm>
                <a:off x="990600" y="720070"/>
                <a:ext cx="10439400" cy="5909330"/>
              </a:xfrm>
              <a:prstGeom prst="rect">
                <a:avLst/>
              </a:prstGeom>
              <a:blipFill>
                <a:blip r:embed="rId3"/>
                <a:stretch>
                  <a:fillRect l="-1402" t="-2371"/>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191137831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ea typeface="宋体" pitchFamily="2" charset="-122"/>
              </a:rPr>
              <a:t>An Example </a:t>
            </a:r>
            <a:r>
              <a:rPr lang="en-US" altLang="zh-CN" dirty="0" err="1">
                <a:ea typeface="宋体" pitchFamily="2" charset="-122"/>
              </a:rPr>
              <a:t>Taskset</a:t>
            </a:r>
            <a:endParaRPr lang="en-US" altLang="zh-CN" dirty="0">
              <a:ea typeface="宋体" pitchFamily="2" charset="-122"/>
            </a:endParaRPr>
          </a:p>
        </p:txBody>
      </p:sp>
      <p:graphicFrame>
        <p:nvGraphicFramePr>
          <p:cNvPr id="662564" name="Group 36"/>
          <p:cNvGraphicFramePr>
            <a:graphicFrameLocks noGrp="1"/>
          </p:cNvGraphicFramePr>
          <p:nvPr>
            <p:ph idx="1"/>
            <p:extLst>
              <p:ext uri="{D42A27DB-BD31-4B8C-83A1-F6EECF244321}">
                <p14:modId xmlns:p14="http://schemas.microsoft.com/office/powerpoint/2010/main" val="3222388670"/>
              </p:ext>
            </p:extLst>
          </p:nvPr>
        </p:nvGraphicFramePr>
        <p:xfrm>
          <a:off x="3886200" y="3886200"/>
          <a:ext cx="3750015" cy="1828800"/>
        </p:xfrm>
        <a:graphic>
          <a:graphicData uri="http://schemas.openxmlformats.org/drawingml/2006/table">
            <a:tbl>
              <a:tblPr/>
              <a:tblGrid>
                <a:gridCol w="937911">
                  <a:extLst>
                    <a:ext uri="{9D8B030D-6E8A-4147-A177-3AD203B41FA5}">
                      <a16:colId xmlns:a16="http://schemas.microsoft.com/office/drawing/2014/main" val="20000"/>
                    </a:ext>
                  </a:extLst>
                </a:gridCol>
                <a:gridCol w="1119488">
                  <a:extLst>
                    <a:ext uri="{9D8B030D-6E8A-4147-A177-3AD203B41FA5}">
                      <a16:colId xmlns:a16="http://schemas.microsoft.com/office/drawing/2014/main" val="20002"/>
                    </a:ext>
                  </a:extLst>
                </a:gridCol>
                <a:gridCol w="754705">
                  <a:extLst>
                    <a:ext uri="{9D8B030D-6E8A-4147-A177-3AD203B41FA5}">
                      <a16:colId xmlns:a16="http://schemas.microsoft.com/office/drawing/2014/main" val="20003"/>
                    </a:ext>
                  </a:extLst>
                </a:gridCol>
                <a:gridCol w="937911">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Prio</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8163" name="Rectangle 38" descr="Rectangle: Click to edit Master text styles&#10;Second level&#10;Third level&#10;Fourth level&#10;Fifth level"/>
              <p:cNvSpPr>
                <a:spLocks noChangeArrowheads="1"/>
              </p:cNvSpPr>
              <p:nvPr/>
            </p:nvSpPr>
            <p:spPr bwMode="auto">
              <a:xfrm>
                <a:off x="1447800" y="1066800"/>
                <a:ext cx="9550400" cy="297180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 </a:t>
                </a:r>
                <a14:m>
                  <m:oMath xmlns:m="http://schemas.openxmlformats.org/officeDocument/2006/math">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30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40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12</m:t>
                        </m:r>
                      </m:num>
                      <m:den>
                        <m:r>
                          <a:rPr lang="en-US" altLang="zh-CN" sz="2400" b="0" i="1" dirty="0" smtClean="0">
                            <a:latin typeface="Cambria Math" panose="02040503050406030204" pitchFamily="18" charset="0"/>
                            <a:ea typeface="宋体" pitchFamily="2" charset="-122"/>
                          </a:rPr>
                          <m:t>52</m:t>
                        </m:r>
                      </m:den>
                    </m:f>
                    <m:r>
                      <a:rPr lang="en-US" altLang="zh-CN" sz="2400" b="0" i="1" dirty="0" smtClean="0">
                        <a:latin typeface="Cambria Math" panose="02040503050406030204" pitchFamily="18" charset="0"/>
                        <a:ea typeface="宋体" pitchFamily="2" charset="-122"/>
                      </a:rPr>
                      <m:t> </m:t>
                    </m:r>
                    <m:r>
                      <a:rPr lang="en-US" altLang="zh-CN" sz="2400" b="0" i="1" dirty="0">
                        <a:latin typeface="Cambria Math" panose="02040503050406030204" pitchFamily="18" charset="0"/>
                        <a:ea typeface="宋体" pitchFamily="2" charset="-122"/>
                      </a:rPr>
                      <m:t>= </m:t>
                    </m:r>
                    <m:r>
                      <a:rPr lang="en-US" altLang="zh-CN" sz="2400" b="0" i="1" dirty="0" smtClean="0">
                        <a:latin typeface="Cambria Math" panose="02040503050406030204" pitchFamily="18" charset="0"/>
                        <a:ea typeface="宋体" pitchFamily="2" charset="-122"/>
                      </a:rPr>
                      <m:t>0.81</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a:t>
                </a:r>
                <a14:m>
                  <m:oMath xmlns:m="http://schemas.openxmlformats.org/officeDocument/2006/math">
                    <m:d>
                      <m:dPr>
                        <m:ctrlPr>
                          <a:rPr lang="en-US" altLang="zh-CN" sz="2400" b="0" i="1" dirty="0" smtClean="0">
                            <a:latin typeface="Cambria Math" panose="02040503050406030204" pitchFamily="18" charset="0"/>
                            <a:ea typeface="宋体" pitchFamily="2" charset="-122"/>
                          </a:rPr>
                        </m:ctrlPr>
                      </m:dPr>
                      <m:e>
                        <m:r>
                          <a:rPr lang="en-US" altLang="zh-CN" sz="2400" b="0" i="1" dirty="0" smtClean="0">
                            <a:latin typeface="Cambria Math" panose="02040503050406030204" pitchFamily="18" charset="0"/>
                            <a:ea typeface="宋体" pitchFamily="2" charset="-122"/>
                          </a:rPr>
                          <m:t>𝑁</m:t>
                        </m:r>
                        <m:r>
                          <a:rPr lang="en-US" altLang="zh-CN" sz="2400" b="0" i="1" dirty="0" smtClean="0">
                            <a:latin typeface="Cambria Math" panose="02040503050406030204" pitchFamily="18" charset="0"/>
                            <a:ea typeface="宋体" pitchFamily="2" charset="-122"/>
                          </a:rPr>
                          <m:t> = 3</m:t>
                        </m:r>
                      </m:e>
                    </m:d>
                    <m:r>
                      <a:rPr lang="en-US"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d>
                      <m:dPr>
                        <m:ctrlPr>
                          <a:rPr lang="en-GB" altLang="zh-CN" sz="2400" b="0" i="1" dirty="0" smtClean="0">
                            <a:latin typeface="Cambria Math" panose="02040503050406030204" pitchFamily="18" charset="0"/>
                            <a:ea typeface="宋体" pitchFamily="2" charset="-122"/>
                          </a:rPr>
                        </m:ctrlPr>
                      </m:dPr>
                      <m:e>
                        <m:sSup>
                          <m:sSupPr>
                            <m:ctrlPr>
                              <a:rPr lang="en-GB" altLang="zh-CN" sz="2400" b="0" i="1" dirty="0" smtClean="0">
                                <a:latin typeface="Cambria Math" panose="02040503050406030204" pitchFamily="18" charset="0"/>
                                <a:ea typeface="宋体" pitchFamily="2" charset="-122"/>
                              </a:rPr>
                            </m:ctrlPr>
                          </m:sSupPr>
                          <m:e>
                            <m:r>
                              <a:rPr lang="en-GB" altLang="zh-CN" sz="2400" b="0" i="1" dirty="0" smtClean="0">
                                <a:latin typeface="Cambria Math" panose="02040503050406030204" pitchFamily="18" charset="0"/>
                                <a:ea typeface="宋体" pitchFamily="2" charset="-122"/>
                              </a:rPr>
                              <m:t>2</m:t>
                            </m:r>
                          </m:e>
                          <m:sup>
                            <m:r>
                              <a:rPr lang="en-GB" altLang="zh-CN" sz="2400" b="0" i="1" dirty="0" smtClean="0">
                                <a:latin typeface="Cambria Math" panose="02040503050406030204" pitchFamily="18" charset="0"/>
                                <a:ea typeface="宋体" pitchFamily="2" charset="-122"/>
                              </a:rPr>
                              <m:t>1/3</m:t>
                            </m:r>
                          </m:sup>
                        </m:sSup>
                        <m:r>
                          <a:rPr lang="en-GB" altLang="zh-CN" sz="2400" b="0" i="1" dirty="0" smtClean="0">
                            <a:latin typeface="Cambria Math" panose="02040503050406030204" pitchFamily="18" charset="0"/>
                            <a:ea typeface="宋体" pitchFamily="2" charset="-122"/>
                          </a:rPr>
                          <m:t>−1</m:t>
                        </m:r>
                      </m:e>
                    </m:d>
                    <m:r>
                      <a:rPr lang="en-GB"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 0.78</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test fails since 0.81 &gt; 0.78</a:t>
                </a: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But taskset is actually schedulable</a:t>
                </a:r>
              </a:p>
            </p:txBody>
          </p:sp>
        </mc:Choice>
        <mc:Fallback xmlns="">
          <p:sp>
            <p:nvSpPr>
              <p:cNvPr id="48163" name="Rectangle 38"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1447800" y="1066800"/>
                <a:ext cx="9550400" cy="2971800"/>
              </a:xfrm>
              <a:prstGeom prst="rect">
                <a:avLst/>
              </a:prstGeom>
              <a:blipFill>
                <a:blip r:embed="rId3"/>
                <a:stretch>
                  <a:fillRect l="-1213" t="-1230"/>
                </a:stretch>
              </a:blipFill>
              <a:ln>
                <a:noFill/>
              </a:ln>
              <a:effectLst/>
            </p:spPr>
            <p:txBody>
              <a:bodyPr/>
              <a:lstStyle/>
              <a:p>
                <a:r>
                  <a:rPr lang="en-SE">
                    <a:noFill/>
                  </a:rPr>
                  <a:t> </a:t>
                </a:r>
              </a:p>
            </p:txBody>
          </p:sp>
        </mc:Fallback>
      </mc:AlternateContent>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0"/>
          <p:cNvSpPr>
            <a:spLocks noGrp="1" noChangeArrowheads="1"/>
          </p:cNvSpPr>
          <p:nvPr>
            <p:ph type="title"/>
          </p:nvPr>
        </p:nvSpPr>
        <p:spPr/>
        <p:txBody>
          <a:bodyPr/>
          <a:lstStyle/>
          <a:p>
            <a:pPr eaLnBrk="1" hangingPunct="1"/>
            <a:r>
              <a:rPr lang="en-US" altLang="zh-CN" dirty="0">
                <a:ea typeface="宋体" pitchFamily="2" charset="-122"/>
              </a:rPr>
              <a:t>Schedule Timeline</a:t>
            </a:r>
          </a:p>
        </p:txBody>
      </p:sp>
      <p:sp>
        <p:nvSpPr>
          <p:cNvPr id="49155" name="Line 138"/>
          <p:cNvSpPr>
            <a:spLocks noChangeShapeType="1"/>
          </p:cNvSpPr>
          <p:nvPr/>
        </p:nvSpPr>
        <p:spPr bwMode="auto">
          <a:xfrm>
            <a:off x="1847850" y="3275013"/>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49156" name="Line 140"/>
          <p:cNvSpPr>
            <a:spLocks noChangeShapeType="1"/>
          </p:cNvSpPr>
          <p:nvPr/>
        </p:nvSpPr>
        <p:spPr bwMode="auto">
          <a:xfrm>
            <a:off x="1847850" y="3122613"/>
            <a:ext cx="0" cy="304800"/>
          </a:xfrm>
          <a:prstGeom prst="line">
            <a:avLst/>
          </a:prstGeom>
          <a:noFill/>
          <a:ln w="9525">
            <a:solidFill>
              <a:srgbClr val="000000"/>
            </a:solidFill>
            <a:round/>
            <a:headEnd/>
            <a:tailEnd/>
          </a:ln>
        </p:spPr>
        <p:txBody>
          <a:bodyPr wrap="none"/>
          <a:lstStyle/>
          <a:p>
            <a:endParaRPr lang="zh-CN" altLang="en-US"/>
          </a:p>
        </p:txBody>
      </p:sp>
      <p:sp>
        <p:nvSpPr>
          <p:cNvPr id="49157" name="Line 141"/>
          <p:cNvSpPr>
            <a:spLocks noChangeShapeType="1"/>
          </p:cNvSpPr>
          <p:nvPr/>
        </p:nvSpPr>
        <p:spPr bwMode="auto">
          <a:xfrm>
            <a:off x="3348038" y="3122613"/>
            <a:ext cx="0" cy="304800"/>
          </a:xfrm>
          <a:prstGeom prst="line">
            <a:avLst/>
          </a:prstGeom>
          <a:noFill/>
          <a:ln w="9525">
            <a:solidFill>
              <a:srgbClr val="000000"/>
            </a:solidFill>
            <a:round/>
            <a:headEnd/>
            <a:tailEnd/>
          </a:ln>
        </p:spPr>
        <p:txBody>
          <a:bodyPr wrap="none"/>
          <a:lstStyle/>
          <a:p>
            <a:endParaRPr lang="zh-CN" altLang="en-US"/>
          </a:p>
        </p:txBody>
      </p:sp>
      <p:sp>
        <p:nvSpPr>
          <p:cNvPr id="49158" name="Line 142"/>
          <p:cNvSpPr>
            <a:spLocks noChangeShapeType="1"/>
          </p:cNvSpPr>
          <p:nvPr/>
        </p:nvSpPr>
        <p:spPr bwMode="auto">
          <a:xfrm>
            <a:off x="4895850" y="3148013"/>
            <a:ext cx="0" cy="304800"/>
          </a:xfrm>
          <a:prstGeom prst="line">
            <a:avLst/>
          </a:prstGeom>
          <a:noFill/>
          <a:ln w="9525">
            <a:solidFill>
              <a:srgbClr val="000000"/>
            </a:solidFill>
            <a:round/>
            <a:headEnd/>
            <a:tailEnd/>
          </a:ln>
        </p:spPr>
        <p:txBody>
          <a:bodyPr wrap="none"/>
          <a:lstStyle/>
          <a:p>
            <a:endParaRPr lang="zh-CN" altLang="en-US"/>
          </a:p>
        </p:txBody>
      </p:sp>
      <p:sp>
        <p:nvSpPr>
          <p:cNvPr id="49159" name="Line 146"/>
          <p:cNvSpPr>
            <a:spLocks noChangeShapeType="1"/>
          </p:cNvSpPr>
          <p:nvPr/>
        </p:nvSpPr>
        <p:spPr bwMode="auto">
          <a:xfrm>
            <a:off x="6424613" y="3148013"/>
            <a:ext cx="0" cy="304800"/>
          </a:xfrm>
          <a:prstGeom prst="line">
            <a:avLst/>
          </a:prstGeom>
          <a:noFill/>
          <a:ln w="9525">
            <a:solidFill>
              <a:srgbClr val="000000"/>
            </a:solidFill>
            <a:round/>
            <a:headEnd/>
            <a:tailEnd/>
          </a:ln>
        </p:spPr>
        <p:txBody>
          <a:bodyPr wrap="none"/>
          <a:lstStyle/>
          <a:p>
            <a:endParaRPr lang="zh-CN" altLang="en-US"/>
          </a:p>
        </p:txBody>
      </p:sp>
      <p:sp>
        <p:nvSpPr>
          <p:cNvPr id="49160" name="Line 148"/>
          <p:cNvSpPr>
            <a:spLocks noChangeShapeType="1"/>
          </p:cNvSpPr>
          <p:nvPr/>
        </p:nvSpPr>
        <p:spPr bwMode="auto">
          <a:xfrm>
            <a:off x="7980363" y="3122613"/>
            <a:ext cx="0" cy="304800"/>
          </a:xfrm>
          <a:prstGeom prst="line">
            <a:avLst/>
          </a:prstGeom>
          <a:noFill/>
          <a:ln w="9525">
            <a:solidFill>
              <a:srgbClr val="000000"/>
            </a:solidFill>
            <a:round/>
            <a:headEnd/>
            <a:tailEnd/>
          </a:ln>
        </p:spPr>
        <p:txBody>
          <a:bodyPr wrap="none"/>
          <a:lstStyle/>
          <a:p>
            <a:endParaRPr lang="zh-CN" altLang="en-US"/>
          </a:p>
        </p:txBody>
      </p:sp>
      <p:sp>
        <p:nvSpPr>
          <p:cNvPr id="49161" name="Text Box 149"/>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49162" name="Text Box 150"/>
          <p:cNvSpPr txBox="1">
            <a:spLocks noChangeArrowheads="1"/>
          </p:cNvSpPr>
          <p:nvPr/>
        </p:nvSpPr>
        <p:spPr bwMode="auto">
          <a:xfrm>
            <a:off x="3114676" y="33083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9163" name="Text Box 151"/>
          <p:cNvSpPr txBox="1">
            <a:spLocks noChangeArrowheads="1"/>
          </p:cNvSpPr>
          <p:nvPr/>
        </p:nvSpPr>
        <p:spPr bwMode="auto">
          <a:xfrm>
            <a:off x="4722814" y="33083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9164" name="Text Box 152"/>
          <p:cNvSpPr txBox="1">
            <a:spLocks noChangeArrowheads="1"/>
          </p:cNvSpPr>
          <p:nvPr/>
        </p:nvSpPr>
        <p:spPr bwMode="auto">
          <a:xfrm>
            <a:off x="6165851" y="33083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9165" name="Text Box 153"/>
          <p:cNvSpPr txBox="1">
            <a:spLocks noChangeArrowheads="1"/>
          </p:cNvSpPr>
          <p:nvPr/>
        </p:nvSpPr>
        <p:spPr bwMode="auto">
          <a:xfrm>
            <a:off x="7721601" y="33083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9166" name="Line 154"/>
          <p:cNvSpPr>
            <a:spLocks noChangeShapeType="1"/>
          </p:cNvSpPr>
          <p:nvPr/>
        </p:nvSpPr>
        <p:spPr bwMode="auto">
          <a:xfrm>
            <a:off x="9488488" y="3155950"/>
            <a:ext cx="0" cy="304800"/>
          </a:xfrm>
          <a:prstGeom prst="line">
            <a:avLst/>
          </a:prstGeom>
          <a:noFill/>
          <a:ln w="9525">
            <a:solidFill>
              <a:srgbClr val="000000"/>
            </a:solidFill>
            <a:round/>
            <a:headEnd/>
            <a:tailEnd/>
          </a:ln>
        </p:spPr>
        <p:txBody>
          <a:bodyPr wrap="none"/>
          <a:lstStyle/>
          <a:p>
            <a:endParaRPr lang="zh-CN" altLang="en-US"/>
          </a:p>
        </p:txBody>
      </p:sp>
      <p:sp>
        <p:nvSpPr>
          <p:cNvPr id="49167" name="Text Box 155"/>
          <p:cNvSpPr txBox="1">
            <a:spLocks noChangeArrowheads="1"/>
          </p:cNvSpPr>
          <p:nvPr/>
        </p:nvSpPr>
        <p:spPr bwMode="auto">
          <a:xfrm>
            <a:off x="9221789" y="33083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9168" name="Rectangle 157"/>
          <p:cNvSpPr>
            <a:spLocks noChangeArrowheads="1"/>
          </p:cNvSpPr>
          <p:nvPr/>
        </p:nvSpPr>
        <p:spPr bwMode="auto">
          <a:xfrm>
            <a:off x="1847850" y="2927351"/>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49169" name="Rectangle 158"/>
          <p:cNvSpPr>
            <a:spLocks noChangeArrowheads="1"/>
          </p:cNvSpPr>
          <p:nvPr/>
        </p:nvSpPr>
        <p:spPr bwMode="auto">
          <a:xfrm>
            <a:off x="6424613" y="2927351"/>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49170" name="Text Box 163"/>
          <p:cNvSpPr txBox="1">
            <a:spLocks noChangeArrowheads="1"/>
          </p:cNvSpPr>
          <p:nvPr/>
        </p:nvSpPr>
        <p:spPr bwMode="auto">
          <a:xfrm>
            <a:off x="9801225" y="3276600"/>
            <a:ext cx="718466"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Time</a:t>
            </a:r>
          </a:p>
        </p:txBody>
      </p:sp>
      <p:sp>
        <p:nvSpPr>
          <p:cNvPr id="49171" name="Rectangle 164"/>
          <p:cNvSpPr>
            <a:spLocks noChangeArrowheads="1"/>
          </p:cNvSpPr>
          <p:nvPr/>
        </p:nvSpPr>
        <p:spPr bwMode="auto">
          <a:xfrm>
            <a:off x="1847850" y="2438401"/>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9172" name="Rectangle 165"/>
          <p:cNvSpPr>
            <a:spLocks noChangeArrowheads="1"/>
          </p:cNvSpPr>
          <p:nvPr/>
        </p:nvSpPr>
        <p:spPr bwMode="auto">
          <a:xfrm>
            <a:off x="7988300" y="2438401"/>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9173" name="Rectangle 166"/>
          <p:cNvSpPr>
            <a:spLocks noChangeArrowheads="1"/>
          </p:cNvSpPr>
          <p:nvPr/>
        </p:nvSpPr>
        <p:spPr bwMode="auto">
          <a:xfrm>
            <a:off x="1847850" y="1905001"/>
            <a:ext cx="1784350"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49174" name="Rectangle 167" descr="Rectangle: Click to edit Master text styles&#10;Second level&#10;Third level&#10;Fourth level&#10;Fifth level"/>
          <p:cNvSpPr>
            <a:spLocks noChangeArrowheads="1"/>
          </p:cNvSpPr>
          <p:nvPr/>
        </p:nvSpPr>
        <p:spPr bwMode="auto">
          <a:xfrm>
            <a:off x="2133600" y="1219200"/>
            <a:ext cx="8153400" cy="2971800"/>
          </a:xfrm>
          <a:prstGeom prst="rect">
            <a:avLst/>
          </a:prstGeom>
          <a:noFill/>
          <a:ln w="9525">
            <a:noFill/>
            <a:miter lim="800000"/>
            <a:headEnd/>
            <a:tailEnd/>
          </a:ln>
        </p:spPr>
        <p:txBody>
          <a:bodyPr/>
          <a:lstStyle/>
          <a:p>
            <a:pPr marL="342900" indent="-342900">
              <a:spcBef>
                <a:spcPct val="20000"/>
              </a:spcBef>
              <a:buClr>
                <a:schemeClr val="hlink"/>
              </a:buClr>
              <a:buSzPct val="110000"/>
              <a:buBlip>
                <a:blip r:embed="rId3"/>
              </a:buBlip>
            </a:pPr>
            <a:endParaRPr lang="zh-CN" altLang="zh-CN" sz="2800">
              <a:solidFill>
                <a:srgbClr val="000000"/>
              </a:solidFill>
              <a:ea typeface="宋体" pitchFamily="2" charset="-122"/>
            </a:endParaRPr>
          </a:p>
        </p:txBody>
      </p:sp>
      <p:sp>
        <p:nvSpPr>
          <p:cNvPr id="49175" name="Rectangle 168" descr="Rectangle: Click to edit Master text styles&#10;Second level&#10;Third level&#10;Fourth level&#10;Fifth level"/>
          <p:cNvSpPr>
            <a:spLocks noChangeArrowheads="1"/>
          </p:cNvSpPr>
          <p:nvPr/>
        </p:nvSpPr>
        <p:spPr bwMode="auto">
          <a:xfrm>
            <a:off x="1320800" y="894556"/>
            <a:ext cx="6659562" cy="1332697"/>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If each task runs on a dedicated CPU on a multiprocessor platform:</a:t>
            </a:r>
          </a:p>
        </p:txBody>
      </p:sp>
      <p:sp>
        <p:nvSpPr>
          <p:cNvPr id="49176" name="Rectangle 169" descr="Rectangle: Click to edit Master text styles&#10;Second level&#10;Third level&#10;Fourth level&#10;Fifth level"/>
          <p:cNvSpPr>
            <a:spLocks noChangeArrowheads="1"/>
          </p:cNvSpPr>
          <p:nvPr/>
        </p:nvSpPr>
        <p:spPr bwMode="auto">
          <a:xfrm>
            <a:off x="1447802" y="3848100"/>
            <a:ext cx="8553448" cy="68580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If all tasks share a single CPU:</a:t>
            </a:r>
          </a:p>
        </p:txBody>
      </p:sp>
      <p:sp>
        <p:nvSpPr>
          <p:cNvPr id="49177" name="Line 170"/>
          <p:cNvSpPr>
            <a:spLocks noChangeShapeType="1"/>
          </p:cNvSpPr>
          <p:nvPr/>
        </p:nvSpPr>
        <p:spPr bwMode="auto">
          <a:xfrm>
            <a:off x="1855788" y="5903913"/>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49178" name="Line 171"/>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49179" name="Line 172"/>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49180" name="Line 173"/>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49181" name="Line 174"/>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49182" name="Line 175"/>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49183" name="Text Box 176"/>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49184" name="Text Box 177"/>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9185" name="Text Box 178"/>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9186" name="Text Box 179"/>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9187" name="Text Box 180"/>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9188" name="Line 181"/>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9189" name="Text Box 182"/>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9190" name="Rectangle 183"/>
          <p:cNvSpPr>
            <a:spLocks noChangeArrowheads="1"/>
          </p:cNvSpPr>
          <p:nvPr/>
        </p:nvSpPr>
        <p:spPr bwMode="auto">
          <a:xfrm>
            <a:off x="1855789" y="5556251"/>
            <a:ext cx="1500187"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49191" name="Rectangle 184"/>
          <p:cNvSpPr>
            <a:spLocks noChangeArrowheads="1"/>
          </p:cNvSpPr>
          <p:nvPr/>
        </p:nvSpPr>
        <p:spPr bwMode="auto">
          <a:xfrm>
            <a:off x="6432550" y="5556251"/>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49192" name="Text Box 185"/>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9193" name="Rectangle 186"/>
          <p:cNvSpPr>
            <a:spLocks noChangeArrowheads="1"/>
          </p:cNvSpPr>
          <p:nvPr/>
        </p:nvSpPr>
        <p:spPr bwMode="auto">
          <a:xfrm>
            <a:off x="3403600" y="5067301"/>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9194" name="Rectangle 187"/>
          <p:cNvSpPr>
            <a:spLocks noChangeArrowheads="1"/>
          </p:cNvSpPr>
          <p:nvPr/>
        </p:nvSpPr>
        <p:spPr bwMode="auto">
          <a:xfrm>
            <a:off x="7996239" y="5067301"/>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9195" name="Rectangle 188"/>
          <p:cNvSpPr>
            <a:spLocks noChangeArrowheads="1"/>
          </p:cNvSpPr>
          <p:nvPr/>
        </p:nvSpPr>
        <p:spPr bwMode="auto">
          <a:xfrm>
            <a:off x="4906964" y="4533901"/>
            <a:ext cx="1525587"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49196" name="Rectangle 189"/>
          <p:cNvSpPr>
            <a:spLocks noChangeArrowheads="1"/>
          </p:cNvSpPr>
          <p:nvPr/>
        </p:nvSpPr>
        <p:spPr bwMode="auto">
          <a:xfrm>
            <a:off x="9488489" y="4533901"/>
            <a:ext cx="504825"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a:ea typeface="宋体" pitchFamily="2" charset="-122"/>
            </a:endParaRPr>
          </a:p>
        </p:txBody>
      </p:sp>
      <p:graphicFrame>
        <p:nvGraphicFramePr>
          <p:cNvPr id="5" name="Group 36">
            <a:extLst>
              <a:ext uri="{FF2B5EF4-FFF2-40B4-BE49-F238E27FC236}">
                <a16:creationId xmlns:a16="http://schemas.microsoft.com/office/drawing/2014/main" id="{0563FC2C-DE97-7959-6D94-AD79AF3037FA}"/>
              </a:ext>
            </a:extLst>
          </p:cNvPr>
          <p:cNvGraphicFramePr>
            <a:graphicFrameLocks/>
          </p:cNvGraphicFramePr>
          <p:nvPr>
            <p:extLst>
              <p:ext uri="{D42A27DB-BD31-4B8C-83A1-F6EECF244321}">
                <p14:modId xmlns:p14="http://schemas.microsoft.com/office/powerpoint/2010/main" val="2171297383"/>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6" name="Line 70">
            <a:extLst>
              <a:ext uri="{FF2B5EF4-FFF2-40B4-BE49-F238E27FC236}">
                <a16:creationId xmlns:a16="http://schemas.microsoft.com/office/drawing/2014/main" id="{5E655EB5-E8FB-0AE1-DC00-5D14978B8C17}"/>
              </a:ext>
            </a:extLst>
          </p:cNvPr>
          <p:cNvSpPr>
            <a:spLocks noChangeShapeType="1"/>
          </p:cNvSpPr>
          <p:nvPr/>
        </p:nvSpPr>
        <p:spPr bwMode="auto">
          <a:xfrm flipV="1">
            <a:off x="1839843" y="1570363"/>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7" name="Text Box 185">
            <a:extLst>
              <a:ext uri="{FF2B5EF4-FFF2-40B4-BE49-F238E27FC236}">
                <a16:creationId xmlns:a16="http://schemas.microsoft.com/office/drawing/2014/main" id="{EDFC5B11-129D-DFDB-AB61-E25734C72F1E}"/>
              </a:ext>
            </a:extLst>
          </p:cNvPr>
          <p:cNvSpPr txBox="1">
            <a:spLocks noChangeArrowheads="1"/>
          </p:cNvSpPr>
          <p:nvPr/>
        </p:nvSpPr>
        <p:spPr bwMode="auto">
          <a:xfrm>
            <a:off x="1089887" y="1560904"/>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8" name="Line 70">
            <a:extLst>
              <a:ext uri="{FF2B5EF4-FFF2-40B4-BE49-F238E27FC236}">
                <a16:creationId xmlns:a16="http://schemas.microsoft.com/office/drawing/2014/main" id="{F466453F-0B6B-F8CF-EB7C-E3BF962D6D68}"/>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9" name="Text Box 185">
            <a:extLst>
              <a:ext uri="{FF2B5EF4-FFF2-40B4-BE49-F238E27FC236}">
                <a16:creationId xmlns:a16="http://schemas.microsoft.com/office/drawing/2014/main" id="{1CA0BDA3-4212-1E88-660A-6EDC40129D3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ea typeface="宋体" pitchFamily="2" charset="-122"/>
              </a:rPr>
              <a:t>Task T1</a:t>
            </a:r>
          </a:p>
        </p:txBody>
      </p:sp>
      <mc:AlternateContent xmlns:mc="http://schemas.openxmlformats.org/markup-compatibility/2006" xmlns:a14="http://schemas.microsoft.com/office/drawing/2010/main">
        <mc:Choice Requires="a14">
          <p:sp>
            <p:nvSpPr>
              <p:cNvPr id="51203" name="Rectangle 3" descr="Rectangle: Click to edit Master text styles&#10;Second level&#10;Third level&#10;Fourth level&#10;Fifth level"/>
              <p:cNvSpPr>
                <a:spLocks noGrp="1" noChangeArrowheads="1"/>
              </p:cNvSpPr>
              <p:nvPr>
                <p:ph idx="1"/>
              </p:nvPr>
            </p:nvSpPr>
            <p:spPr>
              <a:xfrm>
                <a:off x="1219200" y="914400"/>
                <a:ext cx="7091357" cy="5105400"/>
              </a:xfrm>
            </p:spPr>
            <p:txBody>
              <a:bodyPr>
                <a:normAutofit/>
              </a:bodyPr>
              <a:lstStyle/>
              <a:p>
                <a:pPr eaLnBrk="1" hangingPunct="1"/>
                <a:r>
                  <a:rPr lang="en-US" altLang="zh-CN" sz="2800" dirty="0">
                    <a:ea typeface="宋体" pitchFamily="2" charset="-122"/>
                  </a:rPr>
                  <a:t>T1 is the highest priority task, with no interference from other tasks </a:t>
                </a:r>
                <a14:m>
                  <m:oMath xmlns:m="http://schemas.openxmlformats.org/officeDocument/2006/math">
                    <m:r>
                      <a:rPr lang="en-GB" altLang="zh-CN" sz="2800" b="0" i="1" smtClean="0">
                        <a:latin typeface="Cambria Math" panose="02040503050406030204" pitchFamily="18" charset="0"/>
                        <a:ea typeface="宋体" pitchFamily="2" charset="-122"/>
                      </a:rPr>
                      <m:t>h𝑝</m:t>
                    </m:r>
                    <m:d>
                      <m:dPr>
                        <m:ctrlPr>
                          <a:rPr lang="en-GB" altLang="zh-CN" sz="2800" b="0" i="1" smtClean="0">
                            <a:latin typeface="Cambria Math" panose="02040503050406030204" pitchFamily="18" charset="0"/>
                            <a:ea typeface="宋体" pitchFamily="2" charset="-122"/>
                          </a:rPr>
                        </m:ctrlPr>
                      </m:dPr>
                      <m:e>
                        <m:r>
                          <a:rPr lang="en-GB" altLang="zh-CN" sz="2800" b="0" i="1" smtClean="0">
                            <a:latin typeface="Cambria Math" panose="02040503050406030204" pitchFamily="18" charset="0"/>
                            <a:ea typeface="宋体" pitchFamily="2" charset="-122"/>
                          </a:rPr>
                          <m:t>1</m:t>
                        </m:r>
                      </m:e>
                    </m:d>
                    <m:r>
                      <a:rPr lang="en-GB" altLang="zh-CN" sz="2800" b="0" i="1" smtClean="0">
                        <a:latin typeface="Cambria Math" panose="02040503050406030204" pitchFamily="18" charset="0"/>
                        <a:ea typeface="宋体" pitchFamily="2" charset="-122"/>
                      </a:rPr>
                      <m:t>=∅ </m:t>
                    </m:r>
                  </m:oMath>
                </a14:m>
                <a:endParaRPr lang="en-US" altLang="zh-CN" sz="2800" dirty="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 = </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𝐶</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 + 0 = 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 &lt; </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𝐷</m:t>
                        </m:r>
                      </m:e>
                      <m:sub>
                        <m:r>
                          <a:rPr lang="en-US" altLang="zh-CN" sz="2800" i="1" dirty="0" smtClean="0">
                            <a:latin typeface="Cambria Math" panose="02040503050406030204" pitchFamily="18" charset="0"/>
                            <a:ea typeface="宋体" pitchFamily="2" charset="-122"/>
                          </a:rPr>
                          <m:t>1</m:t>
                        </m:r>
                      </m:sub>
                    </m:sSub>
                  </m:oMath>
                </a14:m>
                <a:r>
                  <a:rPr lang="en-US" altLang="zh-CN" sz="2800" dirty="0">
                    <a:ea typeface="宋体" pitchFamily="2" charset="-122"/>
                  </a:rPr>
                  <a:t>, so T1 is schedulable</a:t>
                </a:r>
              </a:p>
              <a:p>
                <a:pPr eaLnBrk="1" hangingPunct="1"/>
                <a:endParaRPr lang="en-US" altLang="zh-CN" sz="2800" dirty="0">
                  <a:ea typeface="宋体" pitchFamily="2" charset="-122"/>
                </a:endParaRPr>
              </a:p>
            </p:txBody>
          </p:sp>
        </mc:Choice>
        <mc:Fallback xmlns="">
          <p:sp>
            <p:nvSpPr>
              <p:cNvPr id="5120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219200" y="914400"/>
                <a:ext cx="7091357" cy="5105400"/>
              </a:xfrm>
              <a:blipFill>
                <a:blip r:embed="rId3"/>
                <a:stretch>
                  <a:fillRect l="-1978" t="-2745"/>
                </a:stretch>
              </a:blipFill>
            </p:spPr>
            <p:txBody>
              <a:bodyPr/>
              <a:lstStyle/>
              <a:p>
                <a:r>
                  <a:rPr lang="en-SE">
                    <a:noFill/>
                  </a:rPr>
                  <a:t> </a:t>
                </a:r>
              </a:p>
            </p:txBody>
          </p:sp>
        </mc:Fallback>
      </mc:AlternateContent>
      <p:sp>
        <p:nvSpPr>
          <p:cNvPr id="51204" name="Line 70"/>
          <p:cNvSpPr>
            <a:spLocks noChangeShapeType="1"/>
          </p:cNvSpPr>
          <p:nvPr/>
        </p:nvSpPr>
        <p:spPr bwMode="auto">
          <a:xfrm>
            <a:off x="1857375" y="3929063"/>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51205" name="Line 71"/>
          <p:cNvSpPr>
            <a:spLocks noChangeShapeType="1"/>
          </p:cNvSpPr>
          <p:nvPr/>
        </p:nvSpPr>
        <p:spPr bwMode="auto">
          <a:xfrm>
            <a:off x="1857375" y="3776663"/>
            <a:ext cx="0" cy="304800"/>
          </a:xfrm>
          <a:prstGeom prst="line">
            <a:avLst/>
          </a:prstGeom>
          <a:noFill/>
          <a:ln w="9525">
            <a:solidFill>
              <a:srgbClr val="000000"/>
            </a:solidFill>
            <a:round/>
            <a:headEnd/>
            <a:tailEnd/>
          </a:ln>
        </p:spPr>
        <p:txBody>
          <a:bodyPr wrap="none"/>
          <a:lstStyle/>
          <a:p>
            <a:endParaRPr lang="zh-CN" altLang="en-US"/>
          </a:p>
        </p:txBody>
      </p:sp>
      <p:sp>
        <p:nvSpPr>
          <p:cNvPr id="51206" name="Line 72"/>
          <p:cNvSpPr>
            <a:spLocks noChangeShapeType="1"/>
          </p:cNvSpPr>
          <p:nvPr/>
        </p:nvSpPr>
        <p:spPr bwMode="auto">
          <a:xfrm>
            <a:off x="3357563" y="3776663"/>
            <a:ext cx="0" cy="304800"/>
          </a:xfrm>
          <a:prstGeom prst="line">
            <a:avLst/>
          </a:prstGeom>
          <a:noFill/>
          <a:ln w="9525">
            <a:solidFill>
              <a:srgbClr val="000000"/>
            </a:solidFill>
            <a:round/>
            <a:headEnd/>
            <a:tailEnd/>
          </a:ln>
        </p:spPr>
        <p:txBody>
          <a:bodyPr wrap="none"/>
          <a:lstStyle/>
          <a:p>
            <a:endParaRPr lang="zh-CN" altLang="en-US"/>
          </a:p>
        </p:txBody>
      </p:sp>
      <p:sp>
        <p:nvSpPr>
          <p:cNvPr id="51207" name="Line 73"/>
          <p:cNvSpPr>
            <a:spLocks noChangeShapeType="1"/>
          </p:cNvSpPr>
          <p:nvPr/>
        </p:nvSpPr>
        <p:spPr bwMode="auto">
          <a:xfrm>
            <a:off x="4905375" y="3802063"/>
            <a:ext cx="0" cy="304800"/>
          </a:xfrm>
          <a:prstGeom prst="line">
            <a:avLst/>
          </a:prstGeom>
          <a:noFill/>
          <a:ln w="9525">
            <a:solidFill>
              <a:srgbClr val="000000"/>
            </a:solidFill>
            <a:round/>
            <a:headEnd/>
            <a:tailEnd/>
          </a:ln>
        </p:spPr>
        <p:txBody>
          <a:bodyPr wrap="none"/>
          <a:lstStyle/>
          <a:p>
            <a:endParaRPr lang="zh-CN" altLang="en-US"/>
          </a:p>
        </p:txBody>
      </p:sp>
      <p:sp>
        <p:nvSpPr>
          <p:cNvPr id="51208" name="Line 74"/>
          <p:cNvSpPr>
            <a:spLocks noChangeShapeType="1"/>
          </p:cNvSpPr>
          <p:nvPr/>
        </p:nvSpPr>
        <p:spPr bwMode="auto">
          <a:xfrm>
            <a:off x="6434138" y="3802063"/>
            <a:ext cx="0" cy="304800"/>
          </a:xfrm>
          <a:prstGeom prst="line">
            <a:avLst/>
          </a:prstGeom>
          <a:noFill/>
          <a:ln w="9525">
            <a:solidFill>
              <a:srgbClr val="000000"/>
            </a:solidFill>
            <a:round/>
            <a:headEnd/>
            <a:tailEnd/>
          </a:ln>
        </p:spPr>
        <p:txBody>
          <a:bodyPr wrap="none"/>
          <a:lstStyle/>
          <a:p>
            <a:endParaRPr lang="zh-CN" altLang="en-US"/>
          </a:p>
        </p:txBody>
      </p:sp>
      <p:sp>
        <p:nvSpPr>
          <p:cNvPr id="51209" name="Line 75"/>
          <p:cNvSpPr>
            <a:spLocks noChangeShapeType="1"/>
          </p:cNvSpPr>
          <p:nvPr/>
        </p:nvSpPr>
        <p:spPr bwMode="auto">
          <a:xfrm>
            <a:off x="7989888" y="3776663"/>
            <a:ext cx="0" cy="304800"/>
          </a:xfrm>
          <a:prstGeom prst="line">
            <a:avLst/>
          </a:prstGeom>
          <a:noFill/>
          <a:ln w="9525">
            <a:solidFill>
              <a:srgbClr val="000000"/>
            </a:solidFill>
            <a:round/>
            <a:headEnd/>
            <a:tailEnd/>
          </a:ln>
        </p:spPr>
        <p:txBody>
          <a:bodyPr wrap="none"/>
          <a:lstStyle/>
          <a:p>
            <a:endParaRPr lang="zh-CN" altLang="en-US"/>
          </a:p>
        </p:txBody>
      </p:sp>
      <p:sp>
        <p:nvSpPr>
          <p:cNvPr id="51210" name="Text Box 76"/>
          <p:cNvSpPr txBox="1">
            <a:spLocks noChangeArrowheads="1"/>
          </p:cNvSpPr>
          <p:nvPr/>
        </p:nvSpPr>
        <p:spPr bwMode="auto">
          <a:xfrm>
            <a:off x="1681164" y="396240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51211" name="Text Box 77"/>
          <p:cNvSpPr txBox="1">
            <a:spLocks noChangeArrowheads="1"/>
          </p:cNvSpPr>
          <p:nvPr/>
        </p:nvSpPr>
        <p:spPr bwMode="auto">
          <a:xfrm>
            <a:off x="3124201" y="39624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51212" name="Text Box 78"/>
          <p:cNvSpPr txBox="1">
            <a:spLocks noChangeArrowheads="1"/>
          </p:cNvSpPr>
          <p:nvPr/>
        </p:nvSpPr>
        <p:spPr bwMode="auto">
          <a:xfrm>
            <a:off x="4732339" y="39624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51213" name="Text Box 79"/>
          <p:cNvSpPr txBox="1">
            <a:spLocks noChangeArrowheads="1"/>
          </p:cNvSpPr>
          <p:nvPr/>
        </p:nvSpPr>
        <p:spPr bwMode="auto">
          <a:xfrm>
            <a:off x="6175376" y="39624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51214" name="Text Box 80"/>
          <p:cNvSpPr txBox="1">
            <a:spLocks noChangeArrowheads="1"/>
          </p:cNvSpPr>
          <p:nvPr/>
        </p:nvSpPr>
        <p:spPr bwMode="auto">
          <a:xfrm>
            <a:off x="7731126" y="39624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51215" name="Line 81"/>
          <p:cNvSpPr>
            <a:spLocks noChangeShapeType="1"/>
          </p:cNvSpPr>
          <p:nvPr/>
        </p:nvSpPr>
        <p:spPr bwMode="auto">
          <a:xfrm>
            <a:off x="9498013" y="3810000"/>
            <a:ext cx="0" cy="304800"/>
          </a:xfrm>
          <a:prstGeom prst="line">
            <a:avLst/>
          </a:prstGeom>
          <a:noFill/>
          <a:ln w="9525">
            <a:solidFill>
              <a:srgbClr val="000000"/>
            </a:solidFill>
            <a:round/>
            <a:headEnd/>
            <a:tailEnd/>
          </a:ln>
        </p:spPr>
        <p:txBody>
          <a:bodyPr wrap="none"/>
          <a:lstStyle/>
          <a:p>
            <a:endParaRPr lang="zh-CN" altLang="en-US"/>
          </a:p>
        </p:txBody>
      </p:sp>
      <p:sp>
        <p:nvSpPr>
          <p:cNvPr id="51216" name="Text Box 82"/>
          <p:cNvSpPr txBox="1">
            <a:spLocks noChangeArrowheads="1"/>
          </p:cNvSpPr>
          <p:nvPr/>
        </p:nvSpPr>
        <p:spPr bwMode="auto">
          <a:xfrm>
            <a:off x="9231314" y="39624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667731" name="Rectangle 83"/>
          <p:cNvSpPr>
            <a:spLocks noChangeArrowheads="1"/>
          </p:cNvSpPr>
          <p:nvPr/>
        </p:nvSpPr>
        <p:spPr bwMode="auto">
          <a:xfrm>
            <a:off x="1857375" y="3581401"/>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667732" name="Rectangle 84"/>
          <p:cNvSpPr>
            <a:spLocks noChangeArrowheads="1"/>
          </p:cNvSpPr>
          <p:nvPr/>
        </p:nvSpPr>
        <p:spPr bwMode="auto">
          <a:xfrm>
            <a:off x="6434138" y="3581401"/>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1219" name="Text Box 85"/>
          <p:cNvSpPr txBox="1">
            <a:spLocks noChangeArrowheads="1"/>
          </p:cNvSpPr>
          <p:nvPr/>
        </p:nvSpPr>
        <p:spPr bwMode="auto">
          <a:xfrm>
            <a:off x="9810750" y="3930650"/>
            <a:ext cx="718466"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Time</a:t>
            </a:r>
          </a:p>
        </p:txBody>
      </p:sp>
      <p:graphicFrame>
        <p:nvGraphicFramePr>
          <p:cNvPr id="2" name="Group 36">
            <a:extLst>
              <a:ext uri="{FF2B5EF4-FFF2-40B4-BE49-F238E27FC236}">
                <a16:creationId xmlns:a16="http://schemas.microsoft.com/office/drawing/2014/main" id="{B0233F24-7888-1047-E00A-408B96EC452C}"/>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6" name="Line 70">
            <a:extLst>
              <a:ext uri="{FF2B5EF4-FFF2-40B4-BE49-F238E27FC236}">
                <a16:creationId xmlns:a16="http://schemas.microsoft.com/office/drawing/2014/main" id="{4B918584-B1E2-A010-2C09-150B82800665}"/>
              </a:ext>
            </a:extLst>
          </p:cNvPr>
          <p:cNvSpPr>
            <a:spLocks noChangeShapeType="1"/>
          </p:cNvSpPr>
          <p:nvPr/>
        </p:nvSpPr>
        <p:spPr bwMode="auto">
          <a:xfrm flipV="1">
            <a:off x="1847610" y="2913566"/>
            <a:ext cx="19528" cy="1037268"/>
          </a:xfrm>
          <a:prstGeom prst="line">
            <a:avLst/>
          </a:prstGeom>
          <a:noFill/>
          <a:ln w="9525">
            <a:solidFill>
              <a:srgbClr val="000000"/>
            </a:solidFill>
            <a:round/>
            <a:headEnd/>
            <a:tailEnd type="triangle" w="med" len="med"/>
          </a:ln>
        </p:spPr>
        <p:txBody>
          <a:bodyPr wrap="none"/>
          <a:lstStyle/>
          <a:p>
            <a:endParaRPr lang="zh-CN" altLang="en-US"/>
          </a:p>
        </p:txBody>
      </p:sp>
      <p:sp>
        <p:nvSpPr>
          <p:cNvPr id="7" name="Text Box 185">
            <a:extLst>
              <a:ext uri="{FF2B5EF4-FFF2-40B4-BE49-F238E27FC236}">
                <a16:creationId xmlns:a16="http://schemas.microsoft.com/office/drawing/2014/main" id="{23FC9449-783D-B739-111F-AD60944EC009}"/>
              </a:ext>
            </a:extLst>
          </p:cNvPr>
          <p:cNvSpPr txBox="1">
            <a:spLocks noChangeArrowheads="1"/>
          </p:cNvSpPr>
          <p:nvPr/>
        </p:nvSpPr>
        <p:spPr bwMode="auto">
          <a:xfrm>
            <a:off x="1110479" y="2925551"/>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77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7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731" grpId="0" animBg="1"/>
      <p:bldP spid="6677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B77A-26D8-B396-4C93-97B13389C7D7}"/>
              </a:ext>
            </a:extLst>
          </p:cNvPr>
          <p:cNvSpPr>
            <a:spLocks noGrp="1"/>
          </p:cNvSpPr>
          <p:nvPr>
            <p:ph type="title"/>
          </p:nvPr>
        </p:nvSpPr>
        <p:spPr/>
        <p:txBody>
          <a:bodyPr/>
          <a:lstStyle/>
          <a:p>
            <a:r>
              <a:rPr lang="en-GB" dirty="0"/>
              <a:t>Embedded Control Systems</a:t>
            </a:r>
            <a:endParaRPr lang="en-SE" dirty="0"/>
          </a:p>
        </p:txBody>
      </p:sp>
      <p:sp>
        <p:nvSpPr>
          <p:cNvPr id="3" name="Content Placeholder 2">
            <a:extLst>
              <a:ext uri="{FF2B5EF4-FFF2-40B4-BE49-F238E27FC236}">
                <a16:creationId xmlns:a16="http://schemas.microsoft.com/office/drawing/2014/main" id="{C4E6AEBA-A294-E200-0385-AC5C914055FA}"/>
              </a:ext>
            </a:extLst>
          </p:cNvPr>
          <p:cNvSpPr>
            <a:spLocks noGrp="1"/>
          </p:cNvSpPr>
          <p:nvPr>
            <p:ph idx="1"/>
          </p:nvPr>
        </p:nvSpPr>
        <p:spPr>
          <a:xfrm>
            <a:off x="382652" y="881076"/>
            <a:ext cx="5272990" cy="5715000"/>
          </a:xfrm>
        </p:spPr>
        <p:txBody>
          <a:bodyPr>
            <a:normAutofit fontScale="92500"/>
          </a:bodyPr>
          <a:lstStyle/>
          <a:p>
            <a:r>
              <a:rPr lang="en-GB" dirty="0"/>
              <a:t>An embedded control system </a:t>
            </a:r>
            <a:r>
              <a:rPr lang="en-GB" dirty="0" err="1"/>
              <a:t>co´nsists</a:t>
            </a:r>
            <a:r>
              <a:rPr lang="en-GB" dirty="0"/>
              <a:t> of:</a:t>
            </a:r>
          </a:p>
          <a:p>
            <a:pPr lvl="1"/>
            <a:r>
              <a:rPr lang="en-GB" dirty="0"/>
              <a:t>The system-under-control (SUT)</a:t>
            </a:r>
          </a:p>
          <a:p>
            <a:pPr lvl="2"/>
            <a:r>
              <a:rPr lang="en-GB" dirty="0"/>
              <a:t>may include sensors and actuators</a:t>
            </a:r>
          </a:p>
          <a:p>
            <a:pPr lvl="1"/>
            <a:r>
              <a:rPr lang="en-GB" dirty="0"/>
              <a:t>The controller/computer</a:t>
            </a:r>
          </a:p>
          <a:p>
            <a:pPr lvl="2"/>
            <a:r>
              <a:rPr lang="en-GB" dirty="0"/>
              <a:t>sends signals to the system according to a predetermined control objective</a:t>
            </a:r>
          </a:p>
          <a:p>
            <a:pPr eaLnBrk="1" hangingPunct="1"/>
            <a:r>
              <a:rPr lang="en-US" altLang="zh-CN" dirty="0">
                <a:ea typeface="宋体" pitchFamily="2" charset="-122"/>
              </a:rPr>
              <a:t>In the old days, each control task runs on a dedicated CPU</a:t>
            </a:r>
          </a:p>
          <a:p>
            <a:pPr lvl="1" eaLnBrk="1" hangingPunct="1"/>
            <a:r>
              <a:rPr lang="en-US" altLang="zh-CN" dirty="0">
                <a:ea typeface="宋体" pitchFamily="2" charset="-122"/>
              </a:rPr>
              <a:t>No RTOS, bare metal</a:t>
            </a:r>
          </a:p>
          <a:p>
            <a:pPr lvl="1" eaLnBrk="1" hangingPunct="1"/>
            <a:r>
              <a:rPr lang="en-US" altLang="zh-CN" dirty="0">
                <a:ea typeface="宋体" pitchFamily="2" charset="-122"/>
              </a:rPr>
              <a:t>No need for scheduling</a:t>
            </a:r>
          </a:p>
          <a:p>
            <a:pPr lvl="1" eaLnBrk="1" hangingPunct="1"/>
            <a:r>
              <a:rPr lang="en-US" altLang="zh-CN" dirty="0">
                <a:ea typeface="宋体" pitchFamily="2" charset="-122"/>
              </a:rPr>
              <a:t>Just make sure that task execution time &lt; deadline</a:t>
            </a:r>
          </a:p>
          <a:p>
            <a:pPr eaLnBrk="1" hangingPunct="1"/>
            <a:r>
              <a:rPr lang="en-US" altLang="zh-CN" dirty="0">
                <a:ea typeface="宋体" pitchFamily="2" charset="-122"/>
              </a:rPr>
              <a:t>Now, multiple control tasks share one CPU</a:t>
            </a:r>
          </a:p>
          <a:p>
            <a:pPr lvl="1" eaLnBrk="1" hangingPunct="1"/>
            <a:r>
              <a:rPr lang="en-US" altLang="zh-CN" dirty="0">
                <a:ea typeface="宋体" pitchFamily="2" charset="-122"/>
              </a:rPr>
              <a:t>Multitasking RTOS</a:t>
            </a:r>
          </a:p>
          <a:p>
            <a:pPr lvl="1" eaLnBrk="1" hangingPunct="1"/>
            <a:r>
              <a:rPr lang="en-US" altLang="zh-CN" dirty="0">
                <a:ea typeface="宋体" pitchFamily="2" charset="-122"/>
              </a:rPr>
              <a:t>Need scheduling to make sure all tasks meet deadlines</a:t>
            </a:r>
          </a:p>
        </p:txBody>
      </p:sp>
      <p:grpSp>
        <p:nvGrpSpPr>
          <p:cNvPr id="4" name="object 3">
            <a:extLst>
              <a:ext uri="{FF2B5EF4-FFF2-40B4-BE49-F238E27FC236}">
                <a16:creationId xmlns:a16="http://schemas.microsoft.com/office/drawing/2014/main" id="{20483B7A-BA9A-25E0-D2A7-5989979EF53C}"/>
              </a:ext>
            </a:extLst>
          </p:cNvPr>
          <p:cNvGrpSpPr/>
          <p:nvPr/>
        </p:nvGrpSpPr>
        <p:grpSpPr>
          <a:xfrm>
            <a:off x="5562600" y="1600200"/>
            <a:ext cx="6463030" cy="1993264"/>
            <a:chOff x="2105851" y="2385060"/>
            <a:chExt cx="6463030" cy="1993264"/>
          </a:xfrm>
        </p:grpSpPr>
        <p:sp>
          <p:nvSpPr>
            <p:cNvPr id="5" name="object 4">
              <a:extLst>
                <a:ext uri="{FF2B5EF4-FFF2-40B4-BE49-F238E27FC236}">
                  <a16:creationId xmlns:a16="http://schemas.microsoft.com/office/drawing/2014/main" id="{A3B54EA4-7A53-5A2C-3551-C548DE906ABE}"/>
                </a:ext>
              </a:extLst>
            </p:cNvPr>
            <p:cNvSpPr/>
            <p:nvPr/>
          </p:nvSpPr>
          <p:spPr>
            <a:xfrm>
              <a:off x="7478522" y="2391805"/>
              <a:ext cx="741680" cy="177800"/>
            </a:xfrm>
            <a:custGeom>
              <a:avLst/>
              <a:gdLst/>
              <a:ahLst/>
              <a:cxnLst/>
              <a:rect l="l" t="t" r="r" b="b"/>
              <a:pathLst>
                <a:path w="741679" h="177800">
                  <a:moveTo>
                    <a:pt x="384500" y="0"/>
                  </a:moveTo>
                  <a:lnTo>
                    <a:pt x="339292" y="2489"/>
                  </a:lnTo>
                  <a:lnTo>
                    <a:pt x="293322" y="12087"/>
                  </a:lnTo>
                  <a:lnTo>
                    <a:pt x="247309" y="27339"/>
                  </a:lnTo>
                  <a:lnTo>
                    <a:pt x="201974" y="46788"/>
                  </a:lnTo>
                  <a:lnTo>
                    <a:pt x="158035" y="68981"/>
                  </a:lnTo>
                  <a:lnTo>
                    <a:pt x="116213" y="92460"/>
                  </a:lnTo>
                  <a:lnTo>
                    <a:pt x="77226" y="115770"/>
                  </a:lnTo>
                  <a:lnTo>
                    <a:pt x="47593" y="132921"/>
                  </a:lnTo>
                  <a:lnTo>
                    <a:pt x="10734" y="166152"/>
                  </a:lnTo>
                  <a:lnTo>
                    <a:pt x="0" y="177272"/>
                  </a:lnTo>
                  <a:lnTo>
                    <a:pt x="741617" y="177272"/>
                  </a:lnTo>
                  <a:lnTo>
                    <a:pt x="738031" y="171372"/>
                  </a:lnTo>
                  <a:lnTo>
                    <a:pt x="705082" y="126624"/>
                  </a:lnTo>
                  <a:lnTo>
                    <a:pt x="656128" y="96699"/>
                  </a:lnTo>
                  <a:lnTo>
                    <a:pt x="619436" y="73091"/>
                  </a:lnTo>
                  <a:lnTo>
                    <a:pt x="563391" y="40248"/>
                  </a:lnTo>
                  <a:lnTo>
                    <a:pt x="498046" y="18937"/>
                  </a:lnTo>
                  <a:lnTo>
                    <a:pt x="449730" y="9744"/>
                  </a:lnTo>
                  <a:lnTo>
                    <a:pt x="384500"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5967F0FD-091B-E7AC-7383-7F019542A2CB}"/>
                </a:ext>
              </a:extLst>
            </p:cNvPr>
            <p:cNvSpPr/>
            <p:nvPr/>
          </p:nvSpPr>
          <p:spPr>
            <a:xfrm>
              <a:off x="7485315" y="2393890"/>
              <a:ext cx="736600" cy="175260"/>
            </a:xfrm>
            <a:custGeom>
              <a:avLst/>
              <a:gdLst/>
              <a:ahLst/>
              <a:cxnLst/>
              <a:rect l="l" t="t" r="r" b="b"/>
              <a:pathLst>
                <a:path w="736600" h="175260">
                  <a:moveTo>
                    <a:pt x="378917" y="0"/>
                  </a:moveTo>
                  <a:lnTo>
                    <a:pt x="331798" y="0"/>
                  </a:lnTo>
                  <a:lnTo>
                    <a:pt x="239015" y="25400"/>
                  </a:lnTo>
                  <a:lnTo>
                    <a:pt x="193976" y="50800"/>
                  </a:lnTo>
                  <a:lnTo>
                    <a:pt x="150254" y="63500"/>
                  </a:lnTo>
                  <a:lnTo>
                    <a:pt x="108162" y="88900"/>
                  </a:lnTo>
                  <a:lnTo>
                    <a:pt x="68012" y="114300"/>
                  </a:lnTo>
                  <a:lnTo>
                    <a:pt x="64384" y="114300"/>
                  </a:lnTo>
                  <a:lnTo>
                    <a:pt x="0" y="175187"/>
                  </a:lnTo>
                  <a:lnTo>
                    <a:pt x="2627" y="175187"/>
                  </a:lnTo>
                  <a:lnTo>
                    <a:pt x="12985" y="165100"/>
                  </a:lnTo>
                  <a:lnTo>
                    <a:pt x="40874" y="139700"/>
                  </a:lnTo>
                  <a:lnTo>
                    <a:pt x="66803" y="127000"/>
                  </a:lnTo>
                  <a:lnTo>
                    <a:pt x="72852" y="127000"/>
                  </a:lnTo>
                  <a:lnTo>
                    <a:pt x="88579" y="114300"/>
                  </a:lnTo>
                  <a:lnTo>
                    <a:pt x="106725" y="101600"/>
                  </a:lnTo>
                  <a:lnTo>
                    <a:pt x="123661" y="88900"/>
                  </a:lnTo>
                  <a:lnTo>
                    <a:pt x="141807" y="88900"/>
                  </a:lnTo>
                  <a:lnTo>
                    <a:pt x="199875" y="50800"/>
                  </a:lnTo>
                  <a:lnTo>
                    <a:pt x="219231" y="50800"/>
                  </a:lnTo>
                  <a:lnTo>
                    <a:pt x="257219" y="25400"/>
                  </a:lnTo>
                  <a:lnTo>
                    <a:pt x="297139" y="12700"/>
                  </a:lnTo>
                  <a:lnTo>
                    <a:pt x="434576" y="12700"/>
                  </a:lnTo>
                  <a:lnTo>
                    <a:pt x="378917" y="0"/>
                  </a:lnTo>
                  <a:close/>
                </a:path>
                <a:path w="736600" h="175260">
                  <a:moveTo>
                    <a:pt x="685592" y="114300"/>
                  </a:moveTo>
                  <a:lnTo>
                    <a:pt x="670466" y="114300"/>
                  </a:lnTo>
                  <a:lnTo>
                    <a:pt x="682563" y="127000"/>
                  </a:lnTo>
                  <a:lnTo>
                    <a:pt x="695870" y="127000"/>
                  </a:lnTo>
                  <a:lnTo>
                    <a:pt x="709177" y="152400"/>
                  </a:lnTo>
                  <a:lnTo>
                    <a:pt x="723141" y="165100"/>
                  </a:lnTo>
                  <a:lnTo>
                    <a:pt x="728300" y="175187"/>
                  </a:lnTo>
                  <a:lnTo>
                    <a:pt x="736405" y="175187"/>
                  </a:lnTo>
                  <a:lnTo>
                    <a:pt x="731210" y="165100"/>
                  </a:lnTo>
                  <a:lnTo>
                    <a:pt x="717096" y="152400"/>
                  </a:lnTo>
                  <a:lnTo>
                    <a:pt x="700709" y="127000"/>
                  </a:lnTo>
                  <a:lnTo>
                    <a:pt x="685592" y="114300"/>
                  </a:lnTo>
                  <a:close/>
                </a:path>
                <a:path w="736600" h="175260">
                  <a:moveTo>
                    <a:pt x="478874" y="12700"/>
                  </a:moveTo>
                  <a:lnTo>
                    <a:pt x="433155" y="12700"/>
                  </a:lnTo>
                  <a:lnTo>
                    <a:pt x="477005" y="25400"/>
                  </a:lnTo>
                  <a:lnTo>
                    <a:pt x="514326" y="38100"/>
                  </a:lnTo>
                  <a:lnTo>
                    <a:pt x="550186" y="50800"/>
                  </a:lnTo>
                  <a:lnTo>
                    <a:pt x="589656" y="63500"/>
                  </a:lnTo>
                  <a:lnTo>
                    <a:pt x="637803" y="101600"/>
                  </a:lnTo>
                  <a:lnTo>
                    <a:pt x="647480" y="101600"/>
                  </a:lnTo>
                  <a:lnTo>
                    <a:pt x="658368" y="114300"/>
                  </a:lnTo>
                  <a:lnTo>
                    <a:pt x="670791" y="114300"/>
                  </a:lnTo>
                  <a:lnTo>
                    <a:pt x="641431" y="88900"/>
                  </a:lnTo>
                  <a:lnTo>
                    <a:pt x="593091" y="63500"/>
                  </a:lnTo>
                  <a:lnTo>
                    <a:pt x="553183" y="38100"/>
                  </a:lnTo>
                  <a:lnTo>
                    <a:pt x="516760" y="25400"/>
                  </a:lnTo>
                  <a:lnTo>
                    <a:pt x="478874" y="1270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006F535E-CEC8-E4BF-AAD7-0B1645908BA3}"/>
                </a:ext>
              </a:extLst>
            </p:cNvPr>
            <p:cNvSpPr/>
            <p:nvPr/>
          </p:nvSpPr>
          <p:spPr>
            <a:xfrm>
              <a:off x="2109480" y="2388186"/>
              <a:ext cx="2237105" cy="180975"/>
            </a:xfrm>
            <a:custGeom>
              <a:avLst/>
              <a:gdLst/>
              <a:ahLst/>
              <a:cxnLst/>
              <a:rect l="l" t="t" r="r" b="b"/>
              <a:pathLst>
                <a:path w="2237104" h="180975">
                  <a:moveTo>
                    <a:pt x="2236816" y="0"/>
                  </a:moveTo>
                  <a:lnTo>
                    <a:pt x="0" y="0"/>
                  </a:lnTo>
                  <a:lnTo>
                    <a:pt x="0" y="180891"/>
                  </a:lnTo>
                  <a:lnTo>
                    <a:pt x="2236816" y="18089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3E90CE84-5907-B6BE-D752-317234B6FB3A}"/>
                </a:ext>
              </a:extLst>
            </p:cNvPr>
            <p:cNvSpPr/>
            <p:nvPr/>
          </p:nvSpPr>
          <p:spPr>
            <a:xfrm>
              <a:off x="2105850" y="2385059"/>
              <a:ext cx="2245360" cy="184150"/>
            </a:xfrm>
            <a:custGeom>
              <a:avLst/>
              <a:gdLst/>
              <a:ahLst/>
              <a:cxnLst/>
              <a:rect l="l" t="t" r="r" b="b"/>
              <a:pathLst>
                <a:path w="2245360" h="184150">
                  <a:moveTo>
                    <a:pt x="2245283" y="0"/>
                  </a:moveTo>
                  <a:lnTo>
                    <a:pt x="2236813" y="0"/>
                  </a:lnTo>
                  <a:lnTo>
                    <a:pt x="2236813" y="2540"/>
                  </a:lnTo>
                  <a:lnTo>
                    <a:pt x="2236813" y="3136"/>
                  </a:lnTo>
                  <a:lnTo>
                    <a:pt x="8458" y="3136"/>
                  </a:lnTo>
                  <a:lnTo>
                    <a:pt x="6502" y="5092"/>
                  </a:lnTo>
                  <a:lnTo>
                    <a:pt x="6502" y="2540"/>
                  </a:lnTo>
                  <a:lnTo>
                    <a:pt x="2236813" y="2540"/>
                  </a:lnTo>
                  <a:lnTo>
                    <a:pt x="2236813" y="0"/>
                  </a:lnTo>
                  <a:lnTo>
                    <a:pt x="0" y="0"/>
                  </a:lnTo>
                  <a:lnTo>
                    <a:pt x="0" y="2540"/>
                  </a:lnTo>
                  <a:lnTo>
                    <a:pt x="0" y="7620"/>
                  </a:lnTo>
                  <a:lnTo>
                    <a:pt x="0" y="184150"/>
                  </a:lnTo>
                  <a:lnTo>
                    <a:pt x="8458" y="184150"/>
                  </a:lnTo>
                  <a:lnTo>
                    <a:pt x="8458" y="7962"/>
                  </a:lnTo>
                  <a:lnTo>
                    <a:pt x="2236813" y="7962"/>
                  </a:lnTo>
                  <a:lnTo>
                    <a:pt x="2236813" y="184150"/>
                  </a:lnTo>
                  <a:lnTo>
                    <a:pt x="2245283" y="184150"/>
                  </a:lnTo>
                  <a:lnTo>
                    <a:pt x="2245283" y="7962"/>
                  </a:lnTo>
                  <a:lnTo>
                    <a:pt x="2245283" y="7620"/>
                  </a:lnTo>
                  <a:lnTo>
                    <a:pt x="2245283" y="3136"/>
                  </a:lnTo>
                  <a:lnTo>
                    <a:pt x="2240178" y="3136"/>
                  </a:lnTo>
                  <a:lnTo>
                    <a:pt x="2240178" y="7620"/>
                  </a:lnTo>
                  <a:lnTo>
                    <a:pt x="2238286" y="7620"/>
                  </a:lnTo>
                  <a:lnTo>
                    <a:pt x="2238286" y="5105"/>
                  </a:lnTo>
                  <a:lnTo>
                    <a:pt x="2240178" y="7620"/>
                  </a:lnTo>
                  <a:lnTo>
                    <a:pt x="2240178" y="3136"/>
                  </a:lnTo>
                  <a:lnTo>
                    <a:pt x="2238286" y="3136"/>
                  </a:lnTo>
                  <a:lnTo>
                    <a:pt x="2238286" y="2540"/>
                  </a:lnTo>
                  <a:lnTo>
                    <a:pt x="2245283" y="25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166FD2AA-1279-3915-168E-E2E453F1C6F8}"/>
                </a:ext>
              </a:extLst>
            </p:cNvPr>
            <p:cNvSpPr/>
            <p:nvPr/>
          </p:nvSpPr>
          <p:spPr>
            <a:xfrm>
              <a:off x="5983081" y="4076504"/>
              <a:ext cx="905510" cy="301625"/>
            </a:xfrm>
            <a:custGeom>
              <a:avLst/>
              <a:gdLst/>
              <a:ahLst/>
              <a:cxnLst/>
              <a:rect l="l" t="t" r="r" b="b"/>
              <a:pathLst>
                <a:path w="905509" h="301625">
                  <a:moveTo>
                    <a:pt x="904888" y="0"/>
                  </a:moveTo>
                  <a:lnTo>
                    <a:pt x="0" y="0"/>
                  </a:lnTo>
                  <a:lnTo>
                    <a:pt x="0" y="301485"/>
                  </a:lnTo>
                  <a:lnTo>
                    <a:pt x="904888" y="301485"/>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9">
              <a:extLst>
                <a:ext uri="{FF2B5EF4-FFF2-40B4-BE49-F238E27FC236}">
                  <a16:creationId xmlns:a16="http://schemas.microsoft.com/office/drawing/2014/main" id="{ADA2B451-A8C5-84BF-576D-A125946A583F}"/>
                </a:ext>
              </a:extLst>
            </p:cNvPr>
            <p:cNvSpPr/>
            <p:nvPr/>
          </p:nvSpPr>
          <p:spPr>
            <a:xfrm>
              <a:off x="5978233" y="4072889"/>
              <a:ext cx="915035" cy="304800"/>
            </a:xfrm>
            <a:custGeom>
              <a:avLst/>
              <a:gdLst/>
              <a:ahLst/>
              <a:cxnLst/>
              <a:rect l="l" t="t" r="r" b="b"/>
              <a:pathLst>
                <a:path w="915034" h="304800">
                  <a:moveTo>
                    <a:pt x="914565" y="0"/>
                  </a:moveTo>
                  <a:lnTo>
                    <a:pt x="8318" y="0"/>
                  </a:lnTo>
                  <a:lnTo>
                    <a:pt x="8318" y="3810"/>
                  </a:lnTo>
                  <a:lnTo>
                    <a:pt x="6413" y="6362"/>
                  </a:lnTo>
                  <a:lnTo>
                    <a:pt x="6413" y="3810"/>
                  </a:lnTo>
                  <a:lnTo>
                    <a:pt x="8318" y="3810"/>
                  </a:lnTo>
                  <a:lnTo>
                    <a:pt x="8318" y="0"/>
                  </a:lnTo>
                  <a:lnTo>
                    <a:pt x="0" y="0"/>
                  </a:lnTo>
                  <a:lnTo>
                    <a:pt x="0" y="3810"/>
                  </a:lnTo>
                  <a:lnTo>
                    <a:pt x="0" y="8890"/>
                  </a:lnTo>
                  <a:lnTo>
                    <a:pt x="0" y="63919"/>
                  </a:lnTo>
                  <a:lnTo>
                    <a:pt x="8470" y="63919"/>
                  </a:lnTo>
                  <a:lnTo>
                    <a:pt x="8470" y="8890"/>
                  </a:lnTo>
                  <a:lnTo>
                    <a:pt x="6413" y="8890"/>
                  </a:lnTo>
                  <a:lnTo>
                    <a:pt x="6413" y="8445"/>
                  </a:lnTo>
                  <a:lnTo>
                    <a:pt x="8470" y="8445"/>
                  </a:lnTo>
                  <a:lnTo>
                    <a:pt x="906106" y="8445"/>
                  </a:lnTo>
                  <a:lnTo>
                    <a:pt x="906106" y="8890"/>
                  </a:lnTo>
                  <a:lnTo>
                    <a:pt x="906106" y="304800"/>
                  </a:lnTo>
                  <a:lnTo>
                    <a:pt x="914565" y="304800"/>
                  </a:lnTo>
                  <a:lnTo>
                    <a:pt x="914565" y="8890"/>
                  </a:lnTo>
                  <a:lnTo>
                    <a:pt x="908164" y="8890"/>
                  </a:lnTo>
                  <a:lnTo>
                    <a:pt x="908164" y="6362"/>
                  </a:lnTo>
                  <a:lnTo>
                    <a:pt x="909726" y="8445"/>
                  </a:lnTo>
                  <a:lnTo>
                    <a:pt x="914565" y="8445"/>
                  </a:lnTo>
                  <a:lnTo>
                    <a:pt x="914565" y="3810"/>
                  </a:lnTo>
                  <a:lnTo>
                    <a:pt x="914565" y="3619"/>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0">
              <a:extLst>
                <a:ext uri="{FF2B5EF4-FFF2-40B4-BE49-F238E27FC236}">
                  <a16:creationId xmlns:a16="http://schemas.microsoft.com/office/drawing/2014/main" id="{DBF051B4-F76C-C1D2-60CC-2AAF2C06AB8D}"/>
                </a:ext>
              </a:extLst>
            </p:cNvPr>
            <p:cNvSpPr/>
            <p:nvPr/>
          </p:nvSpPr>
          <p:spPr>
            <a:xfrm>
              <a:off x="5922594" y="4136801"/>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1">
              <a:extLst>
                <a:ext uri="{FF2B5EF4-FFF2-40B4-BE49-F238E27FC236}">
                  <a16:creationId xmlns:a16="http://schemas.microsoft.com/office/drawing/2014/main" id="{DC191F97-3009-9842-66AA-8307C863EFD2}"/>
                </a:ext>
              </a:extLst>
            </p:cNvPr>
            <p:cNvSpPr/>
            <p:nvPr/>
          </p:nvSpPr>
          <p:spPr>
            <a:xfrm>
              <a:off x="5917755" y="4132579"/>
              <a:ext cx="915035" cy="245110"/>
            </a:xfrm>
            <a:custGeom>
              <a:avLst/>
              <a:gdLst/>
              <a:ahLst/>
              <a:cxnLst/>
              <a:rect l="l" t="t" r="r" b="b"/>
              <a:pathLst>
                <a:path w="915034" h="245110">
                  <a:moveTo>
                    <a:pt x="914565" y="0"/>
                  </a:moveTo>
                  <a:lnTo>
                    <a:pt x="906094" y="0"/>
                  </a:lnTo>
                  <a:lnTo>
                    <a:pt x="906094" y="3810"/>
                  </a:lnTo>
                  <a:lnTo>
                    <a:pt x="906094" y="4229"/>
                  </a:lnTo>
                  <a:lnTo>
                    <a:pt x="8458" y="4229"/>
                  </a:lnTo>
                  <a:lnTo>
                    <a:pt x="6858" y="6362"/>
                  </a:lnTo>
                  <a:lnTo>
                    <a:pt x="6858" y="3810"/>
                  </a:lnTo>
                  <a:lnTo>
                    <a:pt x="906094" y="3810"/>
                  </a:lnTo>
                  <a:lnTo>
                    <a:pt x="906094" y="0"/>
                  </a:lnTo>
                  <a:lnTo>
                    <a:pt x="0" y="0"/>
                  </a:lnTo>
                  <a:lnTo>
                    <a:pt x="0" y="3810"/>
                  </a:lnTo>
                  <a:lnTo>
                    <a:pt x="0" y="8890"/>
                  </a:lnTo>
                  <a:lnTo>
                    <a:pt x="0" y="64528"/>
                  </a:lnTo>
                  <a:lnTo>
                    <a:pt x="8458" y="64528"/>
                  </a:lnTo>
                  <a:lnTo>
                    <a:pt x="8458" y="9055"/>
                  </a:lnTo>
                  <a:lnTo>
                    <a:pt x="906094" y="9055"/>
                  </a:lnTo>
                  <a:lnTo>
                    <a:pt x="906094" y="245110"/>
                  </a:lnTo>
                  <a:lnTo>
                    <a:pt x="914565" y="245110"/>
                  </a:lnTo>
                  <a:lnTo>
                    <a:pt x="914565" y="9055"/>
                  </a:lnTo>
                  <a:lnTo>
                    <a:pt x="914565" y="8890"/>
                  </a:lnTo>
                  <a:lnTo>
                    <a:pt x="914565" y="4229"/>
                  </a:lnTo>
                  <a:lnTo>
                    <a:pt x="909599" y="4229"/>
                  </a:lnTo>
                  <a:lnTo>
                    <a:pt x="909599" y="8890"/>
                  </a:lnTo>
                  <a:lnTo>
                    <a:pt x="907694" y="8890"/>
                  </a:lnTo>
                  <a:lnTo>
                    <a:pt x="907694" y="6362"/>
                  </a:lnTo>
                  <a:lnTo>
                    <a:pt x="909599" y="8890"/>
                  </a:lnTo>
                  <a:lnTo>
                    <a:pt x="909599" y="4229"/>
                  </a:lnTo>
                  <a:lnTo>
                    <a:pt x="907694" y="4229"/>
                  </a:lnTo>
                  <a:lnTo>
                    <a:pt x="907694" y="3810"/>
                  </a:lnTo>
                  <a:lnTo>
                    <a:pt x="914565" y="381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2">
              <a:extLst>
                <a:ext uri="{FF2B5EF4-FFF2-40B4-BE49-F238E27FC236}">
                  <a16:creationId xmlns:a16="http://schemas.microsoft.com/office/drawing/2014/main" id="{E418CE0F-ECF3-7353-091B-DA9CAA90641E}"/>
                </a:ext>
              </a:extLst>
            </p:cNvPr>
            <p:cNvSpPr/>
            <p:nvPr/>
          </p:nvSpPr>
          <p:spPr>
            <a:xfrm>
              <a:off x="5983081" y="2629375"/>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3BF29F89-5A0E-BF6A-ABCE-C03DA901F0A2}"/>
                </a:ext>
              </a:extLst>
            </p:cNvPr>
            <p:cNvSpPr/>
            <p:nvPr/>
          </p:nvSpPr>
          <p:spPr>
            <a:xfrm>
              <a:off x="5978242" y="2625758"/>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4">
              <a:extLst>
                <a:ext uri="{FF2B5EF4-FFF2-40B4-BE49-F238E27FC236}">
                  <a16:creationId xmlns:a16="http://schemas.microsoft.com/office/drawing/2014/main" id="{78531317-1349-397F-4D98-DD5FE92405C0}"/>
                </a:ext>
              </a:extLst>
            </p:cNvPr>
            <p:cNvSpPr/>
            <p:nvPr/>
          </p:nvSpPr>
          <p:spPr>
            <a:xfrm>
              <a:off x="5922594" y="2689672"/>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5">
              <a:extLst>
                <a:ext uri="{FF2B5EF4-FFF2-40B4-BE49-F238E27FC236}">
                  <a16:creationId xmlns:a16="http://schemas.microsoft.com/office/drawing/2014/main" id="{FB9B5955-558F-B325-1870-4EB535D8C3D4}"/>
                </a:ext>
              </a:extLst>
            </p:cNvPr>
            <p:cNvSpPr/>
            <p:nvPr/>
          </p:nvSpPr>
          <p:spPr>
            <a:xfrm>
              <a:off x="5917755" y="2686055"/>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8" y="422079"/>
                  </a:moveTo>
                  <a:lnTo>
                    <a:pt x="8468" y="422079"/>
                  </a:lnTo>
                  <a:lnTo>
                    <a:pt x="8468" y="425696"/>
                  </a:lnTo>
                  <a:lnTo>
                    <a:pt x="906098" y="425696"/>
                  </a:lnTo>
                  <a:lnTo>
                    <a:pt x="906098" y="422079"/>
                  </a:lnTo>
                  <a:close/>
                </a:path>
                <a:path w="915034" h="430530">
                  <a:moveTo>
                    <a:pt x="906098" y="3616"/>
                  </a:moveTo>
                  <a:lnTo>
                    <a:pt x="906098" y="425696"/>
                  </a:lnTo>
                  <a:lnTo>
                    <a:pt x="909726" y="422079"/>
                  </a:lnTo>
                  <a:lnTo>
                    <a:pt x="914566" y="422079"/>
                  </a:lnTo>
                  <a:lnTo>
                    <a:pt x="914566" y="8440"/>
                  </a:lnTo>
                  <a:lnTo>
                    <a:pt x="909726" y="8440"/>
                  </a:lnTo>
                  <a:lnTo>
                    <a:pt x="906098" y="3616"/>
                  </a:lnTo>
                  <a:close/>
                </a:path>
                <a:path w="915034" h="430530">
                  <a:moveTo>
                    <a:pt x="914566" y="422079"/>
                  </a:moveTo>
                  <a:lnTo>
                    <a:pt x="909726" y="422079"/>
                  </a:lnTo>
                  <a:lnTo>
                    <a:pt x="906098"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8" y="3616"/>
                  </a:moveTo>
                  <a:lnTo>
                    <a:pt x="8468" y="3616"/>
                  </a:lnTo>
                  <a:lnTo>
                    <a:pt x="8468" y="8440"/>
                  </a:lnTo>
                  <a:lnTo>
                    <a:pt x="906098" y="8440"/>
                  </a:lnTo>
                  <a:lnTo>
                    <a:pt x="906098" y="3616"/>
                  </a:lnTo>
                  <a:close/>
                </a:path>
                <a:path w="915034" h="430530">
                  <a:moveTo>
                    <a:pt x="914566" y="3616"/>
                  </a:moveTo>
                  <a:lnTo>
                    <a:pt x="906098" y="3616"/>
                  </a:lnTo>
                  <a:lnTo>
                    <a:pt x="909726"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7DF3B18-04CC-E86F-78B5-1C22D37A2211}"/>
                </a:ext>
              </a:extLst>
            </p:cNvPr>
            <p:cNvSpPr/>
            <p:nvPr/>
          </p:nvSpPr>
          <p:spPr>
            <a:xfrm>
              <a:off x="4891892" y="2629375"/>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314D2228-1ECC-5097-FC08-4420FB156E30}"/>
                </a:ext>
              </a:extLst>
            </p:cNvPr>
            <p:cNvSpPr/>
            <p:nvPr/>
          </p:nvSpPr>
          <p:spPr>
            <a:xfrm>
              <a:off x="4888262" y="2625758"/>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9" y="482376"/>
                  </a:lnTo>
                  <a:lnTo>
                    <a:pt x="8468" y="482376"/>
                  </a:lnTo>
                  <a:lnTo>
                    <a:pt x="8468" y="8440"/>
                  </a:lnTo>
                  <a:lnTo>
                    <a:pt x="3629" y="8440"/>
                  </a:lnTo>
                  <a:lnTo>
                    <a:pt x="8468" y="3616"/>
                  </a:lnTo>
                  <a:lnTo>
                    <a:pt x="673827" y="3616"/>
                  </a:lnTo>
                  <a:lnTo>
                    <a:pt x="673827" y="0"/>
                  </a:lnTo>
                  <a:close/>
                </a:path>
                <a:path w="674370" h="490855">
                  <a:moveTo>
                    <a:pt x="8468" y="482376"/>
                  </a:moveTo>
                  <a:lnTo>
                    <a:pt x="3629"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9"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099687BD-C944-5AB0-5AD0-7EB691F15DB2}"/>
                </a:ext>
              </a:extLst>
            </p:cNvPr>
            <p:cNvSpPr/>
            <p:nvPr/>
          </p:nvSpPr>
          <p:spPr>
            <a:xfrm>
              <a:off x="4831405" y="2689672"/>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237F7E8-B8D8-FF5E-C469-615C44009468}"/>
                </a:ext>
              </a:extLst>
            </p:cNvPr>
            <p:cNvSpPr/>
            <p:nvPr/>
          </p:nvSpPr>
          <p:spPr>
            <a:xfrm>
              <a:off x="4827776" y="2686055"/>
              <a:ext cx="674370" cy="490855"/>
            </a:xfrm>
            <a:custGeom>
              <a:avLst/>
              <a:gdLst/>
              <a:ahLst/>
              <a:cxnLst/>
              <a:rect l="l" t="t" r="r" b="b"/>
              <a:pathLst>
                <a:path w="674370" h="490855">
                  <a:moveTo>
                    <a:pt x="673826" y="0"/>
                  </a:moveTo>
                  <a:lnTo>
                    <a:pt x="0" y="0"/>
                  </a:lnTo>
                  <a:lnTo>
                    <a:pt x="0" y="490816"/>
                  </a:lnTo>
                  <a:lnTo>
                    <a:pt x="673826" y="490816"/>
                  </a:lnTo>
                  <a:lnTo>
                    <a:pt x="673826" y="485993"/>
                  </a:lnTo>
                  <a:lnTo>
                    <a:pt x="8467" y="485993"/>
                  </a:lnTo>
                  <a:lnTo>
                    <a:pt x="3628" y="482376"/>
                  </a:lnTo>
                  <a:lnTo>
                    <a:pt x="8467" y="482376"/>
                  </a:lnTo>
                  <a:lnTo>
                    <a:pt x="8467" y="8440"/>
                  </a:lnTo>
                  <a:lnTo>
                    <a:pt x="3628" y="8440"/>
                  </a:lnTo>
                  <a:lnTo>
                    <a:pt x="8467" y="3616"/>
                  </a:lnTo>
                  <a:lnTo>
                    <a:pt x="673826" y="3616"/>
                  </a:lnTo>
                  <a:lnTo>
                    <a:pt x="673826" y="0"/>
                  </a:lnTo>
                  <a:close/>
                </a:path>
                <a:path w="674370" h="490855">
                  <a:moveTo>
                    <a:pt x="8467" y="482376"/>
                  </a:moveTo>
                  <a:lnTo>
                    <a:pt x="3628" y="482376"/>
                  </a:lnTo>
                  <a:lnTo>
                    <a:pt x="8467" y="485993"/>
                  </a:lnTo>
                  <a:lnTo>
                    <a:pt x="8467" y="482376"/>
                  </a:lnTo>
                  <a:close/>
                </a:path>
                <a:path w="674370" h="490855">
                  <a:moveTo>
                    <a:pt x="665359" y="482376"/>
                  </a:moveTo>
                  <a:lnTo>
                    <a:pt x="8467" y="482376"/>
                  </a:lnTo>
                  <a:lnTo>
                    <a:pt x="8467" y="485993"/>
                  </a:lnTo>
                  <a:lnTo>
                    <a:pt x="665359" y="485993"/>
                  </a:lnTo>
                  <a:lnTo>
                    <a:pt x="665359" y="482376"/>
                  </a:lnTo>
                  <a:close/>
                </a:path>
                <a:path w="674370" h="490855">
                  <a:moveTo>
                    <a:pt x="665359" y="3616"/>
                  </a:moveTo>
                  <a:lnTo>
                    <a:pt x="665359" y="485993"/>
                  </a:lnTo>
                  <a:lnTo>
                    <a:pt x="668987" y="482376"/>
                  </a:lnTo>
                  <a:lnTo>
                    <a:pt x="673826" y="482376"/>
                  </a:lnTo>
                  <a:lnTo>
                    <a:pt x="673826" y="8440"/>
                  </a:lnTo>
                  <a:lnTo>
                    <a:pt x="668987" y="8440"/>
                  </a:lnTo>
                  <a:lnTo>
                    <a:pt x="665359" y="3616"/>
                  </a:lnTo>
                  <a:close/>
                </a:path>
                <a:path w="674370" h="490855">
                  <a:moveTo>
                    <a:pt x="673826" y="482376"/>
                  </a:moveTo>
                  <a:lnTo>
                    <a:pt x="668987" y="482376"/>
                  </a:lnTo>
                  <a:lnTo>
                    <a:pt x="665359" y="485993"/>
                  </a:lnTo>
                  <a:lnTo>
                    <a:pt x="673826" y="485993"/>
                  </a:lnTo>
                  <a:lnTo>
                    <a:pt x="673826" y="482376"/>
                  </a:lnTo>
                  <a:close/>
                </a:path>
                <a:path w="674370" h="490855">
                  <a:moveTo>
                    <a:pt x="8467" y="3616"/>
                  </a:moveTo>
                  <a:lnTo>
                    <a:pt x="3628" y="8440"/>
                  </a:lnTo>
                  <a:lnTo>
                    <a:pt x="8467" y="8440"/>
                  </a:lnTo>
                  <a:lnTo>
                    <a:pt x="8467" y="3616"/>
                  </a:lnTo>
                  <a:close/>
                </a:path>
                <a:path w="674370" h="490855">
                  <a:moveTo>
                    <a:pt x="665359" y="3616"/>
                  </a:moveTo>
                  <a:lnTo>
                    <a:pt x="8467" y="3616"/>
                  </a:lnTo>
                  <a:lnTo>
                    <a:pt x="8467" y="8440"/>
                  </a:lnTo>
                  <a:lnTo>
                    <a:pt x="665359" y="8440"/>
                  </a:lnTo>
                  <a:lnTo>
                    <a:pt x="665359" y="3616"/>
                  </a:lnTo>
                  <a:close/>
                </a:path>
                <a:path w="674370" h="490855">
                  <a:moveTo>
                    <a:pt x="673826" y="3616"/>
                  </a:moveTo>
                  <a:lnTo>
                    <a:pt x="665359" y="3616"/>
                  </a:lnTo>
                  <a:lnTo>
                    <a:pt x="668987" y="8440"/>
                  </a:lnTo>
                  <a:lnTo>
                    <a:pt x="673826" y="8440"/>
                  </a:lnTo>
                  <a:lnTo>
                    <a:pt x="67382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CB5DA16-C92F-371D-0A01-71F8EA17FD15}"/>
                </a:ext>
              </a:extLst>
            </p:cNvPr>
            <p:cNvSpPr/>
            <p:nvPr/>
          </p:nvSpPr>
          <p:spPr>
            <a:xfrm>
              <a:off x="4891892" y="4016207"/>
              <a:ext cx="665480" cy="361950"/>
            </a:xfrm>
            <a:custGeom>
              <a:avLst/>
              <a:gdLst/>
              <a:ahLst/>
              <a:cxnLst/>
              <a:rect l="l" t="t" r="r" b="b"/>
              <a:pathLst>
                <a:path w="665479" h="361950">
                  <a:moveTo>
                    <a:pt x="665359" y="0"/>
                  </a:moveTo>
                  <a:lnTo>
                    <a:pt x="0" y="0"/>
                  </a:lnTo>
                  <a:lnTo>
                    <a:pt x="0" y="361782"/>
                  </a:lnTo>
                  <a:lnTo>
                    <a:pt x="665359" y="361782"/>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05D74F79-3534-8E20-5763-59E83A778FB7}"/>
                </a:ext>
              </a:extLst>
            </p:cNvPr>
            <p:cNvSpPr/>
            <p:nvPr/>
          </p:nvSpPr>
          <p:spPr>
            <a:xfrm>
              <a:off x="4888255" y="4013199"/>
              <a:ext cx="674370" cy="364490"/>
            </a:xfrm>
            <a:custGeom>
              <a:avLst/>
              <a:gdLst/>
              <a:ahLst/>
              <a:cxnLst/>
              <a:rect l="l" t="t" r="r" b="b"/>
              <a:pathLst>
                <a:path w="674370" h="364489">
                  <a:moveTo>
                    <a:pt x="673823" y="0"/>
                  </a:moveTo>
                  <a:lnTo>
                    <a:pt x="665365" y="0"/>
                  </a:lnTo>
                  <a:lnTo>
                    <a:pt x="665365" y="2540"/>
                  </a:lnTo>
                  <a:lnTo>
                    <a:pt x="665365" y="3009"/>
                  </a:lnTo>
                  <a:lnTo>
                    <a:pt x="8470" y="3009"/>
                  </a:lnTo>
                  <a:lnTo>
                    <a:pt x="6388" y="5092"/>
                  </a:lnTo>
                  <a:lnTo>
                    <a:pt x="6388" y="2540"/>
                  </a:lnTo>
                  <a:lnTo>
                    <a:pt x="665365" y="2540"/>
                  </a:lnTo>
                  <a:lnTo>
                    <a:pt x="665365" y="0"/>
                  </a:lnTo>
                  <a:lnTo>
                    <a:pt x="0" y="0"/>
                  </a:lnTo>
                  <a:lnTo>
                    <a:pt x="0" y="2540"/>
                  </a:lnTo>
                  <a:lnTo>
                    <a:pt x="0" y="7620"/>
                  </a:lnTo>
                  <a:lnTo>
                    <a:pt x="0" y="63309"/>
                  </a:lnTo>
                  <a:lnTo>
                    <a:pt x="8470" y="63309"/>
                  </a:lnTo>
                  <a:lnTo>
                    <a:pt x="8470" y="7835"/>
                  </a:lnTo>
                  <a:lnTo>
                    <a:pt x="665365" y="7835"/>
                  </a:lnTo>
                  <a:lnTo>
                    <a:pt x="665365" y="364490"/>
                  </a:lnTo>
                  <a:lnTo>
                    <a:pt x="673823" y="364490"/>
                  </a:lnTo>
                  <a:lnTo>
                    <a:pt x="673823" y="7835"/>
                  </a:lnTo>
                  <a:lnTo>
                    <a:pt x="673823" y="7620"/>
                  </a:lnTo>
                  <a:lnTo>
                    <a:pt x="673823" y="3009"/>
                  </a:lnTo>
                  <a:lnTo>
                    <a:pt x="668820" y="3009"/>
                  </a:lnTo>
                  <a:lnTo>
                    <a:pt x="668820" y="7620"/>
                  </a:lnTo>
                  <a:lnTo>
                    <a:pt x="666915" y="7620"/>
                  </a:lnTo>
                  <a:lnTo>
                    <a:pt x="666915" y="5080"/>
                  </a:lnTo>
                  <a:lnTo>
                    <a:pt x="668820" y="7620"/>
                  </a:lnTo>
                  <a:lnTo>
                    <a:pt x="668820" y="3009"/>
                  </a:lnTo>
                  <a:lnTo>
                    <a:pt x="666915" y="3009"/>
                  </a:lnTo>
                  <a:lnTo>
                    <a:pt x="666915" y="2540"/>
                  </a:lnTo>
                  <a:lnTo>
                    <a:pt x="673823" y="254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BBB7C9D5-9A57-32B2-7C4C-382277825F77}"/>
                </a:ext>
              </a:extLst>
            </p:cNvPr>
            <p:cNvSpPr/>
            <p:nvPr/>
          </p:nvSpPr>
          <p:spPr>
            <a:xfrm>
              <a:off x="4831405" y="4076504"/>
              <a:ext cx="665480" cy="301625"/>
            </a:xfrm>
            <a:custGeom>
              <a:avLst/>
              <a:gdLst/>
              <a:ahLst/>
              <a:cxnLst/>
              <a:rect l="l" t="t" r="r" b="b"/>
              <a:pathLst>
                <a:path w="665479" h="301625">
                  <a:moveTo>
                    <a:pt x="665359" y="0"/>
                  </a:moveTo>
                  <a:lnTo>
                    <a:pt x="0" y="0"/>
                  </a:lnTo>
                  <a:lnTo>
                    <a:pt x="0" y="301485"/>
                  </a:lnTo>
                  <a:lnTo>
                    <a:pt x="665359" y="301485"/>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D4F4B961-344B-4217-2717-601C0B384C96}"/>
                </a:ext>
              </a:extLst>
            </p:cNvPr>
            <p:cNvSpPr/>
            <p:nvPr/>
          </p:nvSpPr>
          <p:spPr>
            <a:xfrm>
              <a:off x="4827765" y="4072889"/>
              <a:ext cx="674370" cy="304800"/>
            </a:xfrm>
            <a:custGeom>
              <a:avLst/>
              <a:gdLst/>
              <a:ahLst/>
              <a:cxnLst/>
              <a:rect l="l" t="t" r="r" b="b"/>
              <a:pathLst>
                <a:path w="674370" h="304800">
                  <a:moveTo>
                    <a:pt x="673836" y="0"/>
                  </a:moveTo>
                  <a:lnTo>
                    <a:pt x="8267" y="0"/>
                  </a:lnTo>
                  <a:lnTo>
                    <a:pt x="8267" y="3810"/>
                  </a:lnTo>
                  <a:lnTo>
                    <a:pt x="5727" y="6362"/>
                  </a:lnTo>
                  <a:lnTo>
                    <a:pt x="5727" y="3810"/>
                  </a:lnTo>
                  <a:lnTo>
                    <a:pt x="8267" y="3810"/>
                  </a:lnTo>
                  <a:lnTo>
                    <a:pt x="8267" y="0"/>
                  </a:lnTo>
                  <a:lnTo>
                    <a:pt x="0" y="0"/>
                  </a:lnTo>
                  <a:lnTo>
                    <a:pt x="0" y="3810"/>
                  </a:lnTo>
                  <a:lnTo>
                    <a:pt x="0" y="8890"/>
                  </a:lnTo>
                  <a:lnTo>
                    <a:pt x="0" y="63919"/>
                  </a:lnTo>
                  <a:lnTo>
                    <a:pt x="8470" y="63919"/>
                  </a:lnTo>
                  <a:lnTo>
                    <a:pt x="8470" y="8890"/>
                  </a:lnTo>
                  <a:lnTo>
                    <a:pt x="5727" y="8890"/>
                  </a:lnTo>
                  <a:lnTo>
                    <a:pt x="5727" y="8445"/>
                  </a:lnTo>
                  <a:lnTo>
                    <a:pt x="8470" y="8445"/>
                  </a:lnTo>
                  <a:lnTo>
                    <a:pt x="665365" y="8445"/>
                  </a:lnTo>
                  <a:lnTo>
                    <a:pt x="665365" y="8890"/>
                  </a:lnTo>
                  <a:lnTo>
                    <a:pt x="665365" y="304800"/>
                  </a:lnTo>
                  <a:lnTo>
                    <a:pt x="673836" y="304800"/>
                  </a:lnTo>
                  <a:lnTo>
                    <a:pt x="673836" y="8890"/>
                  </a:lnTo>
                  <a:lnTo>
                    <a:pt x="667423" y="8890"/>
                  </a:lnTo>
                  <a:lnTo>
                    <a:pt x="667423" y="6362"/>
                  </a:lnTo>
                  <a:lnTo>
                    <a:pt x="668997" y="8445"/>
                  </a:lnTo>
                  <a:lnTo>
                    <a:pt x="673836" y="8445"/>
                  </a:lnTo>
                  <a:lnTo>
                    <a:pt x="673836" y="3810"/>
                  </a:lnTo>
                  <a:lnTo>
                    <a:pt x="673836" y="3619"/>
                  </a:lnTo>
                  <a:lnTo>
                    <a:pt x="6738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50EC270F-2145-255D-3EF8-AA55AC504E7F}"/>
                </a:ext>
              </a:extLst>
            </p:cNvPr>
            <p:cNvSpPr/>
            <p:nvPr/>
          </p:nvSpPr>
          <p:spPr>
            <a:xfrm>
              <a:off x="4770917" y="4136801"/>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25">
              <a:extLst>
                <a:ext uri="{FF2B5EF4-FFF2-40B4-BE49-F238E27FC236}">
                  <a16:creationId xmlns:a16="http://schemas.microsoft.com/office/drawing/2014/main" id="{06856063-2AC1-117A-B692-C35F4DC91706}"/>
                </a:ext>
              </a:extLst>
            </p:cNvPr>
            <p:cNvSpPr/>
            <p:nvPr/>
          </p:nvSpPr>
          <p:spPr>
            <a:xfrm>
              <a:off x="4767288" y="4132579"/>
              <a:ext cx="674370" cy="245110"/>
            </a:xfrm>
            <a:custGeom>
              <a:avLst/>
              <a:gdLst/>
              <a:ahLst/>
              <a:cxnLst/>
              <a:rect l="l" t="t" r="r" b="b"/>
              <a:pathLst>
                <a:path w="674370" h="245110">
                  <a:moveTo>
                    <a:pt x="673823" y="0"/>
                  </a:moveTo>
                  <a:lnTo>
                    <a:pt x="665353" y="0"/>
                  </a:lnTo>
                  <a:lnTo>
                    <a:pt x="665353" y="3810"/>
                  </a:lnTo>
                  <a:lnTo>
                    <a:pt x="665353" y="4229"/>
                  </a:lnTo>
                  <a:lnTo>
                    <a:pt x="8458" y="4229"/>
                  </a:lnTo>
                  <a:lnTo>
                    <a:pt x="6324" y="6362"/>
                  </a:lnTo>
                  <a:lnTo>
                    <a:pt x="6324" y="3810"/>
                  </a:lnTo>
                  <a:lnTo>
                    <a:pt x="665353" y="3810"/>
                  </a:lnTo>
                  <a:lnTo>
                    <a:pt x="665353" y="0"/>
                  </a:lnTo>
                  <a:lnTo>
                    <a:pt x="0" y="0"/>
                  </a:lnTo>
                  <a:lnTo>
                    <a:pt x="0" y="3810"/>
                  </a:lnTo>
                  <a:lnTo>
                    <a:pt x="0" y="8890"/>
                  </a:lnTo>
                  <a:lnTo>
                    <a:pt x="0" y="245110"/>
                  </a:lnTo>
                  <a:lnTo>
                    <a:pt x="8458" y="245110"/>
                  </a:lnTo>
                  <a:lnTo>
                    <a:pt x="8458" y="9055"/>
                  </a:lnTo>
                  <a:lnTo>
                    <a:pt x="665353" y="9055"/>
                  </a:lnTo>
                  <a:lnTo>
                    <a:pt x="665353" y="245110"/>
                  </a:lnTo>
                  <a:lnTo>
                    <a:pt x="673823" y="245110"/>
                  </a:lnTo>
                  <a:lnTo>
                    <a:pt x="673823" y="9055"/>
                  </a:lnTo>
                  <a:lnTo>
                    <a:pt x="673823" y="8890"/>
                  </a:lnTo>
                  <a:lnTo>
                    <a:pt x="673823" y="4229"/>
                  </a:lnTo>
                  <a:lnTo>
                    <a:pt x="668858" y="4229"/>
                  </a:lnTo>
                  <a:lnTo>
                    <a:pt x="668858" y="8890"/>
                  </a:lnTo>
                  <a:lnTo>
                    <a:pt x="666953" y="8890"/>
                  </a:lnTo>
                  <a:lnTo>
                    <a:pt x="666953" y="6362"/>
                  </a:lnTo>
                  <a:lnTo>
                    <a:pt x="668858" y="8890"/>
                  </a:lnTo>
                  <a:lnTo>
                    <a:pt x="668858" y="4229"/>
                  </a:lnTo>
                  <a:lnTo>
                    <a:pt x="666953" y="4229"/>
                  </a:lnTo>
                  <a:lnTo>
                    <a:pt x="666953" y="3810"/>
                  </a:lnTo>
                  <a:lnTo>
                    <a:pt x="673823" y="381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477FA652-A22F-3173-D5B0-9959E250BD44}"/>
                </a:ext>
              </a:extLst>
            </p:cNvPr>
            <p:cNvSpPr/>
            <p:nvPr/>
          </p:nvSpPr>
          <p:spPr>
            <a:xfrm>
              <a:off x="6873049" y="4317692"/>
              <a:ext cx="497840" cy="60325"/>
            </a:xfrm>
            <a:custGeom>
              <a:avLst/>
              <a:gdLst/>
              <a:ahLst/>
              <a:cxnLst/>
              <a:rect l="l" t="t" r="r" b="b"/>
              <a:pathLst>
                <a:path w="497840" h="60325">
                  <a:moveTo>
                    <a:pt x="91134" y="0"/>
                  </a:moveTo>
                  <a:lnTo>
                    <a:pt x="0" y="60297"/>
                  </a:lnTo>
                  <a:lnTo>
                    <a:pt x="497609" y="60297"/>
                  </a:lnTo>
                  <a:lnTo>
                    <a:pt x="497609" y="45825"/>
                  </a:lnTo>
                  <a:lnTo>
                    <a:pt x="91134" y="45825"/>
                  </a:lnTo>
                  <a:lnTo>
                    <a:pt x="91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7">
              <a:extLst>
                <a:ext uri="{FF2B5EF4-FFF2-40B4-BE49-F238E27FC236}">
                  <a16:creationId xmlns:a16="http://schemas.microsoft.com/office/drawing/2014/main" id="{E85AD7FE-3D8C-DA3C-6941-F273E132BA80}"/>
                </a:ext>
              </a:extLst>
            </p:cNvPr>
            <p:cNvSpPr/>
            <p:nvPr/>
          </p:nvSpPr>
          <p:spPr>
            <a:xfrm>
              <a:off x="6867178" y="4311663"/>
              <a:ext cx="508634" cy="66675"/>
            </a:xfrm>
            <a:custGeom>
              <a:avLst/>
              <a:gdLst/>
              <a:ahLst/>
              <a:cxnLst/>
              <a:rect l="l" t="t" r="r" b="b"/>
              <a:pathLst>
                <a:path w="508634" h="66675">
                  <a:moveTo>
                    <a:pt x="100635" y="0"/>
                  </a:moveTo>
                  <a:lnTo>
                    <a:pt x="0" y="66325"/>
                  </a:lnTo>
                  <a:lnTo>
                    <a:pt x="13308" y="66325"/>
                  </a:lnTo>
                  <a:lnTo>
                    <a:pt x="93376" y="12876"/>
                  </a:lnTo>
                  <a:lnTo>
                    <a:pt x="93376" y="6028"/>
                  </a:lnTo>
                  <a:lnTo>
                    <a:pt x="100635" y="6028"/>
                  </a:lnTo>
                  <a:lnTo>
                    <a:pt x="100635" y="0"/>
                  </a:lnTo>
                  <a:close/>
                </a:path>
                <a:path w="508634" h="66675">
                  <a:moveTo>
                    <a:pt x="499850" y="51854"/>
                  </a:moveTo>
                  <a:lnTo>
                    <a:pt x="499850" y="66325"/>
                  </a:lnTo>
                  <a:lnTo>
                    <a:pt x="508319" y="66325"/>
                  </a:lnTo>
                  <a:lnTo>
                    <a:pt x="508319" y="55471"/>
                  </a:lnTo>
                  <a:lnTo>
                    <a:pt x="503480" y="55471"/>
                  </a:lnTo>
                  <a:lnTo>
                    <a:pt x="499850" y="51854"/>
                  </a:lnTo>
                  <a:close/>
                </a:path>
                <a:path w="508634" h="66675">
                  <a:moveTo>
                    <a:pt x="100635" y="6028"/>
                  </a:moveTo>
                  <a:lnTo>
                    <a:pt x="93376" y="6028"/>
                  </a:lnTo>
                  <a:lnTo>
                    <a:pt x="98215" y="9646"/>
                  </a:lnTo>
                  <a:lnTo>
                    <a:pt x="93376" y="12876"/>
                  </a:lnTo>
                  <a:lnTo>
                    <a:pt x="93376" y="55471"/>
                  </a:lnTo>
                  <a:lnTo>
                    <a:pt x="499850" y="55471"/>
                  </a:lnTo>
                  <a:lnTo>
                    <a:pt x="499850" y="51854"/>
                  </a:lnTo>
                  <a:lnTo>
                    <a:pt x="100635" y="51854"/>
                  </a:lnTo>
                  <a:lnTo>
                    <a:pt x="97005" y="48235"/>
                  </a:lnTo>
                  <a:lnTo>
                    <a:pt x="100635" y="48235"/>
                  </a:lnTo>
                  <a:lnTo>
                    <a:pt x="100635" y="6028"/>
                  </a:lnTo>
                  <a:close/>
                </a:path>
                <a:path w="508634" h="66675">
                  <a:moveTo>
                    <a:pt x="508319" y="48235"/>
                  </a:moveTo>
                  <a:lnTo>
                    <a:pt x="100635" y="48235"/>
                  </a:lnTo>
                  <a:lnTo>
                    <a:pt x="100635" y="51854"/>
                  </a:lnTo>
                  <a:lnTo>
                    <a:pt x="499850" y="51854"/>
                  </a:lnTo>
                  <a:lnTo>
                    <a:pt x="503480" y="55471"/>
                  </a:lnTo>
                  <a:lnTo>
                    <a:pt x="508319" y="55471"/>
                  </a:lnTo>
                  <a:lnTo>
                    <a:pt x="508319" y="48235"/>
                  </a:lnTo>
                  <a:close/>
                </a:path>
                <a:path w="508634" h="66675">
                  <a:moveTo>
                    <a:pt x="100635" y="48235"/>
                  </a:moveTo>
                  <a:lnTo>
                    <a:pt x="97005" y="48235"/>
                  </a:lnTo>
                  <a:lnTo>
                    <a:pt x="100635" y="51854"/>
                  </a:lnTo>
                  <a:lnTo>
                    <a:pt x="100635" y="48235"/>
                  </a:lnTo>
                  <a:close/>
                </a:path>
                <a:path w="508634" h="66675">
                  <a:moveTo>
                    <a:pt x="93376" y="6028"/>
                  </a:moveTo>
                  <a:lnTo>
                    <a:pt x="93376" y="12876"/>
                  </a:lnTo>
                  <a:lnTo>
                    <a:pt x="98215" y="9646"/>
                  </a:lnTo>
                  <a:lnTo>
                    <a:pt x="93376" y="602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B2EEB404-B18B-AB2B-401A-89F40768F527}"/>
                </a:ext>
              </a:extLst>
            </p:cNvPr>
            <p:cNvSpPr/>
            <p:nvPr/>
          </p:nvSpPr>
          <p:spPr>
            <a:xfrm>
              <a:off x="7205370" y="2569077"/>
              <a:ext cx="1358900" cy="1809114"/>
            </a:xfrm>
            <a:custGeom>
              <a:avLst/>
              <a:gdLst/>
              <a:ahLst/>
              <a:cxnLst/>
              <a:rect l="l" t="t" r="r" b="b"/>
              <a:pathLst>
                <a:path w="1358900" h="1809114">
                  <a:moveTo>
                    <a:pt x="1014769" y="0"/>
                  </a:moveTo>
                  <a:lnTo>
                    <a:pt x="273152" y="0"/>
                  </a:lnTo>
                  <a:lnTo>
                    <a:pt x="243466" y="30752"/>
                  </a:lnTo>
                  <a:lnTo>
                    <a:pt x="203147" y="73830"/>
                  </a:lnTo>
                  <a:lnTo>
                    <a:pt x="166592" y="110678"/>
                  </a:lnTo>
                  <a:lnTo>
                    <a:pt x="130522" y="144650"/>
                  </a:lnTo>
                  <a:lnTo>
                    <a:pt x="110994" y="205102"/>
                  </a:lnTo>
                  <a:lnTo>
                    <a:pt x="99176" y="250537"/>
                  </a:lnTo>
                  <a:lnTo>
                    <a:pt x="86502" y="303294"/>
                  </a:lnTo>
                  <a:lnTo>
                    <a:pt x="73356" y="361262"/>
                  </a:lnTo>
                  <a:lnTo>
                    <a:pt x="60122" y="422325"/>
                  </a:lnTo>
                  <a:lnTo>
                    <a:pt x="47187" y="484373"/>
                  </a:lnTo>
                  <a:lnTo>
                    <a:pt x="34933" y="545293"/>
                  </a:lnTo>
                  <a:lnTo>
                    <a:pt x="23747" y="602970"/>
                  </a:lnTo>
                  <a:lnTo>
                    <a:pt x="20508" y="655864"/>
                  </a:lnTo>
                  <a:lnTo>
                    <a:pt x="17219" y="704135"/>
                  </a:lnTo>
                  <a:lnTo>
                    <a:pt x="13807" y="751263"/>
                  </a:lnTo>
                  <a:lnTo>
                    <a:pt x="10575" y="795229"/>
                  </a:lnTo>
                  <a:lnTo>
                    <a:pt x="7572" y="837682"/>
                  </a:lnTo>
                  <a:lnTo>
                    <a:pt x="4913" y="879353"/>
                  </a:lnTo>
                  <a:lnTo>
                    <a:pt x="2731" y="920634"/>
                  </a:lnTo>
                  <a:lnTo>
                    <a:pt x="1084" y="963271"/>
                  </a:lnTo>
                  <a:lnTo>
                    <a:pt x="142" y="1006980"/>
                  </a:lnTo>
                  <a:lnTo>
                    <a:pt x="0" y="1052831"/>
                  </a:lnTo>
                  <a:lnTo>
                    <a:pt x="771" y="1101555"/>
                  </a:lnTo>
                  <a:lnTo>
                    <a:pt x="2571" y="1153883"/>
                  </a:lnTo>
                  <a:lnTo>
                    <a:pt x="5513" y="1210546"/>
                  </a:lnTo>
                  <a:lnTo>
                    <a:pt x="9711" y="1272274"/>
                  </a:lnTo>
                  <a:lnTo>
                    <a:pt x="15278" y="1339800"/>
                  </a:lnTo>
                  <a:lnTo>
                    <a:pt x="27002" y="1390280"/>
                  </a:lnTo>
                  <a:lnTo>
                    <a:pt x="38582" y="1442054"/>
                  </a:lnTo>
                  <a:lnTo>
                    <a:pt x="50196" y="1494682"/>
                  </a:lnTo>
                  <a:lnTo>
                    <a:pt x="62024" y="1547721"/>
                  </a:lnTo>
                  <a:lnTo>
                    <a:pt x="74242" y="1600730"/>
                  </a:lnTo>
                  <a:lnTo>
                    <a:pt x="87031" y="1653268"/>
                  </a:lnTo>
                  <a:lnTo>
                    <a:pt x="100568" y="1704892"/>
                  </a:lnTo>
                  <a:lnTo>
                    <a:pt x="115032" y="1755161"/>
                  </a:lnTo>
                  <a:lnTo>
                    <a:pt x="130601" y="1803634"/>
                  </a:lnTo>
                  <a:lnTo>
                    <a:pt x="132525" y="1808911"/>
                  </a:lnTo>
                  <a:lnTo>
                    <a:pt x="1190029" y="1808911"/>
                  </a:lnTo>
                  <a:lnTo>
                    <a:pt x="1194238" y="1802002"/>
                  </a:lnTo>
                  <a:lnTo>
                    <a:pt x="1246110" y="1717674"/>
                  </a:lnTo>
                  <a:lnTo>
                    <a:pt x="1266543" y="1683437"/>
                  </a:lnTo>
                  <a:lnTo>
                    <a:pt x="1298110" y="1624200"/>
                  </a:lnTo>
                  <a:lnTo>
                    <a:pt x="1319561" y="1568461"/>
                  </a:lnTo>
                  <a:lnTo>
                    <a:pt x="1333630" y="1505639"/>
                  </a:lnTo>
                  <a:lnTo>
                    <a:pt x="1343055" y="1425152"/>
                  </a:lnTo>
                  <a:lnTo>
                    <a:pt x="1346880" y="1374976"/>
                  </a:lnTo>
                  <a:lnTo>
                    <a:pt x="1350569" y="1316416"/>
                  </a:lnTo>
                  <a:lnTo>
                    <a:pt x="1354465" y="1248148"/>
                  </a:lnTo>
                  <a:lnTo>
                    <a:pt x="1357659" y="1198300"/>
                  </a:lnTo>
                  <a:lnTo>
                    <a:pt x="1358724" y="1145674"/>
                  </a:lnTo>
                  <a:lnTo>
                    <a:pt x="1357949" y="1090932"/>
                  </a:lnTo>
                  <a:lnTo>
                    <a:pt x="1355627" y="1034737"/>
                  </a:lnTo>
                  <a:lnTo>
                    <a:pt x="1352046" y="977750"/>
                  </a:lnTo>
                  <a:lnTo>
                    <a:pt x="1347524" y="920972"/>
                  </a:lnTo>
                  <a:lnTo>
                    <a:pt x="1342271" y="864053"/>
                  </a:lnTo>
                  <a:lnTo>
                    <a:pt x="1336658" y="808668"/>
                  </a:lnTo>
                  <a:lnTo>
                    <a:pt x="1330948" y="755141"/>
                  </a:lnTo>
                  <a:lnTo>
                    <a:pt x="1325530" y="705051"/>
                  </a:lnTo>
                  <a:lnTo>
                    <a:pt x="1320399" y="656314"/>
                  </a:lnTo>
                  <a:lnTo>
                    <a:pt x="1316141" y="612338"/>
                  </a:lnTo>
                  <a:lnTo>
                    <a:pt x="1312947" y="572871"/>
                  </a:lnTo>
                  <a:lnTo>
                    <a:pt x="1311108" y="538575"/>
                  </a:lnTo>
                  <a:lnTo>
                    <a:pt x="1310915" y="510113"/>
                  </a:lnTo>
                  <a:lnTo>
                    <a:pt x="1295854" y="446784"/>
                  </a:lnTo>
                  <a:lnTo>
                    <a:pt x="1277533" y="391723"/>
                  </a:lnTo>
                  <a:lnTo>
                    <a:pt x="1256774" y="343813"/>
                  </a:lnTo>
                  <a:lnTo>
                    <a:pt x="1234398" y="301937"/>
                  </a:lnTo>
                  <a:lnTo>
                    <a:pt x="1211229" y="264979"/>
                  </a:lnTo>
                  <a:lnTo>
                    <a:pt x="1188088" y="231823"/>
                  </a:lnTo>
                  <a:lnTo>
                    <a:pt x="1165797" y="201351"/>
                  </a:lnTo>
                  <a:lnTo>
                    <a:pt x="1145180" y="172449"/>
                  </a:lnTo>
                  <a:lnTo>
                    <a:pt x="1110719" y="146293"/>
                  </a:lnTo>
                  <a:lnTo>
                    <a:pt x="1083617" y="114341"/>
                  </a:lnTo>
                  <a:lnTo>
                    <a:pt x="1060346" y="77632"/>
                  </a:lnTo>
                  <a:lnTo>
                    <a:pt x="1037378" y="37206"/>
                  </a:lnTo>
                  <a:lnTo>
                    <a:pt x="1014769"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9">
              <a:extLst>
                <a:ext uri="{FF2B5EF4-FFF2-40B4-BE49-F238E27FC236}">
                  <a16:creationId xmlns:a16="http://schemas.microsoft.com/office/drawing/2014/main" id="{015F6C9D-1057-5A68-1A03-25D882A210BB}"/>
                </a:ext>
              </a:extLst>
            </p:cNvPr>
            <p:cNvSpPr/>
            <p:nvPr/>
          </p:nvSpPr>
          <p:spPr>
            <a:xfrm>
              <a:off x="7202347" y="2569077"/>
              <a:ext cx="1366520" cy="1809114"/>
            </a:xfrm>
            <a:custGeom>
              <a:avLst/>
              <a:gdLst/>
              <a:ahLst/>
              <a:cxnLst/>
              <a:rect l="l" t="t" r="r" b="b"/>
              <a:pathLst>
                <a:path w="1366520" h="1809114">
                  <a:moveTo>
                    <a:pt x="1019373" y="0"/>
                  </a:moveTo>
                  <a:lnTo>
                    <a:pt x="1011268" y="0"/>
                  </a:lnTo>
                  <a:lnTo>
                    <a:pt x="1019100" y="15312"/>
                  </a:lnTo>
                  <a:lnTo>
                    <a:pt x="1031316" y="40712"/>
                  </a:lnTo>
                  <a:lnTo>
                    <a:pt x="1042955" y="53412"/>
                  </a:lnTo>
                  <a:lnTo>
                    <a:pt x="1063734" y="91512"/>
                  </a:lnTo>
                  <a:lnTo>
                    <a:pt x="1085720" y="129612"/>
                  </a:lnTo>
                  <a:lnTo>
                    <a:pt x="1112029" y="155012"/>
                  </a:lnTo>
                  <a:lnTo>
                    <a:pt x="1145783" y="180412"/>
                  </a:lnTo>
                  <a:lnTo>
                    <a:pt x="1144573" y="180412"/>
                  </a:lnTo>
                  <a:lnTo>
                    <a:pt x="1175021" y="218512"/>
                  </a:lnTo>
                  <a:lnTo>
                    <a:pt x="1202483" y="256612"/>
                  </a:lnTo>
                  <a:lnTo>
                    <a:pt x="1227062" y="294712"/>
                  </a:lnTo>
                  <a:lnTo>
                    <a:pt x="1248861" y="332812"/>
                  </a:lnTo>
                  <a:lnTo>
                    <a:pt x="1267982" y="383612"/>
                  </a:lnTo>
                  <a:lnTo>
                    <a:pt x="1284529" y="421712"/>
                  </a:lnTo>
                  <a:lnTo>
                    <a:pt x="1298603" y="472512"/>
                  </a:lnTo>
                  <a:lnTo>
                    <a:pt x="1310308" y="510612"/>
                  </a:lnTo>
                  <a:lnTo>
                    <a:pt x="1309099" y="510612"/>
                  </a:lnTo>
                  <a:lnTo>
                    <a:pt x="1311824" y="574112"/>
                  </a:lnTo>
                  <a:lnTo>
                    <a:pt x="1315584" y="624912"/>
                  </a:lnTo>
                  <a:lnTo>
                    <a:pt x="1320144" y="675712"/>
                  </a:lnTo>
                  <a:lnTo>
                    <a:pt x="1325274" y="726512"/>
                  </a:lnTo>
                  <a:lnTo>
                    <a:pt x="1330740" y="777312"/>
                  </a:lnTo>
                  <a:lnTo>
                    <a:pt x="1336311" y="828112"/>
                  </a:lnTo>
                  <a:lnTo>
                    <a:pt x="1341753" y="878912"/>
                  </a:lnTo>
                  <a:lnTo>
                    <a:pt x="1346835" y="929712"/>
                  </a:lnTo>
                  <a:lnTo>
                    <a:pt x="1351323" y="980512"/>
                  </a:lnTo>
                  <a:lnTo>
                    <a:pt x="1354986" y="1031312"/>
                  </a:lnTo>
                  <a:lnTo>
                    <a:pt x="1357591" y="1082112"/>
                  </a:lnTo>
                  <a:lnTo>
                    <a:pt x="1358906" y="1132912"/>
                  </a:lnTo>
                  <a:lnTo>
                    <a:pt x="1358802" y="1158312"/>
                  </a:lnTo>
                  <a:lnTo>
                    <a:pt x="1358697" y="1183712"/>
                  </a:lnTo>
                  <a:lnTo>
                    <a:pt x="1355106" y="1234512"/>
                  </a:lnTo>
                  <a:lnTo>
                    <a:pt x="1352300" y="1285312"/>
                  </a:lnTo>
                  <a:lnTo>
                    <a:pt x="1349600" y="1336112"/>
                  </a:lnTo>
                  <a:lnTo>
                    <a:pt x="1346329" y="1386912"/>
                  </a:lnTo>
                  <a:lnTo>
                    <a:pt x="1341806" y="1437712"/>
                  </a:lnTo>
                  <a:lnTo>
                    <a:pt x="1335352" y="1488512"/>
                  </a:lnTo>
                  <a:lnTo>
                    <a:pt x="1326289" y="1539312"/>
                  </a:lnTo>
                  <a:lnTo>
                    <a:pt x="1313938" y="1590112"/>
                  </a:lnTo>
                  <a:lnTo>
                    <a:pt x="1294806" y="1628212"/>
                  </a:lnTo>
                  <a:lnTo>
                    <a:pt x="1270848" y="1679012"/>
                  </a:lnTo>
                  <a:lnTo>
                    <a:pt x="1244543" y="1717112"/>
                  </a:lnTo>
                  <a:lnTo>
                    <a:pt x="1218368" y="1767912"/>
                  </a:lnTo>
                  <a:lnTo>
                    <a:pt x="1193198" y="1808911"/>
                  </a:lnTo>
                  <a:lnTo>
                    <a:pt x="1198423" y="1808911"/>
                  </a:lnTo>
                  <a:lnTo>
                    <a:pt x="1217754" y="1780612"/>
                  </a:lnTo>
                  <a:lnTo>
                    <a:pt x="1244324" y="1742512"/>
                  </a:lnTo>
                  <a:lnTo>
                    <a:pt x="1270122" y="1691712"/>
                  </a:lnTo>
                  <a:lnTo>
                    <a:pt x="1293837" y="1653612"/>
                  </a:lnTo>
                  <a:lnTo>
                    <a:pt x="1314154" y="1602812"/>
                  </a:lnTo>
                  <a:lnTo>
                    <a:pt x="1329760" y="1564712"/>
                  </a:lnTo>
                  <a:lnTo>
                    <a:pt x="1339341" y="1513912"/>
                  </a:lnTo>
                  <a:lnTo>
                    <a:pt x="1345383" y="1463112"/>
                  </a:lnTo>
                  <a:lnTo>
                    <a:pt x="1350676" y="1412312"/>
                  </a:lnTo>
                  <a:lnTo>
                    <a:pt x="1355207" y="1361512"/>
                  </a:lnTo>
                  <a:lnTo>
                    <a:pt x="1358962" y="1310712"/>
                  </a:lnTo>
                  <a:lnTo>
                    <a:pt x="1361928" y="1259912"/>
                  </a:lnTo>
                  <a:lnTo>
                    <a:pt x="1364091" y="1209112"/>
                  </a:lnTo>
                  <a:lnTo>
                    <a:pt x="1365438" y="1158312"/>
                  </a:lnTo>
                  <a:lnTo>
                    <a:pt x="1365956" y="1107512"/>
                  </a:lnTo>
                  <a:lnTo>
                    <a:pt x="1364444" y="1056712"/>
                  </a:lnTo>
                  <a:lnTo>
                    <a:pt x="1361654" y="1005912"/>
                  </a:lnTo>
                  <a:lnTo>
                    <a:pt x="1357831" y="955112"/>
                  </a:lnTo>
                  <a:lnTo>
                    <a:pt x="1353223" y="904312"/>
                  </a:lnTo>
                  <a:lnTo>
                    <a:pt x="1348074" y="853512"/>
                  </a:lnTo>
                  <a:lnTo>
                    <a:pt x="1342631" y="815412"/>
                  </a:lnTo>
                  <a:lnTo>
                    <a:pt x="1337140" y="764612"/>
                  </a:lnTo>
                  <a:lnTo>
                    <a:pt x="1331846" y="713812"/>
                  </a:lnTo>
                  <a:lnTo>
                    <a:pt x="1326996" y="663012"/>
                  </a:lnTo>
                  <a:lnTo>
                    <a:pt x="1322835" y="612212"/>
                  </a:lnTo>
                  <a:lnTo>
                    <a:pt x="1319610" y="561412"/>
                  </a:lnTo>
                  <a:lnTo>
                    <a:pt x="1317566" y="510612"/>
                  </a:lnTo>
                  <a:lnTo>
                    <a:pt x="1306321" y="472512"/>
                  </a:lnTo>
                  <a:lnTo>
                    <a:pt x="1291799" y="421712"/>
                  </a:lnTo>
                  <a:lnTo>
                    <a:pt x="1273828" y="370912"/>
                  </a:lnTo>
                  <a:lnTo>
                    <a:pt x="1252240" y="332812"/>
                  </a:lnTo>
                  <a:lnTo>
                    <a:pt x="1224257" y="282012"/>
                  </a:lnTo>
                  <a:lnTo>
                    <a:pt x="1209759" y="256612"/>
                  </a:lnTo>
                  <a:lnTo>
                    <a:pt x="1194173" y="231212"/>
                  </a:lnTo>
                  <a:lnTo>
                    <a:pt x="1182076" y="218512"/>
                  </a:lnTo>
                  <a:lnTo>
                    <a:pt x="1171188" y="205812"/>
                  </a:lnTo>
                  <a:lnTo>
                    <a:pt x="1161510" y="193112"/>
                  </a:lnTo>
                  <a:lnTo>
                    <a:pt x="1150622" y="180412"/>
                  </a:lnTo>
                  <a:lnTo>
                    <a:pt x="1114813" y="155012"/>
                  </a:lnTo>
                  <a:lnTo>
                    <a:pt x="1086574" y="116912"/>
                  </a:lnTo>
                  <a:lnTo>
                    <a:pt x="1062837" y="78812"/>
                  </a:lnTo>
                  <a:lnTo>
                    <a:pt x="1040536" y="40712"/>
                  </a:lnTo>
                  <a:lnTo>
                    <a:pt x="1027257" y="15312"/>
                  </a:lnTo>
                  <a:lnTo>
                    <a:pt x="1019373" y="0"/>
                  </a:lnTo>
                  <a:close/>
                </a:path>
                <a:path w="1366520" h="1809114">
                  <a:moveTo>
                    <a:pt x="141696" y="142312"/>
                  </a:moveTo>
                  <a:lnTo>
                    <a:pt x="131336" y="142312"/>
                  </a:lnTo>
                  <a:lnTo>
                    <a:pt x="128320" y="155012"/>
                  </a:lnTo>
                  <a:lnTo>
                    <a:pt x="125641" y="167712"/>
                  </a:lnTo>
                  <a:lnTo>
                    <a:pt x="122340" y="167712"/>
                  </a:lnTo>
                  <a:lnTo>
                    <a:pt x="111977" y="205812"/>
                  </a:lnTo>
                  <a:lnTo>
                    <a:pt x="103097" y="243912"/>
                  </a:lnTo>
                  <a:lnTo>
                    <a:pt x="94766" y="269312"/>
                  </a:lnTo>
                  <a:lnTo>
                    <a:pt x="86047" y="307412"/>
                  </a:lnTo>
                  <a:lnTo>
                    <a:pt x="74948" y="358212"/>
                  </a:lnTo>
                  <a:lnTo>
                    <a:pt x="64066" y="409012"/>
                  </a:lnTo>
                  <a:lnTo>
                    <a:pt x="53422" y="459812"/>
                  </a:lnTo>
                  <a:lnTo>
                    <a:pt x="43039" y="510612"/>
                  </a:lnTo>
                  <a:lnTo>
                    <a:pt x="32938" y="561412"/>
                  </a:lnTo>
                  <a:lnTo>
                    <a:pt x="23141" y="612212"/>
                  </a:lnTo>
                  <a:lnTo>
                    <a:pt x="20211" y="663012"/>
                  </a:lnTo>
                  <a:lnTo>
                    <a:pt x="16692" y="713812"/>
                  </a:lnTo>
                  <a:lnTo>
                    <a:pt x="12944" y="764612"/>
                  </a:lnTo>
                  <a:lnTo>
                    <a:pt x="9328" y="815412"/>
                  </a:lnTo>
                  <a:lnTo>
                    <a:pt x="6203" y="866212"/>
                  </a:lnTo>
                  <a:lnTo>
                    <a:pt x="2509" y="929712"/>
                  </a:lnTo>
                  <a:lnTo>
                    <a:pt x="572" y="980512"/>
                  </a:lnTo>
                  <a:lnTo>
                    <a:pt x="0" y="1031312"/>
                  </a:lnTo>
                  <a:lnTo>
                    <a:pt x="316" y="1082112"/>
                  </a:lnTo>
                  <a:lnTo>
                    <a:pt x="395" y="1094812"/>
                  </a:lnTo>
                  <a:lnTo>
                    <a:pt x="1365" y="1145612"/>
                  </a:lnTo>
                  <a:lnTo>
                    <a:pt x="4256" y="1196412"/>
                  </a:lnTo>
                  <a:lnTo>
                    <a:pt x="6894" y="1247212"/>
                  </a:lnTo>
                  <a:lnTo>
                    <a:pt x="10355" y="1298012"/>
                  </a:lnTo>
                  <a:lnTo>
                    <a:pt x="15716" y="1348812"/>
                  </a:lnTo>
                  <a:lnTo>
                    <a:pt x="24055" y="1386912"/>
                  </a:lnTo>
                  <a:lnTo>
                    <a:pt x="36447" y="1437712"/>
                  </a:lnTo>
                  <a:lnTo>
                    <a:pt x="46420" y="1488512"/>
                  </a:lnTo>
                  <a:lnTo>
                    <a:pt x="56530" y="1526612"/>
                  </a:lnTo>
                  <a:lnTo>
                    <a:pt x="67018" y="1577412"/>
                  </a:lnTo>
                  <a:lnTo>
                    <a:pt x="78125" y="1628212"/>
                  </a:lnTo>
                  <a:lnTo>
                    <a:pt x="90092" y="1679012"/>
                  </a:lnTo>
                  <a:lnTo>
                    <a:pt x="103160" y="1717112"/>
                  </a:lnTo>
                  <a:lnTo>
                    <a:pt x="117571" y="1767912"/>
                  </a:lnTo>
                  <a:lnTo>
                    <a:pt x="130479" y="1808911"/>
                  </a:lnTo>
                  <a:lnTo>
                    <a:pt x="135712" y="1808911"/>
                  </a:lnTo>
                  <a:lnTo>
                    <a:pt x="126518" y="1780612"/>
                  </a:lnTo>
                  <a:lnTo>
                    <a:pt x="111878" y="1729812"/>
                  </a:lnTo>
                  <a:lnTo>
                    <a:pt x="98837" y="1679012"/>
                  </a:lnTo>
                  <a:lnTo>
                    <a:pt x="87135" y="1628212"/>
                  </a:lnTo>
                  <a:lnTo>
                    <a:pt x="76507" y="1577412"/>
                  </a:lnTo>
                  <a:lnTo>
                    <a:pt x="66692" y="1539312"/>
                  </a:lnTo>
                  <a:lnTo>
                    <a:pt x="57546" y="1501212"/>
                  </a:lnTo>
                  <a:lnTo>
                    <a:pt x="46150" y="1450412"/>
                  </a:lnTo>
                  <a:lnTo>
                    <a:pt x="34609" y="1399612"/>
                  </a:lnTo>
                  <a:lnTo>
                    <a:pt x="25027" y="1348812"/>
                  </a:lnTo>
                  <a:lnTo>
                    <a:pt x="19510" y="1310712"/>
                  </a:lnTo>
                  <a:lnTo>
                    <a:pt x="16380" y="1272612"/>
                  </a:lnTo>
                  <a:lnTo>
                    <a:pt x="12544" y="1209112"/>
                  </a:lnTo>
                  <a:lnTo>
                    <a:pt x="9833" y="1171012"/>
                  </a:lnTo>
                  <a:lnTo>
                    <a:pt x="8377" y="1120212"/>
                  </a:lnTo>
                  <a:lnTo>
                    <a:pt x="7391" y="1056712"/>
                  </a:lnTo>
                  <a:lnTo>
                    <a:pt x="7324" y="1005912"/>
                  </a:lnTo>
                  <a:lnTo>
                    <a:pt x="8624" y="942412"/>
                  </a:lnTo>
                  <a:lnTo>
                    <a:pt x="11495" y="904312"/>
                  </a:lnTo>
                  <a:lnTo>
                    <a:pt x="14601" y="853512"/>
                  </a:lnTo>
                  <a:lnTo>
                    <a:pt x="17870" y="802712"/>
                  </a:lnTo>
                  <a:lnTo>
                    <a:pt x="21236" y="751912"/>
                  </a:lnTo>
                  <a:lnTo>
                    <a:pt x="24628" y="713812"/>
                  </a:lnTo>
                  <a:lnTo>
                    <a:pt x="27979" y="663012"/>
                  </a:lnTo>
                  <a:lnTo>
                    <a:pt x="31513" y="612212"/>
                  </a:lnTo>
                  <a:lnTo>
                    <a:pt x="38495" y="574112"/>
                  </a:lnTo>
                  <a:lnTo>
                    <a:pt x="47759" y="523312"/>
                  </a:lnTo>
                  <a:lnTo>
                    <a:pt x="58138" y="472512"/>
                  </a:lnTo>
                  <a:lnTo>
                    <a:pt x="68466" y="434412"/>
                  </a:lnTo>
                  <a:lnTo>
                    <a:pt x="77579" y="383612"/>
                  </a:lnTo>
                  <a:lnTo>
                    <a:pt x="87925" y="332812"/>
                  </a:lnTo>
                  <a:lnTo>
                    <a:pt x="98870" y="282012"/>
                  </a:lnTo>
                  <a:lnTo>
                    <a:pt x="111055" y="231212"/>
                  </a:lnTo>
                  <a:lnTo>
                    <a:pt x="125117" y="193112"/>
                  </a:lnTo>
                  <a:lnTo>
                    <a:pt x="141696" y="142312"/>
                  </a:lnTo>
                  <a:close/>
                </a:path>
                <a:path w="1366520" h="1809114">
                  <a:moveTo>
                    <a:pt x="156545" y="129612"/>
                  </a:moveTo>
                  <a:lnTo>
                    <a:pt x="142906" y="129612"/>
                  </a:lnTo>
                  <a:lnTo>
                    <a:pt x="139275" y="142312"/>
                  </a:lnTo>
                  <a:lnTo>
                    <a:pt x="149118" y="142312"/>
                  </a:lnTo>
                  <a:lnTo>
                    <a:pt x="156545" y="129612"/>
                  </a:lnTo>
                  <a:close/>
                </a:path>
                <a:path w="1366520" h="1809114">
                  <a:moveTo>
                    <a:pt x="285595" y="0"/>
                  </a:moveTo>
                  <a:lnTo>
                    <a:pt x="282967" y="0"/>
                  </a:lnTo>
                  <a:lnTo>
                    <a:pt x="226487" y="53412"/>
                  </a:lnTo>
                  <a:lnTo>
                    <a:pt x="187072" y="91512"/>
                  </a:lnTo>
                  <a:lnTo>
                    <a:pt x="148954" y="129612"/>
                  </a:lnTo>
                  <a:lnTo>
                    <a:pt x="163805" y="129612"/>
                  </a:lnTo>
                  <a:lnTo>
                    <a:pt x="170729" y="116912"/>
                  </a:lnTo>
                  <a:lnTo>
                    <a:pt x="191522" y="104212"/>
                  </a:lnTo>
                  <a:lnTo>
                    <a:pt x="210787" y="78812"/>
                  </a:lnTo>
                  <a:lnTo>
                    <a:pt x="229682" y="66112"/>
                  </a:lnTo>
                  <a:lnTo>
                    <a:pt x="249363" y="40712"/>
                  </a:lnTo>
                  <a:lnTo>
                    <a:pt x="269872" y="15312"/>
                  </a:lnTo>
                  <a:lnTo>
                    <a:pt x="28559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0">
              <a:extLst>
                <a:ext uri="{FF2B5EF4-FFF2-40B4-BE49-F238E27FC236}">
                  <a16:creationId xmlns:a16="http://schemas.microsoft.com/office/drawing/2014/main" id="{83E00D01-87AD-DD32-22EA-0136A99E8C4A}"/>
                </a:ext>
              </a:extLst>
            </p:cNvPr>
            <p:cNvSpPr/>
            <p:nvPr/>
          </p:nvSpPr>
          <p:spPr>
            <a:xfrm>
              <a:off x="2109480" y="2569077"/>
              <a:ext cx="2237105" cy="1809114"/>
            </a:xfrm>
            <a:custGeom>
              <a:avLst/>
              <a:gdLst/>
              <a:ahLst/>
              <a:cxnLst/>
              <a:rect l="l" t="t" r="r" b="b"/>
              <a:pathLst>
                <a:path w="2237104" h="1809114">
                  <a:moveTo>
                    <a:pt x="2236816" y="0"/>
                  </a:moveTo>
                  <a:lnTo>
                    <a:pt x="0" y="0"/>
                  </a:lnTo>
                  <a:lnTo>
                    <a:pt x="0" y="1808911"/>
                  </a:lnTo>
                  <a:lnTo>
                    <a:pt x="2236816" y="180891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31">
              <a:extLst>
                <a:ext uri="{FF2B5EF4-FFF2-40B4-BE49-F238E27FC236}">
                  <a16:creationId xmlns:a16="http://schemas.microsoft.com/office/drawing/2014/main" id="{651D97D5-0037-4A8F-D788-AF8836CCB3D9}"/>
                </a:ext>
              </a:extLst>
            </p:cNvPr>
            <p:cNvSpPr/>
            <p:nvPr/>
          </p:nvSpPr>
          <p:spPr>
            <a:xfrm>
              <a:off x="2105850" y="2569082"/>
              <a:ext cx="2245360" cy="1809114"/>
            </a:xfrm>
            <a:custGeom>
              <a:avLst/>
              <a:gdLst/>
              <a:ahLst/>
              <a:cxnLst/>
              <a:rect l="l" t="t" r="r" b="b"/>
              <a:pathLst>
                <a:path w="2245360" h="1809114">
                  <a:moveTo>
                    <a:pt x="8458" y="0"/>
                  </a:moveTo>
                  <a:lnTo>
                    <a:pt x="0" y="0"/>
                  </a:lnTo>
                  <a:lnTo>
                    <a:pt x="0" y="1808911"/>
                  </a:lnTo>
                  <a:lnTo>
                    <a:pt x="8458" y="1808911"/>
                  </a:lnTo>
                  <a:lnTo>
                    <a:pt x="8458" y="0"/>
                  </a:lnTo>
                  <a:close/>
                </a:path>
                <a:path w="2245360" h="1809114">
                  <a:moveTo>
                    <a:pt x="2245283" y="0"/>
                  </a:moveTo>
                  <a:lnTo>
                    <a:pt x="2236813" y="0"/>
                  </a:lnTo>
                  <a:lnTo>
                    <a:pt x="2236813" y="1808911"/>
                  </a:lnTo>
                  <a:lnTo>
                    <a:pt x="2245283" y="1808911"/>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2">
              <a:extLst>
                <a:ext uri="{FF2B5EF4-FFF2-40B4-BE49-F238E27FC236}">
                  <a16:creationId xmlns:a16="http://schemas.microsoft.com/office/drawing/2014/main" id="{D02D419E-2E37-721C-515F-2A8149F47050}"/>
                </a:ext>
              </a:extLst>
            </p:cNvPr>
            <p:cNvSpPr/>
            <p:nvPr/>
          </p:nvSpPr>
          <p:spPr>
            <a:xfrm>
              <a:off x="6827481" y="2870563"/>
              <a:ext cx="422275" cy="180975"/>
            </a:xfrm>
            <a:custGeom>
              <a:avLst/>
              <a:gdLst/>
              <a:ahLst/>
              <a:cxnLst/>
              <a:rect l="l" t="t" r="r" b="b"/>
              <a:pathLst>
                <a:path w="422275" h="180975">
                  <a:moveTo>
                    <a:pt x="316953" y="0"/>
                  </a:moveTo>
                  <a:lnTo>
                    <a:pt x="316953" y="45826"/>
                  </a:lnTo>
                  <a:lnTo>
                    <a:pt x="0" y="45826"/>
                  </a:lnTo>
                  <a:lnTo>
                    <a:pt x="0" y="136272"/>
                  </a:lnTo>
                  <a:lnTo>
                    <a:pt x="316953" y="136272"/>
                  </a:lnTo>
                  <a:lnTo>
                    <a:pt x="316953" y="180891"/>
                  </a:lnTo>
                  <a:lnTo>
                    <a:pt x="422201" y="90445"/>
                  </a:lnTo>
                  <a:lnTo>
                    <a:pt x="31695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4E6858DA-3970-6446-ADA2-3E20A787A830}"/>
                </a:ext>
              </a:extLst>
            </p:cNvPr>
            <p:cNvSpPr/>
            <p:nvPr/>
          </p:nvSpPr>
          <p:spPr>
            <a:xfrm>
              <a:off x="6823853" y="2863328"/>
              <a:ext cx="432434" cy="196850"/>
            </a:xfrm>
            <a:custGeom>
              <a:avLst/>
              <a:gdLst/>
              <a:ahLst/>
              <a:cxnLst/>
              <a:rect l="l" t="t" r="r" b="b"/>
              <a:pathLst>
                <a:path w="432434" h="196850">
                  <a:moveTo>
                    <a:pt x="316952" y="143507"/>
                  </a:moveTo>
                  <a:lnTo>
                    <a:pt x="316952" y="196568"/>
                  </a:lnTo>
                  <a:lnTo>
                    <a:pt x="326763" y="188126"/>
                  </a:lnTo>
                  <a:lnTo>
                    <a:pt x="324211" y="188126"/>
                  </a:lnTo>
                  <a:lnTo>
                    <a:pt x="318162" y="185714"/>
                  </a:lnTo>
                  <a:lnTo>
                    <a:pt x="324211" y="180516"/>
                  </a:lnTo>
                  <a:lnTo>
                    <a:pt x="324211" y="147124"/>
                  </a:lnTo>
                  <a:lnTo>
                    <a:pt x="320582" y="147124"/>
                  </a:lnTo>
                  <a:lnTo>
                    <a:pt x="316952" y="143507"/>
                  </a:lnTo>
                  <a:close/>
                </a:path>
                <a:path w="432434" h="196850">
                  <a:moveTo>
                    <a:pt x="324211" y="180516"/>
                  </a:moveTo>
                  <a:lnTo>
                    <a:pt x="318162" y="185714"/>
                  </a:lnTo>
                  <a:lnTo>
                    <a:pt x="324211" y="188126"/>
                  </a:lnTo>
                  <a:lnTo>
                    <a:pt x="324211" y="180516"/>
                  </a:lnTo>
                  <a:close/>
                </a:path>
                <a:path w="432434" h="196850">
                  <a:moveTo>
                    <a:pt x="419903" y="98284"/>
                  </a:moveTo>
                  <a:lnTo>
                    <a:pt x="324211" y="180516"/>
                  </a:lnTo>
                  <a:lnTo>
                    <a:pt x="324211" y="188126"/>
                  </a:lnTo>
                  <a:lnTo>
                    <a:pt x="326763" y="188126"/>
                  </a:lnTo>
                  <a:lnTo>
                    <a:pt x="427673" y="101299"/>
                  </a:lnTo>
                  <a:lnTo>
                    <a:pt x="423411" y="101299"/>
                  </a:lnTo>
                  <a:lnTo>
                    <a:pt x="419903" y="98284"/>
                  </a:lnTo>
                  <a:close/>
                </a:path>
                <a:path w="432434" h="196850">
                  <a:moveTo>
                    <a:pt x="316952" y="49443"/>
                  </a:moveTo>
                  <a:lnTo>
                    <a:pt x="0" y="49443"/>
                  </a:lnTo>
                  <a:lnTo>
                    <a:pt x="0" y="147124"/>
                  </a:lnTo>
                  <a:lnTo>
                    <a:pt x="316952" y="147124"/>
                  </a:lnTo>
                  <a:lnTo>
                    <a:pt x="316952" y="143507"/>
                  </a:lnTo>
                  <a:lnTo>
                    <a:pt x="8468" y="143507"/>
                  </a:lnTo>
                  <a:lnTo>
                    <a:pt x="3628" y="139889"/>
                  </a:lnTo>
                  <a:lnTo>
                    <a:pt x="8468" y="139889"/>
                  </a:lnTo>
                  <a:lnTo>
                    <a:pt x="8468" y="56678"/>
                  </a:lnTo>
                  <a:lnTo>
                    <a:pt x="3628" y="56678"/>
                  </a:lnTo>
                  <a:lnTo>
                    <a:pt x="8468" y="53061"/>
                  </a:lnTo>
                  <a:lnTo>
                    <a:pt x="316952" y="53061"/>
                  </a:lnTo>
                  <a:lnTo>
                    <a:pt x="316952" y="49443"/>
                  </a:lnTo>
                  <a:close/>
                </a:path>
                <a:path w="432434" h="196850">
                  <a:moveTo>
                    <a:pt x="324211" y="139889"/>
                  </a:moveTo>
                  <a:lnTo>
                    <a:pt x="8468" y="139889"/>
                  </a:lnTo>
                  <a:lnTo>
                    <a:pt x="8468" y="143507"/>
                  </a:lnTo>
                  <a:lnTo>
                    <a:pt x="316952" y="143507"/>
                  </a:lnTo>
                  <a:lnTo>
                    <a:pt x="320582" y="147124"/>
                  </a:lnTo>
                  <a:lnTo>
                    <a:pt x="324211" y="147124"/>
                  </a:lnTo>
                  <a:lnTo>
                    <a:pt x="324211" y="139889"/>
                  </a:lnTo>
                  <a:close/>
                </a:path>
                <a:path w="432434" h="196850">
                  <a:moveTo>
                    <a:pt x="8468" y="139889"/>
                  </a:moveTo>
                  <a:lnTo>
                    <a:pt x="3628" y="139889"/>
                  </a:lnTo>
                  <a:lnTo>
                    <a:pt x="8468" y="143507"/>
                  </a:lnTo>
                  <a:lnTo>
                    <a:pt x="8468" y="139889"/>
                  </a:lnTo>
                  <a:close/>
                </a:path>
                <a:path w="432434" h="196850">
                  <a:moveTo>
                    <a:pt x="423411" y="95269"/>
                  </a:moveTo>
                  <a:lnTo>
                    <a:pt x="419903" y="98284"/>
                  </a:lnTo>
                  <a:lnTo>
                    <a:pt x="423411" y="101299"/>
                  </a:lnTo>
                  <a:lnTo>
                    <a:pt x="423411" y="95269"/>
                  </a:lnTo>
                  <a:close/>
                </a:path>
                <a:path w="432434" h="196850">
                  <a:moveTo>
                    <a:pt x="429041" y="95269"/>
                  </a:moveTo>
                  <a:lnTo>
                    <a:pt x="423411" y="95269"/>
                  </a:lnTo>
                  <a:lnTo>
                    <a:pt x="423411" y="101299"/>
                  </a:lnTo>
                  <a:lnTo>
                    <a:pt x="427673" y="101299"/>
                  </a:lnTo>
                  <a:lnTo>
                    <a:pt x="431878" y="97680"/>
                  </a:lnTo>
                  <a:lnTo>
                    <a:pt x="429041" y="95269"/>
                  </a:lnTo>
                  <a:close/>
                </a:path>
                <a:path w="432434" h="196850">
                  <a:moveTo>
                    <a:pt x="325465" y="7235"/>
                  </a:moveTo>
                  <a:lnTo>
                    <a:pt x="324211" y="7235"/>
                  </a:lnTo>
                  <a:lnTo>
                    <a:pt x="324211" y="16051"/>
                  </a:lnTo>
                  <a:lnTo>
                    <a:pt x="419903" y="98284"/>
                  </a:lnTo>
                  <a:lnTo>
                    <a:pt x="423411" y="95269"/>
                  </a:lnTo>
                  <a:lnTo>
                    <a:pt x="429041" y="95269"/>
                  </a:lnTo>
                  <a:lnTo>
                    <a:pt x="325465" y="7235"/>
                  </a:lnTo>
                  <a:close/>
                </a:path>
                <a:path w="432434" h="196850">
                  <a:moveTo>
                    <a:pt x="8468" y="53061"/>
                  </a:moveTo>
                  <a:lnTo>
                    <a:pt x="3628" y="56678"/>
                  </a:lnTo>
                  <a:lnTo>
                    <a:pt x="8468" y="56678"/>
                  </a:lnTo>
                  <a:lnTo>
                    <a:pt x="8468" y="53061"/>
                  </a:lnTo>
                  <a:close/>
                </a:path>
                <a:path w="432434" h="196850">
                  <a:moveTo>
                    <a:pt x="324211" y="49443"/>
                  </a:moveTo>
                  <a:lnTo>
                    <a:pt x="320582" y="49443"/>
                  </a:lnTo>
                  <a:lnTo>
                    <a:pt x="316952" y="53061"/>
                  </a:lnTo>
                  <a:lnTo>
                    <a:pt x="8468" y="53061"/>
                  </a:lnTo>
                  <a:lnTo>
                    <a:pt x="8468" y="56678"/>
                  </a:lnTo>
                  <a:lnTo>
                    <a:pt x="324211" y="56678"/>
                  </a:lnTo>
                  <a:lnTo>
                    <a:pt x="324211" y="49443"/>
                  </a:lnTo>
                  <a:close/>
                </a:path>
                <a:path w="432434" h="196850">
                  <a:moveTo>
                    <a:pt x="316952" y="0"/>
                  </a:moveTo>
                  <a:lnTo>
                    <a:pt x="316952" y="53061"/>
                  </a:lnTo>
                  <a:lnTo>
                    <a:pt x="320582" y="49443"/>
                  </a:lnTo>
                  <a:lnTo>
                    <a:pt x="324211" y="49443"/>
                  </a:lnTo>
                  <a:lnTo>
                    <a:pt x="324211" y="16051"/>
                  </a:lnTo>
                  <a:lnTo>
                    <a:pt x="318162" y="10853"/>
                  </a:lnTo>
                  <a:lnTo>
                    <a:pt x="324211" y="7235"/>
                  </a:lnTo>
                  <a:lnTo>
                    <a:pt x="325465" y="7235"/>
                  </a:lnTo>
                  <a:lnTo>
                    <a:pt x="316952" y="0"/>
                  </a:lnTo>
                  <a:close/>
                </a:path>
                <a:path w="432434" h="196850">
                  <a:moveTo>
                    <a:pt x="324211" y="7235"/>
                  </a:moveTo>
                  <a:lnTo>
                    <a:pt x="318162" y="10853"/>
                  </a:lnTo>
                  <a:lnTo>
                    <a:pt x="324211" y="16051"/>
                  </a:lnTo>
                  <a:lnTo>
                    <a:pt x="32421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34">
              <a:extLst>
                <a:ext uri="{FF2B5EF4-FFF2-40B4-BE49-F238E27FC236}">
                  <a16:creationId xmlns:a16="http://schemas.microsoft.com/office/drawing/2014/main" id="{8471EAFA-730C-48DA-1BB1-5B03055B1D11}"/>
                </a:ext>
              </a:extLst>
            </p:cNvPr>
            <p:cNvSpPr/>
            <p:nvPr/>
          </p:nvSpPr>
          <p:spPr>
            <a:xfrm>
              <a:off x="5862107" y="2749969"/>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6D3263AE-E9BB-A225-87DD-EC64DDDD3786}"/>
                </a:ext>
              </a:extLst>
            </p:cNvPr>
            <p:cNvSpPr/>
            <p:nvPr/>
          </p:nvSpPr>
          <p:spPr>
            <a:xfrm>
              <a:off x="5857267" y="2746352"/>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9" y="422079"/>
                  </a:lnTo>
                  <a:lnTo>
                    <a:pt x="8468" y="422079"/>
                  </a:lnTo>
                  <a:lnTo>
                    <a:pt x="8468" y="8440"/>
                  </a:lnTo>
                  <a:lnTo>
                    <a:pt x="4839" y="8440"/>
                  </a:lnTo>
                  <a:lnTo>
                    <a:pt x="8468" y="3616"/>
                  </a:lnTo>
                  <a:lnTo>
                    <a:pt x="914566" y="3616"/>
                  </a:lnTo>
                  <a:lnTo>
                    <a:pt x="914566" y="0"/>
                  </a:lnTo>
                  <a:close/>
                </a:path>
                <a:path w="915034" h="430530">
                  <a:moveTo>
                    <a:pt x="8468" y="422079"/>
                  </a:moveTo>
                  <a:lnTo>
                    <a:pt x="4839"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9"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36">
              <a:extLst>
                <a:ext uri="{FF2B5EF4-FFF2-40B4-BE49-F238E27FC236}">
                  <a16:creationId xmlns:a16="http://schemas.microsoft.com/office/drawing/2014/main" id="{5A1E7755-971E-1DD3-38F5-9A82710A9546}"/>
                </a:ext>
              </a:extLst>
            </p:cNvPr>
            <p:cNvSpPr/>
            <p:nvPr/>
          </p:nvSpPr>
          <p:spPr>
            <a:xfrm>
              <a:off x="5862107" y="4197098"/>
              <a:ext cx="905510" cy="180975"/>
            </a:xfrm>
            <a:custGeom>
              <a:avLst/>
              <a:gdLst/>
              <a:ahLst/>
              <a:cxnLst/>
              <a:rect l="l" t="t" r="r" b="b"/>
              <a:pathLst>
                <a:path w="905509" h="180975">
                  <a:moveTo>
                    <a:pt x="904888" y="0"/>
                  </a:moveTo>
                  <a:lnTo>
                    <a:pt x="0" y="0"/>
                  </a:lnTo>
                  <a:lnTo>
                    <a:pt x="0" y="180891"/>
                  </a:lnTo>
                  <a:lnTo>
                    <a:pt x="904888" y="180891"/>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A177200A-641B-6F38-DA01-BBB757768053}"/>
                </a:ext>
              </a:extLst>
            </p:cNvPr>
            <p:cNvSpPr/>
            <p:nvPr/>
          </p:nvSpPr>
          <p:spPr>
            <a:xfrm>
              <a:off x="5857265" y="4193539"/>
              <a:ext cx="915035" cy="184150"/>
            </a:xfrm>
            <a:custGeom>
              <a:avLst/>
              <a:gdLst/>
              <a:ahLst/>
              <a:cxnLst/>
              <a:rect l="l" t="t" r="r" b="b"/>
              <a:pathLst>
                <a:path w="915034" h="184150">
                  <a:moveTo>
                    <a:pt x="914565" y="0"/>
                  </a:moveTo>
                  <a:lnTo>
                    <a:pt x="8280" y="0"/>
                  </a:lnTo>
                  <a:lnTo>
                    <a:pt x="8280" y="3810"/>
                  </a:lnTo>
                  <a:lnTo>
                    <a:pt x="6362" y="6362"/>
                  </a:lnTo>
                  <a:lnTo>
                    <a:pt x="6362" y="3810"/>
                  </a:lnTo>
                  <a:lnTo>
                    <a:pt x="8280" y="3810"/>
                  </a:lnTo>
                  <a:lnTo>
                    <a:pt x="8280" y="0"/>
                  </a:lnTo>
                  <a:lnTo>
                    <a:pt x="0" y="0"/>
                  </a:lnTo>
                  <a:lnTo>
                    <a:pt x="0" y="3810"/>
                  </a:lnTo>
                  <a:lnTo>
                    <a:pt x="0" y="8890"/>
                  </a:lnTo>
                  <a:lnTo>
                    <a:pt x="0" y="184150"/>
                  </a:lnTo>
                  <a:lnTo>
                    <a:pt x="8470" y="184150"/>
                  </a:lnTo>
                  <a:lnTo>
                    <a:pt x="8470" y="8890"/>
                  </a:lnTo>
                  <a:lnTo>
                    <a:pt x="6362" y="8890"/>
                  </a:lnTo>
                  <a:lnTo>
                    <a:pt x="6362" y="8382"/>
                  </a:lnTo>
                  <a:lnTo>
                    <a:pt x="8470" y="8382"/>
                  </a:lnTo>
                  <a:lnTo>
                    <a:pt x="906094" y="8382"/>
                  </a:lnTo>
                  <a:lnTo>
                    <a:pt x="906094" y="8890"/>
                  </a:lnTo>
                  <a:lnTo>
                    <a:pt x="906094" y="184150"/>
                  </a:lnTo>
                  <a:lnTo>
                    <a:pt x="914565" y="184150"/>
                  </a:lnTo>
                  <a:lnTo>
                    <a:pt x="914565" y="8890"/>
                  </a:lnTo>
                  <a:lnTo>
                    <a:pt x="908189" y="8890"/>
                  </a:lnTo>
                  <a:lnTo>
                    <a:pt x="908189" y="6350"/>
                  </a:lnTo>
                  <a:lnTo>
                    <a:pt x="909726" y="8382"/>
                  </a:lnTo>
                  <a:lnTo>
                    <a:pt x="914565" y="8382"/>
                  </a:lnTo>
                  <a:lnTo>
                    <a:pt x="914565" y="3810"/>
                  </a:lnTo>
                  <a:lnTo>
                    <a:pt x="914565" y="3568"/>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9" name="object 38">
            <a:extLst>
              <a:ext uri="{FF2B5EF4-FFF2-40B4-BE49-F238E27FC236}">
                <a16:creationId xmlns:a16="http://schemas.microsoft.com/office/drawing/2014/main" id="{B51A1A63-12B3-0BE0-80E7-1644D52C5E9E}"/>
              </a:ext>
            </a:extLst>
          </p:cNvPr>
          <p:cNvSpPr txBox="1"/>
          <p:nvPr/>
        </p:nvSpPr>
        <p:spPr>
          <a:xfrm>
            <a:off x="5715000" y="4242062"/>
            <a:ext cx="2117169" cy="291105"/>
          </a:xfrm>
          <a:prstGeom prst="rect">
            <a:avLst/>
          </a:prstGeom>
        </p:spPr>
        <p:txBody>
          <a:bodyPr vert="horz" wrap="square" lIns="0" tIns="13970" rIns="0" bIns="0" rtlCol="0">
            <a:spAutoFit/>
          </a:bodyPr>
          <a:lstStyle/>
          <a:p>
            <a:pPr marL="12700" eaLnBrk="1" fontAlgn="auto" hangingPunct="1">
              <a:spcBef>
                <a:spcPts val="110"/>
              </a:spcBef>
              <a:spcAft>
                <a:spcPts val="0"/>
              </a:spcAft>
            </a:pPr>
            <a:r>
              <a:rPr lang="en-GB" b="0" kern="0" spc="-10" dirty="0">
                <a:solidFill>
                  <a:sysClr val="windowText" lastClr="000000"/>
                </a:solidFill>
                <a:latin typeface="Arial MT"/>
                <a:cs typeface="Arial MT"/>
              </a:rPr>
              <a:t>Controller/computer</a:t>
            </a:r>
            <a:endParaRPr b="0" kern="0" dirty="0">
              <a:solidFill>
                <a:sysClr val="windowText" lastClr="000000"/>
              </a:solidFill>
              <a:latin typeface="Arial MT"/>
              <a:cs typeface="Arial MT"/>
            </a:endParaRPr>
          </a:p>
        </p:txBody>
      </p:sp>
      <p:sp>
        <p:nvSpPr>
          <p:cNvPr id="40" name="object 39">
            <a:extLst>
              <a:ext uri="{FF2B5EF4-FFF2-40B4-BE49-F238E27FC236}">
                <a16:creationId xmlns:a16="http://schemas.microsoft.com/office/drawing/2014/main" id="{006F9F28-721E-4AC1-C8CE-5D21DDD2ED64}"/>
              </a:ext>
            </a:extLst>
          </p:cNvPr>
          <p:cNvSpPr txBox="1"/>
          <p:nvPr/>
        </p:nvSpPr>
        <p:spPr>
          <a:xfrm>
            <a:off x="9340029" y="2042845"/>
            <a:ext cx="84137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actuators</a:t>
            </a:r>
            <a:endParaRPr sz="1400" b="0" kern="0">
              <a:solidFill>
                <a:sysClr val="windowText" lastClr="000000"/>
              </a:solidFill>
              <a:latin typeface="Arial"/>
              <a:cs typeface="Arial"/>
            </a:endParaRPr>
          </a:p>
        </p:txBody>
      </p:sp>
      <p:grpSp>
        <p:nvGrpSpPr>
          <p:cNvPr id="41" name="object 40">
            <a:extLst>
              <a:ext uri="{FF2B5EF4-FFF2-40B4-BE49-F238E27FC236}">
                <a16:creationId xmlns:a16="http://schemas.microsoft.com/office/drawing/2014/main" id="{182C0E49-5F98-2A6E-A214-7C4359E669A3}"/>
              </a:ext>
            </a:extLst>
          </p:cNvPr>
          <p:cNvGrpSpPr/>
          <p:nvPr/>
        </p:nvGrpSpPr>
        <p:grpSpPr>
          <a:xfrm>
            <a:off x="8224038" y="1961492"/>
            <a:ext cx="1092835" cy="1631950"/>
            <a:chOff x="4767289" y="2746352"/>
            <a:chExt cx="1092835" cy="1631950"/>
          </a:xfrm>
        </p:grpSpPr>
        <p:sp>
          <p:nvSpPr>
            <p:cNvPr id="42" name="object 41">
              <a:extLst>
                <a:ext uri="{FF2B5EF4-FFF2-40B4-BE49-F238E27FC236}">
                  <a16:creationId xmlns:a16="http://schemas.microsoft.com/office/drawing/2014/main" id="{FF6C1C01-FC02-9DEC-BCB3-F9802DD2535B}"/>
                </a:ext>
              </a:extLst>
            </p:cNvPr>
            <p:cNvSpPr/>
            <p:nvPr/>
          </p:nvSpPr>
          <p:spPr>
            <a:xfrm>
              <a:off x="5436273" y="2946539"/>
              <a:ext cx="423545" cy="1431925"/>
            </a:xfrm>
            <a:custGeom>
              <a:avLst/>
              <a:gdLst/>
              <a:ahLst/>
              <a:cxnLst/>
              <a:rect l="l" t="t" r="r" b="b"/>
              <a:pathLst>
                <a:path w="423545" h="1431925">
                  <a:moveTo>
                    <a:pt x="423405" y="1416989"/>
                  </a:moveTo>
                  <a:lnTo>
                    <a:pt x="151218" y="1416989"/>
                  </a:lnTo>
                  <a:lnTo>
                    <a:pt x="151218" y="1386840"/>
                  </a:lnTo>
                  <a:lnTo>
                    <a:pt x="0" y="1431455"/>
                  </a:lnTo>
                  <a:lnTo>
                    <a:pt x="136702" y="1431455"/>
                  </a:lnTo>
                  <a:lnTo>
                    <a:pt x="151218" y="1431455"/>
                  </a:lnTo>
                  <a:lnTo>
                    <a:pt x="423405" y="1431455"/>
                  </a:lnTo>
                  <a:lnTo>
                    <a:pt x="423405" y="1416989"/>
                  </a:lnTo>
                  <a:close/>
                </a:path>
                <a:path w="423545" h="1431925">
                  <a:moveTo>
                    <a:pt x="423405" y="44627"/>
                  </a:moveTo>
                  <a:lnTo>
                    <a:pt x="374370" y="30149"/>
                  </a:lnTo>
                  <a:lnTo>
                    <a:pt x="272186" y="0"/>
                  </a:lnTo>
                  <a:lnTo>
                    <a:pt x="272186" y="30149"/>
                  </a:lnTo>
                  <a:lnTo>
                    <a:pt x="0" y="30149"/>
                  </a:lnTo>
                  <a:lnTo>
                    <a:pt x="0" y="60299"/>
                  </a:lnTo>
                  <a:lnTo>
                    <a:pt x="272186" y="60299"/>
                  </a:lnTo>
                  <a:lnTo>
                    <a:pt x="272186" y="90449"/>
                  </a:lnTo>
                  <a:lnTo>
                    <a:pt x="371678" y="60299"/>
                  </a:lnTo>
                  <a:lnTo>
                    <a:pt x="423405" y="4462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D6E5216E-B3C1-565C-D4DF-C26588D8CA3E}"/>
                </a:ext>
              </a:extLst>
            </p:cNvPr>
            <p:cNvSpPr/>
            <p:nvPr/>
          </p:nvSpPr>
          <p:spPr>
            <a:xfrm>
              <a:off x="4770917" y="2749969"/>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43">
              <a:extLst>
                <a:ext uri="{FF2B5EF4-FFF2-40B4-BE49-F238E27FC236}">
                  <a16:creationId xmlns:a16="http://schemas.microsoft.com/office/drawing/2014/main" id="{E1FC6D2B-2A87-ECFB-DA0F-905AC96F23CB}"/>
                </a:ext>
              </a:extLst>
            </p:cNvPr>
            <p:cNvSpPr/>
            <p:nvPr/>
          </p:nvSpPr>
          <p:spPr>
            <a:xfrm>
              <a:off x="4767289" y="2746352"/>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8" y="482376"/>
                  </a:lnTo>
                  <a:lnTo>
                    <a:pt x="8468" y="482376"/>
                  </a:lnTo>
                  <a:lnTo>
                    <a:pt x="8468" y="8440"/>
                  </a:lnTo>
                  <a:lnTo>
                    <a:pt x="3628" y="8440"/>
                  </a:lnTo>
                  <a:lnTo>
                    <a:pt x="8468" y="3616"/>
                  </a:lnTo>
                  <a:lnTo>
                    <a:pt x="673827" y="3616"/>
                  </a:lnTo>
                  <a:lnTo>
                    <a:pt x="673827" y="0"/>
                  </a:lnTo>
                  <a:close/>
                </a:path>
                <a:path w="674370" h="490855">
                  <a:moveTo>
                    <a:pt x="8468" y="482376"/>
                  </a:moveTo>
                  <a:lnTo>
                    <a:pt x="3628"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8"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5" name="object 44">
            <a:extLst>
              <a:ext uri="{FF2B5EF4-FFF2-40B4-BE49-F238E27FC236}">
                <a16:creationId xmlns:a16="http://schemas.microsoft.com/office/drawing/2014/main" id="{06C48907-9809-8F98-E0AE-B47722C2AC46}"/>
              </a:ext>
            </a:extLst>
          </p:cNvPr>
          <p:cNvSpPr txBox="1"/>
          <p:nvPr/>
        </p:nvSpPr>
        <p:spPr>
          <a:xfrm>
            <a:off x="8348039" y="2040435"/>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D/A</a:t>
            </a:r>
            <a:endParaRPr sz="1900" b="0" kern="0">
              <a:solidFill>
                <a:sysClr val="windowText" lastClr="000000"/>
              </a:solidFill>
              <a:latin typeface="Times New Roman"/>
              <a:cs typeface="Times New Roman"/>
            </a:endParaRPr>
          </a:p>
        </p:txBody>
      </p:sp>
      <p:grpSp>
        <p:nvGrpSpPr>
          <p:cNvPr id="46" name="object 45">
            <a:extLst>
              <a:ext uri="{FF2B5EF4-FFF2-40B4-BE49-F238E27FC236}">
                <a16:creationId xmlns:a16="http://schemas.microsoft.com/office/drawing/2014/main" id="{3405E02D-6F17-2EBD-7932-C9EBBC4F8108}"/>
              </a:ext>
            </a:extLst>
          </p:cNvPr>
          <p:cNvGrpSpPr/>
          <p:nvPr/>
        </p:nvGrpSpPr>
        <p:grpSpPr>
          <a:xfrm>
            <a:off x="5562600" y="2021789"/>
            <a:ext cx="6295390" cy="2179955"/>
            <a:chOff x="2105851" y="2806649"/>
            <a:chExt cx="6295390" cy="2179955"/>
          </a:xfrm>
        </p:grpSpPr>
        <p:sp>
          <p:nvSpPr>
            <p:cNvPr id="47" name="object 46">
              <a:extLst>
                <a:ext uri="{FF2B5EF4-FFF2-40B4-BE49-F238E27FC236}">
                  <a16:creationId xmlns:a16="http://schemas.microsoft.com/office/drawing/2014/main" id="{DC0C1F8C-D56C-FE16-B980-C43D9ACDB965}"/>
                </a:ext>
              </a:extLst>
            </p:cNvPr>
            <p:cNvSpPr/>
            <p:nvPr/>
          </p:nvSpPr>
          <p:spPr>
            <a:xfrm>
              <a:off x="4346296" y="4257395"/>
              <a:ext cx="424815" cy="120650"/>
            </a:xfrm>
            <a:custGeom>
              <a:avLst/>
              <a:gdLst/>
              <a:ahLst/>
              <a:cxnLst/>
              <a:rect l="l" t="t" r="r" b="b"/>
              <a:pathLst>
                <a:path w="424814" h="120650">
                  <a:moveTo>
                    <a:pt x="106459" y="0"/>
                  </a:moveTo>
                  <a:lnTo>
                    <a:pt x="0" y="90445"/>
                  </a:lnTo>
                  <a:lnTo>
                    <a:pt x="35486" y="120594"/>
                  </a:lnTo>
                  <a:lnTo>
                    <a:pt x="424620" y="120594"/>
                  </a:lnTo>
                  <a:lnTo>
                    <a:pt x="424620" y="45825"/>
                  </a:lnTo>
                  <a:lnTo>
                    <a:pt x="106459" y="45825"/>
                  </a:lnTo>
                  <a:lnTo>
                    <a:pt x="106459"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47">
              <a:extLst>
                <a:ext uri="{FF2B5EF4-FFF2-40B4-BE49-F238E27FC236}">
                  <a16:creationId xmlns:a16="http://schemas.microsoft.com/office/drawing/2014/main" id="{EBC1794F-51FC-3C6F-B2D2-5E85873D14F1}"/>
                </a:ext>
              </a:extLst>
            </p:cNvPr>
            <p:cNvSpPr/>
            <p:nvPr/>
          </p:nvSpPr>
          <p:spPr>
            <a:xfrm>
              <a:off x="4341458" y="4250160"/>
              <a:ext cx="434340" cy="128270"/>
            </a:xfrm>
            <a:custGeom>
              <a:avLst/>
              <a:gdLst/>
              <a:ahLst/>
              <a:cxnLst/>
              <a:rect l="l" t="t" r="r" b="b"/>
              <a:pathLst>
                <a:path w="434339" h="128270">
                  <a:moveTo>
                    <a:pt x="114926" y="0"/>
                  </a:moveTo>
                  <a:lnTo>
                    <a:pt x="0" y="97680"/>
                  </a:lnTo>
                  <a:lnTo>
                    <a:pt x="35038" y="127829"/>
                  </a:lnTo>
                  <a:lnTo>
                    <a:pt x="45583" y="127829"/>
                  </a:lnTo>
                  <a:lnTo>
                    <a:pt x="14356" y="101299"/>
                  </a:lnTo>
                  <a:lnTo>
                    <a:pt x="7259" y="101299"/>
                  </a:lnTo>
                  <a:lnTo>
                    <a:pt x="7259" y="95269"/>
                  </a:lnTo>
                  <a:lnTo>
                    <a:pt x="14356" y="95269"/>
                  </a:lnTo>
                  <a:lnTo>
                    <a:pt x="107668" y="15991"/>
                  </a:lnTo>
                  <a:lnTo>
                    <a:pt x="107668" y="7235"/>
                  </a:lnTo>
                  <a:lnTo>
                    <a:pt x="114926" y="7235"/>
                  </a:lnTo>
                  <a:lnTo>
                    <a:pt x="114926" y="0"/>
                  </a:lnTo>
                  <a:close/>
                </a:path>
                <a:path w="434339" h="128270">
                  <a:moveTo>
                    <a:pt x="425830" y="53060"/>
                  </a:moveTo>
                  <a:lnTo>
                    <a:pt x="425830" y="127829"/>
                  </a:lnTo>
                  <a:lnTo>
                    <a:pt x="434299" y="127829"/>
                  </a:lnTo>
                  <a:lnTo>
                    <a:pt x="434299" y="56677"/>
                  </a:lnTo>
                  <a:lnTo>
                    <a:pt x="429459" y="56677"/>
                  </a:lnTo>
                  <a:lnTo>
                    <a:pt x="425830" y="53060"/>
                  </a:lnTo>
                  <a:close/>
                </a:path>
                <a:path w="434339" h="128270">
                  <a:moveTo>
                    <a:pt x="7259" y="95269"/>
                  </a:moveTo>
                  <a:lnTo>
                    <a:pt x="7259" y="101299"/>
                  </a:lnTo>
                  <a:lnTo>
                    <a:pt x="10808" y="98284"/>
                  </a:lnTo>
                  <a:lnTo>
                    <a:pt x="7259" y="95269"/>
                  </a:lnTo>
                  <a:close/>
                </a:path>
                <a:path w="434339" h="128270">
                  <a:moveTo>
                    <a:pt x="10808" y="98284"/>
                  </a:moveTo>
                  <a:lnTo>
                    <a:pt x="7259" y="101299"/>
                  </a:lnTo>
                  <a:lnTo>
                    <a:pt x="14356" y="101299"/>
                  </a:lnTo>
                  <a:lnTo>
                    <a:pt x="10808" y="98284"/>
                  </a:lnTo>
                  <a:close/>
                </a:path>
                <a:path w="434339" h="128270">
                  <a:moveTo>
                    <a:pt x="14356" y="95269"/>
                  </a:moveTo>
                  <a:lnTo>
                    <a:pt x="7259" y="95269"/>
                  </a:lnTo>
                  <a:lnTo>
                    <a:pt x="10808" y="98284"/>
                  </a:lnTo>
                  <a:lnTo>
                    <a:pt x="14356" y="95269"/>
                  </a:lnTo>
                  <a:close/>
                </a:path>
                <a:path w="434339" h="128270">
                  <a:moveTo>
                    <a:pt x="114926" y="7235"/>
                  </a:moveTo>
                  <a:lnTo>
                    <a:pt x="107668" y="7235"/>
                  </a:lnTo>
                  <a:lnTo>
                    <a:pt x="113715" y="10853"/>
                  </a:lnTo>
                  <a:lnTo>
                    <a:pt x="107668" y="15991"/>
                  </a:lnTo>
                  <a:lnTo>
                    <a:pt x="107668" y="56677"/>
                  </a:lnTo>
                  <a:lnTo>
                    <a:pt x="425830" y="56677"/>
                  </a:lnTo>
                  <a:lnTo>
                    <a:pt x="425830" y="53060"/>
                  </a:lnTo>
                  <a:lnTo>
                    <a:pt x="114926" y="53060"/>
                  </a:lnTo>
                  <a:lnTo>
                    <a:pt x="111297" y="49442"/>
                  </a:lnTo>
                  <a:lnTo>
                    <a:pt x="114926" y="49442"/>
                  </a:lnTo>
                  <a:lnTo>
                    <a:pt x="114926" y="7235"/>
                  </a:lnTo>
                  <a:close/>
                </a:path>
                <a:path w="434339" h="128270">
                  <a:moveTo>
                    <a:pt x="434299" y="49442"/>
                  </a:moveTo>
                  <a:lnTo>
                    <a:pt x="114926" y="49442"/>
                  </a:lnTo>
                  <a:lnTo>
                    <a:pt x="114926" y="53060"/>
                  </a:lnTo>
                  <a:lnTo>
                    <a:pt x="425830" y="53060"/>
                  </a:lnTo>
                  <a:lnTo>
                    <a:pt x="429459" y="56677"/>
                  </a:lnTo>
                  <a:lnTo>
                    <a:pt x="434299" y="56677"/>
                  </a:lnTo>
                  <a:lnTo>
                    <a:pt x="434299" y="49442"/>
                  </a:lnTo>
                  <a:close/>
                </a:path>
                <a:path w="434339" h="128270">
                  <a:moveTo>
                    <a:pt x="114926" y="49442"/>
                  </a:moveTo>
                  <a:lnTo>
                    <a:pt x="111297" y="49442"/>
                  </a:lnTo>
                  <a:lnTo>
                    <a:pt x="114926" y="53060"/>
                  </a:lnTo>
                  <a:lnTo>
                    <a:pt x="114926" y="49442"/>
                  </a:lnTo>
                  <a:close/>
                </a:path>
                <a:path w="434339" h="128270">
                  <a:moveTo>
                    <a:pt x="107668" y="7235"/>
                  </a:moveTo>
                  <a:lnTo>
                    <a:pt x="107668" y="15991"/>
                  </a:lnTo>
                  <a:lnTo>
                    <a:pt x="113715" y="10853"/>
                  </a:lnTo>
                  <a:lnTo>
                    <a:pt x="107668"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0075BC0C-216B-8262-F733-A089747C5D0B}"/>
                </a:ext>
              </a:extLst>
            </p:cNvPr>
            <p:cNvSpPr/>
            <p:nvPr/>
          </p:nvSpPr>
          <p:spPr>
            <a:xfrm>
              <a:off x="4346296" y="2930860"/>
              <a:ext cx="424815" cy="180975"/>
            </a:xfrm>
            <a:custGeom>
              <a:avLst/>
              <a:gdLst/>
              <a:ahLst/>
              <a:cxnLst/>
              <a:rect l="l" t="t" r="r" b="b"/>
              <a:pathLst>
                <a:path w="424814" h="180975">
                  <a:moveTo>
                    <a:pt x="319373" y="0"/>
                  </a:moveTo>
                  <a:lnTo>
                    <a:pt x="319373" y="45826"/>
                  </a:lnTo>
                  <a:lnTo>
                    <a:pt x="0" y="45826"/>
                  </a:lnTo>
                  <a:lnTo>
                    <a:pt x="0" y="136272"/>
                  </a:lnTo>
                  <a:lnTo>
                    <a:pt x="319373" y="136272"/>
                  </a:lnTo>
                  <a:lnTo>
                    <a:pt x="319373" y="180891"/>
                  </a:lnTo>
                  <a:lnTo>
                    <a:pt x="424620" y="90445"/>
                  </a:lnTo>
                  <a:lnTo>
                    <a:pt x="31937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48F38865-151A-B9C4-4837-11A2CF27EDA4}"/>
                </a:ext>
              </a:extLst>
            </p:cNvPr>
            <p:cNvSpPr/>
            <p:nvPr/>
          </p:nvSpPr>
          <p:spPr>
            <a:xfrm>
              <a:off x="4342668" y="2923625"/>
              <a:ext cx="434340" cy="196850"/>
            </a:xfrm>
            <a:custGeom>
              <a:avLst/>
              <a:gdLst/>
              <a:ahLst/>
              <a:cxnLst/>
              <a:rect l="l" t="t" r="r" b="b"/>
              <a:pathLst>
                <a:path w="434339" h="196850">
                  <a:moveTo>
                    <a:pt x="319371" y="143507"/>
                  </a:moveTo>
                  <a:lnTo>
                    <a:pt x="319371" y="196568"/>
                  </a:lnTo>
                  <a:lnTo>
                    <a:pt x="329182" y="188126"/>
                  </a:lnTo>
                  <a:lnTo>
                    <a:pt x="326631" y="188126"/>
                  </a:lnTo>
                  <a:lnTo>
                    <a:pt x="320582" y="185714"/>
                  </a:lnTo>
                  <a:lnTo>
                    <a:pt x="326631" y="180516"/>
                  </a:lnTo>
                  <a:lnTo>
                    <a:pt x="326631" y="147124"/>
                  </a:lnTo>
                  <a:lnTo>
                    <a:pt x="323001" y="147124"/>
                  </a:lnTo>
                  <a:lnTo>
                    <a:pt x="319371" y="143507"/>
                  </a:lnTo>
                  <a:close/>
                </a:path>
                <a:path w="434339" h="196850">
                  <a:moveTo>
                    <a:pt x="326631" y="180516"/>
                  </a:moveTo>
                  <a:lnTo>
                    <a:pt x="320582" y="185714"/>
                  </a:lnTo>
                  <a:lnTo>
                    <a:pt x="326631" y="188126"/>
                  </a:lnTo>
                  <a:lnTo>
                    <a:pt x="326631" y="180516"/>
                  </a:lnTo>
                  <a:close/>
                </a:path>
                <a:path w="434339" h="196850">
                  <a:moveTo>
                    <a:pt x="422321" y="98284"/>
                  </a:moveTo>
                  <a:lnTo>
                    <a:pt x="326631" y="180516"/>
                  </a:lnTo>
                  <a:lnTo>
                    <a:pt x="326631" y="188126"/>
                  </a:lnTo>
                  <a:lnTo>
                    <a:pt x="329182" y="188126"/>
                  </a:lnTo>
                  <a:lnTo>
                    <a:pt x="430093" y="101299"/>
                  </a:lnTo>
                  <a:lnTo>
                    <a:pt x="425829" y="101299"/>
                  </a:lnTo>
                  <a:lnTo>
                    <a:pt x="422321" y="98284"/>
                  </a:lnTo>
                  <a:close/>
                </a:path>
                <a:path w="434339" h="196850">
                  <a:moveTo>
                    <a:pt x="319371" y="49443"/>
                  </a:moveTo>
                  <a:lnTo>
                    <a:pt x="0" y="49443"/>
                  </a:lnTo>
                  <a:lnTo>
                    <a:pt x="0" y="147124"/>
                  </a:lnTo>
                  <a:lnTo>
                    <a:pt x="319371" y="147124"/>
                  </a:lnTo>
                  <a:lnTo>
                    <a:pt x="319371" y="143507"/>
                  </a:lnTo>
                  <a:lnTo>
                    <a:pt x="8468" y="143507"/>
                  </a:lnTo>
                  <a:lnTo>
                    <a:pt x="3628" y="139889"/>
                  </a:lnTo>
                  <a:lnTo>
                    <a:pt x="8468" y="139889"/>
                  </a:lnTo>
                  <a:lnTo>
                    <a:pt x="8468" y="56678"/>
                  </a:lnTo>
                  <a:lnTo>
                    <a:pt x="3628" y="56678"/>
                  </a:lnTo>
                  <a:lnTo>
                    <a:pt x="8468" y="53061"/>
                  </a:lnTo>
                  <a:lnTo>
                    <a:pt x="319371" y="53061"/>
                  </a:lnTo>
                  <a:lnTo>
                    <a:pt x="319371" y="49443"/>
                  </a:lnTo>
                  <a:close/>
                </a:path>
                <a:path w="434339" h="196850">
                  <a:moveTo>
                    <a:pt x="326631" y="139889"/>
                  </a:moveTo>
                  <a:lnTo>
                    <a:pt x="8468" y="139889"/>
                  </a:lnTo>
                  <a:lnTo>
                    <a:pt x="8468" y="143507"/>
                  </a:lnTo>
                  <a:lnTo>
                    <a:pt x="319371" y="143507"/>
                  </a:lnTo>
                  <a:lnTo>
                    <a:pt x="323001" y="147124"/>
                  </a:lnTo>
                  <a:lnTo>
                    <a:pt x="326631" y="147124"/>
                  </a:lnTo>
                  <a:lnTo>
                    <a:pt x="326631" y="139889"/>
                  </a:lnTo>
                  <a:close/>
                </a:path>
                <a:path w="434339" h="196850">
                  <a:moveTo>
                    <a:pt x="8468" y="139889"/>
                  </a:moveTo>
                  <a:lnTo>
                    <a:pt x="3628" y="139889"/>
                  </a:lnTo>
                  <a:lnTo>
                    <a:pt x="8468" y="143507"/>
                  </a:lnTo>
                  <a:lnTo>
                    <a:pt x="8468" y="139889"/>
                  </a:lnTo>
                  <a:close/>
                </a:path>
                <a:path w="434339" h="196850">
                  <a:moveTo>
                    <a:pt x="425829" y="95269"/>
                  </a:moveTo>
                  <a:lnTo>
                    <a:pt x="422321" y="98284"/>
                  </a:lnTo>
                  <a:lnTo>
                    <a:pt x="425829" y="101299"/>
                  </a:lnTo>
                  <a:lnTo>
                    <a:pt x="425829" y="95269"/>
                  </a:lnTo>
                  <a:close/>
                </a:path>
                <a:path w="434339" h="196850">
                  <a:moveTo>
                    <a:pt x="431460" y="95269"/>
                  </a:moveTo>
                  <a:lnTo>
                    <a:pt x="425829" y="95269"/>
                  </a:lnTo>
                  <a:lnTo>
                    <a:pt x="425829" y="101299"/>
                  </a:lnTo>
                  <a:lnTo>
                    <a:pt x="430093" y="101299"/>
                  </a:lnTo>
                  <a:lnTo>
                    <a:pt x="434298" y="97680"/>
                  </a:lnTo>
                  <a:lnTo>
                    <a:pt x="431460" y="95269"/>
                  </a:lnTo>
                  <a:close/>
                </a:path>
                <a:path w="434339" h="196850">
                  <a:moveTo>
                    <a:pt x="327884" y="7235"/>
                  </a:moveTo>
                  <a:lnTo>
                    <a:pt x="326631" y="7235"/>
                  </a:lnTo>
                  <a:lnTo>
                    <a:pt x="326631" y="16051"/>
                  </a:lnTo>
                  <a:lnTo>
                    <a:pt x="422321" y="98284"/>
                  </a:lnTo>
                  <a:lnTo>
                    <a:pt x="425829" y="95269"/>
                  </a:lnTo>
                  <a:lnTo>
                    <a:pt x="431460" y="95269"/>
                  </a:lnTo>
                  <a:lnTo>
                    <a:pt x="327884" y="7235"/>
                  </a:lnTo>
                  <a:close/>
                </a:path>
                <a:path w="434339" h="196850">
                  <a:moveTo>
                    <a:pt x="8468" y="53061"/>
                  </a:moveTo>
                  <a:lnTo>
                    <a:pt x="3628" y="56678"/>
                  </a:lnTo>
                  <a:lnTo>
                    <a:pt x="8468" y="56678"/>
                  </a:lnTo>
                  <a:lnTo>
                    <a:pt x="8468" y="53061"/>
                  </a:lnTo>
                  <a:close/>
                </a:path>
                <a:path w="434339" h="196850">
                  <a:moveTo>
                    <a:pt x="326631" y="49443"/>
                  </a:moveTo>
                  <a:lnTo>
                    <a:pt x="323001" y="49443"/>
                  </a:lnTo>
                  <a:lnTo>
                    <a:pt x="319371" y="53061"/>
                  </a:lnTo>
                  <a:lnTo>
                    <a:pt x="8468" y="53061"/>
                  </a:lnTo>
                  <a:lnTo>
                    <a:pt x="8468" y="56678"/>
                  </a:lnTo>
                  <a:lnTo>
                    <a:pt x="326631" y="56678"/>
                  </a:lnTo>
                  <a:lnTo>
                    <a:pt x="326631" y="49443"/>
                  </a:lnTo>
                  <a:close/>
                </a:path>
                <a:path w="434339" h="196850">
                  <a:moveTo>
                    <a:pt x="319371" y="0"/>
                  </a:moveTo>
                  <a:lnTo>
                    <a:pt x="319371" y="53061"/>
                  </a:lnTo>
                  <a:lnTo>
                    <a:pt x="323001" y="49443"/>
                  </a:lnTo>
                  <a:lnTo>
                    <a:pt x="326631" y="49443"/>
                  </a:lnTo>
                  <a:lnTo>
                    <a:pt x="326631" y="16051"/>
                  </a:lnTo>
                  <a:lnTo>
                    <a:pt x="320582" y="10853"/>
                  </a:lnTo>
                  <a:lnTo>
                    <a:pt x="326631" y="7235"/>
                  </a:lnTo>
                  <a:lnTo>
                    <a:pt x="327884" y="7235"/>
                  </a:lnTo>
                  <a:lnTo>
                    <a:pt x="319371" y="0"/>
                  </a:lnTo>
                  <a:close/>
                </a:path>
                <a:path w="434339" h="196850">
                  <a:moveTo>
                    <a:pt x="326631" y="7235"/>
                  </a:moveTo>
                  <a:lnTo>
                    <a:pt x="320582" y="10853"/>
                  </a:lnTo>
                  <a:lnTo>
                    <a:pt x="326631" y="16051"/>
                  </a:lnTo>
                  <a:lnTo>
                    <a:pt x="32663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6FB9D66C-B8ED-EE2E-85DA-9573CA9D6CB3}"/>
                </a:ext>
              </a:extLst>
            </p:cNvPr>
            <p:cNvSpPr/>
            <p:nvPr/>
          </p:nvSpPr>
          <p:spPr>
            <a:xfrm>
              <a:off x="2714353" y="3352939"/>
              <a:ext cx="363220" cy="361950"/>
            </a:xfrm>
            <a:custGeom>
              <a:avLst/>
              <a:gdLst/>
              <a:ahLst/>
              <a:cxnLst/>
              <a:rect l="l" t="t" r="r" b="b"/>
              <a:pathLst>
                <a:path w="363219"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51">
              <a:extLst>
                <a:ext uri="{FF2B5EF4-FFF2-40B4-BE49-F238E27FC236}">
                  <a16:creationId xmlns:a16="http://schemas.microsoft.com/office/drawing/2014/main" id="{17804D36-1385-109F-3544-F3D44D8FEA01}"/>
                </a:ext>
              </a:extLst>
            </p:cNvPr>
            <p:cNvSpPr/>
            <p:nvPr/>
          </p:nvSpPr>
          <p:spPr>
            <a:xfrm>
              <a:off x="2710713" y="3350399"/>
              <a:ext cx="850900" cy="816610"/>
            </a:xfrm>
            <a:custGeom>
              <a:avLst/>
              <a:gdLst/>
              <a:ahLst/>
              <a:cxnLst/>
              <a:rect l="l" t="t" r="r" b="b"/>
              <a:pathLst>
                <a:path w="850900" h="816610">
                  <a:moveTo>
                    <a:pt x="370179" y="173786"/>
                  </a:moveTo>
                  <a:lnTo>
                    <a:pt x="362927" y="134327"/>
                  </a:lnTo>
                  <a:lnTo>
                    <a:pt x="362927" y="184645"/>
                  </a:lnTo>
                  <a:lnTo>
                    <a:pt x="357124" y="227431"/>
                  </a:lnTo>
                  <a:lnTo>
                    <a:pt x="343992" y="264337"/>
                  </a:lnTo>
                  <a:lnTo>
                    <a:pt x="300177" y="320319"/>
                  </a:lnTo>
                  <a:lnTo>
                    <a:pt x="240296" y="352336"/>
                  </a:lnTo>
                  <a:lnTo>
                    <a:pt x="173164" y="360146"/>
                  </a:lnTo>
                  <a:lnTo>
                    <a:pt x="139636" y="354888"/>
                  </a:lnTo>
                  <a:lnTo>
                    <a:pt x="78181" y="325894"/>
                  </a:lnTo>
                  <a:lnTo>
                    <a:pt x="31508" y="272046"/>
                  </a:lnTo>
                  <a:lnTo>
                    <a:pt x="16484" y="235712"/>
                  </a:lnTo>
                  <a:lnTo>
                    <a:pt x="8470" y="193078"/>
                  </a:lnTo>
                  <a:lnTo>
                    <a:pt x="8470" y="183438"/>
                  </a:lnTo>
                  <a:lnTo>
                    <a:pt x="13855" y="143192"/>
                  </a:lnTo>
                  <a:lnTo>
                    <a:pt x="13944" y="142519"/>
                  </a:lnTo>
                  <a:lnTo>
                    <a:pt x="26212" y="106311"/>
                  </a:lnTo>
                  <a:lnTo>
                    <a:pt x="66852" y="51269"/>
                  </a:lnTo>
                  <a:lnTo>
                    <a:pt x="122745" y="18326"/>
                  </a:lnTo>
                  <a:lnTo>
                    <a:pt x="186220" y="7454"/>
                  </a:lnTo>
                  <a:lnTo>
                    <a:pt x="218414" y="10299"/>
                  </a:lnTo>
                  <a:lnTo>
                    <a:pt x="278917" y="32537"/>
                  </a:lnTo>
                  <a:lnTo>
                    <a:pt x="327875" y="76847"/>
                  </a:lnTo>
                  <a:lnTo>
                    <a:pt x="357644" y="143192"/>
                  </a:lnTo>
                  <a:lnTo>
                    <a:pt x="362927" y="184645"/>
                  </a:lnTo>
                  <a:lnTo>
                    <a:pt x="362927" y="134327"/>
                  </a:lnTo>
                  <a:lnTo>
                    <a:pt x="348310" y="95846"/>
                  </a:lnTo>
                  <a:lnTo>
                    <a:pt x="304330" y="41071"/>
                  </a:lnTo>
                  <a:lnTo>
                    <a:pt x="245821" y="9207"/>
                  </a:lnTo>
                  <a:lnTo>
                    <a:pt x="180327" y="0"/>
                  </a:lnTo>
                  <a:lnTo>
                    <a:pt x="147332" y="3810"/>
                  </a:lnTo>
                  <a:lnTo>
                    <a:pt x="85572" y="28105"/>
                  </a:lnTo>
                  <a:lnTo>
                    <a:pt x="35763" y="74434"/>
                  </a:lnTo>
                  <a:lnTo>
                    <a:pt x="5461" y="142519"/>
                  </a:lnTo>
                  <a:lnTo>
                    <a:pt x="0" y="184645"/>
                  </a:lnTo>
                  <a:lnTo>
                    <a:pt x="1219" y="193078"/>
                  </a:lnTo>
                  <a:lnTo>
                    <a:pt x="8267" y="233692"/>
                  </a:lnTo>
                  <a:lnTo>
                    <a:pt x="39636" y="298589"/>
                  </a:lnTo>
                  <a:lnTo>
                    <a:pt x="88392" y="342074"/>
                  </a:lnTo>
                  <a:lnTo>
                    <a:pt x="147840" y="364490"/>
                  </a:lnTo>
                  <a:lnTo>
                    <a:pt x="179463" y="367919"/>
                  </a:lnTo>
                  <a:lnTo>
                    <a:pt x="211251" y="366229"/>
                  </a:lnTo>
                  <a:lnTo>
                    <a:pt x="239179" y="360146"/>
                  </a:lnTo>
                  <a:lnTo>
                    <a:pt x="242341" y="359460"/>
                  </a:lnTo>
                  <a:lnTo>
                    <a:pt x="299097" y="330860"/>
                  </a:lnTo>
                  <a:lnTo>
                    <a:pt x="343027" y="282524"/>
                  </a:lnTo>
                  <a:lnTo>
                    <a:pt x="367423" y="214807"/>
                  </a:lnTo>
                  <a:lnTo>
                    <a:pt x="370179" y="173786"/>
                  </a:lnTo>
                  <a:close/>
                </a:path>
                <a:path w="850900" h="816610">
                  <a:moveTo>
                    <a:pt x="850455" y="781583"/>
                  </a:moveTo>
                  <a:lnTo>
                    <a:pt x="528662" y="781583"/>
                  </a:lnTo>
                  <a:lnTo>
                    <a:pt x="528662" y="756259"/>
                  </a:lnTo>
                  <a:lnTo>
                    <a:pt x="427050" y="786409"/>
                  </a:lnTo>
                  <a:lnTo>
                    <a:pt x="528662" y="816559"/>
                  </a:lnTo>
                  <a:lnTo>
                    <a:pt x="528662" y="792441"/>
                  </a:lnTo>
                  <a:lnTo>
                    <a:pt x="850455" y="792441"/>
                  </a:lnTo>
                  <a:lnTo>
                    <a:pt x="850455" y="7815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52">
              <a:extLst>
                <a:ext uri="{FF2B5EF4-FFF2-40B4-BE49-F238E27FC236}">
                  <a16:creationId xmlns:a16="http://schemas.microsoft.com/office/drawing/2014/main" id="{C82E95C8-7603-9A82-D55C-1AB7139691BE}"/>
                </a:ext>
              </a:extLst>
            </p:cNvPr>
            <p:cNvSpPr/>
            <p:nvPr/>
          </p:nvSpPr>
          <p:spPr>
            <a:xfrm>
              <a:off x="2653865" y="3955910"/>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53">
              <a:extLst>
                <a:ext uri="{FF2B5EF4-FFF2-40B4-BE49-F238E27FC236}">
                  <a16:creationId xmlns:a16="http://schemas.microsoft.com/office/drawing/2014/main" id="{0A326BAA-80E7-31CF-C240-276394E55016}"/>
                </a:ext>
              </a:extLst>
            </p:cNvPr>
            <p:cNvSpPr/>
            <p:nvPr/>
          </p:nvSpPr>
          <p:spPr>
            <a:xfrm>
              <a:off x="2381669" y="3714724"/>
              <a:ext cx="761365" cy="663575"/>
            </a:xfrm>
            <a:custGeom>
              <a:avLst/>
              <a:gdLst/>
              <a:ahLst/>
              <a:cxnLst/>
              <a:rect l="l" t="t" r="r" b="b"/>
              <a:pathLst>
                <a:path w="761364" h="663575">
                  <a:moveTo>
                    <a:pt x="60490" y="101307"/>
                  </a:moveTo>
                  <a:lnTo>
                    <a:pt x="57238" y="90449"/>
                  </a:lnTo>
                  <a:lnTo>
                    <a:pt x="30238" y="0"/>
                  </a:lnTo>
                  <a:lnTo>
                    <a:pt x="0" y="101307"/>
                  </a:lnTo>
                  <a:lnTo>
                    <a:pt x="25400" y="101307"/>
                  </a:lnTo>
                  <a:lnTo>
                    <a:pt x="25400" y="663270"/>
                  </a:lnTo>
                  <a:lnTo>
                    <a:pt x="36296" y="663270"/>
                  </a:lnTo>
                  <a:lnTo>
                    <a:pt x="36296" y="101307"/>
                  </a:lnTo>
                  <a:lnTo>
                    <a:pt x="60490" y="101307"/>
                  </a:lnTo>
                  <a:close/>
                </a:path>
                <a:path w="761364" h="663575">
                  <a:moveTo>
                    <a:pt x="760933" y="237578"/>
                  </a:moveTo>
                  <a:lnTo>
                    <a:pt x="752462" y="237578"/>
                  </a:lnTo>
                  <a:lnTo>
                    <a:pt x="752462" y="246011"/>
                  </a:lnTo>
                  <a:lnTo>
                    <a:pt x="752462" y="599351"/>
                  </a:lnTo>
                  <a:lnTo>
                    <a:pt x="277025" y="599351"/>
                  </a:lnTo>
                  <a:lnTo>
                    <a:pt x="277025" y="246011"/>
                  </a:lnTo>
                  <a:lnTo>
                    <a:pt x="752462" y="246011"/>
                  </a:lnTo>
                  <a:lnTo>
                    <a:pt x="752462" y="237578"/>
                  </a:lnTo>
                  <a:lnTo>
                    <a:pt x="520192" y="237578"/>
                  </a:lnTo>
                  <a:lnTo>
                    <a:pt x="520192" y="101307"/>
                  </a:lnTo>
                  <a:lnTo>
                    <a:pt x="544385" y="101307"/>
                  </a:lnTo>
                  <a:lnTo>
                    <a:pt x="541147" y="90449"/>
                  </a:lnTo>
                  <a:lnTo>
                    <a:pt x="514134" y="0"/>
                  </a:lnTo>
                  <a:lnTo>
                    <a:pt x="483895" y="101307"/>
                  </a:lnTo>
                  <a:lnTo>
                    <a:pt x="509295" y="101307"/>
                  </a:lnTo>
                  <a:lnTo>
                    <a:pt x="509295" y="237578"/>
                  </a:lnTo>
                  <a:lnTo>
                    <a:pt x="268566" y="237578"/>
                  </a:lnTo>
                  <a:lnTo>
                    <a:pt x="268566" y="607796"/>
                  </a:lnTo>
                  <a:lnTo>
                    <a:pt x="760933" y="607796"/>
                  </a:lnTo>
                  <a:lnTo>
                    <a:pt x="760933" y="602970"/>
                  </a:lnTo>
                  <a:lnTo>
                    <a:pt x="760933" y="599351"/>
                  </a:lnTo>
                  <a:lnTo>
                    <a:pt x="760933" y="246011"/>
                  </a:lnTo>
                  <a:lnTo>
                    <a:pt x="760933" y="241185"/>
                  </a:lnTo>
                  <a:lnTo>
                    <a:pt x="760933" y="23757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4BB279C7-F0CD-D094-7F4C-51959DFEA9B2}"/>
                </a:ext>
              </a:extLst>
            </p:cNvPr>
            <p:cNvSpPr/>
            <p:nvPr/>
          </p:nvSpPr>
          <p:spPr>
            <a:xfrm>
              <a:off x="2230455" y="3352939"/>
              <a:ext cx="363220" cy="361950"/>
            </a:xfrm>
            <a:custGeom>
              <a:avLst/>
              <a:gdLst/>
              <a:ahLst/>
              <a:cxnLst/>
              <a:rect l="l" t="t" r="r" b="b"/>
              <a:pathLst>
                <a:path w="363219" h="361950">
                  <a:moveTo>
                    <a:pt x="181461" y="0"/>
                  </a:moveTo>
                  <a:lnTo>
                    <a:pt x="133575" y="6532"/>
                  </a:lnTo>
                  <a:lnTo>
                    <a:pt x="90327" y="24922"/>
                  </a:lnTo>
                  <a:lnTo>
                    <a:pt x="53531" y="53362"/>
                  </a:lnTo>
                  <a:lnTo>
                    <a:pt x="25001" y="90043"/>
                  </a:lnTo>
                  <a:lnTo>
                    <a:pt x="6552" y="133155"/>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D508480A-D23D-7DB2-267C-6026E9A47770}"/>
                </a:ext>
              </a:extLst>
            </p:cNvPr>
            <p:cNvSpPr/>
            <p:nvPr/>
          </p:nvSpPr>
          <p:spPr>
            <a:xfrm>
              <a:off x="2226825" y="3350392"/>
              <a:ext cx="370205" cy="368300"/>
            </a:xfrm>
            <a:custGeom>
              <a:avLst/>
              <a:gdLst/>
              <a:ahLst/>
              <a:cxnLst/>
              <a:rect l="l" t="t" r="r" b="b"/>
              <a:pathLst>
                <a:path w="370205" h="368300">
                  <a:moveTo>
                    <a:pt x="180319" y="0"/>
                  </a:moveTo>
                  <a:lnTo>
                    <a:pt x="115424" y="13193"/>
                  </a:lnTo>
                  <a:lnTo>
                    <a:pt x="58694" y="48535"/>
                  </a:lnTo>
                  <a:lnTo>
                    <a:pt x="17696" y="105770"/>
                  </a:lnTo>
                  <a:lnTo>
                    <a:pt x="5462" y="142519"/>
                  </a:lnTo>
                  <a:lnTo>
                    <a:pt x="0" y="184645"/>
                  </a:lnTo>
                  <a:lnTo>
                    <a:pt x="1210" y="193085"/>
                  </a:lnTo>
                  <a:lnTo>
                    <a:pt x="8269" y="233691"/>
                  </a:lnTo>
                  <a:lnTo>
                    <a:pt x="39632" y="298597"/>
                  </a:lnTo>
                  <a:lnTo>
                    <a:pt x="88394" y="342073"/>
                  </a:lnTo>
                  <a:lnTo>
                    <a:pt x="147838" y="364493"/>
                  </a:lnTo>
                  <a:lnTo>
                    <a:pt x="179466" y="367923"/>
                  </a:lnTo>
                  <a:lnTo>
                    <a:pt x="211245" y="366228"/>
                  </a:lnTo>
                  <a:lnTo>
                    <a:pt x="239175" y="360145"/>
                  </a:lnTo>
                  <a:lnTo>
                    <a:pt x="173154" y="360145"/>
                  </a:lnTo>
                  <a:lnTo>
                    <a:pt x="139627" y="354887"/>
                  </a:lnTo>
                  <a:lnTo>
                    <a:pt x="78163" y="325891"/>
                  </a:lnTo>
                  <a:lnTo>
                    <a:pt x="31503" y="272042"/>
                  </a:lnTo>
                  <a:lnTo>
                    <a:pt x="16481" y="235718"/>
                  </a:lnTo>
                  <a:lnTo>
                    <a:pt x="8468" y="193085"/>
                  </a:lnTo>
                  <a:lnTo>
                    <a:pt x="8468" y="183438"/>
                  </a:lnTo>
                  <a:lnTo>
                    <a:pt x="13854" y="143199"/>
                  </a:lnTo>
                  <a:lnTo>
                    <a:pt x="13945" y="142519"/>
                  </a:lnTo>
                  <a:lnTo>
                    <a:pt x="26212" y="106310"/>
                  </a:lnTo>
                  <a:lnTo>
                    <a:pt x="66854" y="51276"/>
                  </a:lnTo>
                  <a:lnTo>
                    <a:pt x="122741" y="18329"/>
                  </a:lnTo>
                  <a:lnTo>
                    <a:pt x="186218" y="7461"/>
                  </a:lnTo>
                  <a:lnTo>
                    <a:pt x="238195" y="7461"/>
                  </a:lnTo>
                  <a:lnTo>
                    <a:pt x="213464" y="1788"/>
                  </a:lnTo>
                  <a:lnTo>
                    <a:pt x="180319" y="0"/>
                  </a:lnTo>
                  <a:close/>
                </a:path>
                <a:path w="370205" h="368300">
                  <a:moveTo>
                    <a:pt x="238195" y="7461"/>
                  </a:moveTo>
                  <a:lnTo>
                    <a:pt x="186218" y="7461"/>
                  </a:lnTo>
                  <a:lnTo>
                    <a:pt x="218410" y="10305"/>
                  </a:lnTo>
                  <a:lnTo>
                    <a:pt x="249629" y="18666"/>
                  </a:lnTo>
                  <a:lnTo>
                    <a:pt x="305320" y="51936"/>
                  </a:lnTo>
                  <a:lnTo>
                    <a:pt x="345636" y="107265"/>
                  </a:lnTo>
                  <a:lnTo>
                    <a:pt x="362924" y="184645"/>
                  </a:lnTo>
                  <a:lnTo>
                    <a:pt x="357120" y="227437"/>
                  </a:lnTo>
                  <a:lnTo>
                    <a:pt x="343991" y="264335"/>
                  </a:lnTo>
                  <a:lnTo>
                    <a:pt x="300172" y="320318"/>
                  </a:lnTo>
                  <a:lnTo>
                    <a:pt x="240286" y="352340"/>
                  </a:lnTo>
                  <a:lnTo>
                    <a:pt x="173154" y="360145"/>
                  </a:lnTo>
                  <a:lnTo>
                    <a:pt x="239175" y="360145"/>
                  </a:lnTo>
                  <a:lnTo>
                    <a:pt x="299096" y="330866"/>
                  </a:lnTo>
                  <a:lnTo>
                    <a:pt x="343028" y="282524"/>
                  </a:lnTo>
                  <a:lnTo>
                    <a:pt x="367416" y="214802"/>
                  </a:lnTo>
                  <a:lnTo>
                    <a:pt x="370182" y="173791"/>
                  </a:lnTo>
                  <a:lnTo>
                    <a:pt x="362483" y="131909"/>
                  </a:lnTo>
                  <a:lnTo>
                    <a:pt x="348310" y="95850"/>
                  </a:lnTo>
                  <a:lnTo>
                    <a:pt x="304331" y="41073"/>
                  </a:lnTo>
                  <a:lnTo>
                    <a:pt x="245811" y="9208"/>
                  </a:lnTo>
                  <a:lnTo>
                    <a:pt x="238195" y="7461"/>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B5397941-B918-5015-5B1F-2EB157AC8F51}"/>
                </a:ext>
              </a:extLst>
            </p:cNvPr>
            <p:cNvSpPr/>
            <p:nvPr/>
          </p:nvSpPr>
          <p:spPr>
            <a:xfrm>
              <a:off x="3137763" y="2810266"/>
              <a:ext cx="363220" cy="361950"/>
            </a:xfrm>
            <a:custGeom>
              <a:avLst/>
              <a:gdLst/>
              <a:ahLst/>
              <a:cxnLst/>
              <a:rect l="l" t="t" r="r" b="b"/>
              <a:pathLst>
                <a:path w="363220" h="361950">
                  <a:moveTo>
                    <a:pt x="362923" y="0"/>
                  </a:moveTo>
                  <a:lnTo>
                    <a:pt x="0" y="0"/>
                  </a:lnTo>
                  <a:lnTo>
                    <a:pt x="0" y="361782"/>
                  </a:lnTo>
                  <a:lnTo>
                    <a:pt x="362923" y="361782"/>
                  </a:lnTo>
                  <a:lnTo>
                    <a:pt x="362923"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57">
              <a:extLst>
                <a:ext uri="{FF2B5EF4-FFF2-40B4-BE49-F238E27FC236}">
                  <a16:creationId xmlns:a16="http://schemas.microsoft.com/office/drawing/2014/main" id="{C4748923-D322-3544-896E-A8CBF7AA8210}"/>
                </a:ext>
              </a:extLst>
            </p:cNvPr>
            <p:cNvSpPr/>
            <p:nvPr/>
          </p:nvSpPr>
          <p:spPr>
            <a:xfrm>
              <a:off x="3134133" y="2806649"/>
              <a:ext cx="371475" cy="370840"/>
            </a:xfrm>
            <a:custGeom>
              <a:avLst/>
              <a:gdLst/>
              <a:ahLst/>
              <a:cxnLst/>
              <a:rect l="l" t="t" r="r" b="b"/>
              <a:pathLst>
                <a:path w="371475" h="370839">
                  <a:moveTo>
                    <a:pt x="371391" y="0"/>
                  </a:moveTo>
                  <a:lnTo>
                    <a:pt x="0" y="0"/>
                  </a:lnTo>
                  <a:lnTo>
                    <a:pt x="0" y="370222"/>
                  </a:lnTo>
                  <a:lnTo>
                    <a:pt x="371391" y="370222"/>
                  </a:lnTo>
                  <a:lnTo>
                    <a:pt x="371391" y="365399"/>
                  </a:lnTo>
                  <a:lnTo>
                    <a:pt x="8468" y="365399"/>
                  </a:lnTo>
                  <a:lnTo>
                    <a:pt x="3629" y="361782"/>
                  </a:lnTo>
                  <a:lnTo>
                    <a:pt x="8468" y="361782"/>
                  </a:lnTo>
                  <a:lnTo>
                    <a:pt x="8468" y="8440"/>
                  </a:lnTo>
                  <a:lnTo>
                    <a:pt x="3629" y="8440"/>
                  </a:lnTo>
                  <a:lnTo>
                    <a:pt x="8468" y="3616"/>
                  </a:lnTo>
                  <a:lnTo>
                    <a:pt x="371391" y="3616"/>
                  </a:lnTo>
                  <a:lnTo>
                    <a:pt x="371391" y="0"/>
                  </a:lnTo>
                  <a:close/>
                </a:path>
                <a:path w="371475" h="370839">
                  <a:moveTo>
                    <a:pt x="8468" y="361782"/>
                  </a:moveTo>
                  <a:lnTo>
                    <a:pt x="3629" y="361782"/>
                  </a:lnTo>
                  <a:lnTo>
                    <a:pt x="8468" y="365399"/>
                  </a:lnTo>
                  <a:lnTo>
                    <a:pt x="8468" y="361782"/>
                  </a:lnTo>
                  <a:close/>
                </a:path>
                <a:path w="371475" h="370839">
                  <a:moveTo>
                    <a:pt x="362924" y="361782"/>
                  </a:moveTo>
                  <a:lnTo>
                    <a:pt x="8468" y="361782"/>
                  </a:lnTo>
                  <a:lnTo>
                    <a:pt x="8468" y="365399"/>
                  </a:lnTo>
                  <a:lnTo>
                    <a:pt x="362924" y="365399"/>
                  </a:lnTo>
                  <a:lnTo>
                    <a:pt x="362924" y="361782"/>
                  </a:lnTo>
                  <a:close/>
                </a:path>
                <a:path w="371475" h="370839">
                  <a:moveTo>
                    <a:pt x="362924" y="3616"/>
                  </a:moveTo>
                  <a:lnTo>
                    <a:pt x="362924" y="365399"/>
                  </a:lnTo>
                  <a:lnTo>
                    <a:pt x="366552" y="361782"/>
                  </a:lnTo>
                  <a:lnTo>
                    <a:pt x="371391" y="361782"/>
                  </a:lnTo>
                  <a:lnTo>
                    <a:pt x="371391" y="8440"/>
                  </a:lnTo>
                  <a:lnTo>
                    <a:pt x="366552" y="8440"/>
                  </a:lnTo>
                  <a:lnTo>
                    <a:pt x="362924" y="3616"/>
                  </a:lnTo>
                  <a:close/>
                </a:path>
                <a:path w="371475" h="370839">
                  <a:moveTo>
                    <a:pt x="371391" y="361782"/>
                  </a:moveTo>
                  <a:lnTo>
                    <a:pt x="366552" y="361782"/>
                  </a:lnTo>
                  <a:lnTo>
                    <a:pt x="362924" y="365399"/>
                  </a:lnTo>
                  <a:lnTo>
                    <a:pt x="371391" y="365399"/>
                  </a:lnTo>
                  <a:lnTo>
                    <a:pt x="371391" y="361782"/>
                  </a:lnTo>
                  <a:close/>
                </a:path>
                <a:path w="371475" h="370839">
                  <a:moveTo>
                    <a:pt x="8468" y="3616"/>
                  </a:moveTo>
                  <a:lnTo>
                    <a:pt x="3629" y="8440"/>
                  </a:lnTo>
                  <a:lnTo>
                    <a:pt x="8468" y="8440"/>
                  </a:lnTo>
                  <a:lnTo>
                    <a:pt x="8468" y="3616"/>
                  </a:lnTo>
                  <a:close/>
                </a:path>
                <a:path w="371475" h="370839">
                  <a:moveTo>
                    <a:pt x="362924" y="3616"/>
                  </a:moveTo>
                  <a:lnTo>
                    <a:pt x="8468" y="3616"/>
                  </a:lnTo>
                  <a:lnTo>
                    <a:pt x="8468" y="8440"/>
                  </a:lnTo>
                  <a:lnTo>
                    <a:pt x="362924" y="8440"/>
                  </a:lnTo>
                  <a:lnTo>
                    <a:pt x="362924" y="3616"/>
                  </a:lnTo>
                  <a:close/>
                </a:path>
                <a:path w="371475" h="370839">
                  <a:moveTo>
                    <a:pt x="371391" y="3616"/>
                  </a:moveTo>
                  <a:lnTo>
                    <a:pt x="362924" y="3616"/>
                  </a:lnTo>
                  <a:lnTo>
                    <a:pt x="366552" y="8440"/>
                  </a:lnTo>
                  <a:lnTo>
                    <a:pt x="371391" y="8440"/>
                  </a:lnTo>
                  <a:lnTo>
                    <a:pt x="371391"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58">
              <a:extLst>
                <a:ext uri="{FF2B5EF4-FFF2-40B4-BE49-F238E27FC236}">
                  <a16:creationId xmlns:a16="http://schemas.microsoft.com/office/drawing/2014/main" id="{62B0943F-60EF-1756-6F2A-4E439D4135C0}"/>
                </a:ext>
              </a:extLst>
            </p:cNvPr>
            <p:cNvSpPr/>
            <p:nvPr/>
          </p:nvSpPr>
          <p:spPr>
            <a:xfrm>
              <a:off x="3742635" y="2810266"/>
              <a:ext cx="363220" cy="361950"/>
            </a:xfrm>
            <a:custGeom>
              <a:avLst/>
              <a:gdLst/>
              <a:ahLst/>
              <a:cxnLst/>
              <a:rect l="l" t="t" r="r" b="b"/>
              <a:pathLst>
                <a:path w="363220" h="361950">
                  <a:moveTo>
                    <a:pt x="181461" y="0"/>
                  </a:moveTo>
                  <a:lnTo>
                    <a:pt x="133575" y="6532"/>
                  </a:lnTo>
                  <a:lnTo>
                    <a:pt x="90327" y="24923"/>
                  </a:lnTo>
                  <a:lnTo>
                    <a:pt x="53531" y="53363"/>
                  </a:lnTo>
                  <a:lnTo>
                    <a:pt x="25001" y="90044"/>
                  </a:lnTo>
                  <a:lnTo>
                    <a:pt x="6552" y="133156"/>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6"/>
                  </a:lnTo>
                  <a:lnTo>
                    <a:pt x="338190" y="90044"/>
                  </a:lnTo>
                  <a:lnTo>
                    <a:pt x="309845" y="53363"/>
                  </a:lnTo>
                  <a:lnTo>
                    <a:pt x="273133" y="24923"/>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59">
              <a:extLst>
                <a:ext uri="{FF2B5EF4-FFF2-40B4-BE49-F238E27FC236}">
                  <a16:creationId xmlns:a16="http://schemas.microsoft.com/office/drawing/2014/main" id="{3617FB6D-FDFB-66A9-A200-618536DA76FE}"/>
                </a:ext>
              </a:extLst>
            </p:cNvPr>
            <p:cNvSpPr/>
            <p:nvPr/>
          </p:nvSpPr>
          <p:spPr>
            <a:xfrm>
              <a:off x="2407069" y="2807728"/>
              <a:ext cx="1702435" cy="545465"/>
            </a:xfrm>
            <a:custGeom>
              <a:avLst/>
              <a:gdLst/>
              <a:ahLst/>
              <a:cxnLst/>
              <a:rect l="l" t="t" r="r" b="b"/>
              <a:pathLst>
                <a:path w="1702435" h="545464">
                  <a:moveTo>
                    <a:pt x="10883" y="123139"/>
                  </a:moveTo>
                  <a:lnTo>
                    <a:pt x="0" y="123139"/>
                  </a:lnTo>
                  <a:lnTo>
                    <a:pt x="0" y="545211"/>
                  </a:lnTo>
                  <a:lnTo>
                    <a:pt x="10883" y="545211"/>
                  </a:lnTo>
                  <a:lnTo>
                    <a:pt x="10883" y="123139"/>
                  </a:lnTo>
                  <a:close/>
                </a:path>
                <a:path w="1702435" h="545464">
                  <a:moveTo>
                    <a:pt x="730694" y="304025"/>
                  </a:moveTo>
                  <a:lnTo>
                    <a:pt x="714616" y="299199"/>
                  </a:lnTo>
                  <a:lnTo>
                    <a:pt x="630275" y="273875"/>
                  </a:lnTo>
                  <a:lnTo>
                    <a:pt x="630275" y="299199"/>
                  </a:lnTo>
                  <a:lnTo>
                    <a:pt x="488734" y="299199"/>
                  </a:lnTo>
                  <a:lnTo>
                    <a:pt x="488734" y="310057"/>
                  </a:lnTo>
                  <a:lnTo>
                    <a:pt x="630275" y="310057"/>
                  </a:lnTo>
                  <a:lnTo>
                    <a:pt x="630275" y="334175"/>
                  </a:lnTo>
                  <a:lnTo>
                    <a:pt x="710603" y="310057"/>
                  </a:lnTo>
                  <a:lnTo>
                    <a:pt x="730694" y="304025"/>
                  </a:lnTo>
                  <a:close/>
                </a:path>
                <a:path w="1702435" h="545464">
                  <a:moveTo>
                    <a:pt x="1702117" y="173786"/>
                  </a:moveTo>
                  <a:lnTo>
                    <a:pt x="1694853" y="134327"/>
                  </a:lnTo>
                  <a:lnTo>
                    <a:pt x="1694853" y="184645"/>
                  </a:lnTo>
                  <a:lnTo>
                    <a:pt x="1689049" y="227431"/>
                  </a:lnTo>
                  <a:lnTo>
                    <a:pt x="1675917" y="264325"/>
                  </a:lnTo>
                  <a:lnTo>
                    <a:pt x="1632102" y="320319"/>
                  </a:lnTo>
                  <a:lnTo>
                    <a:pt x="1572221" y="352336"/>
                  </a:lnTo>
                  <a:lnTo>
                    <a:pt x="1505089" y="360146"/>
                  </a:lnTo>
                  <a:lnTo>
                    <a:pt x="1471561" y="354888"/>
                  </a:lnTo>
                  <a:lnTo>
                    <a:pt x="1410106" y="325882"/>
                  </a:lnTo>
                  <a:lnTo>
                    <a:pt x="1363433" y="272034"/>
                  </a:lnTo>
                  <a:lnTo>
                    <a:pt x="1348409" y="235712"/>
                  </a:lnTo>
                  <a:lnTo>
                    <a:pt x="1340396" y="193078"/>
                  </a:lnTo>
                  <a:lnTo>
                    <a:pt x="1340396" y="183438"/>
                  </a:lnTo>
                  <a:lnTo>
                    <a:pt x="1345780" y="143192"/>
                  </a:lnTo>
                  <a:lnTo>
                    <a:pt x="1345869" y="142519"/>
                  </a:lnTo>
                  <a:lnTo>
                    <a:pt x="1358138" y="106311"/>
                  </a:lnTo>
                  <a:lnTo>
                    <a:pt x="1398790" y="51269"/>
                  </a:lnTo>
                  <a:lnTo>
                    <a:pt x="1454670" y="18326"/>
                  </a:lnTo>
                  <a:lnTo>
                    <a:pt x="1518145" y="7454"/>
                  </a:lnTo>
                  <a:lnTo>
                    <a:pt x="1550339" y="10299"/>
                  </a:lnTo>
                  <a:lnTo>
                    <a:pt x="1610842" y="32537"/>
                  </a:lnTo>
                  <a:lnTo>
                    <a:pt x="1659813" y="76835"/>
                  </a:lnTo>
                  <a:lnTo>
                    <a:pt x="1689569" y="143192"/>
                  </a:lnTo>
                  <a:lnTo>
                    <a:pt x="1694853" y="184645"/>
                  </a:lnTo>
                  <a:lnTo>
                    <a:pt x="1694853" y="134327"/>
                  </a:lnTo>
                  <a:lnTo>
                    <a:pt x="1680235" y="95846"/>
                  </a:lnTo>
                  <a:lnTo>
                    <a:pt x="1636255" y="41071"/>
                  </a:lnTo>
                  <a:lnTo>
                    <a:pt x="1577746" y="9207"/>
                  </a:lnTo>
                  <a:lnTo>
                    <a:pt x="1512252" y="0"/>
                  </a:lnTo>
                  <a:lnTo>
                    <a:pt x="1479257" y="3810"/>
                  </a:lnTo>
                  <a:lnTo>
                    <a:pt x="1417497" y="28105"/>
                  </a:lnTo>
                  <a:lnTo>
                    <a:pt x="1367688" y="74434"/>
                  </a:lnTo>
                  <a:lnTo>
                    <a:pt x="1337398" y="142519"/>
                  </a:lnTo>
                  <a:lnTo>
                    <a:pt x="1332204" y="182435"/>
                  </a:lnTo>
                  <a:lnTo>
                    <a:pt x="1319491" y="178612"/>
                  </a:lnTo>
                  <a:lnTo>
                    <a:pt x="1235151" y="153289"/>
                  </a:lnTo>
                  <a:lnTo>
                    <a:pt x="1235151" y="178612"/>
                  </a:lnTo>
                  <a:lnTo>
                    <a:pt x="1093609" y="178612"/>
                  </a:lnTo>
                  <a:lnTo>
                    <a:pt x="1093609" y="189458"/>
                  </a:lnTo>
                  <a:lnTo>
                    <a:pt x="1235151" y="189458"/>
                  </a:lnTo>
                  <a:lnTo>
                    <a:pt x="1235151" y="213588"/>
                  </a:lnTo>
                  <a:lnTo>
                    <a:pt x="1315478" y="189458"/>
                  </a:lnTo>
                  <a:lnTo>
                    <a:pt x="1331937" y="184531"/>
                  </a:lnTo>
                  <a:lnTo>
                    <a:pt x="1333144" y="193078"/>
                  </a:lnTo>
                  <a:lnTo>
                    <a:pt x="1340205" y="233692"/>
                  </a:lnTo>
                  <a:lnTo>
                    <a:pt x="1371561" y="298589"/>
                  </a:lnTo>
                  <a:lnTo>
                    <a:pt x="1420329" y="342074"/>
                  </a:lnTo>
                  <a:lnTo>
                    <a:pt x="1479765" y="364490"/>
                  </a:lnTo>
                  <a:lnTo>
                    <a:pt x="1511401" y="367919"/>
                  </a:lnTo>
                  <a:lnTo>
                    <a:pt x="1543177" y="366229"/>
                  </a:lnTo>
                  <a:lnTo>
                    <a:pt x="1603832" y="347649"/>
                  </a:lnTo>
                  <a:lnTo>
                    <a:pt x="1655013" y="309130"/>
                  </a:lnTo>
                  <a:lnTo>
                    <a:pt x="1690014" y="251053"/>
                  </a:lnTo>
                  <a:lnTo>
                    <a:pt x="1699348" y="214795"/>
                  </a:lnTo>
                  <a:lnTo>
                    <a:pt x="1702117" y="17378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8367AC1A-C4A2-E7A1-1AB9-BB1494A207ED}"/>
                </a:ext>
              </a:extLst>
            </p:cNvPr>
            <p:cNvSpPr/>
            <p:nvPr/>
          </p:nvSpPr>
          <p:spPr>
            <a:xfrm>
              <a:off x="3561173" y="3955910"/>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61">
              <a:extLst>
                <a:ext uri="{FF2B5EF4-FFF2-40B4-BE49-F238E27FC236}">
                  <a16:creationId xmlns:a16="http://schemas.microsoft.com/office/drawing/2014/main" id="{8DDFE6DA-CFC3-3226-1C05-BB3BDFB8AA9D}"/>
                </a:ext>
              </a:extLst>
            </p:cNvPr>
            <p:cNvSpPr/>
            <p:nvPr/>
          </p:nvSpPr>
          <p:spPr>
            <a:xfrm>
              <a:off x="2411907" y="2900717"/>
              <a:ext cx="1516380" cy="1421130"/>
            </a:xfrm>
            <a:custGeom>
              <a:avLst/>
              <a:gdLst/>
              <a:ahLst/>
              <a:cxnLst/>
              <a:rect l="l" t="t" r="r" b="b"/>
              <a:pathLst>
                <a:path w="1516379" h="1421129">
                  <a:moveTo>
                    <a:pt x="489953" y="211035"/>
                  </a:moveTo>
                  <a:lnTo>
                    <a:pt x="479056" y="211035"/>
                  </a:lnTo>
                  <a:lnTo>
                    <a:pt x="479056" y="452221"/>
                  </a:lnTo>
                  <a:lnTo>
                    <a:pt x="489953" y="452221"/>
                  </a:lnTo>
                  <a:lnTo>
                    <a:pt x="489953" y="211035"/>
                  </a:lnTo>
                  <a:close/>
                </a:path>
                <a:path w="1516379" h="1421129">
                  <a:moveTo>
                    <a:pt x="725855" y="30149"/>
                  </a:moveTo>
                  <a:lnTo>
                    <a:pt x="709777" y="25323"/>
                  </a:lnTo>
                  <a:lnTo>
                    <a:pt x="625436" y="0"/>
                  </a:lnTo>
                  <a:lnTo>
                    <a:pt x="625436" y="25323"/>
                  </a:lnTo>
                  <a:lnTo>
                    <a:pt x="0" y="25323"/>
                  </a:lnTo>
                  <a:lnTo>
                    <a:pt x="0" y="36182"/>
                  </a:lnTo>
                  <a:lnTo>
                    <a:pt x="625436" y="36182"/>
                  </a:lnTo>
                  <a:lnTo>
                    <a:pt x="625436" y="60299"/>
                  </a:lnTo>
                  <a:lnTo>
                    <a:pt x="705764" y="36182"/>
                  </a:lnTo>
                  <a:lnTo>
                    <a:pt x="725855" y="30149"/>
                  </a:lnTo>
                  <a:close/>
                </a:path>
                <a:path w="1516379" h="1421129">
                  <a:moveTo>
                    <a:pt x="1515808" y="1226439"/>
                  </a:moveTo>
                  <a:lnTo>
                    <a:pt x="1508556" y="1186980"/>
                  </a:lnTo>
                  <a:lnTo>
                    <a:pt x="1508556" y="1237297"/>
                  </a:lnTo>
                  <a:lnTo>
                    <a:pt x="1502752" y="1280083"/>
                  </a:lnTo>
                  <a:lnTo>
                    <a:pt x="1489621" y="1316990"/>
                  </a:lnTo>
                  <a:lnTo>
                    <a:pt x="1445806" y="1372971"/>
                  </a:lnTo>
                  <a:lnTo>
                    <a:pt x="1385912" y="1404988"/>
                  </a:lnTo>
                  <a:lnTo>
                    <a:pt x="1318780" y="1412798"/>
                  </a:lnTo>
                  <a:lnTo>
                    <a:pt x="1285252" y="1407541"/>
                  </a:lnTo>
                  <a:lnTo>
                    <a:pt x="1223797" y="1378546"/>
                  </a:lnTo>
                  <a:lnTo>
                    <a:pt x="1177137" y="1324698"/>
                  </a:lnTo>
                  <a:lnTo>
                    <a:pt x="1162113" y="1288364"/>
                  </a:lnTo>
                  <a:lnTo>
                    <a:pt x="1154099" y="1245730"/>
                  </a:lnTo>
                  <a:lnTo>
                    <a:pt x="1154099" y="1236091"/>
                  </a:lnTo>
                  <a:lnTo>
                    <a:pt x="1159484" y="1195844"/>
                  </a:lnTo>
                  <a:lnTo>
                    <a:pt x="1159573" y="1195171"/>
                  </a:lnTo>
                  <a:lnTo>
                    <a:pt x="1171841" y="1158963"/>
                  </a:lnTo>
                  <a:lnTo>
                    <a:pt x="1212481" y="1103922"/>
                  </a:lnTo>
                  <a:lnTo>
                    <a:pt x="1268374" y="1070978"/>
                  </a:lnTo>
                  <a:lnTo>
                    <a:pt x="1331849" y="1060107"/>
                  </a:lnTo>
                  <a:lnTo>
                    <a:pt x="1364043" y="1062951"/>
                  </a:lnTo>
                  <a:lnTo>
                    <a:pt x="1424546" y="1085189"/>
                  </a:lnTo>
                  <a:lnTo>
                    <a:pt x="1473504" y="1129499"/>
                  </a:lnTo>
                  <a:lnTo>
                    <a:pt x="1503260" y="1195844"/>
                  </a:lnTo>
                  <a:lnTo>
                    <a:pt x="1508556" y="1237297"/>
                  </a:lnTo>
                  <a:lnTo>
                    <a:pt x="1508556" y="1186980"/>
                  </a:lnTo>
                  <a:lnTo>
                    <a:pt x="1493939" y="1148499"/>
                  </a:lnTo>
                  <a:lnTo>
                    <a:pt x="1449959" y="1093724"/>
                  </a:lnTo>
                  <a:lnTo>
                    <a:pt x="1391437" y="1061859"/>
                  </a:lnTo>
                  <a:lnTo>
                    <a:pt x="1325956" y="1052652"/>
                  </a:lnTo>
                  <a:lnTo>
                    <a:pt x="1292961" y="1056462"/>
                  </a:lnTo>
                  <a:lnTo>
                    <a:pt x="1231201" y="1080757"/>
                  </a:lnTo>
                  <a:lnTo>
                    <a:pt x="1181392" y="1127086"/>
                  </a:lnTo>
                  <a:lnTo>
                    <a:pt x="1151089" y="1195171"/>
                  </a:lnTo>
                  <a:lnTo>
                    <a:pt x="1145628" y="1237297"/>
                  </a:lnTo>
                  <a:lnTo>
                    <a:pt x="1146835" y="1245730"/>
                  </a:lnTo>
                  <a:lnTo>
                    <a:pt x="1153896" y="1286344"/>
                  </a:lnTo>
                  <a:lnTo>
                    <a:pt x="1185265" y="1351254"/>
                  </a:lnTo>
                  <a:lnTo>
                    <a:pt x="1234020" y="1394726"/>
                  </a:lnTo>
                  <a:lnTo>
                    <a:pt x="1293469" y="1417142"/>
                  </a:lnTo>
                  <a:lnTo>
                    <a:pt x="1325092" y="1420571"/>
                  </a:lnTo>
                  <a:lnTo>
                    <a:pt x="1356880" y="1418882"/>
                  </a:lnTo>
                  <a:lnTo>
                    <a:pt x="1384808" y="1412798"/>
                  </a:lnTo>
                  <a:lnTo>
                    <a:pt x="1387970" y="1412113"/>
                  </a:lnTo>
                  <a:lnTo>
                    <a:pt x="1444726" y="1383512"/>
                  </a:lnTo>
                  <a:lnTo>
                    <a:pt x="1488655" y="1335176"/>
                  </a:lnTo>
                  <a:lnTo>
                    <a:pt x="1513052" y="1267460"/>
                  </a:lnTo>
                  <a:lnTo>
                    <a:pt x="1515808" y="122643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62">
              <a:extLst>
                <a:ext uri="{FF2B5EF4-FFF2-40B4-BE49-F238E27FC236}">
                  <a16:creationId xmlns:a16="http://schemas.microsoft.com/office/drawing/2014/main" id="{85EF12BD-4ACD-3A74-FFDB-E74844162DFF}"/>
                </a:ext>
              </a:extLst>
            </p:cNvPr>
            <p:cNvSpPr/>
            <p:nvPr/>
          </p:nvSpPr>
          <p:spPr>
            <a:xfrm>
              <a:off x="6766996" y="4377989"/>
              <a:ext cx="121285" cy="120650"/>
            </a:xfrm>
            <a:custGeom>
              <a:avLst/>
              <a:gdLst/>
              <a:ahLst/>
              <a:cxnLst/>
              <a:rect l="l" t="t" r="r" b="b"/>
              <a:pathLst>
                <a:path w="121284" h="120650">
                  <a:moveTo>
                    <a:pt x="0" y="120594"/>
                  </a:moveTo>
                  <a:lnTo>
                    <a:pt x="120973" y="120594"/>
                  </a:lnTo>
                  <a:lnTo>
                    <a:pt x="120973" y="0"/>
                  </a:lnTo>
                  <a:lnTo>
                    <a:pt x="0" y="0"/>
                  </a:lnTo>
                  <a:lnTo>
                    <a:pt x="0" y="120594"/>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F6EB1186-BBF1-A31C-D5A7-CCE05744584D}"/>
                </a:ext>
              </a:extLst>
            </p:cNvPr>
            <p:cNvSpPr/>
            <p:nvPr/>
          </p:nvSpPr>
          <p:spPr>
            <a:xfrm>
              <a:off x="6827482"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object 64">
              <a:extLst>
                <a:ext uri="{FF2B5EF4-FFF2-40B4-BE49-F238E27FC236}">
                  <a16:creationId xmlns:a16="http://schemas.microsoft.com/office/drawing/2014/main" id="{69DAB31D-C291-1258-04A6-1B59038CFA89}"/>
                </a:ext>
              </a:extLst>
            </p:cNvPr>
            <p:cNvSpPr/>
            <p:nvPr/>
          </p:nvSpPr>
          <p:spPr>
            <a:xfrm>
              <a:off x="6766996" y="4377989"/>
              <a:ext cx="60960" cy="180975"/>
            </a:xfrm>
            <a:custGeom>
              <a:avLst/>
              <a:gdLst/>
              <a:ahLst/>
              <a:cxnLst/>
              <a:rect l="l" t="t" r="r" b="b"/>
              <a:pathLst>
                <a:path w="60959" h="180975">
                  <a:moveTo>
                    <a:pt x="0" y="180891"/>
                  </a:moveTo>
                  <a:lnTo>
                    <a:pt x="60486" y="180891"/>
                  </a:lnTo>
                  <a:lnTo>
                    <a:pt x="60486" y="0"/>
                  </a:lnTo>
                  <a:lnTo>
                    <a:pt x="0" y="0"/>
                  </a:lnTo>
                  <a:lnTo>
                    <a:pt x="0" y="180891"/>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04AC2C03-083D-CB32-BDD1-36C51F02CF94}"/>
                </a:ext>
              </a:extLst>
            </p:cNvPr>
            <p:cNvSpPr/>
            <p:nvPr/>
          </p:nvSpPr>
          <p:spPr>
            <a:xfrm>
              <a:off x="6766991"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object 66">
              <a:extLst>
                <a:ext uri="{FF2B5EF4-FFF2-40B4-BE49-F238E27FC236}">
                  <a16:creationId xmlns:a16="http://schemas.microsoft.com/office/drawing/2014/main" id="{FF9B492E-00DD-A704-C1CD-EFDE29548368}"/>
                </a:ext>
              </a:extLst>
            </p:cNvPr>
            <p:cNvSpPr/>
            <p:nvPr/>
          </p:nvSpPr>
          <p:spPr>
            <a:xfrm>
              <a:off x="5436276" y="4377989"/>
              <a:ext cx="121285" cy="120650"/>
            </a:xfrm>
            <a:custGeom>
              <a:avLst/>
              <a:gdLst/>
              <a:ahLst/>
              <a:cxnLst/>
              <a:rect l="l" t="t" r="r" b="b"/>
              <a:pathLst>
                <a:path w="121285" h="120650">
                  <a:moveTo>
                    <a:pt x="0" y="120594"/>
                  </a:moveTo>
                  <a:lnTo>
                    <a:pt x="120975" y="120594"/>
                  </a:lnTo>
                  <a:lnTo>
                    <a:pt x="120975" y="0"/>
                  </a:lnTo>
                  <a:lnTo>
                    <a:pt x="0" y="0"/>
                  </a:lnTo>
                  <a:lnTo>
                    <a:pt x="0" y="120594"/>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82102121-7F9C-E7EE-D566-21CCB1B4E1D2}"/>
                </a:ext>
              </a:extLst>
            </p:cNvPr>
            <p:cNvSpPr/>
            <p:nvPr/>
          </p:nvSpPr>
          <p:spPr>
            <a:xfrm>
              <a:off x="5496763"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object 68">
              <a:extLst>
                <a:ext uri="{FF2B5EF4-FFF2-40B4-BE49-F238E27FC236}">
                  <a16:creationId xmlns:a16="http://schemas.microsoft.com/office/drawing/2014/main" id="{6C2C9425-4CFE-4528-80E4-D157CF3341A8}"/>
                </a:ext>
              </a:extLst>
            </p:cNvPr>
            <p:cNvSpPr/>
            <p:nvPr/>
          </p:nvSpPr>
          <p:spPr>
            <a:xfrm>
              <a:off x="5436276" y="4377989"/>
              <a:ext cx="60960" cy="180975"/>
            </a:xfrm>
            <a:custGeom>
              <a:avLst/>
              <a:gdLst/>
              <a:ahLst/>
              <a:cxnLst/>
              <a:rect l="l" t="t" r="r" b="b"/>
              <a:pathLst>
                <a:path w="60960" h="180975">
                  <a:moveTo>
                    <a:pt x="0" y="180891"/>
                  </a:moveTo>
                  <a:lnTo>
                    <a:pt x="60487" y="180891"/>
                  </a:lnTo>
                  <a:lnTo>
                    <a:pt x="60487" y="0"/>
                  </a:lnTo>
                  <a:lnTo>
                    <a:pt x="0" y="0"/>
                  </a:lnTo>
                  <a:lnTo>
                    <a:pt x="0" y="180891"/>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object 69">
              <a:extLst>
                <a:ext uri="{FF2B5EF4-FFF2-40B4-BE49-F238E27FC236}">
                  <a16:creationId xmlns:a16="http://schemas.microsoft.com/office/drawing/2014/main" id="{9B7D6E6D-4D27-CC15-D171-33B131506539}"/>
                </a:ext>
              </a:extLst>
            </p:cNvPr>
            <p:cNvSpPr/>
            <p:nvPr/>
          </p:nvSpPr>
          <p:spPr>
            <a:xfrm>
              <a:off x="5436273"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6BC949EC-0B62-6760-A957-202F60511808}"/>
                </a:ext>
              </a:extLst>
            </p:cNvPr>
            <p:cNvSpPr/>
            <p:nvPr/>
          </p:nvSpPr>
          <p:spPr>
            <a:xfrm>
              <a:off x="4770917" y="4377989"/>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object 71">
              <a:extLst>
                <a:ext uri="{FF2B5EF4-FFF2-40B4-BE49-F238E27FC236}">
                  <a16:creationId xmlns:a16="http://schemas.microsoft.com/office/drawing/2014/main" id="{A78B415F-C3B0-0640-DD05-1FE6A8F924F0}"/>
                </a:ext>
              </a:extLst>
            </p:cNvPr>
            <p:cNvSpPr/>
            <p:nvPr/>
          </p:nvSpPr>
          <p:spPr>
            <a:xfrm>
              <a:off x="4767288" y="4377689"/>
              <a:ext cx="674370" cy="246379"/>
            </a:xfrm>
            <a:custGeom>
              <a:avLst/>
              <a:gdLst/>
              <a:ahLst/>
              <a:cxnLst/>
              <a:rect l="l" t="t" r="r" b="b"/>
              <a:pathLst>
                <a:path w="674370" h="246379">
                  <a:moveTo>
                    <a:pt x="673823" y="0"/>
                  </a:moveTo>
                  <a:lnTo>
                    <a:pt x="665353" y="0"/>
                  </a:lnTo>
                  <a:lnTo>
                    <a:pt x="665353" y="237490"/>
                  </a:lnTo>
                  <a:lnTo>
                    <a:pt x="665353" y="237871"/>
                  </a:lnTo>
                  <a:lnTo>
                    <a:pt x="8458" y="237871"/>
                  </a:lnTo>
                  <a:lnTo>
                    <a:pt x="8191" y="237871"/>
                  </a:lnTo>
                  <a:lnTo>
                    <a:pt x="8191" y="241300"/>
                  </a:lnTo>
                  <a:lnTo>
                    <a:pt x="5664" y="241300"/>
                  </a:lnTo>
                  <a:lnTo>
                    <a:pt x="5664" y="239407"/>
                  </a:lnTo>
                  <a:lnTo>
                    <a:pt x="8191" y="241300"/>
                  </a:lnTo>
                  <a:lnTo>
                    <a:pt x="8191" y="237871"/>
                  </a:lnTo>
                  <a:lnTo>
                    <a:pt x="5664" y="237871"/>
                  </a:lnTo>
                  <a:lnTo>
                    <a:pt x="5664" y="237490"/>
                  </a:lnTo>
                  <a:lnTo>
                    <a:pt x="8458" y="237490"/>
                  </a:lnTo>
                  <a:lnTo>
                    <a:pt x="8458" y="0"/>
                  </a:lnTo>
                  <a:lnTo>
                    <a:pt x="0" y="0"/>
                  </a:lnTo>
                  <a:lnTo>
                    <a:pt x="0" y="237490"/>
                  </a:lnTo>
                  <a:lnTo>
                    <a:pt x="0" y="241300"/>
                  </a:lnTo>
                  <a:lnTo>
                    <a:pt x="0" y="246380"/>
                  </a:lnTo>
                  <a:lnTo>
                    <a:pt x="673823" y="246380"/>
                  </a:lnTo>
                  <a:lnTo>
                    <a:pt x="673823" y="241490"/>
                  </a:lnTo>
                  <a:lnTo>
                    <a:pt x="673823" y="241300"/>
                  </a:lnTo>
                  <a:lnTo>
                    <a:pt x="673823" y="237871"/>
                  </a:lnTo>
                  <a:lnTo>
                    <a:pt x="668985" y="237871"/>
                  </a:lnTo>
                  <a:lnTo>
                    <a:pt x="667448" y="239407"/>
                  </a:lnTo>
                  <a:lnTo>
                    <a:pt x="667448" y="237490"/>
                  </a:lnTo>
                  <a:lnTo>
                    <a:pt x="673823" y="23749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object 72">
              <a:extLst>
                <a:ext uri="{FF2B5EF4-FFF2-40B4-BE49-F238E27FC236}">
                  <a16:creationId xmlns:a16="http://schemas.microsoft.com/office/drawing/2014/main" id="{17A7C334-4C3C-D92D-88C8-B5903BFF8E2E}"/>
                </a:ext>
              </a:extLst>
            </p:cNvPr>
            <p:cNvSpPr/>
            <p:nvPr/>
          </p:nvSpPr>
          <p:spPr>
            <a:xfrm>
              <a:off x="6827481" y="4377989"/>
              <a:ext cx="543560" cy="120650"/>
            </a:xfrm>
            <a:custGeom>
              <a:avLst/>
              <a:gdLst/>
              <a:ahLst/>
              <a:cxnLst/>
              <a:rect l="l" t="t" r="r" b="b"/>
              <a:pathLst>
                <a:path w="543559" h="120650">
                  <a:moveTo>
                    <a:pt x="543176" y="0"/>
                  </a:moveTo>
                  <a:lnTo>
                    <a:pt x="45567" y="0"/>
                  </a:lnTo>
                  <a:lnTo>
                    <a:pt x="0" y="30148"/>
                  </a:lnTo>
                  <a:lnTo>
                    <a:pt x="136701" y="120594"/>
                  </a:lnTo>
                  <a:lnTo>
                    <a:pt x="136701" y="75973"/>
                  </a:lnTo>
                  <a:lnTo>
                    <a:pt x="543176" y="75973"/>
                  </a:lnTo>
                  <a:lnTo>
                    <a:pt x="543176"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3">
              <a:extLst>
                <a:ext uri="{FF2B5EF4-FFF2-40B4-BE49-F238E27FC236}">
                  <a16:creationId xmlns:a16="http://schemas.microsoft.com/office/drawing/2014/main" id="{6C0D3A10-4FA2-04CC-BC8D-618228AA910F}"/>
                </a:ext>
              </a:extLst>
            </p:cNvPr>
            <p:cNvSpPr/>
            <p:nvPr/>
          </p:nvSpPr>
          <p:spPr>
            <a:xfrm>
              <a:off x="6821434" y="4377989"/>
              <a:ext cx="554355" cy="128270"/>
            </a:xfrm>
            <a:custGeom>
              <a:avLst/>
              <a:gdLst/>
              <a:ahLst/>
              <a:cxnLst/>
              <a:rect l="l" t="t" r="r" b="b"/>
              <a:pathLst>
                <a:path w="554354" h="128270">
                  <a:moveTo>
                    <a:pt x="59052" y="0"/>
                  </a:moveTo>
                  <a:lnTo>
                    <a:pt x="45743" y="0"/>
                  </a:lnTo>
                  <a:lnTo>
                    <a:pt x="0" y="30148"/>
                  </a:lnTo>
                  <a:lnTo>
                    <a:pt x="146378" y="127829"/>
                  </a:lnTo>
                  <a:lnTo>
                    <a:pt x="146378" y="120594"/>
                  </a:lnTo>
                  <a:lnTo>
                    <a:pt x="139120" y="120594"/>
                  </a:lnTo>
                  <a:lnTo>
                    <a:pt x="139120" y="114952"/>
                  </a:lnTo>
                  <a:lnTo>
                    <a:pt x="17501" y="33766"/>
                  </a:lnTo>
                  <a:lnTo>
                    <a:pt x="8468" y="33766"/>
                  </a:lnTo>
                  <a:lnTo>
                    <a:pt x="8468" y="27736"/>
                  </a:lnTo>
                  <a:lnTo>
                    <a:pt x="17501" y="27736"/>
                  </a:lnTo>
                  <a:lnTo>
                    <a:pt x="59052" y="0"/>
                  </a:lnTo>
                  <a:close/>
                </a:path>
                <a:path w="554354" h="128270">
                  <a:moveTo>
                    <a:pt x="139120" y="114952"/>
                  </a:moveTo>
                  <a:lnTo>
                    <a:pt x="139120" y="120594"/>
                  </a:lnTo>
                  <a:lnTo>
                    <a:pt x="143959" y="118182"/>
                  </a:lnTo>
                  <a:lnTo>
                    <a:pt x="139120" y="114952"/>
                  </a:lnTo>
                  <a:close/>
                </a:path>
                <a:path w="554354" h="128270">
                  <a:moveTo>
                    <a:pt x="545594" y="72355"/>
                  </a:moveTo>
                  <a:lnTo>
                    <a:pt x="139120" y="72355"/>
                  </a:lnTo>
                  <a:lnTo>
                    <a:pt x="139120" y="114952"/>
                  </a:lnTo>
                  <a:lnTo>
                    <a:pt x="143959" y="118182"/>
                  </a:lnTo>
                  <a:lnTo>
                    <a:pt x="139120" y="120594"/>
                  </a:lnTo>
                  <a:lnTo>
                    <a:pt x="146378" y="120594"/>
                  </a:lnTo>
                  <a:lnTo>
                    <a:pt x="146378" y="79590"/>
                  </a:lnTo>
                  <a:lnTo>
                    <a:pt x="142749" y="79590"/>
                  </a:lnTo>
                  <a:lnTo>
                    <a:pt x="146378" y="75973"/>
                  </a:lnTo>
                  <a:lnTo>
                    <a:pt x="545594" y="75973"/>
                  </a:lnTo>
                  <a:lnTo>
                    <a:pt x="545594" y="72355"/>
                  </a:lnTo>
                  <a:close/>
                </a:path>
                <a:path w="554354" h="128270">
                  <a:moveTo>
                    <a:pt x="146378" y="75973"/>
                  </a:moveTo>
                  <a:lnTo>
                    <a:pt x="142749" y="79590"/>
                  </a:lnTo>
                  <a:lnTo>
                    <a:pt x="146378" y="79590"/>
                  </a:lnTo>
                  <a:lnTo>
                    <a:pt x="146378" y="75973"/>
                  </a:lnTo>
                  <a:close/>
                </a:path>
                <a:path w="554354" h="128270">
                  <a:moveTo>
                    <a:pt x="554062" y="72355"/>
                  </a:moveTo>
                  <a:lnTo>
                    <a:pt x="549224" y="72355"/>
                  </a:lnTo>
                  <a:lnTo>
                    <a:pt x="545594" y="75973"/>
                  </a:lnTo>
                  <a:lnTo>
                    <a:pt x="146378" y="75973"/>
                  </a:lnTo>
                  <a:lnTo>
                    <a:pt x="146378" y="79590"/>
                  </a:lnTo>
                  <a:lnTo>
                    <a:pt x="554062" y="79590"/>
                  </a:lnTo>
                  <a:lnTo>
                    <a:pt x="554062" y="72355"/>
                  </a:lnTo>
                  <a:close/>
                </a:path>
                <a:path w="554354" h="128270">
                  <a:moveTo>
                    <a:pt x="554062" y="0"/>
                  </a:moveTo>
                  <a:lnTo>
                    <a:pt x="545594" y="0"/>
                  </a:lnTo>
                  <a:lnTo>
                    <a:pt x="545594" y="75973"/>
                  </a:lnTo>
                  <a:lnTo>
                    <a:pt x="549224" y="72355"/>
                  </a:lnTo>
                  <a:lnTo>
                    <a:pt x="554062" y="72355"/>
                  </a:lnTo>
                  <a:lnTo>
                    <a:pt x="554062" y="0"/>
                  </a:lnTo>
                  <a:close/>
                </a:path>
                <a:path w="554354" h="128270">
                  <a:moveTo>
                    <a:pt x="8468" y="27736"/>
                  </a:moveTo>
                  <a:lnTo>
                    <a:pt x="8468" y="33766"/>
                  </a:lnTo>
                  <a:lnTo>
                    <a:pt x="12984" y="30751"/>
                  </a:lnTo>
                  <a:lnTo>
                    <a:pt x="8468" y="27736"/>
                  </a:lnTo>
                  <a:close/>
                </a:path>
                <a:path w="554354" h="128270">
                  <a:moveTo>
                    <a:pt x="12984" y="30751"/>
                  </a:moveTo>
                  <a:lnTo>
                    <a:pt x="8468" y="33766"/>
                  </a:lnTo>
                  <a:lnTo>
                    <a:pt x="17501" y="33766"/>
                  </a:lnTo>
                  <a:lnTo>
                    <a:pt x="12984" y="30751"/>
                  </a:lnTo>
                  <a:close/>
                </a:path>
                <a:path w="554354" h="128270">
                  <a:moveTo>
                    <a:pt x="17501" y="27736"/>
                  </a:moveTo>
                  <a:lnTo>
                    <a:pt x="8468" y="27736"/>
                  </a:lnTo>
                  <a:lnTo>
                    <a:pt x="12984" y="30751"/>
                  </a:lnTo>
                  <a:lnTo>
                    <a:pt x="17501" y="2773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object 74">
              <a:extLst>
                <a:ext uri="{FF2B5EF4-FFF2-40B4-BE49-F238E27FC236}">
                  <a16:creationId xmlns:a16="http://schemas.microsoft.com/office/drawing/2014/main" id="{C58B911F-9B5B-C7DA-D9F2-33F88E0237AF}"/>
                </a:ext>
              </a:extLst>
            </p:cNvPr>
            <p:cNvSpPr/>
            <p:nvPr/>
          </p:nvSpPr>
          <p:spPr>
            <a:xfrm>
              <a:off x="7337895" y="4377989"/>
              <a:ext cx="1057910" cy="361950"/>
            </a:xfrm>
            <a:custGeom>
              <a:avLst/>
              <a:gdLst/>
              <a:ahLst/>
              <a:cxnLst/>
              <a:rect l="l" t="t" r="r" b="b"/>
              <a:pathLst>
                <a:path w="1057909" h="361950">
                  <a:moveTo>
                    <a:pt x="1057504" y="0"/>
                  </a:moveTo>
                  <a:lnTo>
                    <a:pt x="0" y="0"/>
                  </a:lnTo>
                  <a:lnTo>
                    <a:pt x="14929" y="40957"/>
                  </a:lnTo>
                  <a:lnTo>
                    <a:pt x="33245" y="84511"/>
                  </a:lnTo>
                  <a:lnTo>
                    <a:pt x="53202" y="124944"/>
                  </a:lnTo>
                  <a:lnTo>
                    <a:pt x="74978" y="161814"/>
                  </a:lnTo>
                  <a:lnTo>
                    <a:pt x="98752" y="194679"/>
                  </a:lnTo>
                  <a:lnTo>
                    <a:pt x="124702" y="223098"/>
                  </a:lnTo>
                  <a:lnTo>
                    <a:pt x="182080" y="233939"/>
                  </a:lnTo>
                  <a:lnTo>
                    <a:pt x="231360" y="246976"/>
                  </a:lnTo>
                  <a:lnTo>
                    <a:pt x="274340" y="261595"/>
                  </a:lnTo>
                  <a:lnTo>
                    <a:pt x="312822" y="277182"/>
                  </a:lnTo>
                  <a:lnTo>
                    <a:pt x="383487" y="308801"/>
                  </a:lnTo>
                  <a:lnTo>
                    <a:pt x="419270" y="323605"/>
                  </a:lnTo>
                  <a:lnTo>
                    <a:pt x="457752" y="336920"/>
                  </a:lnTo>
                  <a:lnTo>
                    <a:pt x="500733" y="348130"/>
                  </a:lnTo>
                  <a:lnTo>
                    <a:pt x="550012" y="356622"/>
                  </a:lnTo>
                  <a:lnTo>
                    <a:pt x="607390" y="361782"/>
                  </a:lnTo>
                  <a:lnTo>
                    <a:pt x="638664" y="340949"/>
                  </a:lnTo>
                  <a:lnTo>
                    <a:pt x="671871" y="324331"/>
                  </a:lnTo>
                  <a:lnTo>
                    <a:pt x="706539" y="310621"/>
                  </a:lnTo>
                  <a:lnTo>
                    <a:pt x="742194" y="298512"/>
                  </a:lnTo>
                  <a:lnTo>
                    <a:pt x="778365" y="286697"/>
                  </a:lnTo>
                  <a:lnTo>
                    <a:pt x="814578" y="273867"/>
                  </a:lnTo>
                  <a:lnTo>
                    <a:pt x="850362" y="258715"/>
                  </a:lnTo>
                  <a:lnTo>
                    <a:pt x="885244" y="239934"/>
                  </a:lnTo>
                  <a:lnTo>
                    <a:pt x="918752" y="216215"/>
                  </a:lnTo>
                  <a:lnTo>
                    <a:pt x="950413" y="186253"/>
                  </a:lnTo>
                  <a:lnTo>
                    <a:pt x="979755" y="148739"/>
                  </a:lnTo>
                  <a:lnTo>
                    <a:pt x="1006304" y="102365"/>
                  </a:lnTo>
                  <a:lnTo>
                    <a:pt x="1029590" y="45825"/>
                  </a:lnTo>
                  <a:lnTo>
                    <a:pt x="1057504"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object 75">
              <a:extLst>
                <a:ext uri="{FF2B5EF4-FFF2-40B4-BE49-F238E27FC236}">
                  <a16:creationId xmlns:a16="http://schemas.microsoft.com/office/drawing/2014/main" id="{2B1C4A91-D00E-0BE6-E993-6A248C5B72A0}"/>
                </a:ext>
              </a:extLst>
            </p:cNvPr>
            <p:cNvSpPr/>
            <p:nvPr/>
          </p:nvSpPr>
          <p:spPr>
            <a:xfrm>
              <a:off x="7332827" y="4377989"/>
              <a:ext cx="1068070" cy="365760"/>
            </a:xfrm>
            <a:custGeom>
              <a:avLst/>
              <a:gdLst/>
              <a:ahLst/>
              <a:cxnLst/>
              <a:rect l="l" t="t" r="r" b="b"/>
              <a:pathLst>
                <a:path w="1068070" h="365760">
                  <a:moveTo>
                    <a:pt x="230130" y="252468"/>
                  </a:moveTo>
                  <a:lnTo>
                    <a:pt x="247945" y="263800"/>
                  </a:lnTo>
                  <a:lnTo>
                    <a:pt x="267681" y="263800"/>
                  </a:lnTo>
                  <a:lnTo>
                    <a:pt x="315547" y="289200"/>
                  </a:lnTo>
                  <a:lnTo>
                    <a:pt x="362336" y="301900"/>
                  </a:lnTo>
                  <a:lnTo>
                    <a:pt x="409281" y="327300"/>
                  </a:lnTo>
                  <a:lnTo>
                    <a:pt x="457611" y="352700"/>
                  </a:lnTo>
                  <a:lnTo>
                    <a:pt x="497413" y="352700"/>
                  </a:lnTo>
                  <a:lnTo>
                    <a:pt x="535209" y="365400"/>
                  </a:lnTo>
                  <a:lnTo>
                    <a:pt x="563322" y="365400"/>
                  </a:lnTo>
                  <a:lnTo>
                    <a:pt x="516566" y="352700"/>
                  </a:lnTo>
                  <a:lnTo>
                    <a:pt x="472637" y="340000"/>
                  </a:lnTo>
                  <a:lnTo>
                    <a:pt x="390190" y="314600"/>
                  </a:lnTo>
                  <a:lnTo>
                    <a:pt x="350140" y="289200"/>
                  </a:lnTo>
                  <a:lnTo>
                    <a:pt x="268557" y="263800"/>
                  </a:lnTo>
                  <a:lnTo>
                    <a:pt x="230130" y="252468"/>
                  </a:lnTo>
                  <a:close/>
                </a:path>
                <a:path w="1068070" h="365760">
                  <a:moveTo>
                    <a:pt x="227980" y="251100"/>
                  </a:moveTo>
                  <a:lnTo>
                    <a:pt x="225491" y="251100"/>
                  </a:lnTo>
                  <a:lnTo>
                    <a:pt x="230130" y="252468"/>
                  </a:lnTo>
                  <a:lnTo>
                    <a:pt x="227980" y="251100"/>
                  </a:lnTo>
                  <a:close/>
                </a:path>
                <a:path w="1068070" h="365760">
                  <a:moveTo>
                    <a:pt x="194087" y="242354"/>
                  </a:moveTo>
                  <a:lnTo>
                    <a:pt x="207905" y="251100"/>
                  </a:lnTo>
                  <a:lnTo>
                    <a:pt x="225491" y="251100"/>
                  </a:lnTo>
                  <a:lnTo>
                    <a:pt x="194087" y="242354"/>
                  </a:lnTo>
                  <a:close/>
                </a:path>
                <a:path w="1068070" h="365760">
                  <a:moveTo>
                    <a:pt x="187839" y="238400"/>
                  </a:moveTo>
                  <a:lnTo>
                    <a:pt x="179887" y="238400"/>
                  </a:lnTo>
                  <a:lnTo>
                    <a:pt x="194087" y="242354"/>
                  </a:lnTo>
                  <a:lnTo>
                    <a:pt x="187839" y="238400"/>
                  </a:lnTo>
                  <a:close/>
                </a:path>
                <a:path w="1068070" h="365760">
                  <a:moveTo>
                    <a:pt x="5232" y="0"/>
                  </a:moveTo>
                  <a:lnTo>
                    <a:pt x="0" y="0"/>
                  </a:lnTo>
                  <a:lnTo>
                    <a:pt x="3085" y="9800"/>
                  </a:lnTo>
                  <a:lnTo>
                    <a:pt x="20904" y="60600"/>
                  </a:lnTo>
                  <a:lnTo>
                    <a:pt x="40790" y="98700"/>
                  </a:lnTo>
                  <a:lnTo>
                    <a:pt x="62982" y="149500"/>
                  </a:lnTo>
                  <a:lnTo>
                    <a:pt x="87723" y="187600"/>
                  </a:lnTo>
                  <a:lnTo>
                    <a:pt x="115253" y="213000"/>
                  </a:lnTo>
                  <a:lnTo>
                    <a:pt x="127350" y="225700"/>
                  </a:lnTo>
                  <a:lnTo>
                    <a:pt x="129771" y="238400"/>
                  </a:lnTo>
                  <a:lnTo>
                    <a:pt x="179887" y="238400"/>
                  </a:lnTo>
                  <a:lnTo>
                    <a:pt x="130980" y="225700"/>
                  </a:lnTo>
                  <a:lnTo>
                    <a:pt x="132191" y="225700"/>
                  </a:lnTo>
                  <a:lnTo>
                    <a:pt x="102435" y="187600"/>
                  </a:lnTo>
                  <a:lnTo>
                    <a:pt x="75855" y="149500"/>
                  </a:lnTo>
                  <a:lnTo>
                    <a:pt x="52187" y="111400"/>
                  </a:lnTo>
                  <a:lnTo>
                    <a:pt x="31171" y="60600"/>
                  </a:lnTo>
                  <a:lnTo>
                    <a:pt x="12542" y="22500"/>
                  </a:lnTo>
                  <a:lnTo>
                    <a:pt x="5232" y="0"/>
                  </a:lnTo>
                  <a:close/>
                </a:path>
                <a:path w="1068070" h="365760">
                  <a:moveTo>
                    <a:pt x="1067943" y="0"/>
                  </a:moveTo>
                  <a:lnTo>
                    <a:pt x="1062718" y="0"/>
                  </a:lnTo>
                  <a:lnTo>
                    <a:pt x="1056701" y="9800"/>
                  </a:lnTo>
                  <a:lnTo>
                    <a:pt x="1031303" y="47900"/>
                  </a:lnTo>
                  <a:lnTo>
                    <a:pt x="1007280" y="98700"/>
                  </a:lnTo>
                  <a:lnTo>
                    <a:pt x="980221" y="149500"/>
                  </a:lnTo>
                  <a:lnTo>
                    <a:pt x="946528" y="200300"/>
                  </a:lnTo>
                  <a:lnTo>
                    <a:pt x="909007" y="225700"/>
                  </a:lnTo>
                  <a:lnTo>
                    <a:pt x="868517" y="251100"/>
                  </a:lnTo>
                  <a:lnTo>
                    <a:pt x="825915" y="276500"/>
                  </a:lnTo>
                  <a:lnTo>
                    <a:pt x="694015" y="314600"/>
                  </a:lnTo>
                  <a:lnTo>
                    <a:pt x="651543" y="340000"/>
                  </a:lnTo>
                  <a:lnTo>
                    <a:pt x="611248" y="365400"/>
                  </a:lnTo>
                  <a:lnTo>
                    <a:pt x="614878" y="365400"/>
                  </a:lnTo>
                  <a:lnTo>
                    <a:pt x="659451" y="340000"/>
                  </a:lnTo>
                  <a:lnTo>
                    <a:pt x="708717" y="327300"/>
                  </a:lnTo>
                  <a:lnTo>
                    <a:pt x="759756" y="301900"/>
                  </a:lnTo>
                  <a:lnTo>
                    <a:pt x="809647" y="289200"/>
                  </a:lnTo>
                  <a:lnTo>
                    <a:pt x="858426" y="263800"/>
                  </a:lnTo>
                  <a:lnTo>
                    <a:pt x="900782" y="238400"/>
                  </a:lnTo>
                  <a:lnTo>
                    <a:pt x="937346" y="213000"/>
                  </a:lnTo>
                  <a:lnTo>
                    <a:pt x="968747" y="187600"/>
                  </a:lnTo>
                  <a:lnTo>
                    <a:pt x="995618" y="149500"/>
                  </a:lnTo>
                  <a:lnTo>
                    <a:pt x="1018588" y="98700"/>
                  </a:lnTo>
                  <a:lnTo>
                    <a:pt x="1038288" y="47900"/>
                  </a:lnTo>
                  <a:lnTo>
                    <a:pt x="1037078" y="47900"/>
                  </a:lnTo>
                  <a:lnTo>
                    <a:pt x="1061248" y="9800"/>
                  </a:lnTo>
                  <a:lnTo>
                    <a:pt x="106794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6">
              <a:extLst>
                <a:ext uri="{FF2B5EF4-FFF2-40B4-BE49-F238E27FC236}">
                  <a16:creationId xmlns:a16="http://schemas.microsoft.com/office/drawing/2014/main" id="{3416FDA1-8608-D174-4822-3B86AAF025B6}"/>
                </a:ext>
              </a:extLst>
            </p:cNvPr>
            <p:cNvSpPr/>
            <p:nvPr/>
          </p:nvSpPr>
          <p:spPr>
            <a:xfrm>
              <a:off x="2109480" y="4377989"/>
              <a:ext cx="2237105" cy="603250"/>
            </a:xfrm>
            <a:custGeom>
              <a:avLst/>
              <a:gdLst/>
              <a:ahLst/>
              <a:cxnLst/>
              <a:rect l="l" t="t" r="r" b="b"/>
              <a:pathLst>
                <a:path w="2237104" h="603250">
                  <a:moveTo>
                    <a:pt x="2236816" y="0"/>
                  </a:moveTo>
                  <a:lnTo>
                    <a:pt x="0" y="0"/>
                  </a:lnTo>
                  <a:lnTo>
                    <a:pt x="0" y="602970"/>
                  </a:lnTo>
                  <a:lnTo>
                    <a:pt x="2236816" y="602970"/>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object 77">
              <a:extLst>
                <a:ext uri="{FF2B5EF4-FFF2-40B4-BE49-F238E27FC236}">
                  <a16:creationId xmlns:a16="http://schemas.microsoft.com/office/drawing/2014/main" id="{4229C9D6-6809-9ADF-6324-D0E0D781FA66}"/>
                </a:ext>
              </a:extLst>
            </p:cNvPr>
            <p:cNvSpPr/>
            <p:nvPr/>
          </p:nvSpPr>
          <p:spPr>
            <a:xfrm>
              <a:off x="2105850" y="4377689"/>
              <a:ext cx="2245360" cy="608330"/>
            </a:xfrm>
            <a:custGeom>
              <a:avLst/>
              <a:gdLst/>
              <a:ahLst/>
              <a:cxnLst/>
              <a:rect l="l" t="t" r="r" b="b"/>
              <a:pathLst>
                <a:path w="2245360" h="608329">
                  <a:moveTo>
                    <a:pt x="2245283" y="0"/>
                  </a:moveTo>
                  <a:lnTo>
                    <a:pt x="2236813" y="0"/>
                  </a:lnTo>
                  <a:lnTo>
                    <a:pt x="2236813" y="599440"/>
                  </a:lnTo>
                  <a:lnTo>
                    <a:pt x="2236813" y="599655"/>
                  </a:lnTo>
                  <a:lnTo>
                    <a:pt x="8458" y="599655"/>
                  </a:lnTo>
                  <a:lnTo>
                    <a:pt x="8420" y="603250"/>
                  </a:lnTo>
                  <a:lnTo>
                    <a:pt x="5892" y="603250"/>
                  </a:lnTo>
                  <a:lnTo>
                    <a:pt x="5892" y="601357"/>
                  </a:lnTo>
                  <a:lnTo>
                    <a:pt x="8420" y="603250"/>
                  </a:lnTo>
                  <a:lnTo>
                    <a:pt x="8420" y="599655"/>
                  </a:lnTo>
                  <a:lnTo>
                    <a:pt x="5892" y="599655"/>
                  </a:lnTo>
                  <a:lnTo>
                    <a:pt x="5892" y="599440"/>
                  </a:lnTo>
                  <a:lnTo>
                    <a:pt x="8458" y="599440"/>
                  </a:lnTo>
                  <a:lnTo>
                    <a:pt x="8458" y="0"/>
                  </a:lnTo>
                  <a:lnTo>
                    <a:pt x="0" y="0"/>
                  </a:lnTo>
                  <a:lnTo>
                    <a:pt x="0" y="599440"/>
                  </a:lnTo>
                  <a:lnTo>
                    <a:pt x="0" y="603250"/>
                  </a:lnTo>
                  <a:lnTo>
                    <a:pt x="0" y="608330"/>
                  </a:lnTo>
                  <a:lnTo>
                    <a:pt x="2245283" y="608330"/>
                  </a:lnTo>
                  <a:lnTo>
                    <a:pt x="2245283" y="603275"/>
                  </a:lnTo>
                  <a:lnTo>
                    <a:pt x="2245283" y="599655"/>
                  </a:lnTo>
                  <a:lnTo>
                    <a:pt x="2240445" y="599655"/>
                  </a:lnTo>
                  <a:lnTo>
                    <a:pt x="2238743" y="601357"/>
                  </a:lnTo>
                  <a:lnTo>
                    <a:pt x="2238743" y="599440"/>
                  </a:lnTo>
                  <a:lnTo>
                    <a:pt x="2245283" y="5994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object 78">
              <a:extLst>
                <a:ext uri="{FF2B5EF4-FFF2-40B4-BE49-F238E27FC236}">
                  <a16:creationId xmlns:a16="http://schemas.microsoft.com/office/drawing/2014/main" id="{32B830A1-3209-008F-9CA0-3519C3EC4EF7}"/>
                </a:ext>
              </a:extLst>
            </p:cNvPr>
            <p:cNvSpPr/>
            <p:nvPr/>
          </p:nvSpPr>
          <p:spPr>
            <a:xfrm>
              <a:off x="5862107" y="4377989"/>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79">
              <a:extLst>
                <a:ext uri="{FF2B5EF4-FFF2-40B4-BE49-F238E27FC236}">
                  <a16:creationId xmlns:a16="http://schemas.microsoft.com/office/drawing/2014/main" id="{C93E0D5E-5ED4-5447-0601-72A5E6D1CE2F}"/>
                </a:ext>
              </a:extLst>
            </p:cNvPr>
            <p:cNvSpPr/>
            <p:nvPr/>
          </p:nvSpPr>
          <p:spPr>
            <a:xfrm>
              <a:off x="5857265" y="4377689"/>
              <a:ext cx="915035" cy="246379"/>
            </a:xfrm>
            <a:custGeom>
              <a:avLst/>
              <a:gdLst/>
              <a:ahLst/>
              <a:cxnLst/>
              <a:rect l="l" t="t" r="r" b="b"/>
              <a:pathLst>
                <a:path w="915034" h="246379">
                  <a:moveTo>
                    <a:pt x="914565" y="0"/>
                  </a:moveTo>
                  <a:lnTo>
                    <a:pt x="906094" y="0"/>
                  </a:lnTo>
                  <a:lnTo>
                    <a:pt x="906094" y="237490"/>
                  </a:lnTo>
                  <a:lnTo>
                    <a:pt x="906094" y="237871"/>
                  </a:lnTo>
                  <a:lnTo>
                    <a:pt x="8470" y="237871"/>
                  </a:lnTo>
                  <a:lnTo>
                    <a:pt x="8267" y="237871"/>
                  </a:lnTo>
                  <a:lnTo>
                    <a:pt x="8267" y="241300"/>
                  </a:lnTo>
                  <a:lnTo>
                    <a:pt x="6362" y="241300"/>
                  </a:lnTo>
                  <a:lnTo>
                    <a:pt x="6362" y="239395"/>
                  </a:lnTo>
                  <a:lnTo>
                    <a:pt x="8267" y="241300"/>
                  </a:lnTo>
                  <a:lnTo>
                    <a:pt x="8267" y="237871"/>
                  </a:lnTo>
                  <a:lnTo>
                    <a:pt x="6362" y="237871"/>
                  </a:lnTo>
                  <a:lnTo>
                    <a:pt x="6362" y="237490"/>
                  </a:lnTo>
                  <a:lnTo>
                    <a:pt x="8470" y="237490"/>
                  </a:lnTo>
                  <a:lnTo>
                    <a:pt x="8470" y="0"/>
                  </a:lnTo>
                  <a:lnTo>
                    <a:pt x="0" y="0"/>
                  </a:lnTo>
                  <a:lnTo>
                    <a:pt x="0" y="237490"/>
                  </a:lnTo>
                  <a:lnTo>
                    <a:pt x="0" y="241300"/>
                  </a:lnTo>
                  <a:lnTo>
                    <a:pt x="0" y="246380"/>
                  </a:lnTo>
                  <a:lnTo>
                    <a:pt x="914565" y="246380"/>
                  </a:lnTo>
                  <a:lnTo>
                    <a:pt x="914565" y="241490"/>
                  </a:lnTo>
                  <a:lnTo>
                    <a:pt x="914565" y="241300"/>
                  </a:lnTo>
                  <a:lnTo>
                    <a:pt x="914565" y="237871"/>
                  </a:lnTo>
                  <a:lnTo>
                    <a:pt x="909726" y="237871"/>
                  </a:lnTo>
                  <a:lnTo>
                    <a:pt x="908189" y="239407"/>
                  </a:lnTo>
                  <a:lnTo>
                    <a:pt x="908189" y="237490"/>
                  </a:lnTo>
                  <a:lnTo>
                    <a:pt x="914565" y="23749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1" name="object 80">
            <a:extLst>
              <a:ext uri="{FF2B5EF4-FFF2-40B4-BE49-F238E27FC236}">
                <a16:creationId xmlns:a16="http://schemas.microsoft.com/office/drawing/2014/main" id="{B03E650A-E102-1766-5D6D-C8EEE31F2FA5}"/>
              </a:ext>
            </a:extLst>
          </p:cNvPr>
          <p:cNvSpPr txBox="1"/>
          <p:nvPr/>
        </p:nvSpPr>
        <p:spPr>
          <a:xfrm>
            <a:off x="10889712" y="2572254"/>
            <a:ext cx="911860" cy="314960"/>
          </a:xfrm>
          <a:prstGeom prst="rect">
            <a:avLst/>
          </a:prstGeom>
        </p:spPr>
        <p:txBody>
          <a:bodyPr vert="horz" wrap="square" lIns="0" tIns="12700" rIns="0" bIns="0" rtlCol="0">
            <a:spAutoFit/>
          </a:bodyPr>
          <a:lstStyle/>
          <a:p>
            <a:pPr marL="12700" algn="ctr" eaLnBrk="1" fontAlgn="auto" hangingPunct="1">
              <a:spcBef>
                <a:spcPts val="100"/>
              </a:spcBef>
              <a:spcAft>
                <a:spcPts val="0"/>
              </a:spcAft>
            </a:pPr>
            <a:r>
              <a:rPr lang="en-GB" sz="1900" b="0" kern="0" spc="-10" dirty="0">
                <a:solidFill>
                  <a:sysClr val="windowText" lastClr="000000"/>
                </a:solidFill>
                <a:latin typeface="Arial MT"/>
                <a:cs typeface="Arial MT"/>
              </a:rPr>
              <a:t>SUT</a:t>
            </a:r>
            <a:endParaRPr sz="1900" b="0" kern="0" dirty="0">
              <a:solidFill>
                <a:sysClr val="windowText" lastClr="000000"/>
              </a:solidFill>
              <a:latin typeface="Arial MT"/>
              <a:cs typeface="Arial MT"/>
            </a:endParaRPr>
          </a:p>
        </p:txBody>
      </p:sp>
      <p:sp>
        <p:nvSpPr>
          <p:cNvPr id="82" name="object 81">
            <a:extLst>
              <a:ext uri="{FF2B5EF4-FFF2-40B4-BE49-F238E27FC236}">
                <a16:creationId xmlns:a16="http://schemas.microsoft.com/office/drawing/2014/main" id="{33A15956-F975-DB0E-A3EA-E833172B59D4}"/>
              </a:ext>
            </a:extLst>
          </p:cNvPr>
          <p:cNvSpPr txBox="1"/>
          <p:nvPr/>
        </p:nvSpPr>
        <p:spPr>
          <a:xfrm>
            <a:off x="9415034" y="3496006"/>
            <a:ext cx="72072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sensors</a:t>
            </a:r>
            <a:endParaRPr sz="1400" b="0" kern="0">
              <a:solidFill>
                <a:sysClr val="windowText" lastClr="000000"/>
              </a:solidFill>
              <a:latin typeface="Arial"/>
              <a:cs typeface="Arial"/>
            </a:endParaRPr>
          </a:p>
        </p:txBody>
      </p:sp>
      <p:grpSp>
        <p:nvGrpSpPr>
          <p:cNvPr id="83" name="object 82">
            <a:extLst>
              <a:ext uri="{FF2B5EF4-FFF2-40B4-BE49-F238E27FC236}">
                <a16:creationId xmlns:a16="http://schemas.microsoft.com/office/drawing/2014/main" id="{5521E572-71A7-5679-F334-9F47B233CD32}"/>
              </a:ext>
            </a:extLst>
          </p:cNvPr>
          <p:cNvGrpSpPr/>
          <p:nvPr/>
        </p:nvGrpSpPr>
        <p:grpSpPr>
          <a:xfrm>
            <a:off x="5863827" y="3593129"/>
            <a:ext cx="3453129" cy="427355"/>
            <a:chOff x="2407078" y="4377989"/>
            <a:chExt cx="3453129" cy="427355"/>
          </a:xfrm>
        </p:grpSpPr>
        <p:sp>
          <p:nvSpPr>
            <p:cNvPr id="84" name="object 83">
              <a:extLst>
                <a:ext uri="{FF2B5EF4-FFF2-40B4-BE49-F238E27FC236}">
                  <a16:creationId xmlns:a16="http://schemas.microsoft.com/office/drawing/2014/main" id="{7EDD200F-F7FE-D356-DF2A-64464A8DDDA7}"/>
                </a:ext>
              </a:extLst>
            </p:cNvPr>
            <p:cNvSpPr/>
            <p:nvPr/>
          </p:nvSpPr>
          <p:spPr>
            <a:xfrm>
              <a:off x="5436277" y="4377989"/>
              <a:ext cx="423545" cy="46355"/>
            </a:xfrm>
            <a:custGeom>
              <a:avLst/>
              <a:gdLst/>
              <a:ahLst/>
              <a:cxnLst/>
              <a:rect l="l" t="t" r="r" b="b"/>
              <a:pathLst>
                <a:path w="423545" h="46354">
                  <a:moveTo>
                    <a:pt x="136701" y="0"/>
                  </a:moveTo>
                  <a:lnTo>
                    <a:pt x="0" y="0"/>
                  </a:lnTo>
                  <a:lnTo>
                    <a:pt x="151217" y="45825"/>
                  </a:lnTo>
                  <a:lnTo>
                    <a:pt x="151217" y="15676"/>
                  </a:lnTo>
                  <a:lnTo>
                    <a:pt x="136701" y="15676"/>
                  </a:lnTo>
                  <a:lnTo>
                    <a:pt x="136701" y="0"/>
                  </a:lnTo>
                  <a:close/>
                </a:path>
                <a:path w="423545" h="46354">
                  <a:moveTo>
                    <a:pt x="151217" y="0"/>
                  </a:moveTo>
                  <a:lnTo>
                    <a:pt x="136701" y="0"/>
                  </a:lnTo>
                  <a:lnTo>
                    <a:pt x="136701" y="15676"/>
                  </a:lnTo>
                  <a:lnTo>
                    <a:pt x="151217" y="15676"/>
                  </a:lnTo>
                  <a:lnTo>
                    <a:pt x="151217" y="0"/>
                  </a:lnTo>
                  <a:close/>
                </a:path>
                <a:path w="423545" h="46354">
                  <a:moveTo>
                    <a:pt x="423410" y="0"/>
                  </a:moveTo>
                  <a:lnTo>
                    <a:pt x="151217" y="0"/>
                  </a:lnTo>
                  <a:lnTo>
                    <a:pt x="151217" y="15676"/>
                  </a:lnTo>
                  <a:lnTo>
                    <a:pt x="423410" y="15676"/>
                  </a:lnTo>
                  <a:lnTo>
                    <a:pt x="42341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object 84">
              <a:extLst>
                <a:ext uri="{FF2B5EF4-FFF2-40B4-BE49-F238E27FC236}">
                  <a16:creationId xmlns:a16="http://schemas.microsoft.com/office/drawing/2014/main" id="{F5F7DF1A-072E-7A31-C840-0A1EE951E622}"/>
                </a:ext>
              </a:extLst>
            </p:cNvPr>
            <p:cNvSpPr/>
            <p:nvPr/>
          </p:nvSpPr>
          <p:spPr>
            <a:xfrm>
              <a:off x="4381783" y="4377989"/>
              <a:ext cx="389255" cy="60325"/>
            </a:xfrm>
            <a:custGeom>
              <a:avLst/>
              <a:gdLst/>
              <a:ahLst/>
              <a:cxnLst/>
              <a:rect l="l" t="t" r="r" b="b"/>
              <a:pathLst>
                <a:path w="389254" h="60325">
                  <a:moveTo>
                    <a:pt x="389134" y="0"/>
                  </a:moveTo>
                  <a:lnTo>
                    <a:pt x="0" y="0"/>
                  </a:lnTo>
                  <a:lnTo>
                    <a:pt x="70972" y="60297"/>
                  </a:lnTo>
                  <a:lnTo>
                    <a:pt x="70972" y="15676"/>
                  </a:lnTo>
                  <a:lnTo>
                    <a:pt x="389134" y="15676"/>
                  </a:lnTo>
                  <a:lnTo>
                    <a:pt x="389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5">
              <a:extLst>
                <a:ext uri="{FF2B5EF4-FFF2-40B4-BE49-F238E27FC236}">
                  <a16:creationId xmlns:a16="http://schemas.microsoft.com/office/drawing/2014/main" id="{8B7A0781-AF74-A186-23F6-0FA994D9DAAC}"/>
                </a:ext>
              </a:extLst>
            </p:cNvPr>
            <p:cNvSpPr/>
            <p:nvPr/>
          </p:nvSpPr>
          <p:spPr>
            <a:xfrm>
              <a:off x="4376496" y="4377989"/>
              <a:ext cx="399415" cy="69215"/>
            </a:xfrm>
            <a:custGeom>
              <a:avLst/>
              <a:gdLst/>
              <a:ahLst/>
              <a:cxnLst/>
              <a:rect l="l" t="t" r="r" b="b"/>
              <a:pathLst>
                <a:path w="399414" h="69214">
                  <a:moveTo>
                    <a:pt x="10545" y="0"/>
                  </a:moveTo>
                  <a:lnTo>
                    <a:pt x="0" y="0"/>
                  </a:lnTo>
                  <a:lnTo>
                    <a:pt x="79887" y="68738"/>
                  </a:lnTo>
                  <a:lnTo>
                    <a:pt x="79887" y="60297"/>
                  </a:lnTo>
                  <a:lnTo>
                    <a:pt x="72629" y="60297"/>
                  </a:lnTo>
                  <a:lnTo>
                    <a:pt x="72629" y="52747"/>
                  </a:lnTo>
                  <a:lnTo>
                    <a:pt x="10545" y="0"/>
                  </a:lnTo>
                  <a:close/>
                </a:path>
                <a:path w="399414" h="69214">
                  <a:moveTo>
                    <a:pt x="72629" y="52747"/>
                  </a:moveTo>
                  <a:lnTo>
                    <a:pt x="72629" y="60297"/>
                  </a:lnTo>
                  <a:lnTo>
                    <a:pt x="78677" y="57885"/>
                  </a:lnTo>
                  <a:lnTo>
                    <a:pt x="72629" y="52747"/>
                  </a:lnTo>
                  <a:close/>
                </a:path>
                <a:path w="399414" h="69214">
                  <a:moveTo>
                    <a:pt x="390792" y="12058"/>
                  </a:moveTo>
                  <a:lnTo>
                    <a:pt x="72629" y="12058"/>
                  </a:lnTo>
                  <a:lnTo>
                    <a:pt x="72629" y="52747"/>
                  </a:lnTo>
                  <a:lnTo>
                    <a:pt x="78677" y="57885"/>
                  </a:lnTo>
                  <a:lnTo>
                    <a:pt x="72629" y="60297"/>
                  </a:lnTo>
                  <a:lnTo>
                    <a:pt x="79887" y="60297"/>
                  </a:lnTo>
                  <a:lnTo>
                    <a:pt x="79887" y="19293"/>
                  </a:lnTo>
                  <a:lnTo>
                    <a:pt x="76259" y="19293"/>
                  </a:lnTo>
                  <a:lnTo>
                    <a:pt x="79887" y="15676"/>
                  </a:lnTo>
                  <a:lnTo>
                    <a:pt x="390792" y="15676"/>
                  </a:lnTo>
                  <a:lnTo>
                    <a:pt x="390792" y="12058"/>
                  </a:lnTo>
                  <a:close/>
                </a:path>
                <a:path w="399414" h="69214">
                  <a:moveTo>
                    <a:pt x="79887" y="15676"/>
                  </a:moveTo>
                  <a:lnTo>
                    <a:pt x="76259" y="19293"/>
                  </a:lnTo>
                  <a:lnTo>
                    <a:pt x="79887" y="19293"/>
                  </a:lnTo>
                  <a:lnTo>
                    <a:pt x="79887" y="15676"/>
                  </a:lnTo>
                  <a:close/>
                </a:path>
                <a:path w="399414" h="69214">
                  <a:moveTo>
                    <a:pt x="399260" y="12058"/>
                  </a:moveTo>
                  <a:lnTo>
                    <a:pt x="394420" y="12058"/>
                  </a:lnTo>
                  <a:lnTo>
                    <a:pt x="390792" y="15676"/>
                  </a:lnTo>
                  <a:lnTo>
                    <a:pt x="79887" y="15676"/>
                  </a:lnTo>
                  <a:lnTo>
                    <a:pt x="79887" y="19293"/>
                  </a:lnTo>
                  <a:lnTo>
                    <a:pt x="399260" y="19293"/>
                  </a:lnTo>
                  <a:lnTo>
                    <a:pt x="399260" y="12058"/>
                  </a:lnTo>
                  <a:close/>
                </a:path>
                <a:path w="399414" h="69214">
                  <a:moveTo>
                    <a:pt x="399260" y="0"/>
                  </a:moveTo>
                  <a:lnTo>
                    <a:pt x="390792" y="0"/>
                  </a:lnTo>
                  <a:lnTo>
                    <a:pt x="390792" y="15676"/>
                  </a:lnTo>
                  <a:lnTo>
                    <a:pt x="394420" y="12058"/>
                  </a:lnTo>
                  <a:lnTo>
                    <a:pt x="399260" y="12058"/>
                  </a:lnTo>
                  <a:lnTo>
                    <a:pt x="399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object 86">
              <a:extLst>
                <a:ext uri="{FF2B5EF4-FFF2-40B4-BE49-F238E27FC236}">
                  <a16:creationId xmlns:a16="http://schemas.microsoft.com/office/drawing/2014/main" id="{8C22E356-BE10-67F5-2D31-57FB44978C48}"/>
                </a:ext>
              </a:extLst>
            </p:cNvPr>
            <p:cNvSpPr/>
            <p:nvPr/>
          </p:nvSpPr>
          <p:spPr>
            <a:xfrm>
              <a:off x="3561174" y="4438286"/>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object 87">
              <a:extLst>
                <a:ext uri="{FF2B5EF4-FFF2-40B4-BE49-F238E27FC236}">
                  <a16:creationId xmlns:a16="http://schemas.microsoft.com/office/drawing/2014/main" id="{F9A6C255-DE4D-0C3A-6ED8-784DBBC76039}"/>
                </a:ext>
              </a:extLst>
            </p:cNvPr>
            <p:cNvSpPr/>
            <p:nvPr/>
          </p:nvSpPr>
          <p:spPr>
            <a:xfrm>
              <a:off x="2407069" y="4377994"/>
              <a:ext cx="1520825" cy="426084"/>
            </a:xfrm>
            <a:custGeom>
              <a:avLst/>
              <a:gdLst/>
              <a:ahLst/>
              <a:cxnLst/>
              <a:rect l="l" t="t" r="r" b="b"/>
              <a:pathLst>
                <a:path w="1520825" h="426085">
                  <a:moveTo>
                    <a:pt x="246786" y="236359"/>
                  </a:moveTo>
                  <a:lnTo>
                    <a:pt x="10896" y="236359"/>
                  </a:lnTo>
                  <a:lnTo>
                    <a:pt x="10896" y="0"/>
                  </a:lnTo>
                  <a:lnTo>
                    <a:pt x="0" y="0"/>
                  </a:lnTo>
                  <a:lnTo>
                    <a:pt x="0" y="241185"/>
                  </a:lnTo>
                  <a:lnTo>
                    <a:pt x="4838" y="241185"/>
                  </a:lnTo>
                  <a:lnTo>
                    <a:pt x="4838" y="247218"/>
                  </a:lnTo>
                  <a:lnTo>
                    <a:pt x="246786" y="247218"/>
                  </a:lnTo>
                  <a:lnTo>
                    <a:pt x="246786" y="236359"/>
                  </a:lnTo>
                  <a:close/>
                </a:path>
                <a:path w="1520825" h="426085">
                  <a:moveTo>
                    <a:pt x="1520647" y="231546"/>
                  </a:moveTo>
                  <a:lnTo>
                    <a:pt x="1513395" y="192087"/>
                  </a:lnTo>
                  <a:lnTo>
                    <a:pt x="1513395" y="242392"/>
                  </a:lnTo>
                  <a:lnTo>
                    <a:pt x="1507591" y="285191"/>
                  </a:lnTo>
                  <a:lnTo>
                    <a:pt x="1494459" y="322084"/>
                  </a:lnTo>
                  <a:lnTo>
                    <a:pt x="1450644" y="378066"/>
                  </a:lnTo>
                  <a:lnTo>
                    <a:pt x="1390751" y="410095"/>
                  </a:lnTo>
                  <a:lnTo>
                    <a:pt x="1323619" y="417893"/>
                  </a:lnTo>
                  <a:lnTo>
                    <a:pt x="1290091" y="412635"/>
                  </a:lnTo>
                  <a:lnTo>
                    <a:pt x="1228636" y="383641"/>
                  </a:lnTo>
                  <a:lnTo>
                    <a:pt x="1181976" y="329793"/>
                  </a:lnTo>
                  <a:lnTo>
                    <a:pt x="1166952" y="293471"/>
                  </a:lnTo>
                  <a:lnTo>
                    <a:pt x="1158938" y="250837"/>
                  </a:lnTo>
                  <a:lnTo>
                    <a:pt x="1158938" y="241185"/>
                  </a:lnTo>
                  <a:lnTo>
                    <a:pt x="1164323" y="200952"/>
                  </a:lnTo>
                  <a:lnTo>
                    <a:pt x="1164412" y="200266"/>
                  </a:lnTo>
                  <a:lnTo>
                    <a:pt x="1176680" y="164058"/>
                  </a:lnTo>
                  <a:lnTo>
                    <a:pt x="1217320" y="109029"/>
                  </a:lnTo>
                  <a:lnTo>
                    <a:pt x="1273213" y="76085"/>
                  </a:lnTo>
                  <a:lnTo>
                    <a:pt x="1336687" y="65214"/>
                  </a:lnTo>
                  <a:lnTo>
                    <a:pt x="1368882" y="68059"/>
                  </a:lnTo>
                  <a:lnTo>
                    <a:pt x="1429385" y="90297"/>
                  </a:lnTo>
                  <a:lnTo>
                    <a:pt x="1478343" y="134594"/>
                  </a:lnTo>
                  <a:lnTo>
                    <a:pt x="1508099" y="200952"/>
                  </a:lnTo>
                  <a:lnTo>
                    <a:pt x="1513395" y="242392"/>
                  </a:lnTo>
                  <a:lnTo>
                    <a:pt x="1513395" y="192087"/>
                  </a:lnTo>
                  <a:lnTo>
                    <a:pt x="1498777" y="153606"/>
                  </a:lnTo>
                  <a:lnTo>
                    <a:pt x="1454797" y="98818"/>
                  </a:lnTo>
                  <a:lnTo>
                    <a:pt x="1396276" y="66954"/>
                  </a:lnTo>
                  <a:lnTo>
                    <a:pt x="1388668" y="65214"/>
                  </a:lnTo>
                  <a:lnTo>
                    <a:pt x="1363929" y="59537"/>
                  </a:lnTo>
                  <a:lnTo>
                    <a:pt x="1297800" y="61556"/>
                  </a:lnTo>
                  <a:lnTo>
                    <a:pt x="1236040" y="85864"/>
                  </a:lnTo>
                  <a:lnTo>
                    <a:pt x="1186230" y="132181"/>
                  </a:lnTo>
                  <a:lnTo>
                    <a:pt x="1155928" y="200266"/>
                  </a:lnTo>
                  <a:lnTo>
                    <a:pt x="1150467" y="242392"/>
                  </a:lnTo>
                  <a:lnTo>
                    <a:pt x="1151674" y="250837"/>
                  </a:lnTo>
                  <a:lnTo>
                    <a:pt x="1158735" y="291439"/>
                  </a:lnTo>
                  <a:lnTo>
                    <a:pt x="1190104" y="356349"/>
                  </a:lnTo>
                  <a:lnTo>
                    <a:pt x="1238859" y="399821"/>
                  </a:lnTo>
                  <a:lnTo>
                    <a:pt x="1298308" y="422249"/>
                  </a:lnTo>
                  <a:lnTo>
                    <a:pt x="1329931" y="425678"/>
                  </a:lnTo>
                  <a:lnTo>
                    <a:pt x="1361719" y="423976"/>
                  </a:lnTo>
                  <a:lnTo>
                    <a:pt x="1389646" y="417893"/>
                  </a:lnTo>
                  <a:lnTo>
                    <a:pt x="1392809" y="417207"/>
                  </a:lnTo>
                  <a:lnTo>
                    <a:pt x="1449565" y="388620"/>
                  </a:lnTo>
                  <a:lnTo>
                    <a:pt x="1493494" y="340271"/>
                  </a:lnTo>
                  <a:lnTo>
                    <a:pt x="1517891" y="272554"/>
                  </a:lnTo>
                  <a:lnTo>
                    <a:pt x="1520647" y="23154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8">
              <a:extLst>
                <a:ext uri="{FF2B5EF4-FFF2-40B4-BE49-F238E27FC236}">
                  <a16:creationId xmlns:a16="http://schemas.microsoft.com/office/drawing/2014/main" id="{19A69140-0F60-7DB6-5EA6-6279AB29363B}"/>
                </a:ext>
              </a:extLst>
            </p:cNvPr>
            <p:cNvSpPr/>
            <p:nvPr/>
          </p:nvSpPr>
          <p:spPr>
            <a:xfrm>
              <a:off x="2653865" y="4438286"/>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object 89">
              <a:extLst>
                <a:ext uri="{FF2B5EF4-FFF2-40B4-BE49-F238E27FC236}">
                  <a16:creationId xmlns:a16="http://schemas.microsoft.com/office/drawing/2014/main" id="{775D500E-DCD7-220F-6103-BEDD41117134}"/>
                </a:ext>
              </a:extLst>
            </p:cNvPr>
            <p:cNvSpPr/>
            <p:nvPr/>
          </p:nvSpPr>
          <p:spPr>
            <a:xfrm>
              <a:off x="2650236" y="4434674"/>
              <a:ext cx="911225" cy="370840"/>
            </a:xfrm>
            <a:custGeom>
              <a:avLst/>
              <a:gdLst/>
              <a:ahLst/>
              <a:cxnLst/>
              <a:rect l="l" t="t" r="r" b="b"/>
              <a:pathLst>
                <a:path w="911225" h="370839">
                  <a:moveTo>
                    <a:pt x="910932" y="179679"/>
                  </a:moveTo>
                  <a:lnTo>
                    <a:pt x="589140" y="179679"/>
                  </a:lnTo>
                  <a:lnTo>
                    <a:pt x="589140" y="154355"/>
                  </a:lnTo>
                  <a:lnTo>
                    <a:pt x="492366" y="183070"/>
                  </a:lnTo>
                  <a:lnTo>
                    <a:pt x="492366" y="8445"/>
                  </a:lnTo>
                  <a:lnTo>
                    <a:pt x="492366" y="3619"/>
                  </a:lnTo>
                  <a:lnTo>
                    <a:pt x="492366" y="0"/>
                  </a:lnTo>
                  <a:lnTo>
                    <a:pt x="483895" y="0"/>
                  </a:lnTo>
                  <a:lnTo>
                    <a:pt x="483895" y="8445"/>
                  </a:lnTo>
                  <a:lnTo>
                    <a:pt x="483895" y="361784"/>
                  </a:lnTo>
                  <a:lnTo>
                    <a:pt x="8458" y="361784"/>
                  </a:lnTo>
                  <a:lnTo>
                    <a:pt x="8458" y="8445"/>
                  </a:lnTo>
                  <a:lnTo>
                    <a:pt x="483895" y="8445"/>
                  </a:lnTo>
                  <a:lnTo>
                    <a:pt x="483895" y="0"/>
                  </a:lnTo>
                  <a:lnTo>
                    <a:pt x="0" y="0"/>
                  </a:lnTo>
                  <a:lnTo>
                    <a:pt x="0" y="370217"/>
                  </a:lnTo>
                  <a:lnTo>
                    <a:pt x="492366" y="370217"/>
                  </a:lnTo>
                  <a:lnTo>
                    <a:pt x="492366" y="365404"/>
                  </a:lnTo>
                  <a:lnTo>
                    <a:pt x="492366" y="361784"/>
                  </a:lnTo>
                  <a:lnTo>
                    <a:pt x="492366" y="185953"/>
                  </a:lnTo>
                  <a:lnTo>
                    <a:pt x="589140" y="214655"/>
                  </a:lnTo>
                  <a:lnTo>
                    <a:pt x="589140" y="190538"/>
                  </a:lnTo>
                  <a:lnTo>
                    <a:pt x="910932" y="190538"/>
                  </a:lnTo>
                  <a:lnTo>
                    <a:pt x="910932" y="17967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1" name="object 90">
            <a:extLst>
              <a:ext uri="{FF2B5EF4-FFF2-40B4-BE49-F238E27FC236}">
                <a16:creationId xmlns:a16="http://schemas.microsoft.com/office/drawing/2014/main" id="{C90F3A7F-1D04-DDB6-2A25-A8A439977898}"/>
              </a:ext>
            </a:extLst>
          </p:cNvPr>
          <p:cNvSpPr txBox="1"/>
          <p:nvPr/>
        </p:nvSpPr>
        <p:spPr>
          <a:xfrm>
            <a:off x="8328683" y="3427267"/>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A/D</a:t>
            </a:r>
            <a:endParaRPr sz="1900" b="0" kern="0">
              <a:solidFill>
                <a:sysClr val="windowText" lastClr="000000"/>
              </a:solidFill>
              <a:latin typeface="Times New Roman"/>
              <a:cs typeface="Times New Roman"/>
            </a:endParaRPr>
          </a:p>
        </p:txBody>
      </p:sp>
      <p:grpSp>
        <p:nvGrpSpPr>
          <p:cNvPr id="92" name="object 91">
            <a:extLst>
              <a:ext uri="{FF2B5EF4-FFF2-40B4-BE49-F238E27FC236}">
                <a16:creationId xmlns:a16="http://schemas.microsoft.com/office/drawing/2014/main" id="{45D3E2B8-1536-43E1-45F2-C08E2241C080}"/>
              </a:ext>
            </a:extLst>
          </p:cNvPr>
          <p:cNvGrpSpPr/>
          <p:nvPr/>
        </p:nvGrpSpPr>
        <p:grpSpPr>
          <a:xfrm>
            <a:off x="6041658" y="4615631"/>
            <a:ext cx="370205" cy="368300"/>
            <a:chOff x="2584909" y="5400491"/>
            <a:chExt cx="370205" cy="368300"/>
          </a:xfrm>
        </p:grpSpPr>
        <p:sp>
          <p:nvSpPr>
            <p:cNvPr id="93" name="object 92">
              <a:extLst>
                <a:ext uri="{FF2B5EF4-FFF2-40B4-BE49-F238E27FC236}">
                  <a16:creationId xmlns:a16="http://schemas.microsoft.com/office/drawing/2014/main" id="{62B04CAF-9007-22C7-2C54-36D711AD3B52}"/>
                </a:ext>
              </a:extLst>
            </p:cNvPr>
            <p:cNvSpPr/>
            <p:nvPr/>
          </p:nvSpPr>
          <p:spPr>
            <a:xfrm>
              <a:off x="2588539" y="5403039"/>
              <a:ext cx="363220" cy="361950"/>
            </a:xfrm>
            <a:custGeom>
              <a:avLst/>
              <a:gdLst/>
              <a:ahLst/>
              <a:cxnLst/>
              <a:rect l="l" t="t" r="r" b="b"/>
              <a:pathLst>
                <a:path w="363219" h="361950">
                  <a:moveTo>
                    <a:pt x="181461" y="0"/>
                  </a:moveTo>
                  <a:lnTo>
                    <a:pt x="133155" y="6532"/>
                  </a:lnTo>
                  <a:lnTo>
                    <a:pt x="89789" y="24922"/>
                  </a:lnTo>
                  <a:lnTo>
                    <a:pt x="53077" y="53362"/>
                  </a:lnTo>
                  <a:lnTo>
                    <a:pt x="24732" y="90043"/>
                  </a:lnTo>
                  <a:lnTo>
                    <a:pt x="6468" y="133155"/>
                  </a:lnTo>
                  <a:lnTo>
                    <a:pt x="0" y="180891"/>
                  </a:lnTo>
                  <a:lnTo>
                    <a:pt x="6468" y="229045"/>
                  </a:lnTo>
                  <a:lnTo>
                    <a:pt x="24732" y="272275"/>
                  </a:lnTo>
                  <a:lnTo>
                    <a:pt x="53077" y="308871"/>
                  </a:lnTo>
                  <a:lnTo>
                    <a:pt x="89789" y="337127"/>
                  </a:lnTo>
                  <a:lnTo>
                    <a:pt x="133155" y="355333"/>
                  </a:lnTo>
                  <a:lnTo>
                    <a:pt x="181461" y="361782"/>
                  </a:lnTo>
                  <a:lnTo>
                    <a:pt x="229767" y="355333"/>
                  </a:lnTo>
                  <a:lnTo>
                    <a:pt x="273133" y="337127"/>
                  </a:lnTo>
                  <a:lnTo>
                    <a:pt x="309845" y="308871"/>
                  </a:lnTo>
                  <a:lnTo>
                    <a:pt x="338190" y="272275"/>
                  </a:lnTo>
                  <a:lnTo>
                    <a:pt x="356454" y="229045"/>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object 93">
              <a:extLst>
                <a:ext uri="{FF2B5EF4-FFF2-40B4-BE49-F238E27FC236}">
                  <a16:creationId xmlns:a16="http://schemas.microsoft.com/office/drawing/2014/main" id="{F2025400-C99C-9302-02DD-FA1FC0BAC047}"/>
                </a:ext>
              </a:extLst>
            </p:cNvPr>
            <p:cNvSpPr/>
            <p:nvPr/>
          </p:nvSpPr>
          <p:spPr>
            <a:xfrm>
              <a:off x="2584909" y="5400491"/>
              <a:ext cx="370205" cy="368300"/>
            </a:xfrm>
            <a:custGeom>
              <a:avLst/>
              <a:gdLst/>
              <a:ahLst/>
              <a:cxnLst/>
              <a:rect l="l" t="t" r="r" b="b"/>
              <a:pathLst>
                <a:path w="370205" h="368300">
                  <a:moveTo>
                    <a:pt x="180214" y="0"/>
                  </a:moveTo>
                  <a:lnTo>
                    <a:pt x="115364" y="13186"/>
                  </a:lnTo>
                  <a:lnTo>
                    <a:pt x="58677" y="48524"/>
                  </a:lnTo>
                  <a:lnTo>
                    <a:pt x="17671" y="105860"/>
                  </a:lnTo>
                  <a:lnTo>
                    <a:pt x="5472" y="142512"/>
                  </a:lnTo>
                  <a:lnTo>
                    <a:pt x="0" y="184644"/>
                  </a:lnTo>
                  <a:lnTo>
                    <a:pt x="0" y="193087"/>
                  </a:lnTo>
                  <a:lnTo>
                    <a:pt x="7462" y="233661"/>
                  </a:lnTo>
                  <a:lnTo>
                    <a:pt x="39338" y="298538"/>
                  </a:lnTo>
                  <a:lnTo>
                    <a:pt x="88300" y="342022"/>
                  </a:lnTo>
                  <a:lnTo>
                    <a:pt x="147727" y="364471"/>
                  </a:lnTo>
                  <a:lnTo>
                    <a:pt x="179298" y="367921"/>
                  </a:lnTo>
                  <a:lnTo>
                    <a:pt x="211002" y="366247"/>
                  </a:lnTo>
                  <a:lnTo>
                    <a:pt x="239170" y="360113"/>
                  </a:lnTo>
                  <a:lnTo>
                    <a:pt x="172658" y="360113"/>
                  </a:lnTo>
                  <a:lnTo>
                    <a:pt x="139092" y="354838"/>
                  </a:lnTo>
                  <a:lnTo>
                    <a:pt x="77636" y="325822"/>
                  </a:lnTo>
                  <a:lnTo>
                    <a:pt x="31138" y="271984"/>
                  </a:lnTo>
                  <a:lnTo>
                    <a:pt x="16270" y="235683"/>
                  </a:lnTo>
                  <a:lnTo>
                    <a:pt x="8468" y="193087"/>
                  </a:lnTo>
                  <a:lnTo>
                    <a:pt x="7259" y="183439"/>
                  </a:lnTo>
                  <a:lnTo>
                    <a:pt x="13413" y="142512"/>
                  </a:lnTo>
                  <a:lnTo>
                    <a:pt x="13515" y="141835"/>
                  </a:lnTo>
                  <a:lnTo>
                    <a:pt x="26282" y="105860"/>
                  </a:lnTo>
                  <a:lnTo>
                    <a:pt x="67592" y="50737"/>
                  </a:lnTo>
                  <a:lnTo>
                    <a:pt x="123680" y="17946"/>
                  </a:lnTo>
                  <a:lnTo>
                    <a:pt x="187034" y="7363"/>
                  </a:lnTo>
                  <a:lnTo>
                    <a:pt x="237608" y="7363"/>
                  </a:lnTo>
                  <a:lnTo>
                    <a:pt x="213339" y="1791"/>
                  </a:lnTo>
                  <a:lnTo>
                    <a:pt x="180214" y="0"/>
                  </a:lnTo>
                  <a:close/>
                </a:path>
                <a:path w="370205" h="368300">
                  <a:moveTo>
                    <a:pt x="237608" y="7363"/>
                  </a:moveTo>
                  <a:lnTo>
                    <a:pt x="187034" y="7363"/>
                  </a:lnTo>
                  <a:lnTo>
                    <a:pt x="219090" y="10362"/>
                  </a:lnTo>
                  <a:lnTo>
                    <a:pt x="250146" y="18866"/>
                  </a:lnTo>
                  <a:lnTo>
                    <a:pt x="305505" y="52329"/>
                  </a:lnTo>
                  <a:lnTo>
                    <a:pt x="345601" y="107630"/>
                  </a:lnTo>
                  <a:lnTo>
                    <a:pt x="362924" y="184644"/>
                  </a:lnTo>
                  <a:lnTo>
                    <a:pt x="357098" y="227462"/>
                  </a:lnTo>
                  <a:lnTo>
                    <a:pt x="343923" y="264372"/>
                  </a:lnTo>
                  <a:lnTo>
                    <a:pt x="299966" y="320352"/>
                  </a:lnTo>
                  <a:lnTo>
                    <a:pt x="239921" y="352345"/>
                  </a:lnTo>
                  <a:lnTo>
                    <a:pt x="172658" y="360113"/>
                  </a:lnTo>
                  <a:lnTo>
                    <a:pt x="239170" y="360113"/>
                  </a:lnTo>
                  <a:lnTo>
                    <a:pt x="298647" y="330931"/>
                  </a:lnTo>
                  <a:lnTo>
                    <a:pt x="342579" y="282593"/>
                  </a:lnTo>
                  <a:lnTo>
                    <a:pt x="367190" y="214838"/>
                  </a:lnTo>
                  <a:lnTo>
                    <a:pt x="370182" y="173791"/>
                  </a:lnTo>
                  <a:lnTo>
                    <a:pt x="362424" y="131915"/>
                  </a:lnTo>
                  <a:lnTo>
                    <a:pt x="348209" y="95859"/>
                  </a:lnTo>
                  <a:lnTo>
                    <a:pt x="304189" y="41084"/>
                  </a:lnTo>
                  <a:lnTo>
                    <a:pt x="245673" y="9215"/>
                  </a:lnTo>
                  <a:lnTo>
                    <a:pt x="237608" y="736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5" name="object 94">
            <a:extLst>
              <a:ext uri="{FF2B5EF4-FFF2-40B4-BE49-F238E27FC236}">
                <a16:creationId xmlns:a16="http://schemas.microsoft.com/office/drawing/2014/main" id="{42E4B186-CDB0-B6F3-9137-364565C8946B}"/>
              </a:ext>
            </a:extLst>
          </p:cNvPr>
          <p:cNvSpPr txBox="1"/>
          <p:nvPr/>
        </p:nvSpPr>
        <p:spPr>
          <a:xfrm>
            <a:off x="6528583" y="4634414"/>
            <a:ext cx="154305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dirty="0">
                <a:solidFill>
                  <a:sysClr val="windowText" lastClr="000000"/>
                </a:solidFill>
                <a:latin typeface="Arial"/>
                <a:cs typeface="Arial"/>
              </a:rPr>
              <a:t>Thread</a:t>
            </a:r>
            <a:r>
              <a:rPr sz="1900" kern="0" spc="-30" dirty="0">
                <a:solidFill>
                  <a:sysClr val="windowText" lastClr="000000"/>
                </a:solidFill>
                <a:latin typeface="Arial"/>
                <a:cs typeface="Arial"/>
              </a:rPr>
              <a:t> </a:t>
            </a:r>
            <a:r>
              <a:rPr sz="1900" kern="0" spc="-10" dirty="0">
                <a:solidFill>
                  <a:sysClr val="windowText" lastClr="000000"/>
                </a:solidFill>
                <a:latin typeface="Arial"/>
                <a:cs typeface="Arial"/>
              </a:rPr>
              <a:t>(task)</a:t>
            </a:r>
            <a:endParaRPr sz="1900" b="0" kern="0">
              <a:solidFill>
                <a:sysClr val="windowText" lastClr="000000"/>
              </a:solidFill>
              <a:latin typeface="Arial"/>
              <a:cs typeface="Arial"/>
            </a:endParaRPr>
          </a:p>
        </p:txBody>
      </p:sp>
      <p:grpSp>
        <p:nvGrpSpPr>
          <p:cNvPr id="96" name="object 95">
            <a:extLst>
              <a:ext uri="{FF2B5EF4-FFF2-40B4-BE49-F238E27FC236}">
                <a16:creationId xmlns:a16="http://schemas.microsoft.com/office/drawing/2014/main" id="{6DD66BFE-8605-FD29-4A65-C7B528139A47}"/>
              </a:ext>
            </a:extLst>
          </p:cNvPr>
          <p:cNvGrpSpPr/>
          <p:nvPr/>
        </p:nvGrpSpPr>
        <p:grpSpPr>
          <a:xfrm>
            <a:off x="9070859" y="4614561"/>
            <a:ext cx="492759" cy="370840"/>
            <a:chOff x="5614110" y="5399421"/>
            <a:chExt cx="492759" cy="370840"/>
          </a:xfrm>
        </p:grpSpPr>
        <p:sp>
          <p:nvSpPr>
            <p:cNvPr id="97" name="object 96">
              <a:extLst>
                <a:ext uri="{FF2B5EF4-FFF2-40B4-BE49-F238E27FC236}">
                  <a16:creationId xmlns:a16="http://schemas.microsoft.com/office/drawing/2014/main" id="{A812C578-62FE-6B0C-97FF-F0853344FC3A}"/>
                </a:ext>
              </a:extLst>
            </p:cNvPr>
            <p:cNvSpPr/>
            <p:nvPr/>
          </p:nvSpPr>
          <p:spPr>
            <a:xfrm>
              <a:off x="5617738" y="5403039"/>
              <a:ext cx="484505" cy="361950"/>
            </a:xfrm>
            <a:custGeom>
              <a:avLst/>
              <a:gdLst/>
              <a:ahLst/>
              <a:cxnLst/>
              <a:rect l="l" t="t" r="r" b="b"/>
              <a:pathLst>
                <a:path w="484504"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object 97">
              <a:extLst>
                <a:ext uri="{FF2B5EF4-FFF2-40B4-BE49-F238E27FC236}">
                  <a16:creationId xmlns:a16="http://schemas.microsoft.com/office/drawing/2014/main" id="{ABF28C88-6382-53C7-699A-E89CBDCFF786}"/>
                </a:ext>
              </a:extLst>
            </p:cNvPr>
            <p:cNvSpPr/>
            <p:nvPr/>
          </p:nvSpPr>
          <p:spPr>
            <a:xfrm>
              <a:off x="5614110" y="5399421"/>
              <a:ext cx="492759" cy="370840"/>
            </a:xfrm>
            <a:custGeom>
              <a:avLst/>
              <a:gdLst/>
              <a:ahLst/>
              <a:cxnLst/>
              <a:rect l="l" t="t" r="r" b="b"/>
              <a:pathLst>
                <a:path w="492760" h="370839">
                  <a:moveTo>
                    <a:pt x="492366" y="0"/>
                  </a:moveTo>
                  <a:lnTo>
                    <a:pt x="0" y="0"/>
                  </a:lnTo>
                  <a:lnTo>
                    <a:pt x="0" y="370224"/>
                  </a:lnTo>
                  <a:lnTo>
                    <a:pt x="492366" y="370224"/>
                  </a:lnTo>
                  <a:lnTo>
                    <a:pt x="492366" y="365400"/>
                  </a:lnTo>
                  <a:lnTo>
                    <a:pt x="8468" y="365400"/>
                  </a:lnTo>
                  <a:lnTo>
                    <a:pt x="3628" y="361782"/>
                  </a:lnTo>
                  <a:lnTo>
                    <a:pt x="8468" y="361782"/>
                  </a:lnTo>
                  <a:lnTo>
                    <a:pt x="8468" y="8441"/>
                  </a:lnTo>
                  <a:lnTo>
                    <a:pt x="3628" y="8441"/>
                  </a:lnTo>
                  <a:lnTo>
                    <a:pt x="8468" y="3618"/>
                  </a:lnTo>
                  <a:lnTo>
                    <a:pt x="492366" y="3618"/>
                  </a:lnTo>
                  <a:lnTo>
                    <a:pt x="492366" y="0"/>
                  </a:lnTo>
                  <a:close/>
                </a:path>
                <a:path w="492760" h="370839">
                  <a:moveTo>
                    <a:pt x="8468" y="361782"/>
                  </a:moveTo>
                  <a:lnTo>
                    <a:pt x="3628" y="361782"/>
                  </a:lnTo>
                  <a:lnTo>
                    <a:pt x="8468" y="365400"/>
                  </a:lnTo>
                  <a:lnTo>
                    <a:pt x="8468" y="361782"/>
                  </a:lnTo>
                  <a:close/>
                </a:path>
                <a:path w="492760" h="370839">
                  <a:moveTo>
                    <a:pt x="483897" y="361782"/>
                  </a:moveTo>
                  <a:lnTo>
                    <a:pt x="8468" y="361782"/>
                  </a:lnTo>
                  <a:lnTo>
                    <a:pt x="8468" y="365400"/>
                  </a:lnTo>
                  <a:lnTo>
                    <a:pt x="483897" y="365400"/>
                  </a:lnTo>
                  <a:lnTo>
                    <a:pt x="483897" y="361782"/>
                  </a:lnTo>
                  <a:close/>
                </a:path>
                <a:path w="492760" h="370839">
                  <a:moveTo>
                    <a:pt x="483897" y="3618"/>
                  </a:moveTo>
                  <a:lnTo>
                    <a:pt x="483897" y="365400"/>
                  </a:lnTo>
                  <a:lnTo>
                    <a:pt x="487526" y="361782"/>
                  </a:lnTo>
                  <a:lnTo>
                    <a:pt x="492366" y="361782"/>
                  </a:lnTo>
                  <a:lnTo>
                    <a:pt x="492366" y="8441"/>
                  </a:lnTo>
                  <a:lnTo>
                    <a:pt x="487526" y="8441"/>
                  </a:lnTo>
                  <a:lnTo>
                    <a:pt x="483897" y="3618"/>
                  </a:lnTo>
                  <a:close/>
                </a:path>
                <a:path w="492760" h="370839">
                  <a:moveTo>
                    <a:pt x="492366" y="361782"/>
                  </a:moveTo>
                  <a:lnTo>
                    <a:pt x="487526" y="361782"/>
                  </a:lnTo>
                  <a:lnTo>
                    <a:pt x="483897" y="365400"/>
                  </a:lnTo>
                  <a:lnTo>
                    <a:pt x="492366" y="365400"/>
                  </a:lnTo>
                  <a:lnTo>
                    <a:pt x="492366" y="361782"/>
                  </a:lnTo>
                  <a:close/>
                </a:path>
                <a:path w="492760" h="370839">
                  <a:moveTo>
                    <a:pt x="8468" y="3618"/>
                  </a:moveTo>
                  <a:lnTo>
                    <a:pt x="3628" y="8441"/>
                  </a:lnTo>
                  <a:lnTo>
                    <a:pt x="8468" y="8441"/>
                  </a:lnTo>
                  <a:lnTo>
                    <a:pt x="8468" y="3618"/>
                  </a:lnTo>
                  <a:close/>
                </a:path>
                <a:path w="492760" h="370839">
                  <a:moveTo>
                    <a:pt x="483897" y="3618"/>
                  </a:moveTo>
                  <a:lnTo>
                    <a:pt x="8468" y="3618"/>
                  </a:lnTo>
                  <a:lnTo>
                    <a:pt x="8468" y="8441"/>
                  </a:lnTo>
                  <a:lnTo>
                    <a:pt x="483897" y="8441"/>
                  </a:lnTo>
                  <a:lnTo>
                    <a:pt x="483897" y="3618"/>
                  </a:lnTo>
                  <a:close/>
                </a:path>
                <a:path w="492760" h="370839">
                  <a:moveTo>
                    <a:pt x="492366" y="3618"/>
                  </a:moveTo>
                  <a:lnTo>
                    <a:pt x="483897" y="3618"/>
                  </a:lnTo>
                  <a:lnTo>
                    <a:pt x="487526" y="8441"/>
                  </a:lnTo>
                  <a:lnTo>
                    <a:pt x="492366" y="8441"/>
                  </a:lnTo>
                  <a:lnTo>
                    <a:pt x="492366" y="361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9" name="object 98">
            <a:extLst>
              <a:ext uri="{FF2B5EF4-FFF2-40B4-BE49-F238E27FC236}">
                <a16:creationId xmlns:a16="http://schemas.microsoft.com/office/drawing/2014/main" id="{1B5E1763-2907-4172-DAAF-18840A2FC550}"/>
              </a:ext>
            </a:extLst>
          </p:cNvPr>
          <p:cNvSpPr txBox="1"/>
          <p:nvPr/>
        </p:nvSpPr>
        <p:spPr>
          <a:xfrm>
            <a:off x="9678758" y="4634414"/>
            <a:ext cx="112649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10" dirty="0">
                <a:solidFill>
                  <a:sysClr val="windowText" lastClr="000000"/>
                </a:solidFill>
                <a:latin typeface="Arial"/>
                <a:cs typeface="Arial"/>
              </a:rPr>
              <a:t>Resource</a:t>
            </a:r>
            <a:endParaRPr sz="1900" b="0" kern="0">
              <a:solidFill>
                <a:sysClr val="windowText" lastClr="000000"/>
              </a:solidFill>
              <a:latin typeface="Arial"/>
              <a:cs typeface="Arial"/>
            </a:endParaRPr>
          </a:p>
        </p:txBody>
      </p:sp>
    </p:spTree>
    <p:extLst>
      <p:ext uri="{BB962C8B-B14F-4D97-AF65-F5344CB8AC3E}">
        <p14:creationId xmlns:p14="http://schemas.microsoft.com/office/powerpoint/2010/main" val="31227467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dirty="0">
                <a:ea typeface="宋体" pitchFamily="2" charset="-122"/>
              </a:rPr>
              <a:t>Task T2</a:t>
            </a:r>
          </a:p>
        </p:txBody>
      </p:sp>
      <p:graphicFrame>
        <p:nvGraphicFramePr>
          <p:cNvPr id="1026" name="Object 78"/>
          <p:cNvGraphicFramePr>
            <a:graphicFrameLocks noGrp="1" noChangeAspect="1"/>
          </p:cNvGraphicFramePr>
          <p:nvPr>
            <p:ph idx="1"/>
            <p:extLst>
              <p:ext uri="{D42A27DB-BD31-4B8C-83A1-F6EECF244321}">
                <p14:modId xmlns:p14="http://schemas.microsoft.com/office/powerpoint/2010/main" val="2442855796"/>
              </p:ext>
            </p:extLst>
          </p:nvPr>
        </p:nvGraphicFramePr>
        <p:xfrm>
          <a:off x="6038850" y="4145518"/>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1026"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4145518"/>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028" name="Rectangle 3" descr="Rectangle: Click to edit Master text styles&#10;Second level&#10;Third level&#10;Fourth level&#10;Fifth level"/>
              <p:cNvSpPr>
                <a:spLocks noGrp="1" noChangeArrowheads="1"/>
              </p:cNvSpPr>
              <p:nvPr>
                <p:ph type="body" sz="half" idx="4294967295"/>
              </p:nvPr>
            </p:nvSpPr>
            <p:spPr>
              <a:xfrm>
                <a:off x="1219203" y="906463"/>
                <a:ext cx="9905997" cy="3148014"/>
              </a:xfrm>
              <a:noFill/>
              <a:ln>
                <a:noFill/>
              </a:ln>
              <a:effectLst/>
            </p:spPr>
            <p:txBody>
              <a:bodyPr vert="horz" wrap="square" lIns="90478" tIns="44445" rIns="90478" bIns="44445" numCol="1" anchor="t" anchorCtr="0" compatLnSpc="1">
                <a:prstTxWarp prst="textNoShape">
                  <a:avLst/>
                </a:prstTxWarp>
                <a:noAutofit/>
              </a:bodyPr>
              <a:lstStyle/>
              <a:p>
                <a:pPr eaLnBrk="1" hangingPunct="1"/>
                <a:r>
                  <a:rPr lang="en-US" altLang="zh-CN" dirty="0">
                    <a:latin typeface="Gill Sans Light" charset="0"/>
                    <a:ea typeface="宋体" pitchFamily="2" charset="-122"/>
                  </a:rPr>
                  <a:t>T2 is the medium priority task, </a:t>
                </a:r>
                <a:r>
                  <a:rPr lang="en-GB" altLang="zh-CN" dirty="0">
                    <a:latin typeface="Gill Sans Light" charset="0"/>
                    <a:ea typeface="宋体" pitchFamily="2" charset="-122"/>
                  </a:rPr>
                  <a:t>with interference </a:t>
                </a:r>
              </a:p>
              <a:p>
                <a:pPr marL="0" indent="0" eaLnBrk="1" hangingPunct="1">
                  <a:buNone/>
                </a:pPr>
                <a:r>
                  <a:rPr lang="en-GB" altLang="zh-CN" dirty="0">
                    <a:latin typeface="Gill Sans Light" charset="0"/>
                    <a:ea typeface="宋体" pitchFamily="2" charset="-122"/>
                  </a:rPr>
                  <a:t>from higher priority Task 1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2</m:t>
                        </m:r>
                      </m:e>
                    </m:d>
                    <m:r>
                      <a:rPr lang="en-GB" altLang="zh-CN" b="0" i="1" smtClean="0">
                        <a:latin typeface="Cambria Math" panose="02040503050406030204" pitchFamily="18" charset="0"/>
                        <a:ea typeface="宋体" pitchFamily="2" charset="-122"/>
                      </a:rPr>
                      <m:t>=1</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m:t>
                    </m:r>
                    <m:r>
                      <a:rPr lang="en-GB" altLang="zh-CN" b="0" i="1" dirty="0" smtClean="0">
                        <a:latin typeface="Cambria Math" panose="02040503050406030204" pitchFamily="18" charset="0"/>
                        <a:ea typeface="宋体" pitchFamily="2" charset="-122"/>
                      </a:rPr>
                      <m:t>⌈</m:t>
                    </m:r>
                    <m:f>
                      <m:fPr>
                        <m:ctrlPr>
                          <a:rPr lang="en-US" altLang="zh-CN" i="1" dirty="0" smtClean="0">
                            <a:latin typeface="Cambria Math" panose="02040503050406030204" pitchFamily="18" charset="0"/>
                            <a:ea typeface="宋体" pitchFamily="2" charset="-122"/>
                          </a:rPr>
                        </m:ctrlPr>
                      </m:fPr>
                      <m:num>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num>
                      <m:den>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𝑇</m:t>
                            </m:r>
                          </m:e>
                          <m:sub>
                            <m:r>
                              <a:rPr lang="en-US" altLang="zh-CN" i="1" dirty="0" smtClean="0">
                                <a:latin typeface="Cambria Math" panose="02040503050406030204" pitchFamily="18" charset="0"/>
                                <a:ea typeface="宋体" pitchFamily="2" charset="-122"/>
                              </a:rPr>
                              <m:t>1</m:t>
                            </m:r>
                          </m:sub>
                        </m:sSub>
                      </m:den>
                    </m:f>
                    <m:r>
                      <a:rPr lang="en-GB" altLang="zh-CN" b="0"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 = 10 +⌈</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2</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r>
                      <a:rPr lang="en-US" altLang="zh-CN" i="1" dirty="0" smtClean="0">
                        <a:latin typeface="Cambria Math" panose="02040503050406030204" pitchFamily="18" charset="0"/>
                        <a:ea typeface="宋体" pitchFamily="2" charset="-122"/>
                      </a:rPr>
                      <m:t>𝑅</m:t>
                    </m:r>
                    <m:r>
                      <a:rPr lang="en-US" altLang="zh-CN" i="1" dirty="0" smtClean="0">
                        <a:latin typeface="Cambria Math" panose="02040503050406030204" pitchFamily="18" charset="0"/>
                        <a:ea typeface="宋体" pitchFamily="2" charset="-122"/>
                      </a:rPr>
                      <m:t>2</m:t>
                    </m:r>
                  </m:oMath>
                </a14:m>
                <a:r>
                  <a:rPr lang="en-US" altLang="zh-CN" dirty="0">
                    <a:latin typeface="Gill Sans Light" charset="0"/>
                    <a:ea typeface="宋体" pitchFamily="2" charset="-122"/>
                  </a:rPr>
                  <a:t> recursively,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10</m:t>
                    </m:r>
                  </m:oMath>
                </a14:m>
                <a:r>
                  <a:rPr lang="en-US" altLang="zh-CN" dirty="0">
                    <a:latin typeface="Gill Sans Light" charset="0"/>
                    <a:ea typeface="宋体" pitchFamily="2" charset="-122"/>
                  </a:rPr>
                  <a:t>:</a:t>
                </a:r>
              </a:p>
              <a:p>
                <a:pPr lvl="1"/>
                <a:r>
                  <a:rPr lang="en-GB" altLang="zh-CN" b="0" dirty="0">
                    <a:latin typeface="Gill Sans Light"/>
                  </a:rPr>
                  <a:t>Iteration 1:</a:t>
                </a:r>
                <a:r>
                  <a:rPr lang="en-GB" altLang="zh-CN" b="0" dirty="0"/>
                  <a:t>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10 +</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10</m:t>
                            </m:r>
                          </m:num>
                          <m:den>
                            <m:r>
                              <a:rPr lang="en-GB" altLang="zh-CN" b="0" i="1" dirty="0" smtClean="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 =</m:t>
                    </m:r>
                    <m:r>
                      <a:rPr lang="en-GB" altLang="zh-CN" b="0" i="1" dirty="0" smtClean="0">
                        <a:latin typeface="Cambria Math" panose="02040503050406030204" pitchFamily="18" charset="0"/>
                      </a:rPr>
                      <m:t>10+1∗10= </m:t>
                    </m:r>
                    <m:r>
                      <a:rPr lang="en-US" altLang="zh-CN" i="1" dirty="0" smtClean="0">
                        <a:latin typeface="Cambria Math" panose="02040503050406030204" pitchFamily="18" charset="0"/>
                      </a:rPr>
                      <m:t>20</m:t>
                    </m:r>
                  </m:oMath>
                </a14:m>
                <a:endParaRPr lang="en-US" altLang="zh-CN" dirty="0">
                  <a:latin typeface="Gill Sans Light" charset="0"/>
                </a:endParaRPr>
              </a:p>
              <a:p>
                <a:pPr lvl="1"/>
                <a:r>
                  <a:rPr lang="en-GB" altLang="zh-CN" dirty="0">
                    <a:latin typeface="Gill Sans Light"/>
                  </a:rPr>
                  <a:t>Iteration 2: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10 +</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2</m:t>
                            </m:r>
                            <m:r>
                              <a:rPr lang="en-GB" altLang="zh-CN" i="1" dirty="0">
                                <a:latin typeface="Cambria Math" panose="02040503050406030204" pitchFamily="18" charset="0"/>
                                <a:ea typeface="宋体" pitchFamily="2" charset="-122"/>
                              </a:rPr>
                              <m:t>0</m:t>
                            </m:r>
                          </m:num>
                          <m:den>
                            <m:r>
                              <a:rPr lang="en-GB" altLang="zh-CN" i="1" dirty="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 =</m:t>
                    </m:r>
                    <m:r>
                      <a:rPr lang="en-GB" altLang="zh-CN" i="1" dirty="0">
                        <a:latin typeface="Cambria Math" panose="02040503050406030204" pitchFamily="18" charset="0"/>
                      </a:rPr>
                      <m:t>10+1∗10= </m:t>
                    </m:r>
                    <m:r>
                      <a:rPr lang="en-US" altLang="zh-CN" i="1" dirty="0">
                        <a:latin typeface="Cambria Math" panose="02040503050406030204" pitchFamily="18" charset="0"/>
                      </a:rPr>
                      <m:t>20</m:t>
                    </m:r>
                  </m:oMath>
                </a14:m>
                <a:endParaRPr lang="en-US" altLang="zh-CN" dirty="0">
                  <a:latin typeface="Gill Sans Light" charset="0"/>
                </a:endParaRPr>
              </a:p>
              <a:p>
                <a:r>
                  <a:rPr lang="en-US" altLang="zh-CN" dirty="0">
                    <a:latin typeface="Gill Sans Light" charset="0"/>
                  </a:rPr>
                  <a:t>Hence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20 &lt; </m:t>
                    </m:r>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40</m:t>
                    </m:r>
                  </m:oMath>
                </a14:m>
                <a:r>
                  <a:rPr lang="en-US" altLang="zh-CN" dirty="0">
                    <a:latin typeface="Gill Sans Light" charset="0"/>
                  </a:rPr>
                  <a:t>, so T2 is schedulable</a:t>
                </a:r>
              </a:p>
            </p:txBody>
          </p:sp>
        </mc:Choice>
        <mc:Fallback xmlns="">
          <p:sp>
            <p:nvSpPr>
              <p:cNvPr id="1028"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219203" y="906463"/>
                <a:ext cx="9905997" cy="3148014"/>
              </a:xfrm>
              <a:blipFill>
                <a:blip r:embed="rId5"/>
                <a:stretch>
                  <a:fillRect l="-1108" t="-3682" b="-19961"/>
                </a:stretch>
              </a:blipFill>
              <a:ln>
                <a:noFill/>
              </a:ln>
              <a:effectLst/>
            </p:spPr>
            <p:txBody>
              <a:bodyPr/>
              <a:lstStyle/>
              <a:p>
                <a:r>
                  <a:rPr lang="en-SE">
                    <a:noFill/>
                  </a:rPr>
                  <a:t> </a:t>
                </a:r>
              </a:p>
            </p:txBody>
          </p:sp>
        </mc:Fallback>
      </mc:AlternateContent>
      <p:sp>
        <p:nvSpPr>
          <p:cNvPr id="1029" name="Line 53"/>
          <p:cNvSpPr>
            <a:spLocks noChangeShapeType="1"/>
          </p:cNvSpPr>
          <p:nvPr/>
        </p:nvSpPr>
        <p:spPr bwMode="auto">
          <a:xfrm>
            <a:off x="1952625" y="5693330"/>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1030" name="Line 54"/>
          <p:cNvSpPr>
            <a:spLocks noChangeShapeType="1"/>
          </p:cNvSpPr>
          <p:nvPr/>
        </p:nvSpPr>
        <p:spPr bwMode="auto">
          <a:xfrm>
            <a:off x="1952625" y="5540930"/>
            <a:ext cx="0" cy="304800"/>
          </a:xfrm>
          <a:prstGeom prst="line">
            <a:avLst/>
          </a:prstGeom>
          <a:noFill/>
          <a:ln w="9525">
            <a:solidFill>
              <a:srgbClr val="000000"/>
            </a:solidFill>
            <a:round/>
            <a:headEnd/>
            <a:tailEnd/>
          </a:ln>
        </p:spPr>
        <p:txBody>
          <a:bodyPr wrap="none"/>
          <a:lstStyle/>
          <a:p>
            <a:endParaRPr lang="zh-CN" altLang="en-US"/>
          </a:p>
        </p:txBody>
      </p:sp>
      <p:sp>
        <p:nvSpPr>
          <p:cNvPr id="1031" name="Line 55"/>
          <p:cNvSpPr>
            <a:spLocks noChangeShapeType="1"/>
          </p:cNvSpPr>
          <p:nvPr/>
        </p:nvSpPr>
        <p:spPr bwMode="auto">
          <a:xfrm>
            <a:off x="3452813" y="5540930"/>
            <a:ext cx="0" cy="304800"/>
          </a:xfrm>
          <a:prstGeom prst="line">
            <a:avLst/>
          </a:prstGeom>
          <a:noFill/>
          <a:ln w="9525">
            <a:solidFill>
              <a:srgbClr val="000000"/>
            </a:solidFill>
            <a:round/>
            <a:headEnd/>
            <a:tailEnd/>
          </a:ln>
        </p:spPr>
        <p:txBody>
          <a:bodyPr wrap="none"/>
          <a:lstStyle/>
          <a:p>
            <a:endParaRPr lang="zh-CN" altLang="en-US"/>
          </a:p>
        </p:txBody>
      </p:sp>
      <p:sp>
        <p:nvSpPr>
          <p:cNvPr id="1032" name="Line 56"/>
          <p:cNvSpPr>
            <a:spLocks noChangeShapeType="1"/>
          </p:cNvSpPr>
          <p:nvPr/>
        </p:nvSpPr>
        <p:spPr bwMode="auto">
          <a:xfrm>
            <a:off x="5000625" y="5566330"/>
            <a:ext cx="0" cy="304800"/>
          </a:xfrm>
          <a:prstGeom prst="line">
            <a:avLst/>
          </a:prstGeom>
          <a:noFill/>
          <a:ln w="9525">
            <a:solidFill>
              <a:srgbClr val="000000"/>
            </a:solidFill>
            <a:round/>
            <a:headEnd/>
            <a:tailEnd/>
          </a:ln>
        </p:spPr>
        <p:txBody>
          <a:bodyPr wrap="none"/>
          <a:lstStyle/>
          <a:p>
            <a:endParaRPr lang="zh-CN" altLang="en-US"/>
          </a:p>
        </p:txBody>
      </p:sp>
      <p:sp>
        <p:nvSpPr>
          <p:cNvPr id="1033" name="Line 57"/>
          <p:cNvSpPr>
            <a:spLocks noChangeShapeType="1"/>
          </p:cNvSpPr>
          <p:nvPr/>
        </p:nvSpPr>
        <p:spPr bwMode="auto">
          <a:xfrm>
            <a:off x="6529388" y="5566330"/>
            <a:ext cx="0" cy="304800"/>
          </a:xfrm>
          <a:prstGeom prst="line">
            <a:avLst/>
          </a:prstGeom>
          <a:noFill/>
          <a:ln w="9525">
            <a:solidFill>
              <a:srgbClr val="000000"/>
            </a:solidFill>
            <a:round/>
            <a:headEnd/>
            <a:tailEnd/>
          </a:ln>
        </p:spPr>
        <p:txBody>
          <a:bodyPr wrap="none"/>
          <a:lstStyle/>
          <a:p>
            <a:endParaRPr lang="zh-CN" altLang="en-US"/>
          </a:p>
        </p:txBody>
      </p:sp>
      <p:sp>
        <p:nvSpPr>
          <p:cNvPr id="1034" name="Line 58"/>
          <p:cNvSpPr>
            <a:spLocks noChangeShapeType="1"/>
          </p:cNvSpPr>
          <p:nvPr/>
        </p:nvSpPr>
        <p:spPr bwMode="auto">
          <a:xfrm>
            <a:off x="8085138" y="5540930"/>
            <a:ext cx="0" cy="304800"/>
          </a:xfrm>
          <a:prstGeom prst="line">
            <a:avLst/>
          </a:prstGeom>
          <a:noFill/>
          <a:ln w="9525">
            <a:solidFill>
              <a:srgbClr val="000000"/>
            </a:solidFill>
            <a:round/>
            <a:headEnd/>
            <a:tailEnd/>
          </a:ln>
        </p:spPr>
        <p:txBody>
          <a:bodyPr wrap="none"/>
          <a:lstStyle/>
          <a:p>
            <a:endParaRPr lang="zh-CN" altLang="en-US"/>
          </a:p>
        </p:txBody>
      </p:sp>
      <p:sp>
        <p:nvSpPr>
          <p:cNvPr id="1035" name="Text Box 59"/>
          <p:cNvSpPr txBox="1">
            <a:spLocks noChangeArrowheads="1"/>
          </p:cNvSpPr>
          <p:nvPr/>
        </p:nvSpPr>
        <p:spPr bwMode="auto">
          <a:xfrm>
            <a:off x="1776414" y="57266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036" name="Text Box 60"/>
          <p:cNvSpPr txBox="1">
            <a:spLocks noChangeArrowheads="1"/>
          </p:cNvSpPr>
          <p:nvPr/>
        </p:nvSpPr>
        <p:spPr bwMode="auto">
          <a:xfrm>
            <a:off x="3219451" y="57266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037" name="Text Box 61"/>
          <p:cNvSpPr txBox="1">
            <a:spLocks noChangeArrowheads="1"/>
          </p:cNvSpPr>
          <p:nvPr/>
        </p:nvSpPr>
        <p:spPr bwMode="auto">
          <a:xfrm>
            <a:off x="4827589" y="57266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038" name="Text Box 62"/>
          <p:cNvSpPr txBox="1">
            <a:spLocks noChangeArrowheads="1"/>
          </p:cNvSpPr>
          <p:nvPr/>
        </p:nvSpPr>
        <p:spPr bwMode="auto">
          <a:xfrm>
            <a:off x="6270626" y="57266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039" name="Text Box 63"/>
          <p:cNvSpPr txBox="1">
            <a:spLocks noChangeArrowheads="1"/>
          </p:cNvSpPr>
          <p:nvPr/>
        </p:nvSpPr>
        <p:spPr bwMode="auto">
          <a:xfrm>
            <a:off x="7826376" y="57266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1040" name="Line 64"/>
          <p:cNvSpPr>
            <a:spLocks noChangeShapeType="1"/>
          </p:cNvSpPr>
          <p:nvPr/>
        </p:nvSpPr>
        <p:spPr bwMode="auto">
          <a:xfrm>
            <a:off x="9593263" y="5574268"/>
            <a:ext cx="0" cy="304800"/>
          </a:xfrm>
          <a:prstGeom prst="line">
            <a:avLst/>
          </a:prstGeom>
          <a:noFill/>
          <a:ln w="9525">
            <a:solidFill>
              <a:srgbClr val="000000"/>
            </a:solidFill>
            <a:round/>
            <a:headEnd/>
            <a:tailEnd/>
          </a:ln>
        </p:spPr>
        <p:txBody>
          <a:bodyPr wrap="none"/>
          <a:lstStyle/>
          <a:p>
            <a:endParaRPr lang="zh-CN" altLang="en-US"/>
          </a:p>
        </p:txBody>
      </p:sp>
      <p:sp>
        <p:nvSpPr>
          <p:cNvPr id="1041" name="Text Box 65"/>
          <p:cNvSpPr txBox="1">
            <a:spLocks noChangeArrowheads="1"/>
          </p:cNvSpPr>
          <p:nvPr/>
        </p:nvSpPr>
        <p:spPr bwMode="auto">
          <a:xfrm>
            <a:off x="9326564" y="57266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1042" name="Rectangle 66"/>
          <p:cNvSpPr>
            <a:spLocks noChangeArrowheads="1"/>
          </p:cNvSpPr>
          <p:nvPr/>
        </p:nvSpPr>
        <p:spPr bwMode="auto">
          <a:xfrm>
            <a:off x="1952625" y="5345668"/>
            <a:ext cx="1500188" cy="34766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1043" name="Rectangle 67"/>
          <p:cNvSpPr>
            <a:spLocks noChangeArrowheads="1"/>
          </p:cNvSpPr>
          <p:nvPr/>
        </p:nvSpPr>
        <p:spPr bwMode="auto">
          <a:xfrm>
            <a:off x="6529388" y="5345668"/>
            <a:ext cx="1555750" cy="34766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1044" name="Text Box 68"/>
          <p:cNvSpPr txBox="1">
            <a:spLocks noChangeArrowheads="1"/>
          </p:cNvSpPr>
          <p:nvPr/>
        </p:nvSpPr>
        <p:spPr bwMode="auto">
          <a:xfrm>
            <a:off x="9906000" y="5694918"/>
            <a:ext cx="718466"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Time</a:t>
            </a:r>
          </a:p>
        </p:txBody>
      </p:sp>
      <p:sp>
        <p:nvSpPr>
          <p:cNvPr id="1045" name="Rectangle 69"/>
          <p:cNvSpPr>
            <a:spLocks noChangeArrowheads="1"/>
          </p:cNvSpPr>
          <p:nvPr/>
        </p:nvSpPr>
        <p:spPr bwMode="auto">
          <a:xfrm>
            <a:off x="3500439" y="4856718"/>
            <a:ext cx="1500187" cy="347662"/>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1046" name="Rectangle 70"/>
          <p:cNvSpPr>
            <a:spLocks noChangeArrowheads="1"/>
          </p:cNvSpPr>
          <p:nvPr/>
        </p:nvSpPr>
        <p:spPr bwMode="auto">
          <a:xfrm>
            <a:off x="8093075" y="4856718"/>
            <a:ext cx="1500188" cy="347662"/>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graphicFrame>
        <p:nvGraphicFramePr>
          <p:cNvPr id="2" name="Group 36">
            <a:extLst>
              <a:ext uri="{FF2B5EF4-FFF2-40B4-BE49-F238E27FC236}">
                <a16:creationId xmlns:a16="http://schemas.microsoft.com/office/drawing/2014/main" id="{1159D8D9-A9F5-4686-6986-4E5741C08291}"/>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 name="Line 70">
            <a:extLst>
              <a:ext uri="{FF2B5EF4-FFF2-40B4-BE49-F238E27FC236}">
                <a16:creationId xmlns:a16="http://schemas.microsoft.com/office/drawing/2014/main" id="{D4A0D662-7623-992C-A56C-07D223B4251C}"/>
              </a:ext>
            </a:extLst>
          </p:cNvPr>
          <p:cNvSpPr>
            <a:spLocks noChangeShapeType="1"/>
          </p:cNvSpPr>
          <p:nvPr/>
        </p:nvSpPr>
        <p:spPr bwMode="auto">
          <a:xfrm flipV="1">
            <a:off x="1944067" y="4667956"/>
            <a:ext cx="19528" cy="1037268"/>
          </a:xfrm>
          <a:prstGeom prst="line">
            <a:avLst/>
          </a:prstGeom>
          <a:noFill/>
          <a:ln w="9525">
            <a:solidFill>
              <a:srgbClr val="000000"/>
            </a:solidFill>
            <a:round/>
            <a:headEnd/>
            <a:tailEnd type="triangle" w="med" len="med"/>
          </a:ln>
        </p:spPr>
        <p:txBody>
          <a:bodyPr wrap="none"/>
          <a:lstStyle/>
          <a:p>
            <a:endParaRPr lang="zh-CN" altLang="en-US"/>
          </a:p>
        </p:txBody>
      </p:sp>
      <p:sp>
        <p:nvSpPr>
          <p:cNvPr id="6" name="Text Box 185">
            <a:extLst>
              <a:ext uri="{FF2B5EF4-FFF2-40B4-BE49-F238E27FC236}">
                <a16:creationId xmlns:a16="http://schemas.microsoft.com/office/drawing/2014/main" id="{859060B2-9292-2DE9-5309-707DE2A59B32}"/>
              </a:ext>
            </a:extLst>
          </p:cNvPr>
          <p:cNvSpPr txBox="1">
            <a:spLocks noChangeArrowheads="1"/>
          </p:cNvSpPr>
          <p:nvPr/>
        </p:nvSpPr>
        <p:spPr bwMode="auto">
          <a:xfrm>
            <a:off x="1206936" y="4679941"/>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dirty="0">
                <a:ea typeface="宋体" pitchFamily="2" charset="-122"/>
              </a:rPr>
              <a:t>Task T3</a:t>
            </a:r>
          </a:p>
        </p:txBody>
      </p:sp>
      <p:graphicFrame>
        <p:nvGraphicFramePr>
          <p:cNvPr id="2050" name="Object 4"/>
          <p:cNvGraphicFramePr>
            <a:graphicFrameLocks noGrp="1" noChangeAspect="1"/>
          </p:cNvGraphicFramePr>
          <p:nvPr>
            <p:ph idx="1"/>
            <p:extLst>
              <p:ext uri="{D42A27DB-BD31-4B8C-83A1-F6EECF244321}">
                <p14:modId xmlns:p14="http://schemas.microsoft.com/office/powerpoint/2010/main" val="2947395855"/>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p:cNvSpPr>
                <a:spLocks noGrp="1" noChangeArrowheads="1"/>
              </p:cNvSpPr>
              <p:nvPr>
                <p:ph type="body" sz="half" idx="4294967295"/>
              </p:nvPr>
            </p:nvSpPr>
            <p:spPr>
              <a:xfrm>
                <a:off x="1187486" y="734409"/>
                <a:ext cx="10439400" cy="3540682"/>
              </a:xfrm>
            </p:spPr>
            <p:txBody>
              <a:bodyPr/>
              <a:lstStyle/>
              <a:p>
                <a:pPr eaLnBrk="1" hangingPunct="1"/>
                <a:r>
                  <a:rPr lang="en-US" altLang="zh-CN" dirty="0">
                    <a:latin typeface="Gill Sans Light" charset="0"/>
                    <a:ea typeface="宋体" pitchFamily="2" charset="-122"/>
                  </a:rPr>
                  <a:t>T3 is the lowest priority task, </a:t>
                </a:r>
                <a:r>
                  <a:rPr lang="en-GB" altLang="zh-CN" dirty="0">
                    <a:latin typeface="Gill Sans Light" charset="0"/>
                    <a:ea typeface="宋体" pitchFamily="2" charset="-122"/>
                  </a:rPr>
                  <a:t>with interference</a:t>
                </a:r>
              </a:p>
              <a:p>
                <a:pPr marL="0" indent="0" eaLnBrk="1" hangingPunct="1">
                  <a:buNone/>
                </a:pPr>
                <a:r>
                  <a:rPr lang="en-GB" altLang="zh-CN" dirty="0">
                    <a:latin typeface="Gill Sans Light" charset="0"/>
                    <a:ea typeface="宋体" pitchFamily="2" charset="-122"/>
                  </a:rPr>
                  <a:t>from  higher priority tasks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3</m:t>
                        </m:r>
                      </m:e>
                    </m:d>
                    <m:r>
                      <a:rPr lang="en-GB" altLang="zh-CN" b="0" i="1" smtClean="0">
                        <a:latin typeface="Cambria Math" panose="02040503050406030204" pitchFamily="18" charset="0"/>
                        <a:ea typeface="宋体" pitchFamily="2" charset="-122"/>
                      </a:rPr>
                      <m:t>={1,2}</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 +⌈</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 +⌈</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recursively,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 = 12 +⌈</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 32</m:t>
                    </m:r>
                  </m:oMath>
                </a14:m>
                <a:endParaRPr lang="en-US" altLang="zh-CN" sz="2000" dirty="0">
                  <a:ea typeface="宋体" pitchFamily="2" charset="-122"/>
                </a:endParaRPr>
              </a:p>
              <a:p>
                <a:pPr lvl="1" eaLnBrk="1" hangingPunct="1"/>
                <a14:m>
                  <m:oMath xmlns:m="http://schemas.openxmlformats.org/officeDocument/2006/math">
                    <m:r>
                      <m:rPr>
                        <m:nor/>
                      </m:rPr>
                      <a:rPr lang="en-GB" altLang="zh-CN" sz="2000" dirty="0">
                        <a:latin typeface="Gill Sans Light" charset="0"/>
                        <a:ea typeface="宋体" pitchFamily="2" charset="-122"/>
                      </a:rPr>
                      <m:t>Iteration</m:t>
                    </m:r>
                    <m:r>
                      <m:rPr>
                        <m:nor/>
                      </m:rPr>
                      <a:rPr lang="en-GB" altLang="zh-CN" sz="2000" dirty="0">
                        <a:latin typeface="Gill Sans Light" charset="0"/>
                        <a:ea typeface="宋体" pitchFamily="2" charset="-122"/>
                      </a:rPr>
                      <m:t> 2:</m:t>
                    </m:r>
                    <m:r>
                      <a:rPr lang="en-GB" altLang="zh-CN" sz="2000" dirty="0">
                        <a:latin typeface="Cambria Math" panose="02040503050406030204" pitchFamily="18" charset="0"/>
                        <a:ea typeface="宋体" pitchFamily="2" charset="-122"/>
                      </a:rPr>
                      <m:t> </m:t>
                    </m:r>
                    <m:r>
                      <a:rPr lang="en-GB" altLang="zh-CN" sz="2000" b="0" i="0" dirty="0" smtClean="0">
                        <a:latin typeface="Cambria Math" panose="02040503050406030204" pitchFamily="18" charset="0"/>
                        <a:ea typeface="宋体" pitchFamily="2" charset="-122"/>
                      </a:rPr>
                      <m:t> </m:t>
                    </m:r>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GB" altLang="zh-CN" sz="2000" b="0" i="0" dirty="0" smtClean="0">
                        <a:latin typeface="Cambria Math" panose="02040503050406030204" pitchFamily="18" charset="0"/>
                        <a:ea typeface="宋体" pitchFamily="2" charset="-122"/>
                      </a:rPr>
                      <m:t> </m:t>
                    </m:r>
                    <m:r>
                      <a:rPr lang="en-US" altLang="zh-CN" sz="2000" dirty="0">
                        <a:latin typeface="Cambria Math" panose="02040503050406030204" pitchFamily="18" charset="0"/>
                        <a:ea typeface="宋体" pitchFamily="2" charset="-122"/>
                      </a:rPr>
                      <m:t>= 12 +</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 +</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 = 42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 = 12 +⌈</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m:t>
                    </m:r>
                    <m:r>
                      <a:rPr lang="en-GB" altLang="zh-CN" sz="2000" b="0" i="1" dirty="0" smtClean="0">
                        <a:latin typeface="Cambria Math" panose="02040503050406030204" pitchFamily="18" charset="0"/>
                        <a:ea typeface="宋体" pitchFamily="2" charset="-122"/>
                      </a:rPr>
                      <m:t>42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 52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 = 12 +⌈</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 52</m:t>
                    </m:r>
                  </m:oMath>
                </a14:m>
                <a:endParaRPr lang="en-US" altLang="zh-CN" sz="2000" dirty="0">
                  <a:ea typeface="宋体" pitchFamily="2" charset="-122"/>
                </a:endParaRP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US" altLang="zh-CN" sz="2200" i="1" dirty="0" smtClean="0">
                        <a:latin typeface="Cambria Math" panose="02040503050406030204" pitchFamily="18" charset="0"/>
                        <a:ea typeface="宋体" pitchFamily="2" charset="-122"/>
                      </a:rPr>
                      <m:t> </m:t>
                    </m:r>
                    <m:r>
                      <a:rPr lang="en-US" altLang="zh-CN" sz="2200" i="1" dirty="0">
                        <a:latin typeface="Cambria Math" panose="02040503050406030204" pitchFamily="18" charset="0"/>
                        <a:ea typeface="宋体" pitchFamily="2" charset="-122"/>
                      </a:rPr>
                      <m:t>= 52 ≤</m:t>
                    </m:r>
                    <m:sSub>
                      <m:sSubPr>
                        <m:ctrlPr>
                          <a:rPr lang="en-GB" altLang="zh-CN" sz="2200" b="0" i="1" dirty="0" smtClean="0">
                            <a:latin typeface="Cambria Math" panose="02040503050406030204" pitchFamily="18" charset="0"/>
                            <a:ea typeface="宋体" pitchFamily="2" charset="-122"/>
                          </a:rPr>
                        </m:ctrlPr>
                      </m:sSubPr>
                      <m:e>
                        <m:r>
                          <a:rPr lang="en-US" altLang="zh-CN" sz="2200" i="1" dirty="0">
                            <a:latin typeface="Cambria Math" panose="02040503050406030204" pitchFamily="18" charset="0"/>
                            <a:ea typeface="宋体" pitchFamily="2" charset="-122"/>
                          </a:rPr>
                          <m:t>𝐷</m:t>
                        </m:r>
                      </m:e>
                      <m:sub>
                        <m:r>
                          <a:rPr lang="en-US" altLang="zh-CN" sz="2200" i="1" dirty="0">
                            <a:latin typeface="Cambria Math" panose="02040503050406030204" pitchFamily="18" charset="0"/>
                            <a:ea typeface="宋体" pitchFamily="2" charset="-122"/>
                          </a:rPr>
                          <m:t>3</m:t>
                        </m:r>
                      </m:sub>
                    </m:sSub>
                    <m:r>
                      <a:rPr lang="en-US" altLang="zh-CN" sz="2200" i="1" dirty="0">
                        <a:latin typeface="Cambria Math" panose="02040503050406030204" pitchFamily="18" charset="0"/>
                        <a:ea typeface="宋体" pitchFamily="2" charset="-122"/>
                      </a:rPr>
                      <m:t> = 52</m:t>
                    </m:r>
                  </m:oMath>
                </a14:m>
                <a:r>
                  <a:rPr lang="en-US" altLang="zh-CN" sz="2200" dirty="0">
                    <a:ea typeface="宋体" pitchFamily="2" charset="-122"/>
                  </a:rPr>
                  <a:t>, </a:t>
                </a:r>
                <a:r>
                  <a:rPr lang="en-US" altLang="zh-CN" dirty="0">
                    <a:latin typeface="Gill Sans Light" charset="0"/>
                    <a:ea typeface="宋体" pitchFamily="2" charset="-122"/>
                  </a:rPr>
                  <a:t>so T3 is schedulable</a:t>
                </a:r>
              </a:p>
            </p:txBody>
          </p:sp>
        </mc:Choice>
        <mc:Fallback xmlns="">
          <p:sp>
            <p:nvSpPr>
              <p:cNvPr id="2052"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187486" y="734409"/>
                <a:ext cx="10439400" cy="3540682"/>
              </a:xfrm>
              <a:blipFill>
                <a:blip r:embed="rId5"/>
                <a:stretch>
                  <a:fillRect l="-1051" t="-3098" b="-14114"/>
                </a:stretch>
              </a:blipFill>
            </p:spPr>
            <p:txBody>
              <a:bodyPr/>
              <a:lstStyle/>
              <a:p>
                <a:r>
                  <a:rPr lang="en-SE">
                    <a:noFill/>
                  </a:rPr>
                  <a:t> </a:t>
                </a:r>
              </a:p>
            </p:txBody>
          </p:sp>
        </mc:Fallback>
      </mc:AlternateContent>
      <p:sp>
        <p:nvSpPr>
          <p:cNvPr id="2053" name="Line 56"/>
          <p:cNvSpPr>
            <a:spLocks noChangeShapeType="1"/>
          </p:cNvSpPr>
          <p:nvPr/>
        </p:nvSpPr>
        <p:spPr bwMode="auto">
          <a:xfrm>
            <a:off x="1855788" y="6169025"/>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2054" name="Line 57"/>
          <p:cNvSpPr>
            <a:spLocks noChangeShapeType="1"/>
          </p:cNvSpPr>
          <p:nvPr/>
        </p:nvSpPr>
        <p:spPr bwMode="auto">
          <a:xfrm>
            <a:off x="1855788" y="6016625"/>
            <a:ext cx="0" cy="304800"/>
          </a:xfrm>
          <a:prstGeom prst="line">
            <a:avLst/>
          </a:prstGeom>
          <a:noFill/>
          <a:ln w="9525">
            <a:solidFill>
              <a:srgbClr val="000000"/>
            </a:solidFill>
            <a:round/>
            <a:headEnd/>
            <a:tailEnd/>
          </a:ln>
        </p:spPr>
        <p:txBody>
          <a:bodyPr wrap="none"/>
          <a:lstStyle/>
          <a:p>
            <a:endParaRPr lang="zh-CN" altLang="en-US"/>
          </a:p>
        </p:txBody>
      </p:sp>
      <p:sp>
        <p:nvSpPr>
          <p:cNvPr id="2055" name="Line 58"/>
          <p:cNvSpPr>
            <a:spLocks noChangeShapeType="1"/>
          </p:cNvSpPr>
          <p:nvPr/>
        </p:nvSpPr>
        <p:spPr bwMode="auto">
          <a:xfrm>
            <a:off x="3355975" y="6016625"/>
            <a:ext cx="0" cy="304800"/>
          </a:xfrm>
          <a:prstGeom prst="line">
            <a:avLst/>
          </a:prstGeom>
          <a:noFill/>
          <a:ln w="9525">
            <a:solidFill>
              <a:srgbClr val="000000"/>
            </a:solidFill>
            <a:round/>
            <a:headEnd/>
            <a:tailEnd/>
          </a:ln>
        </p:spPr>
        <p:txBody>
          <a:bodyPr wrap="none"/>
          <a:lstStyle/>
          <a:p>
            <a:endParaRPr lang="zh-CN" altLang="en-US"/>
          </a:p>
        </p:txBody>
      </p:sp>
      <p:sp>
        <p:nvSpPr>
          <p:cNvPr id="2056" name="Line 59"/>
          <p:cNvSpPr>
            <a:spLocks noChangeShapeType="1"/>
          </p:cNvSpPr>
          <p:nvPr/>
        </p:nvSpPr>
        <p:spPr bwMode="auto">
          <a:xfrm>
            <a:off x="4903788" y="6042025"/>
            <a:ext cx="0" cy="304800"/>
          </a:xfrm>
          <a:prstGeom prst="line">
            <a:avLst/>
          </a:prstGeom>
          <a:noFill/>
          <a:ln w="9525">
            <a:solidFill>
              <a:srgbClr val="000000"/>
            </a:solidFill>
            <a:round/>
            <a:headEnd/>
            <a:tailEnd/>
          </a:ln>
        </p:spPr>
        <p:txBody>
          <a:bodyPr wrap="none"/>
          <a:lstStyle/>
          <a:p>
            <a:endParaRPr lang="zh-CN" altLang="en-US"/>
          </a:p>
        </p:txBody>
      </p:sp>
      <p:sp>
        <p:nvSpPr>
          <p:cNvPr id="2057" name="Line 60"/>
          <p:cNvSpPr>
            <a:spLocks noChangeShapeType="1"/>
          </p:cNvSpPr>
          <p:nvPr/>
        </p:nvSpPr>
        <p:spPr bwMode="auto">
          <a:xfrm>
            <a:off x="6432550" y="6042025"/>
            <a:ext cx="0" cy="304800"/>
          </a:xfrm>
          <a:prstGeom prst="line">
            <a:avLst/>
          </a:prstGeom>
          <a:noFill/>
          <a:ln w="9525">
            <a:solidFill>
              <a:srgbClr val="000000"/>
            </a:solidFill>
            <a:round/>
            <a:headEnd/>
            <a:tailEnd/>
          </a:ln>
        </p:spPr>
        <p:txBody>
          <a:bodyPr wrap="none"/>
          <a:lstStyle/>
          <a:p>
            <a:endParaRPr lang="zh-CN" altLang="en-US"/>
          </a:p>
        </p:txBody>
      </p:sp>
      <p:sp>
        <p:nvSpPr>
          <p:cNvPr id="2058" name="Line 61"/>
          <p:cNvSpPr>
            <a:spLocks noChangeShapeType="1"/>
          </p:cNvSpPr>
          <p:nvPr/>
        </p:nvSpPr>
        <p:spPr bwMode="auto">
          <a:xfrm>
            <a:off x="7988300" y="6016625"/>
            <a:ext cx="0" cy="304800"/>
          </a:xfrm>
          <a:prstGeom prst="line">
            <a:avLst/>
          </a:prstGeom>
          <a:noFill/>
          <a:ln w="9525">
            <a:solidFill>
              <a:srgbClr val="000000"/>
            </a:solidFill>
            <a:round/>
            <a:headEnd/>
            <a:tailEnd/>
          </a:ln>
        </p:spPr>
        <p:txBody>
          <a:bodyPr wrap="none"/>
          <a:lstStyle/>
          <a:p>
            <a:endParaRPr lang="zh-CN" altLang="en-US"/>
          </a:p>
        </p:txBody>
      </p:sp>
      <p:sp>
        <p:nvSpPr>
          <p:cNvPr id="2059" name="Text Box 62"/>
          <p:cNvSpPr txBox="1">
            <a:spLocks noChangeArrowheads="1"/>
          </p:cNvSpPr>
          <p:nvPr/>
        </p:nvSpPr>
        <p:spPr bwMode="auto">
          <a:xfrm>
            <a:off x="1679575" y="6202362"/>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2060" name="Text Box 63"/>
          <p:cNvSpPr txBox="1">
            <a:spLocks noChangeArrowheads="1"/>
          </p:cNvSpPr>
          <p:nvPr/>
        </p:nvSpPr>
        <p:spPr bwMode="auto">
          <a:xfrm>
            <a:off x="3122614" y="6202362"/>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2061" name="Text Box 64"/>
          <p:cNvSpPr txBox="1">
            <a:spLocks noChangeArrowheads="1"/>
          </p:cNvSpPr>
          <p:nvPr/>
        </p:nvSpPr>
        <p:spPr bwMode="auto">
          <a:xfrm>
            <a:off x="4730751" y="6202362"/>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2062" name="Text Box 65"/>
          <p:cNvSpPr txBox="1">
            <a:spLocks noChangeArrowheads="1"/>
          </p:cNvSpPr>
          <p:nvPr/>
        </p:nvSpPr>
        <p:spPr bwMode="auto">
          <a:xfrm>
            <a:off x="6173789" y="6202362"/>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063" name="Text Box 66"/>
          <p:cNvSpPr txBox="1">
            <a:spLocks noChangeArrowheads="1"/>
          </p:cNvSpPr>
          <p:nvPr/>
        </p:nvSpPr>
        <p:spPr bwMode="auto">
          <a:xfrm>
            <a:off x="7729539" y="6202362"/>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64" name="Line 67"/>
          <p:cNvSpPr>
            <a:spLocks noChangeShapeType="1"/>
          </p:cNvSpPr>
          <p:nvPr/>
        </p:nvSpPr>
        <p:spPr bwMode="auto">
          <a:xfrm>
            <a:off x="9496425" y="6049962"/>
            <a:ext cx="0" cy="304800"/>
          </a:xfrm>
          <a:prstGeom prst="line">
            <a:avLst/>
          </a:prstGeom>
          <a:noFill/>
          <a:ln w="9525">
            <a:solidFill>
              <a:srgbClr val="000000"/>
            </a:solidFill>
            <a:round/>
            <a:headEnd/>
            <a:tailEnd/>
          </a:ln>
        </p:spPr>
        <p:txBody>
          <a:bodyPr wrap="none"/>
          <a:lstStyle/>
          <a:p>
            <a:endParaRPr lang="zh-CN" altLang="en-US"/>
          </a:p>
        </p:txBody>
      </p:sp>
      <p:sp>
        <p:nvSpPr>
          <p:cNvPr id="2065" name="Text Box 68"/>
          <p:cNvSpPr txBox="1">
            <a:spLocks noChangeArrowheads="1"/>
          </p:cNvSpPr>
          <p:nvPr/>
        </p:nvSpPr>
        <p:spPr bwMode="auto">
          <a:xfrm>
            <a:off x="9229726" y="6202362"/>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066" name="Rectangle 69"/>
          <p:cNvSpPr>
            <a:spLocks noChangeArrowheads="1"/>
          </p:cNvSpPr>
          <p:nvPr/>
        </p:nvSpPr>
        <p:spPr bwMode="auto">
          <a:xfrm>
            <a:off x="1855789" y="5821363"/>
            <a:ext cx="1500187"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2067" name="Rectangle 70"/>
          <p:cNvSpPr>
            <a:spLocks noChangeArrowheads="1"/>
          </p:cNvSpPr>
          <p:nvPr/>
        </p:nvSpPr>
        <p:spPr bwMode="auto">
          <a:xfrm>
            <a:off x="6432550" y="5821363"/>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2068" name="Text Box 71"/>
          <p:cNvSpPr txBox="1">
            <a:spLocks noChangeArrowheads="1"/>
          </p:cNvSpPr>
          <p:nvPr/>
        </p:nvSpPr>
        <p:spPr bwMode="auto">
          <a:xfrm>
            <a:off x="9809163" y="6170612"/>
            <a:ext cx="718466"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Time</a:t>
            </a:r>
          </a:p>
        </p:txBody>
      </p:sp>
      <p:sp>
        <p:nvSpPr>
          <p:cNvPr id="2069" name="Rectangle 72"/>
          <p:cNvSpPr>
            <a:spLocks noChangeArrowheads="1"/>
          </p:cNvSpPr>
          <p:nvPr/>
        </p:nvSpPr>
        <p:spPr bwMode="auto">
          <a:xfrm>
            <a:off x="3403600" y="5332413"/>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2070" name="Rectangle 73"/>
          <p:cNvSpPr>
            <a:spLocks noChangeArrowheads="1"/>
          </p:cNvSpPr>
          <p:nvPr/>
        </p:nvSpPr>
        <p:spPr bwMode="auto">
          <a:xfrm>
            <a:off x="7996239" y="5332413"/>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2071" name="Rectangle 74"/>
          <p:cNvSpPr>
            <a:spLocks noChangeArrowheads="1"/>
          </p:cNvSpPr>
          <p:nvPr/>
        </p:nvSpPr>
        <p:spPr bwMode="auto">
          <a:xfrm>
            <a:off x="4906964" y="4799013"/>
            <a:ext cx="1525587"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072" name="Rectangle 75"/>
          <p:cNvSpPr>
            <a:spLocks noChangeArrowheads="1"/>
          </p:cNvSpPr>
          <p:nvPr/>
        </p:nvSpPr>
        <p:spPr bwMode="auto">
          <a:xfrm>
            <a:off x="9488489" y="4799013"/>
            <a:ext cx="504825"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a:ea typeface="宋体" pitchFamily="2" charset="-122"/>
            </a:endParaRPr>
          </a:p>
        </p:txBody>
      </p:sp>
      <p:graphicFrame>
        <p:nvGraphicFramePr>
          <p:cNvPr id="2" name="Group 36">
            <a:extLst>
              <a:ext uri="{FF2B5EF4-FFF2-40B4-BE49-F238E27FC236}">
                <a16:creationId xmlns:a16="http://schemas.microsoft.com/office/drawing/2014/main" id="{53451405-91CD-641D-AB2D-DA7A08E8CCF6}"/>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B87E44C0-D031-3974-2C9E-6D8F76421200}"/>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8" name="Line 171">
            <a:extLst>
              <a:ext uri="{FF2B5EF4-FFF2-40B4-BE49-F238E27FC236}">
                <a16:creationId xmlns:a16="http://schemas.microsoft.com/office/drawing/2014/main" id="{2CBE2174-6FCD-1695-5EB5-57CE11A2CEDE}"/>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9" name="Line 70">
            <a:extLst>
              <a:ext uri="{FF2B5EF4-FFF2-40B4-BE49-F238E27FC236}">
                <a16:creationId xmlns:a16="http://schemas.microsoft.com/office/drawing/2014/main" id="{4B211E8C-2A1C-3AE3-8F6A-2A5B846C1C59}"/>
              </a:ext>
            </a:extLst>
          </p:cNvPr>
          <p:cNvSpPr>
            <a:spLocks noChangeShapeType="1"/>
          </p:cNvSpPr>
          <p:nvPr/>
        </p:nvSpPr>
        <p:spPr bwMode="auto">
          <a:xfrm flipV="1">
            <a:off x="1851026" y="4548689"/>
            <a:ext cx="23812" cy="1518394"/>
          </a:xfrm>
          <a:prstGeom prst="line">
            <a:avLst/>
          </a:prstGeom>
          <a:noFill/>
          <a:ln w="9525">
            <a:solidFill>
              <a:srgbClr val="000000"/>
            </a:solidFill>
            <a:round/>
            <a:headEnd/>
            <a:tailEnd type="triangle" w="med" len="med"/>
          </a:ln>
        </p:spPr>
        <p:txBody>
          <a:bodyPr wrap="none"/>
          <a:lstStyle/>
          <a:p>
            <a:endParaRPr lang="zh-CN" altLang="en-US"/>
          </a:p>
        </p:txBody>
      </p:sp>
      <p:sp>
        <p:nvSpPr>
          <p:cNvPr id="10" name="Text Box 185">
            <a:extLst>
              <a:ext uri="{FF2B5EF4-FFF2-40B4-BE49-F238E27FC236}">
                <a16:creationId xmlns:a16="http://schemas.microsoft.com/office/drawing/2014/main" id="{0F343B24-A0C3-9A2C-0B7A-26B72882D776}"/>
              </a:ext>
            </a:extLst>
          </p:cNvPr>
          <p:cNvSpPr txBox="1">
            <a:spLocks noChangeArrowheads="1"/>
          </p:cNvSpPr>
          <p:nvPr/>
        </p:nvSpPr>
        <p:spPr bwMode="auto">
          <a:xfrm>
            <a:off x="1134939" y="4541432"/>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20800" y="152400"/>
            <a:ext cx="7366000" cy="475218"/>
          </a:xfrm>
        </p:spPr>
        <p:txBody>
          <a:bodyPr/>
          <a:lstStyle/>
          <a:p>
            <a:pPr eaLnBrk="1" hangingPunct="1"/>
            <a:r>
              <a:rPr lang="en-US" altLang="zh-CN" dirty="0">
                <a:ea typeface="宋体" pitchFamily="2" charset="-122"/>
              </a:rPr>
              <a:t>RTA  for T3: Initial Condition</a:t>
            </a:r>
          </a:p>
        </p:txBody>
      </p:sp>
      <mc:AlternateContent xmlns:mc="http://schemas.openxmlformats.org/markup-compatibility/2006" xmlns:a14="http://schemas.microsoft.com/office/drawing/2010/main">
        <mc:Choice Requires="a14">
          <p:sp>
            <p:nvSpPr>
              <p:cNvPr id="52227" name="Rectangle 3" descr="Rectangle: Click to edit Master text styles&#10;Second level&#10;Third level&#10;Fourth level&#10;Fifth level"/>
              <p:cNvSpPr>
                <a:spLocks noGrp="1" noChangeArrowheads="1"/>
              </p:cNvSpPr>
              <p:nvPr>
                <p:ph idx="1"/>
              </p:nvPr>
            </p:nvSpPr>
            <p:spPr>
              <a:xfrm>
                <a:off x="812799" y="997504"/>
                <a:ext cx="7980359"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US" altLang="zh-CN" sz="2800" dirty="0">
                    <a:ea typeface="宋体" pitchFamily="2" charset="-122"/>
                  </a:rPr>
                  <a:t>Initially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m:t>
                    </m:r>
                    <m:r>
                      <a:rPr lang="en-US" altLang="zh-CN" sz="2800" i="1" dirty="0" smtClean="0">
                        <a:latin typeface="Cambria Math" panose="02040503050406030204" pitchFamily="18" charset="0"/>
                        <a:ea typeface="宋体" pitchFamily="2" charset="-122"/>
                      </a:rPr>
                      <m:t>12</m:t>
                    </m:r>
                  </m:oMath>
                </a14:m>
                <a:endParaRPr lang="en-US" altLang="zh-CN" sz="2800" dirty="0">
                  <a:ea typeface="宋体" pitchFamily="2" charset="-122"/>
                </a:endParaRPr>
              </a:p>
              <a:p>
                <a:pPr eaLnBrk="1" hangingPunct="1"/>
                <a:r>
                  <a:rPr lang="en-US" altLang="zh-CN" sz="2800" dirty="0">
                    <a:ea typeface="宋体" pitchFamily="2" charset="-122"/>
                  </a:rPr>
                  <a:t>We have not taken into account any preemption delays from higher priority tasks 1 and 2 yet</a:t>
                </a:r>
              </a:p>
            </p:txBody>
          </p:sp>
        </mc:Choice>
        <mc:Fallback xmlns="">
          <p:sp>
            <p:nvSpPr>
              <p:cNvPr id="5222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799" y="997504"/>
                <a:ext cx="7980359" cy="5105400"/>
              </a:xfrm>
              <a:blipFill>
                <a:blip r:embed="rId3"/>
                <a:stretch>
                  <a:fillRect l="-1757" t="-2748"/>
                </a:stretch>
              </a:blipFill>
              <a:ln>
                <a:noFill/>
              </a:ln>
              <a:effectLst/>
            </p:spPr>
            <p:txBody>
              <a:bodyPr/>
              <a:lstStyle/>
              <a:p>
                <a:r>
                  <a:rPr lang="en-SE">
                    <a:noFill/>
                  </a:rPr>
                  <a:t> </a:t>
                </a:r>
              </a:p>
            </p:txBody>
          </p:sp>
        </mc:Fallback>
      </mc:AlternateContent>
      <p:sp>
        <p:nvSpPr>
          <p:cNvPr id="52228" name="Line 4"/>
          <p:cNvSpPr>
            <a:spLocks noChangeShapeType="1"/>
          </p:cNvSpPr>
          <p:nvPr/>
        </p:nvSpPr>
        <p:spPr bwMode="auto">
          <a:xfrm>
            <a:off x="1855788" y="5903913"/>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52230" name="Line 6"/>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52231" name="Line 7"/>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52232" name="Line 8"/>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52233" name="Line 9"/>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52234" name="Text Box 10"/>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52235" name="Text Box 11"/>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52236" name="Text Box 12"/>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52237" name="Text Box 13"/>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52238" name="Text Box 14"/>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52239" name="Line 15"/>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52240" name="Text Box 16"/>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52241" name="Rectangle 17"/>
          <p:cNvSpPr>
            <a:spLocks noChangeArrowheads="1"/>
          </p:cNvSpPr>
          <p:nvPr/>
        </p:nvSpPr>
        <p:spPr bwMode="auto">
          <a:xfrm>
            <a:off x="1855789" y="5556251"/>
            <a:ext cx="1500187"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2242" name="Rectangle 18"/>
          <p:cNvSpPr>
            <a:spLocks noChangeArrowheads="1"/>
          </p:cNvSpPr>
          <p:nvPr/>
        </p:nvSpPr>
        <p:spPr bwMode="auto">
          <a:xfrm>
            <a:off x="6432550" y="5556251"/>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2243" name="Text Box 19"/>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Time</a:t>
            </a:r>
          </a:p>
        </p:txBody>
      </p:sp>
      <p:sp>
        <p:nvSpPr>
          <p:cNvPr id="52244" name="Rectangle 20"/>
          <p:cNvSpPr>
            <a:spLocks noChangeArrowheads="1"/>
          </p:cNvSpPr>
          <p:nvPr/>
        </p:nvSpPr>
        <p:spPr bwMode="auto">
          <a:xfrm>
            <a:off x="3403600" y="5067301"/>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2245" name="Rectangle 21"/>
          <p:cNvSpPr>
            <a:spLocks noChangeArrowheads="1"/>
          </p:cNvSpPr>
          <p:nvPr/>
        </p:nvSpPr>
        <p:spPr bwMode="auto">
          <a:xfrm>
            <a:off x="7996239" y="5067301"/>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2246" name="Rectangle 22"/>
          <p:cNvSpPr>
            <a:spLocks noChangeArrowheads="1"/>
          </p:cNvSpPr>
          <p:nvPr/>
        </p:nvSpPr>
        <p:spPr bwMode="auto">
          <a:xfrm>
            <a:off x="1830388" y="4533901"/>
            <a:ext cx="1809750"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2247" name="Line 24"/>
          <p:cNvSpPr>
            <a:spLocks noChangeShapeType="1"/>
          </p:cNvSpPr>
          <p:nvPr/>
        </p:nvSpPr>
        <p:spPr bwMode="auto">
          <a:xfrm flipV="1">
            <a:off x="3640138" y="4191000"/>
            <a:ext cx="0" cy="342900"/>
          </a:xfrm>
          <a:prstGeom prst="line">
            <a:avLst/>
          </a:prstGeom>
          <a:noFill/>
          <a:ln w="9525">
            <a:solidFill>
              <a:srgbClr val="000000"/>
            </a:solidFill>
            <a:round/>
            <a:headEnd/>
            <a:tailEnd type="triangle" w="med" len="med"/>
          </a:ln>
        </p:spPr>
        <p:txBody>
          <a:bodyPr wrap="none"/>
          <a:lstStyle/>
          <a:p>
            <a:endParaRPr lang="zh-CN" altLang="en-US"/>
          </a:p>
        </p:txBody>
      </p:sp>
      <p:sp>
        <p:nvSpPr>
          <p:cNvPr id="52248" name="Rectangle 25"/>
          <p:cNvSpPr>
            <a:spLocks noChangeArrowheads="1"/>
          </p:cNvSpPr>
          <p:nvPr/>
        </p:nvSpPr>
        <p:spPr bwMode="auto">
          <a:xfrm>
            <a:off x="3640139" y="39624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12</a:t>
            </a:r>
          </a:p>
        </p:txBody>
      </p:sp>
      <p:graphicFrame>
        <p:nvGraphicFramePr>
          <p:cNvPr id="2" name="Group 36">
            <a:extLst>
              <a:ext uri="{FF2B5EF4-FFF2-40B4-BE49-F238E27FC236}">
                <a16:creationId xmlns:a16="http://schemas.microsoft.com/office/drawing/2014/main" id="{42CE0B73-B0B0-B2D8-2A0D-BDC715C2445E}"/>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8" name="Line 57">
            <a:extLst>
              <a:ext uri="{FF2B5EF4-FFF2-40B4-BE49-F238E27FC236}">
                <a16:creationId xmlns:a16="http://schemas.microsoft.com/office/drawing/2014/main" id="{EA3E7462-6944-16F2-FC30-62B4D325D66E}"/>
              </a:ext>
            </a:extLst>
          </p:cNvPr>
          <p:cNvSpPr>
            <a:spLocks noChangeShapeType="1"/>
          </p:cNvSpPr>
          <p:nvPr/>
        </p:nvSpPr>
        <p:spPr bwMode="auto">
          <a:xfrm>
            <a:off x="1842300" y="5622353"/>
            <a:ext cx="0" cy="304800"/>
          </a:xfrm>
          <a:prstGeom prst="line">
            <a:avLst/>
          </a:prstGeom>
          <a:noFill/>
          <a:ln w="9525">
            <a:solidFill>
              <a:srgbClr val="000000"/>
            </a:solidFill>
            <a:round/>
            <a:headEnd/>
            <a:tailEnd/>
          </a:ln>
        </p:spPr>
        <p:txBody>
          <a:bodyPr wrap="none"/>
          <a:lstStyle/>
          <a:p>
            <a:endParaRPr lang="zh-CN" altLang="en-US"/>
          </a:p>
        </p:txBody>
      </p:sp>
      <p:sp>
        <p:nvSpPr>
          <p:cNvPr id="9" name="Line 171">
            <a:extLst>
              <a:ext uri="{FF2B5EF4-FFF2-40B4-BE49-F238E27FC236}">
                <a16:creationId xmlns:a16="http://schemas.microsoft.com/office/drawing/2014/main" id="{5BED798A-A164-985B-BEB4-A87EB9FC1E4E}"/>
              </a:ext>
            </a:extLst>
          </p:cNvPr>
          <p:cNvSpPr>
            <a:spLocks noChangeShapeType="1"/>
          </p:cNvSpPr>
          <p:nvPr/>
        </p:nvSpPr>
        <p:spPr bwMode="auto">
          <a:xfrm>
            <a:off x="1842300" y="5357241"/>
            <a:ext cx="0" cy="304800"/>
          </a:xfrm>
          <a:prstGeom prst="line">
            <a:avLst/>
          </a:prstGeom>
          <a:noFill/>
          <a:ln w="9525">
            <a:solidFill>
              <a:srgbClr val="000000"/>
            </a:solidFill>
            <a:round/>
            <a:headEnd/>
            <a:tailEnd/>
          </a:ln>
        </p:spPr>
        <p:txBody>
          <a:bodyPr wrap="none"/>
          <a:lstStyle/>
          <a:p>
            <a:endParaRPr lang="zh-CN" altLang="en-US"/>
          </a:p>
        </p:txBody>
      </p:sp>
      <p:sp>
        <p:nvSpPr>
          <p:cNvPr id="10" name="Line 70">
            <a:extLst>
              <a:ext uri="{FF2B5EF4-FFF2-40B4-BE49-F238E27FC236}">
                <a16:creationId xmlns:a16="http://schemas.microsoft.com/office/drawing/2014/main" id="{D01F480E-0DBA-E816-70D8-7C8A3A722C14}"/>
              </a:ext>
            </a:extLst>
          </p:cNvPr>
          <p:cNvSpPr>
            <a:spLocks noChangeShapeType="1"/>
          </p:cNvSpPr>
          <p:nvPr/>
        </p:nvSpPr>
        <p:spPr bwMode="auto">
          <a:xfrm flipV="1">
            <a:off x="1837538" y="4154417"/>
            <a:ext cx="23812" cy="1518394"/>
          </a:xfrm>
          <a:prstGeom prst="line">
            <a:avLst/>
          </a:prstGeom>
          <a:noFill/>
          <a:ln w="9525">
            <a:solidFill>
              <a:srgbClr val="000000"/>
            </a:solidFill>
            <a:round/>
            <a:headEnd/>
            <a:tailEnd type="triangle" w="med" len="med"/>
          </a:ln>
        </p:spPr>
        <p:txBody>
          <a:bodyPr wrap="none"/>
          <a:lstStyle/>
          <a:p>
            <a:endParaRPr lang="zh-CN" altLang="en-US"/>
          </a:p>
        </p:txBody>
      </p:sp>
      <p:sp>
        <p:nvSpPr>
          <p:cNvPr id="11" name="Text Box 185">
            <a:extLst>
              <a:ext uri="{FF2B5EF4-FFF2-40B4-BE49-F238E27FC236}">
                <a16:creationId xmlns:a16="http://schemas.microsoft.com/office/drawing/2014/main" id="{41C20870-C07F-229A-3111-CBF7FE270428}"/>
              </a:ext>
            </a:extLst>
          </p:cNvPr>
          <p:cNvSpPr txBox="1">
            <a:spLocks noChangeArrowheads="1"/>
          </p:cNvSpPr>
          <p:nvPr/>
        </p:nvSpPr>
        <p:spPr bwMode="auto">
          <a:xfrm>
            <a:off x="1121451" y="4147160"/>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1</a:t>
            </a:r>
          </a:p>
        </p:txBody>
      </p:sp>
      <mc:AlternateContent xmlns:mc="http://schemas.openxmlformats.org/markup-compatibility/2006" xmlns:a14="http://schemas.microsoft.com/office/drawing/2010/main">
        <mc:Choice Requires="a14">
          <p:sp>
            <p:nvSpPr>
              <p:cNvPr id="53251" name="Rectangle 3" descr="Rectangle: Click to edit Master text styles&#10;Second level&#10;Third level&#10;Fourth level&#10;Fifth level"/>
              <p:cNvSpPr>
                <a:spLocks noGrp="1" noChangeArrowheads="1"/>
              </p:cNvSpPr>
              <p:nvPr>
                <p:ph idx="1"/>
              </p:nvPr>
            </p:nvSpPr>
            <p:spPr>
              <a:xfrm>
                <a:off x="812800" y="914400"/>
                <a:ext cx="8612186"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m:t>
                    </m:r>
                    <m:r>
                      <a:rPr lang="en-US" altLang="zh-CN" sz="2800" i="1" dirty="0" smtClean="0">
                        <a:latin typeface="Cambria Math" panose="02040503050406030204" pitchFamily="18" charset="0"/>
                        <a:ea typeface="宋体" pitchFamily="2" charset="-122"/>
                      </a:rPr>
                      <m:t>12</m:t>
                    </m:r>
                    <m:r>
                      <a:rPr lang="en-US" altLang="zh-CN" sz="2800" i="1" dirty="0" smtClean="0">
                        <a:latin typeface="Cambria Math" panose="02040503050406030204" pitchFamily="18" charset="0"/>
                        <a:ea typeface="宋体" pitchFamily="2" charset="-122"/>
                      </a:rPr>
                      <m:t>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 +</m:t>
                    </m:r>
                    <m:d>
                      <m:dPr>
                        <m:begChr m:val="⌈"/>
                        <m:endChr m:val="⌉"/>
                        <m:ctrlPr>
                          <a:rPr lang="en-GB" altLang="zh-CN" sz="2800" i="1" dirty="0" smtClean="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 </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US" altLang="zh-CN" sz="2800" i="1" dirty="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 =</m:t>
                    </m:r>
                    <m:r>
                      <a:rPr lang="en-US" altLang="zh-CN" sz="2800" i="1" dirty="0" smtClean="0">
                        <a:latin typeface="Cambria Math" panose="02040503050406030204" pitchFamily="18" charset="0"/>
                        <a:ea typeface="宋体" pitchFamily="2" charset="-122"/>
                      </a:rPr>
                      <m:t>32</m:t>
                    </m:r>
                  </m:oMath>
                </a14:m>
                <a:endParaRPr lang="en-US" altLang="zh-CN" sz="2800" dirty="0">
                  <a:ea typeface="宋体" pitchFamily="2" charset="-122"/>
                </a:endParaRPr>
              </a:p>
              <a:p>
                <a:pPr eaLnBrk="1" hangingPunct="1"/>
                <a:r>
                  <a:rPr lang="en-US" altLang="zh-CN" sz="2800" dirty="0">
                    <a:ea typeface="宋体" pitchFamily="2" charset="-122"/>
                  </a:rPr>
                  <a:t>T1 preempts T3 once, and T2 preempts T3 once</a:t>
                </a:r>
              </a:p>
              <a:p>
                <a:pPr lvl="1" eaLnBrk="1" hangingPunct="1"/>
                <a:r>
                  <a:rPr lang="en-US" altLang="zh-CN" sz="2600" dirty="0">
                    <a:ea typeface="宋体" pitchFamily="2" charset="-122"/>
                  </a:rPr>
                  <a:t>since all 3 tasks are released at time 0 (synchronous release time assumption), and T1 and T2 have higher priority than T3</a:t>
                </a:r>
                <a:endParaRPr lang="en-US" altLang="zh-CN" sz="2400" dirty="0">
                  <a:ea typeface="宋体" pitchFamily="2" charset="-122"/>
                </a:endParaRPr>
              </a:p>
              <a:p>
                <a:pPr eaLnBrk="1" hangingPunct="1"/>
                <a:endParaRPr lang="en-US" altLang="zh-CN" sz="2800" dirty="0">
                  <a:ea typeface="宋体" pitchFamily="2" charset="-122"/>
                </a:endParaRPr>
              </a:p>
            </p:txBody>
          </p:sp>
        </mc:Choice>
        <mc:Fallback xmlns="">
          <p:sp>
            <p:nvSpPr>
              <p:cNvPr id="53251"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612186" cy="5105400"/>
              </a:xfrm>
              <a:blipFill>
                <a:blip r:embed="rId3"/>
                <a:stretch>
                  <a:fillRect l="-1628" r="-849"/>
                </a:stretch>
              </a:blipFill>
              <a:ln>
                <a:noFill/>
              </a:ln>
              <a:effectLst/>
            </p:spPr>
            <p:txBody>
              <a:bodyPr/>
              <a:lstStyle/>
              <a:p>
                <a:r>
                  <a:rPr lang="en-SE">
                    <a:noFill/>
                  </a:rPr>
                  <a:t> </a:t>
                </a:r>
              </a:p>
            </p:txBody>
          </p:sp>
        </mc:Fallback>
      </mc:AlternateContent>
      <p:sp>
        <p:nvSpPr>
          <p:cNvPr id="53252" name="Line 4"/>
          <p:cNvSpPr>
            <a:spLocks noChangeShapeType="1"/>
          </p:cNvSpPr>
          <p:nvPr/>
        </p:nvSpPr>
        <p:spPr bwMode="auto">
          <a:xfrm>
            <a:off x="1855788" y="5903913"/>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53253" name="Line 5"/>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53254" name="Line 6"/>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53255" name="Line 7"/>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53256" name="Line 8"/>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53257" name="Line 9"/>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53258" name="Text Box 10"/>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53259" name="Text Box 11"/>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53260" name="Text Box 12"/>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53261" name="Text Box 13"/>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53262" name="Text Box 14"/>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53263" name="Line 15"/>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53264" name="Text Box 16"/>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53265" name="Rectangle 17"/>
          <p:cNvSpPr>
            <a:spLocks noChangeArrowheads="1"/>
          </p:cNvSpPr>
          <p:nvPr/>
        </p:nvSpPr>
        <p:spPr bwMode="auto">
          <a:xfrm>
            <a:off x="1855789" y="5556251"/>
            <a:ext cx="1500187"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3266" name="Rectangle 18"/>
          <p:cNvSpPr>
            <a:spLocks noChangeArrowheads="1"/>
          </p:cNvSpPr>
          <p:nvPr/>
        </p:nvSpPr>
        <p:spPr bwMode="auto">
          <a:xfrm>
            <a:off x="6432550" y="5556251"/>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3267" name="Text Box 19"/>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Time</a:t>
            </a:r>
          </a:p>
        </p:txBody>
      </p:sp>
      <p:sp>
        <p:nvSpPr>
          <p:cNvPr id="53268" name="Rectangle 20"/>
          <p:cNvSpPr>
            <a:spLocks noChangeArrowheads="1"/>
          </p:cNvSpPr>
          <p:nvPr/>
        </p:nvSpPr>
        <p:spPr bwMode="auto">
          <a:xfrm>
            <a:off x="3403600" y="5067301"/>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3269" name="Rectangle 21"/>
          <p:cNvSpPr>
            <a:spLocks noChangeArrowheads="1"/>
          </p:cNvSpPr>
          <p:nvPr/>
        </p:nvSpPr>
        <p:spPr bwMode="auto">
          <a:xfrm>
            <a:off x="7996239" y="5067301"/>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3270" name="Rectangle 22"/>
          <p:cNvSpPr>
            <a:spLocks noChangeArrowheads="1"/>
          </p:cNvSpPr>
          <p:nvPr/>
        </p:nvSpPr>
        <p:spPr bwMode="auto">
          <a:xfrm>
            <a:off x="4903788" y="4533901"/>
            <a:ext cx="1809750"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3271" name="Line 23"/>
          <p:cNvSpPr>
            <a:spLocks noChangeShapeType="1"/>
          </p:cNvSpPr>
          <p:nvPr/>
        </p:nvSpPr>
        <p:spPr bwMode="auto">
          <a:xfrm flipV="1">
            <a:off x="6713538" y="4305300"/>
            <a:ext cx="0" cy="342900"/>
          </a:xfrm>
          <a:prstGeom prst="line">
            <a:avLst/>
          </a:prstGeom>
          <a:noFill/>
          <a:ln w="9525">
            <a:solidFill>
              <a:srgbClr val="000000"/>
            </a:solidFill>
            <a:round/>
            <a:headEnd/>
            <a:tailEnd type="triangle" w="med" len="med"/>
          </a:ln>
        </p:spPr>
        <p:txBody>
          <a:bodyPr wrap="none"/>
          <a:lstStyle/>
          <a:p>
            <a:endParaRPr lang="zh-CN" altLang="en-US"/>
          </a:p>
        </p:txBody>
      </p:sp>
      <p:sp>
        <p:nvSpPr>
          <p:cNvPr id="53272" name="Rectangle 24"/>
          <p:cNvSpPr>
            <a:spLocks noChangeArrowheads="1"/>
          </p:cNvSpPr>
          <p:nvPr/>
        </p:nvSpPr>
        <p:spPr bwMode="auto">
          <a:xfrm>
            <a:off x="6713539" y="40767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32</a:t>
            </a:r>
          </a:p>
        </p:txBody>
      </p:sp>
      <p:graphicFrame>
        <p:nvGraphicFramePr>
          <p:cNvPr id="3" name="Group 36">
            <a:extLst>
              <a:ext uri="{FF2B5EF4-FFF2-40B4-BE49-F238E27FC236}">
                <a16:creationId xmlns:a16="http://schemas.microsoft.com/office/drawing/2014/main" id="{D421CC21-2321-7E11-0D9D-7D5C0FC8504B}"/>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4" name="Line 57">
            <a:extLst>
              <a:ext uri="{FF2B5EF4-FFF2-40B4-BE49-F238E27FC236}">
                <a16:creationId xmlns:a16="http://schemas.microsoft.com/office/drawing/2014/main" id="{56FA3B0D-C0C6-91D7-4D6E-E3B2EF083A02}"/>
              </a:ext>
            </a:extLst>
          </p:cNvPr>
          <p:cNvSpPr>
            <a:spLocks noChangeShapeType="1"/>
          </p:cNvSpPr>
          <p:nvPr/>
        </p:nvSpPr>
        <p:spPr bwMode="auto">
          <a:xfrm>
            <a:off x="1860550" y="5624855"/>
            <a:ext cx="0" cy="304800"/>
          </a:xfrm>
          <a:prstGeom prst="line">
            <a:avLst/>
          </a:prstGeom>
          <a:noFill/>
          <a:ln w="9525">
            <a:solidFill>
              <a:srgbClr val="000000"/>
            </a:solidFill>
            <a:round/>
            <a:headEnd/>
            <a:tailEnd/>
          </a:ln>
        </p:spPr>
        <p:txBody>
          <a:bodyPr wrap="none"/>
          <a:lstStyle/>
          <a:p>
            <a:endParaRPr lang="zh-CN" altLang="en-US"/>
          </a:p>
        </p:txBody>
      </p:sp>
      <p:sp>
        <p:nvSpPr>
          <p:cNvPr id="5" name="Line 171">
            <a:extLst>
              <a:ext uri="{FF2B5EF4-FFF2-40B4-BE49-F238E27FC236}">
                <a16:creationId xmlns:a16="http://schemas.microsoft.com/office/drawing/2014/main" id="{F59025FB-294D-E9BF-F68F-81B222970750}"/>
              </a:ext>
            </a:extLst>
          </p:cNvPr>
          <p:cNvSpPr>
            <a:spLocks noChangeShapeType="1"/>
          </p:cNvSpPr>
          <p:nvPr/>
        </p:nvSpPr>
        <p:spPr bwMode="auto">
          <a:xfrm>
            <a:off x="1860550" y="5359743"/>
            <a:ext cx="0" cy="304800"/>
          </a:xfrm>
          <a:prstGeom prst="line">
            <a:avLst/>
          </a:prstGeom>
          <a:noFill/>
          <a:ln w="9525">
            <a:solidFill>
              <a:srgbClr val="000000"/>
            </a:solidFill>
            <a:round/>
            <a:headEnd/>
            <a:tailEnd/>
          </a:ln>
        </p:spPr>
        <p:txBody>
          <a:bodyPr wrap="none"/>
          <a:lstStyle/>
          <a:p>
            <a:endParaRPr lang="zh-CN" altLang="en-US"/>
          </a:p>
        </p:txBody>
      </p:sp>
      <p:sp>
        <p:nvSpPr>
          <p:cNvPr id="6" name="Line 70">
            <a:extLst>
              <a:ext uri="{FF2B5EF4-FFF2-40B4-BE49-F238E27FC236}">
                <a16:creationId xmlns:a16="http://schemas.microsoft.com/office/drawing/2014/main" id="{5D05EE4D-38F9-0030-F624-33A6E8A6A58B}"/>
              </a:ext>
            </a:extLst>
          </p:cNvPr>
          <p:cNvSpPr>
            <a:spLocks noChangeShapeType="1"/>
          </p:cNvSpPr>
          <p:nvPr/>
        </p:nvSpPr>
        <p:spPr bwMode="auto">
          <a:xfrm flipV="1">
            <a:off x="1855788" y="4156919"/>
            <a:ext cx="23812" cy="1518394"/>
          </a:xfrm>
          <a:prstGeom prst="line">
            <a:avLst/>
          </a:prstGeom>
          <a:noFill/>
          <a:ln w="9525">
            <a:solidFill>
              <a:srgbClr val="000000"/>
            </a:solidFill>
            <a:round/>
            <a:headEnd/>
            <a:tailEnd type="triangle" w="med" len="med"/>
          </a:ln>
        </p:spPr>
        <p:txBody>
          <a:bodyPr wrap="none"/>
          <a:lstStyle/>
          <a:p>
            <a:endParaRPr lang="zh-CN" altLang="en-US"/>
          </a:p>
        </p:txBody>
      </p:sp>
      <p:sp>
        <p:nvSpPr>
          <p:cNvPr id="7" name="Text Box 185">
            <a:extLst>
              <a:ext uri="{FF2B5EF4-FFF2-40B4-BE49-F238E27FC236}">
                <a16:creationId xmlns:a16="http://schemas.microsoft.com/office/drawing/2014/main" id="{DD868AB1-9C00-B61F-A870-705B592B3647}"/>
              </a:ext>
            </a:extLst>
          </p:cNvPr>
          <p:cNvSpPr txBox="1">
            <a:spLocks noChangeArrowheads="1"/>
          </p:cNvSpPr>
          <p:nvPr/>
        </p:nvSpPr>
        <p:spPr bwMode="auto">
          <a:xfrm>
            <a:off x="1139701" y="4149662"/>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descr="Rectangle: Click to edit Master text styles&#10;Second level&#10;Third level&#10;Fourth level&#10;Fifth level"/>
              <p:cNvSpPr>
                <a:spLocks noGrp="1" noChangeArrowheads="1"/>
              </p:cNvSpPr>
              <p:nvPr>
                <p:ph idx="1"/>
              </p:nvPr>
            </p:nvSpPr>
            <p:spPr>
              <a:xfrm>
                <a:off x="812800" y="914400"/>
                <a:ext cx="8401722" cy="5105400"/>
              </a:xfrm>
            </p:spPr>
            <p:txBody>
              <a:bodyPr>
                <a:normAutofit/>
              </a:bodyPr>
              <a:lstStyle/>
              <a:p>
                <a:pPr eaLnBrk="1" hangingPunct="1"/>
                <a14:m>
                  <m:oMath xmlns:m="http://schemas.openxmlformats.org/officeDocument/2006/math">
                    <m:sSub>
                      <m:sSubPr>
                        <m:ctrlPr>
                          <a:rPr lang="en-GB" altLang="zh-CN" sz="2800" i="1" dirty="0" smtClean="0">
                            <a:latin typeface="Cambria Math" panose="02040503050406030204" pitchFamily="18" charset="0"/>
                            <a:ea typeface="宋体" pitchFamily="2" charset="-122"/>
                          </a:rPr>
                        </m:ctrlPr>
                      </m:sSubPr>
                      <m:e>
                        <m:r>
                          <a:rPr lang="en-US" altLang="zh-CN" sz="2800" dirty="0">
                            <a:latin typeface="Cambria Math" panose="02040503050406030204" pitchFamily="18" charset="0"/>
                            <a:ea typeface="宋体" pitchFamily="2" charset="-122"/>
                          </a:rPr>
                          <m:t>𝑅</m:t>
                        </m:r>
                      </m:e>
                      <m:sub>
                        <m:r>
                          <a:rPr lang="en-US" altLang="zh-CN" sz="2800" dirty="0">
                            <a:latin typeface="Cambria Math" panose="02040503050406030204" pitchFamily="18" charset="0"/>
                            <a:ea typeface="宋体" pitchFamily="2" charset="-122"/>
                          </a:rPr>
                          <m:t>3</m:t>
                        </m:r>
                      </m:sub>
                    </m:sSub>
                    <m:r>
                      <a:rPr lang="en-GB" altLang="zh-CN" sz="2800" b="0" i="0" dirty="0" smtClean="0">
                        <a:latin typeface="Cambria Math" panose="02040503050406030204" pitchFamily="18" charset="0"/>
                        <a:ea typeface="宋体" pitchFamily="2" charset="-122"/>
                      </a:rPr>
                      <m:t> </m:t>
                    </m:r>
                    <m:r>
                      <a:rPr lang="en-US" altLang="zh-CN" sz="2800" dirty="0">
                        <a:latin typeface="Cambria Math" panose="02040503050406030204" pitchFamily="18" charset="0"/>
                        <a:ea typeface="宋体" pitchFamily="2" charset="-122"/>
                      </a:rPr>
                      <m:t>= 12 +</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dirty="0">
                        <a:latin typeface="Cambria Math" panose="02040503050406030204" pitchFamily="18" charset="0"/>
                        <a:ea typeface="宋体" pitchFamily="2" charset="-122"/>
                      </a:rPr>
                      <m:t>∗10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dirty="0">
                        <a:latin typeface="Cambria Math" panose="02040503050406030204" pitchFamily="18" charset="0"/>
                        <a:ea typeface="宋体" pitchFamily="2" charset="-122"/>
                      </a:rPr>
                      <m:t>∗10</m:t>
                    </m:r>
                  </m:oMath>
                </a14:m>
                <a:endParaRPr lang="en-GB" altLang="zh-CN" sz="2800"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dirty="0" smtClean="0">
                        <a:latin typeface="Cambria Math" panose="02040503050406030204" pitchFamily="18" charset="0"/>
                        <a:ea typeface="宋体" pitchFamily="2" charset="-122"/>
                      </a:rPr>
                      <m:t> </m:t>
                    </m:r>
                    <m:r>
                      <a:rPr lang="en-US" altLang="zh-CN" sz="2800" dirty="0">
                        <a:latin typeface="Cambria Math" panose="02040503050406030204" pitchFamily="18" charset="0"/>
                        <a:ea typeface="宋体" pitchFamily="2" charset="-122"/>
                      </a:rPr>
                      <m:t>=12 +</m:t>
                    </m:r>
                    <m:r>
                      <a:rPr lang="en-GB" altLang="zh-CN" sz="2800" b="0" i="1" dirty="0" smtClean="0">
                        <a:latin typeface="Cambria Math" panose="02040503050406030204" pitchFamily="18" charset="0"/>
                        <a:ea typeface="宋体" pitchFamily="2" charset="-122"/>
                      </a:rPr>
                      <m:t>2</m:t>
                    </m:r>
                    <m:r>
                      <a:rPr lang="en-US" altLang="zh-CN" sz="2800" dirty="0">
                        <a:latin typeface="Cambria Math" panose="02040503050406030204" pitchFamily="18" charset="0"/>
                        <a:ea typeface="宋体" pitchFamily="2" charset="-122"/>
                      </a:rPr>
                      <m:t>∗10 +</m:t>
                    </m:r>
                    <m:r>
                      <a:rPr lang="en-GB" altLang="zh-CN" sz="2800" b="0" i="1" dirty="0" smtClean="0">
                        <a:latin typeface="Cambria Math" panose="02040503050406030204" pitchFamily="18" charset="0"/>
                        <a:ea typeface="宋体" pitchFamily="2" charset="-122"/>
                      </a:rPr>
                      <m:t>1</m:t>
                    </m:r>
                    <m:r>
                      <a:rPr lang="en-US" altLang="zh-CN" sz="2800" dirty="0">
                        <a:latin typeface="Cambria Math" panose="02040503050406030204" pitchFamily="18" charset="0"/>
                        <a:ea typeface="宋体" pitchFamily="2" charset="-122"/>
                      </a:rPr>
                      <m:t>∗10</m:t>
                    </m:r>
                    <m:r>
                      <a:rPr lang="en-GB" altLang="zh-CN" sz="2800" b="0" i="0" dirty="0" smtClean="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42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once</a:t>
                </a:r>
              </a:p>
              <a:p>
                <a:pPr lvl="1" eaLnBrk="1" hangingPunct="1"/>
                <a:r>
                  <a:rPr lang="en-US" altLang="zh-CN" sz="2600" dirty="0">
                    <a:ea typeface="宋体" pitchFamily="2" charset="-122"/>
                  </a:rPr>
                  <a:t>Since T3 has not finished execution at time 30, and another job of higher priority task T1 is released at time 30 and preempts T3</a:t>
                </a:r>
              </a:p>
              <a:p>
                <a:pPr eaLnBrk="1" hangingPunct="1"/>
                <a:endParaRPr lang="en-US" altLang="zh-CN" sz="2800" dirty="0">
                  <a:ea typeface="宋体" pitchFamily="2" charset="-122"/>
                </a:endParaRPr>
              </a:p>
            </p:txBody>
          </p:sp>
        </mc:Choice>
        <mc:Fallback xmlns="">
          <p:sp>
            <p:nvSpPr>
              <p:cNvPr id="5427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01722" cy="5105400"/>
              </a:xfrm>
              <a:blipFill>
                <a:blip r:embed="rId3"/>
                <a:stretch>
                  <a:fillRect l="-1668"/>
                </a:stretch>
              </a:blipFill>
            </p:spPr>
            <p:txBody>
              <a:bodyPr/>
              <a:lstStyle/>
              <a:p>
                <a:r>
                  <a:rPr lang="en-SE">
                    <a:noFill/>
                  </a:rPr>
                  <a:t> </a:t>
                </a:r>
              </a:p>
            </p:txBody>
          </p:sp>
        </mc:Fallback>
      </mc:AlternateContent>
      <p:sp>
        <p:nvSpPr>
          <p:cNvPr id="54276" name="Line 4"/>
          <p:cNvSpPr>
            <a:spLocks noChangeShapeType="1"/>
          </p:cNvSpPr>
          <p:nvPr/>
        </p:nvSpPr>
        <p:spPr bwMode="auto">
          <a:xfrm>
            <a:off x="1855788" y="5903913"/>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54277" name="Line 5"/>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54278" name="Line 6"/>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54279" name="Line 7"/>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54280" name="Line 8"/>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54281" name="Line 9"/>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54282" name="Text Box 10"/>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54283" name="Text Box 11"/>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54284" name="Text Box 12"/>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54285" name="Text Box 13"/>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54286" name="Text Box 14"/>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54287" name="Line 15"/>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54288" name="Text Box 16"/>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54289" name="Rectangle 17"/>
          <p:cNvSpPr>
            <a:spLocks noChangeArrowheads="1"/>
          </p:cNvSpPr>
          <p:nvPr/>
        </p:nvSpPr>
        <p:spPr bwMode="auto">
          <a:xfrm>
            <a:off x="1855789" y="5556251"/>
            <a:ext cx="1500187"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290" name="Rectangle 18"/>
          <p:cNvSpPr>
            <a:spLocks noChangeArrowheads="1"/>
          </p:cNvSpPr>
          <p:nvPr/>
        </p:nvSpPr>
        <p:spPr bwMode="auto">
          <a:xfrm>
            <a:off x="6432550" y="5556251"/>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291" name="Text Box 19"/>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Time</a:t>
            </a:r>
          </a:p>
        </p:txBody>
      </p:sp>
      <p:sp>
        <p:nvSpPr>
          <p:cNvPr id="54292" name="Rectangle 20"/>
          <p:cNvSpPr>
            <a:spLocks noChangeArrowheads="1"/>
          </p:cNvSpPr>
          <p:nvPr/>
        </p:nvSpPr>
        <p:spPr bwMode="auto">
          <a:xfrm>
            <a:off x="3403600" y="5067301"/>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4293" name="Rectangle 21"/>
          <p:cNvSpPr>
            <a:spLocks noChangeArrowheads="1"/>
          </p:cNvSpPr>
          <p:nvPr/>
        </p:nvSpPr>
        <p:spPr bwMode="auto">
          <a:xfrm>
            <a:off x="7996239" y="5067301"/>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4294" name="Rectangle 22"/>
          <p:cNvSpPr>
            <a:spLocks noChangeArrowheads="1"/>
          </p:cNvSpPr>
          <p:nvPr/>
        </p:nvSpPr>
        <p:spPr bwMode="auto">
          <a:xfrm>
            <a:off x="4903788" y="4533901"/>
            <a:ext cx="1528762"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4295" name="Line 23"/>
          <p:cNvSpPr>
            <a:spLocks noChangeShapeType="1"/>
          </p:cNvSpPr>
          <p:nvPr/>
        </p:nvSpPr>
        <p:spPr bwMode="auto">
          <a:xfrm flipV="1">
            <a:off x="8493125" y="4362450"/>
            <a:ext cx="0" cy="342900"/>
          </a:xfrm>
          <a:prstGeom prst="line">
            <a:avLst/>
          </a:prstGeom>
          <a:noFill/>
          <a:ln w="9525">
            <a:solidFill>
              <a:srgbClr val="000000"/>
            </a:solidFill>
            <a:round/>
            <a:headEnd/>
            <a:tailEnd type="triangle" w="med" len="med"/>
          </a:ln>
        </p:spPr>
        <p:txBody>
          <a:bodyPr wrap="none"/>
          <a:lstStyle/>
          <a:p>
            <a:endParaRPr lang="zh-CN" altLang="en-US"/>
          </a:p>
        </p:txBody>
      </p:sp>
      <p:sp>
        <p:nvSpPr>
          <p:cNvPr id="54296" name="Rectangle 24"/>
          <p:cNvSpPr>
            <a:spLocks noChangeArrowheads="1"/>
          </p:cNvSpPr>
          <p:nvPr/>
        </p:nvSpPr>
        <p:spPr bwMode="auto">
          <a:xfrm>
            <a:off x="8493126" y="40767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42</a:t>
            </a:r>
          </a:p>
        </p:txBody>
      </p:sp>
      <p:sp>
        <p:nvSpPr>
          <p:cNvPr id="54297" name="Rectangle 25"/>
          <p:cNvSpPr>
            <a:spLocks noChangeArrowheads="1"/>
          </p:cNvSpPr>
          <p:nvPr/>
        </p:nvSpPr>
        <p:spPr bwMode="auto">
          <a:xfrm>
            <a:off x="7988301" y="4533901"/>
            <a:ext cx="504825"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a:ea typeface="宋体" pitchFamily="2" charset="-122"/>
            </a:endParaRPr>
          </a:p>
        </p:txBody>
      </p:sp>
      <p:sp>
        <p:nvSpPr>
          <p:cNvPr id="6" name="Rectangle 2">
            <a:extLst>
              <a:ext uri="{FF2B5EF4-FFF2-40B4-BE49-F238E27FC236}">
                <a16:creationId xmlns:a16="http://schemas.microsoft.com/office/drawing/2014/main" id="{11B8534A-DD67-BE63-C044-A65B0C8C55A9}"/>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2</a:t>
            </a:r>
          </a:p>
        </p:txBody>
      </p:sp>
      <p:graphicFrame>
        <p:nvGraphicFramePr>
          <p:cNvPr id="3" name="Group 36">
            <a:extLst>
              <a:ext uri="{FF2B5EF4-FFF2-40B4-BE49-F238E27FC236}">
                <a16:creationId xmlns:a16="http://schemas.microsoft.com/office/drawing/2014/main" id="{3F693534-7388-D442-C06D-F98846F002A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4" name="Line 57">
            <a:extLst>
              <a:ext uri="{FF2B5EF4-FFF2-40B4-BE49-F238E27FC236}">
                <a16:creationId xmlns:a16="http://schemas.microsoft.com/office/drawing/2014/main" id="{01A4BE02-9AF4-DE41-5CFD-DEB4710AECDC}"/>
              </a:ext>
            </a:extLst>
          </p:cNvPr>
          <p:cNvSpPr>
            <a:spLocks noChangeShapeType="1"/>
          </p:cNvSpPr>
          <p:nvPr/>
        </p:nvSpPr>
        <p:spPr bwMode="auto">
          <a:xfrm>
            <a:off x="1852611" y="5614919"/>
            <a:ext cx="0" cy="304800"/>
          </a:xfrm>
          <a:prstGeom prst="line">
            <a:avLst/>
          </a:prstGeom>
          <a:noFill/>
          <a:ln w="9525">
            <a:solidFill>
              <a:srgbClr val="000000"/>
            </a:solidFill>
            <a:round/>
            <a:headEnd/>
            <a:tailEnd/>
          </a:ln>
        </p:spPr>
        <p:txBody>
          <a:bodyPr wrap="none"/>
          <a:lstStyle/>
          <a:p>
            <a:endParaRPr lang="zh-CN" altLang="en-US"/>
          </a:p>
        </p:txBody>
      </p:sp>
      <p:sp>
        <p:nvSpPr>
          <p:cNvPr id="5" name="Line 171">
            <a:extLst>
              <a:ext uri="{FF2B5EF4-FFF2-40B4-BE49-F238E27FC236}">
                <a16:creationId xmlns:a16="http://schemas.microsoft.com/office/drawing/2014/main" id="{45978D1A-D253-2BFE-F0B0-CF577041A1A9}"/>
              </a:ext>
            </a:extLst>
          </p:cNvPr>
          <p:cNvSpPr>
            <a:spLocks noChangeShapeType="1"/>
          </p:cNvSpPr>
          <p:nvPr/>
        </p:nvSpPr>
        <p:spPr bwMode="auto">
          <a:xfrm>
            <a:off x="1852611" y="5349807"/>
            <a:ext cx="0" cy="304800"/>
          </a:xfrm>
          <a:prstGeom prst="line">
            <a:avLst/>
          </a:prstGeom>
          <a:noFill/>
          <a:ln w="9525">
            <a:solidFill>
              <a:srgbClr val="000000"/>
            </a:solidFill>
            <a:round/>
            <a:headEnd/>
            <a:tailEnd/>
          </a:ln>
        </p:spPr>
        <p:txBody>
          <a:bodyPr wrap="none"/>
          <a:lstStyle/>
          <a:p>
            <a:endParaRPr lang="zh-CN" altLang="en-US"/>
          </a:p>
        </p:txBody>
      </p:sp>
      <p:sp>
        <p:nvSpPr>
          <p:cNvPr id="7" name="Line 70">
            <a:extLst>
              <a:ext uri="{FF2B5EF4-FFF2-40B4-BE49-F238E27FC236}">
                <a16:creationId xmlns:a16="http://schemas.microsoft.com/office/drawing/2014/main" id="{1C63086D-A838-3FE4-DED0-71AD251D3AAA}"/>
              </a:ext>
            </a:extLst>
          </p:cNvPr>
          <p:cNvSpPr>
            <a:spLocks noChangeShapeType="1"/>
          </p:cNvSpPr>
          <p:nvPr/>
        </p:nvSpPr>
        <p:spPr bwMode="auto">
          <a:xfrm flipV="1">
            <a:off x="1847849" y="4146983"/>
            <a:ext cx="23812" cy="1518394"/>
          </a:xfrm>
          <a:prstGeom prst="line">
            <a:avLst/>
          </a:prstGeom>
          <a:noFill/>
          <a:ln w="9525">
            <a:solidFill>
              <a:srgbClr val="000000"/>
            </a:solidFill>
            <a:round/>
            <a:headEnd/>
            <a:tailEnd type="triangle" w="med" len="med"/>
          </a:ln>
        </p:spPr>
        <p:txBody>
          <a:bodyPr wrap="none"/>
          <a:lstStyle/>
          <a:p>
            <a:endParaRPr lang="zh-CN" altLang="en-US"/>
          </a:p>
        </p:txBody>
      </p:sp>
      <p:sp>
        <p:nvSpPr>
          <p:cNvPr id="8" name="Text Box 185">
            <a:extLst>
              <a:ext uri="{FF2B5EF4-FFF2-40B4-BE49-F238E27FC236}">
                <a16:creationId xmlns:a16="http://schemas.microsoft.com/office/drawing/2014/main" id="{D2F62E62-7E6F-7DAC-E5C7-AE52190962D4}"/>
              </a:ext>
            </a:extLst>
          </p:cNvPr>
          <p:cNvSpPr txBox="1">
            <a:spLocks noChangeArrowheads="1"/>
          </p:cNvSpPr>
          <p:nvPr/>
        </p:nvSpPr>
        <p:spPr bwMode="auto">
          <a:xfrm>
            <a:off x="1131762" y="4139726"/>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5299" name="Rectangle 3" descr="Rectangle: Click to edit Master text styles&#10;Second level&#10;Third level&#10;Fourth level&#10;Fifth level"/>
              <p:cNvSpPr>
                <a:spLocks noGrp="1" noChangeArrowheads="1"/>
              </p:cNvSpPr>
              <p:nvPr>
                <p:ph idx="1"/>
              </p:nvPr>
            </p:nvSpPr>
            <p:spPr>
              <a:xfrm>
                <a:off x="812800" y="914400"/>
                <a:ext cx="8416924" cy="5105400"/>
              </a:xfrm>
            </p:spPr>
            <p:txBody>
              <a:bodyPr>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12 +</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 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600" dirty="0">
                    <a:ea typeface="宋体" pitchFamily="2" charset="-122"/>
                  </a:rPr>
                  <a:t>Since T3 has not finished execution at time 40, and another job of higher priority task T2 is released at time 40 and preempts T3</a:t>
                </a:r>
                <a:endParaRPr lang="en-US" altLang="zh-CN" sz="2800" dirty="0">
                  <a:ea typeface="宋体" pitchFamily="2" charset="-122"/>
                </a:endParaRPr>
              </a:p>
            </p:txBody>
          </p:sp>
        </mc:Choice>
        <mc:Fallback xmlns="">
          <p:sp>
            <p:nvSpPr>
              <p:cNvPr id="55299"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16924" cy="5105400"/>
              </a:xfrm>
              <a:blipFill>
                <a:blip r:embed="rId3"/>
                <a:stretch>
                  <a:fillRect l="-1665"/>
                </a:stretch>
              </a:blipFill>
            </p:spPr>
            <p:txBody>
              <a:bodyPr/>
              <a:lstStyle/>
              <a:p>
                <a:r>
                  <a:rPr lang="en-SE">
                    <a:noFill/>
                  </a:rPr>
                  <a:t> </a:t>
                </a:r>
              </a:p>
            </p:txBody>
          </p:sp>
        </mc:Fallback>
      </mc:AlternateContent>
      <p:sp>
        <p:nvSpPr>
          <p:cNvPr id="55300" name="Line 4"/>
          <p:cNvSpPr>
            <a:spLocks noChangeShapeType="1"/>
          </p:cNvSpPr>
          <p:nvPr/>
        </p:nvSpPr>
        <p:spPr bwMode="auto">
          <a:xfrm>
            <a:off x="1855788" y="5903913"/>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55301" name="Line 5"/>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55302" name="Line 6"/>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55303" name="Line 7"/>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55304" name="Line 8"/>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55305" name="Line 9"/>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55306" name="Text Box 10"/>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55307" name="Text Box 11"/>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55308" name="Text Box 12"/>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55309" name="Text Box 13"/>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55310" name="Text Box 14"/>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55311" name="Line 15"/>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55312" name="Text Box 16"/>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55313" name="Rectangle 17"/>
          <p:cNvSpPr>
            <a:spLocks noChangeArrowheads="1"/>
          </p:cNvSpPr>
          <p:nvPr/>
        </p:nvSpPr>
        <p:spPr bwMode="auto">
          <a:xfrm>
            <a:off x="1855789" y="5556251"/>
            <a:ext cx="1500187"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314" name="Rectangle 18"/>
          <p:cNvSpPr>
            <a:spLocks noChangeArrowheads="1"/>
          </p:cNvSpPr>
          <p:nvPr/>
        </p:nvSpPr>
        <p:spPr bwMode="auto">
          <a:xfrm>
            <a:off x="6432550" y="5556251"/>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315" name="Text Box 19"/>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Time</a:t>
            </a:r>
          </a:p>
        </p:txBody>
      </p:sp>
      <p:sp>
        <p:nvSpPr>
          <p:cNvPr id="55316" name="Rectangle 20"/>
          <p:cNvSpPr>
            <a:spLocks noChangeArrowheads="1"/>
          </p:cNvSpPr>
          <p:nvPr/>
        </p:nvSpPr>
        <p:spPr bwMode="auto">
          <a:xfrm>
            <a:off x="3403600" y="5067301"/>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5317" name="Rectangle 21"/>
          <p:cNvSpPr>
            <a:spLocks noChangeArrowheads="1"/>
          </p:cNvSpPr>
          <p:nvPr/>
        </p:nvSpPr>
        <p:spPr bwMode="auto">
          <a:xfrm>
            <a:off x="7996239" y="5067301"/>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5318" name="Rectangle 22"/>
          <p:cNvSpPr>
            <a:spLocks noChangeArrowheads="1"/>
          </p:cNvSpPr>
          <p:nvPr/>
        </p:nvSpPr>
        <p:spPr bwMode="auto">
          <a:xfrm>
            <a:off x="4903788" y="4533901"/>
            <a:ext cx="1528762"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5319" name="Line 23"/>
          <p:cNvSpPr>
            <a:spLocks noChangeShapeType="1"/>
          </p:cNvSpPr>
          <p:nvPr/>
        </p:nvSpPr>
        <p:spPr bwMode="auto">
          <a:xfrm flipV="1">
            <a:off x="9986963" y="4362450"/>
            <a:ext cx="0" cy="342900"/>
          </a:xfrm>
          <a:prstGeom prst="line">
            <a:avLst/>
          </a:prstGeom>
          <a:noFill/>
          <a:ln w="9525">
            <a:solidFill>
              <a:srgbClr val="000000"/>
            </a:solidFill>
            <a:round/>
            <a:headEnd/>
            <a:tailEnd type="triangle" w="med" len="med"/>
          </a:ln>
        </p:spPr>
        <p:txBody>
          <a:bodyPr wrap="none"/>
          <a:lstStyle/>
          <a:p>
            <a:endParaRPr lang="zh-CN" altLang="en-US"/>
          </a:p>
        </p:txBody>
      </p:sp>
      <p:sp>
        <p:nvSpPr>
          <p:cNvPr id="55320" name="Rectangle 24"/>
          <p:cNvSpPr>
            <a:spLocks noChangeArrowheads="1"/>
          </p:cNvSpPr>
          <p:nvPr/>
        </p:nvSpPr>
        <p:spPr bwMode="auto">
          <a:xfrm>
            <a:off x="10028239" y="40767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52</a:t>
            </a:r>
          </a:p>
        </p:txBody>
      </p:sp>
      <p:sp>
        <p:nvSpPr>
          <p:cNvPr id="55321" name="Rectangle 25"/>
          <p:cNvSpPr>
            <a:spLocks noChangeArrowheads="1"/>
          </p:cNvSpPr>
          <p:nvPr/>
        </p:nvSpPr>
        <p:spPr bwMode="auto">
          <a:xfrm>
            <a:off x="9494839" y="4533901"/>
            <a:ext cx="504825"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a:ea typeface="宋体" pitchFamily="2" charset="-122"/>
            </a:endParaRPr>
          </a:p>
        </p:txBody>
      </p:sp>
      <p:sp>
        <p:nvSpPr>
          <p:cNvPr id="6" name="Rectangle 2">
            <a:extLst>
              <a:ext uri="{FF2B5EF4-FFF2-40B4-BE49-F238E27FC236}">
                <a16:creationId xmlns:a16="http://schemas.microsoft.com/office/drawing/2014/main" id="{6C66556B-0575-7931-5513-61C66A375625}"/>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3</a:t>
            </a:r>
          </a:p>
        </p:txBody>
      </p:sp>
      <p:graphicFrame>
        <p:nvGraphicFramePr>
          <p:cNvPr id="2" name="Group 36">
            <a:extLst>
              <a:ext uri="{FF2B5EF4-FFF2-40B4-BE49-F238E27FC236}">
                <a16:creationId xmlns:a16="http://schemas.microsoft.com/office/drawing/2014/main" id="{BFE29AB3-A320-DF1A-43D7-712ECA55EB97}"/>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 name="Line 57">
            <a:extLst>
              <a:ext uri="{FF2B5EF4-FFF2-40B4-BE49-F238E27FC236}">
                <a16:creationId xmlns:a16="http://schemas.microsoft.com/office/drawing/2014/main" id="{609D9CCD-EC66-1301-59C2-8AB54F246813}"/>
              </a:ext>
            </a:extLst>
          </p:cNvPr>
          <p:cNvSpPr>
            <a:spLocks noChangeShapeType="1"/>
          </p:cNvSpPr>
          <p:nvPr/>
        </p:nvSpPr>
        <p:spPr bwMode="auto">
          <a:xfrm>
            <a:off x="1852611" y="5614919"/>
            <a:ext cx="0" cy="304800"/>
          </a:xfrm>
          <a:prstGeom prst="line">
            <a:avLst/>
          </a:prstGeom>
          <a:noFill/>
          <a:ln w="9525">
            <a:solidFill>
              <a:srgbClr val="000000"/>
            </a:solidFill>
            <a:round/>
            <a:headEnd/>
            <a:tailEnd/>
          </a:ln>
        </p:spPr>
        <p:txBody>
          <a:bodyPr wrap="none"/>
          <a:lstStyle/>
          <a:p>
            <a:endParaRPr lang="zh-CN" altLang="en-US"/>
          </a:p>
        </p:txBody>
      </p:sp>
      <p:sp>
        <p:nvSpPr>
          <p:cNvPr id="4" name="Line 171">
            <a:extLst>
              <a:ext uri="{FF2B5EF4-FFF2-40B4-BE49-F238E27FC236}">
                <a16:creationId xmlns:a16="http://schemas.microsoft.com/office/drawing/2014/main" id="{0F5F2C14-FBF0-9BEE-7003-EE26070FC899}"/>
              </a:ext>
            </a:extLst>
          </p:cNvPr>
          <p:cNvSpPr>
            <a:spLocks noChangeShapeType="1"/>
          </p:cNvSpPr>
          <p:nvPr/>
        </p:nvSpPr>
        <p:spPr bwMode="auto">
          <a:xfrm>
            <a:off x="1852611" y="5349807"/>
            <a:ext cx="0" cy="304800"/>
          </a:xfrm>
          <a:prstGeom prst="line">
            <a:avLst/>
          </a:prstGeom>
          <a:noFill/>
          <a:ln w="9525">
            <a:solidFill>
              <a:srgbClr val="000000"/>
            </a:solidFill>
            <a:round/>
            <a:headEnd/>
            <a:tailEnd/>
          </a:ln>
        </p:spPr>
        <p:txBody>
          <a:bodyPr wrap="none"/>
          <a:lstStyle/>
          <a:p>
            <a:endParaRPr lang="zh-CN" altLang="en-US"/>
          </a:p>
        </p:txBody>
      </p:sp>
      <p:sp>
        <p:nvSpPr>
          <p:cNvPr id="5" name="Line 70">
            <a:extLst>
              <a:ext uri="{FF2B5EF4-FFF2-40B4-BE49-F238E27FC236}">
                <a16:creationId xmlns:a16="http://schemas.microsoft.com/office/drawing/2014/main" id="{6871D931-3970-9A00-C215-9E829B8F15A9}"/>
              </a:ext>
            </a:extLst>
          </p:cNvPr>
          <p:cNvSpPr>
            <a:spLocks noChangeShapeType="1"/>
          </p:cNvSpPr>
          <p:nvPr/>
        </p:nvSpPr>
        <p:spPr bwMode="auto">
          <a:xfrm flipV="1">
            <a:off x="1847849" y="4146983"/>
            <a:ext cx="23812" cy="1518394"/>
          </a:xfrm>
          <a:prstGeom prst="line">
            <a:avLst/>
          </a:prstGeom>
          <a:noFill/>
          <a:ln w="9525">
            <a:solidFill>
              <a:srgbClr val="000000"/>
            </a:solidFill>
            <a:round/>
            <a:headEnd/>
            <a:tailEnd type="triangle" w="med" len="med"/>
          </a:ln>
        </p:spPr>
        <p:txBody>
          <a:bodyPr wrap="none"/>
          <a:lstStyle/>
          <a:p>
            <a:endParaRPr lang="zh-CN" altLang="en-US"/>
          </a:p>
        </p:txBody>
      </p:sp>
      <p:sp>
        <p:nvSpPr>
          <p:cNvPr id="8" name="Text Box 185">
            <a:extLst>
              <a:ext uri="{FF2B5EF4-FFF2-40B4-BE49-F238E27FC236}">
                <a16:creationId xmlns:a16="http://schemas.microsoft.com/office/drawing/2014/main" id="{E39DB92D-CB4F-C8A8-AE95-83F5AF508CDF}"/>
              </a:ext>
            </a:extLst>
          </p:cNvPr>
          <p:cNvSpPr txBox="1">
            <a:spLocks noChangeArrowheads="1"/>
          </p:cNvSpPr>
          <p:nvPr/>
        </p:nvSpPr>
        <p:spPr bwMode="auto">
          <a:xfrm>
            <a:off x="1131762" y="4139726"/>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323" name="Rectangle 3" descr="Rectangle: Click to edit Master text styles&#10;Second level&#10;Third level&#10;Fourth level&#10;Fifth level"/>
              <p:cNvSpPr>
                <a:spLocks noGrp="1" noChangeArrowheads="1"/>
              </p:cNvSpPr>
              <p:nvPr>
                <p:ph idx="1"/>
              </p:nvPr>
            </p:nvSpPr>
            <p:spPr>
              <a:xfrm>
                <a:off x="812800" y="914401"/>
                <a:ext cx="8077193" cy="3130552"/>
              </a:xfrm>
            </p:spPr>
            <p:txBody>
              <a:bodyPr>
                <a:normAutofit fontScale="92500" lnSpcReduction="10000"/>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12 +</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 =</m:t>
                    </m:r>
                    <m:r>
                      <a:rPr lang="en-US" altLang="zh-CN" sz="2800" i="1" dirty="0">
                        <a:latin typeface="Cambria Math" panose="02040503050406030204" pitchFamily="18" charset="0"/>
                        <a:ea typeface="宋体" pitchFamily="2" charset="-122"/>
                      </a:rPr>
                      <m:t>12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400" dirty="0">
                    <a:ea typeface="宋体" pitchFamily="2" charset="-122"/>
                  </a:rPr>
                  <a:t>Since T3 has finished execution at time 52, and the next arrivals of T1 and T2 are at time 60 and 80, respectively, so T3 will not experience additional preemptions from T1 and T2</a:t>
                </a:r>
              </a:p>
              <a:p>
                <a:pPr eaLnBrk="1" hangingPunct="1"/>
                <a:r>
                  <a:rPr lang="en-US" altLang="zh-CN" sz="2800" dirty="0">
                    <a:ea typeface="宋体" pitchFamily="2" charset="-122"/>
                  </a:rPr>
                  <a:t>Now the recursive equation has converged, and we have obtained the WCRT of T3 to be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52</m:t>
                    </m:r>
                  </m:oMath>
                </a14:m>
                <a:endParaRPr lang="en-US" altLang="zh-CN" sz="2800" dirty="0">
                  <a:ea typeface="宋体" pitchFamily="2" charset="-122"/>
                </a:endParaRPr>
              </a:p>
            </p:txBody>
          </p:sp>
        </mc:Choice>
        <mc:Fallback xmlns="">
          <p:sp>
            <p:nvSpPr>
              <p:cNvPr id="5632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1"/>
                <a:ext cx="8077193" cy="3130552"/>
              </a:xfrm>
              <a:blipFill>
                <a:blip r:embed="rId3"/>
                <a:stretch>
                  <a:fillRect l="-1509" r="-1887" b="-3307"/>
                </a:stretch>
              </a:blipFill>
            </p:spPr>
            <p:txBody>
              <a:bodyPr/>
              <a:lstStyle/>
              <a:p>
                <a:r>
                  <a:rPr lang="en-SE">
                    <a:noFill/>
                  </a:rPr>
                  <a:t> </a:t>
                </a:r>
              </a:p>
            </p:txBody>
          </p:sp>
        </mc:Fallback>
      </mc:AlternateContent>
      <p:sp>
        <p:nvSpPr>
          <p:cNvPr id="56324" name="Line 4"/>
          <p:cNvSpPr>
            <a:spLocks noChangeShapeType="1"/>
          </p:cNvSpPr>
          <p:nvPr/>
        </p:nvSpPr>
        <p:spPr bwMode="auto">
          <a:xfrm>
            <a:off x="1855788" y="5903913"/>
            <a:ext cx="8077200" cy="0"/>
          </a:xfrm>
          <a:prstGeom prst="line">
            <a:avLst/>
          </a:prstGeom>
          <a:noFill/>
          <a:ln w="9525">
            <a:solidFill>
              <a:srgbClr val="000000"/>
            </a:solidFill>
            <a:round/>
            <a:headEnd/>
            <a:tailEnd type="triangle" w="med" len="med"/>
          </a:ln>
        </p:spPr>
        <p:txBody>
          <a:bodyPr wrap="none"/>
          <a:lstStyle/>
          <a:p>
            <a:endParaRPr lang="zh-CN" altLang="en-US"/>
          </a:p>
        </p:txBody>
      </p:sp>
      <p:sp>
        <p:nvSpPr>
          <p:cNvPr id="56325" name="Line 5"/>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56326" name="Line 6"/>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56327" name="Line 7"/>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56328" name="Line 8"/>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56329" name="Line 9"/>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56330" name="Text Box 10"/>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56331" name="Text Box 11"/>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56332" name="Text Box 12"/>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56333" name="Text Box 13"/>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56334" name="Text Box 14"/>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56335" name="Line 15"/>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56336" name="Text Box 16"/>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56337" name="Rectangle 17"/>
          <p:cNvSpPr>
            <a:spLocks noChangeArrowheads="1"/>
          </p:cNvSpPr>
          <p:nvPr/>
        </p:nvSpPr>
        <p:spPr bwMode="auto">
          <a:xfrm>
            <a:off x="1855789" y="5556251"/>
            <a:ext cx="1500187"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6338" name="Rectangle 18"/>
          <p:cNvSpPr>
            <a:spLocks noChangeArrowheads="1"/>
          </p:cNvSpPr>
          <p:nvPr/>
        </p:nvSpPr>
        <p:spPr bwMode="auto">
          <a:xfrm>
            <a:off x="6432550" y="5556251"/>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6339" name="Text Box 19"/>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Time</a:t>
            </a:r>
          </a:p>
        </p:txBody>
      </p:sp>
      <p:sp>
        <p:nvSpPr>
          <p:cNvPr id="56340" name="Rectangle 20"/>
          <p:cNvSpPr>
            <a:spLocks noChangeArrowheads="1"/>
          </p:cNvSpPr>
          <p:nvPr/>
        </p:nvSpPr>
        <p:spPr bwMode="auto">
          <a:xfrm>
            <a:off x="3403600" y="5067301"/>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6341" name="Rectangle 21"/>
          <p:cNvSpPr>
            <a:spLocks noChangeArrowheads="1"/>
          </p:cNvSpPr>
          <p:nvPr/>
        </p:nvSpPr>
        <p:spPr bwMode="auto">
          <a:xfrm>
            <a:off x="7996239" y="5067301"/>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6342" name="Rectangle 22"/>
          <p:cNvSpPr>
            <a:spLocks noChangeArrowheads="1"/>
          </p:cNvSpPr>
          <p:nvPr/>
        </p:nvSpPr>
        <p:spPr bwMode="auto">
          <a:xfrm>
            <a:off x="4903788" y="4533901"/>
            <a:ext cx="1528762"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6343" name="Line 23"/>
          <p:cNvSpPr>
            <a:spLocks noChangeShapeType="1"/>
          </p:cNvSpPr>
          <p:nvPr/>
        </p:nvSpPr>
        <p:spPr bwMode="auto">
          <a:xfrm flipV="1">
            <a:off x="9986963" y="4362450"/>
            <a:ext cx="0" cy="342900"/>
          </a:xfrm>
          <a:prstGeom prst="line">
            <a:avLst/>
          </a:prstGeom>
          <a:noFill/>
          <a:ln w="9525">
            <a:solidFill>
              <a:srgbClr val="000000"/>
            </a:solidFill>
            <a:round/>
            <a:headEnd/>
            <a:tailEnd type="triangle" w="med" len="med"/>
          </a:ln>
        </p:spPr>
        <p:txBody>
          <a:bodyPr wrap="none"/>
          <a:lstStyle/>
          <a:p>
            <a:endParaRPr lang="zh-CN" altLang="en-US"/>
          </a:p>
        </p:txBody>
      </p:sp>
      <p:sp>
        <p:nvSpPr>
          <p:cNvPr id="56344" name="Rectangle 24"/>
          <p:cNvSpPr>
            <a:spLocks noChangeArrowheads="1"/>
          </p:cNvSpPr>
          <p:nvPr/>
        </p:nvSpPr>
        <p:spPr bwMode="auto">
          <a:xfrm>
            <a:off x="10028239" y="407670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52</a:t>
            </a:r>
          </a:p>
        </p:txBody>
      </p:sp>
      <p:sp>
        <p:nvSpPr>
          <p:cNvPr id="56345" name="Rectangle 25"/>
          <p:cNvSpPr>
            <a:spLocks noChangeArrowheads="1"/>
          </p:cNvSpPr>
          <p:nvPr/>
        </p:nvSpPr>
        <p:spPr bwMode="auto">
          <a:xfrm>
            <a:off x="9494839" y="4533901"/>
            <a:ext cx="504825" cy="347663"/>
          </a:xfrm>
          <a:prstGeom prst="rect">
            <a:avLst/>
          </a:prstGeom>
          <a:solidFill>
            <a:srgbClr val="CC00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a:ea typeface="宋体" pitchFamily="2" charset="-122"/>
            </a:endParaRPr>
          </a:p>
        </p:txBody>
      </p:sp>
      <p:sp>
        <p:nvSpPr>
          <p:cNvPr id="5" name="Rectangle 2">
            <a:extLst>
              <a:ext uri="{FF2B5EF4-FFF2-40B4-BE49-F238E27FC236}">
                <a16:creationId xmlns:a16="http://schemas.microsoft.com/office/drawing/2014/main" id="{491CB169-D02F-81A3-BF76-B983E4272F78}"/>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4</a:t>
            </a:r>
          </a:p>
        </p:txBody>
      </p:sp>
      <p:graphicFrame>
        <p:nvGraphicFramePr>
          <p:cNvPr id="2" name="Group 36">
            <a:extLst>
              <a:ext uri="{FF2B5EF4-FFF2-40B4-BE49-F238E27FC236}">
                <a16:creationId xmlns:a16="http://schemas.microsoft.com/office/drawing/2014/main" id="{91936087-199C-EDCA-BD9C-83192A3B6CC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 name="Line 57">
            <a:extLst>
              <a:ext uri="{FF2B5EF4-FFF2-40B4-BE49-F238E27FC236}">
                <a16:creationId xmlns:a16="http://schemas.microsoft.com/office/drawing/2014/main" id="{6839AF16-4A0E-CCE4-9784-49BE36044FE6}"/>
              </a:ext>
            </a:extLst>
          </p:cNvPr>
          <p:cNvSpPr>
            <a:spLocks noChangeShapeType="1"/>
          </p:cNvSpPr>
          <p:nvPr/>
        </p:nvSpPr>
        <p:spPr bwMode="auto">
          <a:xfrm>
            <a:off x="1852611" y="5614919"/>
            <a:ext cx="0" cy="304800"/>
          </a:xfrm>
          <a:prstGeom prst="line">
            <a:avLst/>
          </a:prstGeom>
          <a:noFill/>
          <a:ln w="9525">
            <a:solidFill>
              <a:srgbClr val="000000"/>
            </a:solidFill>
            <a:round/>
            <a:headEnd/>
            <a:tailEnd/>
          </a:ln>
        </p:spPr>
        <p:txBody>
          <a:bodyPr wrap="none"/>
          <a:lstStyle/>
          <a:p>
            <a:endParaRPr lang="zh-CN" altLang="en-US"/>
          </a:p>
        </p:txBody>
      </p:sp>
      <p:sp>
        <p:nvSpPr>
          <p:cNvPr id="4" name="Line 171">
            <a:extLst>
              <a:ext uri="{FF2B5EF4-FFF2-40B4-BE49-F238E27FC236}">
                <a16:creationId xmlns:a16="http://schemas.microsoft.com/office/drawing/2014/main" id="{CF667564-F4B1-DF30-AC6F-3A7A66B6CE04}"/>
              </a:ext>
            </a:extLst>
          </p:cNvPr>
          <p:cNvSpPr>
            <a:spLocks noChangeShapeType="1"/>
          </p:cNvSpPr>
          <p:nvPr/>
        </p:nvSpPr>
        <p:spPr bwMode="auto">
          <a:xfrm>
            <a:off x="1852611" y="5349807"/>
            <a:ext cx="0" cy="304800"/>
          </a:xfrm>
          <a:prstGeom prst="line">
            <a:avLst/>
          </a:prstGeom>
          <a:noFill/>
          <a:ln w="9525">
            <a:solidFill>
              <a:srgbClr val="000000"/>
            </a:solidFill>
            <a:round/>
            <a:headEnd/>
            <a:tailEnd/>
          </a:ln>
        </p:spPr>
        <p:txBody>
          <a:bodyPr wrap="none"/>
          <a:lstStyle/>
          <a:p>
            <a:endParaRPr lang="zh-CN" altLang="en-US"/>
          </a:p>
        </p:txBody>
      </p:sp>
      <p:sp>
        <p:nvSpPr>
          <p:cNvPr id="7" name="Line 70">
            <a:extLst>
              <a:ext uri="{FF2B5EF4-FFF2-40B4-BE49-F238E27FC236}">
                <a16:creationId xmlns:a16="http://schemas.microsoft.com/office/drawing/2014/main" id="{F3C19B07-7342-A4E4-03FF-70EFCBE1ABB6}"/>
              </a:ext>
            </a:extLst>
          </p:cNvPr>
          <p:cNvSpPr>
            <a:spLocks noChangeShapeType="1"/>
          </p:cNvSpPr>
          <p:nvPr/>
        </p:nvSpPr>
        <p:spPr bwMode="auto">
          <a:xfrm flipV="1">
            <a:off x="1847849" y="4146983"/>
            <a:ext cx="23812" cy="1518394"/>
          </a:xfrm>
          <a:prstGeom prst="line">
            <a:avLst/>
          </a:prstGeom>
          <a:noFill/>
          <a:ln w="9525">
            <a:solidFill>
              <a:srgbClr val="000000"/>
            </a:solidFill>
            <a:round/>
            <a:headEnd/>
            <a:tailEnd type="triangle" w="med" len="med"/>
          </a:ln>
        </p:spPr>
        <p:txBody>
          <a:bodyPr wrap="none"/>
          <a:lstStyle/>
          <a:p>
            <a:endParaRPr lang="zh-CN" altLang="en-US"/>
          </a:p>
        </p:txBody>
      </p:sp>
      <p:sp>
        <p:nvSpPr>
          <p:cNvPr id="8" name="Text Box 185">
            <a:extLst>
              <a:ext uri="{FF2B5EF4-FFF2-40B4-BE49-F238E27FC236}">
                <a16:creationId xmlns:a16="http://schemas.microsoft.com/office/drawing/2014/main" id="{91AC888E-8655-1363-C29A-42E4D73F1305}"/>
              </a:ext>
            </a:extLst>
          </p:cNvPr>
          <p:cNvSpPr txBox="1">
            <a:spLocks noChangeArrowheads="1"/>
          </p:cNvSpPr>
          <p:nvPr/>
        </p:nvSpPr>
        <p:spPr bwMode="auto">
          <a:xfrm>
            <a:off x="1131762" y="4139726"/>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BD685-E06A-34D7-0BA2-58110374326B}"/>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5008288-20D3-3793-6178-BEB5A7C16990}"/>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99E79F1E-C69F-BA2B-9591-DDAA49E5AD8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Earliest Deadline First (EDF) Scheduling</a:t>
            </a:r>
          </a:p>
        </p:txBody>
      </p:sp>
    </p:spTree>
    <p:extLst>
      <p:ext uri="{BB962C8B-B14F-4D97-AF65-F5344CB8AC3E}">
        <p14:creationId xmlns:p14="http://schemas.microsoft.com/office/powerpoint/2010/main" val="376578650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dirty="0">
                <a:ea typeface="宋体" pitchFamily="2" charset="-122"/>
              </a:rPr>
              <a:t>Earliest Deadline First (EDF)</a:t>
            </a:r>
          </a:p>
        </p:txBody>
      </p:sp>
      <mc:AlternateContent xmlns:mc="http://schemas.openxmlformats.org/markup-compatibility/2006" xmlns:a14="http://schemas.microsoft.com/office/drawing/2010/main">
        <mc:Choice Requires="a14">
          <p:sp>
            <p:nvSpPr>
              <p:cNvPr id="4096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pitchFamily="2" charset="-122"/>
                  </a:rPr>
                  <a:t>As each task enters the system, it is assigned a deadline, and its priority is determined by its absolute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eaLnBrk="1" hangingPunct="1"/>
                <a:r>
                  <a:rPr lang="en-US" altLang="zh-CN" dirty="0">
                    <a:ea typeface="宋体" pitchFamily="2" charset="-122"/>
                  </a:rPr>
                  <a:t>The task with the earlier deadline is assigned the higher priority</a:t>
                </a:r>
              </a:p>
              <a:p>
                <a:pPr eaLnBrk="1" hangingPunct="1"/>
                <a:r>
                  <a:rPr lang="en-US" altLang="zh-CN" dirty="0">
                    <a:ea typeface="宋体" pitchFamily="2" charset="-122"/>
                  </a:rPr>
                  <a:t>Pros:</a:t>
                </a:r>
              </a:p>
              <a:p>
                <a:pPr lvl="1" eaLnBrk="1" hangingPunct="1"/>
                <a:r>
                  <a:rPr lang="en-US" altLang="zh-CN" dirty="0">
                    <a:ea typeface="宋体" pitchFamily="2" charset="-122"/>
                  </a:rPr>
                  <a:t>Optimal: can achieve 100% CPU utilization</a:t>
                </a:r>
              </a:p>
              <a:p>
                <a:pPr eaLnBrk="1" hangingPunct="1"/>
                <a:r>
                  <a:rPr lang="en-US" altLang="zh-CN" dirty="0">
                    <a:ea typeface="宋体" pitchFamily="2" charset="-122"/>
                  </a:rPr>
                  <a:t>Cons:</a:t>
                </a:r>
              </a:p>
              <a:p>
                <a:pPr lvl="1" eaLnBrk="1" hangingPunct="1"/>
                <a:r>
                  <a:rPr lang="en-US" altLang="zh-CN" dirty="0">
                    <a:ea typeface="宋体" pitchFamily="2" charset="-122"/>
                  </a:rPr>
                  <a:t>High runtime overhead</a:t>
                </a:r>
              </a:p>
              <a:p>
                <a:pPr lvl="1" eaLnBrk="1" hangingPunct="1"/>
                <a:r>
                  <a:rPr lang="en-US" altLang="zh-CN" dirty="0">
                    <a:ea typeface="宋体" pitchFamily="2" charset="-122"/>
                  </a:rPr>
                  <a:t>Poor temporal isolation during overload</a:t>
                </a:r>
              </a:p>
            </p:txBody>
          </p:sp>
        </mc:Choice>
        <mc:Fallback xmlns="">
          <p:sp>
            <p:nvSpPr>
              <p:cNvPr id="4096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blipFill>
                <a:blip r:embed="rId3"/>
                <a:stretch>
                  <a:fillRect l="-1038" t="-2148" r="-923"/>
                </a:stretch>
              </a:blipFill>
            </p:spPr>
            <p:txBody>
              <a:bodyPr/>
              <a:lstStyle/>
              <a:p>
                <a:r>
                  <a:rPr lang="en-SE">
                    <a:noFill/>
                  </a:rPr>
                  <a:t> </a:t>
                </a:r>
              </a:p>
            </p:txBody>
          </p:sp>
        </mc:Fallback>
      </mc:AlternateContent>
      <p:grpSp>
        <p:nvGrpSpPr>
          <p:cNvPr id="32" name="Group 31">
            <a:extLst>
              <a:ext uri="{FF2B5EF4-FFF2-40B4-BE49-F238E27FC236}">
                <a16:creationId xmlns:a16="http://schemas.microsoft.com/office/drawing/2014/main" id="{F51A39F3-927D-0B9C-9238-3E591FBDFF38}"/>
              </a:ext>
            </a:extLst>
          </p:cNvPr>
          <p:cNvGrpSpPr/>
          <p:nvPr/>
        </p:nvGrpSpPr>
        <p:grpSpPr>
          <a:xfrm>
            <a:off x="5943600" y="2971800"/>
            <a:ext cx="6005261" cy="3160299"/>
            <a:chOff x="609600" y="761999"/>
            <a:chExt cx="3313429" cy="1743709"/>
          </a:xfrm>
        </p:grpSpPr>
        <p:sp>
          <p:nvSpPr>
            <p:cNvPr id="2" name="object 5">
              <a:extLst>
                <a:ext uri="{FF2B5EF4-FFF2-40B4-BE49-F238E27FC236}">
                  <a16:creationId xmlns:a16="http://schemas.microsoft.com/office/drawing/2014/main" id="{38519157-1180-EA7A-B8C3-B22A7593157D}"/>
                </a:ext>
              </a:extLst>
            </p:cNvPr>
            <p:cNvSpPr/>
            <p:nvPr/>
          </p:nvSpPr>
          <p:spPr>
            <a:xfrm>
              <a:off x="2703576" y="761999"/>
              <a:ext cx="76200" cy="341630"/>
            </a:xfrm>
            <a:custGeom>
              <a:avLst/>
              <a:gdLst/>
              <a:ahLst/>
              <a:cxnLst/>
              <a:rect l="l" t="t" r="r" b="b"/>
              <a:pathLst>
                <a:path w="76200" h="341630">
                  <a:moveTo>
                    <a:pt x="76200" y="228600"/>
                  </a:moveTo>
                  <a:lnTo>
                    <a:pt x="48768" y="228600"/>
                  </a:lnTo>
                  <a:lnTo>
                    <a:pt x="48768" y="0"/>
                  </a:lnTo>
                  <a:lnTo>
                    <a:pt x="33528" y="0"/>
                  </a:lnTo>
                  <a:lnTo>
                    <a:pt x="33528" y="228600"/>
                  </a:lnTo>
                  <a:lnTo>
                    <a:pt x="0" y="228600"/>
                  </a:lnTo>
                  <a:lnTo>
                    <a:pt x="39624" y="341376"/>
                  </a:lnTo>
                  <a:lnTo>
                    <a:pt x="76200" y="228600"/>
                  </a:lnTo>
                  <a:close/>
                </a:path>
              </a:pathLst>
            </a:custGeom>
            <a:solidFill>
              <a:srgbClr val="FF0000"/>
            </a:solidFill>
          </p:spPr>
          <p:txBody>
            <a:bodyPr wrap="square" lIns="0" tIns="0" rIns="0" bIns="0" rtlCol="0"/>
            <a:lstStyle/>
            <a:p>
              <a:endParaRPr/>
            </a:p>
          </p:txBody>
        </p:sp>
        <p:sp>
          <p:nvSpPr>
            <p:cNvPr id="3" name="object 6">
              <a:extLst>
                <a:ext uri="{FF2B5EF4-FFF2-40B4-BE49-F238E27FC236}">
                  <a16:creationId xmlns:a16="http://schemas.microsoft.com/office/drawing/2014/main" id="{3FE657F8-5D39-0D91-72C3-E592AF0CE4AF}"/>
                </a:ext>
              </a:extLst>
            </p:cNvPr>
            <p:cNvSpPr/>
            <p:nvPr/>
          </p:nvSpPr>
          <p:spPr>
            <a:xfrm>
              <a:off x="609600" y="1082039"/>
              <a:ext cx="3313429" cy="52069"/>
            </a:xfrm>
            <a:custGeom>
              <a:avLst/>
              <a:gdLst/>
              <a:ahLst/>
              <a:cxnLst/>
              <a:rect l="l" t="t" r="r" b="b"/>
              <a:pathLst>
                <a:path w="3313429" h="52069">
                  <a:moveTo>
                    <a:pt x="1182624" y="18288"/>
                  </a:moveTo>
                  <a:lnTo>
                    <a:pt x="0" y="18288"/>
                  </a:lnTo>
                  <a:lnTo>
                    <a:pt x="0" y="27432"/>
                  </a:lnTo>
                  <a:lnTo>
                    <a:pt x="1182624" y="27432"/>
                  </a:lnTo>
                  <a:lnTo>
                    <a:pt x="1182624" y="18288"/>
                  </a:lnTo>
                  <a:close/>
                </a:path>
                <a:path w="3313429" h="52069">
                  <a:moveTo>
                    <a:pt x="3313176" y="24384"/>
                  </a:moveTo>
                  <a:lnTo>
                    <a:pt x="3233928" y="0"/>
                  </a:lnTo>
                  <a:lnTo>
                    <a:pt x="3233928" y="18288"/>
                  </a:lnTo>
                  <a:lnTo>
                    <a:pt x="1566672" y="18288"/>
                  </a:lnTo>
                  <a:lnTo>
                    <a:pt x="1566672" y="27432"/>
                  </a:lnTo>
                  <a:lnTo>
                    <a:pt x="3233928" y="27432"/>
                  </a:lnTo>
                  <a:lnTo>
                    <a:pt x="3233928" y="51816"/>
                  </a:lnTo>
                  <a:lnTo>
                    <a:pt x="3313176" y="24384"/>
                  </a:lnTo>
                  <a:close/>
                </a:path>
              </a:pathLst>
            </a:custGeom>
            <a:solidFill>
              <a:srgbClr val="000000"/>
            </a:solidFill>
          </p:spPr>
          <p:txBody>
            <a:bodyPr wrap="square" lIns="0" tIns="0" rIns="0" bIns="0" rtlCol="0"/>
            <a:lstStyle/>
            <a:p>
              <a:endParaRPr/>
            </a:p>
          </p:txBody>
        </p:sp>
        <p:sp>
          <p:nvSpPr>
            <p:cNvPr id="4" name="object 7">
              <a:extLst>
                <a:ext uri="{FF2B5EF4-FFF2-40B4-BE49-F238E27FC236}">
                  <a16:creationId xmlns:a16="http://schemas.microsoft.com/office/drawing/2014/main" id="{FEADA1F8-35BB-2347-332E-69629F7C8D81}"/>
                </a:ext>
              </a:extLst>
            </p:cNvPr>
            <p:cNvSpPr/>
            <p:nvPr/>
          </p:nvSpPr>
          <p:spPr>
            <a:xfrm>
              <a:off x="3236976" y="1676399"/>
              <a:ext cx="76200" cy="341630"/>
            </a:xfrm>
            <a:custGeom>
              <a:avLst/>
              <a:gdLst/>
              <a:ahLst/>
              <a:cxnLst/>
              <a:rect l="l" t="t" r="r" b="b"/>
              <a:pathLst>
                <a:path w="76200" h="341630">
                  <a:moveTo>
                    <a:pt x="76200" y="228600"/>
                  </a:moveTo>
                  <a:lnTo>
                    <a:pt x="48768" y="228600"/>
                  </a:lnTo>
                  <a:lnTo>
                    <a:pt x="48768" y="0"/>
                  </a:lnTo>
                  <a:lnTo>
                    <a:pt x="33528" y="0"/>
                  </a:lnTo>
                  <a:lnTo>
                    <a:pt x="33528" y="228600"/>
                  </a:lnTo>
                  <a:lnTo>
                    <a:pt x="0" y="228600"/>
                  </a:lnTo>
                  <a:lnTo>
                    <a:pt x="39624" y="341376"/>
                  </a:lnTo>
                  <a:lnTo>
                    <a:pt x="76200" y="228600"/>
                  </a:lnTo>
                  <a:close/>
                </a:path>
              </a:pathLst>
            </a:custGeom>
            <a:solidFill>
              <a:srgbClr val="FF0000"/>
            </a:solidFill>
          </p:spPr>
          <p:txBody>
            <a:bodyPr wrap="square" lIns="0" tIns="0" rIns="0" bIns="0" rtlCol="0"/>
            <a:lstStyle/>
            <a:p>
              <a:endParaRPr/>
            </a:p>
          </p:txBody>
        </p:sp>
        <p:sp>
          <p:nvSpPr>
            <p:cNvPr id="5" name="object 8">
              <a:extLst>
                <a:ext uri="{FF2B5EF4-FFF2-40B4-BE49-F238E27FC236}">
                  <a16:creationId xmlns:a16="http://schemas.microsoft.com/office/drawing/2014/main" id="{8DD5FC77-6B00-59FD-591B-F70D8F9675D7}"/>
                </a:ext>
              </a:extLst>
            </p:cNvPr>
            <p:cNvSpPr/>
            <p:nvPr/>
          </p:nvSpPr>
          <p:spPr>
            <a:xfrm>
              <a:off x="609600" y="1539239"/>
              <a:ext cx="3313429" cy="52069"/>
            </a:xfrm>
            <a:custGeom>
              <a:avLst/>
              <a:gdLst/>
              <a:ahLst/>
              <a:cxnLst/>
              <a:rect l="l" t="t" r="r" b="b"/>
              <a:pathLst>
                <a:path w="3313429" h="52069">
                  <a:moveTo>
                    <a:pt x="457200" y="18288"/>
                  </a:moveTo>
                  <a:lnTo>
                    <a:pt x="0" y="18288"/>
                  </a:lnTo>
                  <a:lnTo>
                    <a:pt x="0" y="27432"/>
                  </a:lnTo>
                  <a:lnTo>
                    <a:pt x="457200" y="27432"/>
                  </a:lnTo>
                  <a:lnTo>
                    <a:pt x="457200" y="18288"/>
                  </a:lnTo>
                  <a:close/>
                </a:path>
                <a:path w="3313429" h="52069">
                  <a:moveTo>
                    <a:pt x="1563624" y="18288"/>
                  </a:moveTo>
                  <a:lnTo>
                    <a:pt x="1185659" y="18288"/>
                  </a:lnTo>
                  <a:lnTo>
                    <a:pt x="1185659" y="27432"/>
                  </a:lnTo>
                  <a:lnTo>
                    <a:pt x="1563624" y="27432"/>
                  </a:lnTo>
                  <a:lnTo>
                    <a:pt x="1563624" y="18288"/>
                  </a:lnTo>
                  <a:close/>
                </a:path>
                <a:path w="3313429" h="52069">
                  <a:moveTo>
                    <a:pt x="3313176" y="24384"/>
                  </a:moveTo>
                  <a:lnTo>
                    <a:pt x="3233928" y="0"/>
                  </a:lnTo>
                  <a:lnTo>
                    <a:pt x="3233928" y="18288"/>
                  </a:lnTo>
                  <a:lnTo>
                    <a:pt x="2023872" y="18288"/>
                  </a:lnTo>
                  <a:lnTo>
                    <a:pt x="2023872" y="27432"/>
                  </a:lnTo>
                  <a:lnTo>
                    <a:pt x="3233928" y="27432"/>
                  </a:lnTo>
                  <a:lnTo>
                    <a:pt x="3233928" y="51816"/>
                  </a:lnTo>
                  <a:lnTo>
                    <a:pt x="3313176" y="24384"/>
                  </a:lnTo>
                  <a:close/>
                </a:path>
              </a:pathLst>
            </a:custGeom>
            <a:solidFill>
              <a:srgbClr val="000000"/>
            </a:solidFill>
          </p:spPr>
          <p:txBody>
            <a:bodyPr wrap="square" lIns="0" tIns="0" rIns="0" bIns="0" rtlCol="0"/>
            <a:lstStyle/>
            <a:p>
              <a:endParaRPr/>
            </a:p>
          </p:txBody>
        </p:sp>
        <p:sp>
          <p:nvSpPr>
            <p:cNvPr id="6" name="object 9">
              <a:extLst>
                <a:ext uri="{FF2B5EF4-FFF2-40B4-BE49-F238E27FC236}">
                  <a16:creationId xmlns:a16="http://schemas.microsoft.com/office/drawing/2014/main" id="{C6CFCF79-E1DE-74E9-EC70-4DE2D14ACB90}"/>
                </a:ext>
              </a:extLst>
            </p:cNvPr>
            <p:cNvSpPr/>
            <p:nvPr/>
          </p:nvSpPr>
          <p:spPr>
            <a:xfrm>
              <a:off x="3048000" y="1219199"/>
              <a:ext cx="76200" cy="341630"/>
            </a:xfrm>
            <a:custGeom>
              <a:avLst/>
              <a:gdLst/>
              <a:ahLst/>
              <a:cxnLst/>
              <a:rect l="l" t="t" r="r" b="b"/>
              <a:pathLst>
                <a:path w="76200" h="341630">
                  <a:moveTo>
                    <a:pt x="76200" y="228600"/>
                  </a:moveTo>
                  <a:lnTo>
                    <a:pt x="48679" y="228600"/>
                  </a:lnTo>
                  <a:lnTo>
                    <a:pt x="45720" y="0"/>
                  </a:lnTo>
                  <a:lnTo>
                    <a:pt x="30480" y="0"/>
                  </a:lnTo>
                  <a:lnTo>
                    <a:pt x="33439" y="228600"/>
                  </a:lnTo>
                  <a:lnTo>
                    <a:pt x="0" y="228600"/>
                  </a:lnTo>
                  <a:lnTo>
                    <a:pt x="39624" y="341376"/>
                  </a:lnTo>
                  <a:lnTo>
                    <a:pt x="76200" y="228600"/>
                  </a:lnTo>
                  <a:close/>
                </a:path>
              </a:pathLst>
            </a:custGeom>
            <a:solidFill>
              <a:srgbClr val="FF0000"/>
            </a:solidFill>
          </p:spPr>
          <p:txBody>
            <a:bodyPr wrap="square" lIns="0" tIns="0" rIns="0" bIns="0" rtlCol="0"/>
            <a:lstStyle/>
            <a:p>
              <a:endParaRPr/>
            </a:p>
          </p:txBody>
        </p:sp>
        <p:sp>
          <p:nvSpPr>
            <p:cNvPr id="7" name="object 10">
              <a:extLst>
                <a:ext uri="{FF2B5EF4-FFF2-40B4-BE49-F238E27FC236}">
                  <a16:creationId xmlns:a16="http://schemas.microsoft.com/office/drawing/2014/main" id="{FD467916-3D71-6C79-0699-B06375D10807}"/>
                </a:ext>
              </a:extLst>
            </p:cNvPr>
            <p:cNvSpPr/>
            <p:nvPr/>
          </p:nvSpPr>
          <p:spPr>
            <a:xfrm>
              <a:off x="609600" y="1996439"/>
              <a:ext cx="3313429" cy="52069"/>
            </a:xfrm>
            <a:custGeom>
              <a:avLst/>
              <a:gdLst/>
              <a:ahLst/>
              <a:cxnLst/>
              <a:rect l="l" t="t" r="r" b="b"/>
              <a:pathLst>
                <a:path w="3313429" h="52069">
                  <a:moveTo>
                    <a:pt x="2020824" y="18288"/>
                  </a:moveTo>
                  <a:lnTo>
                    <a:pt x="0" y="18288"/>
                  </a:lnTo>
                  <a:lnTo>
                    <a:pt x="0" y="27432"/>
                  </a:lnTo>
                  <a:lnTo>
                    <a:pt x="2020824" y="27432"/>
                  </a:lnTo>
                  <a:lnTo>
                    <a:pt x="2020824" y="18288"/>
                  </a:lnTo>
                  <a:close/>
                </a:path>
                <a:path w="3313429" h="52069">
                  <a:moveTo>
                    <a:pt x="3313176" y="24384"/>
                  </a:moveTo>
                  <a:lnTo>
                    <a:pt x="3233928" y="0"/>
                  </a:lnTo>
                  <a:lnTo>
                    <a:pt x="3233928" y="18288"/>
                  </a:lnTo>
                  <a:lnTo>
                    <a:pt x="2328672" y="18288"/>
                  </a:lnTo>
                  <a:lnTo>
                    <a:pt x="2328672" y="27432"/>
                  </a:lnTo>
                  <a:lnTo>
                    <a:pt x="3233928" y="27432"/>
                  </a:lnTo>
                  <a:lnTo>
                    <a:pt x="3233928" y="51816"/>
                  </a:lnTo>
                  <a:lnTo>
                    <a:pt x="3313176" y="24384"/>
                  </a:lnTo>
                  <a:close/>
                </a:path>
              </a:pathLst>
            </a:custGeom>
            <a:solidFill>
              <a:srgbClr val="000000"/>
            </a:solidFill>
          </p:spPr>
          <p:txBody>
            <a:bodyPr wrap="square" lIns="0" tIns="0" rIns="0" bIns="0" rtlCol="0"/>
            <a:lstStyle/>
            <a:p>
              <a:endParaRPr/>
            </a:p>
          </p:txBody>
        </p:sp>
        <p:sp>
          <p:nvSpPr>
            <p:cNvPr id="8" name="object 11">
              <a:extLst>
                <a:ext uri="{FF2B5EF4-FFF2-40B4-BE49-F238E27FC236}">
                  <a16:creationId xmlns:a16="http://schemas.microsoft.com/office/drawing/2014/main" id="{7C26E1C9-7B2E-99AF-55B5-72535D0B1374}"/>
                </a:ext>
              </a:extLst>
            </p:cNvPr>
            <p:cNvSpPr/>
            <p:nvPr/>
          </p:nvSpPr>
          <p:spPr>
            <a:xfrm>
              <a:off x="3581400" y="2133599"/>
              <a:ext cx="76200" cy="341630"/>
            </a:xfrm>
            <a:custGeom>
              <a:avLst/>
              <a:gdLst/>
              <a:ahLst/>
              <a:cxnLst/>
              <a:rect l="l" t="t" r="r" b="b"/>
              <a:pathLst>
                <a:path w="76200" h="341630">
                  <a:moveTo>
                    <a:pt x="76200" y="228600"/>
                  </a:moveTo>
                  <a:lnTo>
                    <a:pt x="48679" y="228600"/>
                  </a:lnTo>
                  <a:lnTo>
                    <a:pt x="45720" y="0"/>
                  </a:lnTo>
                  <a:lnTo>
                    <a:pt x="30480" y="0"/>
                  </a:lnTo>
                  <a:lnTo>
                    <a:pt x="33439" y="228600"/>
                  </a:lnTo>
                  <a:lnTo>
                    <a:pt x="0" y="228600"/>
                  </a:lnTo>
                  <a:lnTo>
                    <a:pt x="39624" y="341376"/>
                  </a:lnTo>
                  <a:lnTo>
                    <a:pt x="76200" y="228600"/>
                  </a:lnTo>
                  <a:close/>
                </a:path>
              </a:pathLst>
            </a:custGeom>
            <a:solidFill>
              <a:srgbClr val="FF0000"/>
            </a:solidFill>
          </p:spPr>
          <p:txBody>
            <a:bodyPr wrap="square" lIns="0" tIns="0" rIns="0" bIns="0" rtlCol="0"/>
            <a:lstStyle/>
            <a:p>
              <a:endParaRPr/>
            </a:p>
          </p:txBody>
        </p:sp>
        <p:sp>
          <p:nvSpPr>
            <p:cNvPr id="9" name="object 12">
              <a:extLst>
                <a:ext uri="{FF2B5EF4-FFF2-40B4-BE49-F238E27FC236}">
                  <a16:creationId xmlns:a16="http://schemas.microsoft.com/office/drawing/2014/main" id="{BABAD8A9-D19C-C6BB-663B-C2D1E5440A9A}"/>
                </a:ext>
              </a:extLst>
            </p:cNvPr>
            <p:cNvSpPr/>
            <p:nvPr/>
          </p:nvSpPr>
          <p:spPr>
            <a:xfrm>
              <a:off x="609600" y="2453639"/>
              <a:ext cx="3313429" cy="52069"/>
            </a:xfrm>
            <a:custGeom>
              <a:avLst/>
              <a:gdLst/>
              <a:ahLst/>
              <a:cxnLst/>
              <a:rect l="l" t="t" r="r" b="b"/>
              <a:pathLst>
                <a:path w="3313429" h="52069">
                  <a:moveTo>
                    <a:pt x="152400" y="18288"/>
                  </a:moveTo>
                  <a:lnTo>
                    <a:pt x="0" y="18288"/>
                  </a:lnTo>
                  <a:lnTo>
                    <a:pt x="0" y="27432"/>
                  </a:lnTo>
                  <a:lnTo>
                    <a:pt x="152400" y="27432"/>
                  </a:lnTo>
                  <a:lnTo>
                    <a:pt x="152400" y="18288"/>
                  </a:lnTo>
                  <a:close/>
                </a:path>
                <a:path w="3313429" h="52069">
                  <a:moveTo>
                    <a:pt x="2325624" y="18288"/>
                  </a:moveTo>
                  <a:lnTo>
                    <a:pt x="460248" y="18288"/>
                  </a:lnTo>
                  <a:lnTo>
                    <a:pt x="460248" y="27432"/>
                  </a:lnTo>
                  <a:lnTo>
                    <a:pt x="2325624" y="27432"/>
                  </a:lnTo>
                  <a:lnTo>
                    <a:pt x="2325624" y="18288"/>
                  </a:lnTo>
                  <a:close/>
                </a:path>
                <a:path w="3313429" h="52069">
                  <a:moveTo>
                    <a:pt x="3313176" y="24384"/>
                  </a:moveTo>
                  <a:lnTo>
                    <a:pt x="3233928" y="0"/>
                  </a:lnTo>
                  <a:lnTo>
                    <a:pt x="3233928" y="18288"/>
                  </a:lnTo>
                  <a:lnTo>
                    <a:pt x="2822448" y="18288"/>
                  </a:lnTo>
                  <a:lnTo>
                    <a:pt x="2822448" y="27432"/>
                  </a:lnTo>
                  <a:lnTo>
                    <a:pt x="3233928" y="27432"/>
                  </a:lnTo>
                  <a:lnTo>
                    <a:pt x="3233928" y="51816"/>
                  </a:lnTo>
                  <a:lnTo>
                    <a:pt x="3313176" y="24384"/>
                  </a:lnTo>
                  <a:close/>
                </a:path>
              </a:pathLst>
            </a:custGeom>
            <a:solidFill>
              <a:srgbClr val="000000"/>
            </a:solidFill>
          </p:spPr>
          <p:txBody>
            <a:bodyPr wrap="square" lIns="0" tIns="0" rIns="0" bIns="0" rtlCol="0"/>
            <a:lstStyle/>
            <a:p>
              <a:endParaRPr/>
            </a:p>
          </p:txBody>
        </p:sp>
        <p:sp>
          <p:nvSpPr>
            <p:cNvPr id="10" name="object 13">
              <a:extLst>
                <a:ext uri="{FF2B5EF4-FFF2-40B4-BE49-F238E27FC236}">
                  <a16:creationId xmlns:a16="http://schemas.microsoft.com/office/drawing/2014/main" id="{72F36B56-296D-2DE2-BD67-4537C7BF33E8}"/>
                </a:ext>
              </a:extLst>
            </p:cNvPr>
            <p:cNvSpPr/>
            <p:nvPr/>
          </p:nvSpPr>
          <p:spPr>
            <a:xfrm>
              <a:off x="762000" y="2362199"/>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a:p>
          </p:txBody>
        </p:sp>
        <p:sp>
          <p:nvSpPr>
            <p:cNvPr id="11" name="object 14">
              <a:extLst>
                <a:ext uri="{FF2B5EF4-FFF2-40B4-BE49-F238E27FC236}">
                  <a16:creationId xmlns:a16="http://schemas.microsoft.com/office/drawing/2014/main" id="{CF5D8065-CD09-D90A-389D-EF6E62929E1E}"/>
                </a:ext>
              </a:extLst>
            </p:cNvPr>
            <p:cNvSpPr/>
            <p:nvPr/>
          </p:nvSpPr>
          <p:spPr>
            <a:xfrm>
              <a:off x="762000" y="2362199"/>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a:p>
          </p:txBody>
        </p:sp>
        <p:sp>
          <p:nvSpPr>
            <p:cNvPr id="12" name="object 15">
              <a:extLst>
                <a:ext uri="{FF2B5EF4-FFF2-40B4-BE49-F238E27FC236}">
                  <a16:creationId xmlns:a16="http://schemas.microsoft.com/office/drawing/2014/main" id="{01E8F46C-D924-9C6F-80E5-426FA2E1AF96}"/>
                </a:ext>
              </a:extLst>
            </p:cNvPr>
            <p:cNvSpPr/>
            <p:nvPr/>
          </p:nvSpPr>
          <p:spPr>
            <a:xfrm>
              <a:off x="1066800" y="1447799"/>
              <a:ext cx="728980" cy="119380"/>
            </a:xfrm>
            <a:custGeom>
              <a:avLst/>
              <a:gdLst/>
              <a:ahLst/>
              <a:cxnLst/>
              <a:rect l="l" t="t" r="r" b="b"/>
              <a:pathLst>
                <a:path w="728980" h="119380">
                  <a:moveTo>
                    <a:pt x="728471" y="0"/>
                  </a:moveTo>
                  <a:lnTo>
                    <a:pt x="0" y="0"/>
                  </a:lnTo>
                  <a:lnTo>
                    <a:pt x="0" y="118872"/>
                  </a:lnTo>
                  <a:lnTo>
                    <a:pt x="728471" y="118872"/>
                  </a:lnTo>
                  <a:lnTo>
                    <a:pt x="728471" y="0"/>
                  </a:lnTo>
                  <a:close/>
                </a:path>
              </a:pathLst>
            </a:custGeom>
            <a:solidFill>
              <a:srgbClr val="00CC99"/>
            </a:solidFill>
          </p:spPr>
          <p:txBody>
            <a:bodyPr wrap="square" lIns="0" tIns="0" rIns="0" bIns="0" rtlCol="0"/>
            <a:lstStyle/>
            <a:p>
              <a:endParaRPr/>
            </a:p>
          </p:txBody>
        </p:sp>
        <p:sp>
          <p:nvSpPr>
            <p:cNvPr id="13" name="object 16">
              <a:extLst>
                <a:ext uri="{FF2B5EF4-FFF2-40B4-BE49-F238E27FC236}">
                  <a16:creationId xmlns:a16="http://schemas.microsoft.com/office/drawing/2014/main" id="{18EFA3C5-CA93-2B8A-3578-31DF76835659}"/>
                </a:ext>
              </a:extLst>
            </p:cNvPr>
            <p:cNvSpPr/>
            <p:nvPr/>
          </p:nvSpPr>
          <p:spPr>
            <a:xfrm>
              <a:off x="1066800" y="1447799"/>
              <a:ext cx="728980" cy="119380"/>
            </a:xfrm>
            <a:custGeom>
              <a:avLst/>
              <a:gdLst/>
              <a:ahLst/>
              <a:cxnLst/>
              <a:rect l="l" t="t" r="r" b="b"/>
              <a:pathLst>
                <a:path w="728980" h="119380">
                  <a:moveTo>
                    <a:pt x="0" y="118872"/>
                  </a:moveTo>
                  <a:lnTo>
                    <a:pt x="728471" y="118872"/>
                  </a:lnTo>
                  <a:lnTo>
                    <a:pt x="728471" y="0"/>
                  </a:lnTo>
                  <a:lnTo>
                    <a:pt x="0" y="0"/>
                  </a:lnTo>
                  <a:lnTo>
                    <a:pt x="0" y="118872"/>
                  </a:lnTo>
                  <a:close/>
                </a:path>
              </a:pathLst>
            </a:custGeom>
            <a:ln w="6096">
              <a:solidFill>
                <a:srgbClr val="000000"/>
              </a:solidFill>
            </a:ln>
          </p:spPr>
          <p:txBody>
            <a:bodyPr wrap="square" lIns="0" tIns="0" rIns="0" bIns="0" rtlCol="0"/>
            <a:lstStyle/>
            <a:p>
              <a:endParaRPr/>
            </a:p>
          </p:txBody>
        </p:sp>
        <p:sp>
          <p:nvSpPr>
            <p:cNvPr id="14" name="object 17">
              <a:extLst>
                <a:ext uri="{FF2B5EF4-FFF2-40B4-BE49-F238E27FC236}">
                  <a16:creationId xmlns:a16="http://schemas.microsoft.com/office/drawing/2014/main" id="{897584D8-DE1D-0637-BAEB-27B7E3F7F308}"/>
                </a:ext>
              </a:extLst>
            </p:cNvPr>
            <p:cNvSpPr/>
            <p:nvPr/>
          </p:nvSpPr>
          <p:spPr>
            <a:xfrm>
              <a:off x="2173223" y="1447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99"/>
            </a:solidFill>
          </p:spPr>
          <p:txBody>
            <a:bodyPr wrap="square" lIns="0" tIns="0" rIns="0" bIns="0" rtlCol="0"/>
            <a:lstStyle/>
            <a:p>
              <a:endParaRPr/>
            </a:p>
          </p:txBody>
        </p:sp>
        <p:sp>
          <p:nvSpPr>
            <p:cNvPr id="15" name="object 18">
              <a:extLst>
                <a:ext uri="{FF2B5EF4-FFF2-40B4-BE49-F238E27FC236}">
                  <a16:creationId xmlns:a16="http://schemas.microsoft.com/office/drawing/2014/main" id="{BBC98A4A-C1C8-D634-390E-3EA237060DDA}"/>
                </a:ext>
              </a:extLst>
            </p:cNvPr>
            <p:cNvSpPr/>
            <p:nvPr/>
          </p:nvSpPr>
          <p:spPr>
            <a:xfrm>
              <a:off x="2173223" y="1447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a:p>
          </p:txBody>
        </p:sp>
        <p:sp>
          <p:nvSpPr>
            <p:cNvPr id="16" name="object 19">
              <a:extLst>
                <a:ext uri="{FF2B5EF4-FFF2-40B4-BE49-F238E27FC236}">
                  <a16:creationId xmlns:a16="http://schemas.microsoft.com/office/drawing/2014/main" id="{095FF6EB-B36F-BFE2-B603-F744AE91B692}"/>
                </a:ext>
              </a:extLst>
            </p:cNvPr>
            <p:cNvSpPr/>
            <p:nvPr/>
          </p:nvSpPr>
          <p:spPr>
            <a:xfrm>
              <a:off x="1792223" y="990599"/>
              <a:ext cx="384175" cy="119380"/>
            </a:xfrm>
            <a:custGeom>
              <a:avLst/>
              <a:gdLst/>
              <a:ahLst/>
              <a:cxnLst/>
              <a:rect l="l" t="t" r="r" b="b"/>
              <a:pathLst>
                <a:path w="384175" h="119380">
                  <a:moveTo>
                    <a:pt x="384048" y="0"/>
                  </a:moveTo>
                  <a:lnTo>
                    <a:pt x="0" y="0"/>
                  </a:lnTo>
                  <a:lnTo>
                    <a:pt x="0" y="118872"/>
                  </a:lnTo>
                  <a:lnTo>
                    <a:pt x="384048" y="118872"/>
                  </a:lnTo>
                  <a:lnTo>
                    <a:pt x="384048" y="0"/>
                  </a:lnTo>
                  <a:close/>
                </a:path>
              </a:pathLst>
            </a:custGeom>
            <a:solidFill>
              <a:srgbClr val="00CC99"/>
            </a:solidFill>
          </p:spPr>
          <p:txBody>
            <a:bodyPr wrap="square" lIns="0" tIns="0" rIns="0" bIns="0" rtlCol="0"/>
            <a:lstStyle/>
            <a:p>
              <a:endParaRPr/>
            </a:p>
          </p:txBody>
        </p:sp>
        <p:sp>
          <p:nvSpPr>
            <p:cNvPr id="17" name="object 20">
              <a:extLst>
                <a:ext uri="{FF2B5EF4-FFF2-40B4-BE49-F238E27FC236}">
                  <a16:creationId xmlns:a16="http://schemas.microsoft.com/office/drawing/2014/main" id="{ADF4FA9A-CA17-4A92-01E0-B7CBCFA96EC4}"/>
                </a:ext>
              </a:extLst>
            </p:cNvPr>
            <p:cNvSpPr/>
            <p:nvPr/>
          </p:nvSpPr>
          <p:spPr>
            <a:xfrm>
              <a:off x="1792223" y="990599"/>
              <a:ext cx="384175" cy="119380"/>
            </a:xfrm>
            <a:custGeom>
              <a:avLst/>
              <a:gdLst/>
              <a:ahLst/>
              <a:cxnLst/>
              <a:rect l="l" t="t" r="r" b="b"/>
              <a:pathLst>
                <a:path w="384175" h="119380">
                  <a:moveTo>
                    <a:pt x="0" y="118872"/>
                  </a:moveTo>
                  <a:lnTo>
                    <a:pt x="384048" y="118872"/>
                  </a:lnTo>
                  <a:lnTo>
                    <a:pt x="384048" y="0"/>
                  </a:lnTo>
                  <a:lnTo>
                    <a:pt x="0" y="0"/>
                  </a:lnTo>
                  <a:lnTo>
                    <a:pt x="0" y="118872"/>
                  </a:lnTo>
                  <a:close/>
                </a:path>
              </a:pathLst>
            </a:custGeom>
            <a:ln w="6096">
              <a:solidFill>
                <a:srgbClr val="000000"/>
              </a:solidFill>
            </a:ln>
          </p:spPr>
          <p:txBody>
            <a:bodyPr wrap="square" lIns="0" tIns="0" rIns="0" bIns="0" rtlCol="0"/>
            <a:lstStyle/>
            <a:p>
              <a:endParaRPr/>
            </a:p>
          </p:txBody>
        </p:sp>
        <p:sp>
          <p:nvSpPr>
            <p:cNvPr id="18" name="object 21">
              <a:extLst>
                <a:ext uri="{FF2B5EF4-FFF2-40B4-BE49-F238E27FC236}">
                  <a16:creationId xmlns:a16="http://schemas.microsoft.com/office/drawing/2014/main" id="{C574716C-5B67-6555-BCDE-BE96D22FF328}"/>
                </a:ext>
              </a:extLst>
            </p:cNvPr>
            <p:cNvSpPr/>
            <p:nvPr/>
          </p:nvSpPr>
          <p:spPr>
            <a:xfrm>
              <a:off x="2630423" y="1904999"/>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a:p>
          </p:txBody>
        </p:sp>
        <p:sp>
          <p:nvSpPr>
            <p:cNvPr id="19" name="object 22">
              <a:extLst>
                <a:ext uri="{FF2B5EF4-FFF2-40B4-BE49-F238E27FC236}">
                  <a16:creationId xmlns:a16="http://schemas.microsoft.com/office/drawing/2014/main" id="{F9AD57B7-612C-3869-070B-E43128550830}"/>
                </a:ext>
              </a:extLst>
            </p:cNvPr>
            <p:cNvSpPr/>
            <p:nvPr/>
          </p:nvSpPr>
          <p:spPr>
            <a:xfrm>
              <a:off x="2630423" y="1904999"/>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a:p>
          </p:txBody>
        </p:sp>
        <p:sp>
          <p:nvSpPr>
            <p:cNvPr id="20" name="object 23">
              <a:extLst>
                <a:ext uri="{FF2B5EF4-FFF2-40B4-BE49-F238E27FC236}">
                  <a16:creationId xmlns:a16="http://schemas.microsoft.com/office/drawing/2014/main" id="{845C040F-3E0A-4B0C-3953-8C24D60A4BC2}"/>
                </a:ext>
              </a:extLst>
            </p:cNvPr>
            <p:cNvSpPr/>
            <p:nvPr/>
          </p:nvSpPr>
          <p:spPr>
            <a:xfrm>
              <a:off x="2935223" y="2362199"/>
              <a:ext cx="497205" cy="119380"/>
            </a:xfrm>
            <a:custGeom>
              <a:avLst/>
              <a:gdLst/>
              <a:ahLst/>
              <a:cxnLst/>
              <a:rect l="l" t="t" r="r" b="b"/>
              <a:pathLst>
                <a:path w="497204" h="119380">
                  <a:moveTo>
                    <a:pt x="496824" y="0"/>
                  </a:moveTo>
                  <a:lnTo>
                    <a:pt x="0" y="0"/>
                  </a:lnTo>
                  <a:lnTo>
                    <a:pt x="0" y="118872"/>
                  </a:lnTo>
                  <a:lnTo>
                    <a:pt x="496824" y="118872"/>
                  </a:lnTo>
                  <a:lnTo>
                    <a:pt x="496824" y="0"/>
                  </a:lnTo>
                  <a:close/>
                </a:path>
              </a:pathLst>
            </a:custGeom>
            <a:solidFill>
              <a:srgbClr val="00CC99"/>
            </a:solidFill>
          </p:spPr>
          <p:txBody>
            <a:bodyPr wrap="square" lIns="0" tIns="0" rIns="0" bIns="0" rtlCol="0"/>
            <a:lstStyle/>
            <a:p>
              <a:endParaRPr/>
            </a:p>
          </p:txBody>
        </p:sp>
        <p:sp>
          <p:nvSpPr>
            <p:cNvPr id="21" name="object 24">
              <a:extLst>
                <a:ext uri="{FF2B5EF4-FFF2-40B4-BE49-F238E27FC236}">
                  <a16:creationId xmlns:a16="http://schemas.microsoft.com/office/drawing/2014/main" id="{7E572569-C36A-8EA5-6064-ADA2B678A931}"/>
                </a:ext>
              </a:extLst>
            </p:cNvPr>
            <p:cNvSpPr/>
            <p:nvPr/>
          </p:nvSpPr>
          <p:spPr>
            <a:xfrm>
              <a:off x="2935223" y="2362199"/>
              <a:ext cx="497205" cy="119380"/>
            </a:xfrm>
            <a:custGeom>
              <a:avLst/>
              <a:gdLst/>
              <a:ahLst/>
              <a:cxnLst/>
              <a:rect l="l" t="t" r="r" b="b"/>
              <a:pathLst>
                <a:path w="497204" h="119380">
                  <a:moveTo>
                    <a:pt x="0" y="118872"/>
                  </a:moveTo>
                  <a:lnTo>
                    <a:pt x="496824" y="118872"/>
                  </a:lnTo>
                  <a:lnTo>
                    <a:pt x="496824" y="0"/>
                  </a:lnTo>
                  <a:lnTo>
                    <a:pt x="0" y="0"/>
                  </a:lnTo>
                  <a:lnTo>
                    <a:pt x="0" y="118872"/>
                  </a:lnTo>
                  <a:close/>
                </a:path>
              </a:pathLst>
            </a:custGeom>
            <a:ln w="6096">
              <a:solidFill>
                <a:srgbClr val="000000"/>
              </a:solidFill>
            </a:ln>
          </p:spPr>
          <p:txBody>
            <a:bodyPr wrap="square" lIns="0" tIns="0" rIns="0" bIns="0" rtlCol="0"/>
            <a:lstStyle/>
            <a:p>
              <a:endParaRPr/>
            </a:p>
          </p:txBody>
        </p:sp>
        <p:sp>
          <p:nvSpPr>
            <p:cNvPr id="22" name="object 25">
              <a:extLst>
                <a:ext uri="{FF2B5EF4-FFF2-40B4-BE49-F238E27FC236}">
                  <a16:creationId xmlns:a16="http://schemas.microsoft.com/office/drawing/2014/main" id="{F0D70F4B-6B2A-0771-D315-D9E2AF5BDCDE}"/>
                </a:ext>
              </a:extLst>
            </p:cNvPr>
            <p:cNvSpPr/>
            <p:nvPr/>
          </p:nvSpPr>
          <p:spPr>
            <a:xfrm>
              <a:off x="1066800" y="1557527"/>
              <a:ext cx="0" cy="908685"/>
            </a:xfrm>
            <a:custGeom>
              <a:avLst/>
              <a:gdLst/>
              <a:ahLst/>
              <a:cxnLst/>
              <a:rect l="l" t="t" r="r" b="b"/>
              <a:pathLst>
                <a:path h="908685">
                  <a:moveTo>
                    <a:pt x="0" y="0"/>
                  </a:moveTo>
                  <a:lnTo>
                    <a:pt x="0" y="908304"/>
                  </a:lnTo>
                </a:path>
              </a:pathLst>
            </a:custGeom>
            <a:ln w="6095">
              <a:solidFill>
                <a:srgbClr val="000000"/>
              </a:solidFill>
              <a:prstDash val="sysDot"/>
            </a:ln>
          </p:spPr>
          <p:txBody>
            <a:bodyPr wrap="square" lIns="0" tIns="0" rIns="0" bIns="0" rtlCol="0"/>
            <a:lstStyle/>
            <a:p>
              <a:endParaRPr/>
            </a:p>
          </p:txBody>
        </p:sp>
        <p:sp>
          <p:nvSpPr>
            <p:cNvPr id="23" name="object 26">
              <a:extLst>
                <a:ext uri="{FF2B5EF4-FFF2-40B4-BE49-F238E27FC236}">
                  <a16:creationId xmlns:a16="http://schemas.microsoft.com/office/drawing/2014/main" id="{95FA1D2E-CA39-68A8-80C5-5288F908BD66}"/>
                </a:ext>
              </a:extLst>
            </p:cNvPr>
            <p:cNvSpPr/>
            <p:nvPr/>
          </p:nvSpPr>
          <p:spPr>
            <a:xfrm>
              <a:off x="1789176" y="1100327"/>
              <a:ext cx="0" cy="226060"/>
            </a:xfrm>
            <a:custGeom>
              <a:avLst/>
              <a:gdLst/>
              <a:ahLst/>
              <a:cxnLst/>
              <a:rect l="l" t="t" r="r" b="b"/>
              <a:pathLst>
                <a:path h="226059">
                  <a:moveTo>
                    <a:pt x="0" y="0"/>
                  </a:moveTo>
                  <a:lnTo>
                    <a:pt x="0" y="225551"/>
                  </a:lnTo>
                </a:path>
              </a:pathLst>
            </a:custGeom>
            <a:ln w="6096">
              <a:solidFill>
                <a:srgbClr val="000000"/>
              </a:solidFill>
              <a:prstDash val="sysDot"/>
            </a:ln>
          </p:spPr>
          <p:txBody>
            <a:bodyPr wrap="square" lIns="0" tIns="0" rIns="0" bIns="0" rtlCol="0"/>
            <a:lstStyle/>
            <a:p>
              <a:endParaRPr/>
            </a:p>
          </p:txBody>
        </p:sp>
        <p:sp>
          <p:nvSpPr>
            <p:cNvPr id="24" name="object 27">
              <a:extLst>
                <a:ext uri="{FF2B5EF4-FFF2-40B4-BE49-F238E27FC236}">
                  <a16:creationId xmlns:a16="http://schemas.microsoft.com/office/drawing/2014/main" id="{2F80B4F7-75B7-5E34-051A-21E4FEAF578F}"/>
                </a:ext>
              </a:extLst>
            </p:cNvPr>
            <p:cNvSpPr/>
            <p:nvPr/>
          </p:nvSpPr>
          <p:spPr>
            <a:xfrm>
              <a:off x="1792223" y="1331975"/>
              <a:ext cx="0" cy="226060"/>
            </a:xfrm>
            <a:custGeom>
              <a:avLst/>
              <a:gdLst/>
              <a:ahLst/>
              <a:cxnLst/>
              <a:rect l="l" t="t" r="r" b="b"/>
              <a:pathLst>
                <a:path h="226059">
                  <a:moveTo>
                    <a:pt x="0" y="0"/>
                  </a:moveTo>
                  <a:lnTo>
                    <a:pt x="0" y="225551"/>
                  </a:lnTo>
                </a:path>
              </a:pathLst>
            </a:custGeom>
            <a:ln w="6095">
              <a:solidFill>
                <a:srgbClr val="000000"/>
              </a:solidFill>
              <a:prstDash val="sysDot"/>
            </a:ln>
          </p:spPr>
          <p:txBody>
            <a:bodyPr wrap="square" lIns="0" tIns="0" rIns="0" bIns="0" rtlCol="0"/>
            <a:lstStyle/>
            <a:p>
              <a:endParaRPr/>
            </a:p>
          </p:txBody>
        </p:sp>
        <p:sp>
          <p:nvSpPr>
            <p:cNvPr id="25" name="object 28">
              <a:extLst>
                <a:ext uri="{FF2B5EF4-FFF2-40B4-BE49-F238E27FC236}">
                  <a16:creationId xmlns:a16="http://schemas.microsoft.com/office/drawing/2014/main" id="{52715D71-721D-C7A9-158F-821A8CC2F8B3}"/>
                </a:ext>
              </a:extLst>
            </p:cNvPr>
            <p:cNvSpPr/>
            <p:nvPr/>
          </p:nvSpPr>
          <p:spPr>
            <a:xfrm>
              <a:off x="2170176" y="1100327"/>
              <a:ext cx="0" cy="226060"/>
            </a:xfrm>
            <a:custGeom>
              <a:avLst/>
              <a:gdLst/>
              <a:ahLst/>
              <a:cxnLst/>
              <a:rect l="l" t="t" r="r" b="b"/>
              <a:pathLst>
                <a:path h="226059">
                  <a:moveTo>
                    <a:pt x="0" y="0"/>
                  </a:moveTo>
                  <a:lnTo>
                    <a:pt x="0" y="225551"/>
                  </a:lnTo>
                </a:path>
              </a:pathLst>
            </a:custGeom>
            <a:ln w="6096">
              <a:solidFill>
                <a:srgbClr val="000000"/>
              </a:solidFill>
              <a:prstDash val="sysDot"/>
            </a:ln>
          </p:spPr>
          <p:txBody>
            <a:bodyPr wrap="square" lIns="0" tIns="0" rIns="0" bIns="0" rtlCol="0"/>
            <a:lstStyle/>
            <a:p>
              <a:endParaRPr/>
            </a:p>
          </p:txBody>
        </p:sp>
        <p:sp>
          <p:nvSpPr>
            <p:cNvPr id="26" name="object 29">
              <a:extLst>
                <a:ext uri="{FF2B5EF4-FFF2-40B4-BE49-F238E27FC236}">
                  <a16:creationId xmlns:a16="http://schemas.microsoft.com/office/drawing/2014/main" id="{FD1F6C76-2F5D-9852-E51C-2DEE66307974}"/>
                </a:ext>
              </a:extLst>
            </p:cNvPr>
            <p:cNvSpPr/>
            <p:nvPr/>
          </p:nvSpPr>
          <p:spPr>
            <a:xfrm>
              <a:off x="2173223" y="1331975"/>
              <a:ext cx="0" cy="226060"/>
            </a:xfrm>
            <a:custGeom>
              <a:avLst/>
              <a:gdLst/>
              <a:ahLst/>
              <a:cxnLst/>
              <a:rect l="l" t="t" r="r" b="b"/>
              <a:pathLst>
                <a:path h="226059">
                  <a:moveTo>
                    <a:pt x="0" y="0"/>
                  </a:moveTo>
                  <a:lnTo>
                    <a:pt x="0" y="225551"/>
                  </a:lnTo>
                </a:path>
              </a:pathLst>
            </a:custGeom>
            <a:ln w="6095">
              <a:solidFill>
                <a:srgbClr val="000000"/>
              </a:solidFill>
              <a:prstDash val="sysDot"/>
            </a:ln>
          </p:spPr>
          <p:txBody>
            <a:bodyPr wrap="square" lIns="0" tIns="0" rIns="0" bIns="0" rtlCol="0"/>
            <a:lstStyle/>
            <a:p>
              <a:endParaRPr/>
            </a:p>
          </p:txBody>
        </p:sp>
        <p:sp>
          <p:nvSpPr>
            <p:cNvPr id="27" name="object 30">
              <a:extLst>
                <a:ext uri="{FF2B5EF4-FFF2-40B4-BE49-F238E27FC236}">
                  <a16:creationId xmlns:a16="http://schemas.microsoft.com/office/drawing/2014/main" id="{4E83696D-ADCC-A419-8EAB-C8A84D7DF017}"/>
                </a:ext>
              </a:extLst>
            </p:cNvPr>
            <p:cNvSpPr/>
            <p:nvPr/>
          </p:nvSpPr>
          <p:spPr>
            <a:xfrm>
              <a:off x="2627376" y="1557527"/>
              <a:ext cx="0" cy="226060"/>
            </a:xfrm>
            <a:custGeom>
              <a:avLst/>
              <a:gdLst/>
              <a:ahLst/>
              <a:cxnLst/>
              <a:rect l="l" t="t" r="r" b="b"/>
              <a:pathLst>
                <a:path h="226060">
                  <a:moveTo>
                    <a:pt x="0" y="0"/>
                  </a:moveTo>
                  <a:lnTo>
                    <a:pt x="0" y="225552"/>
                  </a:lnTo>
                </a:path>
              </a:pathLst>
            </a:custGeom>
            <a:ln w="6096">
              <a:solidFill>
                <a:srgbClr val="000000"/>
              </a:solidFill>
              <a:prstDash val="sysDot"/>
            </a:ln>
          </p:spPr>
          <p:txBody>
            <a:bodyPr wrap="square" lIns="0" tIns="0" rIns="0" bIns="0" rtlCol="0"/>
            <a:lstStyle/>
            <a:p>
              <a:endParaRPr/>
            </a:p>
          </p:txBody>
        </p:sp>
        <p:sp>
          <p:nvSpPr>
            <p:cNvPr id="28" name="object 31">
              <a:extLst>
                <a:ext uri="{FF2B5EF4-FFF2-40B4-BE49-F238E27FC236}">
                  <a16:creationId xmlns:a16="http://schemas.microsoft.com/office/drawing/2014/main" id="{6FE620BF-61B5-4F57-F6D0-837D0E27B03D}"/>
                </a:ext>
              </a:extLst>
            </p:cNvPr>
            <p:cNvSpPr/>
            <p:nvPr/>
          </p:nvSpPr>
          <p:spPr>
            <a:xfrm>
              <a:off x="2630423" y="1789176"/>
              <a:ext cx="0" cy="226060"/>
            </a:xfrm>
            <a:custGeom>
              <a:avLst/>
              <a:gdLst/>
              <a:ahLst/>
              <a:cxnLst/>
              <a:rect l="l" t="t" r="r" b="b"/>
              <a:pathLst>
                <a:path h="226060">
                  <a:moveTo>
                    <a:pt x="0" y="0"/>
                  </a:moveTo>
                  <a:lnTo>
                    <a:pt x="0" y="225552"/>
                  </a:lnTo>
                </a:path>
              </a:pathLst>
            </a:custGeom>
            <a:ln w="6095">
              <a:solidFill>
                <a:srgbClr val="000000"/>
              </a:solidFill>
              <a:prstDash val="sysDot"/>
            </a:ln>
          </p:spPr>
          <p:txBody>
            <a:bodyPr wrap="square" lIns="0" tIns="0" rIns="0" bIns="0" rtlCol="0"/>
            <a:lstStyle/>
            <a:p>
              <a:endParaRPr/>
            </a:p>
          </p:txBody>
        </p:sp>
        <p:sp>
          <p:nvSpPr>
            <p:cNvPr id="29" name="object 32">
              <a:extLst>
                <a:ext uri="{FF2B5EF4-FFF2-40B4-BE49-F238E27FC236}">
                  <a16:creationId xmlns:a16="http://schemas.microsoft.com/office/drawing/2014/main" id="{B8E4986B-1E0E-6C60-88CE-C407B5420C15}"/>
                </a:ext>
              </a:extLst>
            </p:cNvPr>
            <p:cNvSpPr/>
            <p:nvPr/>
          </p:nvSpPr>
          <p:spPr>
            <a:xfrm>
              <a:off x="2932176" y="2014727"/>
              <a:ext cx="0" cy="226060"/>
            </a:xfrm>
            <a:custGeom>
              <a:avLst/>
              <a:gdLst/>
              <a:ahLst/>
              <a:cxnLst/>
              <a:rect l="l" t="t" r="r" b="b"/>
              <a:pathLst>
                <a:path h="226060">
                  <a:moveTo>
                    <a:pt x="0" y="0"/>
                  </a:moveTo>
                  <a:lnTo>
                    <a:pt x="0" y="225551"/>
                  </a:lnTo>
                </a:path>
              </a:pathLst>
            </a:custGeom>
            <a:ln w="6096">
              <a:solidFill>
                <a:srgbClr val="000000"/>
              </a:solidFill>
              <a:prstDash val="sysDot"/>
            </a:ln>
          </p:spPr>
          <p:txBody>
            <a:bodyPr wrap="square" lIns="0" tIns="0" rIns="0" bIns="0" rtlCol="0"/>
            <a:lstStyle/>
            <a:p>
              <a:endParaRPr/>
            </a:p>
          </p:txBody>
        </p:sp>
        <p:sp>
          <p:nvSpPr>
            <p:cNvPr id="30" name="object 33">
              <a:extLst>
                <a:ext uri="{FF2B5EF4-FFF2-40B4-BE49-F238E27FC236}">
                  <a16:creationId xmlns:a16="http://schemas.microsoft.com/office/drawing/2014/main" id="{C7C5D503-17A5-7BD4-8212-D2686FE1EFFE}"/>
                </a:ext>
              </a:extLst>
            </p:cNvPr>
            <p:cNvSpPr/>
            <p:nvPr/>
          </p:nvSpPr>
          <p:spPr>
            <a:xfrm>
              <a:off x="2935223" y="2246376"/>
              <a:ext cx="0" cy="226060"/>
            </a:xfrm>
            <a:custGeom>
              <a:avLst/>
              <a:gdLst/>
              <a:ahLst/>
              <a:cxnLst/>
              <a:rect l="l" t="t" r="r" b="b"/>
              <a:pathLst>
                <a:path h="226060">
                  <a:moveTo>
                    <a:pt x="0" y="0"/>
                  </a:moveTo>
                  <a:lnTo>
                    <a:pt x="0" y="225552"/>
                  </a:lnTo>
                </a:path>
              </a:pathLst>
            </a:custGeom>
            <a:ln w="6095">
              <a:solidFill>
                <a:srgbClr val="000000"/>
              </a:solidFill>
              <a:prstDash val="sysDot"/>
            </a:ln>
          </p:spPr>
          <p:txBody>
            <a:bodyPr wrap="square" lIns="0" tIns="0" rIns="0" bIns="0" rtlCol="0"/>
            <a:lstStyle/>
            <a:p>
              <a:endParaRPr/>
            </a:p>
          </p:txBody>
        </p:sp>
        <p:sp>
          <p:nvSpPr>
            <p:cNvPr id="31" name="object 34">
              <a:extLst>
                <a:ext uri="{FF2B5EF4-FFF2-40B4-BE49-F238E27FC236}">
                  <a16:creationId xmlns:a16="http://schemas.microsoft.com/office/drawing/2014/main" id="{6D1A2A70-180D-7869-621C-8120DB9E7E01}"/>
                </a:ext>
              </a:extLst>
            </p:cNvPr>
            <p:cNvSpPr/>
            <p:nvPr/>
          </p:nvSpPr>
          <p:spPr>
            <a:xfrm>
              <a:off x="725424" y="761999"/>
              <a:ext cx="1106805" cy="1713230"/>
            </a:xfrm>
            <a:custGeom>
              <a:avLst/>
              <a:gdLst/>
              <a:ahLst/>
              <a:cxnLst/>
              <a:rect l="l" t="t" r="r" b="b"/>
              <a:pathLst>
                <a:path w="1106805" h="1713230">
                  <a:moveTo>
                    <a:pt x="76200" y="1484376"/>
                  </a:moveTo>
                  <a:lnTo>
                    <a:pt x="36576" y="1371600"/>
                  </a:lnTo>
                  <a:lnTo>
                    <a:pt x="0" y="1484376"/>
                  </a:lnTo>
                  <a:lnTo>
                    <a:pt x="30480" y="1484376"/>
                  </a:lnTo>
                  <a:lnTo>
                    <a:pt x="30480" y="1712976"/>
                  </a:lnTo>
                  <a:lnTo>
                    <a:pt x="45720" y="1712976"/>
                  </a:lnTo>
                  <a:lnTo>
                    <a:pt x="45720" y="1484376"/>
                  </a:lnTo>
                  <a:lnTo>
                    <a:pt x="76200" y="1484376"/>
                  </a:lnTo>
                  <a:close/>
                </a:path>
                <a:path w="1106805" h="1713230">
                  <a:moveTo>
                    <a:pt x="381000" y="569976"/>
                  </a:moveTo>
                  <a:lnTo>
                    <a:pt x="341376" y="457200"/>
                  </a:lnTo>
                  <a:lnTo>
                    <a:pt x="304800" y="569976"/>
                  </a:lnTo>
                  <a:lnTo>
                    <a:pt x="335280" y="569976"/>
                  </a:lnTo>
                  <a:lnTo>
                    <a:pt x="335280" y="798576"/>
                  </a:lnTo>
                  <a:lnTo>
                    <a:pt x="350520" y="798576"/>
                  </a:lnTo>
                  <a:lnTo>
                    <a:pt x="350520" y="569976"/>
                  </a:lnTo>
                  <a:lnTo>
                    <a:pt x="381000" y="569976"/>
                  </a:lnTo>
                  <a:close/>
                </a:path>
                <a:path w="1106805" h="1713230">
                  <a:moveTo>
                    <a:pt x="914400" y="1027176"/>
                  </a:moveTo>
                  <a:lnTo>
                    <a:pt x="874776" y="914400"/>
                  </a:lnTo>
                  <a:lnTo>
                    <a:pt x="838200" y="1027176"/>
                  </a:lnTo>
                  <a:lnTo>
                    <a:pt x="868680" y="1027176"/>
                  </a:lnTo>
                  <a:lnTo>
                    <a:pt x="868680" y="1255776"/>
                  </a:lnTo>
                  <a:lnTo>
                    <a:pt x="883920" y="1255776"/>
                  </a:lnTo>
                  <a:lnTo>
                    <a:pt x="883920" y="1027176"/>
                  </a:lnTo>
                  <a:lnTo>
                    <a:pt x="914400" y="1027176"/>
                  </a:lnTo>
                  <a:close/>
                </a:path>
                <a:path w="1106805" h="1713230">
                  <a:moveTo>
                    <a:pt x="1106411" y="112776"/>
                  </a:moveTo>
                  <a:lnTo>
                    <a:pt x="1066800" y="0"/>
                  </a:lnTo>
                  <a:lnTo>
                    <a:pt x="1030224" y="112776"/>
                  </a:lnTo>
                  <a:lnTo>
                    <a:pt x="1060615" y="112776"/>
                  </a:lnTo>
                  <a:lnTo>
                    <a:pt x="1057656" y="341376"/>
                  </a:lnTo>
                  <a:lnTo>
                    <a:pt x="1072896" y="341376"/>
                  </a:lnTo>
                  <a:lnTo>
                    <a:pt x="1075855" y="112776"/>
                  </a:lnTo>
                  <a:lnTo>
                    <a:pt x="1106411" y="112776"/>
                  </a:lnTo>
                  <a:close/>
                </a:path>
              </a:pathLst>
            </a:custGeom>
            <a:solidFill>
              <a:srgbClr val="0000FF"/>
            </a:solidFill>
          </p:spPr>
          <p:txBody>
            <a:bodyPr wrap="square" lIns="0" tIns="0" rIns="0" bIns="0" rtlCol="0"/>
            <a:lstStyle/>
            <a:p>
              <a:endParaRPr/>
            </a:p>
          </p:txBody>
        </p:sp>
      </p:grpSp>
    </p:spTree>
    <p:extLst>
      <p:ext uri="{BB962C8B-B14F-4D97-AF65-F5344CB8AC3E}">
        <p14:creationId xmlns:p14="http://schemas.microsoft.com/office/powerpoint/2010/main" val="258824567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ea typeface="宋体" pitchFamily="2" charset="-122"/>
              </a:rPr>
              <a:t>EDF Scheduling Example </a:t>
            </a:r>
          </a:p>
        </p:txBody>
      </p:sp>
      <p:sp>
        <p:nvSpPr>
          <p:cNvPr id="41987" name="Rectangle 3" descr="Rectangle: Click to edit Master text styles&#10;Second level&#10;Third level&#10;Fourth level&#10;Fifth level"/>
          <p:cNvSpPr>
            <a:spLocks noGrp="1" noChangeArrowheads="1"/>
          </p:cNvSpPr>
          <p:nvPr>
            <p:ph type="body" idx="1"/>
          </p:nvPr>
        </p:nvSpPr>
        <p:spPr>
          <a:xfrm>
            <a:off x="1066804" y="800397"/>
            <a:ext cx="10058392" cy="2628603"/>
          </a:xfrm>
        </p:spPr>
        <p:txBody>
          <a:bodyPr/>
          <a:lstStyle/>
          <a:p>
            <a:pPr eaLnBrk="1" hangingPunct="1"/>
            <a:r>
              <a:rPr lang="en-US" altLang="zh-CN" dirty="0">
                <a:ea typeface="宋体" pitchFamily="2" charset="-122"/>
              </a:rPr>
              <a:t>Say you have two tasks, both released at time 0</a:t>
            </a:r>
          </a:p>
          <a:p>
            <a:pPr lvl="1" eaLnBrk="1" hangingPunct="1"/>
            <a:r>
              <a:rPr lang="en-US" altLang="zh-CN" dirty="0">
                <a:ea typeface="宋体" pitchFamily="2" charset="-122"/>
              </a:rPr>
              <a:t>T1 has WCET 5 </a:t>
            </a:r>
            <a:r>
              <a:rPr lang="en-US" altLang="zh-CN" dirty="0" err="1">
                <a:ea typeface="宋体" pitchFamily="2" charset="-122"/>
              </a:rPr>
              <a:t>ms</a:t>
            </a:r>
            <a:r>
              <a:rPr lang="en-US" altLang="zh-CN" dirty="0">
                <a:ea typeface="宋体" pitchFamily="2" charset="-122"/>
              </a:rPr>
              <a:t>, with deadline of 20 </a:t>
            </a:r>
            <a:r>
              <a:rPr lang="en-US" altLang="zh-CN" dirty="0" err="1">
                <a:ea typeface="宋体" pitchFamily="2" charset="-122"/>
              </a:rPr>
              <a:t>ms</a:t>
            </a:r>
            <a:endParaRPr lang="en-US" altLang="zh-CN" dirty="0">
              <a:ea typeface="宋体" pitchFamily="2" charset="-122"/>
            </a:endParaRPr>
          </a:p>
          <a:p>
            <a:pPr lvl="1" eaLnBrk="1" hangingPunct="1"/>
            <a:r>
              <a:rPr lang="en-US" altLang="zh-CN" dirty="0">
                <a:ea typeface="宋体" pitchFamily="2" charset="-122"/>
              </a:rPr>
              <a:t>T2 has WCET 10 </a:t>
            </a:r>
            <a:r>
              <a:rPr lang="en-US" altLang="zh-CN" dirty="0" err="1">
                <a:ea typeface="宋体" pitchFamily="2" charset="-122"/>
              </a:rPr>
              <a:t>ms</a:t>
            </a:r>
            <a:r>
              <a:rPr lang="en-US" altLang="zh-CN" dirty="0">
                <a:ea typeface="宋体" pitchFamily="2" charset="-122"/>
              </a:rPr>
              <a:t>, with deadline of 12 </a:t>
            </a:r>
            <a:r>
              <a:rPr lang="en-US" altLang="zh-CN" dirty="0" err="1">
                <a:ea typeface="宋体" pitchFamily="2" charset="-122"/>
              </a:rPr>
              <a:t>ms</a:t>
            </a:r>
            <a:endParaRPr lang="en-US" altLang="zh-CN" dirty="0">
              <a:ea typeface="宋体" pitchFamily="2" charset="-122"/>
            </a:endParaRPr>
          </a:p>
          <a:p>
            <a:pPr eaLnBrk="1" hangingPunct="1"/>
            <a:r>
              <a:rPr lang="en-US" altLang="zh-CN" dirty="0">
                <a:ea typeface="宋体" pitchFamily="2" charset="-122"/>
              </a:rPr>
              <a:t>Non-EDF scheduling: T1 before T2, T2 misses its deadline at 12</a:t>
            </a:r>
          </a:p>
          <a:p>
            <a:pPr eaLnBrk="1" hangingPunct="1"/>
            <a:r>
              <a:rPr lang="en-US" altLang="zh-CN" dirty="0">
                <a:ea typeface="宋体" pitchFamily="2" charset="-122"/>
              </a:rPr>
              <a:t>EDF scheduling: T2 before T1, both tasks meet their deadlines</a:t>
            </a:r>
          </a:p>
        </p:txBody>
      </p:sp>
      <p:sp>
        <p:nvSpPr>
          <p:cNvPr id="2" name="Line 4">
            <a:extLst>
              <a:ext uri="{FF2B5EF4-FFF2-40B4-BE49-F238E27FC236}">
                <a16:creationId xmlns:a16="http://schemas.microsoft.com/office/drawing/2014/main" id="{346E5AE9-154C-F031-5DF1-C9AB31EAA40D}"/>
              </a:ext>
            </a:extLst>
          </p:cNvPr>
          <p:cNvSpPr>
            <a:spLocks noChangeShapeType="1"/>
          </p:cNvSpPr>
          <p:nvPr/>
        </p:nvSpPr>
        <p:spPr bwMode="auto">
          <a:xfrm>
            <a:off x="3083582" y="4155429"/>
            <a:ext cx="6172200"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 name="Rectangle 5">
            <a:extLst>
              <a:ext uri="{FF2B5EF4-FFF2-40B4-BE49-F238E27FC236}">
                <a16:creationId xmlns:a16="http://schemas.microsoft.com/office/drawing/2014/main" id="{418D9736-59F4-CCB7-1C5A-47206E689FD2}"/>
              </a:ext>
            </a:extLst>
          </p:cNvPr>
          <p:cNvSpPr>
            <a:spLocks noChangeArrowheads="1"/>
          </p:cNvSpPr>
          <p:nvPr/>
        </p:nvSpPr>
        <p:spPr bwMode="auto">
          <a:xfrm>
            <a:off x="3083582" y="3774429"/>
            <a:ext cx="1447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4" name="Rectangle 6">
            <a:extLst>
              <a:ext uri="{FF2B5EF4-FFF2-40B4-BE49-F238E27FC236}">
                <a16:creationId xmlns:a16="http://schemas.microsoft.com/office/drawing/2014/main" id="{3F3C7B33-BD35-D09A-AC74-D69B6B705CB1}"/>
              </a:ext>
            </a:extLst>
          </p:cNvPr>
          <p:cNvSpPr>
            <a:spLocks noChangeArrowheads="1"/>
          </p:cNvSpPr>
          <p:nvPr/>
        </p:nvSpPr>
        <p:spPr bwMode="auto">
          <a:xfrm>
            <a:off x="4531382" y="3774429"/>
            <a:ext cx="2971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5" name="Text Box 8">
            <a:extLst>
              <a:ext uri="{FF2B5EF4-FFF2-40B4-BE49-F238E27FC236}">
                <a16:creationId xmlns:a16="http://schemas.microsoft.com/office/drawing/2014/main" id="{CB5F93FA-BD11-D12F-36CB-D58D4A17BB18}"/>
              </a:ext>
            </a:extLst>
          </p:cNvPr>
          <p:cNvSpPr txBox="1">
            <a:spLocks noChangeArrowheads="1"/>
          </p:cNvSpPr>
          <p:nvPr/>
        </p:nvSpPr>
        <p:spPr bwMode="auto">
          <a:xfrm>
            <a:off x="2991507" y="4155429"/>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6" name="Text Box 9">
            <a:extLst>
              <a:ext uri="{FF2B5EF4-FFF2-40B4-BE49-F238E27FC236}">
                <a16:creationId xmlns:a16="http://schemas.microsoft.com/office/drawing/2014/main" id="{C0C43AE5-C99A-3F20-1F13-1C266EAEDCF6}"/>
              </a:ext>
            </a:extLst>
          </p:cNvPr>
          <p:cNvSpPr txBox="1">
            <a:spLocks noChangeArrowheads="1"/>
          </p:cNvSpPr>
          <p:nvPr/>
        </p:nvSpPr>
        <p:spPr bwMode="auto">
          <a:xfrm>
            <a:off x="4355170" y="4155429"/>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7" name="Text Box 10">
            <a:extLst>
              <a:ext uri="{FF2B5EF4-FFF2-40B4-BE49-F238E27FC236}">
                <a16:creationId xmlns:a16="http://schemas.microsoft.com/office/drawing/2014/main" id="{D06A0B2D-B584-B620-C7A3-D93F745AE8DA}"/>
              </a:ext>
            </a:extLst>
          </p:cNvPr>
          <p:cNvSpPr txBox="1">
            <a:spLocks noChangeArrowheads="1"/>
          </p:cNvSpPr>
          <p:nvPr/>
        </p:nvSpPr>
        <p:spPr bwMode="auto">
          <a:xfrm>
            <a:off x="7250770" y="4155429"/>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9" name="Text Box 19">
            <a:extLst>
              <a:ext uri="{FF2B5EF4-FFF2-40B4-BE49-F238E27FC236}">
                <a16:creationId xmlns:a16="http://schemas.microsoft.com/office/drawing/2014/main" id="{7B7BF498-1D3A-8185-3E25-94D6B73E8FE2}"/>
              </a:ext>
            </a:extLst>
          </p:cNvPr>
          <p:cNvSpPr txBox="1">
            <a:spLocks noChangeArrowheads="1"/>
          </p:cNvSpPr>
          <p:nvPr/>
        </p:nvSpPr>
        <p:spPr bwMode="auto">
          <a:xfrm>
            <a:off x="6649107" y="3198167"/>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T2 Deadline</a:t>
            </a:r>
          </a:p>
        </p:txBody>
      </p:sp>
      <p:sp>
        <p:nvSpPr>
          <p:cNvPr id="11" name="Line 21">
            <a:extLst>
              <a:ext uri="{FF2B5EF4-FFF2-40B4-BE49-F238E27FC236}">
                <a16:creationId xmlns:a16="http://schemas.microsoft.com/office/drawing/2014/main" id="{77E3B1C4-DBE7-3141-A584-A3F5C295910A}"/>
              </a:ext>
            </a:extLst>
          </p:cNvPr>
          <p:cNvSpPr>
            <a:spLocks noChangeShapeType="1"/>
          </p:cNvSpPr>
          <p:nvPr/>
        </p:nvSpPr>
        <p:spPr bwMode="auto">
          <a:xfrm>
            <a:off x="3175656" y="5841354"/>
            <a:ext cx="6080125"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eaLnBrk="1" fontAlgn="auto" hangingPunct="1">
              <a:spcBef>
                <a:spcPts val="0"/>
              </a:spcBef>
              <a:spcAft>
                <a:spcPts val="0"/>
              </a:spcAft>
            </a:pPr>
            <a:endParaRPr lang="zh-CN" altLang="en-US" sz="2400" b="0" kern="0">
              <a:solidFill>
                <a:srgbClr val="40458C"/>
              </a:solidFill>
              <a:latin typeface="Tahoma" pitchFamily="34" charset="0"/>
            </a:endParaRPr>
          </a:p>
        </p:txBody>
      </p:sp>
      <p:sp>
        <p:nvSpPr>
          <p:cNvPr id="12" name="Rectangle 22">
            <a:extLst>
              <a:ext uri="{FF2B5EF4-FFF2-40B4-BE49-F238E27FC236}">
                <a16:creationId xmlns:a16="http://schemas.microsoft.com/office/drawing/2014/main" id="{68C10011-3245-D7BD-A6E9-9E8444924F3A}"/>
              </a:ext>
            </a:extLst>
          </p:cNvPr>
          <p:cNvSpPr>
            <a:spLocks noChangeArrowheads="1"/>
          </p:cNvSpPr>
          <p:nvPr/>
        </p:nvSpPr>
        <p:spPr bwMode="auto">
          <a:xfrm>
            <a:off x="3175657" y="5460354"/>
            <a:ext cx="2955925"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13" name="Rectangle 23">
            <a:extLst>
              <a:ext uri="{FF2B5EF4-FFF2-40B4-BE49-F238E27FC236}">
                <a16:creationId xmlns:a16="http://schemas.microsoft.com/office/drawing/2014/main" id="{A256C42A-B74D-F1FF-5DB9-C4BFCA65E47F}"/>
              </a:ext>
            </a:extLst>
          </p:cNvPr>
          <p:cNvSpPr>
            <a:spLocks noChangeArrowheads="1"/>
          </p:cNvSpPr>
          <p:nvPr/>
        </p:nvSpPr>
        <p:spPr bwMode="auto">
          <a:xfrm>
            <a:off x="6131582" y="5460354"/>
            <a:ext cx="13716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14" name="Text Box 24">
            <a:extLst>
              <a:ext uri="{FF2B5EF4-FFF2-40B4-BE49-F238E27FC236}">
                <a16:creationId xmlns:a16="http://schemas.microsoft.com/office/drawing/2014/main" id="{611016E9-1AD6-6E91-4215-4C7A291820DC}"/>
              </a:ext>
            </a:extLst>
          </p:cNvPr>
          <p:cNvSpPr txBox="1">
            <a:spLocks noChangeArrowheads="1"/>
          </p:cNvSpPr>
          <p:nvPr/>
        </p:nvSpPr>
        <p:spPr bwMode="auto">
          <a:xfrm>
            <a:off x="3083582" y="5841354"/>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15" name="Text Box 25">
            <a:extLst>
              <a:ext uri="{FF2B5EF4-FFF2-40B4-BE49-F238E27FC236}">
                <a16:creationId xmlns:a16="http://schemas.microsoft.com/office/drawing/2014/main" id="{510C70D0-18A5-3E00-1674-A9881125B7CA}"/>
              </a:ext>
            </a:extLst>
          </p:cNvPr>
          <p:cNvSpPr txBox="1">
            <a:spLocks noChangeArrowheads="1"/>
          </p:cNvSpPr>
          <p:nvPr/>
        </p:nvSpPr>
        <p:spPr bwMode="auto">
          <a:xfrm>
            <a:off x="4447245" y="5841354"/>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16" name="Text Box 26">
            <a:extLst>
              <a:ext uri="{FF2B5EF4-FFF2-40B4-BE49-F238E27FC236}">
                <a16:creationId xmlns:a16="http://schemas.microsoft.com/office/drawing/2014/main" id="{A6B4359B-DA57-ED7D-2A6E-16E08290A063}"/>
              </a:ext>
            </a:extLst>
          </p:cNvPr>
          <p:cNvSpPr txBox="1">
            <a:spLocks noChangeArrowheads="1"/>
          </p:cNvSpPr>
          <p:nvPr/>
        </p:nvSpPr>
        <p:spPr bwMode="auto">
          <a:xfrm>
            <a:off x="7342845" y="5841354"/>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19" name="Text Box 31">
            <a:extLst>
              <a:ext uri="{FF2B5EF4-FFF2-40B4-BE49-F238E27FC236}">
                <a16:creationId xmlns:a16="http://schemas.microsoft.com/office/drawing/2014/main" id="{8FA8F266-BF33-BB10-1159-954D558C6997}"/>
              </a:ext>
            </a:extLst>
          </p:cNvPr>
          <p:cNvSpPr txBox="1">
            <a:spLocks noChangeArrowheads="1"/>
          </p:cNvSpPr>
          <p:nvPr/>
        </p:nvSpPr>
        <p:spPr bwMode="auto">
          <a:xfrm>
            <a:off x="8838270" y="3207692"/>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T1 Deadline</a:t>
            </a:r>
          </a:p>
        </p:txBody>
      </p:sp>
      <p:sp>
        <p:nvSpPr>
          <p:cNvPr id="20" name="Text Box 32">
            <a:extLst>
              <a:ext uri="{FF2B5EF4-FFF2-40B4-BE49-F238E27FC236}">
                <a16:creationId xmlns:a16="http://schemas.microsoft.com/office/drawing/2014/main" id="{75DD676F-D15C-DBA8-5C97-CFD8327BE311}"/>
              </a:ext>
            </a:extLst>
          </p:cNvPr>
          <p:cNvSpPr txBox="1">
            <a:spLocks noChangeArrowheads="1"/>
          </p:cNvSpPr>
          <p:nvPr/>
        </p:nvSpPr>
        <p:spPr bwMode="auto">
          <a:xfrm>
            <a:off x="8748576" y="4155429"/>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1" name="Text Box 33">
            <a:extLst>
              <a:ext uri="{FF2B5EF4-FFF2-40B4-BE49-F238E27FC236}">
                <a16:creationId xmlns:a16="http://schemas.microsoft.com/office/drawing/2014/main" id="{D84FC0A8-7E8C-0105-60F1-AE2AC5F75520}"/>
              </a:ext>
            </a:extLst>
          </p:cNvPr>
          <p:cNvSpPr txBox="1">
            <a:spLocks noChangeArrowheads="1"/>
          </p:cNvSpPr>
          <p:nvPr/>
        </p:nvSpPr>
        <p:spPr bwMode="auto">
          <a:xfrm>
            <a:off x="8748575" y="5841354"/>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7" name="Line 27">
            <a:extLst>
              <a:ext uri="{FF2B5EF4-FFF2-40B4-BE49-F238E27FC236}">
                <a16:creationId xmlns:a16="http://schemas.microsoft.com/office/drawing/2014/main" id="{1576DEA4-9BBA-465D-5274-23B4F80A0278}"/>
              </a:ext>
            </a:extLst>
          </p:cNvPr>
          <p:cNvSpPr>
            <a:spLocks noChangeShapeType="1"/>
          </p:cNvSpPr>
          <p:nvPr/>
        </p:nvSpPr>
        <p:spPr bwMode="auto">
          <a:xfrm>
            <a:off x="6741182" y="3545531"/>
            <a:ext cx="0" cy="609897"/>
          </a:xfrm>
          <a:prstGeom prst="line">
            <a:avLst/>
          </a:prstGeom>
          <a:noFill/>
          <a:ln w="952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8" name="Line 27">
            <a:extLst>
              <a:ext uri="{FF2B5EF4-FFF2-40B4-BE49-F238E27FC236}">
                <a16:creationId xmlns:a16="http://schemas.microsoft.com/office/drawing/2014/main" id="{870CAD90-3653-39A4-A49F-9B9E02446B8B}"/>
              </a:ext>
            </a:extLst>
          </p:cNvPr>
          <p:cNvSpPr>
            <a:spLocks noChangeShapeType="1"/>
          </p:cNvSpPr>
          <p:nvPr/>
        </p:nvSpPr>
        <p:spPr bwMode="auto">
          <a:xfrm>
            <a:off x="3083582" y="3555354"/>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9" name="Line 27">
            <a:extLst>
              <a:ext uri="{FF2B5EF4-FFF2-40B4-BE49-F238E27FC236}">
                <a16:creationId xmlns:a16="http://schemas.microsoft.com/office/drawing/2014/main" id="{8D81D081-0793-0FFA-C90B-0BAC250FD8E4}"/>
              </a:ext>
            </a:extLst>
          </p:cNvPr>
          <p:cNvSpPr>
            <a:spLocks noChangeShapeType="1"/>
          </p:cNvSpPr>
          <p:nvPr/>
        </p:nvSpPr>
        <p:spPr bwMode="auto">
          <a:xfrm>
            <a:off x="3175657" y="5222229"/>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0" name="Line 27">
            <a:extLst>
              <a:ext uri="{FF2B5EF4-FFF2-40B4-BE49-F238E27FC236}">
                <a16:creationId xmlns:a16="http://schemas.microsoft.com/office/drawing/2014/main" id="{C640585F-E74E-ACA7-F08B-CA723ADFF7D7}"/>
              </a:ext>
            </a:extLst>
          </p:cNvPr>
          <p:cNvSpPr>
            <a:spLocks noChangeShapeType="1"/>
          </p:cNvSpPr>
          <p:nvPr/>
        </p:nvSpPr>
        <p:spPr bwMode="auto">
          <a:xfrm>
            <a:off x="8930345" y="3555354"/>
            <a:ext cx="0" cy="609897"/>
          </a:xfrm>
          <a:prstGeom prst="line">
            <a:avLst/>
          </a:prstGeom>
          <a:noFill/>
          <a:ln w="952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1" name="TextBox 30">
            <a:extLst>
              <a:ext uri="{FF2B5EF4-FFF2-40B4-BE49-F238E27FC236}">
                <a16:creationId xmlns:a16="http://schemas.microsoft.com/office/drawing/2014/main" id="{2EDF1301-2158-5137-087A-4997D5C6EB8C}"/>
              </a:ext>
            </a:extLst>
          </p:cNvPr>
          <p:cNvSpPr txBox="1"/>
          <p:nvPr/>
        </p:nvSpPr>
        <p:spPr>
          <a:xfrm>
            <a:off x="1055229" y="3821102"/>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T1 before T2</a:t>
            </a:r>
          </a:p>
        </p:txBody>
      </p:sp>
      <p:sp>
        <p:nvSpPr>
          <p:cNvPr id="32" name="TextBox 31">
            <a:extLst>
              <a:ext uri="{FF2B5EF4-FFF2-40B4-BE49-F238E27FC236}">
                <a16:creationId xmlns:a16="http://schemas.microsoft.com/office/drawing/2014/main" id="{1D46D7BE-7F93-ED4C-35DB-80850FD65B10}"/>
              </a:ext>
            </a:extLst>
          </p:cNvPr>
          <p:cNvSpPr txBox="1"/>
          <p:nvPr/>
        </p:nvSpPr>
        <p:spPr>
          <a:xfrm>
            <a:off x="1055229" y="5339996"/>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T2 before T1</a:t>
            </a:r>
          </a:p>
        </p:txBody>
      </p:sp>
      <p:sp>
        <p:nvSpPr>
          <p:cNvPr id="33" name="Line 27">
            <a:extLst>
              <a:ext uri="{FF2B5EF4-FFF2-40B4-BE49-F238E27FC236}">
                <a16:creationId xmlns:a16="http://schemas.microsoft.com/office/drawing/2014/main" id="{DEC74F90-CBCB-274F-9A82-B5B50A723150}"/>
              </a:ext>
            </a:extLst>
          </p:cNvPr>
          <p:cNvSpPr>
            <a:spLocks noChangeShapeType="1"/>
          </p:cNvSpPr>
          <p:nvPr/>
        </p:nvSpPr>
        <p:spPr bwMode="auto">
          <a:xfrm>
            <a:off x="6761819" y="5221634"/>
            <a:ext cx="0" cy="609897"/>
          </a:xfrm>
          <a:prstGeom prst="line">
            <a:avLst/>
          </a:prstGeom>
          <a:noFill/>
          <a:ln w="952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4" name="Line 27">
            <a:extLst>
              <a:ext uri="{FF2B5EF4-FFF2-40B4-BE49-F238E27FC236}">
                <a16:creationId xmlns:a16="http://schemas.microsoft.com/office/drawing/2014/main" id="{82AED3B5-22B8-6FFC-BE3D-D4C769B1F5A2}"/>
              </a:ext>
            </a:extLst>
          </p:cNvPr>
          <p:cNvSpPr>
            <a:spLocks noChangeShapeType="1"/>
          </p:cNvSpPr>
          <p:nvPr/>
        </p:nvSpPr>
        <p:spPr bwMode="auto">
          <a:xfrm>
            <a:off x="8950982" y="5231457"/>
            <a:ext cx="0" cy="609897"/>
          </a:xfrm>
          <a:prstGeom prst="line">
            <a:avLst/>
          </a:prstGeom>
          <a:noFill/>
          <a:ln w="952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Tree>
    <p:extLst>
      <p:ext uri="{BB962C8B-B14F-4D97-AF65-F5344CB8AC3E}">
        <p14:creationId xmlns:p14="http://schemas.microsoft.com/office/powerpoint/2010/main" val="286985661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6BF7-E618-A448-7425-4CE68CE9573C}"/>
              </a:ext>
            </a:extLst>
          </p:cNvPr>
          <p:cNvSpPr>
            <a:spLocks noGrp="1"/>
          </p:cNvSpPr>
          <p:nvPr>
            <p:ph type="title"/>
          </p:nvPr>
        </p:nvSpPr>
        <p:spPr/>
        <p:txBody>
          <a:bodyPr/>
          <a:lstStyle/>
          <a:p>
            <a:r>
              <a:rPr lang="en-GB" dirty="0"/>
              <a:t>Requirements</a:t>
            </a:r>
            <a:endParaRPr lang="en-SE" dirty="0"/>
          </a:p>
        </p:txBody>
      </p:sp>
      <p:sp>
        <p:nvSpPr>
          <p:cNvPr id="3" name="Content Placeholder 2">
            <a:extLst>
              <a:ext uri="{FF2B5EF4-FFF2-40B4-BE49-F238E27FC236}">
                <a16:creationId xmlns:a16="http://schemas.microsoft.com/office/drawing/2014/main" id="{AEB19DA9-3869-0C80-2C6B-4DA9E63DBD1B}"/>
              </a:ext>
            </a:extLst>
          </p:cNvPr>
          <p:cNvSpPr>
            <a:spLocks noGrp="1"/>
          </p:cNvSpPr>
          <p:nvPr>
            <p:ph idx="1"/>
          </p:nvPr>
        </p:nvSpPr>
        <p:spPr/>
        <p:txBody>
          <a:bodyPr/>
          <a:lstStyle/>
          <a:p>
            <a:r>
              <a:rPr lang="en-GB" dirty="0"/>
              <a:t>The tight interaction with the environment requires the system to react to events within precise timing constraints</a:t>
            </a:r>
          </a:p>
          <a:p>
            <a:r>
              <a:rPr lang="en-GB" dirty="0"/>
              <a:t>Timing constraints are imposed by the dynamics of the environment</a:t>
            </a:r>
          </a:p>
          <a:p>
            <a:endParaRPr lang="en-GB" dirty="0"/>
          </a:p>
          <a:p>
            <a:r>
              <a:rPr lang="en-GB" dirty="0"/>
              <a:t>The real-time operating system (RTOS) must be able to execute tasks within timing constraints</a:t>
            </a:r>
          </a:p>
          <a:p>
            <a:endParaRPr lang="en-SE" dirty="0"/>
          </a:p>
        </p:txBody>
      </p:sp>
    </p:spTree>
    <p:extLst>
      <p:ext uri="{BB962C8B-B14F-4D97-AF65-F5344CB8AC3E}">
        <p14:creationId xmlns:p14="http://schemas.microsoft.com/office/powerpoint/2010/main" val="21988992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808A-9A12-C1BF-0E62-ECF632818D07}"/>
              </a:ext>
            </a:extLst>
          </p:cNvPr>
          <p:cNvSpPr>
            <a:spLocks noGrp="1"/>
          </p:cNvSpPr>
          <p:nvPr>
            <p:ph type="title"/>
          </p:nvPr>
        </p:nvSpPr>
        <p:spPr/>
        <p:txBody>
          <a:bodyPr/>
          <a:lstStyle/>
          <a:p>
            <a:r>
              <a:rPr lang="en-US" altLang="zh-CN" dirty="0">
                <a:ea typeface="宋体" pitchFamily="2" charset="-122"/>
              </a:rPr>
              <a:t>Schedulable Utilization Bound: RM vs.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9D04A7-1E64-4F40-93D6-299E7C480536}"/>
                  </a:ext>
                </a:extLst>
              </p:cNvPr>
              <p:cNvSpPr>
                <a:spLocks noGrp="1"/>
              </p:cNvSpPr>
              <p:nvPr>
                <p:ph idx="1"/>
              </p:nvPr>
            </p:nvSpPr>
            <p:spPr>
              <a:xfrm>
                <a:off x="83228" y="914399"/>
                <a:ext cx="5403171" cy="5599859"/>
              </a:xfrm>
            </p:spPr>
            <p:txBody>
              <a:bodyPr>
                <a:normAutofit/>
              </a:bodyPr>
              <a:lstStyle/>
              <a:p>
                <a:r>
                  <a:rPr lang="en-US" altLang="zh-CN" dirty="0"/>
                  <a:t>Recall the schedulable utilization bound for Fixed</a:t>
                </a:r>
                <a:r>
                  <a:rPr lang="en-GB" altLang="zh-CN" dirty="0"/>
                  <a:t>-Priority scheduling:</a:t>
                </a:r>
              </a:p>
              <a:p>
                <a:pPr eaLnBrk="1" hangingPunct="1"/>
                <a:r>
                  <a:rPr lang="en-GB" dirty="0"/>
                  <a:t>A taskset is schedulable under RM scheduling if its total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r>
                  <a:rPr lang="en-GB" dirty="0"/>
                  <a:t>The </a:t>
                </a:r>
                <a:r>
                  <a:rPr lang="en-US" altLang="zh-CN" dirty="0"/>
                  <a:t>schedulable utilization bound for </a:t>
                </a:r>
                <a:r>
                  <a:rPr lang="en-GB" altLang="zh-CN" dirty="0"/>
                  <a:t>EDF Scheduling is 1:</a:t>
                </a:r>
              </a:p>
              <a:p>
                <a:pPr lvl="1"/>
                <a:r>
                  <a:rPr lang="en-GB" b="0" dirty="0"/>
                  <a:t>A taskset is schedulable under EDF scheduling if its </a:t>
                </a:r>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 ≤1</m:t>
                    </m:r>
                  </m:oMath>
                </a14:m>
                <a:endParaRPr lang="en-GB" b="0" dirty="0"/>
              </a:p>
              <a:p>
                <a:pPr lvl="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tasks are independent (no resource sharing)</a:t>
                </a:r>
                <a:endParaRPr lang="en-SE" dirty="0"/>
              </a:p>
            </p:txBody>
          </p:sp>
        </mc:Choice>
        <mc:Fallback xmlns="">
          <p:sp>
            <p:nvSpPr>
              <p:cNvPr id="3" name="Content Placeholder 2">
                <a:extLst>
                  <a:ext uri="{FF2B5EF4-FFF2-40B4-BE49-F238E27FC236}">
                    <a16:creationId xmlns:a16="http://schemas.microsoft.com/office/drawing/2014/main" id="{709D04A7-1E64-4F40-93D6-299E7C480536}"/>
                  </a:ext>
                </a:extLst>
              </p:cNvPr>
              <p:cNvSpPr>
                <a:spLocks noGrp="1" noRot="1" noChangeAspect="1" noMove="1" noResize="1" noEditPoints="1" noAdjustHandles="1" noChangeArrowheads="1" noChangeShapeType="1" noTextEdit="1"/>
              </p:cNvSpPr>
              <p:nvPr>
                <p:ph idx="1"/>
              </p:nvPr>
            </p:nvSpPr>
            <p:spPr>
              <a:xfrm>
                <a:off x="83228" y="914399"/>
                <a:ext cx="5403171" cy="5599859"/>
              </a:xfrm>
              <a:blipFill>
                <a:blip r:embed="rId2"/>
                <a:stretch>
                  <a:fillRect l="-2144" t="-1959" r="-2144"/>
                </a:stretch>
              </a:blipFill>
            </p:spPr>
            <p:txBody>
              <a:bodyPr/>
              <a:lstStyle/>
              <a:p>
                <a:r>
                  <a:rPr lang="en-SE">
                    <a:noFill/>
                  </a:rPr>
                  <a:t> </a:t>
                </a:r>
              </a:p>
            </p:txBody>
          </p:sp>
        </mc:Fallback>
      </mc:AlternateContent>
      <p:grpSp>
        <p:nvGrpSpPr>
          <p:cNvPr id="67647" name="Group 67646">
            <a:extLst>
              <a:ext uri="{FF2B5EF4-FFF2-40B4-BE49-F238E27FC236}">
                <a16:creationId xmlns:a16="http://schemas.microsoft.com/office/drawing/2014/main" id="{ADEFB9B0-50FA-62A7-ED9B-AE5D7C5DF439}"/>
              </a:ext>
            </a:extLst>
          </p:cNvPr>
          <p:cNvGrpSpPr/>
          <p:nvPr/>
        </p:nvGrpSpPr>
        <p:grpSpPr>
          <a:xfrm>
            <a:off x="4953000" y="1676400"/>
            <a:ext cx="7441009" cy="4343402"/>
            <a:chOff x="3919732" y="7706865"/>
            <a:chExt cx="2912113" cy="1699831"/>
          </a:xfrm>
        </p:grpSpPr>
        <p:grpSp>
          <p:nvGrpSpPr>
            <p:cNvPr id="5" name="object 152">
              <a:extLst>
                <a:ext uri="{FF2B5EF4-FFF2-40B4-BE49-F238E27FC236}">
                  <a16:creationId xmlns:a16="http://schemas.microsoft.com/office/drawing/2014/main" id="{47629BA0-BF48-71CA-90BD-1B8FED1DEF09}"/>
                </a:ext>
              </a:extLst>
            </p:cNvPr>
            <p:cNvGrpSpPr/>
            <p:nvPr/>
          </p:nvGrpSpPr>
          <p:grpSpPr>
            <a:xfrm>
              <a:off x="4354066" y="7706865"/>
              <a:ext cx="2044317" cy="608828"/>
              <a:chOff x="4354062" y="7706868"/>
              <a:chExt cx="2044315" cy="608828"/>
            </a:xfrm>
          </p:grpSpPr>
          <p:pic>
            <p:nvPicPr>
              <p:cNvPr id="6" name="object 153">
                <a:extLst>
                  <a:ext uri="{FF2B5EF4-FFF2-40B4-BE49-F238E27FC236}">
                    <a16:creationId xmlns:a16="http://schemas.microsoft.com/office/drawing/2014/main" id="{BF0E1457-63A9-D816-0830-4E02B8149C2F}"/>
                  </a:ext>
                </a:extLst>
              </p:cNvPr>
              <p:cNvPicPr/>
              <p:nvPr/>
            </p:nvPicPr>
            <p:blipFill>
              <a:blip r:embed="rId3" cstate="print"/>
              <a:stretch>
                <a:fillRect/>
              </a:stretch>
            </p:blipFill>
            <p:spPr>
              <a:xfrm>
                <a:off x="4405122" y="8057388"/>
                <a:ext cx="1989581" cy="256794"/>
              </a:xfrm>
              <a:prstGeom prst="rect">
                <a:avLst/>
              </a:prstGeom>
            </p:spPr>
          </p:pic>
          <p:sp>
            <p:nvSpPr>
              <p:cNvPr id="7" name="object 154">
                <a:extLst>
                  <a:ext uri="{FF2B5EF4-FFF2-40B4-BE49-F238E27FC236}">
                    <a16:creationId xmlns:a16="http://schemas.microsoft.com/office/drawing/2014/main" id="{332ED796-FDDF-E878-482A-BD3D23DD261D}"/>
                  </a:ext>
                </a:extLst>
              </p:cNvPr>
              <p:cNvSpPr/>
              <p:nvPr/>
            </p:nvSpPr>
            <p:spPr>
              <a:xfrm>
                <a:off x="4403598" y="8055610"/>
                <a:ext cx="1992630" cy="259079"/>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155">
                <a:extLst>
                  <a:ext uri="{FF2B5EF4-FFF2-40B4-BE49-F238E27FC236}">
                    <a16:creationId xmlns:a16="http://schemas.microsoft.com/office/drawing/2014/main" id="{26862E59-D09C-86E6-14E6-9045FA1C05E7}"/>
                  </a:ext>
                </a:extLst>
              </p:cNvPr>
              <p:cNvSpPr/>
              <p:nvPr/>
            </p:nvSpPr>
            <p:spPr>
              <a:xfrm>
                <a:off x="4369311" y="8256261"/>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156">
                <a:extLst>
                  <a:ext uri="{FF2B5EF4-FFF2-40B4-BE49-F238E27FC236}">
                    <a16:creationId xmlns:a16="http://schemas.microsoft.com/office/drawing/2014/main" id="{FBC3F97C-EFD8-A4B0-B388-355614A4A9F5}"/>
                  </a:ext>
                </a:extLst>
              </p:cNvPr>
              <p:cNvSpPr/>
              <p:nvPr/>
            </p:nvSpPr>
            <p:spPr>
              <a:xfrm>
                <a:off x="4405113" y="8256261"/>
                <a:ext cx="1993264"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157">
                <a:extLst>
                  <a:ext uri="{FF2B5EF4-FFF2-40B4-BE49-F238E27FC236}">
                    <a16:creationId xmlns:a16="http://schemas.microsoft.com/office/drawing/2014/main" id="{43ED1629-1FF4-50AA-FDED-A8511E5EECE3}"/>
                  </a:ext>
                </a:extLst>
              </p:cNvPr>
              <p:cNvSpPr/>
              <p:nvPr/>
            </p:nvSpPr>
            <p:spPr>
              <a:xfrm>
                <a:off x="4369311" y="8153396"/>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58">
                <a:extLst>
                  <a:ext uri="{FF2B5EF4-FFF2-40B4-BE49-F238E27FC236}">
                    <a16:creationId xmlns:a16="http://schemas.microsoft.com/office/drawing/2014/main" id="{275FC4CF-8FBE-5803-FDE4-1513415C1861}"/>
                  </a:ext>
                </a:extLst>
              </p:cNvPr>
              <p:cNvSpPr/>
              <p:nvPr/>
            </p:nvSpPr>
            <p:spPr>
              <a:xfrm>
                <a:off x="4405113" y="8153396"/>
                <a:ext cx="1993264"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59">
                <a:extLst>
                  <a:ext uri="{FF2B5EF4-FFF2-40B4-BE49-F238E27FC236}">
                    <a16:creationId xmlns:a16="http://schemas.microsoft.com/office/drawing/2014/main" id="{BF21B938-06B5-4EF8-D0E4-F25C86E5D637}"/>
                  </a:ext>
                </a:extLst>
              </p:cNvPr>
              <p:cNvSpPr/>
              <p:nvPr/>
            </p:nvSpPr>
            <p:spPr>
              <a:xfrm>
                <a:off x="4369311" y="8053578"/>
                <a:ext cx="2028825" cy="27940"/>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60">
                <a:extLst>
                  <a:ext uri="{FF2B5EF4-FFF2-40B4-BE49-F238E27FC236}">
                    <a16:creationId xmlns:a16="http://schemas.microsoft.com/office/drawing/2014/main" id="{C9F80C22-13AC-299E-55BF-1F9D8136C95C}"/>
                  </a:ext>
                </a:extLst>
              </p:cNvPr>
              <p:cNvSpPr/>
              <p:nvPr/>
            </p:nvSpPr>
            <p:spPr>
              <a:xfrm>
                <a:off x="4369311" y="8053578"/>
                <a:ext cx="36195" cy="260985"/>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61">
                <a:extLst>
                  <a:ext uri="{FF2B5EF4-FFF2-40B4-BE49-F238E27FC236}">
                    <a16:creationId xmlns:a16="http://schemas.microsoft.com/office/drawing/2014/main" id="{31F18D24-448D-EDDD-CA7C-B5EB1E5E7DFF}"/>
                  </a:ext>
                </a:extLst>
              </p:cNvPr>
              <p:cNvSpPr/>
              <p:nvPr/>
            </p:nvSpPr>
            <p:spPr>
              <a:xfrm>
                <a:off x="4405125" y="8053578"/>
                <a:ext cx="1992630" cy="260985"/>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62">
                <a:extLst>
                  <a:ext uri="{FF2B5EF4-FFF2-40B4-BE49-F238E27FC236}">
                    <a16:creationId xmlns:a16="http://schemas.microsoft.com/office/drawing/2014/main" id="{62BF2166-6846-76F5-AE79-6BC4CB2ED6D7}"/>
                  </a:ext>
                </a:extLst>
              </p:cNvPr>
              <p:cNvSpPr/>
              <p:nvPr/>
            </p:nvSpPr>
            <p:spPr>
              <a:xfrm>
                <a:off x="4522464" y="8053578"/>
                <a:ext cx="40005" cy="260985"/>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63">
                <a:extLst>
                  <a:ext uri="{FF2B5EF4-FFF2-40B4-BE49-F238E27FC236}">
                    <a16:creationId xmlns:a16="http://schemas.microsoft.com/office/drawing/2014/main" id="{FA84A7C4-B052-0653-0296-EA2C2DD40B54}"/>
                  </a:ext>
                </a:extLst>
              </p:cNvPr>
              <p:cNvSpPr/>
              <p:nvPr/>
            </p:nvSpPr>
            <p:spPr>
              <a:xfrm>
                <a:off x="4522464" y="8053578"/>
                <a:ext cx="40005" cy="260985"/>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7" name="object 164">
                <a:extLst>
                  <a:ext uri="{FF2B5EF4-FFF2-40B4-BE49-F238E27FC236}">
                    <a16:creationId xmlns:a16="http://schemas.microsoft.com/office/drawing/2014/main" id="{F434E386-7FA9-A7B6-E816-1DAAF1E1C91B}"/>
                  </a:ext>
                </a:extLst>
              </p:cNvPr>
              <p:cNvPicPr/>
              <p:nvPr/>
            </p:nvPicPr>
            <p:blipFill>
              <a:blip r:embed="rId4" cstate="print"/>
              <a:stretch>
                <a:fillRect/>
              </a:stretch>
            </p:blipFill>
            <p:spPr>
              <a:xfrm>
                <a:off x="4412746" y="8052061"/>
                <a:ext cx="150858" cy="263628"/>
              </a:xfrm>
              <a:prstGeom prst="rect">
                <a:avLst/>
              </a:prstGeom>
            </p:spPr>
          </p:pic>
          <p:pic>
            <p:nvPicPr>
              <p:cNvPr id="18" name="object 165">
                <a:extLst>
                  <a:ext uri="{FF2B5EF4-FFF2-40B4-BE49-F238E27FC236}">
                    <a16:creationId xmlns:a16="http://schemas.microsoft.com/office/drawing/2014/main" id="{61F0ACF4-5E40-0A04-7EA7-DF9005491853}"/>
                  </a:ext>
                </a:extLst>
              </p:cNvPr>
              <p:cNvPicPr/>
              <p:nvPr/>
            </p:nvPicPr>
            <p:blipFill>
              <a:blip r:embed="rId5" cstate="print"/>
              <a:stretch>
                <a:fillRect/>
              </a:stretch>
            </p:blipFill>
            <p:spPr>
              <a:xfrm>
                <a:off x="4611623" y="8225036"/>
                <a:ext cx="150098" cy="90660"/>
              </a:xfrm>
              <a:prstGeom prst="rect">
                <a:avLst/>
              </a:prstGeom>
            </p:spPr>
          </p:pic>
          <p:sp>
            <p:nvSpPr>
              <p:cNvPr id="19" name="object 166">
                <a:extLst>
                  <a:ext uri="{FF2B5EF4-FFF2-40B4-BE49-F238E27FC236}">
                    <a16:creationId xmlns:a16="http://schemas.microsoft.com/office/drawing/2014/main" id="{5009A6DE-188D-63C5-6D81-22089BD7ECFE}"/>
                  </a:ext>
                </a:extLst>
              </p:cNvPr>
              <p:cNvSpPr/>
              <p:nvPr/>
            </p:nvSpPr>
            <p:spPr>
              <a:xfrm>
                <a:off x="4923280" y="8277596"/>
                <a:ext cx="36195" cy="36830"/>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67">
                <a:extLst>
                  <a:ext uri="{FF2B5EF4-FFF2-40B4-BE49-F238E27FC236}">
                    <a16:creationId xmlns:a16="http://schemas.microsoft.com/office/drawing/2014/main" id="{577840F8-E902-8FC2-397E-422E244415D5}"/>
                  </a:ext>
                </a:extLst>
              </p:cNvPr>
              <p:cNvSpPr/>
              <p:nvPr/>
            </p:nvSpPr>
            <p:spPr>
              <a:xfrm>
                <a:off x="4923280" y="8277596"/>
                <a:ext cx="36195" cy="36830"/>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68">
                <a:extLst>
                  <a:ext uri="{FF2B5EF4-FFF2-40B4-BE49-F238E27FC236}">
                    <a16:creationId xmlns:a16="http://schemas.microsoft.com/office/drawing/2014/main" id="{9054088F-B111-A66A-1685-FE5887489543}"/>
                  </a:ext>
                </a:extLst>
              </p:cNvPr>
              <p:cNvSpPr/>
              <p:nvPr/>
            </p:nvSpPr>
            <p:spPr>
              <a:xfrm>
                <a:off x="4811266" y="8305035"/>
                <a:ext cx="112395" cy="9525"/>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69">
                <a:extLst>
                  <a:ext uri="{FF2B5EF4-FFF2-40B4-BE49-F238E27FC236}">
                    <a16:creationId xmlns:a16="http://schemas.microsoft.com/office/drawing/2014/main" id="{C4EFC960-374D-7DE8-EF1D-C905578716E6}"/>
                  </a:ext>
                </a:extLst>
              </p:cNvPr>
              <p:cNvSpPr/>
              <p:nvPr/>
            </p:nvSpPr>
            <p:spPr>
              <a:xfrm>
                <a:off x="4811266" y="8305035"/>
                <a:ext cx="112395" cy="9525"/>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70">
                <a:extLst>
                  <a:ext uri="{FF2B5EF4-FFF2-40B4-BE49-F238E27FC236}">
                    <a16:creationId xmlns:a16="http://schemas.microsoft.com/office/drawing/2014/main" id="{6FFE43AF-7264-086D-6D30-2930285E499C}"/>
                  </a:ext>
                </a:extLst>
              </p:cNvPr>
              <p:cNvSpPr/>
              <p:nvPr/>
            </p:nvSpPr>
            <p:spPr>
              <a:xfrm>
                <a:off x="4811269" y="8277596"/>
                <a:ext cx="147955" cy="27940"/>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71">
                <a:extLst>
                  <a:ext uri="{FF2B5EF4-FFF2-40B4-BE49-F238E27FC236}">
                    <a16:creationId xmlns:a16="http://schemas.microsoft.com/office/drawing/2014/main" id="{5BE6AEDA-E5AD-C4D1-14C0-C22617FD4908}"/>
                  </a:ext>
                </a:extLst>
              </p:cNvPr>
              <p:cNvSpPr/>
              <p:nvPr/>
            </p:nvSpPr>
            <p:spPr>
              <a:xfrm>
                <a:off x="4811269" y="8277596"/>
                <a:ext cx="147955" cy="27940"/>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72">
                <a:extLst>
                  <a:ext uri="{FF2B5EF4-FFF2-40B4-BE49-F238E27FC236}">
                    <a16:creationId xmlns:a16="http://schemas.microsoft.com/office/drawing/2014/main" id="{A0AC3455-6F29-F487-D080-AAF26FFFAAD4}"/>
                  </a:ext>
                </a:extLst>
              </p:cNvPr>
              <p:cNvSpPr/>
              <p:nvPr/>
            </p:nvSpPr>
            <p:spPr>
              <a:xfrm>
                <a:off x="5136020" y="8295885"/>
                <a:ext cx="22225" cy="18415"/>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73">
                <a:extLst>
                  <a:ext uri="{FF2B5EF4-FFF2-40B4-BE49-F238E27FC236}">
                    <a16:creationId xmlns:a16="http://schemas.microsoft.com/office/drawing/2014/main" id="{AB0B4F10-236A-3FFA-89FB-129CCE702A3B}"/>
                  </a:ext>
                </a:extLst>
              </p:cNvPr>
              <p:cNvSpPr/>
              <p:nvPr/>
            </p:nvSpPr>
            <p:spPr>
              <a:xfrm>
                <a:off x="5136020" y="8295885"/>
                <a:ext cx="22225" cy="18415"/>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74">
                <a:extLst>
                  <a:ext uri="{FF2B5EF4-FFF2-40B4-BE49-F238E27FC236}">
                    <a16:creationId xmlns:a16="http://schemas.microsoft.com/office/drawing/2014/main" id="{1810CE06-C1C2-4FC2-D9EC-8D974F06185B}"/>
                  </a:ext>
                </a:extLst>
              </p:cNvPr>
              <p:cNvSpPr/>
              <p:nvPr/>
            </p:nvSpPr>
            <p:spPr>
              <a:xfrm>
                <a:off x="5025684" y="8295885"/>
                <a:ext cx="132715" cy="18415"/>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175">
                <a:extLst>
                  <a:ext uri="{FF2B5EF4-FFF2-40B4-BE49-F238E27FC236}">
                    <a16:creationId xmlns:a16="http://schemas.microsoft.com/office/drawing/2014/main" id="{2DF5A432-7DD4-7451-C0FF-CC02B4807AEA}"/>
                  </a:ext>
                </a:extLst>
              </p:cNvPr>
              <p:cNvSpPr/>
              <p:nvPr/>
            </p:nvSpPr>
            <p:spPr>
              <a:xfrm>
                <a:off x="5025684" y="8295885"/>
                <a:ext cx="132715" cy="18415"/>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76">
                <a:extLst>
                  <a:ext uri="{FF2B5EF4-FFF2-40B4-BE49-F238E27FC236}">
                    <a16:creationId xmlns:a16="http://schemas.microsoft.com/office/drawing/2014/main" id="{02666FB4-A902-632C-4A35-9984CF73CD25}"/>
                  </a:ext>
                </a:extLst>
              </p:cNvPr>
              <p:cNvSpPr/>
              <p:nvPr/>
            </p:nvSpPr>
            <p:spPr>
              <a:xfrm>
                <a:off x="5350497" y="8308081"/>
                <a:ext cx="8890" cy="6350"/>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177">
                <a:extLst>
                  <a:ext uri="{FF2B5EF4-FFF2-40B4-BE49-F238E27FC236}">
                    <a16:creationId xmlns:a16="http://schemas.microsoft.com/office/drawing/2014/main" id="{60A3E99E-B158-3993-9019-DB3A8E972002}"/>
                  </a:ext>
                </a:extLst>
              </p:cNvPr>
              <p:cNvSpPr/>
              <p:nvPr/>
            </p:nvSpPr>
            <p:spPr>
              <a:xfrm>
                <a:off x="5350497" y="8308081"/>
                <a:ext cx="8890" cy="6350"/>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178">
                <a:extLst>
                  <a:ext uri="{FF2B5EF4-FFF2-40B4-BE49-F238E27FC236}">
                    <a16:creationId xmlns:a16="http://schemas.microsoft.com/office/drawing/2014/main" id="{4D75B4B3-1B8B-F7DC-1400-752DF17A583F}"/>
                  </a:ext>
                </a:extLst>
              </p:cNvPr>
              <p:cNvSpPr/>
              <p:nvPr/>
            </p:nvSpPr>
            <p:spPr>
              <a:xfrm>
                <a:off x="5239245" y="8308081"/>
                <a:ext cx="120014" cy="6350"/>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179">
                <a:extLst>
                  <a:ext uri="{FF2B5EF4-FFF2-40B4-BE49-F238E27FC236}">
                    <a16:creationId xmlns:a16="http://schemas.microsoft.com/office/drawing/2014/main" id="{8983C440-AD1C-E6AB-BC63-FF610BC9B817}"/>
                  </a:ext>
                </a:extLst>
              </p:cNvPr>
              <p:cNvSpPr/>
              <p:nvPr/>
            </p:nvSpPr>
            <p:spPr>
              <a:xfrm>
                <a:off x="5239245" y="8308081"/>
                <a:ext cx="120014" cy="6350"/>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180">
                <a:extLst>
                  <a:ext uri="{FF2B5EF4-FFF2-40B4-BE49-F238E27FC236}">
                    <a16:creationId xmlns:a16="http://schemas.microsoft.com/office/drawing/2014/main" id="{E07940AF-0EF8-6DA6-9C06-6FB608C3AA76}"/>
                  </a:ext>
                </a:extLst>
              </p:cNvPr>
              <p:cNvSpPr/>
              <p:nvPr/>
            </p:nvSpPr>
            <p:spPr>
              <a:xfrm>
                <a:off x="4367805" y="8081005"/>
                <a:ext cx="3175" cy="233679"/>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181">
                <a:extLst>
                  <a:ext uri="{FF2B5EF4-FFF2-40B4-BE49-F238E27FC236}">
                    <a16:creationId xmlns:a16="http://schemas.microsoft.com/office/drawing/2014/main" id="{8BF4943B-FB40-318F-1399-1A19D602BE6D}"/>
                  </a:ext>
                </a:extLst>
              </p:cNvPr>
              <p:cNvSpPr/>
              <p:nvPr/>
            </p:nvSpPr>
            <p:spPr>
              <a:xfrm>
                <a:off x="4354062" y="8081005"/>
                <a:ext cx="15875" cy="205740"/>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7650" name="object 182">
                <a:extLst>
                  <a:ext uri="{FF2B5EF4-FFF2-40B4-BE49-F238E27FC236}">
                    <a16:creationId xmlns:a16="http://schemas.microsoft.com/office/drawing/2014/main" id="{02399A29-171C-1A05-5A34-B0BD71C0050C}"/>
                  </a:ext>
                </a:extLst>
              </p:cNvPr>
              <p:cNvPicPr/>
              <p:nvPr/>
            </p:nvPicPr>
            <p:blipFill>
              <a:blip r:embed="rId6" cstate="print"/>
              <a:stretch>
                <a:fillRect/>
              </a:stretch>
            </p:blipFill>
            <p:spPr>
              <a:xfrm>
                <a:off x="4743450" y="7706868"/>
                <a:ext cx="124205" cy="172974"/>
              </a:xfrm>
              <a:prstGeom prst="rect">
                <a:avLst/>
              </a:prstGeom>
            </p:spPr>
          </p:pic>
          <p:pic>
            <p:nvPicPr>
              <p:cNvPr id="67651" name="object 183">
                <a:extLst>
                  <a:ext uri="{FF2B5EF4-FFF2-40B4-BE49-F238E27FC236}">
                    <a16:creationId xmlns:a16="http://schemas.microsoft.com/office/drawing/2014/main" id="{47583344-8068-B460-C625-0E4784C6C5EA}"/>
                  </a:ext>
                </a:extLst>
              </p:cNvPr>
              <p:cNvPicPr/>
              <p:nvPr/>
            </p:nvPicPr>
            <p:blipFill>
              <a:blip r:embed="rId7" cstate="print"/>
              <a:stretch>
                <a:fillRect/>
              </a:stretch>
            </p:blipFill>
            <p:spPr>
              <a:xfrm>
                <a:off x="5521452" y="7708392"/>
                <a:ext cx="266700" cy="144775"/>
              </a:xfrm>
              <a:prstGeom prst="rect">
                <a:avLst/>
              </a:prstGeom>
            </p:spPr>
          </p:pic>
          <p:sp>
            <p:nvSpPr>
              <p:cNvPr id="67652" name="object 184">
                <a:extLst>
                  <a:ext uri="{FF2B5EF4-FFF2-40B4-BE49-F238E27FC236}">
                    <a16:creationId xmlns:a16="http://schemas.microsoft.com/office/drawing/2014/main" id="{2AA00CCC-8A9C-9EBD-DA9F-B0C697A92514}"/>
                  </a:ext>
                </a:extLst>
              </p:cNvPr>
              <p:cNvSpPr/>
              <p:nvPr/>
            </p:nvSpPr>
            <p:spPr>
              <a:xfrm>
                <a:off x="5519928" y="7706868"/>
                <a:ext cx="269875" cy="148590"/>
              </a:xfrm>
              <a:custGeom>
                <a:avLst/>
                <a:gdLst/>
                <a:ahLst/>
                <a:cxnLst/>
                <a:rect l="l" t="t" r="r" b="b"/>
                <a:pathLst>
                  <a:path w="269875" h="148590">
                    <a:moveTo>
                      <a:pt x="269748" y="0"/>
                    </a:moveTo>
                    <a:lnTo>
                      <a:pt x="0" y="0"/>
                    </a:lnTo>
                    <a:lnTo>
                      <a:pt x="0" y="148589"/>
                    </a:lnTo>
                    <a:lnTo>
                      <a:pt x="269748" y="148589"/>
                    </a:lnTo>
                    <a:lnTo>
                      <a:pt x="269748" y="147065"/>
                    </a:lnTo>
                    <a:lnTo>
                      <a:pt x="3048" y="147065"/>
                    </a:lnTo>
                    <a:lnTo>
                      <a:pt x="1524" y="145541"/>
                    </a:lnTo>
                    <a:lnTo>
                      <a:pt x="3048" y="145541"/>
                    </a:lnTo>
                    <a:lnTo>
                      <a:pt x="3048" y="3047"/>
                    </a:lnTo>
                    <a:lnTo>
                      <a:pt x="1524" y="3047"/>
                    </a:lnTo>
                    <a:lnTo>
                      <a:pt x="3048" y="1523"/>
                    </a:lnTo>
                    <a:lnTo>
                      <a:pt x="269748" y="1523"/>
                    </a:lnTo>
                    <a:lnTo>
                      <a:pt x="269748" y="0"/>
                    </a:lnTo>
                    <a:close/>
                  </a:path>
                  <a:path w="269875" h="148590">
                    <a:moveTo>
                      <a:pt x="3048" y="145541"/>
                    </a:moveTo>
                    <a:lnTo>
                      <a:pt x="1524" y="145541"/>
                    </a:lnTo>
                    <a:lnTo>
                      <a:pt x="3048" y="147065"/>
                    </a:lnTo>
                    <a:lnTo>
                      <a:pt x="3048" y="145541"/>
                    </a:lnTo>
                    <a:close/>
                  </a:path>
                  <a:path w="269875" h="148590">
                    <a:moveTo>
                      <a:pt x="266700" y="145541"/>
                    </a:moveTo>
                    <a:lnTo>
                      <a:pt x="3048" y="145541"/>
                    </a:lnTo>
                    <a:lnTo>
                      <a:pt x="3048" y="147065"/>
                    </a:lnTo>
                    <a:lnTo>
                      <a:pt x="266700" y="147065"/>
                    </a:lnTo>
                    <a:lnTo>
                      <a:pt x="266700" y="145541"/>
                    </a:lnTo>
                    <a:close/>
                  </a:path>
                  <a:path w="269875" h="148590">
                    <a:moveTo>
                      <a:pt x="266700" y="1523"/>
                    </a:moveTo>
                    <a:lnTo>
                      <a:pt x="266700" y="147065"/>
                    </a:lnTo>
                    <a:lnTo>
                      <a:pt x="268224" y="145541"/>
                    </a:lnTo>
                    <a:lnTo>
                      <a:pt x="269748" y="145541"/>
                    </a:lnTo>
                    <a:lnTo>
                      <a:pt x="269748" y="3047"/>
                    </a:lnTo>
                    <a:lnTo>
                      <a:pt x="268224" y="3047"/>
                    </a:lnTo>
                    <a:lnTo>
                      <a:pt x="266700" y="1523"/>
                    </a:lnTo>
                    <a:close/>
                  </a:path>
                  <a:path w="269875" h="148590">
                    <a:moveTo>
                      <a:pt x="269748" y="145541"/>
                    </a:moveTo>
                    <a:lnTo>
                      <a:pt x="268224" y="145541"/>
                    </a:lnTo>
                    <a:lnTo>
                      <a:pt x="266700" y="147065"/>
                    </a:lnTo>
                    <a:lnTo>
                      <a:pt x="269748" y="147065"/>
                    </a:lnTo>
                    <a:lnTo>
                      <a:pt x="269748" y="145541"/>
                    </a:lnTo>
                    <a:close/>
                  </a:path>
                  <a:path w="269875" h="148590">
                    <a:moveTo>
                      <a:pt x="3048" y="1523"/>
                    </a:moveTo>
                    <a:lnTo>
                      <a:pt x="1524" y="3047"/>
                    </a:lnTo>
                    <a:lnTo>
                      <a:pt x="3048" y="3047"/>
                    </a:lnTo>
                    <a:lnTo>
                      <a:pt x="3048" y="1523"/>
                    </a:lnTo>
                    <a:close/>
                  </a:path>
                  <a:path w="269875" h="148590">
                    <a:moveTo>
                      <a:pt x="266700" y="1523"/>
                    </a:moveTo>
                    <a:lnTo>
                      <a:pt x="3048" y="1523"/>
                    </a:lnTo>
                    <a:lnTo>
                      <a:pt x="3048" y="3047"/>
                    </a:lnTo>
                    <a:lnTo>
                      <a:pt x="266700" y="3047"/>
                    </a:lnTo>
                    <a:lnTo>
                      <a:pt x="266700" y="1523"/>
                    </a:lnTo>
                    <a:close/>
                  </a:path>
                  <a:path w="269875" h="148590">
                    <a:moveTo>
                      <a:pt x="269748" y="1523"/>
                    </a:moveTo>
                    <a:lnTo>
                      <a:pt x="266700" y="1523"/>
                    </a:lnTo>
                    <a:lnTo>
                      <a:pt x="268224" y="3047"/>
                    </a:lnTo>
                    <a:lnTo>
                      <a:pt x="269748" y="3047"/>
                    </a:lnTo>
                    <a:lnTo>
                      <a:pt x="269748"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5" name="object 186">
              <a:extLst>
                <a:ext uri="{FF2B5EF4-FFF2-40B4-BE49-F238E27FC236}">
                  <a16:creationId xmlns:a16="http://schemas.microsoft.com/office/drawing/2014/main" id="{EF43F854-6EB7-243E-72F3-43962E667C28}"/>
                </a:ext>
              </a:extLst>
            </p:cNvPr>
            <p:cNvGrpSpPr/>
            <p:nvPr/>
          </p:nvGrpSpPr>
          <p:grpSpPr>
            <a:xfrm>
              <a:off x="3919732" y="8312591"/>
              <a:ext cx="2912113" cy="1094105"/>
              <a:chOff x="3919728" y="8312594"/>
              <a:chExt cx="2912110" cy="1094105"/>
            </a:xfrm>
          </p:grpSpPr>
          <p:sp>
            <p:nvSpPr>
              <p:cNvPr id="36" name="object 187">
                <a:extLst>
                  <a:ext uri="{FF2B5EF4-FFF2-40B4-BE49-F238E27FC236}">
                    <a16:creationId xmlns:a16="http://schemas.microsoft.com/office/drawing/2014/main" id="{3DD84144-C903-4CBB-9514-646A1018301C}"/>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7" name="object 188">
                <a:extLst>
                  <a:ext uri="{FF2B5EF4-FFF2-40B4-BE49-F238E27FC236}">
                    <a16:creationId xmlns:a16="http://schemas.microsoft.com/office/drawing/2014/main" id="{312ED9D4-E9BD-42D5-20FE-B2CA3827A2EF}"/>
                  </a:ext>
                </a:extLst>
              </p:cNvPr>
              <p:cNvPicPr/>
              <p:nvPr/>
            </p:nvPicPr>
            <p:blipFill>
              <a:blip r:embed="rId8" cstate="print"/>
              <a:stretch>
                <a:fillRect/>
              </a:stretch>
            </p:blipFill>
            <p:spPr>
              <a:xfrm>
                <a:off x="4501133" y="8314182"/>
                <a:ext cx="146303" cy="761238"/>
              </a:xfrm>
              <a:prstGeom prst="rect">
                <a:avLst/>
              </a:prstGeom>
            </p:spPr>
          </p:pic>
          <p:pic>
            <p:nvPicPr>
              <p:cNvPr id="38" name="object 189">
                <a:extLst>
                  <a:ext uri="{FF2B5EF4-FFF2-40B4-BE49-F238E27FC236}">
                    <a16:creationId xmlns:a16="http://schemas.microsoft.com/office/drawing/2014/main" id="{A6560A32-5EF4-8200-3DE9-343EA689D962}"/>
                  </a:ext>
                </a:extLst>
              </p:cNvPr>
              <p:cNvPicPr/>
              <p:nvPr/>
            </p:nvPicPr>
            <p:blipFill>
              <a:blip r:embed="rId8" cstate="print"/>
              <a:stretch>
                <a:fillRect/>
              </a:stretch>
            </p:blipFill>
            <p:spPr>
              <a:xfrm>
                <a:off x="4696205" y="8314182"/>
                <a:ext cx="146304" cy="761238"/>
              </a:xfrm>
              <a:prstGeom prst="rect">
                <a:avLst/>
              </a:prstGeom>
            </p:spPr>
          </p:pic>
          <p:pic>
            <p:nvPicPr>
              <p:cNvPr id="39" name="object 190">
                <a:extLst>
                  <a:ext uri="{FF2B5EF4-FFF2-40B4-BE49-F238E27FC236}">
                    <a16:creationId xmlns:a16="http://schemas.microsoft.com/office/drawing/2014/main" id="{967BF9B3-8063-0E5E-11F3-3D6568E218DD}"/>
                  </a:ext>
                </a:extLst>
              </p:cNvPr>
              <p:cNvPicPr/>
              <p:nvPr/>
            </p:nvPicPr>
            <p:blipFill>
              <a:blip r:embed="rId9" cstate="print"/>
              <a:stretch>
                <a:fillRect/>
              </a:stretch>
            </p:blipFill>
            <p:spPr>
              <a:xfrm>
                <a:off x="5086349" y="8314182"/>
                <a:ext cx="1308354" cy="761238"/>
              </a:xfrm>
              <a:prstGeom prst="rect">
                <a:avLst/>
              </a:prstGeom>
            </p:spPr>
          </p:pic>
          <p:pic>
            <p:nvPicPr>
              <p:cNvPr id="40" name="object 191">
                <a:extLst>
                  <a:ext uri="{FF2B5EF4-FFF2-40B4-BE49-F238E27FC236}">
                    <a16:creationId xmlns:a16="http://schemas.microsoft.com/office/drawing/2014/main" id="{8B9E8153-CD90-3502-E17F-A0D541F58CA6}"/>
                  </a:ext>
                </a:extLst>
              </p:cNvPr>
              <p:cNvPicPr/>
              <p:nvPr/>
            </p:nvPicPr>
            <p:blipFill>
              <a:blip r:embed="rId8" cstate="print"/>
              <a:stretch>
                <a:fillRect/>
              </a:stretch>
            </p:blipFill>
            <p:spPr>
              <a:xfrm>
                <a:off x="4891277" y="8314182"/>
                <a:ext cx="146303" cy="761238"/>
              </a:xfrm>
              <a:prstGeom prst="rect">
                <a:avLst/>
              </a:prstGeom>
            </p:spPr>
          </p:pic>
          <p:sp>
            <p:nvSpPr>
              <p:cNvPr id="41" name="object 192">
                <a:extLst>
                  <a:ext uri="{FF2B5EF4-FFF2-40B4-BE49-F238E27FC236}">
                    <a16:creationId xmlns:a16="http://schemas.microsoft.com/office/drawing/2014/main" id="{D6D31766-16D0-C2D3-C51A-3DD8B994318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193">
                <a:extLst>
                  <a:ext uri="{FF2B5EF4-FFF2-40B4-BE49-F238E27FC236}">
                    <a16:creationId xmlns:a16="http://schemas.microsoft.com/office/drawing/2014/main" id="{9562DB88-45E8-E03F-0E59-14F571331360}"/>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194">
                <a:extLst>
                  <a:ext uri="{FF2B5EF4-FFF2-40B4-BE49-F238E27FC236}">
                    <a16:creationId xmlns:a16="http://schemas.microsoft.com/office/drawing/2014/main" id="{495957A8-69DB-09A3-77AE-8DBE4C0C3116}"/>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195">
                <a:extLst>
                  <a:ext uri="{FF2B5EF4-FFF2-40B4-BE49-F238E27FC236}">
                    <a16:creationId xmlns:a16="http://schemas.microsoft.com/office/drawing/2014/main" id="{4813C66D-B8BA-206A-4651-9C80DC4934DC}"/>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196">
                <a:extLst>
                  <a:ext uri="{FF2B5EF4-FFF2-40B4-BE49-F238E27FC236}">
                    <a16:creationId xmlns:a16="http://schemas.microsoft.com/office/drawing/2014/main" id="{BE028DAE-8646-3121-D9F4-1B431E44ADFF}"/>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197">
                <a:extLst>
                  <a:ext uri="{FF2B5EF4-FFF2-40B4-BE49-F238E27FC236}">
                    <a16:creationId xmlns:a16="http://schemas.microsoft.com/office/drawing/2014/main" id="{F40B8E95-0983-26E8-A025-55AEFC18C7B8}"/>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198">
                <a:extLst>
                  <a:ext uri="{FF2B5EF4-FFF2-40B4-BE49-F238E27FC236}">
                    <a16:creationId xmlns:a16="http://schemas.microsoft.com/office/drawing/2014/main" id="{C41EEDA6-B80E-CA7D-D0C9-64A0B2456A76}"/>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199">
                <a:extLst>
                  <a:ext uri="{FF2B5EF4-FFF2-40B4-BE49-F238E27FC236}">
                    <a16:creationId xmlns:a16="http://schemas.microsoft.com/office/drawing/2014/main" id="{4DB90B56-0AF7-3FB4-4975-32439BBD6703}"/>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00">
                <a:extLst>
                  <a:ext uri="{FF2B5EF4-FFF2-40B4-BE49-F238E27FC236}">
                    <a16:creationId xmlns:a16="http://schemas.microsoft.com/office/drawing/2014/main" id="{65CB2486-D102-C514-7A1F-9BE716CED880}"/>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01">
                <a:extLst>
                  <a:ext uri="{FF2B5EF4-FFF2-40B4-BE49-F238E27FC236}">
                    <a16:creationId xmlns:a16="http://schemas.microsoft.com/office/drawing/2014/main" id="{996966BF-CA46-7B29-32E4-C393840BB7A4}"/>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02">
                <a:extLst>
                  <a:ext uri="{FF2B5EF4-FFF2-40B4-BE49-F238E27FC236}">
                    <a16:creationId xmlns:a16="http://schemas.microsoft.com/office/drawing/2014/main" id="{D1E07651-3179-763E-A94B-06595468E342}"/>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03">
                <a:extLst>
                  <a:ext uri="{FF2B5EF4-FFF2-40B4-BE49-F238E27FC236}">
                    <a16:creationId xmlns:a16="http://schemas.microsoft.com/office/drawing/2014/main" id="{44F493DC-AA2F-F9BE-6FC2-5AF0298519B3}"/>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04">
                <a:extLst>
                  <a:ext uri="{FF2B5EF4-FFF2-40B4-BE49-F238E27FC236}">
                    <a16:creationId xmlns:a16="http://schemas.microsoft.com/office/drawing/2014/main" id="{EF1ABEA7-2393-6E6E-A481-A469E78714A2}"/>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05">
                <a:extLst>
                  <a:ext uri="{FF2B5EF4-FFF2-40B4-BE49-F238E27FC236}">
                    <a16:creationId xmlns:a16="http://schemas.microsoft.com/office/drawing/2014/main" id="{507165D6-E839-E223-38AC-44D9DD557C7E}"/>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06">
                <a:extLst>
                  <a:ext uri="{FF2B5EF4-FFF2-40B4-BE49-F238E27FC236}">
                    <a16:creationId xmlns:a16="http://schemas.microsoft.com/office/drawing/2014/main" id="{1DB3A5B0-17CF-44C7-6232-CC664A9D001F}"/>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07">
                <a:extLst>
                  <a:ext uri="{FF2B5EF4-FFF2-40B4-BE49-F238E27FC236}">
                    <a16:creationId xmlns:a16="http://schemas.microsoft.com/office/drawing/2014/main" id="{46A7728E-BA2F-B0C0-1F80-499E44167A4D}"/>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08">
                <a:extLst>
                  <a:ext uri="{FF2B5EF4-FFF2-40B4-BE49-F238E27FC236}">
                    <a16:creationId xmlns:a16="http://schemas.microsoft.com/office/drawing/2014/main" id="{6F95BAFC-8B4A-B8B6-5F0F-8496EB94BE78}"/>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09">
                <a:extLst>
                  <a:ext uri="{FF2B5EF4-FFF2-40B4-BE49-F238E27FC236}">
                    <a16:creationId xmlns:a16="http://schemas.microsoft.com/office/drawing/2014/main" id="{67CDAAE4-86BB-B34D-C166-EAC8A128EA8A}"/>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10">
                <a:extLst>
                  <a:ext uri="{FF2B5EF4-FFF2-40B4-BE49-F238E27FC236}">
                    <a16:creationId xmlns:a16="http://schemas.microsoft.com/office/drawing/2014/main" id="{50C4F873-3F48-BA63-13A0-6C56E24E22E1}"/>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11">
                <a:extLst>
                  <a:ext uri="{FF2B5EF4-FFF2-40B4-BE49-F238E27FC236}">
                    <a16:creationId xmlns:a16="http://schemas.microsoft.com/office/drawing/2014/main" id="{A5E455EA-8FB1-A96C-33DE-DAB53462559D}"/>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12">
                <a:extLst>
                  <a:ext uri="{FF2B5EF4-FFF2-40B4-BE49-F238E27FC236}">
                    <a16:creationId xmlns:a16="http://schemas.microsoft.com/office/drawing/2014/main" id="{DA590327-2D67-8AE9-5218-0BC379F42F75}"/>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13">
                <a:extLst>
                  <a:ext uri="{FF2B5EF4-FFF2-40B4-BE49-F238E27FC236}">
                    <a16:creationId xmlns:a16="http://schemas.microsoft.com/office/drawing/2014/main" id="{C1671044-5DB1-4BBE-C124-BE9C017E0C45}"/>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14">
                <a:extLst>
                  <a:ext uri="{FF2B5EF4-FFF2-40B4-BE49-F238E27FC236}">
                    <a16:creationId xmlns:a16="http://schemas.microsoft.com/office/drawing/2014/main" id="{BF7788CD-64BD-78E9-233F-7F40D92448DB}"/>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4" name="object 215">
                <a:extLst>
                  <a:ext uri="{FF2B5EF4-FFF2-40B4-BE49-F238E27FC236}">
                    <a16:creationId xmlns:a16="http://schemas.microsoft.com/office/drawing/2014/main" id="{801FC763-371C-BB77-550F-DECD6EA58DC6}"/>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5" name="object 216">
                <a:extLst>
                  <a:ext uri="{FF2B5EF4-FFF2-40B4-BE49-F238E27FC236}">
                    <a16:creationId xmlns:a16="http://schemas.microsoft.com/office/drawing/2014/main" id="{4CD7ABC7-9F13-92E9-0AB5-FE9872CC15F8}"/>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9" name="object 217">
                <a:extLst>
                  <a:ext uri="{FF2B5EF4-FFF2-40B4-BE49-F238E27FC236}">
                    <a16:creationId xmlns:a16="http://schemas.microsoft.com/office/drawing/2014/main" id="{8CDF656F-F3BF-D8FC-3B38-8F4782E48C81}"/>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0" name="object 218">
                <a:extLst>
                  <a:ext uri="{FF2B5EF4-FFF2-40B4-BE49-F238E27FC236}">
                    <a16:creationId xmlns:a16="http://schemas.microsoft.com/office/drawing/2014/main" id="{61621009-DDDF-D81C-5319-FAA9DDA634C3}"/>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1" name="object 219">
                <a:extLst>
                  <a:ext uri="{FF2B5EF4-FFF2-40B4-BE49-F238E27FC236}">
                    <a16:creationId xmlns:a16="http://schemas.microsoft.com/office/drawing/2014/main" id="{CB2C70EB-5821-88F6-0567-00816CCC3105}"/>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2" name="object 220">
                <a:extLst>
                  <a:ext uri="{FF2B5EF4-FFF2-40B4-BE49-F238E27FC236}">
                    <a16:creationId xmlns:a16="http://schemas.microsoft.com/office/drawing/2014/main" id="{054EB0D7-8BB0-47CF-FDC9-568727E80B39}"/>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3" name="object 221">
                <a:extLst>
                  <a:ext uri="{FF2B5EF4-FFF2-40B4-BE49-F238E27FC236}">
                    <a16:creationId xmlns:a16="http://schemas.microsoft.com/office/drawing/2014/main" id="{BA4989CA-CCA0-9713-7EF7-9CC989D2F754}"/>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4" name="object 222">
                <a:extLst>
                  <a:ext uri="{FF2B5EF4-FFF2-40B4-BE49-F238E27FC236}">
                    <a16:creationId xmlns:a16="http://schemas.microsoft.com/office/drawing/2014/main" id="{2EB58975-58BC-2141-3A05-A88557C92FC6}"/>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5" name="object 223">
                <a:extLst>
                  <a:ext uri="{FF2B5EF4-FFF2-40B4-BE49-F238E27FC236}">
                    <a16:creationId xmlns:a16="http://schemas.microsoft.com/office/drawing/2014/main" id="{70711912-EE70-559A-5A72-643EF24253F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6" name="object 224">
                <a:extLst>
                  <a:ext uri="{FF2B5EF4-FFF2-40B4-BE49-F238E27FC236}">
                    <a16:creationId xmlns:a16="http://schemas.microsoft.com/office/drawing/2014/main" id="{18E09EFB-DD3E-6F1D-95ED-6D96F1C793EB}"/>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7" name="object 225">
                <a:extLst>
                  <a:ext uri="{FF2B5EF4-FFF2-40B4-BE49-F238E27FC236}">
                    <a16:creationId xmlns:a16="http://schemas.microsoft.com/office/drawing/2014/main" id="{8C5554FE-5E26-CB09-A9DF-F699BEB25424}"/>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8" name="object 226">
                <a:extLst>
                  <a:ext uri="{FF2B5EF4-FFF2-40B4-BE49-F238E27FC236}">
                    <a16:creationId xmlns:a16="http://schemas.microsoft.com/office/drawing/2014/main" id="{E6F39834-7217-F4AB-A044-8B6957FBF3FE}"/>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9" name="object 227">
                <a:extLst>
                  <a:ext uri="{FF2B5EF4-FFF2-40B4-BE49-F238E27FC236}">
                    <a16:creationId xmlns:a16="http://schemas.microsoft.com/office/drawing/2014/main" id="{6E2F382D-9CDE-662D-6418-482EA77B64A5}"/>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0" name="object 228">
                <a:extLst>
                  <a:ext uri="{FF2B5EF4-FFF2-40B4-BE49-F238E27FC236}">
                    <a16:creationId xmlns:a16="http://schemas.microsoft.com/office/drawing/2014/main" id="{F63CC93E-7FD4-459C-FF36-D52EC4544AF8}"/>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1" name="object 229">
                <a:extLst>
                  <a:ext uri="{FF2B5EF4-FFF2-40B4-BE49-F238E27FC236}">
                    <a16:creationId xmlns:a16="http://schemas.microsoft.com/office/drawing/2014/main" id="{D1C3041C-5236-AC8C-53DD-F8EC210C4D0E}"/>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2" name="object 230">
                <a:extLst>
                  <a:ext uri="{FF2B5EF4-FFF2-40B4-BE49-F238E27FC236}">
                    <a16:creationId xmlns:a16="http://schemas.microsoft.com/office/drawing/2014/main" id="{00F0A212-039C-ECC2-3C97-A79B70E562A3}"/>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3" name="object 231">
                <a:extLst>
                  <a:ext uri="{FF2B5EF4-FFF2-40B4-BE49-F238E27FC236}">
                    <a16:creationId xmlns:a16="http://schemas.microsoft.com/office/drawing/2014/main" id="{269D5CDF-BA58-C8C0-33E5-E961A0F7BE88}"/>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4" name="object 232">
                <a:extLst>
                  <a:ext uri="{FF2B5EF4-FFF2-40B4-BE49-F238E27FC236}">
                    <a16:creationId xmlns:a16="http://schemas.microsoft.com/office/drawing/2014/main" id="{54A77683-32D7-824C-B448-8536FD114B2D}"/>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5" name="object 233">
                <a:extLst>
                  <a:ext uri="{FF2B5EF4-FFF2-40B4-BE49-F238E27FC236}">
                    <a16:creationId xmlns:a16="http://schemas.microsoft.com/office/drawing/2014/main" id="{DC3003D0-687F-5390-6443-1276534E4685}"/>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6" name="object 234">
                <a:extLst>
                  <a:ext uri="{FF2B5EF4-FFF2-40B4-BE49-F238E27FC236}">
                    <a16:creationId xmlns:a16="http://schemas.microsoft.com/office/drawing/2014/main" id="{80F19179-75F0-16A7-97E9-94B8233B1DFC}"/>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7" name="object 235">
                <a:extLst>
                  <a:ext uri="{FF2B5EF4-FFF2-40B4-BE49-F238E27FC236}">
                    <a16:creationId xmlns:a16="http://schemas.microsoft.com/office/drawing/2014/main" id="{00224EB8-F3AC-54C8-A62C-9145655707BB}"/>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8" name="object 236">
                <a:extLst>
                  <a:ext uri="{FF2B5EF4-FFF2-40B4-BE49-F238E27FC236}">
                    <a16:creationId xmlns:a16="http://schemas.microsoft.com/office/drawing/2014/main" id="{29DEC9CD-8845-6A48-1DBA-76EF63137E35}"/>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9" name="object 237">
                <a:extLst>
                  <a:ext uri="{FF2B5EF4-FFF2-40B4-BE49-F238E27FC236}">
                    <a16:creationId xmlns:a16="http://schemas.microsoft.com/office/drawing/2014/main" id="{BA9168C5-00C0-7B44-E1B7-E9E74FF2B580}"/>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0" name="object 238">
                <a:extLst>
                  <a:ext uri="{FF2B5EF4-FFF2-40B4-BE49-F238E27FC236}">
                    <a16:creationId xmlns:a16="http://schemas.microsoft.com/office/drawing/2014/main" id="{9045B00E-5DC5-1C78-1D80-76DA0FCBF7C9}"/>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1" name="object 239">
                <a:extLst>
                  <a:ext uri="{FF2B5EF4-FFF2-40B4-BE49-F238E27FC236}">
                    <a16:creationId xmlns:a16="http://schemas.microsoft.com/office/drawing/2014/main" id="{9A3DCC6F-41F9-EB31-9E69-2BB05530E929}"/>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2" name="object 240">
                <a:extLst>
                  <a:ext uri="{FF2B5EF4-FFF2-40B4-BE49-F238E27FC236}">
                    <a16:creationId xmlns:a16="http://schemas.microsoft.com/office/drawing/2014/main" id="{FA5DF3BD-0DDA-5CCF-DF30-58983BD60992}"/>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3" name="object 241">
                <a:extLst>
                  <a:ext uri="{FF2B5EF4-FFF2-40B4-BE49-F238E27FC236}">
                    <a16:creationId xmlns:a16="http://schemas.microsoft.com/office/drawing/2014/main" id="{BE917F08-92B0-6E5A-8899-5C0B2F775656}"/>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4" name="object 242">
                <a:extLst>
                  <a:ext uri="{FF2B5EF4-FFF2-40B4-BE49-F238E27FC236}">
                    <a16:creationId xmlns:a16="http://schemas.microsoft.com/office/drawing/2014/main" id="{93C4EF21-D1BE-2C88-C536-60387AA8AE4E}"/>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5" name="object 243">
                <a:extLst>
                  <a:ext uri="{FF2B5EF4-FFF2-40B4-BE49-F238E27FC236}">
                    <a16:creationId xmlns:a16="http://schemas.microsoft.com/office/drawing/2014/main" id="{E90EE7C0-C8D3-36CA-2712-F1520BD0F714}"/>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6" name="object 244">
                <a:extLst>
                  <a:ext uri="{FF2B5EF4-FFF2-40B4-BE49-F238E27FC236}">
                    <a16:creationId xmlns:a16="http://schemas.microsoft.com/office/drawing/2014/main" id="{91EEDEAC-EA1D-A2A6-74E2-D4F4254A9FCC}"/>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7" name="object 245">
                <a:extLst>
                  <a:ext uri="{FF2B5EF4-FFF2-40B4-BE49-F238E27FC236}">
                    <a16:creationId xmlns:a16="http://schemas.microsoft.com/office/drawing/2014/main" id="{976937BD-2D7E-05C9-97A1-422E1853F3AD}"/>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8" name="object 246">
                <a:extLst>
                  <a:ext uri="{FF2B5EF4-FFF2-40B4-BE49-F238E27FC236}">
                    <a16:creationId xmlns:a16="http://schemas.microsoft.com/office/drawing/2014/main" id="{36485488-34BD-66FE-3A31-F25E195569BC}"/>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9" name="object 247">
                <a:extLst>
                  <a:ext uri="{FF2B5EF4-FFF2-40B4-BE49-F238E27FC236}">
                    <a16:creationId xmlns:a16="http://schemas.microsoft.com/office/drawing/2014/main" id="{3DD27201-925C-6605-5DF0-419C68DB1333}"/>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0" name="object 248">
                <a:extLst>
                  <a:ext uri="{FF2B5EF4-FFF2-40B4-BE49-F238E27FC236}">
                    <a16:creationId xmlns:a16="http://schemas.microsoft.com/office/drawing/2014/main" id="{5ABD95B0-4B5E-1E76-6546-4D190741BC00}"/>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1" name="object 249">
                <a:extLst>
                  <a:ext uri="{FF2B5EF4-FFF2-40B4-BE49-F238E27FC236}">
                    <a16:creationId xmlns:a16="http://schemas.microsoft.com/office/drawing/2014/main" id="{943FBD7B-5E73-844C-F30D-C67E65A82BB0}"/>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2" name="object 250">
                <a:extLst>
                  <a:ext uri="{FF2B5EF4-FFF2-40B4-BE49-F238E27FC236}">
                    <a16:creationId xmlns:a16="http://schemas.microsoft.com/office/drawing/2014/main" id="{EF113A7F-8552-80A8-B494-9148C31BB976}"/>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3" name="object 251">
                <a:extLst>
                  <a:ext uri="{FF2B5EF4-FFF2-40B4-BE49-F238E27FC236}">
                    <a16:creationId xmlns:a16="http://schemas.microsoft.com/office/drawing/2014/main" id="{03067CC2-9952-A2DD-C291-A11AAE9034CF}"/>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4" name="object 252">
                <a:extLst>
                  <a:ext uri="{FF2B5EF4-FFF2-40B4-BE49-F238E27FC236}">
                    <a16:creationId xmlns:a16="http://schemas.microsoft.com/office/drawing/2014/main" id="{9ECF1E53-3230-4A9C-8115-9EC8349F70D2}"/>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5" name="object 253">
                <a:extLst>
                  <a:ext uri="{FF2B5EF4-FFF2-40B4-BE49-F238E27FC236}">
                    <a16:creationId xmlns:a16="http://schemas.microsoft.com/office/drawing/2014/main" id="{EFC84607-7896-86D1-F994-0C1FBBA96BD8}"/>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6" name="object 254">
                <a:extLst>
                  <a:ext uri="{FF2B5EF4-FFF2-40B4-BE49-F238E27FC236}">
                    <a16:creationId xmlns:a16="http://schemas.microsoft.com/office/drawing/2014/main" id="{401B934F-66A2-CEDE-9C51-66982035F101}"/>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7" name="object 255">
                <a:extLst>
                  <a:ext uri="{FF2B5EF4-FFF2-40B4-BE49-F238E27FC236}">
                    <a16:creationId xmlns:a16="http://schemas.microsoft.com/office/drawing/2014/main" id="{8CDF25D7-35A7-1704-9B95-76F1CEA5B2B6}"/>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8" name="object 256">
                <a:extLst>
                  <a:ext uri="{FF2B5EF4-FFF2-40B4-BE49-F238E27FC236}">
                    <a16:creationId xmlns:a16="http://schemas.microsoft.com/office/drawing/2014/main" id="{9BA03DDE-AF0D-32A7-FCA9-DE4B2017F127}"/>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9" name="object 257">
                <a:extLst>
                  <a:ext uri="{FF2B5EF4-FFF2-40B4-BE49-F238E27FC236}">
                    <a16:creationId xmlns:a16="http://schemas.microsoft.com/office/drawing/2014/main" id="{012BC492-8651-4B1E-2F35-AFFD9278C9B5}"/>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0" name="object 258">
                <a:extLst>
                  <a:ext uri="{FF2B5EF4-FFF2-40B4-BE49-F238E27FC236}">
                    <a16:creationId xmlns:a16="http://schemas.microsoft.com/office/drawing/2014/main" id="{02F029BC-DA7C-419A-DB6C-23F8B70487E8}"/>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1" name="object 259">
                <a:extLst>
                  <a:ext uri="{FF2B5EF4-FFF2-40B4-BE49-F238E27FC236}">
                    <a16:creationId xmlns:a16="http://schemas.microsoft.com/office/drawing/2014/main" id="{A433A493-DD8A-DFAC-9C23-0D7CC335C10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2" name="object 260">
                <a:extLst>
                  <a:ext uri="{FF2B5EF4-FFF2-40B4-BE49-F238E27FC236}">
                    <a16:creationId xmlns:a16="http://schemas.microsoft.com/office/drawing/2014/main" id="{44E1524C-041D-3DE8-6574-9A254D3156B3}"/>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3" name="object 261">
                <a:extLst>
                  <a:ext uri="{FF2B5EF4-FFF2-40B4-BE49-F238E27FC236}">
                    <a16:creationId xmlns:a16="http://schemas.microsoft.com/office/drawing/2014/main" id="{02AFDDB1-00C3-1316-2F80-4C0CD62664CB}"/>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4" name="object 262">
                <a:extLst>
                  <a:ext uri="{FF2B5EF4-FFF2-40B4-BE49-F238E27FC236}">
                    <a16:creationId xmlns:a16="http://schemas.microsoft.com/office/drawing/2014/main" id="{D2612083-802E-C48E-A55E-B56CD4510336}"/>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5" name="object 263">
                <a:extLst>
                  <a:ext uri="{FF2B5EF4-FFF2-40B4-BE49-F238E27FC236}">
                    <a16:creationId xmlns:a16="http://schemas.microsoft.com/office/drawing/2014/main" id="{BEBFD6F3-9389-9BDA-C008-D177C7325315}"/>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6" name="object 264">
                <a:extLst>
                  <a:ext uri="{FF2B5EF4-FFF2-40B4-BE49-F238E27FC236}">
                    <a16:creationId xmlns:a16="http://schemas.microsoft.com/office/drawing/2014/main" id="{BCA57C0E-5BB3-77BC-9C0F-FD11D1E3B1EA}"/>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7" name="object 265">
                <a:extLst>
                  <a:ext uri="{FF2B5EF4-FFF2-40B4-BE49-F238E27FC236}">
                    <a16:creationId xmlns:a16="http://schemas.microsoft.com/office/drawing/2014/main" id="{37B82D95-F7B7-D560-6F02-51413966FB13}"/>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8" name="object 266">
                <a:extLst>
                  <a:ext uri="{FF2B5EF4-FFF2-40B4-BE49-F238E27FC236}">
                    <a16:creationId xmlns:a16="http://schemas.microsoft.com/office/drawing/2014/main" id="{C33F04E3-CB0E-EC27-2738-A6ABB7108D98}"/>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9" name="object 267">
                <a:extLst>
                  <a:ext uri="{FF2B5EF4-FFF2-40B4-BE49-F238E27FC236}">
                    <a16:creationId xmlns:a16="http://schemas.microsoft.com/office/drawing/2014/main" id="{404E31B4-7640-BEB6-7A9E-522C7B85B8E8}"/>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0" name="object 268">
                <a:extLst>
                  <a:ext uri="{FF2B5EF4-FFF2-40B4-BE49-F238E27FC236}">
                    <a16:creationId xmlns:a16="http://schemas.microsoft.com/office/drawing/2014/main" id="{145918F9-8CD0-0BBC-6422-B2FB029B48D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7641" name="object 269">
              <a:extLst>
                <a:ext uri="{FF2B5EF4-FFF2-40B4-BE49-F238E27FC236}">
                  <a16:creationId xmlns:a16="http://schemas.microsoft.com/office/drawing/2014/main" id="{66F31785-6A3A-AE04-FAD3-7636DD510DC7}"/>
                </a:ext>
              </a:extLst>
            </p:cNvPr>
            <p:cNvSpPr txBox="1"/>
            <p:nvPr/>
          </p:nvSpPr>
          <p:spPr>
            <a:xfrm>
              <a:off x="4073315" y="7867054"/>
              <a:ext cx="309880" cy="1320195"/>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7642" name="object 270">
              <a:extLst>
                <a:ext uri="{FF2B5EF4-FFF2-40B4-BE49-F238E27FC236}">
                  <a16:creationId xmlns:a16="http://schemas.microsoft.com/office/drawing/2014/main" id="{7711E015-B9A9-CD18-5B92-072C91E67E38}"/>
                </a:ext>
              </a:extLst>
            </p:cNvPr>
            <p:cNvSpPr/>
            <p:nvPr/>
          </p:nvSpPr>
          <p:spPr>
            <a:xfrm>
              <a:off x="4369315" y="9105134"/>
              <a:ext cx="1991997" cy="15240"/>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4" name="object 272">
              <a:extLst>
                <a:ext uri="{FF2B5EF4-FFF2-40B4-BE49-F238E27FC236}">
                  <a16:creationId xmlns:a16="http://schemas.microsoft.com/office/drawing/2014/main" id="{B5522C89-CE32-C376-5155-02FAC9B248E0}"/>
                </a:ext>
              </a:extLst>
            </p:cNvPr>
            <p:cNvSpPr/>
            <p:nvPr/>
          </p:nvSpPr>
          <p:spPr>
            <a:xfrm>
              <a:off x="4405125" y="8391903"/>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5" name="object 273">
              <a:extLst>
                <a:ext uri="{FF2B5EF4-FFF2-40B4-BE49-F238E27FC236}">
                  <a16:creationId xmlns:a16="http://schemas.microsoft.com/office/drawing/2014/main" id="{43057E4E-5FBA-B231-374A-0166F20165C7}"/>
                </a:ext>
              </a:extLst>
            </p:cNvPr>
            <p:cNvSpPr txBox="1"/>
            <p:nvPr/>
          </p:nvSpPr>
          <p:spPr>
            <a:xfrm>
              <a:off x="6496053" y="8322049"/>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67648" name="object 273">
              <a:extLst>
                <a:ext uri="{FF2B5EF4-FFF2-40B4-BE49-F238E27FC236}">
                  <a16:creationId xmlns:a16="http://schemas.microsoft.com/office/drawing/2014/main" id="{4C51CDEE-50BD-3882-F2F8-270353A73F5D}"/>
                </a:ext>
              </a:extLst>
            </p:cNvPr>
            <p:cNvSpPr txBox="1"/>
            <p:nvPr/>
          </p:nvSpPr>
          <p:spPr>
            <a:xfrm>
              <a:off x="4896328" y="7715067"/>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a:t>
              </a:r>
              <a:endParaRPr sz="2000" b="0" kern="0" dirty="0">
                <a:solidFill>
                  <a:sysClr val="windowText" lastClr="000000"/>
                </a:solidFill>
                <a:latin typeface="Times New Roman"/>
                <a:cs typeface="Times New Roman"/>
              </a:endParaRPr>
            </a:p>
          </p:txBody>
        </p:sp>
        <p:sp>
          <p:nvSpPr>
            <p:cNvPr id="67649" name="object 273">
              <a:extLst>
                <a:ext uri="{FF2B5EF4-FFF2-40B4-BE49-F238E27FC236}">
                  <a16:creationId xmlns:a16="http://schemas.microsoft.com/office/drawing/2014/main" id="{0E3375DA-A199-AA2F-C950-E2D67B23C7C0}"/>
                </a:ext>
              </a:extLst>
            </p:cNvPr>
            <p:cNvSpPr txBox="1"/>
            <p:nvPr/>
          </p:nvSpPr>
          <p:spPr>
            <a:xfrm>
              <a:off x="5858132" y="7709880"/>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EDF</a:t>
              </a:r>
              <a:endParaRPr sz="2000" b="0" kern="0" dirty="0">
                <a:solidFill>
                  <a:sysClr val="windowText" lastClr="000000"/>
                </a:solidFill>
                <a:latin typeface="Times New Roman"/>
                <a:cs typeface="Times New Roman"/>
              </a:endParaRPr>
            </a:p>
          </p:txBody>
        </p:sp>
        <p:sp>
          <p:nvSpPr>
            <p:cNvPr id="4" name="object 272">
              <a:extLst>
                <a:ext uri="{FF2B5EF4-FFF2-40B4-BE49-F238E27FC236}">
                  <a16:creationId xmlns:a16="http://schemas.microsoft.com/office/drawing/2014/main" id="{E4E2FCF0-5153-4503-0F55-46624F061CE5}"/>
                </a:ext>
              </a:extLst>
            </p:cNvPr>
            <p:cNvSpPr/>
            <p:nvPr/>
          </p:nvSpPr>
          <p:spPr>
            <a:xfrm>
              <a:off x="4391995" y="8042755"/>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53" name="object 273">
              <a:extLst>
                <a:ext uri="{FF2B5EF4-FFF2-40B4-BE49-F238E27FC236}">
                  <a16:creationId xmlns:a16="http://schemas.microsoft.com/office/drawing/2014/main" id="{AC76B551-32EB-86E2-665E-8D5F86D65D26}"/>
                </a:ext>
              </a:extLst>
            </p:cNvPr>
            <p:cNvSpPr txBox="1"/>
            <p:nvPr/>
          </p:nvSpPr>
          <p:spPr>
            <a:xfrm>
              <a:off x="6468241" y="7979769"/>
              <a:ext cx="289411"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100</a:t>
              </a:r>
              <a:r>
                <a:rPr sz="2000" kern="0" spc="-25" dirty="0">
                  <a:solidFill>
                    <a:sysClr val="windowText" lastClr="000000"/>
                  </a:solidFill>
                  <a:latin typeface="Times New Roman"/>
                  <a:cs typeface="Times New Roman"/>
                </a:rPr>
                <a:t>%</a:t>
              </a:r>
              <a:endParaRPr sz="2000" b="0" kern="0" dirty="0">
                <a:solidFill>
                  <a:sysClr val="windowText" lastClr="000000"/>
                </a:solidFill>
                <a:latin typeface="Times New Roman"/>
                <a:cs typeface="Times New Roman"/>
              </a:endParaRPr>
            </a:p>
          </p:txBody>
        </p:sp>
      </p:grpSp>
      <p:sp>
        <p:nvSpPr>
          <p:cNvPr id="67654" name="object 271">
            <a:extLst>
              <a:ext uri="{FF2B5EF4-FFF2-40B4-BE49-F238E27FC236}">
                <a16:creationId xmlns:a16="http://schemas.microsoft.com/office/drawing/2014/main" id="{92F11E36-D531-9A3F-D038-1FC513F4CB17}"/>
              </a:ext>
            </a:extLst>
          </p:cNvPr>
          <p:cNvSpPr txBox="1"/>
          <p:nvPr/>
        </p:nvSpPr>
        <p:spPr>
          <a:xfrm>
            <a:off x="6324600" y="5194028"/>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67655" name="object 274">
            <a:extLst>
              <a:ext uri="{FF2B5EF4-FFF2-40B4-BE49-F238E27FC236}">
                <a16:creationId xmlns:a16="http://schemas.microsoft.com/office/drawing/2014/main" id="{1827CC13-D80A-EC8D-EFE7-93968DB242C2}"/>
              </a:ext>
            </a:extLst>
          </p:cNvPr>
          <p:cNvSpPr txBox="1"/>
          <p:nvPr/>
        </p:nvSpPr>
        <p:spPr>
          <a:xfrm>
            <a:off x="11388810" y="5181600"/>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Tree>
    <p:extLst>
      <p:ext uri="{BB962C8B-B14F-4D97-AF65-F5344CB8AC3E}">
        <p14:creationId xmlns:p14="http://schemas.microsoft.com/office/powerpoint/2010/main" val="354682411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13452-8D45-C161-1719-AC74B9F4B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86BD8-A473-D5CC-ACEF-11C559F85002}"/>
              </a:ext>
            </a:extLst>
          </p:cNvPr>
          <p:cNvSpPr>
            <a:spLocks noGrp="1"/>
          </p:cNvSpPr>
          <p:nvPr>
            <p:ph type="title"/>
          </p:nvPr>
        </p:nvSpPr>
        <p:spPr>
          <a:xfrm>
            <a:off x="1320800" y="152400"/>
            <a:ext cx="7416301" cy="533400"/>
          </a:xfrm>
        </p:spPr>
        <p:txBody>
          <a:bodyPr/>
          <a:lstStyle/>
          <a:p>
            <a:r>
              <a:rPr lang="en-US" altLang="zh-CN" dirty="0">
                <a:ea typeface="宋体" pitchFamily="2" charset="-122"/>
              </a:rPr>
              <a:t>RM vs. EDF Example</a:t>
            </a:r>
            <a:endParaRPr lang="en-SE" dirty="0"/>
          </a:p>
        </p:txBody>
      </p:sp>
      <p:grpSp>
        <p:nvGrpSpPr>
          <p:cNvPr id="45" name="Group 44">
            <a:extLst>
              <a:ext uri="{FF2B5EF4-FFF2-40B4-BE49-F238E27FC236}">
                <a16:creationId xmlns:a16="http://schemas.microsoft.com/office/drawing/2014/main" id="{3B95B099-E5C7-FC60-1F9B-C01F5E4DF49B}"/>
              </a:ext>
            </a:extLst>
          </p:cNvPr>
          <p:cNvGrpSpPr/>
          <p:nvPr/>
        </p:nvGrpSpPr>
        <p:grpSpPr>
          <a:xfrm>
            <a:off x="5915365" y="1604181"/>
            <a:ext cx="5693399" cy="1966434"/>
            <a:chOff x="758825" y="1676400"/>
            <a:chExt cx="3355975" cy="1159115"/>
          </a:xfrm>
        </p:grpSpPr>
        <p:grpSp>
          <p:nvGrpSpPr>
            <p:cNvPr id="4" name="object 7">
              <a:extLst>
                <a:ext uri="{FF2B5EF4-FFF2-40B4-BE49-F238E27FC236}">
                  <a16:creationId xmlns:a16="http://schemas.microsoft.com/office/drawing/2014/main" id="{0B7B9423-91B3-631A-03CF-BE41020DCF33}"/>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87F6E9AA-3445-457E-41FB-7A6A1BADD71E}"/>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C0A5B126-4E97-F9A8-72B8-DBB0AF57BA94}"/>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4050F930-3717-0F71-DBEF-FA5950E0D7DB}"/>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BC3DA46B-7852-9376-BB40-CAB5C36FC2A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566E81CB-ECA7-F90E-E4B0-9474C92C197E}"/>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E6DDAA4B-DF80-07C4-C572-0B7FBFF35FC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A4860385-FC4F-90D8-3B9D-F8C68DF11208}"/>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05C0D74A-B73F-6062-4E19-8A25A1D03219}"/>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E29CA48-7B7B-AF96-A2D0-199B75449D63}"/>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12973E7E-C00F-BA1D-2679-174731FEEDC5}"/>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3AE7BD1E-7063-08D4-7E5A-D8D3319314B4}"/>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F50B6D8E-22CE-9A87-77CA-AC946D68E029}"/>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3C438534-51B8-4238-C766-B35B8DC51085}"/>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AE41B0EA-1D30-19A8-317D-40BBA3903FA9}"/>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8FB063F9-CDEF-CE29-657B-FD3BFA9C9EBD}"/>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842E4C32-8283-9CDC-67F1-7B0A81CC9E4F}"/>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FA0A729B-F2CF-67A5-3A09-B54C3F5D833D}"/>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1A7CF0F4-9EE3-7D46-A530-CC9FCEFCB9A1}"/>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18D1796B-5D4E-746F-9393-FFE7908FE1D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4EF1B35C-CA74-E94D-0E30-1DB20D6E5E73}"/>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2A5ED4E6-0CA6-E2D2-54E9-3E0D2CF7F1F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EDCCD026-4A9A-C2D1-8DAF-D56C1566C2C6}"/>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B2D224C1-CB06-007C-59EB-2F174B637B0D}"/>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71D0873F-6183-FC0D-1440-B3C38FB25502}"/>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8B93DCA1-3BBC-DA10-FF55-449101A1F29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FCCA3CB6-CE4D-6F00-4D6B-16DC8DADEE66}"/>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66240596-A6F9-BE81-989C-63CD38F6FE0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F4094BB7-D117-DB07-F272-5C2C42DE164C}"/>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199651D2-C523-B7FF-7AD7-C34E11C6580C}"/>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89475DE3-AF39-1165-B1A5-828917543405}"/>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2ADD49FE-A4C3-E773-53CB-2FAF98346B05}"/>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5C4C6BEF-2114-F1A5-B728-00AC2338BD9F}"/>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6D97DFF1-E30A-FB27-2346-4FFEC7B1091B}"/>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4A17D3FC-CFA5-7A4A-2927-9E3A938EEA47}"/>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1F409F18-04C6-C66F-37CE-C6B9B29B25A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C772614-15FC-5E50-E7DD-5294B95C147F}"/>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1D482D3A-5876-5168-FE8A-97B1EC0D544B}"/>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0F7D3EB0-4C75-101E-5D69-A918A3B8A3CC}"/>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A3A9C819-A7D2-4402-A815-85B1FEE4C4B9}"/>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E47FB27B-2A40-0070-52F8-6E261FB86E14}"/>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B2EF774-9051-F0C3-DD52-128332276249}"/>
                  </a:ext>
                </a:extLst>
              </p:cNvPr>
              <p:cNvSpPr txBox="1"/>
              <p:nvPr/>
            </p:nvSpPr>
            <p:spPr>
              <a:xfrm>
                <a:off x="1097374" y="2054362"/>
                <a:ext cx="4162165" cy="982064"/>
              </a:xfrm>
              <a:prstGeom prst="rect">
                <a:avLst/>
              </a:prstGeom>
              <a:noFill/>
            </p:spPr>
            <p:txBody>
              <a:bodyPr wrap="none" rtlCol="0">
                <a:spAutoFit/>
              </a:bodyPr>
              <a:lstStyle/>
              <a:p>
                <a:r>
                  <a:rPr lang="en-GB" sz="2400" b="0" dirty="0">
                    <a:latin typeface="Gill Sans Light"/>
                  </a:rPr>
                  <a:t>Taskset non-schedulable with RM</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EB2EF774-9051-F0C3-DD52-128332276249}"/>
                  </a:ext>
                </a:extLst>
              </p:cNvPr>
              <p:cNvSpPr txBox="1">
                <a:spLocks noRot="1" noChangeAspect="1" noMove="1" noResize="1" noEditPoints="1" noAdjustHandles="1" noChangeArrowheads="1" noChangeShapeType="1" noTextEdit="1"/>
              </p:cNvSpPr>
              <p:nvPr/>
            </p:nvSpPr>
            <p:spPr>
              <a:xfrm>
                <a:off x="1097374" y="2054362"/>
                <a:ext cx="4162165" cy="982064"/>
              </a:xfrm>
              <a:prstGeom prst="rect">
                <a:avLst/>
              </a:prstGeom>
              <a:blipFill>
                <a:blip r:embed="rId3"/>
                <a:stretch>
                  <a:fillRect l="-2196" t="-4969" r="-1171"/>
                </a:stretch>
              </a:blipFill>
            </p:spPr>
            <p:txBody>
              <a:bodyPr/>
              <a:lstStyle/>
              <a:p>
                <a:r>
                  <a:rPr lang="en-SE">
                    <a:noFill/>
                  </a:rPr>
                  <a:t> </a:t>
                </a:r>
              </a:p>
            </p:txBody>
          </p:sp>
        </mc:Fallback>
      </mc:AlternateContent>
      <p:sp>
        <p:nvSpPr>
          <p:cNvPr id="292" name="object 48">
            <a:extLst>
              <a:ext uri="{FF2B5EF4-FFF2-40B4-BE49-F238E27FC236}">
                <a16:creationId xmlns:a16="http://schemas.microsoft.com/office/drawing/2014/main" id="{0207FBAA-A31E-115D-EAD5-0E3BAE40ACDC}"/>
              </a:ext>
            </a:extLst>
          </p:cNvPr>
          <p:cNvSpPr txBox="1"/>
          <p:nvPr/>
        </p:nvSpPr>
        <p:spPr>
          <a:xfrm>
            <a:off x="5583476" y="172041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6F1201F1-DC7B-0E9B-E8D8-3DE5F6C33FDB}"/>
              </a:ext>
            </a:extLst>
          </p:cNvPr>
          <p:cNvSpPr txBox="1"/>
          <p:nvPr/>
        </p:nvSpPr>
        <p:spPr>
          <a:xfrm>
            <a:off x="5583476" y="264444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152" name="Group 151">
            <a:extLst>
              <a:ext uri="{FF2B5EF4-FFF2-40B4-BE49-F238E27FC236}">
                <a16:creationId xmlns:a16="http://schemas.microsoft.com/office/drawing/2014/main" id="{E41283CB-DAED-7796-1330-9DDAF161A738}"/>
              </a:ext>
            </a:extLst>
          </p:cNvPr>
          <p:cNvGrpSpPr/>
          <p:nvPr/>
        </p:nvGrpSpPr>
        <p:grpSpPr>
          <a:xfrm>
            <a:off x="5867400" y="4114800"/>
            <a:ext cx="6065901" cy="1722563"/>
            <a:chOff x="758825" y="1722119"/>
            <a:chExt cx="3355975" cy="953013"/>
          </a:xfrm>
        </p:grpSpPr>
        <p:grpSp>
          <p:nvGrpSpPr>
            <p:cNvPr id="114" name="object 4">
              <a:extLst>
                <a:ext uri="{FF2B5EF4-FFF2-40B4-BE49-F238E27FC236}">
                  <a16:creationId xmlns:a16="http://schemas.microsoft.com/office/drawing/2014/main" id="{5447CB92-3EFE-D4F2-20A3-E8ECDAC097AA}"/>
                </a:ext>
              </a:extLst>
            </p:cNvPr>
            <p:cNvGrpSpPr/>
            <p:nvPr/>
          </p:nvGrpSpPr>
          <p:grpSpPr>
            <a:xfrm>
              <a:off x="758825" y="1722119"/>
              <a:ext cx="3355975" cy="841375"/>
              <a:chOff x="758825" y="1722119"/>
              <a:chExt cx="3355975" cy="841375"/>
            </a:xfrm>
          </p:grpSpPr>
          <p:sp>
            <p:nvSpPr>
              <p:cNvPr id="115" name="object 5">
                <a:extLst>
                  <a:ext uri="{FF2B5EF4-FFF2-40B4-BE49-F238E27FC236}">
                    <a16:creationId xmlns:a16="http://schemas.microsoft.com/office/drawing/2014/main" id="{3187F7C5-5511-D262-9791-9E9FFD206F06}"/>
                  </a:ext>
                </a:extLst>
              </p:cNvPr>
              <p:cNvSpPr/>
              <p:nvPr/>
            </p:nvSpPr>
            <p:spPr>
              <a:xfrm>
                <a:off x="877823"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6" name="object 6">
                <a:extLst>
                  <a:ext uri="{FF2B5EF4-FFF2-40B4-BE49-F238E27FC236}">
                    <a16:creationId xmlns:a16="http://schemas.microsoft.com/office/drawing/2014/main" id="{F009BA00-6B43-12A9-DB65-EC58F5546825}"/>
                  </a:ext>
                </a:extLst>
              </p:cNvPr>
              <p:cNvSpPr/>
              <p:nvPr/>
            </p:nvSpPr>
            <p:spPr>
              <a:xfrm>
                <a:off x="877823"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7" name="object 7">
                <a:extLst>
                  <a:ext uri="{FF2B5EF4-FFF2-40B4-BE49-F238E27FC236}">
                    <a16:creationId xmlns:a16="http://schemas.microsoft.com/office/drawing/2014/main" id="{051C6711-1D9E-41B1-F18D-E029AD1E82F0}"/>
                  </a:ext>
                </a:extLst>
              </p:cNvPr>
              <p:cNvSpPr/>
              <p:nvPr/>
            </p:nvSpPr>
            <p:spPr>
              <a:xfrm>
                <a:off x="1944624"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8" name="object 8">
                <a:extLst>
                  <a:ext uri="{FF2B5EF4-FFF2-40B4-BE49-F238E27FC236}">
                    <a16:creationId xmlns:a16="http://schemas.microsoft.com/office/drawing/2014/main" id="{A33D6F48-A599-B731-EB09-27465B3B7888}"/>
                  </a:ext>
                </a:extLst>
              </p:cNvPr>
              <p:cNvSpPr/>
              <p:nvPr/>
            </p:nvSpPr>
            <p:spPr>
              <a:xfrm>
                <a:off x="1944624"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9" name="object 9">
                <a:extLst>
                  <a:ext uri="{FF2B5EF4-FFF2-40B4-BE49-F238E27FC236}">
                    <a16:creationId xmlns:a16="http://schemas.microsoft.com/office/drawing/2014/main" id="{F06DAE01-4C9E-BB1B-CDD1-258A2981CD21}"/>
                  </a:ext>
                </a:extLst>
              </p:cNvPr>
              <p:cNvSpPr/>
              <p:nvPr/>
            </p:nvSpPr>
            <p:spPr>
              <a:xfrm>
                <a:off x="3011423"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20" name="object 10">
                <a:extLst>
                  <a:ext uri="{FF2B5EF4-FFF2-40B4-BE49-F238E27FC236}">
                    <a16:creationId xmlns:a16="http://schemas.microsoft.com/office/drawing/2014/main" id="{82F9C6CB-CD4F-6437-D51D-57F9000167E1}"/>
                  </a:ext>
                </a:extLst>
              </p:cNvPr>
              <p:cNvSpPr/>
              <p:nvPr/>
            </p:nvSpPr>
            <p:spPr>
              <a:xfrm>
                <a:off x="3011423"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21" name="object 11">
                <a:extLst>
                  <a:ext uri="{FF2B5EF4-FFF2-40B4-BE49-F238E27FC236}">
                    <a16:creationId xmlns:a16="http://schemas.microsoft.com/office/drawing/2014/main" id="{28316AAB-A85C-3002-AC08-C751D41A0001}"/>
                  </a:ext>
                </a:extLst>
              </p:cNvPr>
              <p:cNvSpPr/>
              <p:nvPr/>
            </p:nvSpPr>
            <p:spPr>
              <a:xfrm>
                <a:off x="1335023" y="2407919"/>
                <a:ext cx="612775" cy="116205"/>
              </a:xfrm>
              <a:custGeom>
                <a:avLst/>
                <a:gdLst/>
                <a:ahLst/>
                <a:cxnLst/>
                <a:rect l="l" t="t" r="r" b="b"/>
                <a:pathLst>
                  <a:path w="612775" h="116205">
                    <a:moveTo>
                      <a:pt x="612647" y="0"/>
                    </a:moveTo>
                    <a:lnTo>
                      <a:pt x="0" y="0"/>
                    </a:lnTo>
                    <a:lnTo>
                      <a:pt x="0" y="115824"/>
                    </a:lnTo>
                    <a:lnTo>
                      <a:pt x="612647" y="115824"/>
                    </a:lnTo>
                    <a:lnTo>
                      <a:pt x="612647" y="0"/>
                    </a:lnTo>
                    <a:close/>
                  </a:path>
                </a:pathLst>
              </a:custGeom>
              <a:solidFill>
                <a:srgbClr val="3366FF"/>
              </a:solidFill>
            </p:spPr>
            <p:txBody>
              <a:bodyPr wrap="square" lIns="0" tIns="0" rIns="0" bIns="0" rtlCol="0"/>
              <a:lstStyle/>
              <a:p>
                <a:endParaRPr sz="4400"/>
              </a:p>
            </p:txBody>
          </p:sp>
          <p:sp>
            <p:nvSpPr>
              <p:cNvPr id="122" name="object 12">
                <a:extLst>
                  <a:ext uri="{FF2B5EF4-FFF2-40B4-BE49-F238E27FC236}">
                    <a16:creationId xmlns:a16="http://schemas.microsoft.com/office/drawing/2014/main" id="{773FB60C-CFFB-2EAA-FC43-3631C094503F}"/>
                  </a:ext>
                </a:extLst>
              </p:cNvPr>
              <p:cNvSpPr/>
              <p:nvPr/>
            </p:nvSpPr>
            <p:spPr>
              <a:xfrm>
                <a:off x="1335023" y="2407919"/>
                <a:ext cx="612775" cy="116205"/>
              </a:xfrm>
              <a:custGeom>
                <a:avLst/>
                <a:gdLst/>
                <a:ahLst/>
                <a:cxnLst/>
                <a:rect l="l" t="t" r="r" b="b"/>
                <a:pathLst>
                  <a:path w="612775" h="116205">
                    <a:moveTo>
                      <a:pt x="0" y="115824"/>
                    </a:moveTo>
                    <a:lnTo>
                      <a:pt x="612647" y="115824"/>
                    </a:lnTo>
                    <a:lnTo>
                      <a:pt x="612647"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3" name="object 13">
                <a:extLst>
                  <a:ext uri="{FF2B5EF4-FFF2-40B4-BE49-F238E27FC236}">
                    <a16:creationId xmlns:a16="http://schemas.microsoft.com/office/drawing/2014/main" id="{5D716966-0CF4-2CE7-0541-319A329EB311}"/>
                  </a:ext>
                </a:extLst>
              </p:cNvPr>
              <p:cNvSpPr/>
              <p:nvPr/>
            </p:nvSpPr>
            <p:spPr>
              <a:xfrm>
                <a:off x="2401823" y="2407919"/>
                <a:ext cx="612775" cy="116205"/>
              </a:xfrm>
              <a:custGeom>
                <a:avLst/>
                <a:gdLst/>
                <a:ahLst/>
                <a:cxnLst/>
                <a:rect l="l" t="t" r="r" b="b"/>
                <a:pathLst>
                  <a:path w="612775" h="116205">
                    <a:moveTo>
                      <a:pt x="612648" y="0"/>
                    </a:moveTo>
                    <a:lnTo>
                      <a:pt x="0" y="0"/>
                    </a:lnTo>
                    <a:lnTo>
                      <a:pt x="0" y="115824"/>
                    </a:lnTo>
                    <a:lnTo>
                      <a:pt x="612648" y="115824"/>
                    </a:lnTo>
                    <a:lnTo>
                      <a:pt x="612648" y="0"/>
                    </a:lnTo>
                    <a:close/>
                  </a:path>
                </a:pathLst>
              </a:custGeom>
              <a:solidFill>
                <a:srgbClr val="3366FF"/>
              </a:solidFill>
            </p:spPr>
            <p:txBody>
              <a:bodyPr wrap="square" lIns="0" tIns="0" rIns="0" bIns="0" rtlCol="0"/>
              <a:lstStyle/>
              <a:p>
                <a:endParaRPr sz="4400"/>
              </a:p>
            </p:txBody>
          </p:sp>
          <p:sp>
            <p:nvSpPr>
              <p:cNvPr id="124" name="object 14">
                <a:extLst>
                  <a:ext uri="{FF2B5EF4-FFF2-40B4-BE49-F238E27FC236}">
                    <a16:creationId xmlns:a16="http://schemas.microsoft.com/office/drawing/2014/main" id="{C3F1C996-2427-DE4B-39B8-4AB45AB27818}"/>
                  </a:ext>
                </a:extLst>
              </p:cNvPr>
              <p:cNvSpPr/>
              <p:nvPr/>
            </p:nvSpPr>
            <p:spPr>
              <a:xfrm>
                <a:off x="2401823" y="2407919"/>
                <a:ext cx="612775" cy="116205"/>
              </a:xfrm>
              <a:custGeom>
                <a:avLst/>
                <a:gdLst/>
                <a:ahLst/>
                <a:cxnLst/>
                <a:rect l="l" t="t" r="r" b="b"/>
                <a:pathLst>
                  <a:path w="612775" h="116205">
                    <a:moveTo>
                      <a:pt x="0" y="115824"/>
                    </a:moveTo>
                    <a:lnTo>
                      <a:pt x="612648" y="115824"/>
                    </a:lnTo>
                    <a:lnTo>
                      <a:pt x="6126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5" name="object 15">
                <a:extLst>
                  <a:ext uri="{FF2B5EF4-FFF2-40B4-BE49-F238E27FC236}">
                    <a16:creationId xmlns:a16="http://schemas.microsoft.com/office/drawing/2014/main" id="{4CC83F2E-DB4B-5407-7DE7-6712FF88FEF2}"/>
                  </a:ext>
                </a:extLst>
              </p:cNvPr>
              <p:cNvSpPr/>
              <p:nvPr/>
            </p:nvSpPr>
            <p:spPr>
              <a:xfrm>
                <a:off x="868679" y="172211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26" name="object 16">
                <a:extLst>
                  <a:ext uri="{FF2B5EF4-FFF2-40B4-BE49-F238E27FC236}">
                    <a16:creationId xmlns:a16="http://schemas.microsoft.com/office/drawing/2014/main" id="{0C3B30E2-92B2-E576-2B7A-A757C725E6E6}"/>
                  </a:ext>
                </a:extLst>
              </p:cNvPr>
              <p:cNvSpPr/>
              <p:nvPr/>
            </p:nvSpPr>
            <p:spPr>
              <a:xfrm>
                <a:off x="762000" y="202691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27" name="object 17">
                <a:extLst>
                  <a:ext uri="{FF2B5EF4-FFF2-40B4-BE49-F238E27FC236}">
                    <a16:creationId xmlns:a16="http://schemas.microsoft.com/office/drawing/2014/main" id="{E62D6424-12D4-6829-7E32-9F4FE1D07AE7}"/>
                  </a:ext>
                </a:extLst>
              </p:cNvPr>
              <p:cNvSpPr/>
              <p:nvPr/>
            </p:nvSpPr>
            <p:spPr>
              <a:xfrm>
                <a:off x="4066032" y="20025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28" name="object 18">
                <a:extLst>
                  <a:ext uri="{FF2B5EF4-FFF2-40B4-BE49-F238E27FC236}">
                    <a16:creationId xmlns:a16="http://schemas.microsoft.com/office/drawing/2014/main" id="{AE7BD4E8-5CFA-6D4B-7816-D1EC01B833E9}"/>
                  </a:ext>
                </a:extLst>
              </p:cNvPr>
              <p:cNvSpPr/>
              <p:nvPr/>
            </p:nvSpPr>
            <p:spPr>
              <a:xfrm>
                <a:off x="1027175" y="202691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29" name="object 19">
                <a:extLst>
                  <a:ext uri="{FF2B5EF4-FFF2-40B4-BE49-F238E27FC236}">
                    <a16:creationId xmlns:a16="http://schemas.microsoft.com/office/drawing/2014/main" id="{91933E73-BDE1-375B-6826-867343A9C146}"/>
                  </a:ext>
                </a:extLst>
              </p:cNvPr>
              <p:cNvSpPr/>
              <p:nvPr/>
            </p:nvSpPr>
            <p:spPr>
              <a:xfrm>
                <a:off x="868680" y="172211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30" name="object 20">
                <a:extLst>
                  <a:ext uri="{FF2B5EF4-FFF2-40B4-BE49-F238E27FC236}">
                    <a16:creationId xmlns:a16="http://schemas.microsoft.com/office/drawing/2014/main" id="{689FC158-E6AC-E6E1-3308-8F92A298B806}"/>
                  </a:ext>
                </a:extLst>
              </p:cNvPr>
              <p:cNvSpPr/>
              <p:nvPr/>
            </p:nvSpPr>
            <p:spPr>
              <a:xfrm>
                <a:off x="762000" y="2520695"/>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0"/>
                    </a:lnTo>
                  </a:path>
                </a:pathLst>
              </a:custGeom>
              <a:ln w="6096">
                <a:solidFill>
                  <a:srgbClr val="000000"/>
                </a:solidFill>
              </a:ln>
            </p:spPr>
            <p:txBody>
              <a:bodyPr wrap="square" lIns="0" tIns="0" rIns="0" bIns="0" rtlCol="0"/>
              <a:lstStyle/>
              <a:p>
                <a:endParaRPr sz="4400"/>
              </a:p>
            </p:txBody>
          </p:sp>
          <p:sp>
            <p:nvSpPr>
              <p:cNvPr id="131" name="object 21">
                <a:extLst>
                  <a:ext uri="{FF2B5EF4-FFF2-40B4-BE49-F238E27FC236}">
                    <a16:creationId xmlns:a16="http://schemas.microsoft.com/office/drawing/2014/main" id="{A0B718A7-6339-F735-BECA-7EB3955B1113}"/>
                  </a:ext>
                </a:extLst>
              </p:cNvPr>
              <p:cNvSpPr/>
              <p:nvPr/>
            </p:nvSpPr>
            <p:spPr>
              <a:xfrm>
                <a:off x="4066032" y="2496311"/>
                <a:ext cx="48895" cy="52069"/>
              </a:xfrm>
              <a:custGeom>
                <a:avLst/>
                <a:gdLst/>
                <a:ahLst/>
                <a:cxnLst/>
                <a:rect l="l" t="t" r="r" b="b"/>
                <a:pathLst>
                  <a:path w="48895" h="52069">
                    <a:moveTo>
                      <a:pt x="0" y="0"/>
                    </a:moveTo>
                    <a:lnTo>
                      <a:pt x="0" y="51816"/>
                    </a:lnTo>
                    <a:lnTo>
                      <a:pt x="48768" y="24383"/>
                    </a:lnTo>
                    <a:lnTo>
                      <a:pt x="0" y="0"/>
                    </a:lnTo>
                    <a:close/>
                  </a:path>
                </a:pathLst>
              </a:custGeom>
              <a:solidFill>
                <a:srgbClr val="000000"/>
              </a:solidFill>
            </p:spPr>
            <p:txBody>
              <a:bodyPr wrap="square" lIns="0" tIns="0" rIns="0" bIns="0" rtlCol="0"/>
              <a:lstStyle/>
              <a:p>
                <a:endParaRPr sz="4400"/>
              </a:p>
            </p:txBody>
          </p:sp>
          <p:sp>
            <p:nvSpPr>
              <p:cNvPr id="132" name="object 22">
                <a:extLst>
                  <a:ext uri="{FF2B5EF4-FFF2-40B4-BE49-F238E27FC236}">
                    <a16:creationId xmlns:a16="http://schemas.microsoft.com/office/drawing/2014/main" id="{2916E61A-D7B4-6E05-DB79-F1C40A374E63}"/>
                  </a:ext>
                </a:extLst>
              </p:cNvPr>
              <p:cNvSpPr/>
              <p:nvPr/>
            </p:nvSpPr>
            <p:spPr>
              <a:xfrm>
                <a:off x="1027175" y="2520695"/>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33" name="object 23">
                <a:extLst>
                  <a:ext uri="{FF2B5EF4-FFF2-40B4-BE49-F238E27FC236}">
                    <a16:creationId xmlns:a16="http://schemas.microsoft.com/office/drawing/2014/main" id="{BD43DF3B-27B8-A8FB-3C30-1D9F2B9B615E}"/>
                  </a:ext>
                </a:extLst>
              </p:cNvPr>
              <p:cNvSpPr/>
              <p:nvPr/>
            </p:nvSpPr>
            <p:spPr>
              <a:xfrm>
                <a:off x="2240280" y="221589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134" name="object 24">
              <a:extLst>
                <a:ext uri="{FF2B5EF4-FFF2-40B4-BE49-F238E27FC236}">
                  <a16:creationId xmlns:a16="http://schemas.microsoft.com/office/drawing/2014/main" id="{E685D105-DD30-7D2B-49D1-EC4BD3D324F5}"/>
                </a:ext>
              </a:extLst>
            </p:cNvPr>
            <p:cNvSpPr txBox="1"/>
            <p:nvPr/>
          </p:nvSpPr>
          <p:spPr>
            <a:xfrm>
              <a:off x="8346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25">
              <a:extLst>
                <a:ext uri="{FF2B5EF4-FFF2-40B4-BE49-F238E27FC236}">
                  <a16:creationId xmlns:a16="http://schemas.microsoft.com/office/drawing/2014/main" id="{6FC28B12-5BE7-A6ED-CFCC-9379A432611E}"/>
                </a:ext>
              </a:extLst>
            </p:cNvPr>
            <p:cNvSpPr txBox="1"/>
            <p:nvPr/>
          </p:nvSpPr>
          <p:spPr>
            <a:xfrm>
              <a:off x="22062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6" name="object 26">
              <a:extLst>
                <a:ext uri="{FF2B5EF4-FFF2-40B4-BE49-F238E27FC236}">
                  <a16:creationId xmlns:a16="http://schemas.microsoft.com/office/drawing/2014/main" id="{5AA6CB41-BD8A-F69B-E27B-8D59B263C06E}"/>
                </a:ext>
              </a:extLst>
            </p:cNvPr>
            <p:cNvSpPr txBox="1"/>
            <p:nvPr/>
          </p:nvSpPr>
          <p:spPr>
            <a:xfrm>
              <a:off x="35382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7" name="object 27">
              <a:extLst>
                <a:ext uri="{FF2B5EF4-FFF2-40B4-BE49-F238E27FC236}">
                  <a16:creationId xmlns:a16="http://schemas.microsoft.com/office/drawing/2014/main" id="{E46786CA-608D-3E15-93F6-93F1427215F4}"/>
                </a:ext>
              </a:extLst>
            </p:cNvPr>
            <p:cNvSpPr txBox="1"/>
            <p:nvPr/>
          </p:nvSpPr>
          <p:spPr>
            <a:xfrm>
              <a:off x="17490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dirty="0">
                <a:latin typeface="Times New Roman"/>
                <a:cs typeface="Times New Roman"/>
              </a:endParaRPr>
            </a:p>
          </p:txBody>
        </p:sp>
        <p:sp>
          <p:nvSpPr>
            <p:cNvPr id="138" name="object 28">
              <a:extLst>
                <a:ext uri="{FF2B5EF4-FFF2-40B4-BE49-F238E27FC236}">
                  <a16:creationId xmlns:a16="http://schemas.microsoft.com/office/drawing/2014/main" id="{C6B2BFEE-BCC7-B9E9-F95D-A963052C7224}"/>
                </a:ext>
              </a:extLst>
            </p:cNvPr>
            <p:cNvSpPr txBox="1"/>
            <p:nvPr/>
          </p:nvSpPr>
          <p:spPr>
            <a:xfrm>
              <a:off x="26238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39" name="object 29">
              <a:extLst>
                <a:ext uri="{FF2B5EF4-FFF2-40B4-BE49-F238E27FC236}">
                  <a16:creationId xmlns:a16="http://schemas.microsoft.com/office/drawing/2014/main" id="{F3B8ECA8-E6B8-B7B8-19D9-C856609432E0}"/>
                </a:ext>
              </a:extLst>
            </p:cNvPr>
            <p:cNvSpPr txBox="1"/>
            <p:nvPr/>
          </p:nvSpPr>
          <p:spPr>
            <a:xfrm>
              <a:off x="8346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40" name="object 30">
              <a:extLst>
                <a:ext uri="{FF2B5EF4-FFF2-40B4-BE49-F238E27FC236}">
                  <a16:creationId xmlns:a16="http://schemas.microsoft.com/office/drawing/2014/main" id="{74DDBA83-9ED4-A73D-CCBF-69FC5C9AC7BA}"/>
                </a:ext>
              </a:extLst>
            </p:cNvPr>
            <p:cNvSpPr txBox="1"/>
            <p:nvPr/>
          </p:nvSpPr>
          <p:spPr>
            <a:xfrm>
              <a:off x="35382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41" name="object 31">
              <a:extLst>
                <a:ext uri="{FF2B5EF4-FFF2-40B4-BE49-F238E27FC236}">
                  <a16:creationId xmlns:a16="http://schemas.microsoft.com/office/drawing/2014/main" id="{17BCC0F0-FBF1-5083-2990-4301C695BDA1}"/>
                </a:ext>
              </a:extLst>
            </p:cNvPr>
            <p:cNvSpPr txBox="1"/>
            <p:nvPr/>
          </p:nvSpPr>
          <p:spPr>
            <a:xfrm>
              <a:off x="12918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2" name="object 32">
              <a:extLst>
                <a:ext uri="{FF2B5EF4-FFF2-40B4-BE49-F238E27FC236}">
                  <a16:creationId xmlns:a16="http://schemas.microsoft.com/office/drawing/2014/main" id="{B99045FD-B542-AE51-4EC2-FD15D961CB6F}"/>
                </a:ext>
              </a:extLst>
            </p:cNvPr>
            <p:cNvSpPr txBox="1"/>
            <p:nvPr/>
          </p:nvSpPr>
          <p:spPr>
            <a:xfrm>
              <a:off x="12918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3" name="object 33">
              <a:extLst>
                <a:ext uri="{FF2B5EF4-FFF2-40B4-BE49-F238E27FC236}">
                  <a16:creationId xmlns:a16="http://schemas.microsoft.com/office/drawing/2014/main" id="{71DFA340-05B4-BB5D-2D2C-5CB3BA037979}"/>
                </a:ext>
              </a:extLst>
            </p:cNvPr>
            <p:cNvSpPr txBox="1"/>
            <p:nvPr/>
          </p:nvSpPr>
          <p:spPr>
            <a:xfrm>
              <a:off x="17490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44" name="object 34">
              <a:extLst>
                <a:ext uri="{FF2B5EF4-FFF2-40B4-BE49-F238E27FC236}">
                  <a16:creationId xmlns:a16="http://schemas.microsoft.com/office/drawing/2014/main" id="{F3B039FE-BF06-B5B6-711A-9CB9EE089FE5}"/>
                </a:ext>
              </a:extLst>
            </p:cNvPr>
            <p:cNvSpPr txBox="1"/>
            <p:nvPr/>
          </p:nvSpPr>
          <p:spPr>
            <a:xfrm>
              <a:off x="26238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45" name="object 35">
              <a:extLst>
                <a:ext uri="{FF2B5EF4-FFF2-40B4-BE49-F238E27FC236}">
                  <a16:creationId xmlns:a16="http://schemas.microsoft.com/office/drawing/2014/main" id="{1490A789-761B-7D00-8190-1145709E788D}"/>
                </a:ext>
              </a:extLst>
            </p:cNvPr>
            <p:cNvSpPr txBox="1"/>
            <p:nvPr/>
          </p:nvSpPr>
          <p:spPr>
            <a:xfrm>
              <a:off x="22062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46" name="object 36">
              <a:extLst>
                <a:ext uri="{FF2B5EF4-FFF2-40B4-BE49-F238E27FC236}">
                  <a16:creationId xmlns:a16="http://schemas.microsoft.com/office/drawing/2014/main" id="{4157EA33-EAB2-D188-C01A-9A59E1C44C0B}"/>
                </a:ext>
              </a:extLst>
            </p:cNvPr>
            <p:cNvSpPr txBox="1"/>
            <p:nvPr/>
          </p:nvSpPr>
          <p:spPr>
            <a:xfrm>
              <a:off x="30810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47" name="object 37">
              <a:extLst>
                <a:ext uri="{FF2B5EF4-FFF2-40B4-BE49-F238E27FC236}">
                  <a16:creationId xmlns:a16="http://schemas.microsoft.com/office/drawing/2014/main" id="{6BA50BE0-7723-8090-A9A7-F57C8C88BEB9}"/>
                </a:ext>
              </a:extLst>
            </p:cNvPr>
            <p:cNvSpPr txBox="1"/>
            <p:nvPr/>
          </p:nvSpPr>
          <p:spPr>
            <a:xfrm>
              <a:off x="30810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153" name="object 48">
            <a:extLst>
              <a:ext uri="{FF2B5EF4-FFF2-40B4-BE49-F238E27FC236}">
                <a16:creationId xmlns:a16="http://schemas.microsoft.com/office/drawing/2014/main" id="{74A05C02-2AC0-FA17-B941-CF1876C16D66}"/>
              </a:ext>
            </a:extLst>
          </p:cNvPr>
          <p:cNvSpPr txBox="1"/>
          <p:nvPr/>
        </p:nvSpPr>
        <p:spPr>
          <a:xfrm>
            <a:off x="5570878" y="429895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54" name="object 49">
            <a:extLst>
              <a:ext uri="{FF2B5EF4-FFF2-40B4-BE49-F238E27FC236}">
                <a16:creationId xmlns:a16="http://schemas.microsoft.com/office/drawing/2014/main" id="{24142B29-DBFB-24E7-BAA6-AF992DD7F86C}"/>
              </a:ext>
            </a:extLst>
          </p:cNvPr>
          <p:cNvSpPr txBox="1"/>
          <p:nvPr/>
        </p:nvSpPr>
        <p:spPr>
          <a:xfrm>
            <a:off x="5570878" y="522297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8B649B30-D676-CDD5-9FB1-2B9B13BBD2EC}"/>
                  </a:ext>
                </a:extLst>
              </p:cNvPr>
              <p:cNvSpPr txBox="1"/>
              <p:nvPr/>
            </p:nvSpPr>
            <p:spPr>
              <a:xfrm>
                <a:off x="1078388" y="4473434"/>
                <a:ext cx="3695692" cy="982064"/>
              </a:xfrm>
              <a:prstGeom prst="rect">
                <a:avLst/>
              </a:prstGeom>
              <a:noFill/>
            </p:spPr>
            <p:txBody>
              <a:bodyPr wrap="none" rtlCol="0">
                <a:spAutoFit/>
              </a:bodyPr>
              <a:lstStyle/>
              <a:p>
                <a:r>
                  <a:rPr lang="en-GB" sz="2400" b="0" dirty="0">
                    <a:latin typeface="Gill Sans Light"/>
                  </a:rPr>
                  <a:t>Taskset schedulable with EDF</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&lt;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SE" b="0" dirty="0">
                  <a:latin typeface="Gill Sans Light"/>
                </a:endParaRPr>
              </a:p>
            </p:txBody>
          </p:sp>
        </mc:Choice>
        <mc:Fallback xmlns="">
          <p:sp>
            <p:nvSpPr>
              <p:cNvPr id="155" name="TextBox 154">
                <a:extLst>
                  <a:ext uri="{FF2B5EF4-FFF2-40B4-BE49-F238E27FC236}">
                    <a16:creationId xmlns:a16="http://schemas.microsoft.com/office/drawing/2014/main" id="{8B649B30-D676-CDD5-9FB1-2B9B13BBD2EC}"/>
                  </a:ext>
                </a:extLst>
              </p:cNvPr>
              <p:cNvSpPr txBox="1">
                <a:spLocks noRot="1" noChangeAspect="1" noMove="1" noResize="1" noEditPoints="1" noAdjustHandles="1" noChangeArrowheads="1" noChangeShapeType="1" noTextEdit="1"/>
              </p:cNvSpPr>
              <p:nvPr/>
            </p:nvSpPr>
            <p:spPr>
              <a:xfrm>
                <a:off x="1078388" y="4473434"/>
                <a:ext cx="3695692" cy="982064"/>
              </a:xfrm>
              <a:prstGeom prst="rect">
                <a:avLst/>
              </a:prstGeom>
              <a:blipFill>
                <a:blip r:embed="rId4"/>
                <a:stretch>
                  <a:fillRect l="-2640" t="-4969" r="-165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1</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2</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105882" r="-202222" b="-122059"/>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208955" r="-202222" b="-23881"/>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Fallback>
      </mc:AlternateContent>
    </p:spTree>
    <p:extLst>
      <p:ext uri="{BB962C8B-B14F-4D97-AF65-F5344CB8AC3E}">
        <p14:creationId xmlns:p14="http://schemas.microsoft.com/office/powerpoint/2010/main" val="163504506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zh-CN">
                <a:ea typeface="宋体" pitchFamily="2" charset="-122"/>
              </a:rPr>
              <a:t>Handling Tasks with D &lt; T</a:t>
            </a:r>
            <a:endParaRPr lang="zh-CN" altLang="en-US">
              <a:ea typeface="宋体" pitchFamily="2" charset="-122"/>
            </a:endParaRPr>
          </a:p>
        </p:txBody>
      </p:sp>
      <mc:AlternateContent xmlns:mc="http://schemas.openxmlformats.org/markup-compatibility/2006" xmlns:a14="http://schemas.microsoft.com/office/drawing/2010/main">
        <mc:Choice Requires="a14">
          <p:sp>
            <p:nvSpPr>
              <p:cNvPr id="74755" name="Content Placeholder 2" descr="Rectangle: Click to edit Master text styles&#10;Second level&#10;Third level&#10;Fourth level&#10;Fifth level"/>
              <p:cNvSpPr>
                <a:spLocks noGrp="1"/>
              </p:cNvSpPr>
              <p:nvPr>
                <p:ph idx="1"/>
              </p:nvPr>
            </p:nvSpPr>
            <p:spPr>
              <a:xfrm>
                <a:off x="914400" y="876300"/>
                <a:ext cx="10566400" cy="5105400"/>
              </a:xfrm>
            </p:spPr>
            <p:txBody>
              <a:bodyPr/>
              <a:lstStyle/>
              <a:p>
                <a:r>
                  <a:rPr lang="en-US" altLang="zh-CN" dirty="0">
                    <a:ea typeface="宋体" pitchFamily="2" charset="-122"/>
                  </a:rPr>
                  <a:t>Deadline monotonic (Fixed Priority):</a:t>
                </a:r>
              </a:p>
              <a:p>
                <a:pPr lvl="1"/>
                <a:r>
                  <a:rPr lang="en-US" altLang="zh-CN" dirty="0">
                    <a:ea typeface="宋体" pitchFamily="2" charset="-122"/>
                  </a:rPr>
                  <a:t>A task with smaller </a:t>
                </a:r>
                <a:r>
                  <a:rPr lang="en-US" altLang="zh-CN" dirty="0">
                    <a:solidFill>
                      <a:srgbClr val="C00000"/>
                    </a:solidFill>
                    <a:ea typeface="宋体" pitchFamily="2" charset="-122"/>
                  </a:rPr>
                  <a:t>relative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1</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a:r>
                  <a:rPr lang="en-GB" altLang="zh-CN" dirty="0" err="1">
                    <a:ea typeface="宋体" pitchFamily="2" charset="-122"/>
                  </a:rPr>
                  <a:t>Schedulability</a:t>
                </a:r>
                <a:r>
                  <a:rPr lang="en-GB" altLang="zh-CN" dirty="0">
                    <a:ea typeface="宋体" pitchFamily="2" charset="-122"/>
                  </a:rPr>
                  <a:t> analysis: </a:t>
                </a:r>
                <a:r>
                  <a:rPr lang="en-US" altLang="zh-CN" dirty="0">
                    <a:ea typeface="宋体" pitchFamily="2" charset="-122"/>
                  </a:rPr>
                  <a:t>No utilization bound test; need to use Response Time Analysis (RTA)</a:t>
                </a:r>
              </a:p>
              <a:p>
                <a:r>
                  <a:rPr lang="en-US" altLang="zh-CN" dirty="0">
                    <a:ea typeface="宋体" pitchFamily="2" charset="-122"/>
                  </a:rPr>
                  <a:t>Earliest Deadline First (Dynamic-Priority): </a:t>
                </a:r>
              </a:p>
              <a:p>
                <a:pPr lvl="1"/>
                <a:r>
                  <a:rPr lang="en-US" altLang="zh-CN" dirty="0">
                    <a:ea typeface="宋体" pitchFamily="2" charset="-122"/>
                  </a:rPr>
                  <a:t>A task with smaller </a:t>
                </a:r>
                <a:r>
                  <a:rPr lang="en-US" altLang="zh-CN" dirty="0">
                    <a:solidFill>
                      <a:srgbClr val="C00000"/>
                    </a:solidFill>
                    <a:ea typeface="宋体" pitchFamily="2" charset="-122"/>
                  </a:rPr>
                  <a:t>absolute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1</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GB" altLang="zh-CN" dirty="0">
                  <a:ea typeface="宋体" pitchFamily="2" charset="-122"/>
                </a:endParaRPr>
              </a:p>
              <a:p>
                <a:pPr lvl="1"/>
                <a:r>
                  <a:rPr lang="en-GB" altLang="zh-CN" dirty="0" err="1">
                    <a:ea typeface="宋体" pitchFamily="2" charset="-122"/>
                  </a:rPr>
                  <a:t>Schedulability</a:t>
                </a:r>
                <a:r>
                  <a:rPr lang="en-GB" altLang="zh-CN" dirty="0">
                    <a:ea typeface="宋体" pitchFamily="2" charset="-122"/>
                  </a:rPr>
                  <a:t> analysis: </a:t>
                </a:r>
                <a:r>
                  <a:rPr lang="en-US" altLang="zh-CN" dirty="0">
                    <a:ea typeface="宋体" pitchFamily="2" charset="-122"/>
                  </a:rPr>
                  <a:t>No utilization bound test; need to use </a:t>
                </a:r>
                <a:r>
                  <a:rPr lang="en-GB" altLang="zh-CN" dirty="0">
                    <a:ea typeface="宋体" pitchFamily="2" charset="-122"/>
                  </a:rPr>
                  <a:t>Processor Demand Analysis (details omitted)</a:t>
                </a:r>
              </a:p>
            </p:txBody>
          </p:sp>
        </mc:Choice>
        <mc:Fallback xmlns="">
          <p:sp>
            <p:nvSpPr>
              <p:cNvPr id="74755"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914400" y="876300"/>
                <a:ext cx="10566400" cy="5105400"/>
              </a:xfrm>
              <a:blipFill>
                <a:blip r:embed="rId3"/>
                <a:stretch>
                  <a:fillRect l="-1039" t="-2270" r="-1039"/>
                </a:stretch>
              </a:blipFill>
            </p:spPr>
            <p:txBody>
              <a:bodyPr/>
              <a:lstStyle/>
              <a:p>
                <a:r>
                  <a:rPr lang="en-SE">
                    <a:noFill/>
                  </a:rPr>
                  <a:t> </a:t>
                </a:r>
              </a:p>
            </p:txBody>
          </p:sp>
        </mc:Fallback>
      </mc:AlternateContent>
      <p:pic>
        <p:nvPicPr>
          <p:cNvPr id="74756" name="Picture 2"/>
          <p:cNvPicPr>
            <a:picLocks noChangeAspect="1" noChangeArrowheads="1"/>
          </p:cNvPicPr>
          <p:nvPr/>
        </p:nvPicPr>
        <p:blipFill>
          <a:blip r:embed="rId4"/>
          <a:srcRect/>
          <a:stretch>
            <a:fillRect/>
          </a:stretch>
        </p:blipFill>
        <p:spPr bwMode="auto">
          <a:xfrm>
            <a:off x="3149600" y="3962400"/>
            <a:ext cx="6096000" cy="2480553"/>
          </a:xfrm>
          <a:prstGeom prst="rect">
            <a:avLst/>
          </a:prstGeom>
          <a:noFill/>
          <a:ln w="9525">
            <a:noFill/>
            <a:miter lim="800000"/>
            <a:headEnd/>
            <a:tailEnd/>
          </a:ln>
        </p:spPr>
      </p:pic>
    </p:spTree>
    <p:extLst>
      <p:ext uri="{BB962C8B-B14F-4D97-AF65-F5344CB8AC3E}">
        <p14:creationId xmlns:p14="http://schemas.microsoft.com/office/powerpoint/2010/main" val="287165841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4372A-F89C-E45B-F4DE-45AFB6F2897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7EC27CC1-2CCB-813D-7634-87FA44C6417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8F32999-4092-4D73-86B7-0A9A716DAF2E}"/>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Resource Synchronization Protocols</a:t>
            </a:r>
          </a:p>
          <a:p>
            <a:pPr algn="ctr" eaLnBrk="1" hangingPunct="1">
              <a:buFont typeface="Wingdings" pitchFamily="2" charset="2"/>
              <a:buNone/>
            </a:pPr>
            <a:r>
              <a:rPr lang="en-US" altLang="zh-CN" sz="4800" dirty="0">
                <a:ea typeface="宋体" pitchFamily="2" charset="-122"/>
              </a:rPr>
              <a:t>(for Fixed-Priority Scheduling)</a:t>
            </a:r>
          </a:p>
        </p:txBody>
      </p:sp>
    </p:spTree>
    <p:extLst>
      <p:ext uri="{BB962C8B-B14F-4D97-AF65-F5344CB8AC3E}">
        <p14:creationId xmlns:p14="http://schemas.microsoft.com/office/powerpoint/2010/main" val="57586278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a:ea typeface="宋体" charset="-122"/>
              </a:rPr>
              <a:t>Resource Sharing</a:t>
            </a:r>
          </a:p>
        </p:txBody>
      </p:sp>
      <p:sp>
        <p:nvSpPr>
          <p:cNvPr id="106499" name="Rectangle 3" descr="Rectangle: Click to edit Master text styles&#10;Second level&#10;Third level&#10;Fourth level&#10;Fifth level"/>
          <p:cNvSpPr>
            <a:spLocks noGrp="1" noChangeArrowheads="1"/>
          </p:cNvSpPr>
          <p:nvPr>
            <p:ph type="body" idx="1"/>
          </p:nvPr>
        </p:nvSpPr>
        <p:spPr>
          <a:xfrm>
            <a:off x="115444" y="831372"/>
            <a:ext cx="6595310" cy="5867400"/>
          </a:xfrm>
        </p:spPr>
        <p:txBody>
          <a:bodyPr>
            <a:normAutofit fontScale="92500" lnSpcReduction="10000"/>
          </a:bodyPr>
          <a:lstStyle/>
          <a:p>
            <a:pPr eaLnBrk="1" hangingPunct="1">
              <a:defRPr/>
            </a:pPr>
            <a:r>
              <a:rPr lang="en-GB" altLang="zh-CN" dirty="0"/>
              <a:t>Some shared resources do not allow simultaneous accesses but require mutual exclusion. A piece of code executed under mutual exclusion constraints is called a critical section.</a:t>
            </a:r>
          </a:p>
          <a:p>
            <a:pPr eaLnBrk="1" hangingPunct="1">
              <a:defRPr/>
            </a:pPr>
            <a:r>
              <a:rPr lang="en-US" altLang="zh-CN" dirty="0"/>
              <a:t>When two tasks access shared resource, semaphores are used to protect critical sections.</a:t>
            </a:r>
          </a:p>
          <a:p>
            <a:pPr eaLnBrk="1" hangingPunct="1">
              <a:defRPr/>
            </a:pPr>
            <a:r>
              <a:rPr lang="en-US" altLang="zh-CN" dirty="0">
                <a:ea typeface="宋体" charset="-122"/>
              </a:rPr>
              <a:t>Each shared resource R</a:t>
            </a:r>
            <a:r>
              <a:rPr lang="en-US" altLang="zh-CN" baseline="-25000" dirty="0">
                <a:ea typeface="宋体" charset="-122"/>
              </a:rPr>
              <a:t>i </a:t>
            </a:r>
            <a:r>
              <a:rPr lang="en-US" altLang="zh-CN" dirty="0">
                <a:ea typeface="宋体" charset="-122"/>
              </a:rPr>
              <a:t>must be protected by a semaphore S</a:t>
            </a:r>
            <a:r>
              <a:rPr lang="en-US" altLang="zh-CN" baseline="-25000" dirty="0">
                <a:ea typeface="宋体" charset="-122"/>
              </a:rPr>
              <a:t>i</a:t>
            </a:r>
            <a:r>
              <a:rPr lang="en-US" altLang="zh-CN" dirty="0">
                <a:ea typeface="宋体" charset="-122"/>
              </a:rPr>
              <a:t>, and each critical section (CS) using resource R</a:t>
            </a:r>
            <a:r>
              <a:rPr lang="en-US" altLang="zh-CN" baseline="-25000" dirty="0">
                <a:ea typeface="宋体" charset="-122"/>
              </a:rPr>
              <a:t>i </a:t>
            </a:r>
            <a:r>
              <a:rPr lang="en-US" altLang="zh-CN" dirty="0">
                <a:ea typeface="宋体" charset="-122"/>
              </a:rPr>
              <a:t>must begin with wait(S</a:t>
            </a:r>
            <a:r>
              <a:rPr lang="en-US" altLang="zh-CN" baseline="-25000" dirty="0">
                <a:ea typeface="宋体" charset="-122"/>
              </a:rPr>
              <a:t>i</a:t>
            </a:r>
            <a:r>
              <a:rPr lang="en-US" altLang="zh-CN" dirty="0">
                <a:ea typeface="宋体" charset="-122"/>
              </a:rPr>
              <a:t>) and end with  signal(S</a:t>
            </a:r>
            <a:r>
              <a:rPr lang="en-US" altLang="zh-CN" baseline="-25000" dirty="0">
                <a:ea typeface="宋体" charset="-122"/>
              </a:rPr>
              <a:t>i</a:t>
            </a:r>
            <a:r>
              <a:rPr lang="en-US" altLang="zh-CN" dirty="0">
                <a:ea typeface="宋体" charset="-122"/>
              </a:rPr>
              <a:t>)</a:t>
            </a:r>
          </a:p>
          <a:p>
            <a:pPr eaLnBrk="1" hangingPunct="1">
              <a:defRPr/>
            </a:pPr>
            <a:r>
              <a:rPr lang="en-US" altLang="zh-CN" dirty="0">
                <a:ea typeface="宋体" charset="-122"/>
              </a:rPr>
              <a:t>A task waiting for an exclusive resource is said to be blocked on that resource. Otherwise, it proceeds by entering the critical section and holds the resource. When a task leaves a critical section, the associated resource becomes free.</a:t>
            </a:r>
          </a:p>
          <a:p>
            <a:pPr eaLnBrk="1" hangingPunct="1">
              <a:defRPr/>
            </a:pPr>
            <a:r>
              <a:rPr lang="en-US" altLang="zh-CN" dirty="0">
                <a:ea typeface="宋体" charset="-122"/>
              </a:rPr>
              <a:t>Tasks blocked on the same resource are kept in a queue. When a running task invokes wait(S</a:t>
            </a:r>
            <a:r>
              <a:rPr lang="en-US" altLang="zh-CN" baseline="-25000" dirty="0">
                <a:ea typeface="宋体" charset="-122"/>
              </a:rPr>
              <a:t>i</a:t>
            </a:r>
            <a:r>
              <a:rPr lang="en-US" altLang="zh-CN" dirty="0">
                <a:ea typeface="宋体" charset="-122"/>
              </a:rPr>
              <a:t>) when S</a:t>
            </a:r>
            <a:r>
              <a:rPr lang="en-US" altLang="zh-CN" baseline="-25000" dirty="0">
                <a:ea typeface="宋体" charset="-122"/>
              </a:rPr>
              <a:t>i</a:t>
            </a:r>
            <a:r>
              <a:rPr lang="en-US" altLang="zh-CN" dirty="0">
                <a:ea typeface="宋体" charset="-122"/>
              </a:rPr>
              <a:t> is locked, it enters a waiting state, until another task invokes signal(S</a:t>
            </a:r>
            <a:r>
              <a:rPr lang="en-US" altLang="zh-CN" baseline="-25000" dirty="0">
                <a:ea typeface="宋体" charset="-122"/>
              </a:rPr>
              <a:t>i</a:t>
            </a:r>
            <a:r>
              <a:rPr lang="en-US" altLang="zh-CN" dirty="0">
                <a:ea typeface="宋体" charset="-122"/>
              </a:rPr>
              <a:t>) to unlock S</a:t>
            </a:r>
            <a:r>
              <a:rPr lang="en-US" altLang="zh-CN" baseline="-25000" dirty="0">
                <a:ea typeface="宋体" charset="-122"/>
              </a:rPr>
              <a:t>i</a:t>
            </a:r>
            <a:endParaRPr lang="zh-CN" altLang="zh-CN" dirty="0">
              <a:ea typeface="宋体" charset="-122"/>
            </a:endParaRPr>
          </a:p>
        </p:txBody>
      </p:sp>
      <p:pic>
        <p:nvPicPr>
          <p:cNvPr id="3" name="Picture 4">
            <a:extLst>
              <a:ext uri="{FF2B5EF4-FFF2-40B4-BE49-F238E27FC236}">
                <a16:creationId xmlns:a16="http://schemas.microsoft.com/office/drawing/2014/main" id="{C0FA09CD-8795-6FE0-345D-883B803FE5F9}"/>
              </a:ext>
            </a:extLst>
          </p:cNvPr>
          <p:cNvPicPr>
            <a:picLocks noChangeAspect="1" noChangeArrowheads="1"/>
          </p:cNvPicPr>
          <p:nvPr/>
        </p:nvPicPr>
        <p:blipFill>
          <a:blip r:embed="rId3"/>
          <a:srcRect/>
          <a:stretch>
            <a:fillRect/>
          </a:stretch>
        </p:blipFill>
        <p:spPr bwMode="auto">
          <a:xfrm>
            <a:off x="6891904" y="4217988"/>
            <a:ext cx="5300096" cy="2160808"/>
          </a:xfrm>
          <a:prstGeom prst="rect">
            <a:avLst/>
          </a:prstGeom>
          <a:noFill/>
          <a:ln w="9525">
            <a:noFill/>
            <a:miter lim="800000"/>
            <a:headEnd/>
            <a:tailEnd/>
          </a:ln>
        </p:spPr>
      </p:pic>
      <p:grpSp>
        <p:nvGrpSpPr>
          <p:cNvPr id="5125" name="Group 5124">
            <a:extLst>
              <a:ext uri="{FF2B5EF4-FFF2-40B4-BE49-F238E27FC236}">
                <a16:creationId xmlns:a16="http://schemas.microsoft.com/office/drawing/2014/main" id="{CE4D0C53-E1D5-29B1-F84E-78BAEE6D0566}"/>
              </a:ext>
            </a:extLst>
          </p:cNvPr>
          <p:cNvGrpSpPr/>
          <p:nvPr/>
        </p:nvGrpSpPr>
        <p:grpSpPr>
          <a:xfrm>
            <a:off x="6324600" y="990600"/>
            <a:ext cx="6048550" cy="3227388"/>
            <a:chOff x="8430007" y="990600"/>
            <a:chExt cx="2912110" cy="1553845"/>
          </a:xfrm>
        </p:grpSpPr>
        <p:grpSp>
          <p:nvGrpSpPr>
            <p:cNvPr id="36" name="object 125">
              <a:extLst>
                <a:ext uri="{FF2B5EF4-FFF2-40B4-BE49-F238E27FC236}">
                  <a16:creationId xmlns:a16="http://schemas.microsoft.com/office/drawing/2014/main" id="{CCB37FD7-8523-2794-CBC2-BE93E420225F}"/>
                </a:ext>
              </a:extLst>
            </p:cNvPr>
            <p:cNvGrpSpPr/>
            <p:nvPr/>
          </p:nvGrpSpPr>
          <p:grpSpPr>
            <a:xfrm>
              <a:off x="10515600" y="990600"/>
              <a:ext cx="512445" cy="462280"/>
              <a:chOff x="6005321" y="7852409"/>
              <a:chExt cx="512445" cy="462280"/>
            </a:xfrm>
          </p:grpSpPr>
          <p:pic>
            <p:nvPicPr>
              <p:cNvPr id="37" name="object 126">
                <a:extLst>
                  <a:ext uri="{FF2B5EF4-FFF2-40B4-BE49-F238E27FC236}">
                    <a16:creationId xmlns:a16="http://schemas.microsoft.com/office/drawing/2014/main" id="{FA6B28ED-3C55-3D5A-A6CC-9CC9A95B40A6}"/>
                  </a:ext>
                </a:extLst>
              </p:cNvPr>
              <p:cNvPicPr/>
              <p:nvPr/>
            </p:nvPicPr>
            <p:blipFill>
              <a:blip r:embed="rId4" cstate="print"/>
              <a:stretch>
                <a:fillRect/>
              </a:stretch>
            </p:blipFill>
            <p:spPr>
              <a:xfrm>
                <a:off x="6006845" y="8071865"/>
                <a:ext cx="509016" cy="242316"/>
              </a:xfrm>
              <a:prstGeom prst="rect">
                <a:avLst/>
              </a:prstGeom>
            </p:spPr>
          </p:pic>
          <p:sp>
            <p:nvSpPr>
              <p:cNvPr id="38" name="object 127">
                <a:extLst>
                  <a:ext uri="{FF2B5EF4-FFF2-40B4-BE49-F238E27FC236}">
                    <a16:creationId xmlns:a16="http://schemas.microsoft.com/office/drawing/2014/main" id="{C3828730-FFFD-3347-BEF8-7D090EDC11F6}"/>
                  </a:ext>
                </a:extLst>
              </p:cNvPr>
              <p:cNvSpPr/>
              <p:nvPr/>
            </p:nvSpPr>
            <p:spPr>
              <a:xfrm>
                <a:off x="6005322" y="8070849"/>
                <a:ext cx="512445" cy="243840"/>
              </a:xfrm>
              <a:custGeom>
                <a:avLst/>
                <a:gdLst/>
                <a:ahLst/>
                <a:cxnLst/>
                <a:rect l="l" t="t" r="r" b="b"/>
                <a:pathLst>
                  <a:path w="512445" h="243840">
                    <a:moveTo>
                      <a:pt x="512064" y="0"/>
                    </a:moveTo>
                    <a:lnTo>
                      <a:pt x="510527" y="0"/>
                    </a:lnTo>
                    <a:lnTo>
                      <a:pt x="510527" y="2540"/>
                    </a:lnTo>
                    <a:lnTo>
                      <a:pt x="509905" y="2540"/>
                    </a:lnTo>
                    <a:lnTo>
                      <a:pt x="509905" y="1917"/>
                    </a:lnTo>
                    <a:lnTo>
                      <a:pt x="510527" y="2540"/>
                    </a:lnTo>
                    <a:lnTo>
                      <a:pt x="510527"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39" name="object 128">
                <a:extLst>
                  <a:ext uri="{FF2B5EF4-FFF2-40B4-BE49-F238E27FC236}">
                    <a16:creationId xmlns:a16="http://schemas.microsoft.com/office/drawing/2014/main" id="{1EF91D8C-27D9-C6A9-A753-6F1CD3D51CC3}"/>
                  </a:ext>
                </a:extLst>
              </p:cNvPr>
              <p:cNvPicPr/>
              <p:nvPr/>
            </p:nvPicPr>
            <p:blipFill>
              <a:blip r:embed="rId5" cstate="print"/>
              <a:stretch>
                <a:fillRect/>
              </a:stretch>
            </p:blipFill>
            <p:spPr>
              <a:xfrm>
                <a:off x="6006845" y="7853933"/>
                <a:ext cx="509016" cy="217931"/>
              </a:xfrm>
              <a:prstGeom prst="rect">
                <a:avLst/>
              </a:prstGeom>
            </p:spPr>
          </p:pic>
          <p:sp>
            <p:nvSpPr>
              <p:cNvPr id="40" name="object 129">
                <a:extLst>
                  <a:ext uri="{FF2B5EF4-FFF2-40B4-BE49-F238E27FC236}">
                    <a16:creationId xmlns:a16="http://schemas.microsoft.com/office/drawing/2014/main" id="{F05975E4-884F-76DA-F8A2-3C195A831966}"/>
                  </a:ext>
                </a:extLst>
              </p:cNvPr>
              <p:cNvSpPr/>
              <p:nvPr/>
            </p:nvSpPr>
            <p:spPr>
              <a:xfrm>
                <a:off x="6005321" y="7852409"/>
                <a:ext cx="512445" cy="220979"/>
              </a:xfrm>
              <a:custGeom>
                <a:avLst/>
                <a:gdLst/>
                <a:ahLst/>
                <a:cxnLst/>
                <a:rect l="l" t="t" r="r" b="b"/>
                <a:pathLst>
                  <a:path w="512445" h="220979">
                    <a:moveTo>
                      <a:pt x="512064" y="0"/>
                    </a:moveTo>
                    <a:lnTo>
                      <a:pt x="0" y="0"/>
                    </a:lnTo>
                    <a:lnTo>
                      <a:pt x="0" y="220980"/>
                    </a:lnTo>
                    <a:lnTo>
                      <a:pt x="512064" y="220980"/>
                    </a:lnTo>
                    <a:lnTo>
                      <a:pt x="512064" y="219456"/>
                    </a:lnTo>
                    <a:lnTo>
                      <a:pt x="3048" y="219456"/>
                    </a:lnTo>
                    <a:lnTo>
                      <a:pt x="1524" y="217932"/>
                    </a:lnTo>
                    <a:lnTo>
                      <a:pt x="3048" y="217932"/>
                    </a:lnTo>
                    <a:lnTo>
                      <a:pt x="3048" y="3048"/>
                    </a:lnTo>
                    <a:lnTo>
                      <a:pt x="1524" y="3048"/>
                    </a:lnTo>
                    <a:lnTo>
                      <a:pt x="3048" y="1524"/>
                    </a:lnTo>
                    <a:lnTo>
                      <a:pt x="512064" y="1524"/>
                    </a:lnTo>
                    <a:lnTo>
                      <a:pt x="512064"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4" y="217932"/>
                    </a:lnTo>
                    <a:lnTo>
                      <a:pt x="512064" y="3048"/>
                    </a:lnTo>
                    <a:lnTo>
                      <a:pt x="510539" y="3048"/>
                    </a:lnTo>
                    <a:lnTo>
                      <a:pt x="509016" y="1524"/>
                    </a:lnTo>
                    <a:close/>
                  </a:path>
                  <a:path w="512445" h="220979">
                    <a:moveTo>
                      <a:pt x="512064" y="217932"/>
                    </a:moveTo>
                    <a:lnTo>
                      <a:pt x="510539" y="217932"/>
                    </a:lnTo>
                    <a:lnTo>
                      <a:pt x="509016" y="219456"/>
                    </a:lnTo>
                    <a:lnTo>
                      <a:pt x="512064" y="219456"/>
                    </a:lnTo>
                    <a:lnTo>
                      <a:pt x="512064"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grpSp>
          <p:nvGrpSpPr>
            <p:cNvPr id="41" name="object 131">
              <a:extLst>
                <a:ext uri="{FF2B5EF4-FFF2-40B4-BE49-F238E27FC236}">
                  <a16:creationId xmlns:a16="http://schemas.microsoft.com/office/drawing/2014/main" id="{EEFA1620-17E9-3960-6817-88F6E0F374E5}"/>
                </a:ext>
              </a:extLst>
            </p:cNvPr>
            <p:cNvGrpSpPr/>
            <p:nvPr/>
          </p:nvGrpSpPr>
          <p:grpSpPr>
            <a:xfrm>
              <a:off x="8695944" y="990600"/>
              <a:ext cx="512445" cy="462280"/>
              <a:chOff x="4185665" y="7852409"/>
              <a:chExt cx="512445" cy="462280"/>
            </a:xfrm>
          </p:grpSpPr>
          <p:pic>
            <p:nvPicPr>
              <p:cNvPr id="42" name="object 132">
                <a:extLst>
                  <a:ext uri="{FF2B5EF4-FFF2-40B4-BE49-F238E27FC236}">
                    <a16:creationId xmlns:a16="http://schemas.microsoft.com/office/drawing/2014/main" id="{4AE9F5AF-C947-1C44-FA06-84097F5852DE}"/>
                  </a:ext>
                </a:extLst>
              </p:cNvPr>
              <p:cNvPicPr/>
              <p:nvPr/>
            </p:nvPicPr>
            <p:blipFill>
              <a:blip r:embed="rId6" cstate="print"/>
              <a:stretch>
                <a:fillRect/>
              </a:stretch>
            </p:blipFill>
            <p:spPr>
              <a:xfrm>
                <a:off x="4187189" y="8071865"/>
                <a:ext cx="509015" cy="242316"/>
              </a:xfrm>
              <a:prstGeom prst="rect">
                <a:avLst/>
              </a:prstGeom>
            </p:spPr>
          </p:pic>
          <p:sp>
            <p:nvSpPr>
              <p:cNvPr id="43" name="object 133">
                <a:extLst>
                  <a:ext uri="{FF2B5EF4-FFF2-40B4-BE49-F238E27FC236}">
                    <a16:creationId xmlns:a16="http://schemas.microsoft.com/office/drawing/2014/main" id="{075651A6-C689-D35C-A902-DAB4F869B30D}"/>
                  </a:ext>
                </a:extLst>
              </p:cNvPr>
              <p:cNvSpPr/>
              <p:nvPr/>
            </p:nvSpPr>
            <p:spPr>
              <a:xfrm>
                <a:off x="4185666" y="8070849"/>
                <a:ext cx="512445" cy="243840"/>
              </a:xfrm>
              <a:custGeom>
                <a:avLst/>
                <a:gdLst/>
                <a:ahLst/>
                <a:cxnLst/>
                <a:rect l="l" t="t" r="r" b="b"/>
                <a:pathLst>
                  <a:path w="512445" h="243840">
                    <a:moveTo>
                      <a:pt x="512064" y="0"/>
                    </a:moveTo>
                    <a:lnTo>
                      <a:pt x="510540" y="0"/>
                    </a:lnTo>
                    <a:lnTo>
                      <a:pt x="510540" y="2540"/>
                    </a:lnTo>
                    <a:lnTo>
                      <a:pt x="509892" y="2540"/>
                    </a:lnTo>
                    <a:lnTo>
                      <a:pt x="509892" y="1892"/>
                    </a:lnTo>
                    <a:lnTo>
                      <a:pt x="510540" y="2540"/>
                    </a:lnTo>
                    <a:lnTo>
                      <a:pt x="510540"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44" name="object 134">
                <a:extLst>
                  <a:ext uri="{FF2B5EF4-FFF2-40B4-BE49-F238E27FC236}">
                    <a16:creationId xmlns:a16="http://schemas.microsoft.com/office/drawing/2014/main" id="{C725CD98-288E-B23A-A78D-D0334D98A029}"/>
                  </a:ext>
                </a:extLst>
              </p:cNvPr>
              <p:cNvPicPr/>
              <p:nvPr/>
            </p:nvPicPr>
            <p:blipFill>
              <a:blip r:embed="rId5" cstate="print"/>
              <a:stretch>
                <a:fillRect/>
              </a:stretch>
            </p:blipFill>
            <p:spPr>
              <a:xfrm>
                <a:off x="4187189" y="7853933"/>
                <a:ext cx="509015" cy="217931"/>
              </a:xfrm>
              <a:prstGeom prst="rect">
                <a:avLst/>
              </a:prstGeom>
            </p:spPr>
          </p:pic>
          <p:sp>
            <p:nvSpPr>
              <p:cNvPr id="45" name="object 135">
                <a:extLst>
                  <a:ext uri="{FF2B5EF4-FFF2-40B4-BE49-F238E27FC236}">
                    <a16:creationId xmlns:a16="http://schemas.microsoft.com/office/drawing/2014/main" id="{E8962E59-E725-D5BE-39E5-1524240B3757}"/>
                  </a:ext>
                </a:extLst>
              </p:cNvPr>
              <p:cNvSpPr/>
              <p:nvPr/>
            </p:nvSpPr>
            <p:spPr>
              <a:xfrm>
                <a:off x="4185665" y="7852409"/>
                <a:ext cx="512445" cy="220979"/>
              </a:xfrm>
              <a:custGeom>
                <a:avLst/>
                <a:gdLst/>
                <a:ahLst/>
                <a:cxnLst/>
                <a:rect l="l" t="t" r="r" b="b"/>
                <a:pathLst>
                  <a:path w="512445" h="220979">
                    <a:moveTo>
                      <a:pt x="512063" y="0"/>
                    </a:moveTo>
                    <a:lnTo>
                      <a:pt x="0" y="0"/>
                    </a:lnTo>
                    <a:lnTo>
                      <a:pt x="0" y="220980"/>
                    </a:lnTo>
                    <a:lnTo>
                      <a:pt x="512063" y="220980"/>
                    </a:lnTo>
                    <a:lnTo>
                      <a:pt x="512063" y="219456"/>
                    </a:lnTo>
                    <a:lnTo>
                      <a:pt x="3048" y="219456"/>
                    </a:lnTo>
                    <a:lnTo>
                      <a:pt x="1524" y="217932"/>
                    </a:lnTo>
                    <a:lnTo>
                      <a:pt x="3048" y="217932"/>
                    </a:lnTo>
                    <a:lnTo>
                      <a:pt x="3048" y="3048"/>
                    </a:lnTo>
                    <a:lnTo>
                      <a:pt x="1524" y="3048"/>
                    </a:lnTo>
                    <a:lnTo>
                      <a:pt x="3048" y="1524"/>
                    </a:lnTo>
                    <a:lnTo>
                      <a:pt x="512063" y="1524"/>
                    </a:lnTo>
                    <a:lnTo>
                      <a:pt x="512063"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3" y="217932"/>
                    </a:lnTo>
                    <a:lnTo>
                      <a:pt x="512063" y="3048"/>
                    </a:lnTo>
                    <a:lnTo>
                      <a:pt x="510539" y="3048"/>
                    </a:lnTo>
                    <a:lnTo>
                      <a:pt x="509016" y="1524"/>
                    </a:lnTo>
                    <a:close/>
                  </a:path>
                  <a:path w="512445" h="220979">
                    <a:moveTo>
                      <a:pt x="512063" y="217932"/>
                    </a:moveTo>
                    <a:lnTo>
                      <a:pt x="510539" y="217932"/>
                    </a:lnTo>
                    <a:lnTo>
                      <a:pt x="509016" y="219456"/>
                    </a:lnTo>
                    <a:lnTo>
                      <a:pt x="512063" y="219456"/>
                    </a:lnTo>
                    <a:lnTo>
                      <a:pt x="512063"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3" y="1524"/>
                    </a:moveTo>
                    <a:lnTo>
                      <a:pt x="509016" y="1524"/>
                    </a:lnTo>
                    <a:lnTo>
                      <a:pt x="510539" y="3048"/>
                    </a:lnTo>
                    <a:lnTo>
                      <a:pt x="512063" y="3048"/>
                    </a:lnTo>
                    <a:lnTo>
                      <a:pt x="512063"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46" name="object 136">
              <a:extLst>
                <a:ext uri="{FF2B5EF4-FFF2-40B4-BE49-F238E27FC236}">
                  <a16:creationId xmlns:a16="http://schemas.microsoft.com/office/drawing/2014/main" id="{2DD0297C-3714-D9F4-7C79-759D94408546}"/>
                </a:ext>
              </a:extLst>
            </p:cNvPr>
            <p:cNvSpPr txBox="1"/>
            <p:nvPr/>
          </p:nvSpPr>
          <p:spPr>
            <a:xfrm>
              <a:off x="9553954" y="1063241"/>
              <a:ext cx="640715" cy="211004"/>
            </a:xfrm>
            <a:prstGeom prst="rect">
              <a:avLst/>
            </a:prstGeom>
          </p:spPr>
          <p:txBody>
            <a:bodyPr vert="horz" wrap="square" lIns="0" tIns="11430" rIns="0" bIns="0" rtlCol="0">
              <a:spAutoFit/>
            </a:bodyPr>
            <a:lstStyle/>
            <a:p>
              <a:pPr marR="5080" indent="173355" eaLnBrk="1" fontAlgn="auto" hangingPunct="1">
                <a:lnSpc>
                  <a:spcPct val="102000"/>
                </a:lnSpc>
                <a:spcBef>
                  <a:spcPts val="90"/>
                </a:spcBef>
                <a:spcAft>
                  <a:spcPts val="0"/>
                </a:spcAft>
              </a:pPr>
              <a:r>
                <a:rPr sz="1400" kern="0" spc="-10" dirty="0">
                  <a:solidFill>
                    <a:sysClr val="windowText" lastClr="000000"/>
                  </a:solidFill>
                  <a:latin typeface="Times New Roman"/>
                  <a:cs typeface="Times New Roman"/>
                </a:rPr>
                <a:t>globlal</a:t>
              </a:r>
              <a:r>
                <a:rPr sz="1400" kern="0" spc="500" dirty="0">
                  <a:solidFill>
                    <a:sysClr val="windowText" lastClr="000000"/>
                  </a:solidFill>
                  <a:latin typeface="Times New Roman"/>
                  <a:cs typeface="Times New Roman"/>
                </a:rPr>
                <a:t> </a:t>
              </a:r>
              <a:r>
                <a:rPr sz="1400" kern="0" dirty="0">
                  <a:solidFill>
                    <a:sysClr val="windowText" lastClr="000000"/>
                  </a:solidFill>
                  <a:latin typeface="Times New Roman"/>
                  <a:cs typeface="Times New Roman"/>
                </a:rPr>
                <a:t>memory</a:t>
              </a:r>
              <a:r>
                <a:rPr sz="1400" kern="0" spc="5" dirty="0">
                  <a:solidFill>
                    <a:sysClr val="windowText" lastClr="000000"/>
                  </a:solidFill>
                  <a:latin typeface="Times New Roman"/>
                  <a:cs typeface="Times New Roman"/>
                </a:rPr>
                <a:t> </a:t>
              </a:r>
              <a:r>
                <a:rPr sz="1400" kern="0" spc="-10" dirty="0">
                  <a:solidFill>
                    <a:sysClr val="windowText" lastClr="000000"/>
                  </a:solidFill>
                  <a:latin typeface="Times New Roman"/>
                  <a:cs typeface="Times New Roman"/>
                </a:rPr>
                <a:t>buffer</a:t>
              </a:r>
              <a:endParaRPr sz="1400" b="0" kern="0">
                <a:solidFill>
                  <a:sysClr val="windowText" lastClr="000000"/>
                </a:solidFill>
                <a:latin typeface="Times New Roman"/>
                <a:cs typeface="Times New Roman"/>
              </a:endParaRPr>
            </a:p>
          </p:txBody>
        </p:sp>
        <p:sp>
          <p:nvSpPr>
            <p:cNvPr id="47" name="object 137">
              <a:extLst>
                <a:ext uri="{FF2B5EF4-FFF2-40B4-BE49-F238E27FC236}">
                  <a16:creationId xmlns:a16="http://schemas.microsoft.com/office/drawing/2014/main" id="{CBCBAF78-0D9E-FEFD-E732-B9D6184B8298}"/>
                </a:ext>
              </a:extLst>
            </p:cNvPr>
            <p:cNvSpPr txBox="1"/>
            <p:nvPr/>
          </p:nvSpPr>
          <p:spPr>
            <a:xfrm>
              <a:off x="9308593" y="1354325"/>
              <a:ext cx="227965"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10" dirty="0">
                  <a:solidFill>
                    <a:sysClr val="windowText" lastClr="000000"/>
                  </a:solidFill>
                  <a:latin typeface="Times New Roman"/>
                  <a:cs typeface="Times New Roman"/>
                </a:rPr>
                <a:t>write</a:t>
              </a:r>
              <a:endParaRPr sz="1400" b="0" kern="0">
                <a:solidFill>
                  <a:sysClr val="windowText" lastClr="000000"/>
                </a:solidFill>
                <a:latin typeface="Times New Roman"/>
                <a:cs typeface="Times New Roman"/>
              </a:endParaRPr>
            </a:p>
          </p:txBody>
        </p:sp>
        <p:sp>
          <p:nvSpPr>
            <p:cNvPr id="48" name="object 138">
              <a:extLst>
                <a:ext uri="{FF2B5EF4-FFF2-40B4-BE49-F238E27FC236}">
                  <a16:creationId xmlns:a16="http://schemas.microsoft.com/office/drawing/2014/main" id="{8AC17C0F-F0E3-62CE-3F81-C54A96D6E7FC}"/>
                </a:ext>
              </a:extLst>
            </p:cNvPr>
            <p:cNvSpPr txBox="1"/>
            <p:nvPr/>
          </p:nvSpPr>
          <p:spPr>
            <a:xfrm>
              <a:off x="10201657" y="1354325"/>
              <a:ext cx="199390"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20" dirty="0">
                  <a:solidFill>
                    <a:sysClr val="windowText" lastClr="000000"/>
                  </a:solidFill>
                  <a:latin typeface="Times New Roman"/>
                  <a:cs typeface="Times New Roman"/>
                </a:rPr>
                <a:t>read</a:t>
              </a:r>
              <a:endParaRPr sz="1400" b="0" kern="0">
                <a:solidFill>
                  <a:sysClr val="windowText" lastClr="000000"/>
                </a:solidFill>
                <a:latin typeface="Times New Roman"/>
                <a:cs typeface="Times New Roman"/>
              </a:endParaRPr>
            </a:p>
          </p:txBody>
        </p:sp>
        <p:grpSp>
          <p:nvGrpSpPr>
            <p:cNvPr id="49" name="object 139">
              <a:extLst>
                <a:ext uri="{FF2B5EF4-FFF2-40B4-BE49-F238E27FC236}">
                  <a16:creationId xmlns:a16="http://schemas.microsoft.com/office/drawing/2014/main" id="{B864B428-2AE8-4E82-C14A-F16C759751B6}"/>
                </a:ext>
              </a:extLst>
            </p:cNvPr>
            <p:cNvGrpSpPr/>
            <p:nvPr/>
          </p:nvGrpSpPr>
          <p:grpSpPr>
            <a:xfrm>
              <a:off x="8430007" y="1377950"/>
              <a:ext cx="2912110" cy="1166495"/>
              <a:chOff x="3919728" y="8239759"/>
              <a:chExt cx="2912110" cy="1166495"/>
            </a:xfrm>
          </p:grpSpPr>
          <p:pic>
            <p:nvPicPr>
              <p:cNvPr id="50" name="object 140">
                <a:extLst>
                  <a:ext uri="{FF2B5EF4-FFF2-40B4-BE49-F238E27FC236}">
                    <a16:creationId xmlns:a16="http://schemas.microsoft.com/office/drawing/2014/main" id="{511AE51A-01F8-FB6E-D83C-9DC41E4A66E2}"/>
                  </a:ext>
                </a:extLst>
              </p:cNvPr>
              <p:cNvPicPr/>
              <p:nvPr/>
            </p:nvPicPr>
            <p:blipFill>
              <a:blip r:embed="rId7" cstate="print"/>
              <a:stretch>
                <a:fillRect/>
              </a:stretch>
            </p:blipFill>
            <p:spPr>
              <a:xfrm>
                <a:off x="5132832" y="8241791"/>
                <a:ext cx="437388" cy="72390"/>
              </a:xfrm>
              <a:prstGeom prst="rect">
                <a:avLst/>
              </a:prstGeom>
            </p:spPr>
          </p:pic>
          <p:sp>
            <p:nvSpPr>
              <p:cNvPr id="51" name="object 141">
                <a:extLst>
                  <a:ext uri="{FF2B5EF4-FFF2-40B4-BE49-F238E27FC236}">
                    <a16:creationId xmlns:a16="http://schemas.microsoft.com/office/drawing/2014/main" id="{0C250037-308C-D1CB-3493-78CC33243678}"/>
                  </a:ext>
                </a:extLst>
              </p:cNvPr>
              <p:cNvSpPr/>
              <p:nvPr/>
            </p:nvSpPr>
            <p:spPr>
              <a:xfrm>
                <a:off x="5131308" y="8239759"/>
                <a:ext cx="440690" cy="74930"/>
              </a:xfrm>
              <a:custGeom>
                <a:avLst/>
                <a:gdLst/>
                <a:ahLst/>
                <a:cxnLst/>
                <a:rect l="l" t="t" r="r" b="b"/>
                <a:pathLst>
                  <a:path w="440689" h="74929">
                    <a:moveTo>
                      <a:pt x="440436" y="0"/>
                    </a:moveTo>
                    <a:lnTo>
                      <a:pt x="2540" y="0"/>
                    </a:lnTo>
                    <a:lnTo>
                      <a:pt x="2540" y="2540"/>
                    </a:lnTo>
                    <a:lnTo>
                      <a:pt x="1905" y="3175"/>
                    </a:lnTo>
                    <a:lnTo>
                      <a:pt x="1905" y="2540"/>
                    </a:lnTo>
                    <a:lnTo>
                      <a:pt x="2540" y="2540"/>
                    </a:lnTo>
                    <a:lnTo>
                      <a:pt x="2540" y="0"/>
                    </a:lnTo>
                    <a:lnTo>
                      <a:pt x="0" y="0"/>
                    </a:lnTo>
                    <a:lnTo>
                      <a:pt x="0" y="2540"/>
                    </a:lnTo>
                    <a:lnTo>
                      <a:pt x="0" y="3810"/>
                    </a:lnTo>
                    <a:lnTo>
                      <a:pt x="0" y="74930"/>
                    </a:lnTo>
                    <a:lnTo>
                      <a:pt x="3048" y="74930"/>
                    </a:lnTo>
                    <a:lnTo>
                      <a:pt x="3048" y="3810"/>
                    </a:lnTo>
                    <a:lnTo>
                      <a:pt x="1905" y="3810"/>
                    </a:lnTo>
                    <a:lnTo>
                      <a:pt x="1905" y="3556"/>
                    </a:lnTo>
                    <a:lnTo>
                      <a:pt x="3048" y="3556"/>
                    </a:lnTo>
                    <a:lnTo>
                      <a:pt x="437388" y="3556"/>
                    </a:lnTo>
                    <a:lnTo>
                      <a:pt x="437388" y="3810"/>
                    </a:lnTo>
                    <a:lnTo>
                      <a:pt x="437388" y="74930"/>
                    </a:lnTo>
                    <a:lnTo>
                      <a:pt x="440436" y="74930"/>
                    </a:lnTo>
                    <a:lnTo>
                      <a:pt x="440436" y="3810"/>
                    </a:lnTo>
                    <a:lnTo>
                      <a:pt x="438531" y="3810"/>
                    </a:lnTo>
                    <a:lnTo>
                      <a:pt x="438531" y="3175"/>
                    </a:lnTo>
                    <a:lnTo>
                      <a:pt x="438912" y="3556"/>
                    </a:lnTo>
                    <a:lnTo>
                      <a:pt x="440436" y="3556"/>
                    </a:lnTo>
                    <a:lnTo>
                      <a:pt x="440436" y="2540"/>
                    </a:lnTo>
                    <a:lnTo>
                      <a:pt x="440436" y="2032"/>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sp>
            <p:nvSpPr>
              <p:cNvPr id="52" name="object 142">
                <a:extLst>
                  <a:ext uri="{FF2B5EF4-FFF2-40B4-BE49-F238E27FC236}">
                    <a16:creationId xmlns:a16="http://schemas.microsoft.com/office/drawing/2014/main" id="{0DC1CC57-E730-F032-CBD8-98FBD382FB2F}"/>
                  </a:ext>
                </a:extLst>
              </p:cNvPr>
              <p:cNvSpPr/>
              <p:nvPr/>
            </p:nvSpPr>
            <p:spPr>
              <a:xfrm>
                <a:off x="3919728" y="8314181"/>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3" name="object 143">
                <a:extLst>
                  <a:ext uri="{FF2B5EF4-FFF2-40B4-BE49-F238E27FC236}">
                    <a16:creationId xmlns:a16="http://schemas.microsoft.com/office/drawing/2014/main" id="{6EBF7918-1E2F-BE18-6DDE-F5573AF35E30}"/>
                  </a:ext>
                </a:extLst>
              </p:cNvPr>
              <p:cNvPicPr/>
              <p:nvPr/>
            </p:nvPicPr>
            <p:blipFill>
              <a:blip r:embed="rId8" cstate="print"/>
              <a:stretch>
                <a:fillRect/>
              </a:stretch>
            </p:blipFill>
            <p:spPr>
              <a:xfrm>
                <a:off x="6006846" y="8314181"/>
                <a:ext cx="509016" cy="655320"/>
              </a:xfrm>
              <a:prstGeom prst="rect">
                <a:avLst/>
              </a:prstGeom>
            </p:spPr>
          </p:pic>
          <p:sp>
            <p:nvSpPr>
              <p:cNvPr id="54" name="object 144">
                <a:extLst>
                  <a:ext uri="{FF2B5EF4-FFF2-40B4-BE49-F238E27FC236}">
                    <a16:creationId xmlns:a16="http://schemas.microsoft.com/office/drawing/2014/main" id="{DD50C0A8-E5E2-3B3E-36F1-9F24AF0B9CB1}"/>
                  </a:ext>
                </a:extLst>
              </p:cNvPr>
              <p:cNvSpPr/>
              <p:nvPr/>
            </p:nvSpPr>
            <p:spPr>
              <a:xfrm>
                <a:off x="6005322" y="8314689"/>
                <a:ext cx="512445" cy="656590"/>
              </a:xfrm>
              <a:custGeom>
                <a:avLst/>
                <a:gdLst/>
                <a:ahLst/>
                <a:cxnLst/>
                <a:rect l="l" t="t" r="r" b="b"/>
                <a:pathLst>
                  <a:path w="512445" h="656590">
                    <a:moveTo>
                      <a:pt x="512064" y="0"/>
                    </a:moveTo>
                    <a:lnTo>
                      <a:pt x="509016" y="0"/>
                    </a:lnTo>
                    <a:lnTo>
                      <a:pt x="509016" y="652780"/>
                    </a:lnTo>
                    <a:lnTo>
                      <a:pt x="509016" y="653288"/>
                    </a:lnTo>
                    <a:lnTo>
                      <a:pt x="509016" y="654812"/>
                    </a:lnTo>
                    <a:lnTo>
                      <a:pt x="509016" y="655320"/>
                    </a:lnTo>
                    <a:lnTo>
                      <a:pt x="2286" y="655320"/>
                    </a:lnTo>
                    <a:lnTo>
                      <a:pt x="2286" y="654050"/>
                    </a:lnTo>
                    <a:lnTo>
                      <a:pt x="3048" y="654812"/>
                    </a:lnTo>
                    <a:lnTo>
                      <a:pt x="509016" y="654812"/>
                    </a:lnTo>
                    <a:lnTo>
                      <a:pt x="509016" y="653288"/>
                    </a:lnTo>
                    <a:lnTo>
                      <a:pt x="3048" y="653288"/>
                    </a:lnTo>
                    <a:lnTo>
                      <a:pt x="2286" y="653288"/>
                    </a:lnTo>
                    <a:lnTo>
                      <a:pt x="2286" y="652780"/>
                    </a:lnTo>
                    <a:lnTo>
                      <a:pt x="3048" y="652780"/>
                    </a:lnTo>
                    <a:lnTo>
                      <a:pt x="3048" y="0"/>
                    </a:lnTo>
                    <a:lnTo>
                      <a:pt x="0" y="0"/>
                    </a:lnTo>
                    <a:lnTo>
                      <a:pt x="0" y="652780"/>
                    </a:lnTo>
                    <a:lnTo>
                      <a:pt x="0" y="655320"/>
                    </a:lnTo>
                    <a:lnTo>
                      <a:pt x="0" y="656590"/>
                    </a:lnTo>
                    <a:lnTo>
                      <a:pt x="512064" y="656590"/>
                    </a:lnTo>
                    <a:lnTo>
                      <a:pt x="512064" y="655320"/>
                    </a:lnTo>
                    <a:lnTo>
                      <a:pt x="509778" y="655320"/>
                    </a:lnTo>
                    <a:lnTo>
                      <a:pt x="509778" y="654812"/>
                    </a:lnTo>
                    <a:lnTo>
                      <a:pt x="512064" y="654812"/>
                    </a:lnTo>
                    <a:lnTo>
                      <a:pt x="512064" y="653288"/>
                    </a:lnTo>
                    <a:lnTo>
                      <a:pt x="510527" y="653288"/>
                    </a:lnTo>
                    <a:lnTo>
                      <a:pt x="509778" y="654050"/>
                    </a:lnTo>
                    <a:lnTo>
                      <a:pt x="509778" y="652780"/>
                    </a:lnTo>
                    <a:lnTo>
                      <a:pt x="512064" y="652780"/>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5" name="object 145">
                <a:extLst>
                  <a:ext uri="{FF2B5EF4-FFF2-40B4-BE49-F238E27FC236}">
                    <a16:creationId xmlns:a16="http://schemas.microsoft.com/office/drawing/2014/main" id="{C5E19D18-5667-2A48-905B-7E74E4D879AB}"/>
                  </a:ext>
                </a:extLst>
              </p:cNvPr>
              <p:cNvPicPr/>
              <p:nvPr/>
            </p:nvPicPr>
            <p:blipFill>
              <a:blip r:embed="rId9" cstate="print"/>
              <a:stretch>
                <a:fillRect/>
              </a:stretch>
            </p:blipFill>
            <p:spPr>
              <a:xfrm>
                <a:off x="6006846" y="8969501"/>
                <a:ext cx="509016" cy="218694"/>
              </a:xfrm>
              <a:prstGeom prst="rect">
                <a:avLst/>
              </a:prstGeom>
            </p:spPr>
          </p:pic>
          <p:sp>
            <p:nvSpPr>
              <p:cNvPr id="56" name="object 146">
                <a:extLst>
                  <a:ext uri="{FF2B5EF4-FFF2-40B4-BE49-F238E27FC236}">
                    <a16:creationId xmlns:a16="http://schemas.microsoft.com/office/drawing/2014/main" id="{430129C7-E3BF-F2A0-A716-73D446251504}"/>
                  </a:ext>
                </a:extLst>
              </p:cNvPr>
              <p:cNvSpPr/>
              <p:nvPr/>
            </p:nvSpPr>
            <p:spPr>
              <a:xfrm>
                <a:off x="6005322" y="8967977"/>
                <a:ext cx="512445" cy="222250"/>
              </a:xfrm>
              <a:custGeom>
                <a:avLst/>
                <a:gdLst/>
                <a:ahLst/>
                <a:cxnLst/>
                <a:rect l="l" t="t" r="r" b="b"/>
                <a:pathLst>
                  <a:path w="512445" h="222250">
                    <a:moveTo>
                      <a:pt x="512064" y="0"/>
                    </a:moveTo>
                    <a:lnTo>
                      <a:pt x="0" y="0"/>
                    </a:lnTo>
                    <a:lnTo>
                      <a:pt x="0" y="221742"/>
                    </a:lnTo>
                    <a:lnTo>
                      <a:pt x="512064" y="221742"/>
                    </a:lnTo>
                    <a:lnTo>
                      <a:pt x="512064" y="220218"/>
                    </a:lnTo>
                    <a:lnTo>
                      <a:pt x="3048" y="220218"/>
                    </a:lnTo>
                    <a:lnTo>
                      <a:pt x="1524" y="218694"/>
                    </a:lnTo>
                    <a:lnTo>
                      <a:pt x="3048" y="218694"/>
                    </a:lnTo>
                    <a:lnTo>
                      <a:pt x="3048" y="3048"/>
                    </a:lnTo>
                    <a:lnTo>
                      <a:pt x="1524" y="3048"/>
                    </a:lnTo>
                    <a:lnTo>
                      <a:pt x="3048" y="1524"/>
                    </a:lnTo>
                    <a:lnTo>
                      <a:pt x="512064" y="1524"/>
                    </a:lnTo>
                    <a:lnTo>
                      <a:pt x="512064" y="0"/>
                    </a:lnTo>
                    <a:close/>
                  </a:path>
                  <a:path w="512445" h="222250">
                    <a:moveTo>
                      <a:pt x="3048" y="218694"/>
                    </a:moveTo>
                    <a:lnTo>
                      <a:pt x="1524" y="218694"/>
                    </a:lnTo>
                    <a:lnTo>
                      <a:pt x="3048" y="220218"/>
                    </a:lnTo>
                    <a:lnTo>
                      <a:pt x="3048" y="218694"/>
                    </a:lnTo>
                    <a:close/>
                  </a:path>
                  <a:path w="512445" h="222250">
                    <a:moveTo>
                      <a:pt x="509016" y="218694"/>
                    </a:moveTo>
                    <a:lnTo>
                      <a:pt x="3048" y="218694"/>
                    </a:lnTo>
                    <a:lnTo>
                      <a:pt x="3048" y="220218"/>
                    </a:lnTo>
                    <a:lnTo>
                      <a:pt x="509016" y="220218"/>
                    </a:lnTo>
                    <a:lnTo>
                      <a:pt x="509016" y="218694"/>
                    </a:lnTo>
                    <a:close/>
                  </a:path>
                  <a:path w="512445" h="222250">
                    <a:moveTo>
                      <a:pt x="509016" y="1524"/>
                    </a:moveTo>
                    <a:lnTo>
                      <a:pt x="509016" y="220218"/>
                    </a:lnTo>
                    <a:lnTo>
                      <a:pt x="510539" y="218694"/>
                    </a:lnTo>
                    <a:lnTo>
                      <a:pt x="512064" y="218694"/>
                    </a:lnTo>
                    <a:lnTo>
                      <a:pt x="512064" y="3048"/>
                    </a:lnTo>
                    <a:lnTo>
                      <a:pt x="510539" y="3048"/>
                    </a:lnTo>
                    <a:lnTo>
                      <a:pt x="509016" y="1524"/>
                    </a:lnTo>
                    <a:close/>
                  </a:path>
                  <a:path w="512445" h="222250">
                    <a:moveTo>
                      <a:pt x="512064" y="218694"/>
                    </a:moveTo>
                    <a:lnTo>
                      <a:pt x="510539" y="218694"/>
                    </a:lnTo>
                    <a:lnTo>
                      <a:pt x="509016" y="220218"/>
                    </a:lnTo>
                    <a:lnTo>
                      <a:pt x="512064" y="220218"/>
                    </a:lnTo>
                    <a:lnTo>
                      <a:pt x="512064" y="218694"/>
                    </a:lnTo>
                    <a:close/>
                  </a:path>
                  <a:path w="512445" h="222250">
                    <a:moveTo>
                      <a:pt x="3048" y="1524"/>
                    </a:moveTo>
                    <a:lnTo>
                      <a:pt x="1524" y="3048"/>
                    </a:lnTo>
                    <a:lnTo>
                      <a:pt x="3048" y="3048"/>
                    </a:lnTo>
                    <a:lnTo>
                      <a:pt x="3048" y="1524"/>
                    </a:lnTo>
                    <a:close/>
                  </a:path>
                  <a:path w="512445" h="222250">
                    <a:moveTo>
                      <a:pt x="509016" y="1524"/>
                    </a:moveTo>
                    <a:lnTo>
                      <a:pt x="3048" y="1524"/>
                    </a:lnTo>
                    <a:lnTo>
                      <a:pt x="3048" y="3048"/>
                    </a:lnTo>
                    <a:lnTo>
                      <a:pt x="509016" y="3048"/>
                    </a:lnTo>
                    <a:lnTo>
                      <a:pt x="509016" y="1524"/>
                    </a:lnTo>
                    <a:close/>
                  </a:path>
                  <a:path w="512445" h="222250">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7" name="object 147">
                <a:extLst>
                  <a:ext uri="{FF2B5EF4-FFF2-40B4-BE49-F238E27FC236}">
                    <a16:creationId xmlns:a16="http://schemas.microsoft.com/office/drawing/2014/main" id="{EA8FB9F6-C4D1-DF3D-BE5F-21D6E9E53084}"/>
                  </a:ext>
                </a:extLst>
              </p:cNvPr>
              <p:cNvPicPr/>
              <p:nvPr/>
            </p:nvPicPr>
            <p:blipFill>
              <a:blip r:embed="rId10" cstate="print"/>
              <a:stretch>
                <a:fillRect/>
              </a:stretch>
            </p:blipFill>
            <p:spPr>
              <a:xfrm>
                <a:off x="4187190" y="8314181"/>
                <a:ext cx="509015" cy="437388"/>
              </a:xfrm>
              <a:prstGeom prst="rect">
                <a:avLst/>
              </a:prstGeom>
            </p:spPr>
          </p:pic>
          <p:sp>
            <p:nvSpPr>
              <p:cNvPr id="58" name="object 148">
                <a:extLst>
                  <a:ext uri="{FF2B5EF4-FFF2-40B4-BE49-F238E27FC236}">
                    <a16:creationId xmlns:a16="http://schemas.microsoft.com/office/drawing/2014/main" id="{7F33482E-2896-8C02-7532-6921E657E700}"/>
                  </a:ext>
                </a:extLst>
              </p:cNvPr>
              <p:cNvSpPr/>
              <p:nvPr/>
            </p:nvSpPr>
            <p:spPr>
              <a:xfrm>
                <a:off x="4185666" y="8314689"/>
                <a:ext cx="512445" cy="438150"/>
              </a:xfrm>
              <a:custGeom>
                <a:avLst/>
                <a:gdLst/>
                <a:ahLst/>
                <a:cxnLst/>
                <a:rect l="l" t="t" r="r" b="b"/>
                <a:pathLst>
                  <a:path w="512445" h="438150">
                    <a:moveTo>
                      <a:pt x="512064" y="0"/>
                    </a:moveTo>
                    <a:lnTo>
                      <a:pt x="510286" y="0"/>
                    </a:lnTo>
                    <a:lnTo>
                      <a:pt x="510286" y="435610"/>
                    </a:lnTo>
                    <a:lnTo>
                      <a:pt x="509651" y="436245"/>
                    </a:lnTo>
                    <a:lnTo>
                      <a:pt x="509651" y="435610"/>
                    </a:lnTo>
                    <a:lnTo>
                      <a:pt x="510286" y="435610"/>
                    </a:lnTo>
                    <a:lnTo>
                      <a:pt x="510286" y="0"/>
                    </a:lnTo>
                    <a:lnTo>
                      <a:pt x="509016" y="0"/>
                    </a:lnTo>
                    <a:lnTo>
                      <a:pt x="509016" y="435356"/>
                    </a:lnTo>
                    <a:lnTo>
                      <a:pt x="3048" y="435356"/>
                    </a:lnTo>
                    <a:lnTo>
                      <a:pt x="3048" y="436880"/>
                    </a:lnTo>
                    <a:lnTo>
                      <a:pt x="2413" y="436880"/>
                    </a:lnTo>
                    <a:lnTo>
                      <a:pt x="2413" y="436245"/>
                    </a:lnTo>
                    <a:lnTo>
                      <a:pt x="3048" y="436880"/>
                    </a:lnTo>
                    <a:lnTo>
                      <a:pt x="3048" y="435356"/>
                    </a:lnTo>
                    <a:lnTo>
                      <a:pt x="3048" y="0"/>
                    </a:lnTo>
                    <a:lnTo>
                      <a:pt x="0" y="0"/>
                    </a:lnTo>
                    <a:lnTo>
                      <a:pt x="0" y="435610"/>
                    </a:lnTo>
                    <a:lnTo>
                      <a:pt x="0" y="436880"/>
                    </a:lnTo>
                    <a:lnTo>
                      <a:pt x="0" y="438150"/>
                    </a:lnTo>
                    <a:lnTo>
                      <a:pt x="512064" y="438150"/>
                    </a:lnTo>
                    <a:lnTo>
                      <a:pt x="512064" y="436880"/>
                    </a:lnTo>
                    <a:lnTo>
                      <a:pt x="512064" y="435610"/>
                    </a:lnTo>
                    <a:lnTo>
                      <a:pt x="512064" y="43535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9" name="object 149">
                <a:extLst>
                  <a:ext uri="{FF2B5EF4-FFF2-40B4-BE49-F238E27FC236}">
                    <a16:creationId xmlns:a16="http://schemas.microsoft.com/office/drawing/2014/main" id="{32120E6F-1935-7AAD-271D-597B0D17B3EC}"/>
                  </a:ext>
                </a:extLst>
              </p:cNvPr>
              <p:cNvPicPr/>
              <p:nvPr/>
            </p:nvPicPr>
            <p:blipFill>
              <a:blip r:embed="rId11" cstate="print"/>
              <a:stretch>
                <a:fillRect/>
              </a:stretch>
            </p:blipFill>
            <p:spPr>
              <a:xfrm>
                <a:off x="4187190" y="8751569"/>
                <a:ext cx="509015" cy="266700"/>
              </a:xfrm>
              <a:prstGeom prst="rect">
                <a:avLst/>
              </a:prstGeom>
            </p:spPr>
          </p:pic>
          <p:sp>
            <p:nvSpPr>
              <p:cNvPr id="60" name="object 150">
                <a:extLst>
                  <a:ext uri="{FF2B5EF4-FFF2-40B4-BE49-F238E27FC236}">
                    <a16:creationId xmlns:a16="http://schemas.microsoft.com/office/drawing/2014/main" id="{9E2E3DA5-6A84-17AA-624A-70FD35FE2AF4}"/>
                  </a:ext>
                </a:extLst>
              </p:cNvPr>
              <p:cNvSpPr/>
              <p:nvPr/>
            </p:nvSpPr>
            <p:spPr>
              <a:xfrm>
                <a:off x="4185666" y="8750045"/>
                <a:ext cx="512445" cy="269875"/>
              </a:xfrm>
              <a:custGeom>
                <a:avLst/>
                <a:gdLst/>
                <a:ahLst/>
                <a:cxnLst/>
                <a:rect l="l" t="t" r="r" b="b"/>
                <a:pathLst>
                  <a:path w="512445" h="269875">
                    <a:moveTo>
                      <a:pt x="512063" y="0"/>
                    </a:moveTo>
                    <a:lnTo>
                      <a:pt x="0" y="0"/>
                    </a:lnTo>
                    <a:lnTo>
                      <a:pt x="0" y="269747"/>
                    </a:lnTo>
                    <a:lnTo>
                      <a:pt x="512063" y="269747"/>
                    </a:lnTo>
                    <a:lnTo>
                      <a:pt x="512063" y="268223"/>
                    </a:lnTo>
                    <a:lnTo>
                      <a:pt x="3048" y="268223"/>
                    </a:lnTo>
                    <a:lnTo>
                      <a:pt x="1524" y="266699"/>
                    </a:lnTo>
                    <a:lnTo>
                      <a:pt x="3048" y="266699"/>
                    </a:lnTo>
                    <a:lnTo>
                      <a:pt x="3048" y="3047"/>
                    </a:lnTo>
                    <a:lnTo>
                      <a:pt x="1524" y="3047"/>
                    </a:lnTo>
                    <a:lnTo>
                      <a:pt x="3048" y="1523"/>
                    </a:lnTo>
                    <a:lnTo>
                      <a:pt x="512063" y="1523"/>
                    </a:lnTo>
                    <a:lnTo>
                      <a:pt x="512063" y="0"/>
                    </a:lnTo>
                    <a:close/>
                  </a:path>
                  <a:path w="512445" h="269875">
                    <a:moveTo>
                      <a:pt x="3048" y="266699"/>
                    </a:moveTo>
                    <a:lnTo>
                      <a:pt x="1524" y="266699"/>
                    </a:lnTo>
                    <a:lnTo>
                      <a:pt x="3048" y="268223"/>
                    </a:lnTo>
                    <a:lnTo>
                      <a:pt x="3048" y="266699"/>
                    </a:lnTo>
                    <a:close/>
                  </a:path>
                  <a:path w="512445" h="269875">
                    <a:moveTo>
                      <a:pt x="509016" y="266699"/>
                    </a:moveTo>
                    <a:lnTo>
                      <a:pt x="3048" y="266699"/>
                    </a:lnTo>
                    <a:lnTo>
                      <a:pt x="3048" y="268223"/>
                    </a:lnTo>
                    <a:lnTo>
                      <a:pt x="509016" y="268223"/>
                    </a:lnTo>
                    <a:lnTo>
                      <a:pt x="509016" y="266699"/>
                    </a:lnTo>
                    <a:close/>
                  </a:path>
                  <a:path w="512445" h="269875">
                    <a:moveTo>
                      <a:pt x="509016" y="1523"/>
                    </a:moveTo>
                    <a:lnTo>
                      <a:pt x="509016" y="268223"/>
                    </a:lnTo>
                    <a:lnTo>
                      <a:pt x="510539" y="266699"/>
                    </a:lnTo>
                    <a:lnTo>
                      <a:pt x="512063" y="266699"/>
                    </a:lnTo>
                    <a:lnTo>
                      <a:pt x="512063" y="3047"/>
                    </a:lnTo>
                    <a:lnTo>
                      <a:pt x="510539" y="3047"/>
                    </a:lnTo>
                    <a:lnTo>
                      <a:pt x="509016" y="1523"/>
                    </a:lnTo>
                    <a:close/>
                  </a:path>
                  <a:path w="512445" h="269875">
                    <a:moveTo>
                      <a:pt x="512063" y="266699"/>
                    </a:moveTo>
                    <a:lnTo>
                      <a:pt x="510539" y="266699"/>
                    </a:lnTo>
                    <a:lnTo>
                      <a:pt x="509016" y="268223"/>
                    </a:lnTo>
                    <a:lnTo>
                      <a:pt x="512063" y="268223"/>
                    </a:lnTo>
                    <a:lnTo>
                      <a:pt x="512063" y="266699"/>
                    </a:lnTo>
                    <a:close/>
                  </a:path>
                  <a:path w="512445" h="269875">
                    <a:moveTo>
                      <a:pt x="3048" y="1523"/>
                    </a:moveTo>
                    <a:lnTo>
                      <a:pt x="1524" y="3047"/>
                    </a:lnTo>
                    <a:lnTo>
                      <a:pt x="3048" y="3047"/>
                    </a:lnTo>
                    <a:lnTo>
                      <a:pt x="3048" y="1523"/>
                    </a:lnTo>
                    <a:close/>
                  </a:path>
                  <a:path w="512445" h="269875">
                    <a:moveTo>
                      <a:pt x="509016" y="1523"/>
                    </a:moveTo>
                    <a:lnTo>
                      <a:pt x="3048" y="1523"/>
                    </a:lnTo>
                    <a:lnTo>
                      <a:pt x="3048" y="3047"/>
                    </a:lnTo>
                    <a:lnTo>
                      <a:pt x="509016" y="3047"/>
                    </a:lnTo>
                    <a:lnTo>
                      <a:pt x="509016" y="1523"/>
                    </a:lnTo>
                    <a:close/>
                  </a:path>
                  <a:path w="512445" h="269875">
                    <a:moveTo>
                      <a:pt x="512063" y="1523"/>
                    </a:moveTo>
                    <a:lnTo>
                      <a:pt x="509016" y="1523"/>
                    </a:lnTo>
                    <a:lnTo>
                      <a:pt x="510539" y="3047"/>
                    </a:lnTo>
                    <a:lnTo>
                      <a:pt x="512063" y="3047"/>
                    </a:lnTo>
                    <a:lnTo>
                      <a:pt x="512063"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61" name="object 151">
                <a:extLst>
                  <a:ext uri="{FF2B5EF4-FFF2-40B4-BE49-F238E27FC236}">
                    <a16:creationId xmlns:a16="http://schemas.microsoft.com/office/drawing/2014/main" id="{A6CC5AFC-9EBB-59A7-58E3-F87F0194C78C}"/>
                  </a:ext>
                </a:extLst>
              </p:cNvPr>
              <p:cNvPicPr/>
              <p:nvPr/>
            </p:nvPicPr>
            <p:blipFill>
              <a:blip r:embed="rId12" cstate="print"/>
              <a:stretch>
                <a:fillRect/>
              </a:stretch>
            </p:blipFill>
            <p:spPr>
              <a:xfrm>
                <a:off x="4792218" y="8359901"/>
                <a:ext cx="246126" cy="103631"/>
              </a:xfrm>
              <a:prstGeom prst="rect">
                <a:avLst/>
              </a:prstGeom>
            </p:spPr>
          </p:pic>
          <p:pic>
            <p:nvPicPr>
              <p:cNvPr id="62" name="object 152">
                <a:extLst>
                  <a:ext uri="{FF2B5EF4-FFF2-40B4-BE49-F238E27FC236}">
                    <a16:creationId xmlns:a16="http://schemas.microsoft.com/office/drawing/2014/main" id="{24E66C26-E122-30B4-DA8B-8C931C3F1A74}"/>
                  </a:ext>
                </a:extLst>
              </p:cNvPr>
              <p:cNvPicPr/>
              <p:nvPr/>
            </p:nvPicPr>
            <p:blipFill>
              <a:blip r:embed="rId13" cstate="print"/>
              <a:stretch>
                <a:fillRect/>
              </a:stretch>
            </p:blipFill>
            <p:spPr>
              <a:xfrm>
                <a:off x="5665470" y="8359901"/>
                <a:ext cx="246887" cy="103631"/>
              </a:xfrm>
              <a:prstGeom prst="rect">
                <a:avLst/>
              </a:prstGeom>
            </p:spPr>
          </p:pic>
          <p:pic>
            <p:nvPicPr>
              <p:cNvPr id="63" name="object 153">
                <a:extLst>
                  <a:ext uri="{FF2B5EF4-FFF2-40B4-BE49-F238E27FC236}">
                    <a16:creationId xmlns:a16="http://schemas.microsoft.com/office/drawing/2014/main" id="{E18707B7-F7BC-E5B0-9FFF-2827A630A56D}"/>
                  </a:ext>
                </a:extLst>
              </p:cNvPr>
              <p:cNvPicPr/>
              <p:nvPr/>
            </p:nvPicPr>
            <p:blipFill>
              <a:blip r:embed="rId14" cstate="print"/>
              <a:stretch>
                <a:fillRect/>
              </a:stretch>
            </p:blipFill>
            <p:spPr>
              <a:xfrm>
                <a:off x="5132832" y="8314181"/>
                <a:ext cx="437388" cy="291846"/>
              </a:xfrm>
              <a:prstGeom prst="rect">
                <a:avLst/>
              </a:prstGeom>
            </p:spPr>
          </p:pic>
          <p:sp>
            <p:nvSpPr>
              <p:cNvPr id="5120" name="object 154">
                <a:extLst>
                  <a:ext uri="{FF2B5EF4-FFF2-40B4-BE49-F238E27FC236}">
                    <a16:creationId xmlns:a16="http://schemas.microsoft.com/office/drawing/2014/main" id="{18DB3081-044B-0494-A047-44DA209B4993}"/>
                  </a:ext>
                </a:extLst>
              </p:cNvPr>
              <p:cNvSpPr/>
              <p:nvPr/>
            </p:nvSpPr>
            <p:spPr>
              <a:xfrm>
                <a:off x="5131308" y="8314689"/>
                <a:ext cx="440690" cy="293370"/>
              </a:xfrm>
              <a:custGeom>
                <a:avLst/>
                <a:gdLst/>
                <a:ahLst/>
                <a:cxnLst/>
                <a:rect l="l" t="t" r="r" b="b"/>
                <a:pathLst>
                  <a:path w="440689" h="293370">
                    <a:moveTo>
                      <a:pt x="440436" y="0"/>
                    </a:moveTo>
                    <a:lnTo>
                      <a:pt x="437388" y="0"/>
                    </a:lnTo>
                    <a:lnTo>
                      <a:pt x="437388" y="289560"/>
                    </a:lnTo>
                    <a:lnTo>
                      <a:pt x="437388" y="289814"/>
                    </a:lnTo>
                    <a:lnTo>
                      <a:pt x="3048" y="289814"/>
                    </a:lnTo>
                    <a:lnTo>
                      <a:pt x="2540" y="289814"/>
                    </a:lnTo>
                    <a:lnTo>
                      <a:pt x="2540" y="290830"/>
                    </a:lnTo>
                    <a:lnTo>
                      <a:pt x="1905" y="290830"/>
                    </a:lnTo>
                    <a:lnTo>
                      <a:pt x="1905" y="290195"/>
                    </a:lnTo>
                    <a:lnTo>
                      <a:pt x="2540" y="290830"/>
                    </a:lnTo>
                    <a:lnTo>
                      <a:pt x="2540" y="289814"/>
                    </a:lnTo>
                    <a:lnTo>
                      <a:pt x="1905" y="289814"/>
                    </a:lnTo>
                    <a:lnTo>
                      <a:pt x="1905" y="289560"/>
                    </a:lnTo>
                    <a:lnTo>
                      <a:pt x="3048" y="289560"/>
                    </a:lnTo>
                    <a:lnTo>
                      <a:pt x="3048" y="0"/>
                    </a:lnTo>
                    <a:lnTo>
                      <a:pt x="0" y="0"/>
                    </a:lnTo>
                    <a:lnTo>
                      <a:pt x="0" y="289560"/>
                    </a:lnTo>
                    <a:lnTo>
                      <a:pt x="0" y="290830"/>
                    </a:lnTo>
                    <a:lnTo>
                      <a:pt x="0" y="293370"/>
                    </a:lnTo>
                    <a:lnTo>
                      <a:pt x="440436" y="293370"/>
                    </a:lnTo>
                    <a:lnTo>
                      <a:pt x="440436" y="291338"/>
                    </a:lnTo>
                    <a:lnTo>
                      <a:pt x="440436" y="290830"/>
                    </a:lnTo>
                    <a:lnTo>
                      <a:pt x="440436" y="289814"/>
                    </a:lnTo>
                    <a:lnTo>
                      <a:pt x="438912" y="289814"/>
                    </a:lnTo>
                    <a:lnTo>
                      <a:pt x="438531" y="290195"/>
                    </a:lnTo>
                    <a:lnTo>
                      <a:pt x="438531" y="289560"/>
                    </a:lnTo>
                    <a:lnTo>
                      <a:pt x="440436" y="289560"/>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5121" name="object 155">
              <a:extLst>
                <a:ext uri="{FF2B5EF4-FFF2-40B4-BE49-F238E27FC236}">
                  <a16:creationId xmlns:a16="http://schemas.microsoft.com/office/drawing/2014/main" id="{11740AD9-0B2D-1F4D-A517-58B612130AFF}"/>
                </a:ext>
              </a:extLst>
            </p:cNvPr>
            <p:cNvSpPr txBox="1"/>
            <p:nvPr/>
          </p:nvSpPr>
          <p:spPr>
            <a:xfrm>
              <a:off x="9713973" y="1401569"/>
              <a:ext cx="325120" cy="153336"/>
            </a:xfrm>
            <a:prstGeom prst="rect">
              <a:avLst/>
            </a:prstGeom>
          </p:spPr>
          <p:txBody>
            <a:bodyPr vert="horz" wrap="square" lIns="0" tIns="11430" rIns="0" bIns="0" rtlCol="0">
              <a:spAutoFit/>
            </a:bodyPr>
            <a:lstStyle/>
            <a:p>
              <a:pPr eaLnBrk="1" fontAlgn="auto" hangingPunct="1">
                <a:lnSpc>
                  <a:spcPts val="1075"/>
                </a:lnSpc>
                <a:spcBef>
                  <a:spcPts val="90"/>
                </a:spcBef>
                <a:spcAft>
                  <a:spcPts val="0"/>
                </a:spcAft>
              </a:pPr>
              <a:r>
                <a:rPr kern="0" dirty="0">
                  <a:solidFill>
                    <a:sysClr val="windowText" lastClr="000000"/>
                  </a:solidFill>
                  <a:latin typeface="Times New Roman"/>
                  <a:cs typeface="Times New Roman"/>
                </a:rPr>
                <a:t>int</a:t>
              </a:r>
              <a:r>
                <a:rPr kern="0" spc="405"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x;</a:t>
              </a:r>
              <a:endParaRPr b="0" kern="0">
                <a:solidFill>
                  <a:sysClr val="windowText" lastClr="000000"/>
                </a:solidFill>
                <a:latin typeface="Times New Roman"/>
                <a:cs typeface="Times New Roman"/>
              </a:endParaRPr>
            </a:p>
            <a:p>
              <a:pPr eaLnBrk="1" fontAlgn="auto" hangingPunct="1">
                <a:lnSpc>
                  <a:spcPts val="1075"/>
                </a:lnSpc>
                <a:spcBef>
                  <a:spcPts val="0"/>
                </a:spcBef>
                <a:spcAft>
                  <a:spcPts val="0"/>
                </a:spcAft>
              </a:pPr>
              <a:r>
                <a:rPr kern="0" dirty="0">
                  <a:solidFill>
                    <a:sysClr val="windowText" lastClr="000000"/>
                  </a:solidFill>
                  <a:latin typeface="Times New Roman"/>
                  <a:cs typeface="Times New Roman"/>
                </a:rPr>
                <a:t>int</a:t>
              </a:r>
              <a:r>
                <a:rPr kern="0" spc="409"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y;</a:t>
              </a:r>
              <a:endParaRPr b="0" kern="0">
                <a:solidFill>
                  <a:sysClr val="windowText" lastClr="000000"/>
                </a:solidFill>
                <a:latin typeface="Times New Roman"/>
                <a:cs typeface="Times New Roman"/>
              </a:endParaRPr>
            </a:p>
          </p:txBody>
        </p:sp>
        <p:sp>
          <p:nvSpPr>
            <p:cNvPr id="5123" name="object 156">
              <a:extLst>
                <a:ext uri="{FF2B5EF4-FFF2-40B4-BE49-F238E27FC236}">
                  <a16:creationId xmlns:a16="http://schemas.microsoft.com/office/drawing/2014/main" id="{E25CF166-33DB-EAC9-30DD-96FCE9189285}"/>
                </a:ext>
              </a:extLst>
            </p:cNvPr>
            <p:cNvSpPr txBox="1"/>
            <p:nvPr/>
          </p:nvSpPr>
          <p:spPr>
            <a:xfrm>
              <a:off x="8750046" y="1190342"/>
              <a:ext cx="417830" cy="588401"/>
            </a:xfrm>
            <a:prstGeom prst="rect">
              <a:avLst/>
            </a:prstGeom>
          </p:spPr>
          <p:txBody>
            <a:bodyPr vert="horz" wrap="square" lIns="0" tIns="36830" rIns="0" bIns="0" rtlCol="0">
              <a:spAutoFit/>
            </a:bodyPr>
            <a:lstStyle/>
            <a:p>
              <a:pPr marL="24130" eaLnBrk="1" fontAlgn="auto" hangingPunct="1">
                <a:spcBef>
                  <a:spcPts val="29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73025" eaLnBrk="1" fontAlgn="auto" hangingPunct="1">
                <a:spcBef>
                  <a:spcPts val="195"/>
                </a:spcBef>
                <a:spcAft>
                  <a:spcPts val="0"/>
                </a:spcAft>
              </a:pPr>
              <a:r>
                <a:rPr b="0" kern="0" dirty="0">
                  <a:solidFill>
                    <a:sysClr val="windowText" lastClr="000000"/>
                  </a:solidFill>
                  <a:latin typeface="Times New Roman"/>
                  <a:cs typeface="Times New Roman"/>
                </a:rPr>
                <a:t>x</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3;</a:t>
              </a:r>
              <a:endParaRPr b="0" kern="0">
                <a:solidFill>
                  <a:sysClr val="windowText" lastClr="000000"/>
                </a:solidFill>
                <a:latin typeface="Times New Roman"/>
                <a:cs typeface="Times New Roman"/>
              </a:endParaRPr>
            </a:p>
            <a:p>
              <a:pPr marL="73025" eaLnBrk="1" fontAlgn="auto" hangingPunct="1">
                <a:spcBef>
                  <a:spcPts val="95"/>
                </a:spcBef>
                <a:spcAft>
                  <a:spcPts val="0"/>
                </a:spcAft>
              </a:pPr>
              <a:r>
                <a:rPr b="0" kern="0" dirty="0">
                  <a:solidFill>
                    <a:sysClr val="windowText" lastClr="000000"/>
                  </a:solidFill>
                  <a:latin typeface="Times New Roman"/>
                  <a:cs typeface="Times New Roman"/>
                </a:rPr>
                <a:t>y</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5;</a:t>
              </a:r>
              <a:endParaRPr b="0" kern="0">
                <a:solidFill>
                  <a:sysClr val="windowText" lastClr="000000"/>
                </a:solidFill>
                <a:latin typeface="Times New Roman"/>
                <a:cs typeface="Times New Roman"/>
              </a:endParaRPr>
            </a:p>
            <a:p>
              <a:pPr eaLnBrk="1" fontAlgn="auto" hangingPunct="1">
                <a:spcBef>
                  <a:spcPts val="290"/>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sp>
          <p:nvSpPr>
            <p:cNvPr id="5124" name="object 157">
              <a:extLst>
                <a:ext uri="{FF2B5EF4-FFF2-40B4-BE49-F238E27FC236}">
                  <a16:creationId xmlns:a16="http://schemas.microsoft.com/office/drawing/2014/main" id="{10D3D8B0-37F0-3EFF-3386-5606B76A4DE3}"/>
                </a:ext>
              </a:extLst>
            </p:cNvPr>
            <p:cNvSpPr txBox="1"/>
            <p:nvPr/>
          </p:nvSpPr>
          <p:spPr>
            <a:xfrm>
              <a:off x="10569709" y="1149203"/>
              <a:ext cx="424815" cy="781037"/>
            </a:xfrm>
            <a:prstGeom prst="rect">
              <a:avLst/>
            </a:prstGeom>
          </p:spPr>
          <p:txBody>
            <a:bodyPr vert="horz" wrap="square" lIns="0" tIns="69850" rIns="0" bIns="0" rtlCol="0">
              <a:spAutoFit/>
            </a:bodyPr>
            <a:lstStyle/>
            <a:p>
              <a:pPr marL="24130" eaLnBrk="1" fontAlgn="auto" hangingPunct="1">
                <a:spcBef>
                  <a:spcPts val="55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24130" eaLnBrk="1" fontAlgn="auto" hangingPunct="1">
                <a:spcBef>
                  <a:spcPts val="450"/>
                </a:spcBef>
                <a:spcAft>
                  <a:spcPts val="0"/>
                </a:spcAft>
              </a:pPr>
              <a:r>
                <a:rPr b="0" kern="0" dirty="0">
                  <a:solidFill>
                    <a:sysClr val="windowText" lastClr="000000"/>
                  </a:solidFill>
                  <a:latin typeface="Times New Roman"/>
                  <a:cs typeface="Times New Roman"/>
                </a:rPr>
                <a:t>a</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x+1;</a:t>
              </a:r>
              <a:endParaRPr b="0" kern="0">
                <a:solidFill>
                  <a:sysClr val="windowText" lastClr="000000"/>
                </a:solidFill>
                <a:latin typeface="Times New Roman"/>
                <a:cs typeface="Times New Roman"/>
              </a:endParaRPr>
            </a:p>
            <a:p>
              <a:pPr marL="24130" eaLnBrk="1" fontAlgn="auto" hangingPunct="1">
                <a:spcBef>
                  <a:spcPts val="95"/>
                </a:spcBef>
                <a:spcAft>
                  <a:spcPts val="0"/>
                </a:spcAft>
              </a:pPr>
              <a:r>
                <a:rPr b="0" kern="0" dirty="0">
                  <a:solidFill>
                    <a:sysClr val="windowText" lastClr="000000"/>
                  </a:solidFill>
                  <a:latin typeface="Times New Roman"/>
                  <a:cs typeface="Times New Roman"/>
                </a:rPr>
                <a:t>b</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y+2;</a:t>
              </a:r>
              <a:endParaRPr b="0" kern="0">
                <a:solidFill>
                  <a:sysClr val="windowText" lastClr="000000"/>
                </a:solidFill>
                <a:latin typeface="Times New Roman"/>
                <a:cs typeface="Times New Roman"/>
              </a:endParaRPr>
            </a:p>
            <a:p>
              <a:pPr marL="24130" eaLnBrk="1" fontAlgn="auto" hangingPunct="1">
                <a:spcBef>
                  <a:spcPts val="204"/>
                </a:spcBef>
                <a:spcAft>
                  <a:spcPts val="0"/>
                </a:spcAft>
              </a:pPr>
              <a:r>
                <a:rPr b="0" kern="0" dirty="0">
                  <a:solidFill>
                    <a:sysClr val="windowText" lastClr="000000"/>
                  </a:solidFill>
                  <a:latin typeface="Times New Roman"/>
                  <a:cs typeface="Times New Roman"/>
                </a:rPr>
                <a:t>c</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x+y;</a:t>
              </a:r>
              <a:endParaRPr b="0" kern="0">
                <a:solidFill>
                  <a:sysClr val="windowText" lastClr="000000"/>
                </a:solidFill>
                <a:latin typeface="Times New Roman"/>
                <a:cs typeface="Times New Roman"/>
              </a:endParaRPr>
            </a:p>
            <a:p>
              <a:pPr eaLnBrk="1" fontAlgn="auto" hangingPunct="1">
                <a:spcBef>
                  <a:spcPts val="505"/>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gr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CN" dirty="0">
                <a:ea typeface="宋体" charset="-122"/>
              </a:rPr>
              <a:t>Blocking Time</a:t>
            </a:r>
            <a:endParaRPr lang="zh-CN" altLang="en-US" dirty="0">
              <a:ea typeface="宋体" charset="-122"/>
            </a:endParaRPr>
          </a:p>
        </p:txBody>
      </p:sp>
      <mc:AlternateContent xmlns:mc="http://schemas.openxmlformats.org/markup-compatibility/2006" xmlns:a14="http://schemas.microsoft.com/office/drawing/2010/main">
        <mc:Choice Requires="a14">
          <p:sp>
            <p:nvSpPr>
              <p:cNvPr id="7171" name="Content Placeholder 2" descr="Rectangle: Click to edit Master text styles&#10;Second level&#10;Third level&#10;Fourth level&#10;Fifth level"/>
              <p:cNvSpPr>
                <a:spLocks noGrp="1"/>
              </p:cNvSpPr>
              <p:nvPr>
                <p:ph idx="1"/>
              </p:nvPr>
            </p:nvSpPr>
            <p:spPr>
              <a:xfrm>
                <a:off x="812800" y="914400"/>
                <a:ext cx="10566400" cy="2622709"/>
              </a:xfrm>
            </p:spPr>
            <p:txBody>
              <a:bodyPr>
                <a:normAutofit lnSpcReduction="10000"/>
              </a:bodyPr>
              <a:lstStyle/>
              <a:p>
                <a:pPr eaLnBrk="1" hangingPunct="1"/>
                <a:r>
                  <a:rPr lang="en-US" altLang="zh-CN" dirty="0">
                    <a:ea typeface="宋体" charset="-122"/>
                  </a:rPr>
                  <a:t>Lower-priority tasks can cause delay to higher-priority tasks due to blocking time</a:t>
                </a:r>
              </a:p>
              <a:p>
                <a:pPr eaLnBrk="1" hangingPunct="1"/>
                <a:r>
                  <a:rPr lang="en-US" altLang="zh-CN" dirty="0">
                    <a:ea typeface="宋体" charset="-122"/>
                  </a:rPr>
                  <a:t>If higher priority task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oMath>
                </a14:m>
                <a:r>
                  <a:rPr lang="en-US" altLang="zh-CN" dirty="0">
                    <a:ea typeface="宋体" charset="-122"/>
                  </a:rPr>
                  <a:t> tries to lock a semaphore that is locked by lower priority 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blocks until </a:t>
                </a:r>
                <a14:m>
                  <m:oMath xmlns:m="http://schemas.openxmlformats.org/officeDocument/2006/math">
                    <m:sSub>
                      <m:sSubPr>
                        <m:ctrlPr>
                          <a:rPr lang="en-GB" altLang="zh-CN" i="1" smtClean="0">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unlocks the semaphore, and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experiences a blocking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p>
              <a:p>
                <a:pPr lvl="1" eaLnBrk="1" hangingPunct="1"/>
                <a:r>
                  <a:rPr lang="en-US" altLang="zh-CN" dirty="0">
                    <a:ea typeface="宋体" charset="-122"/>
                  </a:rPr>
                  <a:t>Since typical Critical Sections are very short, it seems this blocking time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r>
                  <a:rPr lang="en-US" altLang="zh-CN" dirty="0">
                    <a:ea typeface="宋体" charset="-122"/>
                  </a:rPr>
                  <a:t> Is bounded by the longest critical section in lower-priority tasks, hence acceptable?</a:t>
                </a:r>
              </a:p>
              <a:p>
                <a:pPr eaLnBrk="1" hangingPunct="1"/>
                <a:r>
                  <a:rPr lang="en-US" altLang="zh-CN" dirty="0">
                    <a:ea typeface="宋体" charset="-122"/>
                  </a:rPr>
                  <a:t>No, blocking delay may be unbounded!</a:t>
                </a:r>
              </a:p>
              <a:p>
                <a:pPr lvl="1" eaLnBrk="1" hangingPunct="1"/>
                <a:endParaRPr lang="zh-CN" altLang="en-US" dirty="0">
                  <a:ea typeface="宋体" charset="-122"/>
                </a:endParaRPr>
              </a:p>
            </p:txBody>
          </p:sp>
        </mc:Choice>
        <mc:Fallback xmlns="">
          <p:sp>
            <p:nvSpPr>
              <p:cNvPr id="7171"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10566400" cy="2622709"/>
              </a:xfrm>
              <a:blipFill>
                <a:blip r:embed="rId3"/>
                <a:stretch>
                  <a:fillRect l="-1038" t="-5349"/>
                </a:stretch>
              </a:blipFill>
            </p:spPr>
            <p:txBody>
              <a:bodyPr/>
              <a:lstStyle/>
              <a:p>
                <a:r>
                  <a:rPr lang="en-SE">
                    <a:noFill/>
                  </a:rPr>
                  <a:t> </a:t>
                </a:r>
              </a:p>
            </p:txBody>
          </p:sp>
        </mc:Fallback>
      </mc:AlternateContent>
      <p:grpSp>
        <p:nvGrpSpPr>
          <p:cNvPr id="36" name="Group 35">
            <a:extLst>
              <a:ext uri="{FF2B5EF4-FFF2-40B4-BE49-F238E27FC236}">
                <a16:creationId xmlns:a16="http://schemas.microsoft.com/office/drawing/2014/main" id="{437025BB-E700-2F19-31C4-F409581801CB}"/>
              </a:ext>
            </a:extLst>
          </p:cNvPr>
          <p:cNvGrpSpPr/>
          <p:nvPr/>
        </p:nvGrpSpPr>
        <p:grpSpPr>
          <a:xfrm>
            <a:off x="3962400" y="3638968"/>
            <a:ext cx="4788147" cy="2476592"/>
            <a:chOff x="966977" y="1911949"/>
            <a:chExt cx="2452244" cy="1268384"/>
          </a:xfrm>
        </p:grpSpPr>
        <p:grpSp>
          <p:nvGrpSpPr>
            <p:cNvPr id="2" name="object 2">
              <a:extLst>
                <a:ext uri="{FF2B5EF4-FFF2-40B4-BE49-F238E27FC236}">
                  <a16:creationId xmlns:a16="http://schemas.microsoft.com/office/drawing/2014/main" id="{033F41CC-7F7D-D01E-7705-F4A3CB5E6FFD}"/>
                </a:ext>
              </a:extLst>
            </p:cNvPr>
            <p:cNvGrpSpPr/>
            <p:nvPr/>
          </p:nvGrpSpPr>
          <p:grpSpPr>
            <a:xfrm>
              <a:off x="966977" y="2157729"/>
              <a:ext cx="269875" cy="219710"/>
              <a:chOff x="966977" y="2157729"/>
              <a:chExt cx="269875" cy="219710"/>
            </a:xfrm>
          </p:grpSpPr>
          <p:pic>
            <p:nvPicPr>
              <p:cNvPr id="3" name="object 3">
                <a:extLst>
                  <a:ext uri="{FF2B5EF4-FFF2-40B4-BE49-F238E27FC236}">
                    <a16:creationId xmlns:a16="http://schemas.microsoft.com/office/drawing/2014/main" id="{F3003BEB-5D51-DFE4-AC18-CFAFCB8C04D7}"/>
                  </a:ext>
                </a:extLst>
              </p:cNvPr>
              <p:cNvPicPr/>
              <p:nvPr/>
            </p:nvPicPr>
            <p:blipFill>
              <a:blip r:embed="rId4" cstate="print"/>
              <a:stretch>
                <a:fillRect/>
              </a:stretch>
            </p:blipFill>
            <p:spPr>
              <a:xfrm>
                <a:off x="968501" y="2159507"/>
                <a:ext cx="266700" cy="217931"/>
              </a:xfrm>
              <a:prstGeom prst="rect">
                <a:avLst/>
              </a:prstGeom>
            </p:spPr>
          </p:pic>
          <p:sp>
            <p:nvSpPr>
              <p:cNvPr id="4" name="object 4">
                <a:extLst>
                  <a:ext uri="{FF2B5EF4-FFF2-40B4-BE49-F238E27FC236}">
                    <a16:creationId xmlns:a16="http://schemas.microsoft.com/office/drawing/2014/main" id="{938FB545-A4EB-882D-9565-6BE88A1E58AA}"/>
                  </a:ext>
                </a:extLst>
              </p:cNvPr>
              <p:cNvSpPr/>
              <p:nvPr/>
            </p:nvSpPr>
            <p:spPr>
              <a:xfrm>
                <a:off x="966978" y="2157729"/>
                <a:ext cx="269875" cy="219710"/>
              </a:xfrm>
              <a:custGeom>
                <a:avLst/>
                <a:gdLst/>
                <a:ahLst/>
                <a:cxnLst/>
                <a:rect l="l" t="t" r="r" b="b"/>
                <a:pathLst>
                  <a:path w="269875" h="219710">
                    <a:moveTo>
                      <a:pt x="269748" y="0"/>
                    </a:moveTo>
                    <a:lnTo>
                      <a:pt x="266700" y="0"/>
                    </a:lnTo>
                    <a:lnTo>
                      <a:pt x="266700" y="1270"/>
                    </a:lnTo>
                    <a:lnTo>
                      <a:pt x="266700" y="1778"/>
                    </a:lnTo>
                    <a:lnTo>
                      <a:pt x="3048" y="1778"/>
                    </a:lnTo>
                    <a:lnTo>
                      <a:pt x="2286" y="2540"/>
                    </a:lnTo>
                    <a:lnTo>
                      <a:pt x="2286" y="1270"/>
                    </a:lnTo>
                    <a:lnTo>
                      <a:pt x="266700" y="1270"/>
                    </a:lnTo>
                    <a:lnTo>
                      <a:pt x="266700" y="0"/>
                    </a:lnTo>
                    <a:lnTo>
                      <a:pt x="0" y="0"/>
                    </a:lnTo>
                    <a:lnTo>
                      <a:pt x="0" y="1270"/>
                    </a:lnTo>
                    <a:lnTo>
                      <a:pt x="0" y="3810"/>
                    </a:lnTo>
                    <a:lnTo>
                      <a:pt x="0" y="219710"/>
                    </a:lnTo>
                    <a:lnTo>
                      <a:pt x="3048" y="219710"/>
                    </a:lnTo>
                    <a:lnTo>
                      <a:pt x="3048" y="3810"/>
                    </a:lnTo>
                    <a:lnTo>
                      <a:pt x="2286" y="3810"/>
                    </a:lnTo>
                    <a:lnTo>
                      <a:pt x="2286" y="3302"/>
                    </a:lnTo>
                    <a:lnTo>
                      <a:pt x="3048" y="3302"/>
                    </a:lnTo>
                    <a:lnTo>
                      <a:pt x="266700" y="3302"/>
                    </a:lnTo>
                    <a:lnTo>
                      <a:pt x="266700" y="3810"/>
                    </a:lnTo>
                    <a:lnTo>
                      <a:pt x="266700" y="219710"/>
                    </a:lnTo>
                    <a:lnTo>
                      <a:pt x="269748" y="219710"/>
                    </a:lnTo>
                    <a:lnTo>
                      <a:pt x="269748" y="3810"/>
                    </a:lnTo>
                    <a:lnTo>
                      <a:pt x="267449" y="3810"/>
                    </a:lnTo>
                    <a:lnTo>
                      <a:pt x="267449" y="2527"/>
                    </a:lnTo>
                    <a:lnTo>
                      <a:pt x="268224" y="3302"/>
                    </a:lnTo>
                    <a:lnTo>
                      <a:pt x="269748" y="3302"/>
                    </a:lnTo>
                    <a:lnTo>
                      <a:pt x="269748" y="1778"/>
                    </a:lnTo>
                    <a:lnTo>
                      <a:pt x="267449" y="1778"/>
                    </a:lnTo>
                    <a:lnTo>
                      <a:pt x="267449" y="1270"/>
                    </a:lnTo>
                    <a:lnTo>
                      <a:pt x="269748" y="1270"/>
                    </a:lnTo>
                    <a:lnTo>
                      <a:pt x="269748" y="0"/>
                    </a:lnTo>
                    <a:close/>
                  </a:path>
                </a:pathLst>
              </a:custGeom>
              <a:solidFill>
                <a:srgbClr val="000000"/>
              </a:solidFill>
            </p:spPr>
            <p:txBody>
              <a:bodyPr wrap="square" lIns="0" tIns="0" rIns="0" bIns="0" rtlCol="0"/>
              <a:lstStyle/>
              <a:p>
                <a:endParaRPr sz="4000"/>
              </a:p>
            </p:txBody>
          </p:sp>
        </p:grpSp>
        <p:sp>
          <p:nvSpPr>
            <p:cNvPr id="5" name="object 5">
              <a:extLst>
                <a:ext uri="{FF2B5EF4-FFF2-40B4-BE49-F238E27FC236}">
                  <a16:creationId xmlns:a16="http://schemas.microsoft.com/office/drawing/2014/main" id="{52661639-4780-B87B-9B50-EA9541506E58}"/>
                </a:ext>
              </a:extLst>
            </p:cNvPr>
            <p:cNvSpPr txBox="1"/>
            <p:nvPr/>
          </p:nvSpPr>
          <p:spPr>
            <a:xfrm>
              <a:off x="1020063" y="1914394"/>
              <a:ext cx="175895" cy="195392"/>
            </a:xfrm>
            <a:prstGeom prst="rect">
              <a:avLst/>
            </a:prstGeom>
          </p:spPr>
          <p:txBody>
            <a:bodyPr vert="horz" wrap="square" lIns="0" tIns="12065" rIns="0" bIns="0" rtlCol="0">
              <a:spAutoFit/>
            </a:bodyPr>
            <a:lstStyle/>
            <a:p>
              <a:pPr marL="25400">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a:latin typeface="Times New Roman"/>
                <a:cs typeface="Times New Roman"/>
              </a:endParaRPr>
            </a:p>
          </p:txBody>
        </p:sp>
        <p:grpSp>
          <p:nvGrpSpPr>
            <p:cNvPr id="6" name="object 6">
              <a:extLst>
                <a:ext uri="{FF2B5EF4-FFF2-40B4-BE49-F238E27FC236}">
                  <a16:creationId xmlns:a16="http://schemas.microsoft.com/office/drawing/2014/main" id="{86AAC407-E83A-E28F-646B-95B70B007BB2}"/>
                </a:ext>
              </a:extLst>
            </p:cNvPr>
            <p:cNvGrpSpPr/>
            <p:nvPr/>
          </p:nvGrpSpPr>
          <p:grpSpPr>
            <a:xfrm>
              <a:off x="1354836" y="2157984"/>
              <a:ext cx="270510" cy="219455"/>
              <a:chOff x="1354836" y="2157984"/>
              <a:chExt cx="270510" cy="219455"/>
            </a:xfrm>
          </p:grpSpPr>
          <p:pic>
            <p:nvPicPr>
              <p:cNvPr id="7" name="object 7">
                <a:extLst>
                  <a:ext uri="{FF2B5EF4-FFF2-40B4-BE49-F238E27FC236}">
                    <a16:creationId xmlns:a16="http://schemas.microsoft.com/office/drawing/2014/main" id="{7F883D8F-E473-BBE0-7315-B749F1DE832B}"/>
                  </a:ext>
                </a:extLst>
              </p:cNvPr>
              <p:cNvPicPr/>
              <p:nvPr/>
            </p:nvPicPr>
            <p:blipFill>
              <a:blip r:embed="rId5" cstate="print"/>
              <a:stretch>
                <a:fillRect/>
              </a:stretch>
            </p:blipFill>
            <p:spPr>
              <a:xfrm>
                <a:off x="1356360" y="2329434"/>
                <a:ext cx="267462" cy="48005"/>
              </a:xfrm>
              <a:prstGeom prst="rect">
                <a:avLst/>
              </a:prstGeom>
            </p:spPr>
          </p:pic>
          <p:pic>
            <p:nvPicPr>
              <p:cNvPr id="8" name="object 8">
                <a:extLst>
                  <a:ext uri="{FF2B5EF4-FFF2-40B4-BE49-F238E27FC236}">
                    <a16:creationId xmlns:a16="http://schemas.microsoft.com/office/drawing/2014/main" id="{80624321-7F7D-0C87-3153-70407A36C693}"/>
                  </a:ext>
                </a:extLst>
              </p:cNvPr>
              <p:cNvPicPr/>
              <p:nvPr/>
            </p:nvPicPr>
            <p:blipFill>
              <a:blip r:embed="rId6" cstate="print"/>
              <a:stretch>
                <a:fillRect/>
              </a:stretch>
            </p:blipFill>
            <p:spPr>
              <a:xfrm>
                <a:off x="1356360" y="2159508"/>
                <a:ext cx="267462" cy="169925"/>
              </a:xfrm>
              <a:prstGeom prst="rect">
                <a:avLst/>
              </a:prstGeom>
            </p:spPr>
          </p:pic>
          <p:sp>
            <p:nvSpPr>
              <p:cNvPr id="9" name="object 9">
                <a:extLst>
                  <a:ext uri="{FF2B5EF4-FFF2-40B4-BE49-F238E27FC236}">
                    <a16:creationId xmlns:a16="http://schemas.microsoft.com/office/drawing/2014/main" id="{B13F2505-29A9-C790-E4FE-9A37D5ECDE77}"/>
                  </a:ext>
                </a:extLst>
              </p:cNvPr>
              <p:cNvSpPr/>
              <p:nvPr/>
            </p:nvSpPr>
            <p:spPr>
              <a:xfrm>
                <a:off x="1354836" y="2157984"/>
                <a:ext cx="270510" cy="173355"/>
              </a:xfrm>
              <a:custGeom>
                <a:avLst/>
                <a:gdLst/>
                <a:ahLst/>
                <a:cxnLst/>
                <a:rect l="l" t="t" r="r" b="b"/>
                <a:pathLst>
                  <a:path w="270509" h="173355">
                    <a:moveTo>
                      <a:pt x="270509" y="0"/>
                    </a:moveTo>
                    <a:lnTo>
                      <a:pt x="0" y="0"/>
                    </a:lnTo>
                    <a:lnTo>
                      <a:pt x="0" y="172974"/>
                    </a:lnTo>
                    <a:lnTo>
                      <a:pt x="270509" y="172974"/>
                    </a:lnTo>
                    <a:lnTo>
                      <a:pt x="270509" y="171450"/>
                    </a:lnTo>
                    <a:lnTo>
                      <a:pt x="3047" y="171450"/>
                    </a:lnTo>
                    <a:lnTo>
                      <a:pt x="1523" y="169925"/>
                    </a:lnTo>
                    <a:lnTo>
                      <a:pt x="3047" y="169925"/>
                    </a:lnTo>
                    <a:lnTo>
                      <a:pt x="3047" y="3048"/>
                    </a:lnTo>
                    <a:lnTo>
                      <a:pt x="1523" y="3048"/>
                    </a:lnTo>
                    <a:lnTo>
                      <a:pt x="3047" y="1524"/>
                    </a:lnTo>
                    <a:lnTo>
                      <a:pt x="270509" y="1524"/>
                    </a:lnTo>
                    <a:lnTo>
                      <a:pt x="270509" y="0"/>
                    </a:lnTo>
                    <a:close/>
                  </a:path>
                  <a:path w="270509" h="173355">
                    <a:moveTo>
                      <a:pt x="3047" y="169925"/>
                    </a:moveTo>
                    <a:lnTo>
                      <a:pt x="1523" y="169925"/>
                    </a:lnTo>
                    <a:lnTo>
                      <a:pt x="3047" y="171450"/>
                    </a:lnTo>
                    <a:lnTo>
                      <a:pt x="3047" y="169925"/>
                    </a:lnTo>
                    <a:close/>
                  </a:path>
                  <a:path w="270509" h="173355">
                    <a:moveTo>
                      <a:pt x="267461" y="169925"/>
                    </a:moveTo>
                    <a:lnTo>
                      <a:pt x="3047" y="169925"/>
                    </a:lnTo>
                    <a:lnTo>
                      <a:pt x="3047" y="171450"/>
                    </a:lnTo>
                    <a:lnTo>
                      <a:pt x="267461" y="171450"/>
                    </a:lnTo>
                    <a:lnTo>
                      <a:pt x="267461" y="169925"/>
                    </a:lnTo>
                    <a:close/>
                  </a:path>
                  <a:path w="270509" h="173355">
                    <a:moveTo>
                      <a:pt x="267461" y="1524"/>
                    </a:moveTo>
                    <a:lnTo>
                      <a:pt x="267461" y="171450"/>
                    </a:lnTo>
                    <a:lnTo>
                      <a:pt x="268985" y="169925"/>
                    </a:lnTo>
                    <a:lnTo>
                      <a:pt x="270509" y="169925"/>
                    </a:lnTo>
                    <a:lnTo>
                      <a:pt x="270509" y="3048"/>
                    </a:lnTo>
                    <a:lnTo>
                      <a:pt x="268985" y="3048"/>
                    </a:lnTo>
                    <a:lnTo>
                      <a:pt x="267461" y="1524"/>
                    </a:lnTo>
                    <a:close/>
                  </a:path>
                  <a:path w="270509" h="173355">
                    <a:moveTo>
                      <a:pt x="270509" y="169925"/>
                    </a:moveTo>
                    <a:lnTo>
                      <a:pt x="268985" y="169925"/>
                    </a:lnTo>
                    <a:lnTo>
                      <a:pt x="267461" y="171450"/>
                    </a:lnTo>
                    <a:lnTo>
                      <a:pt x="270509" y="171450"/>
                    </a:lnTo>
                    <a:lnTo>
                      <a:pt x="270509" y="169925"/>
                    </a:lnTo>
                    <a:close/>
                  </a:path>
                  <a:path w="270509" h="173355">
                    <a:moveTo>
                      <a:pt x="3047" y="1524"/>
                    </a:moveTo>
                    <a:lnTo>
                      <a:pt x="1523" y="3048"/>
                    </a:lnTo>
                    <a:lnTo>
                      <a:pt x="3047" y="3048"/>
                    </a:lnTo>
                    <a:lnTo>
                      <a:pt x="3047" y="1524"/>
                    </a:lnTo>
                    <a:close/>
                  </a:path>
                  <a:path w="270509" h="173355">
                    <a:moveTo>
                      <a:pt x="267461" y="1524"/>
                    </a:moveTo>
                    <a:lnTo>
                      <a:pt x="3047" y="1524"/>
                    </a:lnTo>
                    <a:lnTo>
                      <a:pt x="3047" y="3048"/>
                    </a:lnTo>
                    <a:lnTo>
                      <a:pt x="267461" y="3048"/>
                    </a:lnTo>
                    <a:lnTo>
                      <a:pt x="267461" y="1524"/>
                    </a:lnTo>
                    <a:close/>
                  </a:path>
                  <a:path w="270509" h="173355">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grpSp>
        <p:grpSp>
          <p:nvGrpSpPr>
            <p:cNvPr id="12" name="object 13">
              <a:extLst>
                <a:ext uri="{FF2B5EF4-FFF2-40B4-BE49-F238E27FC236}">
                  <a16:creationId xmlns:a16="http://schemas.microsoft.com/office/drawing/2014/main" id="{2715FA8B-E33B-41DF-313E-88F161B7E7B4}"/>
                </a:ext>
              </a:extLst>
            </p:cNvPr>
            <p:cNvGrpSpPr/>
            <p:nvPr/>
          </p:nvGrpSpPr>
          <p:grpSpPr>
            <a:xfrm>
              <a:off x="1987296" y="2087117"/>
              <a:ext cx="1431925" cy="286893"/>
              <a:chOff x="1987296" y="2087117"/>
              <a:chExt cx="1431925" cy="286893"/>
            </a:xfrm>
          </p:grpSpPr>
          <p:sp>
            <p:nvSpPr>
              <p:cNvPr id="13" name="object 14">
                <a:extLst>
                  <a:ext uri="{FF2B5EF4-FFF2-40B4-BE49-F238E27FC236}">
                    <a16:creationId xmlns:a16="http://schemas.microsoft.com/office/drawing/2014/main" id="{5AEA6775-85D2-4C79-E39F-6615819DF69B}"/>
                  </a:ext>
                </a:extLst>
              </p:cNvPr>
              <p:cNvSpPr/>
              <p:nvPr/>
            </p:nvSpPr>
            <p:spPr>
              <a:xfrm>
                <a:off x="1987296" y="2303525"/>
                <a:ext cx="1431925" cy="70485"/>
              </a:xfrm>
              <a:custGeom>
                <a:avLst/>
                <a:gdLst/>
                <a:ahLst/>
                <a:cxnLst/>
                <a:rect l="l" t="t" r="r" b="b"/>
                <a:pathLst>
                  <a:path w="1431925" h="70485">
                    <a:moveTo>
                      <a:pt x="341376" y="68580"/>
                    </a:moveTo>
                    <a:lnTo>
                      <a:pt x="339852" y="67056"/>
                    </a:lnTo>
                    <a:lnTo>
                      <a:pt x="338328" y="68580"/>
                    </a:lnTo>
                    <a:lnTo>
                      <a:pt x="339852" y="70104"/>
                    </a:lnTo>
                    <a:lnTo>
                      <a:pt x="341376" y="68580"/>
                    </a:lnTo>
                    <a:close/>
                  </a:path>
                  <a:path w="1431925" h="70485">
                    <a:moveTo>
                      <a:pt x="341376" y="62484"/>
                    </a:moveTo>
                    <a:lnTo>
                      <a:pt x="339852" y="60960"/>
                    </a:lnTo>
                    <a:lnTo>
                      <a:pt x="338328" y="62484"/>
                    </a:lnTo>
                    <a:lnTo>
                      <a:pt x="339852" y="64008"/>
                    </a:lnTo>
                    <a:lnTo>
                      <a:pt x="341376" y="62484"/>
                    </a:lnTo>
                    <a:close/>
                  </a:path>
                  <a:path w="1431925" h="70485">
                    <a:moveTo>
                      <a:pt x="341376" y="56388"/>
                    </a:moveTo>
                    <a:lnTo>
                      <a:pt x="339852" y="54864"/>
                    </a:lnTo>
                    <a:lnTo>
                      <a:pt x="338328" y="56388"/>
                    </a:lnTo>
                    <a:lnTo>
                      <a:pt x="339852" y="57912"/>
                    </a:lnTo>
                    <a:lnTo>
                      <a:pt x="341376" y="56388"/>
                    </a:lnTo>
                    <a:close/>
                  </a:path>
                  <a:path w="1431925" h="70485">
                    <a:moveTo>
                      <a:pt x="341376" y="50292"/>
                    </a:moveTo>
                    <a:lnTo>
                      <a:pt x="339852" y="48768"/>
                    </a:lnTo>
                    <a:lnTo>
                      <a:pt x="338328" y="50292"/>
                    </a:lnTo>
                    <a:lnTo>
                      <a:pt x="339852" y="51816"/>
                    </a:lnTo>
                    <a:lnTo>
                      <a:pt x="341376" y="50292"/>
                    </a:lnTo>
                    <a:close/>
                  </a:path>
                  <a:path w="1431925" h="70485">
                    <a:moveTo>
                      <a:pt x="341376" y="44196"/>
                    </a:moveTo>
                    <a:lnTo>
                      <a:pt x="339852" y="42672"/>
                    </a:lnTo>
                    <a:lnTo>
                      <a:pt x="338328" y="44196"/>
                    </a:lnTo>
                    <a:lnTo>
                      <a:pt x="339852" y="45720"/>
                    </a:lnTo>
                    <a:lnTo>
                      <a:pt x="341376" y="44196"/>
                    </a:lnTo>
                    <a:close/>
                  </a:path>
                  <a:path w="1431925" h="70485">
                    <a:moveTo>
                      <a:pt x="341376" y="38100"/>
                    </a:moveTo>
                    <a:lnTo>
                      <a:pt x="339852" y="36576"/>
                    </a:lnTo>
                    <a:lnTo>
                      <a:pt x="338328" y="38100"/>
                    </a:lnTo>
                    <a:lnTo>
                      <a:pt x="339852" y="39624"/>
                    </a:lnTo>
                    <a:lnTo>
                      <a:pt x="341376" y="38100"/>
                    </a:lnTo>
                    <a:close/>
                  </a:path>
                  <a:path w="1431925" h="70485">
                    <a:moveTo>
                      <a:pt x="341376" y="32004"/>
                    </a:moveTo>
                    <a:lnTo>
                      <a:pt x="339852" y="30480"/>
                    </a:lnTo>
                    <a:lnTo>
                      <a:pt x="338328" y="32004"/>
                    </a:lnTo>
                    <a:lnTo>
                      <a:pt x="339852" y="33528"/>
                    </a:lnTo>
                    <a:lnTo>
                      <a:pt x="341376" y="32004"/>
                    </a:lnTo>
                    <a:close/>
                  </a:path>
                  <a:path w="1431925" h="70485">
                    <a:moveTo>
                      <a:pt x="341376" y="25908"/>
                    </a:moveTo>
                    <a:lnTo>
                      <a:pt x="339852" y="24384"/>
                    </a:lnTo>
                    <a:lnTo>
                      <a:pt x="338328" y="25908"/>
                    </a:lnTo>
                    <a:lnTo>
                      <a:pt x="339852" y="27432"/>
                    </a:lnTo>
                    <a:lnTo>
                      <a:pt x="341376" y="25908"/>
                    </a:lnTo>
                    <a:close/>
                  </a:path>
                  <a:path w="1431925" h="70485">
                    <a:moveTo>
                      <a:pt x="341376" y="19812"/>
                    </a:moveTo>
                    <a:lnTo>
                      <a:pt x="339852" y="18288"/>
                    </a:lnTo>
                    <a:lnTo>
                      <a:pt x="338328" y="19812"/>
                    </a:lnTo>
                    <a:lnTo>
                      <a:pt x="339852" y="21336"/>
                    </a:lnTo>
                    <a:lnTo>
                      <a:pt x="341376" y="19812"/>
                    </a:lnTo>
                    <a:close/>
                  </a:path>
                  <a:path w="1431925" h="70485">
                    <a:moveTo>
                      <a:pt x="341376" y="13716"/>
                    </a:moveTo>
                    <a:lnTo>
                      <a:pt x="339852" y="12192"/>
                    </a:lnTo>
                    <a:lnTo>
                      <a:pt x="338328" y="13716"/>
                    </a:lnTo>
                    <a:lnTo>
                      <a:pt x="339852" y="15240"/>
                    </a:lnTo>
                    <a:lnTo>
                      <a:pt x="341376" y="13716"/>
                    </a:lnTo>
                    <a:close/>
                  </a:path>
                  <a:path w="1431925" h="70485">
                    <a:moveTo>
                      <a:pt x="341376" y="7620"/>
                    </a:moveTo>
                    <a:lnTo>
                      <a:pt x="339852" y="6096"/>
                    </a:lnTo>
                    <a:lnTo>
                      <a:pt x="338328" y="7620"/>
                    </a:lnTo>
                    <a:lnTo>
                      <a:pt x="339852" y="9144"/>
                    </a:lnTo>
                    <a:lnTo>
                      <a:pt x="341376" y="7620"/>
                    </a:lnTo>
                    <a:close/>
                  </a:path>
                  <a:path w="1431925" h="70485">
                    <a:moveTo>
                      <a:pt x="1431785" y="12"/>
                    </a:moveTo>
                    <a:lnTo>
                      <a:pt x="339864" y="12"/>
                    </a:lnTo>
                    <a:lnTo>
                      <a:pt x="0" y="12"/>
                    </a:lnTo>
                    <a:lnTo>
                      <a:pt x="0" y="3048"/>
                    </a:lnTo>
                    <a:lnTo>
                      <a:pt x="339852" y="3048"/>
                    </a:lnTo>
                    <a:lnTo>
                      <a:pt x="1431785" y="3048"/>
                    </a:lnTo>
                    <a:lnTo>
                      <a:pt x="1431785" y="12"/>
                    </a:lnTo>
                    <a:close/>
                  </a:path>
                </a:pathLst>
              </a:custGeom>
              <a:solidFill>
                <a:srgbClr val="000000"/>
              </a:solidFill>
            </p:spPr>
            <p:txBody>
              <a:bodyPr wrap="square" lIns="0" tIns="0" rIns="0" bIns="0" rtlCol="0"/>
              <a:lstStyle/>
              <a:p>
                <a:endParaRPr sz="4000"/>
              </a:p>
            </p:txBody>
          </p:sp>
          <p:sp>
            <p:nvSpPr>
              <p:cNvPr id="14" name="object 15">
                <a:extLst>
                  <a:ext uri="{FF2B5EF4-FFF2-40B4-BE49-F238E27FC236}">
                    <a16:creationId xmlns:a16="http://schemas.microsoft.com/office/drawing/2014/main" id="{CB430699-21EA-7251-487F-2B03E5FD3CC9}"/>
                  </a:ext>
                </a:extLst>
              </p:cNvPr>
              <p:cNvSpPr/>
              <p:nvPr/>
            </p:nvSpPr>
            <p:spPr>
              <a:xfrm>
                <a:off x="2313431" y="2087117"/>
                <a:ext cx="27940" cy="218440"/>
              </a:xfrm>
              <a:custGeom>
                <a:avLst/>
                <a:gdLst/>
                <a:ahLst/>
                <a:cxnLst/>
                <a:rect l="l" t="t" r="r" b="b"/>
                <a:pathLst>
                  <a:path w="27939" h="218439">
                    <a:moveTo>
                      <a:pt x="18287" y="41148"/>
                    </a:moveTo>
                    <a:lnTo>
                      <a:pt x="9144" y="41148"/>
                    </a:lnTo>
                    <a:lnTo>
                      <a:pt x="9144" y="217931"/>
                    </a:lnTo>
                    <a:lnTo>
                      <a:pt x="18287" y="217931"/>
                    </a:lnTo>
                    <a:lnTo>
                      <a:pt x="18287" y="41148"/>
                    </a:lnTo>
                    <a:close/>
                  </a:path>
                  <a:path w="27939" h="218439">
                    <a:moveTo>
                      <a:pt x="13716" y="0"/>
                    </a:moveTo>
                    <a:lnTo>
                      <a:pt x="0" y="44957"/>
                    </a:lnTo>
                    <a:lnTo>
                      <a:pt x="9144" y="44957"/>
                    </a:lnTo>
                    <a:lnTo>
                      <a:pt x="9144" y="41148"/>
                    </a:lnTo>
                    <a:lnTo>
                      <a:pt x="26269" y="41148"/>
                    </a:lnTo>
                    <a:lnTo>
                      <a:pt x="13716" y="0"/>
                    </a:lnTo>
                    <a:close/>
                  </a:path>
                  <a:path w="27939" h="218439">
                    <a:moveTo>
                      <a:pt x="26269" y="41148"/>
                    </a:moveTo>
                    <a:lnTo>
                      <a:pt x="18287" y="41148"/>
                    </a:lnTo>
                    <a:lnTo>
                      <a:pt x="18287" y="44957"/>
                    </a:lnTo>
                    <a:lnTo>
                      <a:pt x="27431" y="44957"/>
                    </a:lnTo>
                    <a:lnTo>
                      <a:pt x="26269" y="41148"/>
                    </a:lnTo>
                    <a:close/>
                  </a:path>
                </a:pathLst>
              </a:custGeom>
              <a:solidFill>
                <a:srgbClr val="0000FF"/>
              </a:solidFill>
            </p:spPr>
            <p:txBody>
              <a:bodyPr wrap="square" lIns="0" tIns="0" rIns="0" bIns="0" rtlCol="0"/>
              <a:lstStyle/>
              <a:p>
                <a:endParaRPr sz="4000"/>
              </a:p>
            </p:txBody>
          </p:sp>
          <p:sp>
            <p:nvSpPr>
              <p:cNvPr id="15" name="object 16">
                <a:extLst>
                  <a:ext uri="{FF2B5EF4-FFF2-40B4-BE49-F238E27FC236}">
                    <a16:creationId xmlns:a16="http://schemas.microsoft.com/office/drawing/2014/main" id="{8DCF9017-2EB2-7192-49BF-FB61368F3934}"/>
                  </a:ext>
                </a:extLst>
              </p:cNvPr>
              <p:cNvSpPr/>
              <p:nvPr/>
            </p:nvSpPr>
            <p:spPr>
              <a:xfrm>
                <a:off x="2327147" y="2208275"/>
                <a:ext cx="194310" cy="97155"/>
              </a:xfrm>
              <a:custGeom>
                <a:avLst/>
                <a:gdLst/>
                <a:ahLst/>
                <a:cxnLst/>
                <a:rect l="l" t="t" r="r" b="b"/>
                <a:pathLst>
                  <a:path w="194310" h="97155">
                    <a:moveTo>
                      <a:pt x="194310" y="0"/>
                    </a:moveTo>
                    <a:lnTo>
                      <a:pt x="0" y="0"/>
                    </a:lnTo>
                    <a:lnTo>
                      <a:pt x="0" y="96774"/>
                    </a:lnTo>
                    <a:lnTo>
                      <a:pt x="194310" y="96774"/>
                    </a:lnTo>
                    <a:lnTo>
                      <a:pt x="194310" y="0"/>
                    </a:lnTo>
                    <a:close/>
                  </a:path>
                </a:pathLst>
              </a:custGeom>
              <a:solidFill>
                <a:srgbClr val="CCFFFF"/>
              </a:solidFill>
            </p:spPr>
            <p:txBody>
              <a:bodyPr wrap="square" lIns="0" tIns="0" rIns="0" bIns="0" rtlCol="0"/>
              <a:lstStyle/>
              <a:p>
                <a:endParaRPr sz="4000"/>
              </a:p>
            </p:txBody>
          </p:sp>
          <p:sp>
            <p:nvSpPr>
              <p:cNvPr id="16" name="object 17">
                <a:extLst>
                  <a:ext uri="{FF2B5EF4-FFF2-40B4-BE49-F238E27FC236}">
                    <a16:creationId xmlns:a16="http://schemas.microsoft.com/office/drawing/2014/main" id="{89793EB9-B1B5-2FF3-5B6D-AC7A4AE25CE5}"/>
                  </a:ext>
                </a:extLst>
              </p:cNvPr>
              <p:cNvSpPr/>
              <p:nvPr/>
            </p:nvSpPr>
            <p:spPr>
              <a:xfrm>
                <a:off x="2325624" y="2206751"/>
                <a:ext cx="197485" cy="167005"/>
              </a:xfrm>
              <a:custGeom>
                <a:avLst/>
                <a:gdLst/>
                <a:ahLst/>
                <a:cxnLst/>
                <a:rect l="l" t="t" r="r" b="b"/>
                <a:pathLst>
                  <a:path w="197485" h="167005">
                    <a:moveTo>
                      <a:pt x="197358" y="165354"/>
                    </a:moveTo>
                    <a:lnTo>
                      <a:pt x="195834" y="163830"/>
                    </a:lnTo>
                    <a:lnTo>
                      <a:pt x="194310" y="165354"/>
                    </a:lnTo>
                    <a:lnTo>
                      <a:pt x="195834" y="166878"/>
                    </a:lnTo>
                    <a:lnTo>
                      <a:pt x="197358" y="165354"/>
                    </a:lnTo>
                    <a:close/>
                  </a:path>
                  <a:path w="197485" h="167005">
                    <a:moveTo>
                      <a:pt x="197358" y="159258"/>
                    </a:moveTo>
                    <a:lnTo>
                      <a:pt x="195834" y="157734"/>
                    </a:lnTo>
                    <a:lnTo>
                      <a:pt x="194310" y="159258"/>
                    </a:lnTo>
                    <a:lnTo>
                      <a:pt x="195834" y="160782"/>
                    </a:lnTo>
                    <a:lnTo>
                      <a:pt x="197358" y="159258"/>
                    </a:lnTo>
                    <a:close/>
                  </a:path>
                  <a:path w="197485" h="167005">
                    <a:moveTo>
                      <a:pt x="197358" y="153162"/>
                    </a:moveTo>
                    <a:lnTo>
                      <a:pt x="195834" y="151638"/>
                    </a:lnTo>
                    <a:lnTo>
                      <a:pt x="194310" y="153162"/>
                    </a:lnTo>
                    <a:lnTo>
                      <a:pt x="195834" y="154686"/>
                    </a:lnTo>
                    <a:lnTo>
                      <a:pt x="197358" y="153162"/>
                    </a:lnTo>
                    <a:close/>
                  </a:path>
                  <a:path w="197485" h="167005">
                    <a:moveTo>
                      <a:pt x="197358" y="147066"/>
                    </a:moveTo>
                    <a:lnTo>
                      <a:pt x="195834" y="145542"/>
                    </a:lnTo>
                    <a:lnTo>
                      <a:pt x="194310" y="147066"/>
                    </a:lnTo>
                    <a:lnTo>
                      <a:pt x="195834" y="148590"/>
                    </a:lnTo>
                    <a:lnTo>
                      <a:pt x="197358" y="147066"/>
                    </a:lnTo>
                    <a:close/>
                  </a:path>
                  <a:path w="197485" h="167005">
                    <a:moveTo>
                      <a:pt x="197358" y="140970"/>
                    </a:moveTo>
                    <a:lnTo>
                      <a:pt x="195834" y="139446"/>
                    </a:lnTo>
                    <a:lnTo>
                      <a:pt x="194310" y="140970"/>
                    </a:lnTo>
                    <a:lnTo>
                      <a:pt x="195834" y="142494"/>
                    </a:lnTo>
                    <a:lnTo>
                      <a:pt x="197358" y="140970"/>
                    </a:lnTo>
                    <a:close/>
                  </a:path>
                  <a:path w="197485" h="167005">
                    <a:moveTo>
                      <a:pt x="197358" y="134874"/>
                    </a:moveTo>
                    <a:lnTo>
                      <a:pt x="195834" y="133350"/>
                    </a:lnTo>
                    <a:lnTo>
                      <a:pt x="194310" y="134874"/>
                    </a:lnTo>
                    <a:lnTo>
                      <a:pt x="195834" y="136398"/>
                    </a:lnTo>
                    <a:lnTo>
                      <a:pt x="197358" y="134874"/>
                    </a:lnTo>
                    <a:close/>
                  </a:path>
                  <a:path w="197485" h="167005">
                    <a:moveTo>
                      <a:pt x="197358" y="128778"/>
                    </a:moveTo>
                    <a:lnTo>
                      <a:pt x="195834" y="127254"/>
                    </a:lnTo>
                    <a:lnTo>
                      <a:pt x="194310" y="128778"/>
                    </a:lnTo>
                    <a:lnTo>
                      <a:pt x="195834" y="130302"/>
                    </a:lnTo>
                    <a:lnTo>
                      <a:pt x="197358" y="128778"/>
                    </a:lnTo>
                    <a:close/>
                  </a:path>
                  <a:path w="197485" h="167005">
                    <a:moveTo>
                      <a:pt x="197358" y="122682"/>
                    </a:moveTo>
                    <a:lnTo>
                      <a:pt x="195834" y="121158"/>
                    </a:lnTo>
                    <a:lnTo>
                      <a:pt x="194310" y="122682"/>
                    </a:lnTo>
                    <a:lnTo>
                      <a:pt x="195834" y="124206"/>
                    </a:lnTo>
                    <a:lnTo>
                      <a:pt x="197358" y="122682"/>
                    </a:lnTo>
                    <a:close/>
                  </a:path>
                  <a:path w="197485" h="167005">
                    <a:moveTo>
                      <a:pt x="197358" y="116586"/>
                    </a:moveTo>
                    <a:lnTo>
                      <a:pt x="195834" y="115062"/>
                    </a:lnTo>
                    <a:lnTo>
                      <a:pt x="194310" y="116586"/>
                    </a:lnTo>
                    <a:lnTo>
                      <a:pt x="195834" y="118110"/>
                    </a:lnTo>
                    <a:lnTo>
                      <a:pt x="197358" y="116586"/>
                    </a:lnTo>
                    <a:close/>
                  </a:path>
                  <a:path w="197485" h="167005">
                    <a:moveTo>
                      <a:pt x="197358" y="110490"/>
                    </a:moveTo>
                    <a:lnTo>
                      <a:pt x="195834" y="108966"/>
                    </a:lnTo>
                    <a:lnTo>
                      <a:pt x="194310" y="110490"/>
                    </a:lnTo>
                    <a:lnTo>
                      <a:pt x="195834" y="112014"/>
                    </a:lnTo>
                    <a:lnTo>
                      <a:pt x="197358" y="110490"/>
                    </a:lnTo>
                    <a:close/>
                  </a:path>
                  <a:path w="197485" h="167005">
                    <a:moveTo>
                      <a:pt x="197358" y="104394"/>
                    </a:moveTo>
                    <a:lnTo>
                      <a:pt x="195834" y="102870"/>
                    </a:lnTo>
                    <a:lnTo>
                      <a:pt x="194310" y="104394"/>
                    </a:lnTo>
                    <a:lnTo>
                      <a:pt x="195834" y="105918"/>
                    </a:lnTo>
                    <a:lnTo>
                      <a:pt x="197358" y="104394"/>
                    </a:lnTo>
                    <a:close/>
                  </a:path>
                  <a:path w="197485" h="167005">
                    <a:moveTo>
                      <a:pt x="197358" y="0"/>
                    </a:moveTo>
                    <a:lnTo>
                      <a:pt x="194310" y="0"/>
                    </a:lnTo>
                    <a:lnTo>
                      <a:pt x="194310" y="3048"/>
                    </a:lnTo>
                    <a:lnTo>
                      <a:pt x="194310" y="96774"/>
                    </a:lnTo>
                    <a:lnTo>
                      <a:pt x="3048" y="96774"/>
                    </a:lnTo>
                    <a:lnTo>
                      <a:pt x="3048" y="3048"/>
                    </a:lnTo>
                    <a:lnTo>
                      <a:pt x="194310" y="3048"/>
                    </a:lnTo>
                    <a:lnTo>
                      <a:pt x="194310" y="0"/>
                    </a:lnTo>
                    <a:lnTo>
                      <a:pt x="0" y="0"/>
                    </a:lnTo>
                    <a:lnTo>
                      <a:pt x="0" y="99822"/>
                    </a:lnTo>
                    <a:lnTo>
                      <a:pt x="195834" y="99822"/>
                    </a:lnTo>
                    <a:lnTo>
                      <a:pt x="197358" y="99822"/>
                    </a:lnTo>
                    <a:lnTo>
                      <a:pt x="197358" y="98298"/>
                    </a:lnTo>
                    <a:lnTo>
                      <a:pt x="197358" y="96774"/>
                    </a:lnTo>
                    <a:lnTo>
                      <a:pt x="197358" y="3048"/>
                    </a:lnTo>
                    <a:lnTo>
                      <a:pt x="197358" y="1524"/>
                    </a:lnTo>
                    <a:lnTo>
                      <a:pt x="197358" y="0"/>
                    </a:lnTo>
                    <a:close/>
                  </a:path>
                </a:pathLst>
              </a:custGeom>
              <a:solidFill>
                <a:srgbClr val="000000"/>
              </a:solidFill>
            </p:spPr>
            <p:txBody>
              <a:bodyPr wrap="square" lIns="0" tIns="0" rIns="0" bIns="0" rtlCol="0"/>
              <a:lstStyle/>
              <a:p>
                <a:endParaRPr sz="4000"/>
              </a:p>
            </p:txBody>
          </p:sp>
          <p:pic>
            <p:nvPicPr>
              <p:cNvPr id="17" name="object 18">
                <a:extLst>
                  <a:ext uri="{FF2B5EF4-FFF2-40B4-BE49-F238E27FC236}">
                    <a16:creationId xmlns:a16="http://schemas.microsoft.com/office/drawing/2014/main" id="{93C81443-0C82-CC31-5D54-8E3090466009}"/>
                  </a:ext>
                </a:extLst>
              </p:cNvPr>
              <p:cNvPicPr/>
              <p:nvPr/>
            </p:nvPicPr>
            <p:blipFill>
              <a:blip r:embed="rId7" cstate="print"/>
              <a:stretch>
                <a:fillRect/>
              </a:stretch>
            </p:blipFill>
            <p:spPr>
              <a:xfrm>
                <a:off x="2883407" y="2206751"/>
                <a:ext cx="318516" cy="166877"/>
              </a:xfrm>
              <a:prstGeom prst="rect">
                <a:avLst/>
              </a:prstGeom>
            </p:spPr>
          </p:pic>
          <p:sp>
            <p:nvSpPr>
              <p:cNvPr id="18" name="object 19">
                <a:extLst>
                  <a:ext uri="{FF2B5EF4-FFF2-40B4-BE49-F238E27FC236}">
                    <a16:creationId xmlns:a16="http://schemas.microsoft.com/office/drawing/2014/main" id="{BED5CE2A-289D-65ED-59E1-7EA6FA407C5E}"/>
                  </a:ext>
                </a:extLst>
              </p:cNvPr>
              <p:cNvSpPr/>
              <p:nvPr/>
            </p:nvSpPr>
            <p:spPr>
              <a:xfrm>
                <a:off x="2519552" y="2155897"/>
                <a:ext cx="363855" cy="27940"/>
              </a:xfrm>
              <a:custGeom>
                <a:avLst/>
                <a:gdLst/>
                <a:ahLst/>
                <a:cxnLst/>
                <a:rect l="l" t="t" r="r" b="b"/>
                <a:pathLst>
                  <a:path w="363855" h="27939">
                    <a:moveTo>
                      <a:pt x="44958" y="0"/>
                    </a:moveTo>
                    <a:lnTo>
                      <a:pt x="0" y="13716"/>
                    </a:lnTo>
                    <a:lnTo>
                      <a:pt x="44958" y="27432"/>
                    </a:lnTo>
                    <a:lnTo>
                      <a:pt x="44958" y="18287"/>
                    </a:lnTo>
                    <a:lnTo>
                      <a:pt x="40386" y="18287"/>
                    </a:lnTo>
                    <a:lnTo>
                      <a:pt x="40386" y="9144"/>
                    </a:lnTo>
                    <a:lnTo>
                      <a:pt x="44958" y="9144"/>
                    </a:lnTo>
                    <a:lnTo>
                      <a:pt x="44958" y="0"/>
                    </a:lnTo>
                    <a:close/>
                  </a:path>
                  <a:path w="363855" h="27939">
                    <a:moveTo>
                      <a:pt x="318516" y="0"/>
                    </a:moveTo>
                    <a:lnTo>
                      <a:pt x="318516" y="27432"/>
                    </a:lnTo>
                    <a:lnTo>
                      <a:pt x="348489" y="18287"/>
                    </a:lnTo>
                    <a:lnTo>
                      <a:pt x="323088" y="18287"/>
                    </a:lnTo>
                    <a:lnTo>
                      <a:pt x="323088" y="9144"/>
                    </a:lnTo>
                    <a:lnTo>
                      <a:pt x="348488" y="9144"/>
                    </a:lnTo>
                    <a:lnTo>
                      <a:pt x="318516" y="0"/>
                    </a:lnTo>
                    <a:close/>
                  </a:path>
                  <a:path w="363855" h="27939">
                    <a:moveTo>
                      <a:pt x="44958" y="9144"/>
                    </a:moveTo>
                    <a:lnTo>
                      <a:pt x="40386" y="9144"/>
                    </a:lnTo>
                    <a:lnTo>
                      <a:pt x="40386" y="18287"/>
                    </a:lnTo>
                    <a:lnTo>
                      <a:pt x="44958" y="18287"/>
                    </a:lnTo>
                    <a:lnTo>
                      <a:pt x="44958" y="9144"/>
                    </a:lnTo>
                    <a:close/>
                  </a:path>
                  <a:path w="363855" h="27939">
                    <a:moveTo>
                      <a:pt x="318516" y="9144"/>
                    </a:moveTo>
                    <a:lnTo>
                      <a:pt x="44958" y="9144"/>
                    </a:lnTo>
                    <a:lnTo>
                      <a:pt x="44958" y="18287"/>
                    </a:lnTo>
                    <a:lnTo>
                      <a:pt x="318516" y="18287"/>
                    </a:lnTo>
                    <a:lnTo>
                      <a:pt x="318516" y="9144"/>
                    </a:lnTo>
                    <a:close/>
                  </a:path>
                  <a:path w="363855" h="27939">
                    <a:moveTo>
                      <a:pt x="348488" y="9144"/>
                    </a:moveTo>
                    <a:lnTo>
                      <a:pt x="323088" y="9144"/>
                    </a:lnTo>
                    <a:lnTo>
                      <a:pt x="323088" y="18287"/>
                    </a:lnTo>
                    <a:lnTo>
                      <a:pt x="348489" y="18287"/>
                    </a:lnTo>
                    <a:lnTo>
                      <a:pt x="363474" y="13716"/>
                    </a:lnTo>
                    <a:lnTo>
                      <a:pt x="348488" y="9144"/>
                    </a:lnTo>
                    <a:close/>
                  </a:path>
                </a:pathLst>
              </a:custGeom>
              <a:solidFill>
                <a:srgbClr val="000000"/>
              </a:solidFill>
            </p:spPr>
            <p:txBody>
              <a:bodyPr wrap="square" lIns="0" tIns="0" rIns="0" bIns="0" rtlCol="0"/>
              <a:lstStyle/>
              <a:p>
                <a:endParaRPr sz="4000"/>
              </a:p>
            </p:txBody>
          </p:sp>
        </p:grpSp>
        <p:sp>
          <p:nvSpPr>
            <p:cNvPr id="19" name="object 20">
              <a:extLst>
                <a:ext uri="{FF2B5EF4-FFF2-40B4-BE49-F238E27FC236}">
                  <a16:creationId xmlns:a16="http://schemas.microsoft.com/office/drawing/2014/main" id="{1FA6C7C2-F357-A8B4-9EB6-0DD08F45153D}"/>
                </a:ext>
              </a:extLst>
            </p:cNvPr>
            <p:cNvSpPr txBox="1"/>
            <p:nvPr/>
          </p:nvSpPr>
          <p:spPr>
            <a:xfrm>
              <a:off x="1430082" y="1911949"/>
              <a:ext cx="236874" cy="195392"/>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z="3600" spc="-37" baseline="-4830" dirty="0">
                  <a:latin typeface="Symbol"/>
                  <a:cs typeface="Symbol"/>
                </a:rPr>
                <a:t></a:t>
              </a:r>
              <a:r>
                <a:rPr sz="2400" spc="-37" baseline="-29629" dirty="0">
                  <a:latin typeface="Times New Roman"/>
                  <a:cs typeface="Times New Roman"/>
                </a:rPr>
                <a:t>2</a:t>
              </a:r>
              <a:endParaRPr dirty="0">
                <a:latin typeface="Symbol"/>
                <a:cs typeface="Symbol"/>
              </a:endParaRPr>
            </a:p>
          </p:txBody>
        </p:sp>
        <p:grpSp>
          <p:nvGrpSpPr>
            <p:cNvPr id="20" name="object 21">
              <a:extLst>
                <a:ext uri="{FF2B5EF4-FFF2-40B4-BE49-F238E27FC236}">
                  <a16:creationId xmlns:a16="http://schemas.microsoft.com/office/drawing/2014/main" id="{E1D83376-4580-E8D8-E4D9-15CC972FC428}"/>
                </a:ext>
              </a:extLst>
            </p:cNvPr>
            <p:cNvGrpSpPr/>
            <p:nvPr/>
          </p:nvGrpSpPr>
          <p:grpSpPr>
            <a:xfrm>
              <a:off x="966977" y="2377439"/>
              <a:ext cx="657225" cy="560070"/>
              <a:chOff x="966977" y="2377439"/>
              <a:chExt cx="657225" cy="560070"/>
            </a:xfrm>
          </p:grpSpPr>
          <p:pic>
            <p:nvPicPr>
              <p:cNvPr id="21" name="object 22">
                <a:extLst>
                  <a:ext uri="{FF2B5EF4-FFF2-40B4-BE49-F238E27FC236}">
                    <a16:creationId xmlns:a16="http://schemas.microsoft.com/office/drawing/2014/main" id="{2FF6F097-C6F6-CDE0-EEB9-8EFEA9F76CAD}"/>
                  </a:ext>
                </a:extLst>
              </p:cNvPr>
              <p:cNvPicPr/>
              <p:nvPr/>
            </p:nvPicPr>
            <p:blipFill>
              <a:blip r:embed="rId8" cstate="print"/>
              <a:stretch>
                <a:fillRect/>
              </a:stretch>
            </p:blipFill>
            <p:spPr>
              <a:xfrm>
                <a:off x="968501" y="2426207"/>
                <a:ext cx="266700" cy="243077"/>
              </a:xfrm>
              <a:prstGeom prst="rect">
                <a:avLst/>
              </a:prstGeom>
            </p:spPr>
          </p:pic>
          <p:sp>
            <p:nvSpPr>
              <p:cNvPr id="22" name="object 23">
                <a:extLst>
                  <a:ext uri="{FF2B5EF4-FFF2-40B4-BE49-F238E27FC236}">
                    <a16:creationId xmlns:a16="http://schemas.microsoft.com/office/drawing/2014/main" id="{B759A8B5-D8C6-A55C-B867-02F1BF834004}"/>
                  </a:ext>
                </a:extLst>
              </p:cNvPr>
              <p:cNvSpPr/>
              <p:nvPr/>
            </p:nvSpPr>
            <p:spPr>
              <a:xfrm>
                <a:off x="966977" y="2424683"/>
                <a:ext cx="269875" cy="246379"/>
              </a:xfrm>
              <a:custGeom>
                <a:avLst/>
                <a:gdLst/>
                <a:ahLst/>
                <a:cxnLst/>
                <a:rect l="l" t="t" r="r" b="b"/>
                <a:pathLst>
                  <a:path w="269875" h="246380">
                    <a:moveTo>
                      <a:pt x="269747" y="0"/>
                    </a:moveTo>
                    <a:lnTo>
                      <a:pt x="0" y="0"/>
                    </a:lnTo>
                    <a:lnTo>
                      <a:pt x="0" y="246125"/>
                    </a:lnTo>
                    <a:lnTo>
                      <a:pt x="269747" y="246125"/>
                    </a:lnTo>
                    <a:lnTo>
                      <a:pt x="269747" y="244601"/>
                    </a:lnTo>
                    <a:lnTo>
                      <a:pt x="3047" y="244601"/>
                    </a:lnTo>
                    <a:lnTo>
                      <a:pt x="1524" y="243077"/>
                    </a:lnTo>
                    <a:lnTo>
                      <a:pt x="3047" y="243077"/>
                    </a:lnTo>
                    <a:lnTo>
                      <a:pt x="3047" y="3048"/>
                    </a:lnTo>
                    <a:lnTo>
                      <a:pt x="1524" y="3048"/>
                    </a:lnTo>
                    <a:lnTo>
                      <a:pt x="3047" y="1524"/>
                    </a:lnTo>
                    <a:lnTo>
                      <a:pt x="269747" y="1524"/>
                    </a:lnTo>
                    <a:lnTo>
                      <a:pt x="269747" y="0"/>
                    </a:lnTo>
                    <a:close/>
                  </a:path>
                  <a:path w="269875" h="246380">
                    <a:moveTo>
                      <a:pt x="3047" y="243077"/>
                    </a:moveTo>
                    <a:lnTo>
                      <a:pt x="1524" y="243077"/>
                    </a:lnTo>
                    <a:lnTo>
                      <a:pt x="3047" y="244601"/>
                    </a:lnTo>
                    <a:lnTo>
                      <a:pt x="3047" y="243077"/>
                    </a:lnTo>
                    <a:close/>
                  </a:path>
                  <a:path w="269875" h="246380">
                    <a:moveTo>
                      <a:pt x="266700" y="243077"/>
                    </a:moveTo>
                    <a:lnTo>
                      <a:pt x="3047" y="243077"/>
                    </a:lnTo>
                    <a:lnTo>
                      <a:pt x="3047" y="244601"/>
                    </a:lnTo>
                    <a:lnTo>
                      <a:pt x="266700" y="244601"/>
                    </a:lnTo>
                    <a:lnTo>
                      <a:pt x="266700" y="243077"/>
                    </a:lnTo>
                    <a:close/>
                  </a:path>
                  <a:path w="269875" h="246380">
                    <a:moveTo>
                      <a:pt x="266700" y="1524"/>
                    </a:moveTo>
                    <a:lnTo>
                      <a:pt x="266700" y="244601"/>
                    </a:lnTo>
                    <a:lnTo>
                      <a:pt x="268224" y="243077"/>
                    </a:lnTo>
                    <a:lnTo>
                      <a:pt x="269747" y="243077"/>
                    </a:lnTo>
                    <a:lnTo>
                      <a:pt x="269747" y="3048"/>
                    </a:lnTo>
                    <a:lnTo>
                      <a:pt x="268224" y="3048"/>
                    </a:lnTo>
                    <a:lnTo>
                      <a:pt x="266700" y="1524"/>
                    </a:lnTo>
                    <a:close/>
                  </a:path>
                  <a:path w="269875" h="246380">
                    <a:moveTo>
                      <a:pt x="269747" y="243077"/>
                    </a:moveTo>
                    <a:lnTo>
                      <a:pt x="268224" y="243077"/>
                    </a:lnTo>
                    <a:lnTo>
                      <a:pt x="266700" y="244601"/>
                    </a:lnTo>
                    <a:lnTo>
                      <a:pt x="269747" y="244601"/>
                    </a:lnTo>
                    <a:lnTo>
                      <a:pt x="269747" y="243077"/>
                    </a:lnTo>
                    <a:close/>
                  </a:path>
                  <a:path w="269875" h="246380">
                    <a:moveTo>
                      <a:pt x="3047" y="1524"/>
                    </a:moveTo>
                    <a:lnTo>
                      <a:pt x="1524" y="3048"/>
                    </a:lnTo>
                    <a:lnTo>
                      <a:pt x="3047" y="3048"/>
                    </a:lnTo>
                    <a:lnTo>
                      <a:pt x="3047" y="1524"/>
                    </a:lnTo>
                    <a:close/>
                  </a:path>
                  <a:path w="269875" h="246380">
                    <a:moveTo>
                      <a:pt x="266700" y="1524"/>
                    </a:moveTo>
                    <a:lnTo>
                      <a:pt x="3047" y="1524"/>
                    </a:lnTo>
                    <a:lnTo>
                      <a:pt x="3047" y="3048"/>
                    </a:lnTo>
                    <a:lnTo>
                      <a:pt x="266700" y="3048"/>
                    </a:lnTo>
                    <a:lnTo>
                      <a:pt x="266700" y="1524"/>
                    </a:lnTo>
                    <a:close/>
                  </a:path>
                  <a:path w="269875" h="246380">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3" name="object 24">
                <a:extLst>
                  <a:ext uri="{FF2B5EF4-FFF2-40B4-BE49-F238E27FC236}">
                    <a16:creationId xmlns:a16="http://schemas.microsoft.com/office/drawing/2014/main" id="{93FBC898-7B20-897F-1029-ADBA5FFB395D}"/>
                  </a:ext>
                </a:extLst>
              </p:cNvPr>
              <p:cNvPicPr/>
              <p:nvPr/>
            </p:nvPicPr>
            <p:blipFill>
              <a:blip r:embed="rId9" cstate="print"/>
              <a:stretch>
                <a:fillRect/>
              </a:stretch>
            </p:blipFill>
            <p:spPr>
              <a:xfrm>
                <a:off x="968501" y="2377439"/>
                <a:ext cx="266700" cy="48767"/>
              </a:xfrm>
              <a:prstGeom prst="rect">
                <a:avLst/>
              </a:prstGeom>
            </p:spPr>
          </p:pic>
          <p:sp>
            <p:nvSpPr>
              <p:cNvPr id="24" name="object 25">
                <a:extLst>
                  <a:ext uri="{FF2B5EF4-FFF2-40B4-BE49-F238E27FC236}">
                    <a16:creationId xmlns:a16="http://schemas.microsoft.com/office/drawing/2014/main" id="{57D5EE90-3547-C327-830C-49BF4D8437FF}"/>
                  </a:ext>
                </a:extLst>
              </p:cNvPr>
              <p:cNvSpPr/>
              <p:nvPr/>
            </p:nvSpPr>
            <p:spPr>
              <a:xfrm>
                <a:off x="966978" y="2377439"/>
                <a:ext cx="269875" cy="50800"/>
              </a:xfrm>
              <a:custGeom>
                <a:avLst/>
                <a:gdLst/>
                <a:ahLst/>
                <a:cxnLst/>
                <a:rect l="l" t="t" r="r" b="b"/>
                <a:pathLst>
                  <a:path w="269875" h="50800">
                    <a:moveTo>
                      <a:pt x="269748" y="0"/>
                    </a:moveTo>
                    <a:lnTo>
                      <a:pt x="266700" y="0"/>
                    </a:lnTo>
                    <a:lnTo>
                      <a:pt x="266700" y="46990"/>
                    </a:lnTo>
                    <a:lnTo>
                      <a:pt x="266700" y="47244"/>
                    </a:lnTo>
                    <a:lnTo>
                      <a:pt x="3048" y="47244"/>
                    </a:lnTo>
                    <a:lnTo>
                      <a:pt x="2540" y="47244"/>
                    </a:lnTo>
                    <a:lnTo>
                      <a:pt x="2540" y="48260"/>
                    </a:lnTo>
                    <a:lnTo>
                      <a:pt x="1905" y="48260"/>
                    </a:lnTo>
                    <a:lnTo>
                      <a:pt x="1905" y="47625"/>
                    </a:lnTo>
                    <a:lnTo>
                      <a:pt x="2540" y="48260"/>
                    </a:lnTo>
                    <a:lnTo>
                      <a:pt x="2540" y="47244"/>
                    </a:lnTo>
                    <a:lnTo>
                      <a:pt x="1905" y="47244"/>
                    </a:lnTo>
                    <a:lnTo>
                      <a:pt x="1905" y="46990"/>
                    </a:lnTo>
                    <a:lnTo>
                      <a:pt x="3048" y="46990"/>
                    </a:lnTo>
                    <a:lnTo>
                      <a:pt x="3048" y="0"/>
                    </a:lnTo>
                    <a:lnTo>
                      <a:pt x="0" y="0"/>
                    </a:lnTo>
                    <a:lnTo>
                      <a:pt x="0" y="46990"/>
                    </a:lnTo>
                    <a:lnTo>
                      <a:pt x="0" y="48260"/>
                    </a:lnTo>
                    <a:lnTo>
                      <a:pt x="0" y="50800"/>
                    </a:lnTo>
                    <a:lnTo>
                      <a:pt x="269748" y="50800"/>
                    </a:lnTo>
                    <a:lnTo>
                      <a:pt x="269748" y="48768"/>
                    </a:lnTo>
                    <a:lnTo>
                      <a:pt x="269748" y="48260"/>
                    </a:lnTo>
                    <a:lnTo>
                      <a:pt x="269748" y="47244"/>
                    </a:lnTo>
                    <a:lnTo>
                      <a:pt x="268224" y="47244"/>
                    </a:lnTo>
                    <a:lnTo>
                      <a:pt x="267830" y="47637"/>
                    </a:lnTo>
                    <a:lnTo>
                      <a:pt x="267830" y="46990"/>
                    </a:lnTo>
                    <a:lnTo>
                      <a:pt x="269748" y="46990"/>
                    </a:lnTo>
                    <a:lnTo>
                      <a:pt x="269748" y="0"/>
                    </a:lnTo>
                    <a:close/>
                  </a:path>
                </a:pathLst>
              </a:custGeom>
              <a:solidFill>
                <a:srgbClr val="000000"/>
              </a:solidFill>
            </p:spPr>
            <p:txBody>
              <a:bodyPr wrap="square" lIns="0" tIns="0" rIns="0" bIns="0" rtlCol="0"/>
              <a:lstStyle/>
              <a:p>
                <a:endParaRPr sz="4000"/>
              </a:p>
            </p:txBody>
          </p:sp>
          <p:pic>
            <p:nvPicPr>
              <p:cNvPr id="25" name="object 26">
                <a:extLst>
                  <a:ext uri="{FF2B5EF4-FFF2-40B4-BE49-F238E27FC236}">
                    <a16:creationId xmlns:a16="http://schemas.microsoft.com/office/drawing/2014/main" id="{5CA7062D-0CF4-4483-748A-ED7B780F8528}"/>
                  </a:ext>
                </a:extLst>
              </p:cNvPr>
              <p:cNvPicPr/>
              <p:nvPr/>
            </p:nvPicPr>
            <p:blipFill>
              <a:blip r:embed="rId10" cstate="print"/>
              <a:stretch>
                <a:fillRect/>
              </a:stretch>
            </p:blipFill>
            <p:spPr>
              <a:xfrm>
                <a:off x="968501" y="2669285"/>
                <a:ext cx="266700" cy="266700"/>
              </a:xfrm>
              <a:prstGeom prst="rect">
                <a:avLst/>
              </a:prstGeom>
            </p:spPr>
          </p:pic>
          <p:sp>
            <p:nvSpPr>
              <p:cNvPr id="26" name="object 27">
                <a:extLst>
                  <a:ext uri="{FF2B5EF4-FFF2-40B4-BE49-F238E27FC236}">
                    <a16:creationId xmlns:a16="http://schemas.microsoft.com/office/drawing/2014/main" id="{D45B0C08-B108-5EAD-4ABE-21C73F4FE625}"/>
                  </a:ext>
                </a:extLst>
              </p:cNvPr>
              <p:cNvSpPr/>
              <p:nvPr/>
            </p:nvSpPr>
            <p:spPr>
              <a:xfrm>
                <a:off x="966977" y="2667761"/>
                <a:ext cx="269875" cy="269875"/>
              </a:xfrm>
              <a:custGeom>
                <a:avLst/>
                <a:gdLst/>
                <a:ahLst/>
                <a:cxnLst/>
                <a:rect l="l" t="t" r="r" b="b"/>
                <a:pathLst>
                  <a:path w="269875" h="269875">
                    <a:moveTo>
                      <a:pt x="269747" y="0"/>
                    </a:moveTo>
                    <a:lnTo>
                      <a:pt x="0" y="0"/>
                    </a:lnTo>
                    <a:lnTo>
                      <a:pt x="0" y="269748"/>
                    </a:lnTo>
                    <a:lnTo>
                      <a:pt x="269747" y="269748"/>
                    </a:lnTo>
                    <a:lnTo>
                      <a:pt x="269747" y="268224"/>
                    </a:lnTo>
                    <a:lnTo>
                      <a:pt x="3047" y="268224"/>
                    </a:lnTo>
                    <a:lnTo>
                      <a:pt x="1524" y="266700"/>
                    </a:lnTo>
                    <a:lnTo>
                      <a:pt x="3047" y="266700"/>
                    </a:lnTo>
                    <a:lnTo>
                      <a:pt x="3047" y="3048"/>
                    </a:lnTo>
                    <a:lnTo>
                      <a:pt x="1524" y="3048"/>
                    </a:lnTo>
                    <a:lnTo>
                      <a:pt x="3047" y="1524"/>
                    </a:lnTo>
                    <a:lnTo>
                      <a:pt x="269747" y="1524"/>
                    </a:lnTo>
                    <a:lnTo>
                      <a:pt x="269747" y="0"/>
                    </a:lnTo>
                    <a:close/>
                  </a:path>
                  <a:path w="269875" h="269875">
                    <a:moveTo>
                      <a:pt x="3047" y="266700"/>
                    </a:moveTo>
                    <a:lnTo>
                      <a:pt x="1524" y="266700"/>
                    </a:lnTo>
                    <a:lnTo>
                      <a:pt x="3047" y="268224"/>
                    </a:lnTo>
                    <a:lnTo>
                      <a:pt x="3047" y="266700"/>
                    </a:lnTo>
                    <a:close/>
                  </a:path>
                  <a:path w="269875" h="269875">
                    <a:moveTo>
                      <a:pt x="266700" y="266700"/>
                    </a:moveTo>
                    <a:lnTo>
                      <a:pt x="3047" y="266700"/>
                    </a:lnTo>
                    <a:lnTo>
                      <a:pt x="3047" y="268224"/>
                    </a:lnTo>
                    <a:lnTo>
                      <a:pt x="266700" y="268224"/>
                    </a:lnTo>
                    <a:lnTo>
                      <a:pt x="266700" y="266700"/>
                    </a:lnTo>
                    <a:close/>
                  </a:path>
                  <a:path w="269875" h="269875">
                    <a:moveTo>
                      <a:pt x="266700" y="1524"/>
                    </a:moveTo>
                    <a:lnTo>
                      <a:pt x="266700" y="268224"/>
                    </a:lnTo>
                    <a:lnTo>
                      <a:pt x="268224" y="266700"/>
                    </a:lnTo>
                    <a:lnTo>
                      <a:pt x="269747" y="266700"/>
                    </a:lnTo>
                    <a:lnTo>
                      <a:pt x="269747" y="3048"/>
                    </a:lnTo>
                    <a:lnTo>
                      <a:pt x="268224" y="3048"/>
                    </a:lnTo>
                    <a:lnTo>
                      <a:pt x="266700" y="1524"/>
                    </a:lnTo>
                    <a:close/>
                  </a:path>
                  <a:path w="269875" h="269875">
                    <a:moveTo>
                      <a:pt x="269747" y="266700"/>
                    </a:moveTo>
                    <a:lnTo>
                      <a:pt x="268224" y="266700"/>
                    </a:lnTo>
                    <a:lnTo>
                      <a:pt x="266700" y="268224"/>
                    </a:lnTo>
                    <a:lnTo>
                      <a:pt x="269747" y="268224"/>
                    </a:lnTo>
                    <a:lnTo>
                      <a:pt x="269747" y="266700"/>
                    </a:lnTo>
                    <a:close/>
                  </a:path>
                  <a:path w="269875" h="269875">
                    <a:moveTo>
                      <a:pt x="3047" y="1524"/>
                    </a:moveTo>
                    <a:lnTo>
                      <a:pt x="1524" y="3048"/>
                    </a:lnTo>
                    <a:lnTo>
                      <a:pt x="3047" y="3048"/>
                    </a:lnTo>
                    <a:lnTo>
                      <a:pt x="3047" y="1524"/>
                    </a:lnTo>
                    <a:close/>
                  </a:path>
                  <a:path w="269875" h="269875">
                    <a:moveTo>
                      <a:pt x="266700" y="1524"/>
                    </a:moveTo>
                    <a:lnTo>
                      <a:pt x="3047" y="1524"/>
                    </a:lnTo>
                    <a:lnTo>
                      <a:pt x="3047" y="3048"/>
                    </a:lnTo>
                    <a:lnTo>
                      <a:pt x="266700" y="3048"/>
                    </a:lnTo>
                    <a:lnTo>
                      <a:pt x="266700" y="1524"/>
                    </a:lnTo>
                    <a:close/>
                  </a:path>
                  <a:path w="269875" h="269875">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7" name="object 28">
                <a:extLst>
                  <a:ext uri="{FF2B5EF4-FFF2-40B4-BE49-F238E27FC236}">
                    <a16:creationId xmlns:a16="http://schemas.microsoft.com/office/drawing/2014/main" id="{DD4CC5EE-C34A-34F4-FB34-F0010CE77C0F}"/>
                  </a:ext>
                </a:extLst>
              </p:cNvPr>
              <p:cNvPicPr/>
              <p:nvPr/>
            </p:nvPicPr>
            <p:blipFill>
              <a:blip r:embed="rId11" cstate="print"/>
              <a:stretch>
                <a:fillRect/>
              </a:stretch>
            </p:blipFill>
            <p:spPr>
              <a:xfrm>
                <a:off x="1356359" y="2377439"/>
                <a:ext cx="267462" cy="509777"/>
              </a:xfrm>
              <a:prstGeom prst="rect">
                <a:avLst/>
              </a:prstGeom>
              <a:ln w="3175">
                <a:noFill/>
              </a:ln>
            </p:spPr>
          </p:pic>
        </p:grpSp>
        <p:sp>
          <p:nvSpPr>
            <p:cNvPr id="28" name="object 29">
              <a:extLst>
                <a:ext uri="{FF2B5EF4-FFF2-40B4-BE49-F238E27FC236}">
                  <a16:creationId xmlns:a16="http://schemas.microsoft.com/office/drawing/2014/main" id="{76FCF98A-C537-302B-0BC9-6C0A51C20428}"/>
                </a:ext>
              </a:extLst>
            </p:cNvPr>
            <p:cNvSpPr txBox="1"/>
            <p:nvPr/>
          </p:nvSpPr>
          <p:spPr>
            <a:xfrm>
              <a:off x="1402128" y="2474094"/>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lang="en-GB" sz="1400" dirty="0">
                  <a:latin typeface="Times New Roman"/>
                  <a:cs typeface="Times New Roman"/>
                </a:rPr>
                <a:t>CS</a:t>
              </a:r>
              <a:endParaRPr sz="1400" dirty="0">
                <a:latin typeface="Times New Roman"/>
                <a:cs typeface="Times New Roman"/>
              </a:endParaRPr>
            </a:p>
          </p:txBody>
        </p:sp>
        <p:grpSp>
          <p:nvGrpSpPr>
            <p:cNvPr id="29" name="object 30">
              <a:extLst>
                <a:ext uri="{FF2B5EF4-FFF2-40B4-BE49-F238E27FC236}">
                  <a16:creationId xmlns:a16="http://schemas.microsoft.com/office/drawing/2014/main" id="{9A4B1AD5-C030-349D-9F6C-494058DD62FD}"/>
                </a:ext>
              </a:extLst>
            </p:cNvPr>
            <p:cNvGrpSpPr/>
            <p:nvPr/>
          </p:nvGrpSpPr>
          <p:grpSpPr>
            <a:xfrm>
              <a:off x="1354836" y="2377439"/>
              <a:ext cx="2064256" cy="802894"/>
              <a:chOff x="1354836" y="2377439"/>
              <a:chExt cx="2064256" cy="802894"/>
            </a:xfrm>
          </p:grpSpPr>
          <p:pic>
            <p:nvPicPr>
              <p:cNvPr id="30" name="object 31">
                <a:extLst>
                  <a:ext uri="{FF2B5EF4-FFF2-40B4-BE49-F238E27FC236}">
                    <a16:creationId xmlns:a16="http://schemas.microsoft.com/office/drawing/2014/main" id="{DE11ABD1-936B-E9EA-AE38-AE7F7213A050}"/>
                  </a:ext>
                </a:extLst>
              </p:cNvPr>
              <p:cNvPicPr/>
              <p:nvPr/>
            </p:nvPicPr>
            <p:blipFill>
              <a:blip r:embed="rId12" cstate="print"/>
              <a:stretch>
                <a:fillRect/>
              </a:stretch>
            </p:blipFill>
            <p:spPr>
              <a:xfrm>
                <a:off x="1356360" y="2887217"/>
                <a:ext cx="267462" cy="291083"/>
              </a:xfrm>
              <a:prstGeom prst="rect">
                <a:avLst/>
              </a:prstGeom>
            </p:spPr>
          </p:pic>
          <p:sp>
            <p:nvSpPr>
              <p:cNvPr id="31" name="object 32">
                <a:extLst>
                  <a:ext uri="{FF2B5EF4-FFF2-40B4-BE49-F238E27FC236}">
                    <a16:creationId xmlns:a16="http://schemas.microsoft.com/office/drawing/2014/main" id="{7E7BA3B8-8ACE-CEE1-AE3F-17A005A42958}"/>
                  </a:ext>
                </a:extLst>
              </p:cNvPr>
              <p:cNvSpPr/>
              <p:nvPr/>
            </p:nvSpPr>
            <p:spPr>
              <a:xfrm>
                <a:off x="1354836" y="2885693"/>
                <a:ext cx="270510" cy="294640"/>
              </a:xfrm>
              <a:custGeom>
                <a:avLst/>
                <a:gdLst/>
                <a:ahLst/>
                <a:cxnLst/>
                <a:rect l="l" t="t" r="r" b="b"/>
                <a:pathLst>
                  <a:path w="270509" h="294639">
                    <a:moveTo>
                      <a:pt x="270509" y="0"/>
                    </a:moveTo>
                    <a:lnTo>
                      <a:pt x="0" y="0"/>
                    </a:lnTo>
                    <a:lnTo>
                      <a:pt x="0" y="294131"/>
                    </a:lnTo>
                    <a:lnTo>
                      <a:pt x="270509" y="294131"/>
                    </a:lnTo>
                    <a:lnTo>
                      <a:pt x="270509" y="292607"/>
                    </a:lnTo>
                    <a:lnTo>
                      <a:pt x="3047" y="292607"/>
                    </a:lnTo>
                    <a:lnTo>
                      <a:pt x="1523" y="291083"/>
                    </a:lnTo>
                    <a:lnTo>
                      <a:pt x="3047" y="291083"/>
                    </a:lnTo>
                    <a:lnTo>
                      <a:pt x="3047" y="3048"/>
                    </a:lnTo>
                    <a:lnTo>
                      <a:pt x="1523" y="3048"/>
                    </a:lnTo>
                    <a:lnTo>
                      <a:pt x="3047" y="1524"/>
                    </a:lnTo>
                    <a:lnTo>
                      <a:pt x="270509" y="1524"/>
                    </a:lnTo>
                    <a:lnTo>
                      <a:pt x="270509" y="0"/>
                    </a:lnTo>
                    <a:close/>
                  </a:path>
                  <a:path w="270509" h="294639">
                    <a:moveTo>
                      <a:pt x="3047" y="291083"/>
                    </a:moveTo>
                    <a:lnTo>
                      <a:pt x="1523" y="291083"/>
                    </a:lnTo>
                    <a:lnTo>
                      <a:pt x="3047" y="292607"/>
                    </a:lnTo>
                    <a:lnTo>
                      <a:pt x="3047" y="291083"/>
                    </a:lnTo>
                    <a:close/>
                  </a:path>
                  <a:path w="270509" h="294639">
                    <a:moveTo>
                      <a:pt x="267461" y="291083"/>
                    </a:moveTo>
                    <a:lnTo>
                      <a:pt x="3047" y="291083"/>
                    </a:lnTo>
                    <a:lnTo>
                      <a:pt x="3047" y="292607"/>
                    </a:lnTo>
                    <a:lnTo>
                      <a:pt x="267461" y="292607"/>
                    </a:lnTo>
                    <a:lnTo>
                      <a:pt x="267461" y="291083"/>
                    </a:lnTo>
                    <a:close/>
                  </a:path>
                  <a:path w="270509" h="294639">
                    <a:moveTo>
                      <a:pt x="267461" y="1524"/>
                    </a:moveTo>
                    <a:lnTo>
                      <a:pt x="267461" y="292607"/>
                    </a:lnTo>
                    <a:lnTo>
                      <a:pt x="268985" y="291083"/>
                    </a:lnTo>
                    <a:lnTo>
                      <a:pt x="270509" y="291083"/>
                    </a:lnTo>
                    <a:lnTo>
                      <a:pt x="270509" y="3048"/>
                    </a:lnTo>
                    <a:lnTo>
                      <a:pt x="268985" y="3048"/>
                    </a:lnTo>
                    <a:lnTo>
                      <a:pt x="267461" y="1524"/>
                    </a:lnTo>
                    <a:close/>
                  </a:path>
                  <a:path w="270509" h="294639">
                    <a:moveTo>
                      <a:pt x="270509" y="291083"/>
                    </a:moveTo>
                    <a:lnTo>
                      <a:pt x="268985" y="291083"/>
                    </a:lnTo>
                    <a:lnTo>
                      <a:pt x="267461" y="292607"/>
                    </a:lnTo>
                    <a:lnTo>
                      <a:pt x="270509" y="292607"/>
                    </a:lnTo>
                    <a:lnTo>
                      <a:pt x="270509" y="291083"/>
                    </a:lnTo>
                    <a:close/>
                  </a:path>
                  <a:path w="270509" h="294639">
                    <a:moveTo>
                      <a:pt x="3047" y="1524"/>
                    </a:moveTo>
                    <a:lnTo>
                      <a:pt x="1523" y="3048"/>
                    </a:lnTo>
                    <a:lnTo>
                      <a:pt x="3047" y="3048"/>
                    </a:lnTo>
                    <a:lnTo>
                      <a:pt x="3047" y="1524"/>
                    </a:lnTo>
                    <a:close/>
                  </a:path>
                  <a:path w="270509" h="294639">
                    <a:moveTo>
                      <a:pt x="267461" y="1524"/>
                    </a:moveTo>
                    <a:lnTo>
                      <a:pt x="3047" y="1524"/>
                    </a:lnTo>
                    <a:lnTo>
                      <a:pt x="3047" y="3048"/>
                    </a:lnTo>
                    <a:lnTo>
                      <a:pt x="267461" y="3048"/>
                    </a:lnTo>
                    <a:lnTo>
                      <a:pt x="267461" y="1524"/>
                    </a:lnTo>
                    <a:close/>
                  </a:path>
                  <a:path w="270509" h="294639">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pic>
            <p:nvPicPr>
              <p:cNvPr id="32" name="object 33">
                <a:extLst>
                  <a:ext uri="{FF2B5EF4-FFF2-40B4-BE49-F238E27FC236}">
                    <a16:creationId xmlns:a16="http://schemas.microsoft.com/office/drawing/2014/main" id="{B7FDD2C3-CA51-F232-E02E-5015ADD30171}"/>
                  </a:ext>
                </a:extLst>
              </p:cNvPr>
              <p:cNvPicPr/>
              <p:nvPr/>
            </p:nvPicPr>
            <p:blipFill>
              <a:blip r:embed="rId13" cstate="print"/>
              <a:stretch>
                <a:fillRect/>
              </a:stretch>
            </p:blipFill>
            <p:spPr>
              <a:xfrm>
                <a:off x="1987295" y="2377439"/>
                <a:ext cx="1431797" cy="268985"/>
              </a:xfrm>
              <a:prstGeom prst="rect">
                <a:avLst/>
              </a:prstGeom>
            </p:spPr>
          </p:pic>
        </p:grpSp>
        <p:sp>
          <p:nvSpPr>
            <p:cNvPr id="35" name="object 36">
              <a:extLst>
                <a:ext uri="{FF2B5EF4-FFF2-40B4-BE49-F238E27FC236}">
                  <a16:creationId xmlns:a16="http://schemas.microsoft.com/office/drawing/2014/main" id="{39C1D265-67FF-2670-80DC-0EC7CCD75972}"/>
                </a:ext>
              </a:extLst>
            </p:cNvPr>
            <p:cNvSpPr txBox="1"/>
            <p:nvPr/>
          </p:nvSpPr>
          <p:spPr>
            <a:xfrm>
              <a:off x="1519300" y="2084322"/>
              <a:ext cx="633050" cy="639376"/>
            </a:xfrm>
            <a:prstGeom prst="rect">
              <a:avLst/>
            </a:prstGeom>
          </p:spPr>
          <p:txBody>
            <a:bodyPr vert="horz" wrap="square" lIns="0" tIns="12065" rIns="0" bIns="0" rtlCol="0">
              <a:spAutoFit/>
            </a:bodyPr>
            <a:lstStyle/>
            <a:p>
              <a:pPr marL="782955">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a:p>
              <a:pPr>
                <a:lnSpc>
                  <a:spcPct val="100000"/>
                </a:lnSpc>
                <a:spcBef>
                  <a:spcPts val="445"/>
                </a:spcBef>
              </a:pPr>
              <a:endParaRPr sz="1200" dirty="0">
                <a:latin typeface="Times New Roman"/>
                <a:cs typeface="Times New Roman"/>
              </a:endParaRPr>
            </a:p>
            <a:p>
              <a:pPr marL="25400">
                <a:lnSpc>
                  <a:spcPct val="100000"/>
                </a:lnSpc>
                <a:tabLst>
                  <a:tab pos="782955" algn="l"/>
                </a:tabLst>
              </a:pPr>
              <a:r>
                <a:rPr sz="1200" b="1" dirty="0">
                  <a:latin typeface="Times New Roman"/>
                  <a:cs typeface="Times New Roman"/>
                </a:rPr>
                <a:t>	</a:t>
              </a:r>
              <a:r>
                <a:rPr sz="2400" spc="-25" dirty="0">
                  <a:latin typeface="Symbol"/>
                  <a:cs typeface="Symbol"/>
                </a:rPr>
                <a:t></a:t>
              </a:r>
              <a:r>
                <a:rPr sz="2400" spc="-37" baseline="-18518" dirty="0">
                  <a:latin typeface="Times New Roman"/>
                  <a:cs typeface="Times New Roman"/>
                </a:rPr>
                <a:t>2</a:t>
              </a:r>
              <a:endParaRPr sz="2400" baseline="-18518" dirty="0">
                <a:latin typeface="Times New Roman"/>
                <a:cs typeface="Times New Roman"/>
              </a:endParaRPr>
            </a:p>
            <a:p>
              <a:pPr>
                <a:lnSpc>
                  <a:spcPct val="100000"/>
                </a:lnSpc>
                <a:spcBef>
                  <a:spcPts val="595"/>
                </a:spcBef>
              </a:pPr>
              <a:endParaRPr sz="1200" dirty="0">
                <a:latin typeface="Times New Roman"/>
                <a:cs typeface="Times New Roman"/>
              </a:endParaRPr>
            </a:p>
          </p:txBody>
        </p:sp>
        <p:sp>
          <p:nvSpPr>
            <p:cNvPr id="37" name="object 29">
              <a:extLst>
                <a:ext uri="{FF2B5EF4-FFF2-40B4-BE49-F238E27FC236}">
                  <a16:creationId xmlns:a16="http://schemas.microsoft.com/office/drawing/2014/main" id="{C0C1DEFE-806A-4271-DB8D-7100F0381624}"/>
                </a:ext>
              </a:extLst>
            </p:cNvPr>
            <p:cNvSpPr txBox="1"/>
            <p:nvPr/>
          </p:nvSpPr>
          <p:spPr>
            <a:xfrm>
              <a:off x="989586" y="2440727"/>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sz="1400" b="1" spc="-25" dirty="0">
                  <a:latin typeface="Times New Roman"/>
                  <a:cs typeface="Times New Roman"/>
                </a:rPr>
                <a:t>CS</a:t>
              </a:r>
              <a:endParaRPr sz="1400" dirty="0">
                <a:latin typeface="Times New Roman"/>
                <a:cs typeface="Times New Roman"/>
              </a:endParaRPr>
            </a:p>
          </p:txBody>
        </p:sp>
        <p:sp>
          <p:nvSpPr>
            <p:cNvPr id="39" name="object 20">
              <a:extLst>
                <a:ext uri="{FF2B5EF4-FFF2-40B4-BE49-F238E27FC236}">
                  <a16:creationId xmlns:a16="http://schemas.microsoft.com/office/drawing/2014/main" id="{D015CC8E-3F74-51C5-3027-D73EC547DCA3}"/>
                </a:ext>
              </a:extLst>
            </p:cNvPr>
            <p:cNvSpPr txBox="1"/>
            <p:nvPr/>
          </p:nvSpPr>
          <p:spPr>
            <a:xfrm>
              <a:off x="2641918" y="2005154"/>
              <a:ext cx="119122" cy="148104"/>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pc="-50" dirty="0">
                  <a:latin typeface="Symbol"/>
                  <a:cs typeface="Symbol"/>
                </a:rPr>
                <a:t></a:t>
              </a:r>
              <a:endParaRPr dirty="0">
                <a:latin typeface="Symbol"/>
                <a:cs typeface="Symbol"/>
              </a:endParaRPr>
            </a:p>
          </p:txBody>
        </p:sp>
      </p:gr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zh-CN">
                <a:ea typeface="宋体" charset="-122"/>
              </a:rPr>
              <a:t>Example Taskset</a:t>
            </a:r>
            <a:endParaRPr lang="zh-CN" altLang="en-US">
              <a:ea typeface="宋体" charset="-122"/>
            </a:endParaRPr>
          </a:p>
        </p:txBody>
      </p:sp>
      <p:sp>
        <p:nvSpPr>
          <p:cNvPr id="10243" name="Content Placeholder 2" descr="Rectangle: Click to edit Master text styles&#10;Second level&#10;Third level&#10;Fourth level&#10;Fifth level"/>
          <p:cNvSpPr>
            <a:spLocks noGrp="1"/>
          </p:cNvSpPr>
          <p:nvPr>
            <p:ph idx="1"/>
          </p:nvPr>
        </p:nvSpPr>
        <p:spPr>
          <a:xfrm>
            <a:off x="1752601" y="3886200"/>
            <a:ext cx="8759825" cy="2667000"/>
          </a:xfrm>
        </p:spPr>
        <p:txBody>
          <a:bodyPr/>
          <a:lstStyle/>
          <a:p>
            <a:pPr eaLnBrk="1" hangingPunct="1"/>
            <a:r>
              <a:rPr lang="en-US" altLang="zh-CN" dirty="0">
                <a:ea typeface="宋体" charset="-122"/>
              </a:rPr>
              <a:t>Utilization=5/50+250/500+1000/3000=0.93</a:t>
            </a:r>
          </a:p>
          <a:p>
            <a:pPr eaLnBrk="1" hangingPunct="1"/>
            <a:r>
              <a:rPr lang="en-US" altLang="zh-CN" dirty="0">
                <a:ea typeface="宋体" charset="-122"/>
              </a:rPr>
              <a:t>WCRT (without blocking delays):</a:t>
            </a:r>
          </a:p>
          <a:p>
            <a:pPr lvl="1" eaLnBrk="1" hangingPunct="1"/>
            <a:r>
              <a:rPr lang="en-US" altLang="zh-CN" dirty="0">
                <a:ea typeface="宋体" charset="-122"/>
              </a:rPr>
              <a:t>R</a:t>
            </a:r>
            <a:r>
              <a:rPr lang="en-US" altLang="zh-CN" baseline="-25000" dirty="0">
                <a:ea typeface="宋体" charset="-122"/>
              </a:rPr>
              <a:t>A</a:t>
            </a:r>
            <a:r>
              <a:rPr lang="en-US" altLang="zh-CN" dirty="0">
                <a:ea typeface="宋体" charset="-122"/>
              </a:rPr>
              <a:t>=5, R</a:t>
            </a:r>
            <a:r>
              <a:rPr lang="en-US" altLang="zh-CN" baseline="-25000" dirty="0">
                <a:ea typeface="宋体" charset="-122"/>
              </a:rPr>
              <a:t>B</a:t>
            </a:r>
            <a:r>
              <a:rPr lang="en-US" altLang="zh-CN" dirty="0">
                <a:ea typeface="宋体" charset="-122"/>
              </a:rPr>
              <a:t>=280, R</a:t>
            </a:r>
            <a:r>
              <a:rPr lang="en-US" altLang="zh-CN" baseline="-25000" dirty="0">
                <a:ea typeface="宋体" charset="-122"/>
              </a:rPr>
              <a:t>C</a:t>
            </a:r>
            <a:r>
              <a:rPr lang="en-US" altLang="zh-CN" dirty="0">
                <a:ea typeface="宋体" charset="-122"/>
              </a:rPr>
              <a:t>=2500</a:t>
            </a:r>
            <a:endParaRPr lang="zh-CN" altLang="en-US" dirty="0">
              <a:ea typeface="宋体" charset="-122"/>
            </a:endParaRPr>
          </a:p>
        </p:txBody>
      </p:sp>
      <p:graphicFrame>
        <p:nvGraphicFramePr>
          <p:cNvPr id="4" name="Group 36"/>
          <p:cNvGraphicFramePr>
            <a:graphicFrameLocks/>
          </p:cNvGraphicFramePr>
          <p:nvPr/>
        </p:nvGraphicFramePr>
        <p:xfrm>
          <a:off x="3810001" y="1600200"/>
          <a:ext cx="4568825" cy="2049464"/>
        </p:xfrm>
        <a:graphic>
          <a:graphicData uri="http://schemas.openxmlformats.org/drawingml/2006/table">
            <a:tbl>
              <a:tblPr/>
              <a:tblGrid>
                <a:gridCol w="914400">
                  <a:extLst>
                    <a:ext uri="{9D8B030D-6E8A-4147-A177-3AD203B41FA5}">
                      <a16:colId xmlns:a16="http://schemas.microsoft.com/office/drawing/2014/main" val="20000"/>
                    </a:ext>
                  </a:extLst>
                </a:gridCol>
                <a:gridCol w="91281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2812">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zh-CN">
                <a:ea typeface="宋体" charset="-122"/>
              </a:rPr>
              <a:t>Priority Inversion</a:t>
            </a:r>
            <a:endParaRPr lang="zh-CN" altLang="en-US">
              <a:ea typeface="宋体" charset="-122"/>
            </a:endParaRPr>
          </a:p>
        </p:txBody>
      </p:sp>
      <p:sp>
        <p:nvSpPr>
          <p:cNvPr id="11267" name="Content Placeholder 2" descr="Rectangle: Click to edit Master text styles&#10;Second level&#10;Third level&#10;Fourth level&#10;Fifth level"/>
          <p:cNvSpPr>
            <a:spLocks noGrp="1"/>
          </p:cNvSpPr>
          <p:nvPr>
            <p:ph idx="1"/>
          </p:nvPr>
        </p:nvSpPr>
        <p:spPr>
          <a:xfrm>
            <a:off x="381000" y="1244600"/>
            <a:ext cx="4739878" cy="5461000"/>
          </a:xfrm>
        </p:spPr>
        <p:txBody>
          <a:bodyPr>
            <a:normAutofit lnSpcReduction="10000"/>
          </a:bodyPr>
          <a:lstStyle/>
          <a:p>
            <a:pPr eaLnBrk="1" hangingPunct="1">
              <a:lnSpc>
                <a:spcPct val="80000"/>
              </a:lnSpc>
            </a:pPr>
            <a:r>
              <a:rPr lang="en-US" altLang="zh-CN" sz="2500" dirty="0">
                <a:ea typeface="宋体" charset="-122"/>
              </a:rPr>
              <a:t>HP: High-Priority; MP: Medium-Priority; LP: Low-Priority</a:t>
            </a:r>
          </a:p>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MP task B starts running</a:t>
            </a:r>
          </a:p>
          <a:p>
            <a:pPr eaLnBrk="1" hangingPunct="1">
              <a:lnSpc>
                <a:spcPct val="80000"/>
              </a:lnSpc>
            </a:pPr>
            <a:r>
              <a:rPr lang="en-US" altLang="zh-CN" sz="2500" dirty="0">
                <a:ea typeface="宋体" charset="-122"/>
              </a:rPr>
              <a:t>t+253: MP task B finishes; LP task C starts running</a:t>
            </a:r>
          </a:p>
          <a:p>
            <a:pPr eaLnBrk="1" hangingPunct="1">
              <a:lnSpc>
                <a:spcPct val="80000"/>
              </a:lnSpc>
            </a:pPr>
            <a:r>
              <a:rPr lang="en-US" altLang="zh-CN" sz="2500" dirty="0">
                <a:ea typeface="宋体" charset="-122"/>
              </a:rPr>
              <a:t>t+254: LP task C unlocks s; HP last A starts running, but it already missed its deadline long ago!</a:t>
            </a:r>
          </a:p>
          <a:p>
            <a:pPr eaLnBrk="1" hangingPunct="1">
              <a:lnSpc>
                <a:spcPct val="80000"/>
              </a:lnSpc>
            </a:pPr>
            <a:endParaRPr lang="en-US" altLang="zh-CN" sz="2500" dirty="0">
              <a:ea typeface="宋体" charset="-122"/>
            </a:endParaRPr>
          </a:p>
          <a:p>
            <a:pPr eaLnBrk="1" hangingPunct="1">
              <a:lnSpc>
                <a:spcPct val="80000"/>
              </a:lnSpc>
            </a:pPr>
            <a:endParaRPr lang="zh-CN" altLang="en-US" sz="2500" dirty="0">
              <a:ea typeface="宋体" charset="-122"/>
            </a:endParaRPr>
          </a:p>
        </p:txBody>
      </p:sp>
      <p:pic>
        <p:nvPicPr>
          <p:cNvPr id="11268" name="Picture 2"/>
          <p:cNvPicPr>
            <a:picLocks noChangeAspect="1" noChangeArrowheads="1"/>
          </p:cNvPicPr>
          <p:nvPr/>
        </p:nvPicPr>
        <p:blipFill>
          <a:blip r:embed="rId2"/>
          <a:srcRect/>
          <a:stretch>
            <a:fillRect/>
          </a:stretch>
        </p:blipFill>
        <p:spPr bwMode="auto">
          <a:xfrm>
            <a:off x="5153026" y="1397000"/>
            <a:ext cx="5514975" cy="3098800"/>
          </a:xfrm>
          <a:prstGeom prst="rect">
            <a:avLst/>
          </a:prstGeom>
          <a:noFill/>
          <a:ln w="9525">
            <a:noFill/>
            <a:miter lim="800000"/>
            <a:headEnd/>
            <a:tailEnd/>
          </a:ln>
        </p:spPr>
      </p:pic>
      <p:graphicFrame>
        <p:nvGraphicFramePr>
          <p:cNvPr id="3" name="Group 36">
            <a:extLst>
              <a:ext uri="{FF2B5EF4-FFF2-40B4-BE49-F238E27FC236}">
                <a16:creationId xmlns:a16="http://schemas.microsoft.com/office/drawing/2014/main" id="{28F597B8-17D1-D3D5-0F3E-639706F369EB}"/>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a:ea typeface="宋体" charset="-122"/>
              </a:rPr>
              <a:t>Priority Inversion and Priority Inheritance</a:t>
            </a:r>
          </a:p>
        </p:txBody>
      </p:sp>
      <mc:AlternateContent xmlns:mc="http://schemas.openxmlformats.org/markup-compatibility/2006" xmlns:a14="http://schemas.microsoft.com/office/drawing/2010/main">
        <mc:Choice Requires="a14">
          <p:sp>
            <p:nvSpPr>
              <p:cNvPr id="110595"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defRPr/>
                </a:pPr>
                <a:r>
                  <a:rPr lang="en-US" altLang="zh-CN" dirty="0">
                    <a:ea typeface="宋体" charset="-122"/>
                  </a:rPr>
                  <a:t>Priority inversion happened</a:t>
                </a:r>
              </a:p>
              <a:p>
                <a:pPr lvl="1" eaLnBrk="1" hangingPunct="1">
                  <a:defRPr/>
                </a:pPr>
                <a:r>
                  <a:rPr lang="en-US" altLang="zh-CN" dirty="0">
                    <a:ea typeface="宋体" charset="-122"/>
                  </a:rPr>
                  <a:t>High priority task (A) is blocked by low-priority task (B) for an </a:t>
                </a:r>
                <a:r>
                  <a:rPr lang="en-US" altLang="zh-CN" dirty="0">
                    <a:solidFill>
                      <a:srgbClr val="FF0000"/>
                    </a:solidFill>
                    <a:ea typeface="宋体" charset="-122"/>
                  </a:rPr>
                  <a:t>unbounded interval of time</a:t>
                </a:r>
                <a:r>
                  <a:rPr lang="en-US" altLang="zh-CN" dirty="0">
                    <a:ea typeface="宋体" charset="-122"/>
                  </a:rPr>
                  <a:t>.</a:t>
                </a:r>
              </a:p>
              <a:p>
                <a:pPr lvl="2" eaLnBrk="1" hangingPunct="1">
                  <a:defRPr/>
                </a:pPr>
                <a:r>
                  <a:rPr lang="en-US" altLang="zh-CN" dirty="0">
                    <a:ea typeface="宋体" charset="-122"/>
                  </a:rPr>
                  <a:t>More than the longest critical section of B</a:t>
                </a:r>
              </a:p>
              <a:p>
                <a:pPr eaLnBrk="1" hangingPunct="1">
                  <a:defRPr/>
                </a:pPr>
                <a:r>
                  <a:rPr lang="en-US" altLang="zh-CN" dirty="0">
                    <a:ea typeface="宋体" charset="-122"/>
                  </a:rPr>
                  <a:t>In 1997, this bug caused the Mars pathfinder to freeze up occasionally without explanation, and then starts working again</a:t>
                </a:r>
              </a:p>
              <a:p>
                <a:pPr eaLnBrk="1" hangingPunct="1">
                  <a:defRPr/>
                </a:pPr>
                <a:r>
                  <a:rPr lang="en-US" altLang="zh-CN" dirty="0">
                    <a:ea typeface="宋体" charset="-122"/>
                  </a:rPr>
                  <a:t>Fixed by uploading a software patch enabling Priority-Inheritance Protocol </a:t>
                </a:r>
                <a:r>
                  <a:rPr lang="en-GB" altLang="zh-CN" dirty="0">
                    <a:ea typeface="宋体" charset="-122"/>
                  </a:rPr>
                  <a:t>(PIP)</a:t>
                </a:r>
                <a:endParaRPr lang="en-US" altLang="zh-CN" dirty="0">
                  <a:ea typeface="宋体" charset="-122"/>
                </a:endParaRPr>
              </a:p>
              <a:p>
                <a:pPr lvl="1" eaLnBrk="1" hangingPunct="1">
                  <a:defRPr/>
                </a:pPr>
                <a:r>
                  <a:rPr lang="en-US" altLang="zh-CN" dirty="0">
                    <a:ea typeface="宋体" charset="-122"/>
                  </a:rPr>
                  <a:t>When a task locks a semaphore, it inherits the highest priority of all tasks blocked waiting for the semaphore</a:t>
                </a:r>
              </a:p>
              <a:p>
                <a:pPr>
                  <a:buFont typeface="Arial" panose="020B0604020202020204" pitchFamily="34" charset="0"/>
                  <a:buChar char="•"/>
                </a:pPr>
                <a:r>
                  <a:rPr lang="en-GB" dirty="0"/>
                  <a:t>A task in a CS increases its priority if it blocks other higher priority tasks, by inheriting the highest priority among those tasks it blocks. </a:t>
                </a:r>
              </a:p>
              <a:p>
                <a:pPr lvl="1"/>
                <a14:m>
                  <m:oMath xmlns:m="http://schemas.openxmlformats.org/officeDocument/2006/math">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𝐶𝑆</m:t>
                        </m:r>
                      </m:sub>
                    </m:sSub>
                    <m:r>
                      <a:rPr lang="en-GB" sz="2400">
                        <a:latin typeface="Cambria Math" panose="02040503050406030204" pitchFamily="18" charset="0"/>
                      </a:rPr>
                      <m:t>=</m:t>
                    </m:r>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max</m:t>
                        </m:r>
                      </m:fName>
                      <m:e>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𝑘</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𝜏</m:t>
                            </m:r>
                          </m:e>
                          <m:sub>
                            <m:r>
                              <a:rPr lang="en-GB" sz="2400">
                                <a:latin typeface="Cambria Math" panose="02040503050406030204" pitchFamily="18" charset="0"/>
                              </a:rPr>
                              <m:t>𝑘</m:t>
                            </m:r>
                          </m:sub>
                        </m:sSub>
                        <m:r>
                          <a:rPr lang="en-GB" sz="2400">
                            <a:latin typeface="Cambria Math" panose="02040503050406030204" pitchFamily="18" charset="0"/>
                          </a:rPr>
                          <m:t> </m:t>
                        </m:r>
                        <m:r>
                          <m:rPr>
                            <m:sty m:val="p"/>
                          </m:rPr>
                          <a:rPr lang="en-GB" sz="2400" i="0">
                            <a:latin typeface="Cambria Math" panose="02040503050406030204" pitchFamily="18" charset="0"/>
                          </a:rPr>
                          <m:t>blocked</m:t>
                        </m:r>
                        <m:r>
                          <a:rPr lang="en-GB" sz="2400" i="0">
                            <a:latin typeface="Cambria Math" panose="02040503050406030204" pitchFamily="18" charset="0"/>
                          </a:rPr>
                          <m:t> </m:t>
                        </m:r>
                        <m:r>
                          <m:rPr>
                            <m:sty m:val="p"/>
                          </m:rPr>
                          <a:rPr lang="en-GB" sz="2400" i="0">
                            <a:latin typeface="Cambria Math" panose="02040503050406030204" pitchFamily="18" charset="0"/>
                          </a:rPr>
                          <m:t>on</m:t>
                        </m:r>
                        <m:r>
                          <a:rPr lang="en-GB" sz="2400" i="0">
                            <a:latin typeface="Cambria Math" panose="02040503050406030204" pitchFamily="18" charset="0"/>
                          </a:rPr>
                          <m:t> </m:t>
                        </m:r>
                        <m:r>
                          <m:rPr>
                            <m:sty m:val="p"/>
                          </m:rPr>
                          <a:rPr lang="en-GB" sz="2400" i="0">
                            <a:latin typeface="Cambria Math" panose="02040503050406030204" pitchFamily="18" charset="0"/>
                          </a:rPr>
                          <m:t>CS</m:t>
                        </m:r>
                        <m:r>
                          <a:rPr lang="en-GB" sz="2400">
                            <a:latin typeface="Cambria Math" panose="02040503050406030204" pitchFamily="18" charset="0"/>
                          </a:rPr>
                          <m:t>}</m:t>
                        </m:r>
                      </m:e>
                    </m:func>
                  </m:oMath>
                </a14:m>
                <a:endParaRPr lang="en-US" altLang="zh-CN" dirty="0">
                  <a:ea typeface="宋体" charset="-122"/>
                </a:endParaRPr>
              </a:p>
            </p:txBody>
          </p:sp>
        </mc:Choice>
        <mc:Fallback xmlns="">
          <p:sp>
            <p:nvSpPr>
              <p:cNvPr id="11059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blipFill>
                <a:blip r:embed="rId3"/>
                <a:stretch>
                  <a:fillRect l="-1038" t="-2148" r="-1442"/>
                </a:stretch>
              </a:blipFill>
            </p:spPr>
            <p:txBody>
              <a:bodyPr/>
              <a:lstStyle/>
              <a:p>
                <a:r>
                  <a:rPr lang="en-SE">
                    <a:noFill/>
                  </a:rPr>
                  <a:t> </a:t>
                </a:r>
              </a:p>
            </p:txBody>
          </p:sp>
        </mc:Fallback>
      </mc:AlternateContent>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zh-CN">
                <a:ea typeface="宋体" charset="-122"/>
              </a:rPr>
              <a:t>With PIP</a:t>
            </a:r>
            <a:endParaRPr lang="zh-CN" altLang="en-US">
              <a:ea typeface="宋体" charset="-122"/>
            </a:endParaRPr>
          </a:p>
        </p:txBody>
      </p:sp>
      <p:pic>
        <p:nvPicPr>
          <p:cNvPr id="28675" name="Picture 2"/>
          <p:cNvPicPr>
            <a:picLocks noChangeAspect="1" noChangeArrowheads="1"/>
          </p:cNvPicPr>
          <p:nvPr/>
        </p:nvPicPr>
        <p:blipFill>
          <a:blip r:embed="rId2"/>
          <a:srcRect/>
          <a:stretch>
            <a:fillRect/>
          </a:stretch>
        </p:blipFill>
        <p:spPr bwMode="auto">
          <a:xfrm>
            <a:off x="5329238" y="1600200"/>
            <a:ext cx="5143500" cy="3505200"/>
          </a:xfrm>
          <a:prstGeom prst="rect">
            <a:avLst/>
          </a:prstGeom>
          <a:noFill/>
          <a:ln w="9525">
            <a:noFill/>
            <a:miter lim="800000"/>
            <a:headEnd/>
            <a:tailEnd/>
          </a:ln>
        </p:spPr>
      </p:pic>
      <p:sp>
        <p:nvSpPr>
          <p:cNvPr id="28676" name="Content Placeholder 2" descr="Rectangle: Click to edit Master text styles&#10;Second level&#10;Third level&#10;Fourth level&#10;Fifth level"/>
          <p:cNvSpPr>
            <a:spLocks noGrp="1"/>
          </p:cNvSpPr>
          <p:nvPr>
            <p:ph idx="1"/>
          </p:nvPr>
        </p:nvSpPr>
        <p:spPr>
          <a:xfrm>
            <a:off x="457200" y="1066800"/>
            <a:ext cx="4663678" cy="5461000"/>
          </a:xfrm>
        </p:spPr>
        <p:txBody>
          <a:bodyPr>
            <a:normAutofit fontScale="92500"/>
          </a:bodyPr>
          <a:lstStyle/>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a:t>
            </a:r>
            <a:r>
              <a:rPr lang="en-US" altLang="zh-CN" sz="2500" dirty="0">
                <a:solidFill>
                  <a:srgbClr val="FF0000"/>
                </a:solidFill>
                <a:ea typeface="宋体" charset="-122"/>
              </a:rPr>
              <a:t>C inherits A’s priority and starts running</a:t>
            </a:r>
          </a:p>
          <a:p>
            <a:pPr lvl="1" eaLnBrk="1" hangingPunct="1">
              <a:lnSpc>
                <a:spcPct val="80000"/>
              </a:lnSpc>
            </a:pPr>
            <a:r>
              <a:rPr lang="en-US" altLang="zh-CN" sz="2300" dirty="0">
                <a:solidFill>
                  <a:srgbClr val="FF0000"/>
                </a:solidFill>
                <a:ea typeface="宋体" charset="-122"/>
              </a:rPr>
              <a:t>MP task B cannot start running, hence cannot cause unbounded blocking to HP task A</a:t>
            </a:r>
          </a:p>
          <a:p>
            <a:pPr eaLnBrk="1" hangingPunct="1">
              <a:lnSpc>
                <a:spcPct val="80000"/>
              </a:lnSpc>
            </a:pPr>
            <a:r>
              <a:rPr lang="en-US" altLang="zh-CN" sz="2500" dirty="0">
                <a:ea typeface="宋体" charset="-122"/>
              </a:rPr>
              <a:t>t+4: LP task C unlocks s, and returns to its regular Low priority; HP task A locks s and starts running</a:t>
            </a:r>
          </a:p>
          <a:p>
            <a:pPr eaLnBrk="1" hangingPunct="1">
              <a:lnSpc>
                <a:spcPct val="80000"/>
              </a:lnSpc>
            </a:pPr>
            <a:r>
              <a:rPr lang="en-US" altLang="zh-CN" sz="2500" dirty="0">
                <a:ea typeface="宋体" charset="-122"/>
              </a:rPr>
              <a:t>t+5: HP task A finishes and meets its deadline.</a:t>
            </a:r>
          </a:p>
          <a:p>
            <a:pPr eaLnBrk="1" hangingPunct="1">
              <a:lnSpc>
                <a:spcPct val="80000"/>
              </a:lnSpc>
            </a:pPr>
            <a:endParaRPr lang="zh-CN" altLang="en-US" sz="2500" dirty="0">
              <a:ea typeface="宋体" charset="-122"/>
            </a:endParaRPr>
          </a:p>
        </p:txBody>
      </p:sp>
      <p:graphicFrame>
        <p:nvGraphicFramePr>
          <p:cNvPr id="2" name="Group 36">
            <a:extLst>
              <a:ext uri="{FF2B5EF4-FFF2-40B4-BE49-F238E27FC236}">
                <a16:creationId xmlns:a16="http://schemas.microsoft.com/office/drawing/2014/main" id="{8CB718E0-F200-650C-FBCE-463DDD3B0DB0}"/>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1161551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2242" y="128320"/>
            <a:ext cx="8667590" cy="504081"/>
          </a:xfrm>
          <a:prstGeom prst="rect">
            <a:avLst/>
          </a:prstGeom>
        </p:spPr>
        <p:txBody>
          <a:bodyPr vert="horz" wrap="square" lIns="0" tIns="11526" rIns="0" bIns="0" numCol="1" rtlCol="0" anchor="ctr" anchorCtr="0" compatLnSpc="1">
            <a:prstTxWarp prst="textNoShape">
              <a:avLst/>
            </a:prstTxWarp>
            <a:spAutoFit/>
          </a:bodyPr>
          <a:lstStyle/>
          <a:p>
            <a:pPr marL="987823">
              <a:lnSpc>
                <a:spcPct val="100000"/>
              </a:lnSpc>
              <a:spcBef>
                <a:spcPts val="91"/>
              </a:spcBef>
            </a:pPr>
            <a:r>
              <a:rPr dirty="0"/>
              <a:t>A</a:t>
            </a:r>
            <a:r>
              <a:rPr spc="-41" dirty="0"/>
              <a:t> </a:t>
            </a:r>
            <a:r>
              <a:rPr dirty="0"/>
              <a:t>Robot</a:t>
            </a:r>
            <a:r>
              <a:rPr spc="-45" dirty="0"/>
              <a:t> </a:t>
            </a:r>
            <a:r>
              <a:rPr dirty="0"/>
              <a:t>Control</a:t>
            </a:r>
            <a:r>
              <a:rPr spc="-41" dirty="0"/>
              <a:t> </a:t>
            </a:r>
            <a:r>
              <a:rPr spc="-9" dirty="0"/>
              <a:t>Example</a:t>
            </a:r>
          </a:p>
        </p:txBody>
      </p:sp>
      <p:grpSp>
        <p:nvGrpSpPr>
          <p:cNvPr id="4" name="object 4"/>
          <p:cNvGrpSpPr/>
          <p:nvPr/>
        </p:nvGrpSpPr>
        <p:grpSpPr>
          <a:xfrm>
            <a:off x="952982" y="5035451"/>
            <a:ext cx="3574804" cy="1320309"/>
            <a:chOff x="5614958" y="1914631"/>
            <a:chExt cx="3938904" cy="1454785"/>
          </a:xfrm>
        </p:grpSpPr>
        <p:pic>
          <p:nvPicPr>
            <p:cNvPr id="5" name="object 5"/>
            <p:cNvPicPr/>
            <p:nvPr/>
          </p:nvPicPr>
          <p:blipFill>
            <a:blip r:embed="rId3" cstate="print"/>
            <a:stretch>
              <a:fillRect/>
            </a:stretch>
          </p:blipFill>
          <p:spPr>
            <a:xfrm>
              <a:off x="5685341" y="2886486"/>
              <a:ext cx="168896" cy="166345"/>
            </a:xfrm>
            <a:prstGeom prst="rect">
              <a:avLst/>
            </a:prstGeom>
          </p:spPr>
        </p:pic>
        <p:pic>
          <p:nvPicPr>
            <p:cNvPr id="6" name="object 6"/>
            <p:cNvPicPr/>
            <p:nvPr/>
          </p:nvPicPr>
          <p:blipFill>
            <a:blip r:embed="rId4" cstate="print"/>
            <a:stretch>
              <a:fillRect/>
            </a:stretch>
          </p:blipFill>
          <p:spPr>
            <a:xfrm>
              <a:off x="7508508" y="2885992"/>
              <a:ext cx="168896" cy="167206"/>
            </a:xfrm>
            <a:prstGeom prst="rect">
              <a:avLst/>
            </a:prstGeom>
          </p:spPr>
        </p:pic>
        <p:sp>
          <p:nvSpPr>
            <p:cNvPr id="7" name="object 7"/>
            <p:cNvSpPr/>
            <p:nvPr/>
          </p:nvSpPr>
          <p:spPr>
            <a:xfrm>
              <a:off x="5769789" y="2572867"/>
              <a:ext cx="1824989" cy="554990"/>
            </a:xfrm>
            <a:custGeom>
              <a:avLst/>
              <a:gdLst/>
              <a:ahLst/>
              <a:cxnLst/>
              <a:rect l="l" t="t" r="r" b="b"/>
              <a:pathLst>
                <a:path w="1824990" h="554989">
                  <a:moveTo>
                    <a:pt x="1824675" y="0"/>
                  </a:moveTo>
                  <a:lnTo>
                    <a:pt x="0" y="0"/>
                  </a:lnTo>
                  <a:lnTo>
                    <a:pt x="0" y="554541"/>
                  </a:lnTo>
                  <a:lnTo>
                    <a:pt x="1824675" y="554541"/>
                  </a:lnTo>
                  <a:lnTo>
                    <a:pt x="1824675" y="0"/>
                  </a:lnTo>
                  <a:close/>
                </a:path>
              </a:pathLst>
            </a:custGeom>
            <a:solidFill>
              <a:srgbClr val="8EB4E3"/>
            </a:solidFill>
          </p:spPr>
          <p:txBody>
            <a:bodyPr wrap="square" lIns="0" tIns="0" rIns="0" bIns="0" rtlCol="0"/>
            <a:lstStyle/>
            <a:p>
              <a:endParaRPr/>
            </a:p>
          </p:txBody>
        </p:sp>
        <p:sp>
          <p:nvSpPr>
            <p:cNvPr id="8" name="object 8"/>
            <p:cNvSpPr/>
            <p:nvPr/>
          </p:nvSpPr>
          <p:spPr>
            <a:xfrm>
              <a:off x="5614949" y="2568371"/>
              <a:ext cx="3938904" cy="801370"/>
            </a:xfrm>
            <a:custGeom>
              <a:avLst/>
              <a:gdLst/>
              <a:ahLst/>
              <a:cxnLst/>
              <a:rect l="l" t="t" r="r" b="b"/>
              <a:pathLst>
                <a:path w="3938904" h="801370">
                  <a:moveTo>
                    <a:pt x="1984032" y="4495"/>
                  </a:moveTo>
                  <a:lnTo>
                    <a:pt x="1982520" y="1498"/>
                  </a:lnTo>
                  <a:lnTo>
                    <a:pt x="1979510" y="0"/>
                  </a:lnTo>
                  <a:lnTo>
                    <a:pt x="1974989" y="0"/>
                  </a:lnTo>
                  <a:lnTo>
                    <a:pt x="1974989" y="9004"/>
                  </a:lnTo>
                  <a:lnTo>
                    <a:pt x="1974989" y="554532"/>
                  </a:lnTo>
                  <a:lnTo>
                    <a:pt x="160870" y="554532"/>
                  </a:lnTo>
                  <a:lnTo>
                    <a:pt x="160870" y="9004"/>
                  </a:lnTo>
                  <a:lnTo>
                    <a:pt x="1974989" y="9004"/>
                  </a:lnTo>
                  <a:lnTo>
                    <a:pt x="1974989" y="0"/>
                  </a:lnTo>
                  <a:lnTo>
                    <a:pt x="154838" y="0"/>
                  </a:lnTo>
                  <a:lnTo>
                    <a:pt x="151815" y="1498"/>
                  </a:lnTo>
                  <a:lnTo>
                    <a:pt x="150317" y="4495"/>
                  </a:lnTo>
                  <a:lnTo>
                    <a:pt x="150317" y="559041"/>
                  </a:lnTo>
                  <a:lnTo>
                    <a:pt x="151815" y="562051"/>
                  </a:lnTo>
                  <a:lnTo>
                    <a:pt x="154838" y="563549"/>
                  </a:lnTo>
                  <a:lnTo>
                    <a:pt x="1979510" y="563549"/>
                  </a:lnTo>
                  <a:lnTo>
                    <a:pt x="1982520" y="562051"/>
                  </a:lnTo>
                  <a:lnTo>
                    <a:pt x="1984032" y="559041"/>
                  </a:lnTo>
                  <a:lnTo>
                    <a:pt x="1984032" y="554532"/>
                  </a:lnTo>
                  <a:lnTo>
                    <a:pt x="1984032" y="9004"/>
                  </a:lnTo>
                  <a:lnTo>
                    <a:pt x="1984032" y="4495"/>
                  </a:lnTo>
                  <a:close/>
                </a:path>
                <a:path w="3938904" h="801370">
                  <a:moveTo>
                    <a:pt x="3938587" y="788974"/>
                  </a:moveTo>
                  <a:lnTo>
                    <a:pt x="0" y="788974"/>
                  </a:lnTo>
                  <a:lnTo>
                    <a:pt x="0" y="801001"/>
                  </a:lnTo>
                  <a:lnTo>
                    <a:pt x="3938587" y="801001"/>
                  </a:lnTo>
                  <a:lnTo>
                    <a:pt x="3938587" y="788974"/>
                  </a:lnTo>
                  <a:close/>
                </a:path>
              </a:pathLst>
            </a:custGeom>
            <a:solidFill>
              <a:srgbClr val="000000"/>
            </a:solidFill>
          </p:spPr>
          <p:txBody>
            <a:bodyPr wrap="square" lIns="0" tIns="0" rIns="0" bIns="0" rtlCol="0"/>
            <a:lstStyle/>
            <a:p>
              <a:endParaRPr/>
            </a:p>
          </p:txBody>
        </p:sp>
        <p:sp>
          <p:nvSpPr>
            <p:cNvPr id="9" name="object 9"/>
            <p:cNvSpPr/>
            <p:nvPr/>
          </p:nvSpPr>
          <p:spPr>
            <a:xfrm>
              <a:off x="5929637" y="2889963"/>
              <a:ext cx="473709" cy="473709"/>
            </a:xfrm>
            <a:custGeom>
              <a:avLst/>
              <a:gdLst/>
              <a:ahLst/>
              <a:cxnLst/>
              <a:rect l="l" t="t" r="r" b="b"/>
              <a:pathLst>
                <a:path w="473710"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595" y="468611"/>
                  </a:lnTo>
                  <a:lnTo>
                    <a:pt x="329095" y="454886"/>
                  </a:lnTo>
                  <a:lnTo>
                    <a:pt x="369319" y="433130"/>
                  </a:lnTo>
                  <a:lnTo>
                    <a:pt x="404330" y="404259"/>
                  </a:lnTo>
                  <a:lnTo>
                    <a:pt x="433191" y="369189"/>
                  </a:lnTo>
                  <a:lnTo>
                    <a:pt x="454966" y="328836"/>
                  </a:lnTo>
                  <a:lnTo>
                    <a:pt x="468718" y="284115"/>
                  </a:lnTo>
                  <a:lnTo>
                    <a:pt x="473510" y="235943"/>
                  </a:lnTo>
                  <a:lnTo>
                    <a:pt x="468718" y="188266"/>
                  </a:lnTo>
                  <a:lnTo>
                    <a:pt x="454966" y="143918"/>
                  </a:lnTo>
                  <a:lnTo>
                    <a:pt x="433191" y="103832"/>
                  </a:lnTo>
                  <a:lnTo>
                    <a:pt x="404330" y="68942"/>
                  </a:lnTo>
                  <a:lnTo>
                    <a:pt x="369319" y="40180"/>
                  </a:lnTo>
                  <a:lnTo>
                    <a:pt x="329095" y="18480"/>
                  </a:lnTo>
                  <a:lnTo>
                    <a:pt x="284595" y="4775"/>
                  </a:lnTo>
                  <a:lnTo>
                    <a:pt x="236754" y="0"/>
                  </a:lnTo>
                  <a:close/>
                </a:path>
              </a:pathLst>
            </a:custGeom>
            <a:solidFill>
              <a:srgbClr val="A6A6A6"/>
            </a:solidFill>
          </p:spPr>
          <p:txBody>
            <a:bodyPr wrap="square" lIns="0" tIns="0" rIns="0" bIns="0" rtlCol="0"/>
            <a:lstStyle/>
            <a:p>
              <a:endParaRPr/>
            </a:p>
          </p:txBody>
        </p:sp>
        <p:sp>
          <p:nvSpPr>
            <p:cNvPr id="10" name="object 10"/>
            <p:cNvSpPr/>
            <p:nvPr/>
          </p:nvSpPr>
          <p:spPr>
            <a:xfrm>
              <a:off x="5923605" y="2884152"/>
              <a:ext cx="485775" cy="485140"/>
            </a:xfrm>
            <a:custGeom>
              <a:avLst/>
              <a:gdLst/>
              <a:ahLst/>
              <a:cxnLst/>
              <a:rect l="l" t="t" r="r" b="b"/>
              <a:pathLst>
                <a:path w="485775" h="485139">
                  <a:moveTo>
                    <a:pt x="252733" y="0"/>
                  </a:moveTo>
                  <a:lnTo>
                    <a:pt x="186420" y="6153"/>
                  </a:lnTo>
                  <a:lnTo>
                    <a:pt x="123946" y="29377"/>
                  </a:lnTo>
                  <a:lnTo>
                    <a:pt x="69777" y="69544"/>
                  </a:lnTo>
                  <a:lnTo>
                    <a:pt x="28380" y="126528"/>
                  </a:lnTo>
                  <a:lnTo>
                    <a:pt x="4220" y="200201"/>
                  </a:lnTo>
                  <a:lnTo>
                    <a:pt x="0" y="243256"/>
                  </a:lnTo>
                  <a:lnTo>
                    <a:pt x="0" y="255279"/>
                  </a:lnTo>
                  <a:lnTo>
                    <a:pt x="6645" y="297105"/>
                  </a:lnTo>
                  <a:lnTo>
                    <a:pt x="18115" y="334658"/>
                  </a:lnTo>
                  <a:lnTo>
                    <a:pt x="53519" y="397054"/>
                  </a:lnTo>
                  <a:lnTo>
                    <a:pt x="102183" y="442680"/>
                  </a:lnTo>
                  <a:lnTo>
                    <a:pt x="160079" y="471752"/>
                  </a:lnTo>
                  <a:lnTo>
                    <a:pt x="223181" y="484484"/>
                  </a:lnTo>
                  <a:lnTo>
                    <a:pt x="255426" y="484789"/>
                  </a:lnTo>
                  <a:lnTo>
                    <a:pt x="287461" y="481089"/>
                  </a:lnTo>
                  <a:lnTo>
                    <a:pt x="318785" y="473412"/>
                  </a:lnTo>
                  <a:lnTo>
                    <a:pt x="321137" y="472503"/>
                  </a:lnTo>
                  <a:lnTo>
                    <a:pt x="248159" y="472503"/>
                  </a:lnTo>
                  <a:lnTo>
                    <a:pt x="215154" y="471037"/>
                  </a:lnTo>
                  <a:lnTo>
                    <a:pt x="151216" y="454607"/>
                  </a:lnTo>
                  <a:lnTo>
                    <a:pt x="94033" y="420077"/>
                  </a:lnTo>
                  <a:lnTo>
                    <a:pt x="48395" y="367327"/>
                  </a:lnTo>
                  <a:lnTo>
                    <a:pt x="19092" y="296237"/>
                  </a:lnTo>
                  <a:lnTo>
                    <a:pt x="12063" y="253777"/>
                  </a:lnTo>
                  <a:lnTo>
                    <a:pt x="12063" y="241754"/>
                  </a:lnTo>
                  <a:lnTo>
                    <a:pt x="16935" y="200201"/>
                  </a:lnTo>
                  <a:lnTo>
                    <a:pt x="26959" y="162735"/>
                  </a:lnTo>
                  <a:lnTo>
                    <a:pt x="60265" y="100309"/>
                  </a:lnTo>
                  <a:lnTo>
                    <a:pt x="107641" y="54501"/>
                  </a:lnTo>
                  <a:lnTo>
                    <a:pt x="164563" y="25417"/>
                  </a:lnTo>
                  <a:lnTo>
                    <a:pt x="195446" y="17047"/>
                  </a:lnTo>
                  <a:lnTo>
                    <a:pt x="195286" y="17047"/>
                  </a:lnTo>
                  <a:lnTo>
                    <a:pt x="227156" y="12857"/>
                  </a:lnTo>
                  <a:lnTo>
                    <a:pt x="323132" y="12857"/>
                  </a:lnTo>
                  <a:lnTo>
                    <a:pt x="318419" y="11043"/>
                  </a:lnTo>
                  <a:lnTo>
                    <a:pt x="285933" y="3364"/>
                  </a:lnTo>
                  <a:lnTo>
                    <a:pt x="252733" y="0"/>
                  </a:lnTo>
                  <a:close/>
                </a:path>
                <a:path w="485775" h="485139">
                  <a:moveTo>
                    <a:pt x="323132" y="12857"/>
                  </a:moveTo>
                  <a:lnTo>
                    <a:pt x="259169" y="12857"/>
                  </a:lnTo>
                  <a:lnTo>
                    <a:pt x="290808" y="17047"/>
                  </a:lnTo>
                  <a:lnTo>
                    <a:pt x="321625" y="25417"/>
                  </a:lnTo>
                  <a:lnTo>
                    <a:pt x="378625" y="54711"/>
                  </a:lnTo>
                  <a:lnTo>
                    <a:pt x="425833" y="100765"/>
                  </a:lnTo>
                  <a:lnTo>
                    <a:pt x="458907" y="163605"/>
                  </a:lnTo>
                  <a:lnTo>
                    <a:pt x="468789" y="201327"/>
                  </a:lnTo>
                  <a:lnTo>
                    <a:pt x="473510" y="243256"/>
                  </a:lnTo>
                  <a:lnTo>
                    <a:pt x="468523" y="285911"/>
                  </a:lnTo>
                  <a:lnTo>
                    <a:pt x="458040" y="324221"/>
                  </a:lnTo>
                  <a:lnTo>
                    <a:pt x="422979" y="387749"/>
                  </a:lnTo>
                  <a:lnTo>
                    <a:pt x="373119" y="433718"/>
                  </a:lnTo>
                  <a:lnTo>
                    <a:pt x="313249" y="462010"/>
                  </a:lnTo>
                  <a:lnTo>
                    <a:pt x="248159" y="472503"/>
                  </a:lnTo>
                  <a:lnTo>
                    <a:pt x="321137" y="472503"/>
                  </a:lnTo>
                  <a:lnTo>
                    <a:pt x="377281" y="446230"/>
                  </a:lnTo>
                  <a:lnTo>
                    <a:pt x="426886" y="403459"/>
                  </a:lnTo>
                  <a:lnTo>
                    <a:pt x="463574" y="345312"/>
                  </a:lnTo>
                  <a:lnTo>
                    <a:pt x="483316" y="272004"/>
                  </a:lnTo>
                  <a:lnTo>
                    <a:pt x="485574" y="229732"/>
                  </a:lnTo>
                  <a:lnTo>
                    <a:pt x="478905" y="186959"/>
                  </a:lnTo>
                  <a:lnTo>
                    <a:pt x="467056" y="148629"/>
                  </a:lnTo>
                  <a:lnTo>
                    <a:pt x="430046" y="85231"/>
                  </a:lnTo>
                  <a:lnTo>
                    <a:pt x="379012" y="39412"/>
                  </a:lnTo>
                  <a:lnTo>
                    <a:pt x="349631" y="23054"/>
                  </a:lnTo>
                  <a:lnTo>
                    <a:pt x="323132" y="12857"/>
                  </a:lnTo>
                  <a:close/>
                </a:path>
              </a:pathLst>
            </a:custGeom>
            <a:solidFill>
              <a:srgbClr val="000000"/>
            </a:solidFill>
          </p:spPr>
          <p:txBody>
            <a:bodyPr wrap="square" lIns="0" tIns="0" rIns="0" bIns="0" rtlCol="0"/>
            <a:lstStyle/>
            <a:p>
              <a:endParaRPr/>
            </a:p>
          </p:txBody>
        </p:sp>
        <p:sp>
          <p:nvSpPr>
            <p:cNvPr id="11" name="object 11"/>
            <p:cNvSpPr/>
            <p:nvPr/>
          </p:nvSpPr>
          <p:spPr>
            <a:xfrm>
              <a:off x="6959598" y="2889963"/>
              <a:ext cx="475615" cy="473709"/>
            </a:xfrm>
            <a:custGeom>
              <a:avLst/>
              <a:gdLst/>
              <a:ahLst/>
              <a:cxnLst/>
              <a:rect l="l" t="t" r="r" b="b"/>
              <a:pathLst>
                <a:path w="475615"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660" y="468611"/>
                  </a:lnTo>
                  <a:lnTo>
                    <a:pt x="329331" y="454886"/>
                  </a:lnTo>
                  <a:lnTo>
                    <a:pt x="369797" y="433130"/>
                  </a:lnTo>
                  <a:lnTo>
                    <a:pt x="405084" y="404259"/>
                  </a:lnTo>
                  <a:lnTo>
                    <a:pt x="434222" y="369189"/>
                  </a:lnTo>
                  <a:lnTo>
                    <a:pt x="456238" y="328836"/>
                  </a:lnTo>
                  <a:lnTo>
                    <a:pt x="470161" y="284115"/>
                  </a:lnTo>
                  <a:lnTo>
                    <a:pt x="475018" y="235943"/>
                  </a:lnTo>
                  <a:lnTo>
                    <a:pt x="470161" y="188266"/>
                  </a:lnTo>
                  <a:lnTo>
                    <a:pt x="456238" y="143918"/>
                  </a:lnTo>
                  <a:lnTo>
                    <a:pt x="434222" y="103832"/>
                  </a:lnTo>
                  <a:lnTo>
                    <a:pt x="405084" y="68942"/>
                  </a:lnTo>
                  <a:lnTo>
                    <a:pt x="369797" y="40180"/>
                  </a:lnTo>
                  <a:lnTo>
                    <a:pt x="329331" y="18480"/>
                  </a:lnTo>
                  <a:lnTo>
                    <a:pt x="284660" y="4775"/>
                  </a:lnTo>
                  <a:lnTo>
                    <a:pt x="236754" y="0"/>
                  </a:lnTo>
                  <a:close/>
                </a:path>
              </a:pathLst>
            </a:custGeom>
            <a:solidFill>
              <a:srgbClr val="A6A6A6"/>
            </a:solidFill>
          </p:spPr>
          <p:txBody>
            <a:bodyPr wrap="square" lIns="0" tIns="0" rIns="0" bIns="0" rtlCol="0"/>
            <a:lstStyle/>
            <a:p>
              <a:endParaRPr/>
            </a:p>
          </p:txBody>
        </p:sp>
        <p:sp>
          <p:nvSpPr>
            <p:cNvPr id="12" name="object 12"/>
            <p:cNvSpPr/>
            <p:nvPr/>
          </p:nvSpPr>
          <p:spPr>
            <a:xfrm>
              <a:off x="6953566" y="2883718"/>
              <a:ext cx="487680" cy="485775"/>
            </a:xfrm>
            <a:custGeom>
              <a:avLst/>
              <a:gdLst/>
              <a:ahLst/>
              <a:cxnLst/>
              <a:rect l="l" t="t" r="r" b="b"/>
              <a:pathLst>
                <a:path w="487679" h="485775">
                  <a:moveTo>
                    <a:pt x="252340" y="0"/>
                  </a:moveTo>
                  <a:lnTo>
                    <a:pt x="186559" y="6212"/>
                  </a:lnTo>
                  <a:lnTo>
                    <a:pt x="124582" y="29516"/>
                  </a:lnTo>
                  <a:lnTo>
                    <a:pt x="70730" y="69775"/>
                  </a:lnTo>
                  <a:lnTo>
                    <a:pt x="29323" y="126850"/>
                  </a:lnTo>
                  <a:lnTo>
                    <a:pt x="4682" y="200603"/>
                  </a:lnTo>
                  <a:lnTo>
                    <a:pt x="0" y="243690"/>
                  </a:lnTo>
                  <a:lnTo>
                    <a:pt x="0" y="255714"/>
                  </a:lnTo>
                  <a:lnTo>
                    <a:pt x="7052" y="297559"/>
                  </a:lnTo>
                  <a:lnTo>
                    <a:pt x="18826" y="335131"/>
                  </a:lnTo>
                  <a:lnTo>
                    <a:pt x="54569" y="397560"/>
                  </a:lnTo>
                  <a:lnTo>
                    <a:pt x="103286" y="443213"/>
                  </a:lnTo>
                  <a:lnTo>
                    <a:pt x="161035" y="472304"/>
                  </a:lnTo>
                  <a:lnTo>
                    <a:pt x="223875" y="485047"/>
                  </a:lnTo>
                  <a:lnTo>
                    <a:pt x="255973" y="485354"/>
                  </a:lnTo>
                  <a:lnTo>
                    <a:pt x="287864" y="481655"/>
                  </a:lnTo>
                  <a:lnTo>
                    <a:pt x="319058" y="473976"/>
                  </a:lnTo>
                  <a:lnTo>
                    <a:pt x="322150" y="472777"/>
                  </a:lnTo>
                  <a:lnTo>
                    <a:pt x="248715" y="472777"/>
                  </a:lnTo>
                  <a:lnTo>
                    <a:pt x="215644" y="471268"/>
                  </a:lnTo>
                  <a:lnTo>
                    <a:pt x="151554" y="454770"/>
                  </a:lnTo>
                  <a:lnTo>
                    <a:pt x="94220" y="420219"/>
                  </a:lnTo>
                  <a:lnTo>
                    <a:pt x="48460" y="367516"/>
                  </a:lnTo>
                  <a:lnTo>
                    <a:pt x="19093" y="296562"/>
                  </a:lnTo>
                  <a:lnTo>
                    <a:pt x="12063" y="254211"/>
                  </a:lnTo>
                  <a:lnTo>
                    <a:pt x="12063" y="242188"/>
                  </a:lnTo>
                  <a:lnTo>
                    <a:pt x="16787" y="200603"/>
                  </a:lnTo>
                  <a:lnTo>
                    <a:pt x="26742" y="163126"/>
                  </a:lnTo>
                  <a:lnTo>
                    <a:pt x="60105" y="100738"/>
                  </a:lnTo>
                  <a:lnTo>
                    <a:pt x="107731" y="55025"/>
                  </a:lnTo>
                  <a:lnTo>
                    <a:pt x="165203" y="25987"/>
                  </a:lnTo>
                  <a:lnTo>
                    <a:pt x="227544" y="13695"/>
                  </a:lnTo>
                  <a:lnTo>
                    <a:pt x="324533" y="13695"/>
                  </a:lnTo>
                  <a:lnTo>
                    <a:pt x="317605" y="11018"/>
                  </a:lnTo>
                  <a:lnTo>
                    <a:pt x="285307" y="3346"/>
                  </a:lnTo>
                  <a:lnTo>
                    <a:pt x="252340" y="0"/>
                  </a:lnTo>
                  <a:close/>
                </a:path>
                <a:path w="487679" h="485775">
                  <a:moveTo>
                    <a:pt x="324533" y="13695"/>
                  </a:moveTo>
                  <a:lnTo>
                    <a:pt x="260202" y="13695"/>
                  </a:lnTo>
                  <a:lnTo>
                    <a:pt x="292002" y="17936"/>
                  </a:lnTo>
                  <a:lnTo>
                    <a:pt x="322949" y="26345"/>
                  </a:lnTo>
                  <a:lnTo>
                    <a:pt x="380074" y="55669"/>
                  </a:lnTo>
                  <a:lnTo>
                    <a:pt x="427155" y="101668"/>
                  </a:lnTo>
                  <a:lnTo>
                    <a:pt x="459773" y="164342"/>
                  </a:lnTo>
                  <a:lnTo>
                    <a:pt x="469277" y="201932"/>
                  </a:lnTo>
                  <a:lnTo>
                    <a:pt x="473509" y="243690"/>
                  </a:lnTo>
                  <a:lnTo>
                    <a:pt x="468732" y="286393"/>
                  </a:lnTo>
                  <a:lnTo>
                    <a:pt x="458415" y="324730"/>
                  </a:lnTo>
                  <a:lnTo>
                    <a:pt x="423570" y="388257"/>
                  </a:lnTo>
                  <a:lnTo>
                    <a:pt x="373792" y="434173"/>
                  </a:lnTo>
                  <a:lnTo>
                    <a:pt x="313900" y="462379"/>
                  </a:lnTo>
                  <a:lnTo>
                    <a:pt x="248715" y="472777"/>
                  </a:lnTo>
                  <a:lnTo>
                    <a:pt x="322150" y="472777"/>
                  </a:lnTo>
                  <a:lnTo>
                    <a:pt x="377380" y="446784"/>
                  </a:lnTo>
                  <a:lnTo>
                    <a:pt x="426996" y="403993"/>
                  </a:lnTo>
                  <a:lnTo>
                    <a:pt x="463965" y="345815"/>
                  </a:lnTo>
                  <a:lnTo>
                    <a:pt x="484345" y="272464"/>
                  </a:lnTo>
                  <a:lnTo>
                    <a:pt x="487083" y="230166"/>
                  </a:lnTo>
                  <a:lnTo>
                    <a:pt x="479582" y="187272"/>
                  </a:lnTo>
                  <a:lnTo>
                    <a:pt x="467091" y="148842"/>
                  </a:lnTo>
                  <a:lnTo>
                    <a:pt x="429301" y="85301"/>
                  </a:lnTo>
                  <a:lnTo>
                    <a:pt x="378032" y="39406"/>
                  </a:lnTo>
                  <a:lnTo>
                    <a:pt x="348693" y="23032"/>
                  </a:lnTo>
                  <a:lnTo>
                    <a:pt x="324533" y="13695"/>
                  </a:lnTo>
                  <a:close/>
                </a:path>
              </a:pathLst>
            </a:custGeom>
            <a:solidFill>
              <a:srgbClr val="000000"/>
            </a:solidFill>
          </p:spPr>
          <p:txBody>
            <a:bodyPr wrap="square" lIns="0" tIns="0" rIns="0" bIns="0" rtlCol="0"/>
            <a:lstStyle/>
            <a:p>
              <a:endParaRPr/>
            </a:p>
          </p:txBody>
        </p:sp>
        <p:sp>
          <p:nvSpPr>
            <p:cNvPr id="13" name="object 13"/>
            <p:cNvSpPr/>
            <p:nvPr/>
          </p:nvSpPr>
          <p:spPr>
            <a:xfrm>
              <a:off x="6989757" y="1919140"/>
              <a:ext cx="508634" cy="347345"/>
            </a:xfrm>
            <a:custGeom>
              <a:avLst/>
              <a:gdLst/>
              <a:ahLst/>
              <a:cxnLst/>
              <a:rect l="l" t="t" r="r" b="b"/>
              <a:pathLst>
                <a:path w="508634" h="347344">
                  <a:moveTo>
                    <a:pt x="64844" y="0"/>
                  </a:moveTo>
                  <a:lnTo>
                    <a:pt x="0" y="216406"/>
                  </a:lnTo>
                  <a:lnTo>
                    <a:pt x="443351" y="347151"/>
                  </a:lnTo>
                  <a:lnTo>
                    <a:pt x="508195" y="130746"/>
                  </a:lnTo>
                  <a:lnTo>
                    <a:pt x="64844" y="0"/>
                  </a:lnTo>
                  <a:close/>
                </a:path>
              </a:pathLst>
            </a:custGeom>
            <a:solidFill>
              <a:srgbClr val="FAC090"/>
            </a:solidFill>
          </p:spPr>
          <p:txBody>
            <a:bodyPr wrap="square" lIns="0" tIns="0" rIns="0" bIns="0" rtlCol="0"/>
            <a:lstStyle/>
            <a:p>
              <a:endParaRPr/>
            </a:p>
          </p:txBody>
        </p:sp>
        <p:sp>
          <p:nvSpPr>
            <p:cNvPr id="14" name="object 14"/>
            <p:cNvSpPr/>
            <p:nvPr/>
          </p:nvSpPr>
          <p:spPr>
            <a:xfrm>
              <a:off x="6985233" y="1914631"/>
              <a:ext cx="517525" cy="356235"/>
            </a:xfrm>
            <a:custGeom>
              <a:avLst/>
              <a:gdLst/>
              <a:ahLst/>
              <a:cxnLst/>
              <a:rect l="l" t="t" r="r" b="b"/>
              <a:pathLst>
                <a:path w="517525" h="356235">
                  <a:moveTo>
                    <a:pt x="70876" y="0"/>
                  </a:moveTo>
                  <a:lnTo>
                    <a:pt x="67859" y="0"/>
                  </a:lnTo>
                  <a:lnTo>
                    <a:pt x="64843" y="3006"/>
                  </a:lnTo>
                  <a:lnTo>
                    <a:pt x="0" y="219411"/>
                  </a:lnTo>
                  <a:lnTo>
                    <a:pt x="1507" y="222418"/>
                  </a:lnTo>
                  <a:lnTo>
                    <a:pt x="4523" y="225423"/>
                  </a:lnTo>
                  <a:lnTo>
                    <a:pt x="446366" y="356170"/>
                  </a:lnTo>
                  <a:lnTo>
                    <a:pt x="449383" y="356170"/>
                  </a:lnTo>
                  <a:lnTo>
                    <a:pt x="452399" y="353164"/>
                  </a:lnTo>
                  <a:lnTo>
                    <a:pt x="453300" y="350158"/>
                  </a:lnTo>
                  <a:lnTo>
                    <a:pt x="443350" y="350158"/>
                  </a:lnTo>
                  <a:lnTo>
                    <a:pt x="444668" y="345761"/>
                  </a:lnTo>
                  <a:lnTo>
                    <a:pt x="21319" y="220915"/>
                  </a:lnTo>
                  <a:lnTo>
                    <a:pt x="9048" y="220915"/>
                  </a:lnTo>
                  <a:lnTo>
                    <a:pt x="6031" y="216406"/>
                  </a:lnTo>
                  <a:lnTo>
                    <a:pt x="10409" y="216406"/>
                  </a:lnTo>
                  <a:lnTo>
                    <a:pt x="72566" y="10405"/>
                  </a:lnTo>
                  <a:lnTo>
                    <a:pt x="67859" y="9016"/>
                  </a:lnTo>
                  <a:lnTo>
                    <a:pt x="73892" y="6012"/>
                  </a:lnTo>
                  <a:lnTo>
                    <a:pt x="91262" y="6012"/>
                  </a:lnTo>
                  <a:lnTo>
                    <a:pt x="70876" y="0"/>
                  </a:lnTo>
                  <a:close/>
                </a:path>
                <a:path w="517525" h="356235">
                  <a:moveTo>
                    <a:pt x="444668" y="345761"/>
                  </a:moveTo>
                  <a:lnTo>
                    <a:pt x="443350" y="350158"/>
                  </a:lnTo>
                  <a:lnTo>
                    <a:pt x="449383" y="347151"/>
                  </a:lnTo>
                  <a:lnTo>
                    <a:pt x="444668" y="345761"/>
                  </a:lnTo>
                  <a:close/>
                </a:path>
                <a:path w="517525" h="356235">
                  <a:moveTo>
                    <a:pt x="506785" y="138457"/>
                  </a:moveTo>
                  <a:lnTo>
                    <a:pt x="444668" y="345761"/>
                  </a:lnTo>
                  <a:lnTo>
                    <a:pt x="449383" y="347151"/>
                  </a:lnTo>
                  <a:lnTo>
                    <a:pt x="443350" y="350158"/>
                  </a:lnTo>
                  <a:lnTo>
                    <a:pt x="453300" y="350158"/>
                  </a:lnTo>
                  <a:lnTo>
                    <a:pt x="516342" y="139762"/>
                  </a:lnTo>
                  <a:lnTo>
                    <a:pt x="511210" y="139762"/>
                  </a:lnTo>
                  <a:lnTo>
                    <a:pt x="506785" y="138457"/>
                  </a:lnTo>
                  <a:close/>
                </a:path>
                <a:path w="517525" h="356235">
                  <a:moveTo>
                    <a:pt x="6031" y="216406"/>
                  </a:moveTo>
                  <a:lnTo>
                    <a:pt x="9048" y="220915"/>
                  </a:lnTo>
                  <a:lnTo>
                    <a:pt x="10051" y="217592"/>
                  </a:lnTo>
                  <a:lnTo>
                    <a:pt x="6031" y="216406"/>
                  </a:lnTo>
                  <a:close/>
                </a:path>
                <a:path w="517525" h="356235">
                  <a:moveTo>
                    <a:pt x="10051" y="217592"/>
                  </a:moveTo>
                  <a:lnTo>
                    <a:pt x="9048" y="220915"/>
                  </a:lnTo>
                  <a:lnTo>
                    <a:pt x="21319" y="220915"/>
                  </a:lnTo>
                  <a:lnTo>
                    <a:pt x="10051" y="217592"/>
                  </a:lnTo>
                  <a:close/>
                </a:path>
                <a:path w="517525" h="356235">
                  <a:moveTo>
                    <a:pt x="10409" y="216406"/>
                  </a:moveTo>
                  <a:lnTo>
                    <a:pt x="6031" y="216406"/>
                  </a:lnTo>
                  <a:lnTo>
                    <a:pt x="10051" y="217592"/>
                  </a:lnTo>
                  <a:lnTo>
                    <a:pt x="10409" y="216406"/>
                  </a:lnTo>
                  <a:close/>
                </a:path>
                <a:path w="517525" h="356235">
                  <a:moveTo>
                    <a:pt x="508195" y="133751"/>
                  </a:moveTo>
                  <a:lnTo>
                    <a:pt x="506785" y="138457"/>
                  </a:lnTo>
                  <a:lnTo>
                    <a:pt x="511210" y="139762"/>
                  </a:lnTo>
                  <a:lnTo>
                    <a:pt x="508195" y="133751"/>
                  </a:lnTo>
                  <a:close/>
                </a:path>
                <a:path w="517525" h="356235">
                  <a:moveTo>
                    <a:pt x="515734" y="133751"/>
                  </a:moveTo>
                  <a:lnTo>
                    <a:pt x="508195" y="133751"/>
                  </a:lnTo>
                  <a:lnTo>
                    <a:pt x="511210" y="139762"/>
                  </a:lnTo>
                  <a:lnTo>
                    <a:pt x="516342" y="139762"/>
                  </a:lnTo>
                  <a:lnTo>
                    <a:pt x="517243" y="136757"/>
                  </a:lnTo>
                  <a:lnTo>
                    <a:pt x="515734" y="133751"/>
                  </a:lnTo>
                  <a:close/>
                </a:path>
                <a:path w="517525" h="356235">
                  <a:moveTo>
                    <a:pt x="91262" y="6012"/>
                  </a:moveTo>
                  <a:lnTo>
                    <a:pt x="73892" y="6012"/>
                  </a:lnTo>
                  <a:lnTo>
                    <a:pt x="72566" y="10405"/>
                  </a:lnTo>
                  <a:lnTo>
                    <a:pt x="506785" y="138457"/>
                  </a:lnTo>
                  <a:lnTo>
                    <a:pt x="508195" y="133751"/>
                  </a:lnTo>
                  <a:lnTo>
                    <a:pt x="515734" y="133751"/>
                  </a:lnTo>
                  <a:lnTo>
                    <a:pt x="514226" y="130746"/>
                  </a:lnTo>
                  <a:lnTo>
                    <a:pt x="91262" y="6012"/>
                  </a:lnTo>
                  <a:close/>
                </a:path>
                <a:path w="517525" h="356235">
                  <a:moveTo>
                    <a:pt x="73892" y="6012"/>
                  </a:moveTo>
                  <a:lnTo>
                    <a:pt x="67859" y="9016"/>
                  </a:lnTo>
                  <a:lnTo>
                    <a:pt x="72566" y="10405"/>
                  </a:lnTo>
                  <a:lnTo>
                    <a:pt x="73892" y="6012"/>
                  </a:lnTo>
                  <a:close/>
                </a:path>
              </a:pathLst>
            </a:custGeom>
            <a:solidFill>
              <a:srgbClr val="000000"/>
            </a:solidFill>
          </p:spPr>
          <p:txBody>
            <a:bodyPr wrap="square" lIns="0" tIns="0" rIns="0" bIns="0" rtlCol="0"/>
            <a:lstStyle/>
            <a:p>
              <a:endParaRPr/>
            </a:p>
          </p:txBody>
        </p:sp>
        <p:pic>
          <p:nvPicPr>
            <p:cNvPr id="15" name="object 15"/>
            <p:cNvPicPr/>
            <p:nvPr/>
          </p:nvPicPr>
          <p:blipFill>
            <a:blip r:embed="rId5" cstate="print"/>
            <a:stretch>
              <a:fillRect/>
            </a:stretch>
          </p:blipFill>
          <p:spPr>
            <a:xfrm>
              <a:off x="7443664" y="2085954"/>
              <a:ext cx="200563" cy="189354"/>
            </a:xfrm>
            <a:prstGeom prst="rect">
              <a:avLst/>
            </a:prstGeom>
          </p:spPr>
        </p:pic>
        <p:sp>
          <p:nvSpPr>
            <p:cNvPr id="16" name="object 16"/>
            <p:cNvSpPr/>
            <p:nvPr/>
          </p:nvSpPr>
          <p:spPr>
            <a:xfrm>
              <a:off x="7117937" y="2100982"/>
              <a:ext cx="156845" cy="472440"/>
            </a:xfrm>
            <a:custGeom>
              <a:avLst/>
              <a:gdLst/>
              <a:ahLst/>
              <a:cxnLst/>
              <a:rect l="l" t="t" r="r" b="b"/>
              <a:pathLst>
                <a:path w="156845" h="472439">
                  <a:moveTo>
                    <a:pt x="78416" y="0"/>
                  </a:moveTo>
                  <a:lnTo>
                    <a:pt x="0" y="471885"/>
                  </a:lnTo>
                  <a:lnTo>
                    <a:pt x="156832" y="471885"/>
                  </a:lnTo>
                  <a:lnTo>
                    <a:pt x="78416" y="0"/>
                  </a:lnTo>
                  <a:close/>
                </a:path>
              </a:pathLst>
            </a:custGeom>
            <a:solidFill>
              <a:srgbClr val="E46C0A"/>
            </a:solidFill>
          </p:spPr>
          <p:txBody>
            <a:bodyPr wrap="square" lIns="0" tIns="0" rIns="0" bIns="0" rtlCol="0"/>
            <a:lstStyle/>
            <a:p>
              <a:endParaRPr/>
            </a:p>
          </p:txBody>
        </p:sp>
        <p:sp>
          <p:nvSpPr>
            <p:cNvPr id="17" name="object 17"/>
            <p:cNvSpPr/>
            <p:nvPr/>
          </p:nvSpPr>
          <p:spPr>
            <a:xfrm>
              <a:off x="7113413" y="2096472"/>
              <a:ext cx="166370" cy="481330"/>
            </a:xfrm>
            <a:custGeom>
              <a:avLst/>
              <a:gdLst/>
              <a:ahLst/>
              <a:cxnLst/>
              <a:rect l="l" t="t" r="r" b="b"/>
              <a:pathLst>
                <a:path w="166370" h="481330">
                  <a:moveTo>
                    <a:pt x="82939" y="0"/>
                  </a:moveTo>
                  <a:lnTo>
                    <a:pt x="79923" y="0"/>
                  </a:lnTo>
                  <a:lnTo>
                    <a:pt x="78416" y="3007"/>
                  </a:lnTo>
                  <a:lnTo>
                    <a:pt x="0" y="476394"/>
                  </a:lnTo>
                  <a:lnTo>
                    <a:pt x="1507" y="479400"/>
                  </a:lnTo>
                  <a:lnTo>
                    <a:pt x="4523" y="480903"/>
                  </a:lnTo>
                  <a:lnTo>
                    <a:pt x="161356" y="480903"/>
                  </a:lnTo>
                  <a:lnTo>
                    <a:pt x="165879" y="479400"/>
                  </a:lnTo>
                  <a:lnTo>
                    <a:pt x="165879" y="477898"/>
                  </a:lnTo>
                  <a:lnTo>
                    <a:pt x="9048" y="477898"/>
                  </a:lnTo>
                  <a:lnTo>
                    <a:pt x="4523" y="471887"/>
                  </a:lnTo>
                  <a:lnTo>
                    <a:pt x="10044" y="471887"/>
                  </a:lnTo>
                  <a:lnTo>
                    <a:pt x="82939" y="31819"/>
                  </a:lnTo>
                  <a:lnTo>
                    <a:pt x="78416" y="4509"/>
                  </a:lnTo>
                  <a:lnTo>
                    <a:pt x="87712" y="4509"/>
                  </a:lnTo>
                  <a:lnTo>
                    <a:pt x="87463" y="3007"/>
                  </a:lnTo>
                  <a:lnTo>
                    <a:pt x="82939" y="0"/>
                  </a:lnTo>
                  <a:close/>
                </a:path>
                <a:path w="166370" h="481330">
                  <a:moveTo>
                    <a:pt x="10044" y="471887"/>
                  </a:moveTo>
                  <a:lnTo>
                    <a:pt x="4523" y="471887"/>
                  </a:lnTo>
                  <a:lnTo>
                    <a:pt x="9048" y="477898"/>
                  </a:lnTo>
                  <a:lnTo>
                    <a:pt x="10044" y="471887"/>
                  </a:lnTo>
                  <a:close/>
                </a:path>
                <a:path w="166370" h="481330">
                  <a:moveTo>
                    <a:pt x="155836" y="471887"/>
                  </a:moveTo>
                  <a:lnTo>
                    <a:pt x="10044" y="471887"/>
                  </a:lnTo>
                  <a:lnTo>
                    <a:pt x="9048" y="477898"/>
                  </a:lnTo>
                  <a:lnTo>
                    <a:pt x="156832" y="477898"/>
                  </a:lnTo>
                  <a:lnTo>
                    <a:pt x="155836" y="471887"/>
                  </a:lnTo>
                  <a:close/>
                </a:path>
                <a:path w="166370" h="481330">
                  <a:moveTo>
                    <a:pt x="87712" y="4509"/>
                  </a:moveTo>
                  <a:lnTo>
                    <a:pt x="87463" y="4509"/>
                  </a:lnTo>
                  <a:lnTo>
                    <a:pt x="82939" y="31819"/>
                  </a:lnTo>
                  <a:lnTo>
                    <a:pt x="156832" y="477898"/>
                  </a:lnTo>
                  <a:lnTo>
                    <a:pt x="161356" y="471887"/>
                  </a:lnTo>
                  <a:lnTo>
                    <a:pt x="165133" y="471887"/>
                  </a:lnTo>
                  <a:lnTo>
                    <a:pt x="87712" y="4509"/>
                  </a:lnTo>
                  <a:close/>
                </a:path>
                <a:path w="166370" h="481330">
                  <a:moveTo>
                    <a:pt x="165133" y="471887"/>
                  </a:moveTo>
                  <a:lnTo>
                    <a:pt x="161356" y="471887"/>
                  </a:lnTo>
                  <a:lnTo>
                    <a:pt x="156832" y="477898"/>
                  </a:lnTo>
                  <a:lnTo>
                    <a:pt x="165879" y="477898"/>
                  </a:lnTo>
                  <a:lnTo>
                    <a:pt x="165879" y="476394"/>
                  </a:lnTo>
                  <a:lnTo>
                    <a:pt x="165133" y="471887"/>
                  </a:lnTo>
                  <a:close/>
                </a:path>
                <a:path w="166370" h="481330">
                  <a:moveTo>
                    <a:pt x="87463" y="4509"/>
                  </a:moveTo>
                  <a:lnTo>
                    <a:pt x="78416" y="4509"/>
                  </a:lnTo>
                  <a:lnTo>
                    <a:pt x="82939" y="31819"/>
                  </a:lnTo>
                  <a:lnTo>
                    <a:pt x="87463" y="4509"/>
                  </a:lnTo>
                  <a:close/>
                </a:path>
              </a:pathLst>
            </a:custGeom>
            <a:solidFill>
              <a:srgbClr val="000000"/>
            </a:solidFill>
          </p:spPr>
          <p:txBody>
            <a:bodyPr wrap="square" lIns="0" tIns="0" rIns="0" bIns="0" rtlCol="0"/>
            <a:lstStyle/>
            <a:p>
              <a:endParaRPr/>
            </a:p>
          </p:txBody>
        </p:sp>
        <p:pic>
          <p:nvPicPr>
            <p:cNvPr id="18" name="object 18"/>
            <p:cNvPicPr/>
            <p:nvPr/>
          </p:nvPicPr>
          <p:blipFill>
            <a:blip r:embed="rId6" cstate="print"/>
            <a:stretch>
              <a:fillRect/>
            </a:stretch>
          </p:blipFill>
          <p:spPr>
            <a:xfrm>
              <a:off x="7113413" y="2017146"/>
              <a:ext cx="165879" cy="165598"/>
            </a:xfrm>
            <a:prstGeom prst="rect">
              <a:avLst/>
            </a:prstGeom>
          </p:spPr>
        </p:pic>
        <p:sp>
          <p:nvSpPr>
            <p:cNvPr id="19" name="object 19"/>
            <p:cNvSpPr/>
            <p:nvPr/>
          </p:nvSpPr>
          <p:spPr>
            <a:xfrm>
              <a:off x="7672880" y="2969613"/>
              <a:ext cx="950594" cy="0"/>
            </a:xfrm>
            <a:custGeom>
              <a:avLst/>
              <a:gdLst/>
              <a:ahLst/>
              <a:cxnLst/>
              <a:rect l="l" t="t" r="r" b="b"/>
              <a:pathLst>
                <a:path w="950595">
                  <a:moveTo>
                    <a:pt x="0" y="0"/>
                  </a:moveTo>
                  <a:lnTo>
                    <a:pt x="950036" y="0"/>
                  </a:lnTo>
                </a:path>
              </a:pathLst>
            </a:custGeom>
            <a:ln w="9016">
              <a:solidFill>
                <a:srgbClr val="000000"/>
              </a:solidFill>
              <a:prstDash val="sysDash"/>
            </a:ln>
          </p:spPr>
          <p:txBody>
            <a:bodyPr wrap="square" lIns="0" tIns="0" rIns="0" bIns="0" rtlCol="0"/>
            <a:lstStyle/>
            <a:p>
              <a:endParaRPr/>
            </a:p>
          </p:txBody>
        </p:sp>
        <p:pic>
          <p:nvPicPr>
            <p:cNvPr id="20" name="object 20"/>
            <p:cNvPicPr/>
            <p:nvPr/>
          </p:nvPicPr>
          <p:blipFill>
            <a:blip r:embed="rId7" cstate="print"/>
            <a:stretch>
              <a:fillRect/>
            </a:stretch>
          </p:blipFill>
          <p:spPr>
            <a:xfrm>
              <a:off x="8622916" y="2646506"/>
              <a:ext cx="713281" cy="710835"/>
            </a:xfrm>
            <a:prstGeom prst="rect">
              <a:avLst/>
            </a:prstGeom>
          </p:spPr>
        </p:pic>
        <p:sp>
          <p:nvSpPr>
            <p:cNvPr id="21" name="object 21"/>
            <p:cNvSpPr/>
            <p:nvPr/>
          </p:nvSpPr>
          <p:spPr>
            <a:xfrm>
              <a:off x="8618392" y="2641998"/>
              <a:ext cx="722630" cy="720090"/>
            </a:xfrm>
            <a:custGeom>
              <a:avLst/>
              <a:gdLst/>
              <a:ahLst/>
              <a:cxnLst/>
              <a:rect l="l" t="t" r="r" b="b"/>
              <a:pathLst>
                <a:path w="722629" h="720089">
                  <a:moveTo>
                    <a:pt x="717806" y="0"/>
                  </a:moveTo>
                  <a:lnTo>
                    <a:pt x="4523" y="0"/>
                  </a:lnTo>
                  <a:lnTo>
                    <a:pt x="1508" y="1502"/>
                  </a:lnTo>
                  <a:lnTo>
                    <a:pt x="0" y="4508"/>
                  </a:lnTo>
                  <a:lnTo>
                    <a:pt x="0" y="715342"/>
                  </a:lnTo>
                  <a:lnTo>
                    <a:pt x="1508" y="718348"/>
                  </a:lnTo>
                  <a:lnTo>
                    <a:pt x="4523" y="719851"/>
                  </a:lnTo>
                  <a:lnTo>
                    <a:pt x="717806" y="719851"/>
                  </a:lnTo>
                  <a:lnTo>
                    <a:pt x="720822" y="718348"/>
                  </a:lnTo>
                  <a:lnTo>
                    <a:pt x="722330" y="715342"/>
                  </a:lnTo>
                  <a:lnTo>
                    <a:pt x="9047" y="715342"/>
                  </a:lnTo>
                  <a:lnTo>
                    <a:pt x="4523" y="710834"/>
                  </a:lnTo>
                  <a:lnTo>
                    <a:pt x="9047" y="710834"/>
                  </a:lnTo>
                  <a:lnTo>
                    <a:pt x="9047" y="9016"/>
                  </a:lnTo>
                  <a:lnTo>
                    <a:pt x="4523" y="9016"/>
                  </a:lnTo>
                  <a:lnTo>
                    <a:pt x="9047" y="4508"/>
                  </a:lnTo>
                  <a:lnTo>
                    <a:pt x="722330" y="4508"/>
                  </a:lnTo>
                  <a:lnTo>
                    <a:pt x="720822" y="1502"/>
                  </a:lnTo>
                  <a:lnTo>
                    <a:pt x="717806" y="0"/>
                  </a:lnTo>
                  <a:close/>
                </a:path>
                <a:path w="722629" h="720089">
                  <a:moveTo>
                    <a:pt x="9047" y="710834"/>
                  </a:moveTo>
                  <a:lnTo>
                    <a:pt x="4523" y="710834"/>
                  </a:lnTo>
                  <a:lnTo>
                    <a:pt x="9047" y="715342"/>
                  </a:lnTo>
                  <a:lnTo>
                    <a:pt x="9047" y="710834"/>
                  </a:lnTo>
                  <a:close/>
                </a:path>
                <a:path w="722629" h="720089">
                  <a:moveTo>
                    <a:pt x="713282" y="710834"/>
                  </a:moveTo>
                  <a:lnTo>
                    <a:pt x="9047" y="710834"/>
                  </a:lnTo>
                  <a:lnTo>
                    <a:pt x="9047" y="715342"/>
                  </a:lnTo>
                  <a:lnTo>
                    <a:pt x="713282" y="715342"/>
                  </a:lnTo>
                  <a:lnTo>
                    <a:pt x="713282" y="710834"/>
                  </a:lnTo>
                  <a:close/>
                </a:path>
                <a:path w="722629" h="720089">
                  <a:moveTo>
                    <a:pt x="713282" y="4508"/>
                  </a:moveTo>
                  <a:lnTo>
                    <a:pt x="713282" y="715342"/>
                  </a:lnTo>
                  <a:lnTo>
                    <a:pt x="717806" y="710834"/>
                  </a:lnTo>
                  <a:lnTo>
                    <a:pt x="722330" y="710834"/>
                  </a:lnTo>
                  <a:lnTo>
                    <a:pt x="722330" y="9016"/>
                  </a:lnTo>
                  <a:lnTo>
                    <a:pt x="717806" y="9016"/>
                  </a:lnTo>
                  <a:lnTo>
                    <a:pt x="713282" y="4508"/>
                  </a:lnTo>
                  <a:close/>
                </a:path>
                <a:path w="722629" h="720089">
                  <a:moveTo>
                    <a:pt x="722330" y="710834"/>
                  </a:moveTo>
                  <a:lnTo>
                    <a:pt x="717806" y="710834"/>
                  </a:lnTo>
                  <a:lnTo>
                    <a:pt x="713282" y="715342"/>
                  </a:lnTo>
                  <a:lnTo>
                    <a:pt x="722330" y="715342"/>
                  </a:lnTo>
                  <a:lnTo>
                    <a:pt x="722330" y="710834"/>
                  </a:lnTo>
                  <a:close/>
                </a:path>
                <a:path w="722629" h="720089">
                  <a:moveTo>
                    <a:pt x="9047" y="4508"/>
                  </a:moveTo>
                  <a:lnTo>
                    <a:pt x="4523" y="9016"/>
                  </a:lnTo>
                  <a:lnTo>
                    <a:pt x="9047" y="9016"/>
                  </a:lnTo>
                  <a:lnTo>
                    <a:pt x="9047" y="4508"/>
                  </a:lnTo>
                  <a:close/>
                </a:path>
                <a:path w="722629" h="720089">
                  <a:moveTo>
                    <a:pt x="713282" y="4508"/>
                  </a:moveTo>
                  <a:lnTo>
                    <a:pt x="9047" y="4508"/>
                  </a:lnTo>
                  <a:lnTo>
                    <a:pt x="9047" y="9016"/>
                  </a:lnTo>
                  <a:lnTo>
                    <a:pt x="713282" y="9016"/>
                  </a:lnTo>
                  <a:lnTo>
                    <a:pt x="713282" y="4508"/>
                  </a:lnTo>
                  <a:close/>
                </a:path>
                <a:path w="722629" h="720089">
                  <a:moveTo>
                    <a:pt x="722330" y="4508"/>
                  </a:moveTo>
                  <a:lnTo>
                    <a:pt x="713282" y="4508"/>
                  </a:lnTo>
                  <a:lnTo>
                    <a:pt x="717806" y="9016"/>
                  </a:lnTo>
                  <a:lnTo>
                    <a:pt x="722330" y="9016"/>
                  </a:lnTo>
                  <a:lnTo>
                    <a:pt x="722330" y="4508"/>
                  </a:lnTo>
                  <a:close/>
                </a:path>
              </a:pathLst>
            </a:custGeom>
            <a:solidFill>
              <a:srgbClr val="000000"/>
            </a:solidFill>
          </p:spPr>
          <p:txBody>
            <a:bodyPr wrap="square" lIns="0" tIns="0" rIns="0" bIns="0" rtlCol="0"/>
            <a:lstStyle/>
            <a:p>
              <a:endParaRPr/>
            </a:p>
          </p:txBody>
        </p:sp>
      </p:grpSp>
      <p:sp>
        <p:nvSpPr>
          <p:cNvPr id="22" name="object 22"/>
          <p:cNvSpPr txBox="1">
            <a:spLocks noGrp="1"/>
          </p:cNvSpPr>
          <p:nvPr>
            <p:ph type="ftr" sz="quarter" idx="5"/>
          </p:nvPr>
        </p:nvSpPr>
        <p:spPr>
          <a:xfrm>
            <a:off x="6639873" y="6999486"/>
            <a:ext cx="3228975" cy="152400"/>
          </a:xfrm>
          <a:prstGeom prst="rect">
            <a:avLst/>
          </a:prstGeom>
        </p:spPr>
        <p:txBody>
          <a:bodyPr vert="horz" wrap="square" lIns="0" tIns="0" rIns="0" bIns="0" rtlCol="0">
            <a:spAutoFit/>
          </a:bodyPr>
          <a:lstStyle>
            <a:defPPr>
              <a:defRPr kern="0"/>
            </a:defPPr>
            <a:lvl1pPr>
              <a:defRPr sz="1000" b="1" i="0">
                <a:solidFill>
                  <a:srgbClr val="006699"/>
                </a:solidFill>
                <a:latin typeface="Arial"/>
                <a:cs typeface="Arial"/>
              </a:defRPr>
            </a:lvl1pPr>
          </a:lstStyle>
          <a:p>
            <a:pPr marL="11527">
              <a:lnSpc>
                <a:spcPts val="971"/>
              </a:lnSpc>
            </a:pPr>
            <a:r>
              <a:rPr lang="en-GB"/>
              <a:t>Buttazzo,</a:t>
            </a:r>
            <a:r>
              <a:rPr lang="en-GB" spc="-30"/>
              <a:t> </a:t>
            </a:r>
            <a:r>
              <a:rPr lang="en-GB"/>
              <a:t>Hard</a:t>
            </a:r>
            <a:r>
              <a:rPr lang="en-GB" spc="-30"/>
              <a:t> </a:t>
            </a:r>
            <a:r>
              <a:rPr lang="en-GB"/>
              <a:t>Real-Time</a:t>
            </a:r>
            <a:r>
              <a:rPr lang="en-GB" spc="-25"/>
              <a:t> </a:t>
            </a:r>
            <a:r>
              <a:rPr lang="en-GB"/>
              <a:t>Computing</a:t>
            </a:r>
            <a:r>
              <a:rPr lang="en-GB" spc="-30"/>
              <a:t> </a:t>
            </a:r>
            <a:r>
              <a:rPr lang="en-GB"/>
              <a:t>Systems</a:t>
            </a:r>
            <a:r>
              <a:rPr lang="en-GB" spc="-20"/>
              <a:t> </a:t>
            </a:r>
            <a:r>
              <a:rPr lang="en-GB" spc="-10"/>
              <a:t>©2013</a:t>
            </a:r>
            <a:endParaRPr spc="-9" dirty="0"/>
          </a:p>
        </p:txBody>
      </p:sp>
      <p:sp>
        <p:nvSpPr>
          <p:cNvPr id="23" name="object 23"/>
          <p:cNvSpPr txBox="1">
            <a:spLocks noGrp="1"/>
          </p:cNvSpPr>
          <p:nvPr>
            <p:ph type="sldNum" sz="quarter" idx="7"/>
          </p:nvPr>
        </p:nvSpPr>
        <p:spPr>
          <a:xfrm>
            <a:off x="5122198" y="7024886"/>
            <a:ext cx="273050" cy="152400"/>
          </a:xfrm>
          <a:prstGeom prst="rect">
            <a:avLst/>
          </a:prstGeom>
        </p:spPr>
        <p:txBody>
          <a:bodyPr vert="horz" wrap="square" lIns="0" tIns="0" rIns="0" bIns="0" rtlCol="0">
            <a:spAutoFit/>
          </a:bodyPr>
          <a:lstStyle>
            <a:defPPr>
              <a:defRPr kern="0"/>
            </a:defPPr>
            <a:lvl1pPr>
              <a:defRPr sz="1000" b="1" i="0">
                <a:solidFill>
                  <a:srgbClr val="006699"/>
                </a:solidFill>
                <a:latin typeface="Arial"/>
                <a:cs typeface="Arial"/>
              </a:defRPr>
            </a:lvl1pPr>
          </a:lstStyle>
          <a:p>
            <a:pPr marL="38100">
              <a:lnSpc>
                <a:spcPts val="1070"/>
              </a:lnSpc>
            </a:pPr>
            <a:r>
              <a:rPr lang="en-SE" spc="-25"/>
              <a:t>9.</a:t>
            </a:r>
            <a:fld id="{81D60167-4931-47E6-BA6A-407CBD079E47}" type="slidenum">
              <a:rPr spc="-25" smtClean="0"/>
              <a:pPr marL="38100">
                <a:lnSpc>
                  <a:spcPts val="1070"/>
                </a:lnSpc>
              </a:pPr>
              <a:t>6</a:t>
            </a:fld>
            <a:endParaRPr spc="-18" dirty="0"/>
          </a:p>
        </p:txBody>
      </p:sp>
      <p:sp>
        <p:nvSpPr>
          <p:cNvPr id="24" name="Content Placeholder 2">
            <a:extLst>
              <a:ext uri="{FF2B5EF4-FFF2-40B4-BE49-F238E27FC236}">
                <a16:creationId xmlns:a16="http://schemas.microsoft.com/office/drawing/2014/main" id="{F37ECDFC-018F-735C-4E7F-DE90C0B115D6}"/>
              </a:ext>
            </a:extLst>
          </p:cNvPr>
          <p:cNvSpPr>
            <a:spLocks noGrp="1"/>
          </p:cNvSpPr>
          <p:nvPr>
            <p:ph idx="1"/>
          </p:nvPr>
        </p:nvSpPr>
        <p:spPr>
          <a:xfrm>
            <a:off x="429241" y="859693"/>
            <a:ext cx="4566369" cy="4200680"/>
          </a:xfrm>
        </p:spPr>
        <p:txBody>
          <a:bodyPr>
            <a:normAutofit/>
          </a:bodyPr>
          <a:lstStyle/>
          <a:p>
            <a:r>
              <a:rPr lang="en-GB" dirty="0"/>
              <a:t>Consider a robot equipped with:</a:t>
            </a:r>
          </a:p>
          <a:p>
            <a:pPr lvl="1"/>
            <a:r>
              <a:rPr lang="en-GB" sz="2000" dirty="0"/>
              <a:t>two actuated wheels</a:t>
            </a:r>
          </a:p>
          <a:p>
            <a:pPr lvl="1"/>
            <a:r>
              <a:rPr lang="en-GB" sz="2000" dirty="0"/>
              <a:t>two proximity (US) sensors</a:t>
            </a:r>
          </a:p>
          <a:p>
            <a:pPr lvl="1"/>
            <a:r>
              <a:rPr lang="en-GB" sz="2000" dirty="0"/>
              <a:t>a mobile (pan/tilt) camera</a:t>
            </a:r>
          </a:p>
          <a:p>
            <a:pPr lvl="1"/>
            <a:r>
              <a:rPr lang="en-GB" sz="2000" dirty="0"/>
              <a:t>a wireless transceiver</a:t>
            </a:r>
          </a:p>
          <a:p>
            <a:endParaRPr lang="en-GB" dirty="0"/>
          </a:p>
          <a:p>
            <a:r>
              <a:rPr lang="en-GB" dirty="0"/>
              <a:t>Goal:</a:t>
            </a:r>
          </a:p>
          <a:p>
            <a:pPr lvl="1"/>
            <a:r>
              <a:rPr lang="en-GB" sz="2000" dirty="0"/>
              <a:t>follow a path based on visual feedback</a:t>
            </a:r>
          </a:p>
          <a:p>
            <a:pPr lvl="1"/>
            <a:r>
              <a:rPr lang="en-GB" sz="2000" dirty="0"/>
              <a:t>avoid obstacles</a:t>
            </a:r>
          </a:p>
        </p:txBody>
      </p:sp>
      <p:grpSp>
        <p:nvGrpSpPr>
          <p:cNvPr id="25" name="object 3">
            <a:extLst>
              <a:ext uri="{FF2B5EF4-FFF2-40B4-BE49-F238E27FC236}">
                <a16:creationId xmlns:a16="http://schemas.microsoft.com/office/drawing/2014/main" id="{2BD87C18-AE75-5B81-E985-C8B3AC522B68}"/>
              </a:ext>
            </a:extLst>
          </p:cNvPr>
          <p:cNvGrpSpPr/>
          <p:nvPr/>
        </p:nvGrpSpPr>
        <p:grpSpPr>
          <a:xfrm>
            <a:off x="5491208" y="1223414"/>
            <a:ext cx="5647765" cy="514062"/>
            <a:chOff x="2116105" y="1471485"/>
            <a:chExt cx="6223000" cy="566420"/>
          </a:xfrm>
        </p:grpSpPr>
        <p:sp>
          <p:nvSpPr>
            <p:cNvPr id="26" name="object 4">
              <a:extLst>
                <a:ext uri="{FF2B5EF4-FFF2-40B4-BE49-F238E27FC236}">
                  <a16:creationId xmlns:a16="http://schemas.microsoft.com/office/drawing/2014/main" id="{E758ABB3-52FF-1E13-9E2F-500AAA8D46F3}"/>
                </a:ext>
              </a:extLst>
            </p:cNvPr>
            <p:cNvSpPr/>
            <p:nvPr/>
          </p:nvSpPr>
          <p:spPr>
            <a:xfrm>
              <a:off x="4398891" y="1475871"/>
              <a:ext cx="1796414" cy="553085"/>
            </a:xfrm>
            <a:custGeom>
              <a:avLst/>
              <a:gdLst/>
              <a:ahLst/>
              <a:cxnLst/>
              <a:rect l="l" t="t" r="r" b="b"/>
              <a:pathLst>
                <a:path w="1796414" h="553085">
                  <a:moveTo>
                    <a:pt x="1796122" y="0"/>
                  </a:moveTo>
                  <a:lnTo>
                    <a:pt x="0" y="0"/>
                  </a:lnTo>
                  <a:lnTo>
                    <a:pt x="0" y="552710"/>
                  </a:lnTo>
                  <a:lnTo>
                    <a:pt x="1796122" y="552710"/>
                  </a:lnTo>
                  <a:lnTo>
                    <a:pt x="1796122" y="0"/>
                  </a:lnTo>
                  <a:close/>
                </a:path>
              </a:pathLst>
            </a:custGeom>
            <a:solidFill>
              <a:srgbClr val="FFFF99"/>
            </a:solidFill>
          </p:spPr>
          <p:txBody>
            <a:bodyPr wrap="square" lIns="0" tIns="0" rIns="0" bIns="0" rtlCol="0"/>
            <a:lstStyle/>
            <a:p>
              <a:endParaRPr/>
            </a:p>
          </p:txBody>
        </p:sp>
        <p:sp>
          <p:nvSpPr>
            <p:cNvPr id="27" name="object 5">
              <a:extLst>
                <a:ext uri="{FF2B5EF4-FFF2-40B4-BE49-F238E27FC236}">
                  <a16:creationId xmlns:a16="http://schemas.microsoft.com/office/drawing/2014/main" id="{D7D064CC-8451-80C2-A79F-75CA75207762}"/>
                </a:ext>
              </a:extLst>
            </p:cNvPr>
            <p:cNvSpPr/>
            <p:nvPr/>
          </p:nvSpPr>
          <p:spPr>
            <a:xfrm>
              <a:off x="2116099" y="1471485"/>
              <a:ext cx="6223000" cy="566420"/>
            </a:xfrm>
            <a:custGeom>
              <a:avLst/>
              <a:gdLst/>
              <a:ahLst/>
              <a:cxnLst/>
              <a:rect l="l" t="t" r="r" b="b"/>
              <a:pathLst>
                <a:path w="6223000" h="566419">
                  <a:moveTo>
                    <a:pt x="6222860" y="282206"/>
                  </a:moveTo>
                  <a:lnTo>
                    <a:pt x="6218479" y="282206"/>
                  </a:lnTo>
                  <a:lnTo>
                    <a:pt x="6218479" y="277825"/>
                  </a:lnTo>
                  <a:lnTo>
                    <a:pt x="4083291" y="277825"/>
                  </a:lnTo>
                  <a:lnTo>
                    <a:pt x="4083291" y="8775"/>
                  </a:lnTo>
                  <a:lnTo>
                    <a:pt x="4083291" y="4394"/>
                  </a:lnTo>
                  <a:lnTo>
                    <a:pt x="4081830" y="1473"/>
                  </a:lnTo>
                  <a:lnTo>
                    <a:pt x="4078909" y="0"/>
                  </a:lnTo>
                  <a:lnTo>
                    <a:pt x="4073067" y="0"/>
                  </a:lnTo>
                  <a:lnTo>
                    <a:pt x="4073067" y="8775"/>
                  </a:lnTo>
                  <a:lnTo>
                    <a:pt x="4073067" y="552716"/>
                  </a:lnTo>
                  <a:lnTo>
                    <a:pt x="2288629" y="552716"/>
                  </a:lnTo>
                  <a:lnTo>
                    <a:pt x="2288629" y="8775"/>
                  </a:lnTo>
                  <a:lnTo>
                    <a:pt x="4073067" y="8775"/>
                  </a:lnTo>
                  <a:lnTo>
                    <a:pt x="4073067" y="0"/>
                  </a:lnTo>
                  <a:lnTo>
                    <a:pt x="2282787" y="0"/>
                  </a:lnTo>
                  <a:lnTo>
                    <a:pt x="2279866" y="1473"/>
                  </a:lnTo>
                  <a:lnTo>
                    <a:pt x="2278405" y="4394"/>
                  </a:lnTo>
                  <a:lnTo>
                    <a:pt x="2278405" y="280898"/>
                  </a:lnTo>
                  <a:lnTo>
                    <a:pt x="2268232" y="277825"/>
                  </a:lnTo>
                  <a:lnTo>
                    <a:pt x="2161489" y="245656"/>
                  </a:lnTo>
                  <a:lnTo>
                    <a:pt x="2161489" y="277825"/>
                  </a:lnTo>
                  <a:lnTo>
                    <a:pt x="4381" y="277825"/>
                  </a:lnTo>
                  <a:lnTo>
                    <a:pt x="4381" y="282206"/>
                  </a:lnTo>
                  <a:lnTo>
                    <a:pt x="0" y="282206"/>
                  </a:lnTo>
                  <a:lnTo>
                    <a:pt x="0" y="565873"/>
                  </a:lnTo>
                  <a:lnTo>
                    <a:pt x="8763" y="565873"/>
                  </a:lnTo>
                  <a:lnTo>
                    <a:pt x="8763" y="286600"/>
                  </a:lnTo>
                  <a:lnTo>
                    <a:pt x="2161489" y="286600"/>
                  </a:lnTo>
                  <a:lnTo>
                    <a:pt x="2161489" y="318757"/>
                  </a:lnTo>
                  <a:lnTo>
                    <a:pt x="2268232" y="286600"/>
                  </a:lnTo>
                  <a:lnTo>
                    <a:pt x="2278405" y="283540"/>
                  </a:lnTo>
                  <a:lnTo>
                    <a:pt x="2278405" y="557098"/>
                  </a:lnTo>
                  <a:lnTo>
                    <a:pt x="2279866" y="560019"/>
                  </a:lnTo>
                  <a:lnTo>
                    <a:pt x="2282787" y="561492"/>
                  </a:lnTo>
                  <a:lnTo>
                    <a:pt x="4078909" y="561492"/>
                  </a:lnTo>
                  <a:lnTo>
                    <a:pt x="4081830" y="560019"/>
                  </a:lnTo>
                  <a:lnTo>
                    <a:pt x="4083291" y="557098"/>
                  </a:lnTo>
                  <a:lnTo>
                    <a:pt x="4083291" y="552716"/>
                  </a:lnTo>
                  <a:lnTo>
                    <a:pt x="4083291" y="286600"/>
                  </a:lnTo>
                  <a:lnTo>
                    <a:pt x="6214084" y="286600"/>
                  </a:lnTo>
                  <a:lnTo>
                    <a:pt x="6214084" y="565873"/>
                  </a:lnTo>
                  <a:lnTo>
                    <a:pt x="6222860" y="565873"/>
                  </a:lnTo>
                  <a:lnTo>
                    <a:pt x="6222860" y="282206"/>
                  </a:lnTo>
                  <a:close/>
                </a:path>
              </a:pathLst>
            </a:custGeom>
            <a:solidFill>
              <a:srgbClr val="000000"/>
            </a:solidFill>
          </p:spPr>
          <p:txBody>
            <a:bodyPr wrap="square" lIns="0" tIns="0" rIns="0" bIns="0" rtlCol="0"/>
            <a:lstStyle/>
            <a:p>
              <a:endParaRPr/>
            </a:p>
          </p:txBody>
        </p:sp>
      </p:grpSp>
      <p:sp>
        <p:nvSpPr>
          <p:cNvPr id="28" name="object 6">
            <a:extLst>
              <a:ext uri="{FF2B5EF4-FFF2-40B4-BE49-F238E27FC236}">
                <a16:creationId xmlns:a16="http://schemas.microsoft.com/office/drawing/2014/main" id="{D34EAEF8-5149-3FAC-D5E7-C7F4081F52AA}"/>
              </a:ext>
            </a:extLst>
          </p:cNvPr>
          <p:cNvSpPr txBox="1"/>
          <p:nvPr/>
        </p:nvSpPr>
        <p:spPr>
          <a:xfrm>
            <a:off x="7826012" y="1199939"/>
            <a:ext cx="1135316" cy="714318"/>
          </a:xfrm>
          <a:prstGeom prst="rect">
            <a:avLst/>
          </a:prstGeom>
        </p:spPr>
        <p:txBody>
          <a:bodyPr vert="horz" wrap="square" lIns="0" tIns="55900" rIns="0" bIns="0" rtlCol="0">
            <a:spAutoFit/>
          </a:bodyPr>
          <a:lstStyle/>
          <a:p>
            <a:pPr marL="101433" marR="4611" indent="-90483">
              <a:lnSpc>
                <a:spcPts val="1743"/>
              </a:lnSpc>
              <a:spcBef>
                <a:spcPts val="439"/>
              </a:spcBef>
            </a:pPr>
            <a:r>
              <a:rPr sz="1724" spc="-32" dirty="0">
                <a:latin typeface="Calibri"/>
                <a:cs typeface="Calibri"/>
              </a:rPr>
              <a:t>visual−based </a:t>
            </a:r>
            <a:r>
              <a:rPr sz="1724" spc="-9" dirty="0">
                <a:latin typeface="Calibri"/>
                <a:cs typeface="Calibri"/>
              </a:rPr>
              <a:t>navigation</a:t>
            </a:r>
            <a:endParaRPr sz="1724">
              <a:latin typeface="Calibri"/>
              <a:cs typeface="Calibri"/>
            </a:endParaRPr>
          </a:p>
        </p:txBody>
      </p:sp>
      <p:grpSp>
        <p:nvGrpSpPr>
          <p:cNvPr id="29" name="object 7">
            <a:extLst>
              <a:ext uri="{FF2B5EF4-FFF2-40B4-BE49-F238E27FC236}">
                <a16:creationId xmlns:a16="http://schemas.microsoft.com/office/drawing/2014/main" id="{E0DA9090-B989-0C91-ACC4-CC54B6B2BAF4}"/>
              </a:ext>
            </a:extLst>
          </p:cNvPr>
          <p:cNvGrpSpPr/>
          <p:nvPr/>
        </p:nvGrpSpPr>
        <p:grpSpPr>
          <a:xfrm>
            <a:off x="4926180" y="1736976"/>
            <a:ext cx="7028585" cy="3384048"/>
            <a:chOff x="1493527" y="2037354"/>
            <a:chExt cx="7744459" cy="3728720"/>
          </a:xfrm>
        </p:grpSpPr>
        <p:pic>
          <p:nvPicPr>
            <p:cNvPr id="30" name="object 8">
              <a:extLst>
                <a:ext uri="{FF2B5EF4-FFF2-40B4-BE49-F238E27FC236}">
                  <a16:creationId xmlns:a16="http://schemas.microsoft.com/office/drawing/2014/main" id="{7058CB06-997E-C468-2AE0-4208468B7323}"/>
                </a:ext>
              </a:extLst>
            </p:cNvPr>
            <p:cNvPicPr/>
            <p:nvPr/>
          </p:nvPicPr>
          <p:blipFill>
            <a:blip r:embed="rId8" cstate="print"/>
            <a:stretch>
              <a:fillRect/>
            </a:stretch>
          </p:blipFill>
          <p:spPr>
            <a:xfrm>
              <a:off x="1493527" y="2037355"/>
              <a:ext cx="3807079" cy="3658419"/>
            </a:xfrm>
            <a:prstGeom prst="rect">
              <a:avLst/>
            </a:prstGeom>
          </p:spPr>
        </p:pic>
        <p:pic>
          <p:nvPicPr>
            <p:cNvPr id="31" name="object 9">
              <a:extLst>
                <a:ext uri="{FF2B5EF4-FFF2-40B4-BE49-F238E27FC236}">
                  <a16:creationId xmlns:a16="http://schemas.microsoft.com/office/drawing/2014/main" id="{FAEAF1B2-4D6B-AEBB-AB82-6DA963455D3F}"/>
                </a:ext>
              </a:extLst>
            </p:cNvPr>
            <p:cNvPicPr/>
            <p:nvPr/>
          </p:nvPicPr>
          <p:blipFill>
            <a:blip r:embed="rId9" cstate="print"/>
            <a:stretch>
              <a:fillRect/>
            </a:stretch>
          </p:blipFill>
          <p:spPr>
            <a:xfrm>
              <a:off x="5636741" y="2037354"/>
              <a:ext cx="3601015" cy="3728093"/>
            </a:xfrm>
            <a:prstGeom prst="rect">
              <a:avLst/>
            </a:prstGeom>
          </p:spPr>
        </p:pic>
      </p:grpSp>
      <p:sp>
        <p:nvSpPr>
          <p:cNvPr id="32" name="object 10">
            <a:extLst>
              <a:ext uri="{FF2B5EF4-FFF2-40B4-BE49-F238E27FC236}">
                <a16:creationId xmlns:a16="http://schemas.microsoft.com/office/drawing/2014/main" id="{7B30EE20-64E2-2CC3-CC28-6415CD667B6E}"/>
              </a:ext>
            </a:extLst>
          </p:cNvPr>
          <p:cNvSpPr txBox="1"/>
          <p:nvPr/>
        </p:nvSpPr>
        <p:spPr>
          <a:xfrm>
            <a:off x="6088490" y="3080350"/>
            <a:ext cx="744007" cy="496310"/>
          </a:xfrm>
          <a:prstGeom prst="rect">
            <a:avLst/>
          </a:prstGeom>
        </p:spPr>
        <p:txBody>
          <a:bodyPr vert="horz" wrap="square" lIns="0" tIns="55900" rIns="0" bIns="0" rtlCol="0">
            <a:spAutoFit/>
          </a:bodyPr>
          <a:lstStyle/>
          <a:p>
            <a:pPr marL="11527" marR="4611" indent="106043">
              <a:lnSpc>
                <a:spcPts val="1743"/>
              </a:lnSpc>
              <a:spcBef>
                <a:spcPts val="439"/>
              </a:spcBef>
            </a:pPr>
            <a:r>
              <a:rPr sz="1724" spc="-9" dirty="0">
                <a:latin typeface="Calibri"/>
                <a:cs typeface="Calibri"/>
              </a:rPr>
              <a:t>visual tracking</a:t>
            </a:r>
            <a:endParaRPr sz="1724">
              <a:latin typeface="Calibri"/>
              <a:cs typeface="Calibri"/>
            </a:endParaRPr>
          </a:p>
        </p:txBody>
      </p:sp>
      <p:sp>
        <p:nvSpPr>
          <p:cNvPr id="33" name="object 11">
            <a:extLst>
              <a:ext uri="{FF2B5EF4-FFF2-40B4-BE49-F238E27FC236}">
                <a16:creationId xmlns:a16="http://schemas.microsoft.com/office/drawing/2014/main" id="{28E1D5AB-8144-640E-8FB8-E4B83AF833BB}"/>
              </a:ext>
            </a:extLst>
          </p:cNvPr>
          <p:cNvSpPr txBox="1"/>
          <p:nvPr/>
        </p:nvSpPr>
        <p:spPr>
          <a:xfrm>
            <a:off x="10672385" y="2077122"/>
            <a:ext cx="932457" cy="496310"/>
          </a:xfrm>
          <a:prstGeom prst="rect">
            <a:avLst/>
          </a:prstGeom>
        </p:spPr>
        <p:txBody>
          <a:bodyPr vert="horz" wrap="square" lIns="0" tIns="55900" rIns="0" bIns="0" rtlCol="0">
            <a:spAutoFit/>
          </a:bodyPr>
          <a:lstStyle/>
          <a:p>
            <a:pPr marL="11527" marR="4611" indent="80686">
              <a:lnSpc>
                <a:spcPts val="1743"/>
              </a:lnSpc>
              <a:spcBef>
                <a:spcPts val="439"/>
              </a:spcBef>
            </a:pPr>
            <a:r>
              <a:rPr sz="1724" spc="-9" dirty="0">
                <a:latin typeface="Calibri"/>
                <a:cs typeface="Calibri"/>
              </a:rPr>
              <a:t>obstacle avoidance</a:t>
            </a:r>
            <a:endParaRPr sz="1724">
              <a:latin typeface="Calibri"/>
              <a:cs typeface="Calibri"/>
            </a:endParaRPr>
          </a:p>
        </p:txBody>
      </p:sp>
      <p:sp>
        <p:nvSpPr>
          <p:cNvPr id="34" name="object 12">
            <a:extLst>
              <a:ext uri="{FF2B5EF4-FFF2-40B4-BE49-F238E27FC236}">
                <a16:creationId xmlns:a16="http://schemas.microsoft.com/office/drawing/2014/main" id="{31200269-DE56-1620-E329-23EE90B9ECC8}"/>
              </a:ext>
            </a:extLst>
          </p:cNvPr>
          <p:cNvSpPr/>
          <p:nvPr/>
        </p:nvSpPr>
        <p:spPr>
          <a:xfrm>
            <a:off x="6303469" y="1849643"/>
            <a:ext cx="2479830" cy="861572"/>
          </a:xfrm>
          <a:custGeom>
            <a:avLst/>
            <a:gdLst/>
            <a:ahLst/>
            <a:cxnLst/>
            <a:rect l="l" t="t" r="r" b="b"/>
            <a:pathLst>
              <a:path w="2732404" h="949325">
                <a:moveTo>
                  <a:pt x="1382681" y="0"/>
                </a:moveTo>
                <a:lnTo>
                  <a:pt x="1329443" y="0"/>
                </a:lnTo>
                <a:lnTo>
                  <a:pt x="1280741" y="997"/>
                </a:lnTo>
                <a:lnTo>
                  <a:pt x="1229875" y="3129"/>
                </a:lnTo>
                <a:lnTo>
                  <a:pt x="1179147" y="6346"/>
                </a:lnTo>
                <a:lnTo>
                  <a:pt x="1128609" y="10646"/>
                </a:lnTo>
                <a:lnTo>
                  <a:pt x="1078314" y="16027"/>
                </a:lnTo>
                <a:lnTo>
                  <a:pt x="1028312" y="22488"/>
                </a:lnTo>
                <a:lnTo>
                  <a:pt x="978656" y="30025"/>
                </a:lnTo>
                <a:lnTo>
                  <a:pt x="929397" y="38636"/>
                </a:lnTo>
                <a:lnTo>
                  <a:pt x="880091" y="48431"/>
                </a:lnTo>
                <a:lnTo>
                  <a:pt x="832281" y="59074"/>
                </a:lnTo>
                <a:lnTo>
                  <a:pt x="784526" y="70896"/>
                </a:lnTo>
                <a:lnTo>
                  <a:pt x="737376" y="83784"/>
                </a:lnTo>
                <a:lnTo>
                  <a:pt x="690883" y="97735"/>
                </a:lnTo>
                <a:lnTo>
                  <a:pt x="645098" y="112748"/>
                </a:lnTo>
                <a:lnTo>
                  <a:pt x="600074" y="128820"/>
                </a:lnTo>
                <a:lnTo>
                  <a:pt x="560023" y="144322"/>
                </a:lnTo>
                <a:lnTo>
                  <a:pt x="519603" y="161485"/>
                </a:lnTo>
                <a:lnTo>
                  <a:pt x="479053" y="180279"/>
                </a:lnTo>
                <a:lnTo>
                  <a:pt x="438613" y="200677"/>
                </a:lnTo>
                <a:lnTo>
                  <a:pt x="398522" y="222650"/>
                </a:lnTo>
                <a:lnTo>
                  <a:pt x="359021" y="246170"/>
                </a:lnTo>
                <a:lnTo>
                  <a:pt x="320347" y="271208"/>
                </a:lnTo>
                <a:lnTo>
                  <a:pt x="282741" y="297735"/>
                </a:lnTo>
                <a:lnTo>
                  <a:pt x="246442" y="325724"/>
                </a:lnTo>
                <a:lnTo>
                  <a:pt x="211690" y="355146"/>
                </a:lnTo>
                <a:lnTo>
                  <a:pt x="178725" y="385973"/>
                </a:lnTo>
                <a:lnTo>
                  <a:pt x="147785" y="418175"/>
                </a:lnTo>
                <a:lnTo>
                  <a:pt x="119110" y="451726"/>
                </a:lnTo>
                <a:lnTo>
                  <a:pt x="92940" y="486595"/>
                </a:lnTo>
                <a:lnTo>
                  <a:pt x="69514" y="522756"/>
                </a:lnTo>
                <a:lnTo>
                  <a:pt x="49072" y="560179"/>
                </a:lnTo>
                <a:lnTo>
                  <a:pt x="31853" y="598836"/>
                </a:lnTo>
                <a:lnTo>
                  <a:pt x="18097" y="638699"/>
                </a:lnTo>
                <a:lnTo>
                  <a:pt x="8043" y="679739"/>
                </a:lnTo>
                <a:lnTo>
                  <a:pt x="1931" y="721928"/>
                </a:lnTo>
                <a:lnTo>
                  <a:pt x="121" y="762522"/>
                </a:lnTo>
                <a:lnTo>
                  <a:pt x="0" y="765238"/>
                </a:lnTo>
                <a:lnTo>
                  <a:pt x="2314" y="806520"/>
                </a:lnTo>
                <a:lnTo>
                  <a:pt x="2439" y="808742"/>
                </a:lnTo>
                <a:lnTo>
                  <a:pt x="2489" y="809639"/>
                </a:lnTo>
                <a:lnTo>
                  <a:pt x="9639" y="855104"/>
                </a:lnTo>
                <a:lnTo>
                  <a:pt x="21688" y="901604"/>
                </a:lnTo>
                <a:lnTo>
                  <a:pt x="38876" y="949111"/>
                </a:lnTo>
                <a:lnTo>
                  <a:pt x="50568" y="944726"/>
                </a:lnTo>
                <a:lnTo>
                  <a:pt x="33390" y="897651"/>
                </a:lnTo>
                <a:lnTo>
                  <a:pt x="21427" y="851573"/>
                </a:lnTo>
                <a:lnTo>
                  <a:pt x="14433" y="806520"/>
                </a:lnTo>
                <a:lnTo>
                  <a:pt x="12162" y="762522"/>
                </a:lnTo>
                <a:lnTo>
                  <a:pt x="14251" y="721928"/>
                </a:lnTo>
                <a:lnTo>
                  <a:pt x="14370" y="719608"/>
                </a:lnTo>
                <a:lnTo>
                  <a:pt x="20809" y="677806"/>
                </a:lnTo>
                <a:lnTo>
                  <a:pt x="31235" y="637146"/>
                </a:lnTo>
                <a:lnTo>
                  <a:pt x="45402" y="597656"/>
                </a:lnTo>
                <a:lnTo>
                  <a:pt x="63064" y="559366"/>
                </a:lnTo>
                <a:lnTo>
                  <a:pt x="83975" y="522305"/>
                </a:lnTo>
                <a:lnTo>
                  <a:pt x="107827" y="486595"/>
                </a:lnTo>
                <a:lnTo>
                  <a:pt x="134563" y="451984"/>
                </a:lnTo>
                <a:lnTo>
                  <a:pt x="163748" y="418782"/>
                </a:lnTo>
                <a:lnTo>
                  <a:pt x="195200" y="386924"/>
                </a:lnTo>
                <a:lnTo>
                  <a:pt x="228673" y="356440"/>
                </a:lnTo>
                <a:lnTo>
                  <a:pt x="263921" y="327358"/>
                </a:lnTo>
                <a:lnTo>
                  <a:pt x="300699" y="299708"/>
                </a:lnTo>
                <a:lnTo>
                  <a:pt x="338761" y="273518"/>
                </a:lnTo>
                <a:lnTo>
                  <a:pt x="377861" y="248817"/>
                </a:lnTo>
                <a:lnTo>
                  <a:pt x="417753" y="225634"/>
                </a:lnTo>
                <a:lnTo>
                  <a:pt x="458193" y="203999"/>
                </a:lnTo>
                <a:lnTo>
                  <a:pt x="498933" y="183940"/>
                </a:lnTo>
                <a:lnTo>
                  <a:pt x="539729" y="165486"/>
                </a:lnTo>
                <a:lnTo>
                  <a:pt x="580335" y="148667"/>
                </a:lnTo>
                <a:lnTo>
                  <a:pt x="620505" y="133511"/>
                </a:lnTo>
                <a:lnTo>
                  <a:pt x="659994" y="120046"/>
                </a:lnTo>
                <a:lnTo>
                  <a:pt x="705490" y="105530"/>
                </a:lnTo>
                <a:lnTo>
                  <a:pt x="751639" y="92040"/>
                </a:lnTo>
                <a:lnTo>
                  <a:pt x="798395" y="79582"/>
                </a:lnTo>
                <a:lnTo>
                  <a:pt x="845710" y="68158"/>
                </a:lnTo>
                <a:lnTo>
                  <a:pt x="893537" y="57773"/>
                </a:lnTo>
                <a:lnTo>
                  <a:pt x="941830" y="48431"/>
                </a:lnTo>
                <a:lnTo>
                  <a:pt x="990543" y="40135"/>
                </a:lnTo>
                <a:lnTo>
                  <a:pt x="1039627" y="32890"/>
                </a:lnTo>
                <a:lnTo>
                  <a:pt x="1089037" y="26700"/>
                </a:lnTo>
                <a:lnTo>
                  <a:pt x="1138726" y="21568"/>
                </a:lnTo>
                <a:lnTo>
                  <a:pt x="1188646" y="17498"/>
                </a:lnTo>
                <a:lnTo>
                  <a:pt x="1238751" y="14495"/>
                </a:lnTo>
                <a:lnTo>
                  <a:pt x="1288995" y="12562"/>
                </a:lnTo>
                <a:lnTo>
                  <a:pt x="1339331" y="11702"/>
                </a:lnTo>
                <a:lnTo>
                  <a:pt x="1591188" y="11702"/>
                </a:lnTo>
                <a:lnTo>
                  <a:pt x="1585941" y="11127"/>
                </a:lnTo>
                <a:lnTo>
                  <a:pt x="1535333" y="6699"/>
                </a:lnTo>
                <a:lnTo>
                  <a:pt x="1484553" y="3370"/>
                </a:lnTo>
                <a:lnTo>
                  <a:pt x="1433651" y="1138"/>
                </a:lnTo>
                <a:lnTo>
                  <a:pt x="1382681" y="0"/>
                </a:lnTo>
                <a:close/>
              </a:path>
              <a:path w="2732404" h="949325">
                <a:moveTo>
                  <a:pt x="2662182" y="808742"/>
                </a:moveTo>
                <a:lnTo>
                  <a:pt x="2666565" y="935953"/>
                </a:lnTo>
                <a:lnTo>
                  <a:pt x="2730553" y="830674"/>
                </a:lnTo>
                <a:lnTo>
                  <a:pt x="2700179" y="830674"/>
                </a:lnTo>
                <a:lnTo>
                  <a:pt x="2688487" y="829212"/>
                </a:lnTo>
                <a:lnTo>
                  <a:pt x="2689838" y="816236"/>
                </a:lnTo>
                <a:lnTo>
                  <a:pt x="2662182" y="808742"/>
                </a:lnTo>
                <a:close/>
              </a:path>
              <a:path w="2732404" h="949325">
                <a:moveTo>
                  <a:pt x="2689838" y="816236"/>
                </a:moveTo>
                <a:lnTo>
                  <a:pt x="2688487" y="829212"/>
                </a:lnTo>
                <a:lnTo>
                  <a:pt x="2700179" y="830674"/>
                </a:lnTo>
                <a:lnTo>
                  <a:pt x="2701395" y="819368"/>
                </a:lnTo>
                <a:lnTo>
                  <a:pt x="2689838" y="816236"/>
                </a:lnTo>
                <a:close/>
              </a:path>
              <a:path w="2732404" h="949325">
                <a:moveTo>
                  <a:pt x="2701395" y="819368"/>
                </a:moveTo>
                <a:lnTo>
                  <a:pt x="2700179" y="830674"/>
                </a:lnTo>
                <a:lnTo>
                  <a:pt x="2730553" y="830674"/>
                </a:lnTo>
                <a:lnTo>
                  <a:pt x="2732330" y="827750"/>
                </a:lnTo>
                <a:lnTo>
                  <a:pt x="2701395" y="819368"/>
                </a:lnTo>
                <a:close/>
              </a:path>
              <a:path w="2732404" h="949325">
                <a:moveTo>
                  <a:pt x="1591188" y="11702"/>
                </a:moveTo>
                <a:lnTo>
                  <a:pt x="1339331" y="11702"/>
                </a:lnTo>
                <a:lnTo>
                  <a:pt x="1389711" y="11921"/>
                </a:lnTo>
                <a:lnTo>
                  <a:pt x="1440088" y="13222"/>
                </a:lnTo>
                <a:lnTo>
                  <a:pt x="1490417" y="15609"/>
                </a:lnTo>
                <a:lnTo>
                  <a:pt x="1540651" y="19085"/>
                </a:lnTo>
                <a:lnTo>
                  <a:pt x="1590742" y="23656"/>
                </a:lnTo>
                <a:lnTo>
                  <a:pt x="1640643" y="29323"/>
                </a:lnTo>
                <a:lnTo>
                  <a:pt x="1690309" y="36093"/>
                </a:lnTo>
                <a:lnTo>
                  <a:pt x="1739691" y="43968"/>
                </a:lnTo>
                <a:lnTo>
                  <a:pt x="1788745" y="52952"/>
                </a:lnTo>
                <a:lnTo>
                  <a:pt x="1837421" y="63050"/>
                </a:lnTo>
                <a:lnTo>
                  <a:pt x="1885675" y="74265"/>
                </a:lnTo>
                <a:lnTo>
                  <a:pt x="1933458" y="86601"/>
                </a:lnTo>
                <a:lnTo>
                  <a:pt x="1980725" y="100062"/>
                </a:lnTo>
                <a:lnTo>
                  <a:pt x="2027428" y="114652"/>
                </a:lnTo>
                <a:lnTo>
                  <a:pt x="2073521" y="130376"/>
                </a:lnTo>
                <a:lnTo>
                  <a:pt x="2118956" y="147236"/>
                </a:lnTo>
                <a:lnTo>
                  <a:pt x="2163688" y="165236"/>
                </a:lnTo>
                <a:lnTo>
                  <a:pt x="2207669" y="184382"/>
                </a:lnTo>
                <a:lnTo>
                  <a:pt x="2246839" y="203263"/>
                </a:lnTo>
                <a:lnTo>
                  <a:pt x="2286287" y="224012"/>
                </a:lnTo>
                <a:lnTo>
                  <a:pt x="2325691" y="246595"/>
                </a:lnTo>
                <a:lnTo>
                  <a:pt x="2364730" y="270978"/>
                </a:lnTo>
                <a:lnTo>
                  <a:pt x="2403085" y="297125"/>
                </a:lnTo>
                <a:lnTo>
                  <a:pt x="2440433" y="325003"/>
                </a:lnTo>
                <a:lnTo>
                  <a:pt x="2476455" y="354578"/>
                </a:lnTo>
                <a:lnTo>
                  <a:pt x="2510830" y="385813"/>
                </a:lnTo>
                <a:lnTo>
                  <a:pt x="2543328" y="418782"/>
                </a:lnTo>
                <a:lnTo>
                  <a:pt x="2573354" y="453132"/>
                </a:lnTo>
                <a:lnTo>
                  <a:pt x="2600862" y="489145"/>
                </a:lnTo>
                <a:lnTo>
                  <a:pt x="2625439" y="526683"/>
                </a:lnTo>
                <a:lnTo>
                  <a:pt x="2646766" y="565709"/>
                </a:lnTo>
                <a:lnTo>
                  <a:pt x="2664520" y="606191"/>
                </a:lnTo>
                <a:lnTo>
                  <a:pt x="2678382" y="648092"/>
                </a:lnTo>
                <a:lnTo>
                  <a:pt x="2688030" y="691380"/>
                </a:lnTo>
                <a:lnTo>
                  <a:pt x="2693028" y="734999"/>
                </a:lnTo>
                <a:lnTo>
                  <a:pt x="2693382" y="782182"/>
                </a:lnTo>
                <a:lnTo>
                  <a:pt x="2689838" y="816236"/>
                </a:lnTo>
                <a:lnTo>
                  <a:pt x="2701395" y="819368"/>
                </a:lnTo>
                <a:lnTo>
                  <a:pt x="2705394" y="782182"/>
                </a:lnTo>
                <a:lnTo>
                  <a:pt x="2705269" y="734999"/>
                </a:lnTo>
                <a:lnTo>
                  <a:pt x="2700128" y="689161"/>
                </a:lnTo>
                <a:lnTo>
                  <a:pt x="2690297" y="644703"/>
                </a:lnTo>
                <a:lnTo>
                  <a:pt x="2676103" y="601662"/>
                </a:lnTo>
                <a:lnTo>
                  <a:pt x="2657915" y="560179"/>
                </a:lnTo>
                <a:lnTo>
                  <a:pt x="2635924" y="519978"/>
                </a:lnTo>
                <a:lnTo>
                  <a:pt x="2610591" y="481406"/>
                </a:lnTo>
                <a:lnTo>
                  <a:pt x="2582196" y="444396"/>
                </a:lnTo>
                <a:lnTo>
                  <a:pt x="2551065" y="408985"/>
                </a:lnTo>
                <a:lnTo>
                  <a:pt x="2517524" y="375208"/>
                </a:lnTo>
                <a:lnTo>
                  <a:pt x="2481898" y="343102"/>
                </a:lnTo>
                <a:lnTo>
                  <a:pt x="2444512" y="312703"/>
                </a:lnTo>
                <a:lnTo>
                  <a:pt x="2405693" y="284047"/>
                </a:lnTo>
                <a:lnTo>
                  <a:pt x="2365766" y="257171"/>
                </a:lnTo>
                <a:lnTo>
                  <a:pt x="2325056" y="232111"/>
                </a:lnTo>
                <a:lnTo>
                  <a:pt x="2283889" y="208903"/>
                </a:lnTo>
                <a:lnTo>
                  <a:pt x="2242591" y="187583"/>
                </a:lnTo>
                <a:lnTo>
                  <a:pt x="2201487" y="168187"/>
                </a:lnTo>
                <a:lnTo>
                  <a:pt x="2160903" y="150752"/>
                </a:lnTo>
                <a:lnTo>
                  <a:pt x="2116409" y="132970"/>
                </a:lnTo>
                <a:lnTo>
                  <a:pt x="2071122" y="116312"/>
                </a:lnTo>
                <a:lnTo>
                  <a:pt x="2025091" y="100777"/>
                </a:lnTo>
                <a:lnTo>
                  <a:pt x="1978369" y="86363"/>
                </a:lnTo>
                <a:lnTo>
                  <a:pt x="1931008" y="73067"/>
                </a:lnTo>
                <a:lnTo>
                  <a:pt x="1883060" y="60887"/>
                </a:lnTo>
                <a:lnTo>
                  <a:pt x="1834577" y="49821"/>
                </a:lnTo>
                <a:lnTo>
                  <a:pt x="1785610" y="39868"/>
                </a:lnTo>
                <a:lnTo>
                  <a:pt x="1736211" y="31023"/>
                </a:lnTo>
                <a:lnTo>
                  <a:pt x="1686432" y="23287"/>
                </a:lnTo>
                <a:lnTo>
                  <a:pt x="1636324" y="16655"/>
                </a:lnTo>
                <a:lnTo>
                  <a:pt x="1591188" y="11702"/>
                </a:lnTo>
                <a:close/>
              </a:path>
            </a:pathLst>
          </a:custGeom>
          <a:solidFill>
            <a:srgbClr val="FF0000"/>
          </a:solidFill>
        </p:spPr>
        <p:txBody>
          <a:bodyPr wrap="square" lIns="0" tIns="0" rIns="0" bIns="0" rtlCol="0"/>
          <a:lstStyle/>
          <a:p>
            <a:endParaRPr/>
          </a:p>
        </p:txBody>
      </p:sp>
      <p:sp>
        <p:nvSpPr>
          <p:cNvPr id="35" name="object 13">
            <a:extLst>
              <a:ext uri="{FF2B5EF4-FFF2-40B4-BE49-F238E27FC236}">
                <a16:creationId xmlns:a16="http://schemas.microsoft.com/office/drawing/2014/main" id="{D09BF4F1-DED1-C1DE-5676-9BCAC9988D89}"/>
              </a:ext>
            </a:extLst>
          </p:cNvPr>
          <p:cNvSpPr txBox="1"/>
          <p:nvPr/>
        </p:nvSpPr>
        <p:spPr>
          <a:xfrm>
            <a:off x="10055621" y="2747265"/>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 </a:t>
            </a:r>
            <a:r>
              <a:rPr sz="1543" spc="-23" dirty="0">
                <a:solidFill>
                  <a:srgbClr val="FF0000"/>
                </a:solidFill>
                <a:latin typeface="Calibri"/>
                <a:cs typeface="Calibri"/>
              </a:rPr>
              <a:t>ms</a:t>
            </a:r>
            <a:endParaRPr sz="1543">
              <a:latin typeface="Calibri"/>
              <a:cs typeface="Calibri"/>
            </a:endParaRPr>
          </a:p>
        </p:txBody>
      </p:sp>
      <p:sp>
        <p:nvSpPr>
          <p:cNvPr id="36" name="object 14">
            <a:extLst>
              <a:ext uri="{FF2B5EF4-FFF2-40B4-BE49-F238E27FC236}">
                <a16:creationId xmlns:a16="http://schemas.microsoft.com/office/drawing/2014/main" id="{A7B138C3-8356-910E-95E0-4F3C8A3E83EA}"/>
              </a:ext>
            </a:extLst>
          </p:cNvPr>
          <p:cNvSpPr txBox="1"/>
          <p:nvPr/>
        </p:nvSpPr>
        <p:spPr>
          <a:xfrm>
            <a:off x="7071314" y="2049237"/>
            <a:ext cx="606847"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100</a:t>
            </a:r>
            <a:r>
              <a:rPr sz="1543" spc="5" dirty="0">
                <a:solidFill>
                  <a:srgbClr val="FF0000"/>
                </a:solidFill>
                <a:latin typeface="Calibri"/>
                <a:cs typeface="Calibri"/>
              </a:rPr>
              <a:t> </a:t>
            </a:r>
            <a:r>
              <a:rPr sz="1543" spc="-23" dirty="0">
                <a:solidFill>
                  <a:srgbClr val="FF0000"/>
                </a:solidFill>
                <a:latin typeface="Calibri"/>
                <a:cs typeface="Calibri"/>
              </a:rPr>
              <a:t>ms</a:t>
            </a:r>
            <a:endParaRPr sz="1543">
              <a:latin typeface="Calibri"/>
              <a:cs typeface="Calibri"/>
            </a:endParaRPr>
          </a:p>
        </p:txBody>
      </p:sp>
      <p:sp>
        <p:nvSpPr>
          <p:cNvPr id="37" name="object 15">
            <a:extLst>
              <a:ext uri="{FF2B5EF4-FFF2-40B4-BE49-F238E27FC236}">
                <a16:creationId xmlns:a16="http://schemas.microsoft.com/office/drawing/2014/main" id="{7AA13150-AC66-23AB-6754-7725E80902A4}"/>
              </a:ext>
            </a:extLst>
          </p:cNvPr>
          <p:cNvSpPr txBox="1"/>
          <p:nvPr/>
        </p:nvSpPr>
        <p:spPr>
          <a:xfrm>
            <a:off x="4979652" y="2215122"/>
            <a:ext cx="1047142" cy="525139"/>
          </a:xfrm>
          <a:prstGeom prst="rect">
            <a:avLst/>
          </a:prstGeom>
        </p:spPr>
        <p:txBody>
          <a:bodyPr vert="horz" wrap="square" lIns="0" tIns="37460" rIns="0" bIns="0" rtlCol="0">
            <a:spAutoFit/>
          </a:bodyPr>
          <a:lstStyle/>
          <a:p>
            <a:pPr marL="11527" marR="4611" indent="229377">
              <a:lnSpc>
                <a:spcPts val="1924"/>
              </a:lnSpc>
              <a:spcBef>
                <a:spcPts val="295"/>
              </a:spcBef>
            </a:pPr>
            <a:r>
              <a:rPr sz="1724" spc="-9" dirty="0">
                <a:latin typeface="Calibri"/>
                <a:cs typeface="Calibri"/>
              </a:rPr>
              <a:t>object recognition</a:t>
            </a:r>
            <a:endParaRPr sz="1724">
              <a:latin typeface="Calibri"/>
              <a:cs typeface="Calibri"/>
            </a:endParaRPr>
          </a:p>
        </p:txBody>
      </p:sp>
      <p:sp>
        <p:nvSpPr>
          <p:cNvPr id="38" name="object 16">
            <a:extLst>
              <a:ext uri="{FF2B5EF4-FFF2-40B4-BE49-F238E27FC236}">
                <a16:creationId xmlns:a16="http://schemas.microsoft.com/office/drawing/2014/main" id="{3723B354-98FF-1FD9-D890-8297DC3DDA8F}"/>
              </a:ext>
            </a:extLst>
          </p:cNvPr>
          <p:cNvSpPr txBox="1"/>
          <p:nvPr/>
        </p:nvSpPr>
        <p:spPr>
          <a:xfrm>
            <a:off x="10286407" y="5093466"/>
            <a:ext cx="71346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mot_dx</a:t>
            </a:r>
            <a:endParaRPr sz="1724">
              <a:latin typeface="Calibri"/>
              <a:cs typeface="Calibri"/>
            </a:endParaRPr>
          </a:p>
        </p:txBody>
      </p:sp>
      <p:sp>
        <p:nvSpPr>
          <p:cNvPr id="39" name="object 17">
            <a:extLst>
              <a:ext uri="{FF2B5EF4-FFF2-40B4-BE49-F238E27FC236}">
                <a16:creationId xmlns:a16="http://schemas.microsoft.com/office/drawing/2014/main" id="{DF768FBE-1DB5-EA0F-0F32-87E33B534A62}"/>
              </a:ext>
            </a:extLst>
          </p:cNvPr>
          <p:cNvSpPr txBox="1"/>
          <p:nvPr/>
        </p:nvSpPr>
        <p:spPr>
          <a:xfrm>
            <a:off x="11301030" y="5093466"/>
            <a:ext cx="68061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mot_sx</a:t>
            </a:r>
            <a:endParaRPr sz="1724">
              <a:latin typeface="Calibri"/>
              <a:cs typeface="Calibri"/>
            </a:endParaRPr>
          </a:p>
        </p:txBody>
      </p:sp>
      <p:sp>
        <p:nvSpPr>
          <p:cNvPr id="40" name="object 18">
            <a:extLst>
              <a:ext uri="{FF2B5EF4-FFF2-40B4-BE49-F238E27FC236}">
                <a16:creationId xmlns:a16="http://schemas.microsoft.com/office/drawing/2014/main" id="{1DBD0CC2-46F2-8D4B-7FAE-76AC1E891AB1}"/>
              </a:ext>
            </a:extLst>
          </p:cNvPr>
          <p:cNvSpPr txBox="1"/>
          <p:nvPr/>
        </p:nvSpPr>
        <p:spPr>
          <a:xfrm>
            <a:off x="7006322" y="5065597"/>
            <a:ext cx="361342" cy="279295"/>
          </a:xfrm>
          <a:prstGeom prst="rect">
            <a:avLst/>
          </a:prstGeom>
        </p:spPr>
        <p:txBody>
          <a:bodyPr vert="horz" wrap="square" lIns="0" tIns="13831" rIns="0" bIns="0" rtlCol="0">
            <a:spAutoFit/>
          </a:bodyPr>
          <a:lstStyle/>
          <a:p>
            <a:pPr marL="11527">
              <a:spcBef>
                <a:spcPts val="109"/>
              </a:spcBef>
            </a:pPr>
            <a:r>
              <a:rPr sz="1724" spc="-23" dirty="0">
                <a:latin typeface="Calibri"/>
                <a:cs typeface="Calibri"/>
              </a:rPr>
              <a:t>pan</a:t>
            </a:r>
            <a:endParaRPr sz="1724">
              <a:latin typeface="Calibri"/>
              <a:cs typeface="Calibri"/>
            </a:endParaRPr>
          </a:p>
        </p:txBody>
      </p:sp>
      <p:sp>
        <p:nvSpPr>
          <p:cNvPr id="41" name="object 19">
            <a:extLst>
              <a:ext uri="{FF2B5EF4-FFF2-40B4-BE49-F238E27FC236}">
                <a16:creationId xmlns:a16="http://schemas.microsoft.com/office/drawing/2014/main" id="{B162CD32-0E25-9AAB-72E3-4369EA1BAD88}"/>
              </a:ext>
            </a:extLst>
          </p:cNvPr>
          <p:cNvSpPr txBox="1"/>
          <p:nvPr/>
        </p:nvSpPr>
        <p:spPr>
          <a:xfrm>
            <a:off x="7907218" y="5065597"/>
            <a:ext cx="273167" cy="279295"/>
          </a:xfrm>
          <a:prstGeom prst="rect">
            <a:avLst/>
          </a:prstGeom>
        </p:spPr>
        <p:txBody>
          <a:bodyPr vert="horz" wrap="square" lIns="0" tIns="13831" rIns="0" bIns="0" rtlCol="0">
            <a:spAutoFit/>
          </a:bodyPr>
          <a:lstStyle/>
          <a:p>
            <a:pPr marL="11527">
              <a:spcBef>
                <a:spcPts val="109"/>
              </a:spcBef>
            </a:pPr>
            <a:r>
              <a:rPr sz="1724" spc="-18" dirty="0">
                <a:latin typeface="Calibri"/>
                <a:cs typeface="Calibri"/>
              </a:rPr>
              <a:t>tilt</a:t>
            </a:r>
            <a:endParaRPr sz="1724">
              <a:latin typeface="Calibri"/>
              <a:cs typeface="Calibri"/>
            </a:endParaRPr>
          </a:p>
        </p:txBody>
      </p:sp>
      <p:sp>
        <p:nvSpPr>
          <p:cNvPr id="42" name="object 20">
            <a:extLst>
              <a:ext uri="{FF2B5EF4-FFF2-40B4-BE49-F238E27FC236}">
                <a16:creationId xmlns:a16="http://schemas.microsoft.com/office/drawing/2014/main" id="{24DE0704-29CF-784B-1DA1-B94768759F09}"/>
              </a:ext>
            </a:extLst>
          </p:cNvPr>
          <p:cNvSpPr txBox="1"/>
          <p:nvPr/>
        </p:nvSpPr>
        <p:spPr>
          <a:xfrm>
            <a:off x="5190537" y="5065597"/>
            <a:ext cx="688105"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camera</a:t>
            </a:r>
            <a:endParaRPr sz="1724">
              <a:latin typeface="Calibri"/>
              <a:cs typeface="Calibri"/>
            </a:endParaRPr>
          </a:p>
        </p:txBody>
      </p:sp>
      <p:sp>
        <p:nvSpPr>
          <p:cNvPr id="43" name="object 21">
            <a:extLst>
              <a:ext uri="{FF2B5EF4-FFF2-40B4-BE49-F238E27FC236}">
                <a16:creationId xmlns:a16="http://schemas.microsoft.com/office/drawing/2014/main" id="{0513E94C-ADE2-7775-37B8-4FA6F59A519C}"/>
              </a:ext>
            </a:extLst>
          </p:cNvPr>
          <p:cNvSpPr txBox="1"/>
          <p:nvPr/>
        </p:nvSpPr>
        <p:spPr>
          <a:xfrm>
            <a:off x="8759753" y="5093455"/>
            <a:ext cx="1069617" cy="279295"/>
          </a:xfrm>
          <a:prstGeom prst="rect">
            <a:avLst/>
          </a:prstGeom>
        </p:spPr>
        <p:txBody>
          <a:bodyPr vert="horz" wrap="square" lIns="0" tIns="13831" rIns="0" bIns="0" rtlCol="0">
            <a:spAutoFit/>
          </a:bodyPr>
          <a:lstStyle/>
          <a:p>
            <a:pPr marL="11527">
              <a:spcBef>
                <a:spcPts val="109"/>
              </a:spcBef>
              <a:tabLst>
                <a:tab pos="700812" algn="l"/>
              </a:tabLst>
            </a:pPr>
            <a:r>
              <a:rPr sz="1724" spc="-23" dirty="0">
                <a:latin typeface="Calibri"/>
                <a:cs typeface="Calibri"/>
              </a:rPr>
              <a:t>US1</a:t>
            </a:r>
            <a:r>
              <a:rPr sz="1724" dirty="0">
                <a:latin typeface="Calibri"/>
                <a:cs typeface="Calibri"/>
              </a:rPr>
              <a:t>	</a:t>
            </a:r>
            <a:r>
              <a:rPr sz="1724" spc="-23" dirty="0">
                <a:latin typeface="Calibri"/>
                <a:cs typeface="Calibri"/>
              </a:rPr>
              <a:t>US2</a:t>
            </a:r>
            <a:endParaRPr sz="1724">
              <a:latin typeface="Calibri"/>
              <a:cs typeface="Calibri"/>
            </a:endParaRPr>
          </a:p>
        </p:txBody>
      </p:sp>
      <p:sp>
        <p:nvSpPr>
          <p:cNvPr id="44" name="object 22">
            <a:extLst>
              <a:ext uri="{FF2B5EF4-FFF2-40B4-BE49-F238E27FC236}">
                <a16:creationId xmlns:a16="http://schemas.microsoft.com/office/drawing/2014/main" id="{9C169F74-77C6-A6CF-7DB7-63E3B8617F05}"/>
              </a:ext>
            </a:extLst>
          </p:cNvPr>
          <p:cNvSpPr txBox="1"/>
          <p:nvPr/>
        </p:nvSpPr>
        <p:spPr>
          <a:xfrm>
            <a:off x="10956220" y="4502934"/>
            <a:ext cx="405141"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
        <p:nvSpPr>
          <p:cNvPr id="45" name="object 23">
            <a:extLst>
              <a:ext uri="{FF2B5EF4-FFF2-40B4-BE49-F238E27FC236}">
                <a16:creationId xmlns:a16="http://schemas.microsoft.com/office/drawing/2014/main" id="{180496B9-8B9D-B123-F0B1-F123686B5330}"/>
              </a:ext>
            </a:extLst>
          </p:cNvPr>
          <p:cNvSpPr txBox="1"/>
          <p:nvPr/>
        </p:nvSpPr>
        <p:spPr>
          <a:xfrm>
            <a:off x="10827569" y="3144064"/>
            <a:ext cx="661595" cy="858140"/>
          </a:xfrm>
          <a:prstGeom prst="rect">
            <a:avLst/>
          </a:prstGeom>
        </p:spPr>
        <p:txBody>
          <a:bodyPr vert="horz" wrap="square" lIns="0" tIns="55900" rIns="0" bIns="0" rtlCol="0">
            <a:spAutoFit/>
          </a:bodyPr>
          <a:lstStyle/>
          <a:p>
            <a:pPr marL="11527" marR="4611" indent="-1729" algn="ctr">
              <a:lnSpc>
                <a:spcPts val="1743"/>
              </a:lnSpc>
              <a:spcBef>
                <a:spcPts val="439"/>
              </a:spcBef>
            </a:pPr>
            <a:r>
              <a:rPr sz="1724" spc="-9" dirty="0">
                <a:latin typeface="Calibri"/>
                <a:cs typeface="Calibri"/>
              </a:rPr>
              <a:t>vehicle control</a:t>
            </a:r>
            <a:endParaRPr sz="1724">
              <a:latin typeface="Calibri"/>
              <a:cs typeface="Calibri"/>
            </a:endParaRPr>
          </a:p>
          <a:p>
            <a:pPr marR="18442" algn="ctr">
              <a:spcBef>
                <a:spcPts val="962"/>
              </a:spcBef>
            </a:pPr>
            <a:r>
              <a:rPr sz="1543" dirty="0">
                <a:solidFill>
                  <a:srgbClr val="FF0000"/>
                </a:solidFill>
                <a:latin typeface="Calibri"/>
                <a:cs typeface="Calibri"/>
              </a:rPr>
              <a:t>5 </a:t>
            </a:r>
            <a:r>
              <a:rPr sz="1543" spc="-23" dirty="0">
                <a:solidFill>
                  <a:srgbClr val="FF0000"/>
                </a:solidFill>
                <a:latin typeface="Calibri"/>
                <a:cs typeface="Calibri"/>
              </a:rPr>
              <a:t>ms</a:t>
            </a:r>
            <a:endParaRPr sz="1543">
              <a:latin typeface="Calibri"/>
              <a:cs typeface="Calibri"/>
            </a:endParaRPr>
          </a:p>
        </p:txBody>
      </p:sp>
      <p:sp>
        <p:nvSpPr>
          <p:cNvPr id="46" name="object 24">
            <a:extLst>
              <a:ext uri="{FF2B5EF4-FFF2-40B4-BE49-F238E27FC236}">
                <a16:creationId xmlns:a16="http://schemas.microsoft.com/office/drawing/2014/main" id="{27550802-4F57-08E0-F1C2-71AA172FC05F}"/>
              </a:ext>
            </a:extLst>
          </p:cNvPr>
          <p:cNvSpPr txBox="1"/>
          <p:nvPr/>
        </p:nvSpPr>
        <p:spPr>
          <a:xfrm>
            <a:off x="6275511" y="3771744"/>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20 </a:t>
            </a:r>
            <a:r>
              <a:rPr sz="1543" spc="-23" dirty="0">
                <a:solidFill>
                  <a:srgbClr val="FF0000"/>
                </a:solidFill>
                <a:latin typeface="Calibri"/>
                <a:cs typeface="Calibri"/>
              </a:rPr>
              <a:t>ms</a:t>
            </a:r>
            <a:endParaRPr sz="1543">
              <a:latin typeface="Calibri"/>
              <a:cs typeface="Calibri"/>
            </a:endParaRPr>
          </a:p>
        </p:txBody>
      </p:sp>
      <p:sp>
        <p:nvSpPr>
          <p:cNvPr id="47" name="object 25">
            <a:extLst>
              <a:ext uri="{FF2B5EF4-FFF2-40B4-BE49-F238E27FC236}">
                <a16:creationId xmlns:a16="http://schemas.microsoft.com/office/drawing/2014/main" id="{08D77543-DA79-653F-5F51-F8960C2E402D}"/>
              </a:ext>
            </a:extLst>
          </p:cNvPr>
          <p:cNvSpPr txBox="1"/>
          <p:nvPr/>
        </p:nvSpPr>
        <p:spPr>
          <a:xfrm>
            <a:off x="5039320" y="3907094"/>
            <a:ext cx="930729" cy="525139"/>
          </a:xfrm>
          <a:prstGeom prst="rect">
            <a:avLst/>
          </a:prstGeom>
        </p:spPr>
        <p:txBody>
          <a:bodyPr vert="horz" wrap="square" lIns="0" tIns="37460" rIns="0" bIns="0" rtlCol="0">
            <a:spAutoFit/>
          </a:bodyPr>
          <a:lstStyle/>
          <a:p>
            <a:pPr marL="11527" marR="4611" indent="126792">
              <a:lnSpc>
                <a:spcPts val="1924"/>
              </a:lnSpc>
              <a:spcBef>
                <a:spcPts val="295"/>
              </a:spcBef>
            </a:pPr>
            <a:r>
              <a:rPr sz="1724" spc="-9" dirty="0">
                <a:latin typeface="Calibri"/>
                <a:cs typeface="Calibri"/>
              </a:rPr>
              <a:t>feature extraction</a:t>
            </a:r>
            <a:endParaRPr sz="1724">
              <a:latin typeface="Calibri"/>
              <a:cs typeface="Calibri"/>
            </a:endParaRPr>
          </a:p>
        </p:txBody>
      </p:sp>
      <p:sp>
        <p:nvSpPr>
          <p:cNvPr id="48" name="object 26">
            <a:extLst>
              <a:ext uri="{FF2B5EF4-FFF2-40B4-BE49-F238E27FC236}">
                <a16:creationId xmlns:a16="http://schemas.microsoft.com/office/drawing/2014/main" id="{0599A1E3-8177-901B-0BCE-600ABF5C334F}"/>
              </a:ext>
            </a:extLst>
          </p:cNvPr>
          <p:cNvSpPr txBox="1"/>
          <p:nvPr/>
        </p:nvSpPr>
        <p:spPr>
          <a:xfrm>
            <a:off x="10408431" y="4155250"/>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49" name="object 27">
            <a:extLst>
              <a:ext uri="{FF2B5EF4-FFF2-40B4-BE49-F238E27FC236}">
                <a16:creationId xmlns:a16="http://schemas.microsoft.com/office/drawing/2014/main" id="{365ABEC1-6524-E9B0-1F97-FDBE84BD9416}"/>
              </a:ext>
            </a:extLst>
          </p:cNvPr>
          <p:cNvSpPr txBox="1"/>
          <p:nvPr/>
        </p:nvSpPr>
        <p:spPr>
          <a:xfrm>
            <a:off x="11408514" y="4159225"/>
            <a:ext cx="469687" cy="341474"/>
          </a:xfrm>
          <a:prstGeom prst="rect">
            <a:avLst/>
          </a:prstGeom>
        </p:spPr>
        <p:txBody>
          <a:bodyPr vert="horz" wrap="square" lIns="0" tIns="65122" rIns="0" bIns="0" rtlCol="0">
            <a:spAutoFit/>
          </a:bodyPr>
          <a:lstStyle/>
          <a:p>
            <a:pPr marL="11527" marR="4611" indent="26510">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0" name="object 28">
            <a:extLst>
              <a:ext uri="{FF2B5EF4-FFF2-40B4-BE49-F238E27FC236}">
                <a16:creationId xmlns:a16="http://schemas.microsoft.com/office/drawing/2014/main" id="{43753684-20BB-C0BF-AD3E-D60BED0FD914}"/>
              </a:ext>
            </a:extLst>
          </p:cNvPr>
          <p:cNvSpPr txBox="1"/>
          <p:nvPr/>
        </p:nvSpPr>
        <p:spPr>
          <a:xfrm>
            <a:off x="6961235" y="4159225"/>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1" name="object 29">
            <a:extLst>
              <a:ext uri="{FF2B5EF4-FFF2-40B4-BE49-F238E27FC236}">
                <a16:creationId xmlns:a16="http://schemas.microsoft.com/office/drawing/2014/main" id="{10B2CC5B-C8F0-229D-61D8-85BACB8AC73C}"/>
              </a:ext>
            </a:extLst>
          </p:cNvPr>
          <p:cNvSpPr txBox="1"/>
          <p:nvPr/>
        </p:nvSpPr>
        <p:spPr>
          <a:xfrm>
            <a:off x="7446673" y="4163199"/>
            <a:ext cx="843707" cy="596481"/>
          </a:xfrm>
          <a:prstGeom prst="rect">
            <a:avLst/>
          </a:prstGeom>
        </p:spPr>
        <p:txBody>
          <a:bodyPr vert="horz" wrap="square" lIns="0" tIns="65122" rIns="0" bIns="0" rtlCol="0">
            <a:spAutoFit/>
          </a:bodyPr>
          <a:lstStyle/>
          <a:p>
            <a:pPr marL="385562"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a:p>
            <a:pPr marL="11527">
              <a:spcBef>
                <a:spcPts val="185"/>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34221-E2BC-0948-3E5D-7B4C13FC8E89}"/>
            </a:ext>
          </a:extLst>
        </p:cNvPr>
        <p:cNvGrpSpPr/>
        <p:nvPr/>
      </p:nvGrpSpPr>
      <p:grpSpPr>
        <a:xfrm>
          <a:off x="0" y="0"/>
          <a:ext cx="0" cy="0"/>
          <a:chOff x="0" y="0"/>
          <a:chExt cx="0" cy="0"/>
        </a:xfrm>
      </p:grpSpPr>
      <p:sp>
        <p:nvSpPr>
          <p:cNvPr id="30722" name="Title 1">
            <a:extLst>
              <a:ext uri="{FF2B5EF4-FFF2-40B4-BE49-F238E27FC236}">
                <a16:creationId xmlns:a16="http://schemas.microsoft.com/office/drawing/2014/main" id="{4830E962-C794-AB32-418A-C7E4B1931E90}"/>
              </a:ext>
            </a:extLst>
          </p:cNvPr>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p:cNvSpPr>
              <p:nvPr>
                <p:ph idx="1"/>
              </p:nvPr>
            </p:nvSpPr>
            <p:spPr>
              <a:xfrm>
                <a:off x="439428" y="744036"/>
                <a:ext cx="11371572" cy="4056564"/>
              </a:xfrm>
            </p:spPr>
            <p:txBody>
              <a:bodyPr>
                <a:normAutofit/>
              </a:bodyPr>
              <a:lstStyle/>
              <a:p>
                <a:pPr eaLnBrk="1" hangingPunct="1"/>
                <a:r>
                  <a:rPr lang="en-US" altLang="zh-CN" sz="2800" dirty="0">
                    <a:ea typeface="宋体" charset="-122"/>
                  </a:rPr>
                  <a:t>PIP does not prevent deadlocks. Classic deadlock scenario:</a:t>
                </a:r>
              </a:p>
              <a:p>
                <a:pPr lvl="1" eaLnBrk="1" hangingPunct="1"/>
                <a:r>
                  <a:rPr lang="en-US" altLang="zh-CN" sz="2400" dirty="0">
                    <a:ea typeface="宋体" charset="-122"/>
                  </a:rPr>
                  <a:t>LP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2</m:t>
                        </m:r>
                      </m:sub>
                    </m:sSub>
                  </m:oMath>
                </a14:m>
                <a:r>
                  <a:rPr lang="en-US" altLang="zh-CN" sz="2400" dirty="0">
                    <a:ea typeface="宋体" charset="-122"/>
                  </a:rPr>
                  <a:t> locks s</a:t>
                </a:r>
                <a:r>
                  <a:rPr lang="en-US" altLang="zh-CN" sz="2400" baseline="-25000" dirty="0">
                    <a:ea typeface="宋体" charset="-122"/>
                  </a:rPr>
                  <a:t>1</a:t>
                </a:r>
                <a:r>
                  <a:rPr lang="en-US" altLang="zh-CN" sz="2400" dirty="0">
                    <a:ea typeface="宋体" charset="-122"/>
                  </a:rPr>
                  <a:t> at time t</a:t>
                </a:r>
              </a:p>
              <a:p>
                <a:pPr lvl="1" eaLnBrk="1" hangingPunct="1"/>
                <a:r>
                  <a:rPr lang="en-US" altLang="zh-CN" sz="2400" dirty="0">
                    <a:ea typeface="宋体" charset="-122"/>
                  </a:rPr>
                  <a:t>HP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1</m:t>
                        </m:r>
                      </m:sub>
                    </m:sSub>
                  </m:oMath>
                </a14:m>
                <a:r>
                  <a:rPr lang="en-US" altLang="zh-CN" sz="2400" dirty="0">
                    <a:ea typeface="宋体" charset="-122"/>
                  </a:rPr>
                  <a:t> starts running after t and locks s</a:t>
                </a:r>
                <a:r>
                  <a:rPr lang="en-US" altLang="zh-CN" sz="2400" baseline="-25000" dirty="0">
                    <a:ea typeface="宋体" charset="-122"/>
                  </a:rPr>
                  <a:t>2</a:t>
                </a:r>
                <a:r>
                  <a:rPr lang="en-US" altLang="zh-CN" sz="2400" dirty="0">
                    <a:ea typeface="宋体" charset="-122"/>
                  </a:rPr>
                  <a:t>, and tries to lock s</a:t>
                </a:r>
                <a:r>
                  <a:rPr lang="en-US" altLang="zh-CN" sz="2400" baseline="-25000" dirty="0">
                    <a:ea typeface="宋体" charset="-122"/>
                  </a:rPr>
                  <a:t>1</a:t>
                </a:r>
                <a:r>
                  <a:rPr lang="en-US" altLang="zh-CN" sz="2400" dirty="0">
                    <a:ea typeface="宋体" charset="-122"/>
                  </a:rPr>
                  <a:t>, blocked by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endParaRPr lang="en-US" altLang="zh-CN" sz="2400" dirty="0">
                  <a:ea typeface="宋体" charset="-122"/>
                </a:endParaRPr>
              </a:p>
              <a:p>
                <a:pPr lvl="1" eaLnBrk="1" hangingPunct="1"/>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inherits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’s priority and starts running</a:t>
                </a:r>
              </a:p>
              <a:p>
                <a:pPr lvl="1" eaLnBrk="1" hangingPunct="1"/>
                <a14:m>
                  <m:oMath xmlns:m="http://schemas.openxmlformats.org/officeDocument/2006/math">
                    <m:sSub>
                      <m:sSubPr>
                        <m:ctrlPr>
                          <a:rPr lang="en-GB" altLang="zh-CN" sz="2400" i="1" smtClean="0">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tries to lock s</a:t>
                </a:r>
                <a:r>
                  <a:rPr lang="en-US" altLang="zh-CN" sz="2400" baseline="-25000" dirty="0">
                    <a:ea typeface="宋体" charset="-122"/>
                  </a:rPr>
                  <a:t>2</a:t>
                </a:r>
                <a:r>
                  <a:rPr lang="en-US" altLang="zh-CN" sz="2400" dirty="0">
                    <a:ea typeface="宋体" charset="-122"/>
                  </a:rPr>
                  <a:t>, but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 holds s</a:t>
                </a:r>
                <a:r>
                  <a:rPr lang="en-US" altLang="zh-CN" sz="2400" baseline="-25000" dirty="0">
                    <a:ea typeface="宋体" charset="-122"/>
                  </a:rPr>
                  <a:t>2</a:t>
                </a:r>
                <a:r>
                  <a:rPr lang="en-US" altLang="zh-CN" sz="2400" dirty="0">
                    <a:ea typeface="宋体" charset="-122"/>
                  </a:rPr>
                  <a:t>. Deadlocked!</a:t>
                </a:r>
              </a:p>
            </p:txBody>
          </p:sp>
        </mc:Choice>
        <mc:Fallback xmlns="">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noRot="1" noChangeAspect="1" noMove="1" noResize="1" noEditPoints="1" noAdjustHandles="1" noChangeArrowheads="1" noChangeShapeType="1" noTextEdit="1"/>
              </p:cNvSpPr>
              <p:nvPr>
                <p:ph idx="1"/>
              </p:nvPr>
            </p:nvSpPr>
            <p:spPr>
              <a:xfrm>
                <a:off x="439428" y="744036"/>
                <a:ext cx="11371572" cy="4056564"/>
              </a:xfrm>
              <a:blipFill>
                <a:blip r:embed="rId2"/>
                <a:stretch>
                  <a:fillRect l="-1233" t="-3453"/>
                </a:stretch>
              </a:blipFill>
            </p:spPr>
            <p:txBody>
              <a:bodyPr/>
              <a:lstStyle/>
              <a:p>
                <a:r>
                  <a:rPr lang="en-SE">
                    <a:noFill/>
                  </a:rPr>
                  <a:t> </a:t>
                </a:r>
              </a:p>
            </p:txBody>
          </p:sp>
        </mc:Fallback>
      </mc:AlternateContent>
      <p:pic>
        <p:nvPicPr>
          <p:cNvPr id="3" name="Picture 2">
            <a:extLst>
              <a:ext uri="{FF2B5EF4-FFF2-40B4-BE49-F238E27FC236}">
                <a16:creationId xmlns:a16="http://schemas.microsoft.com/office/drawing/2014/main" id="{A3CBF545-079B-C61F-A439-1837872DCBA7}"/>
              </a:ext>
            </a:extLst>
          </p:cNvPr>
          <p:cNvPicPr>
            <a:picLocks noChangeAspect="1"/>
          </p:cNvPicPr>
          <p:nvPr/>
        </p:nvPicPr>
        <p:blipFill>
          <a:blip r:embed="rId3"/>
          <a:stretch>
            <a:fillRect/>
          </a:stretch>
        </p:blipFill>
        <p:spPr>
          <a:xfrm>
            <a:off x="3095147" y="3429000"/>
            <a:ext cx="6001705" cy="3234902"/>
          </a:xfrm>
          <a:prstGeom prst="rect">
            <a:avLst/>
          </a:prstGeom>
        </p:spPr>
      </p:pic>
    </p:spTree>
    <p:extLst>
      <p:ext uri="{BB962C8B-B14F-4D97-AF65-F5344CB8AC3E}">
        <p14:creationId xmlns:p14="http://schemas.microsoft.com/office/powerpoint/2010/main" val="3725970645"/>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p:cNvSpPr>
                <a:spLocks noGrp="1"/>
              </p:cNvSpPr>
              <p:nvPr>
                <p:ph idx="1"/>
              </p:nvPr>
            </p:nvSpPr>
            <p:spPr>
              <a:xfrm>
                <a:off x="439428" y="744037"/>
                <a:ext cx="11752572" cy="3424334"/>
              </a:xfrm>
            </p:spPr>
            <p:txBody>
              <a:bodyPr>
                <a:normAutofit/>
              </a:bodyPr>
              <a:lstStyle/>
              <a:p>
                <a:pPr eaLnBrk="1" hangingPunct="1"/>
                <a:r>
                  <a:rPr lang="en-GB" altLang="zh-CN" dirty="0">
                    <a:ea typeface="宋体" charset="-122"/>
                  </a:rPr>
                  <a:t>Chained blocking:</a:t>
                </a:r>
              </a:p>
              <a:p>
                <a:pPr lvl="1" eaLnBrk="1" hangingPunct="1"/>
                <a:r>
                  <a:rPr lang="en-GB" altLang="zh-CN" sz="2400" dirty="0">
                    <a:ea typeface="宋体" charset="-122"/>
                  </a:rPr>
                  <a:t>Theorem: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altLang="zh-CN" sz="2400" dirty="0">
                    <a:ea typeface="宋体" charset="-122"/>
                  </a:rPr>
                  <a:t> can be blocked at most once by each lower priority task</a:t>
                </a:r>
              </a:p>
              <a:p>
                <a:pPr lvl="1">
                  <a:buFont typeface="Arial" panose="020B0604020202020204" pitchFamily="34" charset="0"/>
                  <a:buChar char="•"/>
                </a:pPr>
                <a:r>
                  <a:rPr lang="en-GB" sz="2400" dirty="0"/>
                  <a:t>If </a:t>
                </a:r>
                <a:r>
                  <a:rPr lang="en-GB" sz="2400" b="1" dirty="0"/>
                  <a:t>n</a:t>
                </a:r>
                <a:r>
                  <a:rPr lang="en-GB" sz="2400" dirty="0"/>
                  <a:t> is the number of tasks with priority less than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𝑖</m:t>
                        </m:r>
                      </m:sub>
                    </m:sSub>
                  </m:oMath>
                </a14:m>
                <a:r>
                  <a:rPr lang="en-GB" sz="2400" dirty="0"/>
                  <a:t>, and </a:t>
                </a:r>
                <a:r>
                  <a:rPr lang="en-GB" sz="2400" b="1" dirty="0"/>
                  <a:t>m</a:t>
                </a:r>
                <a:r>
                  <a:rPr lang="en-GB" sz="2400" dirty="0"/>
                  <a:t> is the number of semaphores on which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𝜏</m:t>
                        </m:r>
                      </m:e>
                      <m:sub>
                        <m:r>
                          <a:rPr lang="en-GB" sz="2400" i="1">
                            <a:latin typeface="Cambria Math" panose="02040503050406030204" pitchFamily="18" charset="0"/>
                          </a:rPr>
                          <m:t>𝑖</m:t>
                        </m:r>
                      </m:sub>
                    </m:sSub>
                  </m:oMath>
                </a14:m>
                <a:r>
                  <a:rPr lang="en-GB" sz="2400" dirty="0"/>
                  <a:t> can be blocked, then</a:t>
                </a:r>
              </a:p>
              <a:p>
                <a:pPr lvl="1"/>
                <a:r>
                  <a:rPr lang="en-GB" sz="2400" b="1" dirty="0"/>
                  <a:t>Theorem: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sz="2400" dirty="0"/>
                  <a:t> can be blocked at most for the duration of </a:t>
                </a:r>
                <a:r>
                  <a:rPr lang="en-GB" sz="2400" b="1" dirty="0"/>
                  <a:t>min(n, m)</a:t>
                </a:r>
                <a:r>
                  <a:rPr lang="en-GB" sz="2400" dirty="0"/>
                  <a:t> critical sections</a:t>
                </a:r>
                <a:endParaRPr lang="en-GB" altLang="zh-CN" sz="2400" dirty="0">
                  <a:ea typeface="宋体" charset="-122"/>
                </a:endParaRPr>
              </a:p>
              <a:p>
                <a:pPr eaLnBrk="1" hangingPunct="1"/>
                <a:r>
                  <a:rPr lang="en-GB" altLang="zh-CN" dirty="0">
                    <a:ea typeface="宋体" charset="-122"/>
                  </a:rPr>
                  <a:t>Priority Ceiling Protocol is a more advanced protocol, which prevents deadlocks and reduces blocking time (discussions omitted)</a:t>
                </a:r>
                <a:endParaRPr lang="zh-CN" altLang="en-US" dirty="0">
                  <a:ea typeface="宋体" charset="-122"/>
                </a:endParaRPr>
              </a:p>
            </p:txBody>
          </p:sp>
        </mc:Choice>
        <mc:Fallback xmlns="">
          <p:sp>
            <p:nvSpPr>
              <p:cNvPr id="30723"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439428" y="744037"/>
                <a:ext cx="11752572" cy="3424334"/>
              </a:xfrm>
              <a:blipFill>
                <a:blip r:embed="rId2"/>
                <a:stretch>
                  <a:fillRect l="-934" t="-3203" r="-1504"/>
                </a:stretch>
              </a:blipFill>
            </p:spPr>
            <p:txBody>
              <a:bodyPr/>
              <a:lstStyle/>
              <a:p>
                <a:r>
                  <a:rPr lang="en-SE">
                    <a:noFill/>
                  </a:rPr>
                  <a:t> </a:t>
                </a:r>
              </a:p>
            </p:txBody>
          </p:sp>
        </mc:Fallback>
      </mc:AlternateContent>
      <p:grpSp>
        <p:nvGrpSpPr>
          <p:cNvPr id="30720" name="Group 30719">
            <a:extLst>
              <a:ext uri="{FF2B5EF4-FFF2-40B4-BE49-F238E27FC236}">
                <a16:creationId xmlns:a16="http://schemas.microsoft.com/office/drawing/2014/main" id="{D0ADD73D-9F5D-10C6-8994-26EA7483DE9D}"/>
              </a:ext>
            </a:extLst>
          </p:cNvPr>
          <p:cNvGrpSpPr/>
          <p:nvPr/>
        </p:nvGrpSpPr>
        <p:grpSpPr>
          <a:xfrm>
            <a:off x="3124200" y="3733800"/>
            <a:ext cx="6183820" cy="2720345"/>
            <a:chOff x="6288423" y="2606610"/>
            <a:chExt cx="2487676" cy="1094362"/>
          </a:xfrm>
        </p:grpSpPr>
        <p:grpSp>
          <p:nvGrpSpPr>
            <p:cNvPr id="34" name="object 101">
              <a:extLst>
                <a:ext uri="{FF2B5EF4-FFF2-40B4-BE49-F238E27FC236}">
                  <a16:creationId xmlns:a16="http://schemas.microsoft.com/office/drawing/2014/main" id="{B1B9E7F3-FB59-4000-8EEE-2663C0B45BF1}"/>
                </a:ext>
              </a:extLst>
            </p:cNvPr>
            <p:cNvGrpSpPr/>
            <p:nvPr/>
          </p:nvGrpSpPr>
          <p:grpSpPr>
            <a:xfrm>
              <a:off x="6288423" y="2705419"/>
              <a:ext cx="2487295" cy="532892"/>
              <a:chOff x="931926" y="4812791"/>
              <a:chExt cx="2487295" cy="532892"/>
            </a:xfrm>
          </p:grpSpPr>
          <p:sp>
            <p:nvSpPr>
              <p:cNvPr id="35" name="object 102">
                <a:extLst>
                  <a:ext uri="{FF2B5EF4-FFF2-40B4-BE49-F238E27FC236}">
                    <a16:creationId xmlns:a16="http://schemas.microsoft.com/office/drawing/2014/main" id="{944B5DE7-91DF-88F3-A43E-34BE5BC4EC02}"/>
                  </a:ext>
                </a:extLst>
              </p:cNvPr>
              <p:cNvSpPr/>
              <p:nvPr/>
            </p:nvSpPr>
            <p:spPr>
              <a:xfrm>
                <a:off x="931926" y="4836413"/>
                <a:ext cx="2487295" cy="509270"/>
              </a:xfrm>
              <a:custGeom>
                <a:avLst/>
                <a:gdLst/>
                <a:ahLst/>
                <a:cxnLst/>
                <a:rect l="l" t="t" r="r" b="b"/>
                <a:pathLst>
                  <a:path w="2487295" h="509270">
                    <a:moveTo>
                      <a:pt x="24384" y="40386"/>
                    </a:moveTo>
                    <a:lnTo>
                      <a:pt x="23228" y="36576"/>
                    </a:lnTo>
                    <a:lnTo>
                      <a:pt x="12192" y="0"/>
                    </a:lnTo>
                    <a:lnTo>
                      <a:pt x="0" y="40386"/>
                    </a:lnTo>
                    <a:lnTo>
                      <a:pt x="9906" y="40386"/>
                    </a:lnTo>
                    <a:lnTo>
                      <a:pt x="9906" y="509028"/>
                    </a:lnTo>
                    <a:lnTo>
                      <a:pt x="14478" y="509028"/>
                    </a:lnTo>
                    <a:lnTo>
                      <a:pt x="14478" y="40386"/>
                    </a:lnTo>
                    <a:lnTo>
                      <a:pt x="24384" y="40386"/>
                    </a:lnTo>
                    <a:close/>
                  </a:path>
                  <a:path w="2487295" h="509270">
                    <a:moveTo>
                      <a:pt x="2487168" y="435114"/>
                    </a:moveTo>
                    <a:lnTo>
                      <a:pt x="278892" y="435114"/>
                    </a:lnTo>
                    <a:lnTo>
                      <a:pt x="278892" y="438150"/>
                    </a:lnTo>
                    <a:lnTo>
                      <a:pt x="2487168" y="438150"/>
                    </a:lnTo>
                    <a:lnTo>
                      <a:pt x="2487168" y="435114"/>
                    </a:lnTo>
                    <a:close/>
                  </a:path>
                  <a:path w="2487295" h="509270">
                    <a:moveTo>
                      <a:pt x="2487168" y="168414"/>
                    </a:moveTo>
                    <a:lnTo>
                      <a:pt x="278892" y="168414"/>
                    </a:lnTo>
                    <a:lnTo>
                      <a:pt x="278892" y="171450"/>
                    </a:lnTo>
                    <a:lnTo>
                      <a:pt x="2487168" y="171450"/>
                    </a:lnTo>
                    <a:lnTo>
                      <a:pt x="2487168" y="168414"/>
                    </a:lnTo>
                    <a:close/>
                  </a:path>
                </a:pathLst>
              </a:custGeom>
              <a:solidFill>
                <a:srgbClr val="000000"/>
              </a:solidFill>
            </p:spPr>
            <p:txBody>
              <a:bodyPr wrap="square" lIns="0" tIns="0" rIns="0" bIns="0" rtlCol="0"/>
              <a:lstStyle/>
              <a:p>
                <a:endParaRPr sz="4000"/>
              </a:p>
            </p:txBody>
          </p:sp>
          <p:pic>
            <p:nvPicPr>
              <p:cNvPr id="36" name="object 103">
                <a:extLst>
                  <a:ext uri="{FF2B5EF4-FFF2-40B4-BE49-F238E27FC236}">
                    <a16:creationId xmlns:a16="http://schemas.microsoft.com/office/drawing/2014/main" id="{9C1B980C-E082-7768-F575-6ACAA9E64DFC}"/>
                  </a:ext>
                </a:extLst>
              </p:cNvPr>
              <p:cNvPicPr/>
              <p:nvPr/>
            </p:nvPicPr>
            <p:blipFill>
              <a:blip r:embed="rId3" cstate="print"/>
              <a:stretch>
                <a:fillRect/>
              </a:stretch>
            </p:blipFill>
            <p:spPr>
              <a:xfrm>
                <a:off x="1561337" y="4812791"/>
                <a:ext cx="160781" cy="195072"/>
              </a:xfrm>
              <a:prstGeom prst="rect">
                <a:avLst/>
              </a:prstGeom>
            </p:spPr>
          </p:pic>
          <p:sp>
            <p:nvSpPr>
              <p:cNvPr id="37" name="object 104">
                <a:extLst>
                  <a:ext uri="{FF2B5EF4-FFF2-40B4-BE49-F238E27FC236}">
                    <a16:creationId xmlns:a16="http://schemas.microsoft.com/office/drawing/2014/main" id="{69F04AA3-62FF-13CA-E235-A5055F9E66FA}"/>
                  </a:ext>
                </a:extLst>
              </p:cNvPr>
              <p:cNvSpPr/>
              <p:nvPr/>
            </p:nvSpPr>
            <p:spPr>
              <a:xfrm>
                <a:off x="1719071" y="5004815"/>
                <a:ext cx="3175" cy="337185"/>
              </a:xfrm>
              <a:custGeom>
                <a:avLst/>
                <a:gdLst/>
                <a:ahLst/>
                <a:cxnLst/>
                <a:rect l="l" t="t" r="r" b="b"/>
                <a:pathLst>
                  <a:path w="3175" h="337185">
                    <a:moveTo>
                      <a:pt x="1523" y="0"/>
                    </a:moveTo>
                    <a:lnTo>
                      <a:pt x="0" y="1524"/>
                    </a:lnTo>
                    <a:lnTo>
                      <a:pt x="1523" y="3048"/>
                    </a:lnTo>
                    <a:lnTo>
                      <a:pt x="3047" y="1524"/>
                    </a:lnTo>
                    <a:lnTo>
                      <a:pt x="1523" y="0"/>
                    </a:lnTo>
                    <a:close/>
                  </a:path>
                  <a:path w="3175" h="337185">
                    <a:moveTo>
                      <a:pt x="1523" y="6096"/>
                    </a:moveTo>
                    <a:lnTo>
                      <a:pt x="0" y="7620"/>
                    </a:lnTo>
                    <a:lnTo>
                      <a:pt x="1523" y="9144"/>
                    </a:lnTo>
                    <a:lnTo>
                      <a:pt x="3047" y="7620"/>
                    </a:lnTo>
                    <a:lnTo>
                      <a:pt x="1523" y="6096"/>
                    </a:lnTo>
                    <a:close/>
                  </a:path>
                  <a:path w="3175" h="337185">
                    <a:moveTo>
                      <a:pt x="1523" y="12192"/>
                    </a:moveTo>
                    <a:lnTo>
                      <a:pt x="0" y="13716"/>
                    </a:lnTo>
                    <a:lnTo>
                      <a:pt x="1523" y="15239"/>
                    </a:lnTo>
                    <a:lnTo>
                      <a:pt x="3047" y="13716"/>
                    </a:lnTo>
                    <a:lnTo>
                      <a:pt x="1523" y="12192"/>
                    </a:lnTo>
                    <a:close/>
                  </a:path>
                  <a:path w="3175" h="337185">
                    <a:moveTo>
                      <a:pt x="1523" y="18287"/>
                    </a:moveTo>
                    <a:lnTo>
                      <a:pt x="0" y="19812"/>
                    </a:lnTo>
                    <a:lnTo>
                      <a:pt x="1523" y="21336"/>
                    </a:lnTo>
                    <a:lnTo>
                      <a:pt x="3047" y="19812"/>
                    </a:lnTo>
                    <a:lnTo>
                      <a:pt x="1523" y="18287"/>
                    </a:lnTo>
                    <a:close/>
                  </a:path>
                  <a:path w="3175" h="337185">
                    <a:moveTo>
                      <a:pt x="1523" y="24384"/>
                    </a:moveTo>
                    <a:lnTo>
                      <a:pt x="0" y="25908"/>
                    </a:lnTo>
                    <a:lnTo>
                      <a:pt x="1523" y="27432"/>
                    </a:lnTo>
                    <a:lnTo>
                      <a:pt x="3047" y="25908"/>
                    </a:lnTo>
                    <a:lnTo>
                      <a:pt x="1523" y="24384"/>
                    </a:lnTo>
                    <a:close/>
                  </a:path>
                  <a:path w="3175" h="337185">
                    <a:moveTo>
                      <a:pt x="1523" y="30480"/>
                    </a:moveTo>
                    <a:lnTo>
                      <a:pt x="0" y="32004"/>
                    </a:lnTo>
                    <a:lnTo>
                      <a:pt x="1523" y="33528"/>
                    </a:lnTo>
                    <a:lnTo>
                      <a:pt x="3047" y="32004"/>
                    </a:lnTo>
                    <a:lnTo>
                      <a:pt x="1523" y="30480"/>
                    </a:lnTo>
                    <a:close/>
                  </a:path>
                  <a:path w="3175" h="337185">
                    <a:moveTo>
                      <a:pt x="1523" y="36575"/>
                    </a:moveTo>
                    <a:lnTo>
                      <a:pt x="0" y="38100"/>
                    </a:lnTo>
                    <a:lnTo>
                      <a:pt x="1523" y="39624"/>
                    </a:lnTo>
                    <a:lnTo>
                      <a:pt x="3047" y="38100"/>
                    </a:lnTo>
                    <a:lnTo>
                      <a:pt x="1523" y="36575"/>
                    </a:lnTo>
                    <a:close/>
                  </a:path>
                  <a:path w="3175" h="337185">
                    <a:moveTo>
                      <a:pt x="1523" y="42672"/>
                    </a:moveTo>
                    <a:lnTo>
                      <a:pt x="0" y="44196"/>
                    </a:lnTo>
                    <a:lnTo>
                      <a:pt x="1523" y="45720"/>
                    </a:lnTo>
                    <a:lnTo>
                      <a:pt x="3047" y="44196"/>
                    </a:lnTo>
                    <a:lnTo>
                      <a:pt x="1523" y="42672"/>
                    </a:lnTo>
                    <a:close/>
                  </a:path>
                  <a:path w="3175" h="337185">
                    <a:moveTo>
                      <a:pt x="1523" y="48768"/>
                    </a:moveTo>
                    <a:lnTo>
                      <a:pt x="0" y="50292"/>
                    </a:lnTo>
                    <a:lnTo>
                      <a:pt x="1523" y="51816"/>
                    </a:lnTo>
                    <a:lnTo>
                      <a:pt x="3047" y="50292"/>
                    </a:lnTo>
                    <a:lnTo>
                      <a:pt x="1523" y="48768"/>
                    </a:lnTo>
                    <a:close/>
                  </a:path>
                  <a:path w="3175" h="337185">
                    <a:moveTo>
                      <a:pt x="1523" y="54863"/>
                    </a:moveTo>
                    <a:lnTo>
                      <a:pt x="0" y="56387"/>
                    </a:lnTo>
                    <a:lnTo>
                      <a:pt x="1523" y="57912"/>
                    </a:lnTo>
                    <a:lnTo>
                      <a:pt x="3047" y="56387"/>
                    </a:lnTo>
                    <a:lnTo>
                      <a:pt x="1523" y="54863"/>
                    </a:lnTo>
                    <a:close/>
                  </a:path>
                  <a:path w="3175" h="337185">
                    <a:moveTo>
                      <a:pt x="1523" y="60960"/>
                    </a:moveTo>
                    <a:lnTo>
                      <a:pt x="0" y="62484"/>
                    </a:lnTo>
                    <a:lnTo>
                      <a:pt x="1523" y="64008"/>
                    </a:lnTo>
                    <a:lnTo>
                      <a:pt x="3047" y="62484"/>
                    </a:lnTo>
                    <a:lnTo>
                      <a:pt x="1523" y="60960"/>
                    </a:lnTo>
                    <a:close/>
                  </a:path>
                  <a:path w="3175" h="337185">
                    <a:moveTo>
                      <a:pt x="1523" y="67056"/>
                    </a:moveTo>
                    <a:lnTo>
                      <a:pt x="0" y="68580"/>
                    </a:lnTo>
                    <a:lnTo>
                      <a:pt x="1523" y="70104"/>
                    </a:lnTo>
                    <a:lnTo>
                      <a:pt x="3047" y="68580"/>
                    </a:lnTo>
                    <a:lnTo>
                      <a:pt x="1523" y="67056"/>
                    </a:lnTo>
                    <a:close/>
                  </a:path>
                  <a:path w="3175" h="337185">
                    <a:moveTo>
                      <a:pt x="1523" y="73151"/>
                    </a:moveTo>
                    <a:lnTo>
                      <a:pt x="0" y="74675"/>
                    </a:lnTo>
                    <a:lnTo>
                      <a:pt x="1523" y="76200"/>
                    </a:lnTo>
                    <a:lnTo>
                      <a:pt x="3047" y="74675"/>
                    </a:lnTo>
                    <a:lnTo>
                      <a:pt x="1523" y="73151"/>
                    </a:lnTo>
                    <a:close/>
                  </a:path>
                  <a:path w="3175" h="337185">
                    <a:moveTo>
                      <a:pt x="1523" y="79248"/>
                    </a:moveTo>
                    <a:lnTo>
                      <a:pt x="0" y="80772"/>
                    </a:lnTo>
                    <a:lnTo>
                      <a:pt x="1523" y="82296"/>
                    </a:lnTo>
                    <a:lnTo>
                      <a:pt x="3047" y="80772"/>
                    </a:lnTo>
                    <a:lnTo>
                      <a:pt x="1523" y="79248"/>
                    </a:lnTo>
                    <a:close/>
                  </a:path>
                  <a:path w="3175" h="337185">
                    <a:moveTo>
                      <a:pt x="1523" y="85344"/>
                    </a:moveTo>
                    <a:lnTo>
                      <a:pt x="0" y="86868"/>
                    </a:lnTo>
                    <a:lnTo>
                      <a:pt x="1523" y="88392"/>
                    </a:lnTo>
                    <a:lnTo>
                      <a:pt x="3047" y="86868"/>
                    </a:lnTo>
                    <a:lnTo>
                      <a:pt x="1523" y="85344"/>
                    </a:lnTo>
                    <a:close/>
                  </a:path>
                  <a:path w="3175" h="337185">
                    <a:moveTo>
                      <a:pt x="1523" y="91439"/>
                    </a:moveTo>
                    <a:lnTo>
                      <a:pt x="0" y="92963"/>
                    </a:lnTo>
                    <a:lnTo>
                      <a:pt x="1523" y="94487"/>
                    </a:lnTo>
                    <a:lnTo>
                      <a:pt x="3047" y="92963"/>
                    </a:lnTo>
                    <a:lnTo>
                      <a:pt x="1523" y="91439"/>
                    </a:lnTo>
                    <a:close/>
                  </a:path>
                  <a:path w="3175" h="337185">
                    <a:moveTo>
                      <a:pt x="1523" y="97536"/>
                    </a:moveTo>
                    <a:lnTo>
                      <a:pt x="0" y="99060"/>
                    </a:lnTo>
                    <a:lnTo>
                      <a:pt x="1523" y="100584"/>
                    </a:lnTo>
                    <a:lnTo>
                      <a:pt x="3047" y="99060"/>
                    </a:lnTo>
                    <a:lnTo>
                      <a:pt x="1523" y="97536"/>
                    </a:lnTo>
                    <a:close/>
                  </a:path>
                  <a:path w="3175" h="337185">
                    <a:moveTo>
                      <a:pt x="1523" y="103632"/>
                    </a:moveTo>
                    <a:lnTo>
                      <a:pt x="0" y="105156"/>
                    </a:lnTo>
                    <a:lnTo>
                      <a:pt x="1523" y="106680"/>
                    </a:lnTo>
                    <a:lnTo>
                      <a:pt x="3047" y="105156"/>
                    </a:lnTo>
                    <a:lnTo>
                      <a:pt x="1523" y="103632"/>
                    </a:lnTo>
                    <a:close/>
                  </a:path>
                  <a:path w="3175" h="337185">
                    <a:moveTo>
                      <a:pt x="1523" y="108966"/>
                    </a:moveTo>
                    <a:lnTo>
                      <a:pt x="0" y="110489"/>
                    </a:lnTo>
                    <a:lnTo>
                      <a:pt x="1523" y="112013"/>
                    </a:lnTo>
                    <a:lnTo>
                      <a:pt x="3047" y="110489"/>
                    </a:lnTo>
                    <a:lnTo>
                      <a:pt x="1523" y="108966"/>
                    </a:lnTo>
                    <a:close/>
                  </a:path>
                  <a:path w="3175" h="337185">
                    <a:moveTo>
                      <a:pt x="1523" y="115062"/>
                    </a:moveTo>
                    <a:lnTo>
                      <a:pt x="0" y="116586"/>
                    </a:lnTo>
                    <a:lnTo>
                      <a:pt x="1523" y="118110"/>
                    </a:lnTo>
                    <a:lnTo>
                      <a:pt x="3047" y="116586"/>
                    </a:lnTo>
                    <a:lnTo>
                      <a:pt x="1523" y="115062"/>
                    </a:lnTo>
                    <a:close/>
                  </a:path>
                  <a:path w="3175" h="337185">
                    <a:moveTo>
                      <a:pt x="1523" y="121158"/>
                    </a:moveTo>
                    <a:lnTo>
                      <a:pt x="0" y="122682"/>
                    </a:lnTo>
                    <a:lnTo>
                      <a:pt x="1523" y="124206"/>
                    </a:lnTo>
                    <a:lnTo>
                      <a:pt x="3047" y="122682"/>
                    </a:lnTo>
                    <a:lnTo>
                      <a:pt x="1523" y="121158"/>
                    </a:lnTo>
                    <a:close/>
                  </a:path>
                  <a:path w="3175" h="337185">
                    <a:moveTo>
                      <a:pt x="1523" y="127254"/>
                    </a:moveTo>
                    <a:lnTo>
                      <a:pt x="0" y="128778"/>
                    </a:lnTo>
                    <a:lnTo>
                      <a:pt x="1523" y="130301"/>
                    </a:lnTo>
                    <a:lnTo>
                      <a:pt x="3047" y="128778"/>
                    </a:lnTo>
                    <a:lnTo>
                      <a:pt x="1523" y="127254"/>
                    </a:lnTo>
                    <a:close/>
                  </a:path>
                  <a:path w="3175" h="337185">
                    <a:moveTo>
                      <a:pt x="1523" y="133350"/>
                    </a:moveTo>
                    <a:lnTo>
                      <a:pt x="0" y="134874"/>
                    </a:lnTo>
                    <a:lnTo>
                      <a:pt x="1523" y="136398"/>
                    </a:lnTo>
                    <a:lnTo>
                      <a:pt x="3047" y="134874"/>
                    </a:lnTo>
                    <a:lnTo>
                      <a:pt x="1523" y="133350"/>
                    </a:lnTo>
                    <a:close/>
                  </a:path>
                  <a:path w="3175" h="337185">
                    <a:moveTo>
                      <a:pt x="1523" y="139446"/>
                    </a:moveTo>
                    <a:lnTo>
                      <a:pt x="0" y="140970"/>
                    </a:lnTo>
                    <a:lnTo>
                      <a:pt x="1523" y="142494"/>
                    </a:lnTo>
                    <a:lnTo>
                      <a:pt x="3047" y="140970"/>
                    </a:lnTo>
                    <a:lnTo>
                      <a:pt x="1523" y="139446"/>
                    </a:lnTo>
                    <a:close/>
                  </a:path>
                  <a:path w="3175" h="337185">
                    <a:moveTo>
                      <a:pt x="1523" y="145542"/>
                    </a:moveTo>
                    <a:lnTo>
                      <a:pt x="0" y="147066"/>
                    </a:lnTo>
                    <a:lnTo>
                      <a:pt x="1523" y="148589"/>
                    </a:lnTo>
                    <a:lnTo>
                      <a:pt x="3047" y="147066"/>
                    </a:lnTo>
                    <a:lnTo>
                      <a:pt x="1523" y="145542"/>
                    </a:lnTo>
                    <a:close/>
                  </a:path>
                  <a:path w="3175" h="337185">
                    <a:moveTo>
                      <a:pt x="1523" y="151637"/>
                    </a:moveTo>
                    <a:lnTo>
                      <a:pt x="0" y="153162"/>
                    </a:lnTo>
                    <a:lnTo>
                      <a:pt x="1523" y="154686"/>
                    </a:lnTo>
                    <a:lnTo>
                      <a:pt x="3047" y="153162"/>
                    </a:lnTo>
                    <a:lnTo>
                      <a:pt x="1523" y="151637"/>
                    </a:lnTo>
                    <a:close/>
                  </a:path>
                  <a:path w="3175" h="337185">
                    <a:moveTo>
                      <a:pt x="1523" y="157734"/>
                    </a:moveTo>
                    <a:lnTo>
                      <a:pt x="0" y="159258"/>
                    </a:lnTo>
                    <a:lnTo>
                      <a:pt x="1523" y="160782"/>
                    </a:lnTo>
                    <a:lnTo>
                      <a:pt x="3047" y="159258"/>
                    </a:lnTo>
                    <a:lnTo>
                      <a:pt x="1523" y="157734"/>
                    </a:lnTo>
                    <a:close/>
                  </a:path>
                  <a:path w="3175" h="337185">
                    <a:moveTo>
                      <a:pt x="1523" y="163830"/>
                    </a:moveTo>
                    <a:lnTo>
                      <a:pt x="0" y="165354"/>
                    </a:lnTo>
                    <a:lnTo>
                      <a:pt x="1523" y="166878"/>
                    </a:lnTo>
                    <a:lnTo>
                      <a:pt x="3047" y="165354"/>
                    </a:lnTo>
                    <a:lnTo>
                      <a:pt x="1523" y="163830"/>
                    </a:lnTo>
                    <a:close/>
                  </a:path>
                  <a:path w="3175" h="337185">
                    <a:moveTo>
                      <a:pt x="1523" y="169925"/>
                    </a:moveTo>
                    <a:lnTo>
                      <a:pt x="0" y="171450"/>
                    </a:lnTo>
                    <a:lnTo>
                      <a:pt x="1523" y="172974"/>
                    </a:lnTo>
                    <a:lnTo>
                      <a:pt x="3047" y="171450"/>
                    </a:lnTo>
                    <a:lnTo>
                      <a:pt x="1523" y="169925"/>
                    </a:lnTo>
                    <a:close/>
                  </a:path>
                  <a:path w="3175" h="337185">
                    <a:moveTo>
                      <a:pt x="1523" y="176022"/>
                    </a:moveTo>
                    <a:lnTo>
                      <a:pt x="0" y="177546"/>
                    </a:lnTo>
                    <a:lnTo>
                      <a:pt x="1523" y="179070"/>
                    </a:lnTo>
                    <a:lnTo>
                      <a:pt x="3047" y="177546"/>
                    </a:lnTo>
                    <a:lnTo>
                      <a:pt x="1523" y="176022"/>
                    </a:lnTo>
                    <a:close/>
                  </a:path>
                  <a:path w="3175" h="337185">
                    <a:moveTo>
                      <a:pt x="1523" y="182118"/>
                    </a:moveTo>
                    <a:lnTo>
                      <a:pt x="0" y="183642"/>
                    </a:lnTo>
                    <a:lnTo>
                      <a:pt x="1523" y="185166"/>
                    </a:lnTo>
                    <a:lnTo>
                      <a:pt x="3047" y="183642"/>
                    </a:lnTo>
                    <a:lnTo>
                      <a:pt x="1523" y="182118"/>
                    </a:lnTo>
                    <a:close/>
                  </a:path>
                  <a:path w="3175" h="337185">
                    <a:moveTo>
                      <a:pt x="1523" y="188213"/>
                    </a:moveTo>
                    <a:lnTo>
                      <a:pt x="0" y="189737"/>
                    </a:lnTo>
                    <a:lnTo>
                      <a:pt x="1523" y="191262"/>
                    </a:lnTo>
                    <a:lnTo>
                      <a:pt x="3047" y="189737"/>
                    </a:lnTo>
                    <a:lnTo>
                      <a:pt x="1523" y="188213"/>
                    </a:lnTo>
                    <a:close/>
                  </a:path>
                  <a:path w="3175" h="337185">
                    <a:moveTo>
                      <a:pt x="1523" y="194310"/>
                    </a:moveTo>
                    <a:lnTo>
                      <a:pt x="0" y="195834"/>
                    </a:lnTo>
                    <a:lnTo>
                      <a:pt x="1523" y="197358"/>
                    </a:lnTo>
                    <a:lnTo>
                      <a:pt x="3047" y="195834"/>
                    </a:lnTo>
                    <a:lnTo>
                      <a:pt x="1523" y="194310"/>
                    </a:lnTo>
                    <a:close/>
                  </a:path>
                  <a:path w="3175" h="337185">
                    <a:moveTo>
                      <a:pt x="1523" y="200406"/>
                    </a:moveTo>
                    <a:lnTo>
                      <a:pt x="0" y="201930"/>
                    </a:lnTo>
                    <a:lnTo>
                      <a:pt x="1523" y="203454"/>
                    </a:lnTo>
                    <a:lnTo>
                      <a:pt x="3047" y="201930"/>
                    </a:lnTo>
                    <a:lnTo>
                      <a:pt x="1523" y="200406"/>
                    </a:lnTo>
                    <a:close/>
                  </a:path>
                  <a:path w="3175" h="337185">
                    <a:moveTo>
                      <a:pt x="1523" y="206501"/>
                    </a:moveTo>
                    <a:lnTo>
                      <a:pt x="0" y="208025"/>
                    </a:lnTo>
                    <a:lnTo>
                      <a:pt x="1523" y="209550"/>
                    </a:lnTo>
                    <a:lnTo>
                      <a:pt x="3047" y="208025"/>
                    </a:lnTo>
                    <a:lnTo>
                      <a:pt x="1523" y="206501"/>
                    </a:lnTo>
                    <a:close/>
                  </a:path>
                  <a:path w="3175" h="337185">
                    <a:moveTo>
                      <a:pt x="1523" y="212598"/>
                    </a:moveTo>
                    <a:lnTo>
                      <a:pt x="0" y="214122"/>
                    </a:lnTo>
                    <a:lnTo>
                      <a:pt x="1523" y="215646"/>
                    </a:lnTo>
                    <a:lnTo>
                      <a:pt x="3047" y="214122"/>
                    </a:lnTo>
                    <a:lnTo>
                      <a:pt x="1523" y="212598"/>
                    </a:lnTo>
                    <a:close/>
                  </a:path>
                  <a:path w="3175" h="337185">
                    <a:moveTo>
                      <a:pt x="1523" y="218694"/>
                    </a:moveTo>
                    <a:lnTo>
                      <a:pt x="0" y="220218"/>
                    </a:lnTo>
                    <a:lnTo>
                      <a:pt x="1523" y="221742"/>
                    </a:lnTo>
                    <a:lnTo>
                      <a:pt x="3047" y="220218"/>
                    </a:lnTo>
                    <a:lnTo>
                      <a:pt x="1523" y="218694"/>
                    </a:lnTo>
                    <a:close/>
                  </a:path>
                  <a:path w="3175" h="337185">
                    <a:moveTo>
                      <a:pt x="1523" y="224789"/>
                    </a:moveTo>
                    <a:lnTo>
                      <a:pt x="0" y="226313"/>
                    </a:lnTo>
                    <a:lnTo>
                      <a:pt x="1523" y="227837"/>
                    </a:lnTo>
                    <a:lnTo>
                      <a:pt x="3047" y="226313"/>
                    </a:lnTo>
                    <a:lnTo>
                      <a:pt x="1523" y="224789"/>
                    </a:lnTo>
                    <a:close/>
                  </a:path>
                  <a:path w="3175" h="337185">
                    <a:moveTo>
                      <a:pt x="1523" y="230886"/>
                    </a:moveTo>
                    <a:lnTo>
                      <a:pt x="0" y="232410"/>
                    </a:lnTo>
                    <a:lnTo>
                      <a:pt x="1523" y="233934"/>
                    </a:lnTo>
                    <a:lnTo>
                      <a:pt x="3047" y="232410"/>
                    </a:lnTo>
                    <a:lnTo>
                      <a:pt x="1523" y="230886"/>
                    </a:lnTo>
                    <a:close/>
                  </a:path>
                  <a:path w="3175" h="337185">
                    <a:moveTo>
                      <a:pt x="1523" y="236982"/>
                    </a:moveTo>
                    <a:lnTo>
                      <a:pt x="0" y="238506"/>
                    </a:lnTo>
                    <a:lnTo>
                      <a:pt x="1523" y="240030"/>
                    </a:lnTo>
                    <a:lnTo>
                      <a:pt x="3047" y="238506"/>
                    </a:lnTo>
                    <a:lnTo>
                      <a:pt x="1523" y="236982"/>
                    </a:lnTo>
                    <a:close/>
                  </a:path>
                  <a:path w="3175" h="337185">
                    <a:moveTo>
                      <a:pt x="1523" y="243078"/>
                    </a:moveTo>
                    <a:lnTo>
                      <a:pt x="0" y="244601"/>
                    </a:lnTo>
                    <a:lnTo>
                      <a:pt x="1523" y="246125"/>
                    </a:lnTo>
                    <a:lnTo>
                      <a:pt x="3047" y="244601"/>
                    </a:lnTo>
                    <a:lnTo>
                      <a:pt x="1523" y="243078"/>
                    </a:lnTo>
                    <a:close/>
                  </a:path>
                  <a:path w="3175" h="337185">
                    <a:moveTo>
                      <a:pt x="1523" y="249174"/>
                    </a:moveTo>
                    <a:lnTo>
                      <a:pt x="0" y="250698"/>
                    </a:lnTo>
                    <a:lnTo>
                      <a:pt x="1523" y="252222"/>
                    </a:lnTo>
                    <a:lnTo>
                      <a:pt x="3047" y="250698"/>
                    </a:lnTo>
                    <a:lnTo>
                      <a:pt x="1523" y="249174"/>
                    </a:lnTo>
                    <a:close/>
                  </a:path>
                  <a:path w="3175" h="337185">
                    <a:moveTo>
                      <a:pt x="1523" y="255270"/>
                    </a:moveTo>
                    <a:lnTo>
                      <a:pt x="0" y="256794"/>
                    </a:lnTo>
                    <a:lnTo>
                      <a:pt x="1523" y="258318"/>
                    </a:lnTo>
                    <a:lnTo>
                      <a:pt x="3047" y="256794"/>
                    </a:lnTo>
                    <a:lnTo>
                      <a:pt x="1523" y="255270"/>
                    </a:lnTo>
                    <a:close/>
                  </a:path>
                  <a:path w="3175" h="337185">
                    <a:moveTo>
                      <a:pt x="1523" y="261366"/>
                    </a:moveTo>
                    <a:lnTo>
                      <a:pt x="0" y="262889"/>
                    </a:lnTo>
                    <a:lnTo>
                      <a:pt x="1523" y="264413"/>
                    </a:lnTo>
                    <a:lnTo>
                      <a:pt x="3047" y="262889"/>
                    </a:lnTo>
                    <a:lnTo>
                      <a:pt x="1523" y="261366"/>
                    </a:lnTo>
                    <a:close/>
                  </a:path>
                  <a:path w="3175" h="337185">
                    <a:moveTo>
                      <a:pt x="1523" y="266700"/>
                    </a:moveTo>
                    <a:lnTo>
                      <a:pt x="0" y="268224"/>
                    </a:lnTo>
                    <a:lnTo>
                      <a:pt x="1523" y="269748"/>
                    </a:lnTo>
                    <a:lnTo>
                      <a:pt x="3047" y="268224"/>
                    </a:lnTo>
                    <a:lnTo>
                      <a:pt x="1523" y="266700"/>
                    </a:lnTo>
                    <a:close/>
                  </a:path>
                  <a:path w="3175" h="337185">
                    <a:moveTo>
                      <a:pt x="1523" y="272796"/>
                    </a:moveTo>
                    <a:lnTo>
                      <a:pt x="0" y="274320"/>
                    </a:lnTo>
                    <a:lnTo>
                      <a:pt x="1523" y="275844"/>
                    </a:lnTo>
                    <a:lnTo>
                      <a:pt x="3047" y="274320"/>
                    </a:lnTo>
                    <a:lnTo>
                      <a:pt x="1523" y="272796"/>
                    </a:lnTo>
                    <a:close/>
                  </a:path>
                  <a:path w="3175" h="337185">
                    <a:moveTo>
                      <a:pt x="1523" y="278892"/>
                    </a:moveTo>
                    <a:lnTo>
                      <a:pt x="0" y="280416"/>
                    </a:lnTo>
                    <a:lnTo>
                      <a:pt x="1523" y="281939"/>
                    </a:lnTo>
                    <a:lnTo>
                      <a:pt x="3047" y="280416"/>
                    </a:lnTo>
                    <a:lnTo>
                      <a:pt x="1523" y="278892"/>
                    </a:lnTo>
                    <a:close/>
                  </a:path>
                  <a:path w="3175" h="337185">
                    <a:moveTo>
                      <a:pt x="1523" y="284988"/>
                    </a:moveTo>
                    <a:lnTo>
                      <a:pt x="0" y="286512"/>
                    </a:lnTo>
                    <a:lnTo>
                      <a:pt x="1523" y="288036"/>
                    </a:lnTo>
                    <a:lnTo>
                      <a:pt x="3047" y="286512"/>
                    </a:lnTo>
                    <a:lnTo>
                      <a:pt x="1523" y="284988"/>
                    </a:lnTo>
                    <a:close/>
                  </a:path>
                  <a:path w="3175" h="337185">
                    <a:moveTo>
                      <a:pt x="1523" y="291084"/>
                    </a:moveTo>
                    <a:lnTo>
                      <a:pt x="0" y="292608"/>
                    </a:lnTo>
                    <a:lnTo>
                      <a:pt x="1523" y="294132"/>
                    </a:lnTo>
                    <a:lnTo>
                      <a:pt x="3047" y="292608"/>
                    </a:lnTo>
                    <a:lnTo>
                      <a:pt x="1523" y="291084"/>
                    </a:lnTo>
                    <a:close/>
                  </a:path>
                  <a:path w="3175" h="337185">
                    <a:moveTo>
                      <a:pt x="1523" y="297180"/>
                    </a:moveTo>
                    <a:lnTo>
                      <a:pt x="0" y="298704"/>
                    </a:lnTo>
                    <a:lnTo>
                      <a:pt x="1523" y="300228"/>
                    </a:lnTo>
                    <a:lnTo>
                      <a:pt x="3047" y="298704"/>
                    </a:lnTo>
                    <a:lnTo>
                      <a:pt x="1523" y="297180"/>
                    </a:lnTo>
                    <a:close/>
                  </a:path>
                  <a:path w="3175" h="337185">
                    <a:moveTo>
                      <a:pt x="1523" y="303275"/>
                    </a:moveTo>
                    <a:lnTo>
                      <a:pt x="0" y="304800"/>
                    </a:lnTo>
                    <a:lnTo>
                      <a:pt x="1523" y="306324"/>
                    </a:lnTo>
                    <a:lnTo>
                      <a:pt x="3047" y="304800"/>
                    </a:lnTo>
                    <a:lnTo>
                      <a:pt x="1523" y="303275"/>
                    </a:lnTo>
                    <a:close/>
                  </a:path>
                  <a:path w="3175" h="337185">
                    <a:moveTo>
                      <a:pt x="1523" y="309372"/>
                    </a:moveTo>
                    <a:lnTo>
                      <a:pt x="0" y="310896"/>
                    </a:lnTo>
                    <a:lnTo>
                      <a:pt x="1523" y="312420"/>
                    </a:lnTo>
                    <a:lnTo>
                      <a:pt x="3047" y="310896"/>
                    </a:lnTo>
                    <a:lnTo>
                      <a:pt x="1523" y="309372"/>
                    </a:lnTo>
                    <a:close/>
                  </a:path>
                  <a:path w="3175" h="337185">
                    <a:moveTo>
                      <a:pt x="1523" y="315468"/>
                    </a:moveTo>
                    <a:lnTo>
                      <a:pt x="0" y="316992"/>
                    </a:lnTo>
                    <a:lnTo>
                      <a:pt x="1523" y="318516"/>
                    </a:lnTo>
                    <a:lnTo>
                      <a:pt x="3047" y="316992"/>
                    </a:lnTo>
                    <a:lnTo>
                      <a:pt x="1523" y="315468"/>
                    </a:lnTo>
                    <a:close/>
                  </a:path>
                  <a:path w="3175" h="337185">
                    <a:moveTo>
                      <a:pt x="1523" y="321563"/>
                    </a:moveTo>
                    <a:lnTo>
                      <a:pt x="0" y="323088"/>
                    </a:lnTo>
                    <a:lnTo>
                      <a:pt x="1523" y="324612"/>
                    </a:lnTo>
                    <a:lnTo>
                      <a:pt x="3047" y="323088"/>
                    </a:lnTo>
                    <a:lnTo>
                      <a:pt x="1523" y="321563"/>
                    </a:lnTo>
                    <a:close/>
                  </a:path>
                  <a:path w="3175" h="337185">
                    <a:moveTo>
                      <a:pt x="1523" y="327660"/>
                    </a:moveTo>
                    <a:lnTo>
                      <a:pt x="0" y="329184"/>
                    </a:lnTo>
                    <a:lnTo>
                      <a:pt x="1523" y="330708"/>
                    </a:lnTo>
                    <a:lnTo>
                      <a:pt x="3047" y="329184"/>
                    </a:lnTo>
                    <a:lnTo>
                      <a:pt x="1523" y="327660"/>
                    </a:lnTo>
                    <a:close/>
                  </a:path>
                  <a:path w="3175" h="337185">
                    <a:moveTo>
                      <a:pt x="1523" y="333756"/>
                    </a:moveTo>
                    <a:lnTo>
                      <a:pt x="0" y="335280"/>
                    </a:lnTo>
                    <a:lnTo>
                      <a:pt x="1523" y="336804"/>
                    </a:lnTo>
                    <a:lnTo>
                      <a:pt x="3047" y="335280"/>
                    </a:lnTo>
                    <a:lnTo>
                      <a:pt x="1523" y="333756"/>
                    </a:lnTo>
                    <a:close/>
                  </a:path>
                </a:pathLst>
              </a:custGeom>
              <a:solidFill>
                <a:srgbClr val="000000"/>
              </a:solidFill>
            </p:spPr>
            <p:txBody>
              <a:bodyPr wrap="square" lIns="0" tIns="0" rIns="0" bIns="0" rtlCol="0"/>
              <a:lstStyle/>
              <a:p>
                <a:endParaRPr sz="4000"/>
              </a:p>
            </p:txBody>
          </p:sp>
          <p:sp>
            <p:nvSpPr>
              <p:cNvPr id="38" name="object 105">
                <a:extLst>
                  <a:ext uri="{FF2B5EF4-FFF2-40B4-BE49-F238E27FC236}">
                    <a16:creationId xmlns:a16="http://schemas.microsoft.com/office/drawing/2014/main" id="{75DB869D-9CCF-6A26-392A-CF6E3C263B16}"/>
                  </a:ext>
                </a:extLst>
              </p:cNvPr>
              <p:cNvSpPr/>
              <p:nvPr/>
            </p:nvSpPr>
            <p:spPr>
              <a:xfrm>
                <a:off x="1440179" y="5079491"/>
                <a:ext cx="27940" cy="193675"/>
              </a:xfrm>
              <a:custGeom>
                <a:avLst/>
                <a:gdLst/>
                <a:ahLst/>
                <a:cxnLst/>
                <a:rect l="l" t="t" r="r" b="b"/>
                <a:pathLst>
                  <a:path w="27940" h="193675">
                    <a:moveTo>
                      <a:pt x="18287" y="40386"/>
                    </a:moveTo>
                    <a:lnTo>
                      <a:pt x="9143" y="40386"/>
                    </a:lnTo>
                    <a:lnTo>
                      <a:pt x="9143" y="193548"/>
                    </a:lnTo>
                    <a:lnTo>
                      <a:pt x="18287" y="193548"/>
                    </a:lnTo>
                    <a:lnTo>
                      <a:pt x="18287" y="40386"/>
                    </a:lnTo>
                    <a:close/>
                  </a:path>
                  <a:path w="27940" h="193675">
                    <a:moveTo>
                      <a:pt x="13715" y="0"/>
                    </a:moveTo>
                    <a:lnTo>
                      <a:pt x="0" y="44958"/>
                    </a:lnTo>
                    <a:lnTo>
                      <a:pt x="9143" y="44958"/>
                    </a:lnTo>
                    <a:lnTo>
                      <a:pt x="9143" y="40386"/>
                    </a:lnTo>
                    <a:lnTo>
                      <a:pt x="26037" y="40386"/>
                    </a:lnTo>
                    <a:lnTo>
                      <a:pt x="13715" y="0"/>
                    </a:lnTo>
                    <a:close/>
                  </a:path>
                  <a:path w="27940" h="193675">
                    <a:moveTo>
                      <a:pt x="26037" y="40386"/>
                    </a:moveTo>
                    <a:lnTo>
                      <a:pt x="18287" y="40386"/>
                    </a:lnTo>
                    <a:lnTo>
                      <a:pt x="18287" y="44958"/>
                    </a:lnTo>
                    <a:lnTo>
                      <a:pt x="27431" y="44958"/>
                    </a:lnTo>
                    <a:lnTo>
                      <a:pt x="26037" y="40386"/>
                    </a:lnTo>
                    <a:close/>
                  </a:path>
                </a:pathLst>
              </a:custGeom>
              <a:solidFill>
                <a:srgbClr val="0000FF"/>
              </a:solidFill>
            </p:spPr>
            <p:txBody>
              <a:bodyPr wrap="square" lIns="0" tIns="0" rIns="0" bIns="0" rtlCol="0"/>
              <a:lstStyle/>
              <a:p>
                <a:endParaRPr sz="4000"/>
              </a:p>
            </p:txBody>
          </p:sp>
          <p:sp>
            <p:nvSpPr>
              <p:cNvPr id="39" name="object 106">
                <a:extLst>
                  <a:ext uri="{FF2B5EF4-FFF2-40B4-BE49-F238E27FC236}">
                    <a16:creationId xmlns:a16="http://schemas.microsoft.com/office/drawing/2014/main" id="{88A66488-6C4B-851B-696F-4C7F07A0CE05}"/>
                  </a:ext>
                </a:extLst>
              </p:cNvPr>
              <p:cNvSpPr/>
              <p:nvPr/>
            </p:nvSpPr>
            <p:spPr>
              <a:xfrm>
                <a:off x="1452371" y="5271515"/>
                <a:ext cx="3175" cy="70485"/>
              </a:xfrm>
              <a:custGeom>
                <a:avLst/>
                <a:gdLst/>
                <a:ahLst/>
                <a:cxnLst/>
                <a:rect l="l" t="t" r="r" b="b"/>
                <a:pathLst>
                  <a:path w="3175" h="70485">
                    <a:moveTo>
                      <a:pt x="1524" y="0"/>
                    </a:moveTo>
                    <a:lnTo>
                      <a:pt x="0" y="1524"/>
                    </a:lnTo>
                    <a:lnTo>
                      <a:pt x="1524" y="3048"/>
                    </a:lnTo>
                    <a:lnTo>
                      <a:pt x="3047" y="1524"/>
                    </a:lnTo>
                    <a:lnTo>
                      <a:pt x="1524" y="0"/>
                    </a:lnTo>
                    <a:close/>
                  </a:path>
                  <a:path w="3175" h="70485">
                    <a:moveTo>
                      <a:pt x="1524" y="6096"/>
                    </a:moveTo>
                    <a:lnTo>
                      <a:pt x="0" y="7620"/>
                    </a:lnTo>
                    <a:lnTo>
                      <a:pt x="1524" y="9144"/>
                    </a:lnTo>
                    <a:lnTo>
                      <a:pt x="3047" y="7620"/>
                    </a:lnTo>
                    <a:lnTo>
                      <a:pt x="1524" y="6096"/>
                    </a:lnTo>
                    <a:close/>
                  </a:path>
                  <a:path w="3175" h="70485">
                    <a:moveTo>
                      <a:pt x="1524" y="12192"/>
                    </a:moveTo>
                    <a:lnTo>
                      <a:pt x="0" y="13716"/>
                    </a:lnTo>
                    <a:lnTo>
                      <a:pt x="1524" y="15239"/>
                    </a:lnTo>
                    <a:lnTo>
                      <a:pt x="3047" y="13716"/>
                    </a:lnTo>
                    <a:lnTo>
                      <a:pt x="1524" y="12192"/>
                    </a:lnTo>
                    <a:close/>
                  </a:path>
                  <a:path w="3175" h="70485">
                    <a:moveTo>
                      <a:pt x="1524" y="18287"/>
                    </a:moveTo>
                    <a:lnTo>
                      <a:pt x="0" y="19812"/>
                    </a:lnTo>
                    <a:lnTo>
                      <a:pt x="1524" y="21336"/>
                    </a:lnTo>
                    <a:lnTo>
                      <a:pt x="3047" y="19812"/>
                    </a:lnTo>
                    <a:lnTo>
                      <a:pt x="1524" y="18287"/>
                    </a:lnTo>
                    <a:close/>
                  </a:path>
                  <a:path w="3175" h="70485">
                    <a:moveTo>
                      <a:pt x="1524" y="24384"/>
                    </a:moveTo>
                    <a:lnTo>
                      <a:pt x="0" y="25908"/>
                    </a:lnTo>
                    <a:lnTo>
                      <a:pt x="1524" y="27432"/>
                    </a:lnTo>
                    <a:lnTo>
                      <a:pt x="3047" y="25908"/>
                    </a:lnTo>
                    <a:lnTo>
                      <a:pt x="1524" y="24384"/>
                    </a:lnTo>
                    <a:close/>
                  </a:path>
                  <a:path w="3175" h="70485">
                    <a:moveTo>
                      <a:pt x="1524" y="30480"/>
                    </a:moveTo>
                    <a:lnTo>
                      <a:pt x="0" y="32004"/>
                    </a:lnTo>
                    <a:lnTo>
                      <a:pt x="1524" y="33528"/>
                    </a:lnTo>
                    <a:lnTo>
                      <a:pt x="3047" y="32004"/>
                    </a:lnTo>
                    <a:lnTo>
                      <a:pt x="1524" y="30480"/>
                    </a:lnTo>
                    <a:close/>
                  </a:path>
                  <a:path w="3175" h="70485">
                    <a:moveTo>
                      <a:pt x="1524" y="36575"/>
                    </a:moveTo>
                    <a:lnTo>
                      <a:pt x="0" y="38100"/>
                    </a:lnTo>
                    <a:lnTo>
                      <a:pt x="1524" y="39624"/>
                    </a:lnTo>
                    <a:lnTo>
                      <a:pt x="3047" y="38100"/>
                    </a:lnTo>
                    <a:lnTo>
                      <a:pt x="1524" y="36575"/>
                    </a:lnTo>
                    <a:close/>
                  </a:path>
                  <a:path w="3175" h="70485">
                    <a:moveTo>
                      <a:pt x="1524" y="42672"/>
                    </a:moveTo>
                    <a:lnTo>
                      <a:pt x="0" y="44196"/>
                    </a:lnTo>
                    <a:lnTo>
                      <a:pt x="1524" y="45720"/>
                    </a:lnTo>
                    <a:lnTo>
                      <a:pt x="3047" y="44196"/>
                    </a:lnTo>
                    <a:lnTo>
                      <a:pt x="1524" y="42672"/>
                    </a:lnTo>
                    <a:close/>
                  </a:path>
                  <a:path w="3175" h="70485">
                    <a:moveTo>
                      <a:pt x="1524" y="48768"/>
                    </a:moveTo>
                    <a:lnTo>
                      <a:pt x="0" y="50292"/>
                    </a:lnTo>
                    <a:lnTo>
                      <a:pt x="1524" y="51816"/>
                    </a:lnTo>
                    <a:lnTo>
                      <a:pt x="3047" y="50292"/>
                    </a:lnTo>
                    <a:lnTo>
                      <a:pt x="1524" y="48768"/>
                    </a:lnTo>
                    <a:close/>
                  </a:path>
                  <a:path w="3175" h="70485">
                    <a:moveTo>
                      <a:pt x="1524" y="54863"/>
                    </a:moveTo>
                    <a:lnTo>
                      <a:pt x="0" y="56387"/>
                    </a:lnTo>
                    <a:lnTo>
                      <a:pt x="1524" y="57912"/>
                    </a:lnTo>
                    <a:lnTo>
                      <a:pt x="3047" y="56387"/>
                    </a:lnTo>
                    <a:lnTo>
                      <a:pt x="1524" y="54863"/>
                    </a:lnTo>
                    <a:close/>
                  </a:path>
                  <a:path w="3175" h="70485">
                    <a:moveTo>
                      <a:pt x="1524" y="60960"/>
                    </a:moveTo>
                    <a:lnTo>
                      <a:pt x="0" y="62484"/>
                    </a:lnTo>
                    <a:lnTo>
                      <a:pt x="1524" y="64008"/>
                    </a:lnTo>
                    <a:lnTo>
                      <a:pt x="3047" y="62484"/>
                    </a:lnTo>
                    <a:lnTo>
                      <a:pt x="1524" y="60960"/>
                    </a:lnTo>
                    <a:close/>
                  </a:path>
                  <a:path w="3175" h="70485">
                    <a:moveTo>
                      <a:pt x="1524" y="67056"/>
                    </a:moveTo>
                    <a:lnTo>
                      <a:pt x="0" y="68580"/>
                    </a:lnTo>
                    <a:lnTo>
                      <a:pt x="1524" y="70104"/>
                    </a:lnTo>
                    <a:lnTo>
                      <a:pt x="3047" y="68580"/>
                    </a:lnTo>
                    <a:lnTo>
                      <a:pt x="1524" y="67056"/>
                    </a:lnTo>
                    <a:close/>
                  </a:path>
                </a:pathLst>
              </a:custGeom>
              <a:solidFill>
                <a:srgbClr val="000000"/>
              </a:solidFill>
            </p:spPr>
            <p:txBody>
              <a:bodyPr wrap="square" lIns="0" tIns="0" rIns="0" bIns="0" rtlCol="0"/>
              <a:lstStyle/>
              <a:p>
                <a:endParaRPr sz="4000"/>
              </a:p>
            </p:txBody>
          </p:sp>
          <p:sp>
            <p:nvSpPr>
              <p:cNvPr id="40" name="object 107">
                <a:extLst>
                  <a:ext uri="{FF2B5EF4-FFF2-40B4-BE49-F238E27FC236}">
                    <a16:creationId xmlns:a16="http://schemas.microsoft.com/office/drawing/2014/main" id="{2ADE8182-B4B1-B409-EEFB-1C2EE1E83BDF}"/>
                  </a:ext>
                </a:extLst>
              </p:cNvPr>
              <p:cNvSpPr/>
              <p:nvPr/>
            </p:nvSpPr>
            <p:spPr>
              <a:xfrm>
                <a:off x="3103625" y="5200649"/>
                <a:ext cx="97155" cy="72390"/>
              </a:xfrm>
              <a:custGeom>
                <a:avLst/>
                <a:gdLst/>
                <a:ahLst/>
                <a:cxnLst/>
                <a:rect l="l" t="t" r="r" b="b"/>
                <a:pathLst>
                  <a:path w="97155" h="72389">
                    <a:moveTo>
                      <a:pt x="96774" y="0"/>
                    </a:moveTo>
                    <a:lnTo>
                      <a:pt x="0" y="0"/>
                    </a:lnTo>
                    <a:lnTo>
                      <a:pt x="0" y="72389"/>
                    </a:lnTo>
                    <a:lnTo>
                      <a:pt x="96774" y="72389"/>
                    </a:lnTo>
                    <a:lnTo>
                      <a:pt x="96774" y="0"/>
                    </a:lnTo>
                    <a:close/>
                  </a:path>
                </a:pathLst>
              </a:custGeom>
              <a:solidFill>
                <a:srgbClr val="00CC99"/>
              </a:solidFill>
            </p:spPr>
            <p:txBody>
              <a:bodyPr wrap="square" lIns="0" tIns="0" rIns="0" bIns="0" rtlCol="0"/>
              <a:lstStyle/>
              <a:p>
                <a:endParaRPr sz="4000"/>
              </a:p>
            </p:txBody>
          </p:sp>
          <p:sp>
            <p:nvSpPr>
              <p:cNvPr id="41" name="object 108">
                <a:extLst>
                  <a:ext uri="{FF2B5EF4-FFF2-40B4-BE49-F238E27FC236}">
                    <a16:creationId xmlns:a16="http://schemas.microsoft.com/office/drawing/2014/main" id="{49B1BE9A-C33A-1F5C-D936-EA39F57A5A0F}"/>
                  </a:ext>
                </a:extLst>
              </p:cNvPr>
              <p:cNvSpPr/>
              <p:nvPr/>
            </p:nvSpPr>
            <p:spPr>
              <a:xfrm>
                <a:off x="3102102" y="5199125"/>
                <a:ext cx="100330" cy="75565"/>
              </a:xfrm>
              <a:custGeom>
                <a:avLst/>
                <a:gdLst/>
                <a:ahLst/>
                <a:cxnLst/>
                <a:rect l="l" t="t" r="r" b="b"/>
                <a:pathLst>
                  <a:path w="100330" h="75564">
                    <a:moveTo>
                      <a:pt x="99822" y="0"/>
                    </a:moveTo>
                    <a:lnTo>
                      <a:pt x="0" y="0"/>
                    </a:lnTo>
                    <a:lnTo>
                      <a:pt x="0" y="75437"/>
                    </a:lnTo>
                    <a:lnTo>
                      <a:pt x="99822" y="75437"/>
                    </a:lnTo>
                    <a:lnTo>
                      <a:pt x="99822" y="73913"/>
                    </a:lnTo>
                    <a:lnTo>
                      <a:pt x="3048" y="73913"/>
                    </a:lnTo>
                    <a:lnTo>
                      <a:pt x="1524" y="72389"/>
                    </a:lnTo>
                    <a:lnTo>
                      <a:pt x="3048" y="72389"/>
                    </a:lnTo>
                    <a:lnTo>
                      <a:pt x="3048" y="3048"/>
                    </a:lnTo>
                    <a:lnTo>
                      <a:pt x="1524" y="3048"/>
                    </a:lnTo>
                    <a:lnTo>
                      <a:pt x="3048" y="1524"/>
                    </a:lnTo>
                    <a:lnTo>
                      <a:pt x="99822" y="1524"/>
                    </a:lnTo>
                    <a:lnTo>
                      <a:pt x="99822" y="0"/>
                    </a:lnTo>
                    <a:close/>
                  </a:path>
                  <a:path w="100330" h="75564">
                    <a:moveTo>
                      <a:pt x="3048" y="72389"/>
                    </a:moveTo>
                    <a:lnTo>
                      <a:pt x="1524" y="72389"/>
                    </a:lnTo>
                    <a:lnTo>
                      <a:pt x="3048" y="73913"/>
                    </a:lnTo>
                    <a:lnTo>
                      <a:pt x="3048" y="72389"/>
                    </a:lnTo>
                    <a:close/>
                  </a:path>
                  <a:path w="100330" h="75564">
                    <a:moveTo>
                      <a:pt x="96774" y="72389"/>
                    </a:moveTo>
                    <a:lnTo>
                      <a:pt x="3048" y="72389"/>
                    </a:lnTo>
                    <a:lnTo>
                      <a:pt x="3048" y="73913"/>
                    </a:lnTo>
                    <a:lnTo>
                      <a:pt x="96774" y="73913"/>
                    </a:lnTo>
                    <a:lnTo>
                      <a:pt x="96774" y="72389"/>
                    </a:lnTo>
                    <a:close/>
                  </a:path>
                  <a:path w="100330" h="75564">
                    <a:moveTo>
                      <a:pt x="96774" y="1524"/>
                    </a:moveTo>
                    <a:lnTo>
                      <a:pt x="96774" y="73913"/>
                    </a:lnTo>
                    <a:lnTo>
                      <a:pt x="98298" y="72389"/>
                    </a:lnTo>
                    <a:lnTo>
                      <a:pt x="99822" y="72389"/>
                    </a:lnTo>
                    <a:lnTo>
                      <a:pt x="99822" y="3048"/>
                    </a:lnTo>
                    <a:lnTo>
                      <a:pt x="98298" y="3048"/>
                    </a:lnTo>
                    <a:lnTo>
                      <a:pt x="96774" y="1524"/>
                    </a:lnTo>
                    <a:close/>
                  </a:path>
                  <a:path w="100330" h="75564">
                    <a:moveTo>
                      <a:pt x="99822" y="72389"/>
                    </a:moveTo>
                    <a:lnTo>
                      <a:pt x="98298" y="72389"/>
                    </a:lnTo>
                    <a:lnTo>
                      <a:pt x="96774" y="73913"/>
                    </a:lnTo>
                    <a:lnTo>
                      <a:pt x="99822" y="73913"/>
                    </a:lnTo>
                    <a:lnTo>
                      <a:pt x="99822" y="72389"/>
                    </a:lnTo>
                    <a:close/>
                  </a:path>
                  <a:path w="100330" h="75564">
                    <a:moveTo>
                      <a:pt x="3048" y="1524"/>
                    </a:moveTo>
                    <a:lnTo>
                      <a:pt x="1524" y="3048"/>
                    </a:lnTo>
                    <a:lnTo>
                      <a:pt x="3048" y="3048"/>
                    </a:lnTo>
                    <a:lnTo>
                      <a:pt x="3048" y="1524"/>
                    </a:lnTo>
                    <a:close/>
                  </a:path>
                  <a:path w="100330" h="75564">
                    <a:moveTo>
                      <a:pt x="96774" y="1524"/>
                    </a:moveTo>
                    <a:lnTo>
                      <a:pt x="3048" y="1524"/>
                    </a:lnTo>
                    <a:lnTo>
                      <a:pt x="3048" y="3048"/>
                    </a:lnTo>
                    <a:lnTo>
                      <a:pt x="96774" y="3048"/>
                    </a:lnTo>
                    <a:lnTo>
                      <a:pt x="96774" y="1524"/>
                    </a:lnTo>
                    <a:close/>
                  </a:path>
                  <a:path w="100330" h="75564">
                    <a:moveTo>
                      <a:pt x="99822" y="1524"/>
                    </a:moveTo>
                    <a:lnTo>
                      <a:pt x="96774" y="1524"/>
                    </a:lnTo>
                    <a:lnTo>
                      <a:pt x="98298" y="3048"/>
                    </a:lnTo>
                    <a:lnTo>
                      <a:pt x="99822" y="3048"/>
                    </a:lnTo>
                    <a:lnTo>
                      <a:pt x="99822" y="1524"/>
                    </a:lnTo>
                    <a:close/>
                  </a:path>
                </a:pathLst>
              </a:custGeom>
              <a:solidFill>
                <a:srgbClr val="000000"/>
              </a:solidFill>
            </p:spPr>
            <p:txBody>
              <a:bodyPr wrap="square" lIns="0" tIns="0" rIns="0" bIns="0" rtlCol="0"/>
              <a:lstStyle/>
              <a:p>
                <a:endParaRPr sz="4000"/>
              </a:p>
            </p:txBody>
          </p:sp>
          <p:sp>
            <p:nvSpPr>
              <p:cNvPr id="42" name="object 109">
                <a:extLst>
                  <a:ext uri="{FF2B5EF4-FFF2-40B4-BE49-F238E27FC236}">
                    <a16:creationId xmlns:a16="http://schemas.microsoft.com/office/drawing/2014/main" id="{D5079BE8-C876-1C80-C1FB-2806D76AE353}"/>
                  </a:ext>
                </a:extLst>
              </p:cNvPr>
              <p:cNvSpPr/>
              <p:nvPr/>
            </p:nvSpPr>
            <p:spPr>
              <a:xfrm>
                <a:off x="1453895" y="5200649"/>
                <a:ext cx="121285" cy="72390"/>
              </a:xfrm>
              <a:custGeom>
                <a:avLst/>
                <a:gdLst/>
                <a:ahLst/>
                <a:cxnLst/>
                <a:rect l="l" t="t" r="r" b="b"/>
                <a:pathLst>
                  <a:path w="121284" h="72389">
                    <a:moveTo>
                      <a:pt x="121158" y="0"/>
                    </a:moveTo>
                    <a:lnTo>
                      <a:pt x="0" y="0"/>
                    </a:lnTo>
                    <a:lnTo>
                      <a:pt x="0" y="72389"/>
                    </a:lnTo>
                    <a:lnTo>
                      <a:pt x="121158" y="72389"/>
                    </a:lnTo>
                    <a:lnTo>
                      <a:pt x="121158" y="0"/>
                    </a:lnTo>
                    <a:close/>
                  </a:path>
                </a:pathLst>
              </a:custGeom>
              <a:solidFill>
                <a:srgbClr val="FFCC99"/>
              </a:solidFill>
            </p:spPr>
            <p:txBody>
              <a:bodyPr wrap="square" lIns="0" tIns="0" rIns="0" bIns="0" rtlCol="0"/>
              <a:lstStyle/>
              <a:p>
                <a:endParaRPr sz="4000"/>
              </a:p>
            </p:txBody>
          </p:sp>
          <p:sp>
            <p:nvSpPr>
              <p:cNvPr id="43" name="object 110">
                <a:extLst>
                  <a:ext uri="{FF2B5EF4-FFF2-40B4-BE49-F238E27FC236}">
                    <a16:creationId xmlns:a16="http://schemas.microsoft.com/office/drawing/2014/main" id="{DE764515-A09B-79C8-2707-6CC3E1875768}"/>
                  </a:ext>
                </a:extLst>
              </p:cNvPr>
              <p:cNvSpPr/>
              <p:nvPr/>
            </p:nvSpPr>
            <p:spPr>
              <a:xfrm>
                <a:off x="1452371" y="5199125"/>
                <a:ext cx="124460" cy="75565"/>
              </a:xfrm>
              <a:custGeom>
                <a:avLst/>
                <a:gdLst/>
                <a:ahLst/>
                <a:cxnLst/>
                <a:rect l="l" t="t" r="r" b="b"/>
                <a:pathLst>
                  <a:path w="124459" h="75564">
                    <a:moveTo>
                      <a:pt x="124206" y="0"/>
                    </a:moveTo>
                    <a:lnTo>
                      <a:pt x="0" y="0"/>
                    </a:lnTo>
                    <a:lnTo>
                      <a:pt x="0" y="75437"/>
                    </a:lnTo>
                    <a:lnTo>
                      <a:pt x="124206" y="75437"/>
                    </a:lnTo>
                    <a:lnTo>
                      <a:pt x="124206" y="73913"/>
                    </a:lnTo>
                    <a:lnTo>
                      <a:pt x="3047" y="73913"/>
                    </a:lnTo>
                    <a:lnTo>
                      <a:pt x="1524" y="72389"/>
                    </a:lnTo>
                    <a:lnTo>
                      <a:pt x="3047" y="72389"/>
                    </a:lnTo>
                    <a:lnTo>
                      <a:pt x="3047" y="3048"/>
                    </a:lnTo>
                    <a:lnTo>
                      <a:pt x="1524" y="3048"/>
                    </a:lnTo>
                    <a:lnTo>
                      <a:pt x="3047" y="1524"/>
                    </a:lnTo>
                    <a:lnTo>
                      <a:pt x="124206" y="1524"/>
                    </a:lnTo>
                    <a:lnTo>
                      <a:pt x="124206" y="0"/>
                    </a:lnTo>
                    <a:close/>
                  </a:path>
                  <a:path w="124459" h="75564">
                    <a:moveTo>
                      <a:pt x="3047" y="72389"/>
                    </a:moveTo>
                    <a:lnTo>
                      <a:pt x="1524" y="72389"/>
                    </a:lnTo>
                    <a:lnTo>
                      <a:pt x="3047" y="73913"/>
                    </a:lnTo>
                    <a:lnTo>
                      <a:pt x="3047" y="72389"/>
                    </a:lnTo>
                    <a:close/>
                  </a:path>
                  <a:path w="124459" h="75564">
                    <a:moveTo>
                      <a:pt x="121158" y="72389"/>
                    </a:moveTo>
                    <a:lnTo>
                      <a:pt x="3047" y="72389"/>
                    </a:lnTo>
                    <a:lnTo>
                      <a:pt x="3047" y="73913"/>
                    </a:lnTo>
                    <a:lnTo>
                      <a:pt x="121158" y="73913"/>
                    </a:lnTo>
                    <a:lnTo>
                      <a:pt x="121158" y="72389"/>
                    </a:lnTo>
                    <a:close/>
                  </a:path>
                  <a:path w="124459" h="75564">
                    <a:moveTo>
                      <a:pt x="121158" y="1524"/>
                    </a:moveTo>
                    <a:lnTo>
                      <a:pt x="121158" y="73913"/>
                    </a:lnTo>
                    <a:lnTo>
                      <a:pt x="122681" y="72389"/>
                    </a:lnTo>
                    <a:lnTo>
                      <a:pt x="124206" y="72389"/>
                    </a:lnTo>
                    <a:lnTo>
                      <a:pt x="124206" y="3048"/>
                    </a:lnTo>
                    <a:lnTo>
                      <a:pt x="122681" y="3048"/>
                    </a:lnTo>
                    <a:lnTo>
                      <a:pt x="121158" y="1524"/>
                    </a:lnTo>
                    <a:close/>
                  </a:path>
                  <a:path w="124459" h="75564">
                    <a:moveTo>
                      <a:pt x="124206" y="72389"/>
                    </a:moveTo>
                    <a:lnTo>
                      <a:pt x="122681" y="72389"/>
                    </a:lnTo>
                    <a:lnTo>
                      <a:pt x="121158" y="73913"/>
                    </a:lnTo>
                    <a:lnTo>
                      <a:pt x="124206" y="73913"/>
                    </a:lnTo>
                    <a:lnTo>
                      <a:pt x="124206" y="72389"/>
                    </a:lnTo>
                    <a:close/>
                  </a:path>
                  <a:path w="124459" h="75564">
                    <a:moveTo>
                      <a:pt x="3047" y="1524"/>
                    </a:moveTo>
                    <a:lnTo>
                      <a:pt x="1524" y="3048"/>
                    </a:lnTo>
                    <a:lnTo>
                      <a:pt x="3047" y="3048"/>
                    </a:lnTo>
                    <a:lnTo>
                      <a:pt x="3047" y="1524"/>
                    </a:lnTo>
                    <a:close/>
                  </a:path>
                  <a:path w="124459" h="75564">
                    <a:moveTo>
                      <a:pt x="121158" y="1524"/>
                    </a:moveTo>
                    <a:lnTo>
                      <a:pt x="3047" y="1524"/>
                    </a:lnTo>
                    <a:lnTo>
                      <a:pt x="3047" y="3048"/>
                    </a:lnTo>
                    <a:lnTo>
                      <a:pt x="121158" y="3048"/>
                    </a:lnTo>
                    <a:lnTo>
                      <a:pt x="121158" y="1524"/>
                    </a:lnTo>
                    <a:close/>
                  </a:path>
                  <a:path w="124459" h="75564">
                    <a:moveTo>
                      <a:pt x="124206" y="1524"/>
                    </a:moveTo>
                    <a:lnTo>
                      <a:pt x="121158" y="1524"/>
                    </a:lnTo>
                    <a:lnTo>
                      <a:pt x="122681" y="3048"/>
                    </a:lnTo>
                    <a:lnTo>
                      <a:pt x="124206" y="3048"/>
                    </a:lnTo>
                    <a:lnTo>
                      <a:pt x="124206" y="1524"/>
                    </a:lnTo>
                    <a:close/>
                  </a:path>
                </a:pathLst>
              </a:custGeom>
              <a:solidFill>
                <a:srgbClr val="000000"/>
              </a:solidFill>
            </p:spPr>
            <p:txBody>
              <a:bodyPr wrap="square" lIns="0" tIns="0" rIns="0" bIns="0" rtlCol="0"/>
              <a:lstStyle/>
              <a:p>
                <a:endParaRPr sz="4000"/>
              </a:p>
            </p:txBody>
          </p:sp>
          <p:pic>
            <p:nvPicPr>
              <p:cNvPr id="44" name="object 111">
                <a:extLst>
                  <a:ext uri="{FF2B5EF4-FFF2-40B4-BE49-F238E27FC236}">
                    <a16:creationId xmlns:a16="http://schemas.microsoft.com/office/drawing/2014/main" id="{28FA8C16-53C7-6DE6-6F61-3FA344E4A044}"/>
                  </a:ext>
                </a:extLst>
              </p:cNvPr>
              <p:cNvPicPr/>
              <p:nvPr/>
            </p:nvPicPr>
            <p:blipFill>
              <a:blip r:embed="rId4" cstate="print"/>
              <a:stretch>
                <a:fillRect/>
              </a:stretch>
            </p:blipFill>
            <p:spPr>
              <a:xfrm>
                <a:off x="1961387" y="4932425"/>
                <a:ext cx="221742" cy="75437"/>
              </a:xfrm>
              <a:prstGeom prst="rect">
                <a:avLst/>
              </a:prstGeom>
            </p:spPr>
          </p:pic>
          <p:pic>
            <p:nvPicPr>
              <p:cNvPr id="45" name="object 112">
                <a:extLst>
                  <a:ext uri="{FF2B5EF4-FFF2-40B4-BE49-F238E27FC236}">
                    <a16:creationId xmlns:a16="http://schemas.microsoft.com/office/drawing/2014/main" id="{B4B29447-DDBE-84BA-12B0-631DB16EEBFD}"/>
                  </a:ext>
                </a:extLst>
              </p:cNvPr>
              <p:cNvPicPr/>
              <p:nvPr/>
            </p:nvPicPr>
            <p:blipFill>
              <a:blip r:embed="rId5" cstate="print"/>
              <a:stretch>
                <a:fillRect/>
              </a:stretch>
            </p:blipFill>
            <p:spPr>
              <a:xfrm>
                <a:off x="2422397" y="4932425"/>
                <a:ext cx="221741" cy="75437"/>
              </a:xfrm>
              <a:prstGeom prst="rect">
                <a:avLst/>
              </a:prstGeom>
            </p:spPr>
          </p:pic>
          <p:pic>
            <p:nvPicPr>
              <p:cNvPr id="46" name="object 113">
                <a:extLst>
                  <a:ext uri="{FF2B5EF4-FFF2-40B4-BE49-F238E27FC236}">
                    <a16:creationId xmlns:a16="http://schemas.microsoft.com/office/drawing/2014/main" id="{728B75A2-0615-904A-B83B-453D0B4A6169}"/>
                  </a:ext>
                </a:extLst>
              </p:cNvPr>
              <p:cNvPicPr/>
              <p:nvPr/>
            </p:nvPicPr>
            <p:blipFill>
              <a:blip r:embed="rId6" cstate="print"/>
              <a:stretch>
                <a:fillRect/>
              </a:stretch>
            </p:blipFill>
            <p:spPr>
              <a:xfrm>
                <a:off x="1716785" y="4836413"/>
                <a:ext cx="249936" cy="73151"/>
              </a:xfrm>
              <a:prstGeom prst="rect">
                <a:avLst/>
              </a:prstGeom>
            </p:spPr>
          </p:pic>
          <p:sp>
            <p:nvSpPr>
              <p:cNvPr id="47" name="object 114">
                <a:extLst>
                  <a:ext uri="{FF2B5EF4-FFF2-40B4-BE49-F238E27FC236}">
                    <a16:creationId xmlns:a16="http://schemas.microsoft.com/office/drawing/2014/main" id="{37785CDD-2158-CD5E-08B9-7AD1A96304C8}"/>
                  </a:ext>
                </a:extLst>
              </p:cNvPr>
              <p:cNvSpPr/>
              <p:nvPr/>
            </p:nvSpPr>
            <p:spPr>
              <a:xfrm>
                <a:off x="1573530" y="5004815"/>
                <a:ext cx="391160" cy="337185"/>
              </a:xfrm>
              <a:custGeom>
                <a:avLst/>
                <a:gdLst/>
                <a:ahLst/>
                <a:cxnLst/>
                <a:rect l="l" t="t" r="r" b="b"/>
                <a:pathLst>
                  <a:path w="391160" h="337185">
                    <a:moveTo>
                      <a:pt x="3048" y="262890"/>
                    </a:moveTo>
                    <a:lnTo>
                      <a:pt x="1524" y="261366"/>
                    </a:lnTo>
                    <a:lnTo>
                      <a:pt x="0" y="262890"/>
                    </a:lnTo>
                    <a:lnTo>
                      <a:pt x="1524" y="264414"/>
                    </a:lnTo>
                    <a:lnTo>
                      <a:pt x="3048" y="262890"/>
                    </a:lnTo>
                    <a:close/>
                  </a:path>
                  <a:path w="391160" h="337185">
                    <a:moveTo>
                      <a:pt x="3048" y="256794"/>
                    </a:moveTo>
                    <a:lnTo>
                      <a:pt x="1524" y="255270"/>
                    </a:lnTo>
                    <a:lnTo>
                      <a:pt x="0" y="256794"/>
                    </a:lnTo>
                    <a:lnTo>
                      <a:pt x="1524" y="258318"/>
                    </a:lnTo>
                    <a:lnTo>
                      <a:pt x="3048" y="256794"/>
                    </a:lnTo>
                    <a:close/>
                  </a:path>
                  <a:path w="391160" h="337185">
                    <a:moveTo>
                      <a:pt x="3048" y="250698"/>
                    </a:moveTo>
                    <a:lnTo>
                      <a:pt x="1524" y="249174"/>
                    </a:lnTo>
                    <a:lnTo>
                      <a:pt x="0" y="250698"/>
                    </a:lnTo>
                    <a:lnTo>
                      <a:pt x="1524" y="252222"/>
                    </a:lnTo>
                    <a:lnTo>
                      <a:pt x="3048" y="250698"/>
                    </a:lnTo>
                    <a:close/>
                  </a:path>
                  <a:path w="391160" h="337185">
                    <a:moveTo>
                      <a:pt x="3048" y="244602"/>
                    </a:moveTo>
                    <a:lnTo>
                      <a:pt x="1524" y="243078"/>
                    </a:lnTo>
                    <a:lnTo>
                      <a:pt x="0" y="244602"/>
                    </a:lnTo>
                    <a:lnTo>
                      <a:pt x="1524" y="246126"/>
                    </a:lnTo>
                    <a:lnTo>
                      <a:pt x="3048" y="244602"/>
                    </a:lnTo>
                    <a:close/>
                  </a:path>
                  <a:path w="391160" h="337185">
                    <a:moveTo>
                      <a:pt x="3048" y="238506"/>
                    </a:moveTo>
                    <a:lnTo>
                      <a:pt x="1524" y="236982"/>
                    </a:lnTo>
                    <a:lnTo>
                      <a:pt x="0" y="238506"/>
                    </a:lnTo>
                    <a:lnTo>
                      <a:pt x="1524" y="240030"/>
                    </a:lnTo>
                    <a:lnTo>
                      <a:pt x="3048" y="238506"/>
                    </a:lnTo>
                    <a:close/>
                  </a:path>
                  <a:path w="391160" h="337185">
                    <a:moveTo>
                      <a:pt x="3048" y="232410"/>
                    </a:moveTo>
                    <a:lnTo>
                      <a:pt x="1524" y="230886"/>
                    </a:lnTo>
                    <a:lnTo>
                      <a:pt x="0" y="232410"/>
                    </a:lnTo>
                    <a:lnTo>
                      <a:pt x="1524" y="233934"/>
                    </a:lnTo>
                    <a:lnTo>
                      <a:pt x="3048" y="232410"/>
                    </a:lnTo>
                    <a:close/>
                  </a:path>
                  <a:path w="391160" h="337185">
                    <a:moveTo>
                      <a:pt x="3048" y="226314"/>
                    </a:moveTo>
                    <a:lnTo>
                      <a:pt x="1524" y="224790"/>
                    </a:lnTo>
                    <a:lnTo>
                      <a:pt x="0" y="226314"/>
                    </a:lnTo>
                    <a:lnTo>
                      <a:pt x="1524" y="227838"/>
                    </a:lnTo>
                    <a:lnTo>
                      <a:pt x="3048" y="226314"/>
                    </a:lnTo>
                    <a:close/>
                  </a:path>
                  <a:path w="391160" h="337185">
                    <a:moveTo>
                      <a:pt x="3048" y="220218"/>
                    </a:moveTo>
                    <a:lnTo>
                      <a:pt x="1524" y="218694"/>
                    </a:lnTo>
                    <a:lnTo>
                      <a:pt x="0" y="220218"/>
                    </a:lnTo>
                    <a:lnTo>
                      <a:pt x="1524" y="221742"/>
                    </a:lnTo>
                    <a:lnTo>
                      <a:pt x="3048" y="220218"/>
                    </a:lnTo>
                    <a:close/>
                  </a:path>
                  <a:path w="391160" h="337185">
                    <a:moveTo>
                      <a:pt x="3048" y="214122"/>
                    </a:moveTo>
                    <a:lnTo>
                      <a:pt x="1524" y="212598"/>
                    </a:lnTo>
                    <a:lnTo>
                      <a:pt x="0" y="214122"/>
                    </a:lnTo>
                    <a:lnTo>
                      <a:pt x="1524" y="215646"/>
                    </a:lnTo>
                    <a:lnTo>
                      <a:pt x="3048" y="214122"/>
                    </a:lnTo>
                    <a:close/>
                  </a:path>
                  <a:path w="391160" h="337185">
                    <a:moveTo>
                      <a:pt x="3048" y="208026"/>
                    </a:moveTo>
                    <a:lnTo>
                      <a:pt x="1524" y="206502"/>
                    </a:lnTo>
                    <a:lnTo>
                      <a:pt x="0" y="208026"/>
                    </a:lnTo>
                    <a:lnTo>
                      <a:pt x="1524" y="209550"/>
                    </a:lnTo>
                    <a:lnTo>
                      <a:pt x="3048" y="208026"/>
                    </a:lnTo>
                    <a:close/>
                  </a:path>
                  <a:path w="391160" h="337185">
                    <a:moveTo>
                      <a:pt x="3048" y="201930"/>
                    </a:moveTo>
                    <a:lnTo>
                      <a:pt x="1524" y="200406"/>
                    </a:lnTo>
                    <a:lnTo>
                      <a:pt x="0" y="201930"/>
                    </a:lnTo>
                    <a:lnTo>
                      <a:pt x="1524" y="203454"/>
                    </a:lnTo>
                    <a:lnTo>
                      <a:pt x="3048" y="201930"/>
                    </a:lnTo>
                    <a:close/>
                  </a:path>
                  <a:path w="391160" h="337185">
                    <a:moveTo>
                      <a:pt x="3048" y="195834"/>
                    </a:moveTo>
                    <a:lnTo>
                      <a:pt x="1524" y="194310"/>
                    </a:lnTo>
                    <a:lnTo>
                      <a:pt x="0" y="195834"/>
                    </a:lnTo>
                    <a:lnTo>
                      <a:pt x="1524" y="197358"/>
                    </a:lnTo>
                    <a:lnTo>
                      <a:pt x="3048" y="195834"/>
                    </a:lnTo>
                    <a:close/>
                  </a:path>
                  <a:path w="391160" h="337185">
                    <a:moveTo>
                      <a:pt x="3048" y="189738"/>
                    </a:moveTo>
                    <a:lnTo>
                      <a:pt x="1524" y="188214"/>
                    </a:lnTo>
                    <a:lnTo>
                      <a:pt x="0" y="189738"/>
                    </a:lnTo>
                    <a:lnTo>
                      <a:pt x="1524" y="191262"/>
                    </a:lnTo>
                    <a:lnTo>
                      <a:pt x="3048" y="189738"/>
                    </a:lnTo>
                    <a:close/>
                  </a:path>
                  <a:path w="391160" h="337185">
                    <a:moveTo>
                      <a:pt x="3048" y="183642"/>
                    </a:moveTo>
                    <a:lnTo>
                      <a:pt x="1524" y="182118"/>
                    </a:lnTo>
                    <a:lnTo>
                      <a:pt x="0" y="183642"/>
                    </a:lnTo>
                    <a:lnTo>
                      <a:pt x="1524" y="185166"/>
                    </a:lnTo>
                    <a:lnTo>
                      <a:pt x="3048" y="183642"/>
                    </a:lnTo>
                    <a:close/>
                  </a:path>
                  <a:path w="391160" h="337185">
                    <a:moveTo>
                      <a:pt x="3048" y="177546"/>
                    </a:moveTo>
                    <a:lnTo>
                      <a:pt x="1524" y="176022"/>
                    </a:lnTo>
                    <a:lnTo>
                      <a:pt x="0" y="177546"/>
                    </a:lnTo>
                    <a:lnTo>
                      <a:pt x="1524" y="179070"/>
                    </a:lnTo>
                    <a:lnTo>
                      <a:pt x="3048" y="177546"/>
                    </a:lnTo>
                    <a:close/>
                  </a:path>
                  <a:path w="391160" h="337185">
                    <a:moveTo>
                      <a:pt x="3048" y="171450"/>
                    </a:moveTo>
                    <a:lnTo>
                      <a:pt x="1524" y="169926"/>
                    </a:lnTo>
                    <a:lnTo>
                      <a:pt x="0" y="171450"/>
                    </a:lnTo>
                    <a:lnTo>
                      <a:pt x="1524" y="172974"/>
                    </a:lnTo>
                    <a:lnTo>
                      <a:pt x="3048" y="171450"/>
                    </a:lnTo>
                    <a:close/>
                  </a:path>
                  <a:path w="391160" h="337185">
                    <a:moveTo>
                      <a:pt x="3048" y="165354"/>
                    </a:moveTo>
                    <a:lnTo>
                      <a:pt x="1524" y="163830"/>
                    </a:lnTo>
                    <a:lnTo>
                      <a:pt x="0" y="165354"/>
                    </a:lnTo>
                    <a:lnTo>
                      <a:pt x="1524" y="166878"/>
                    </a:lnTo>
                    <a:lnTo>
                      <a:pt x="3048" y="165354"/>
                    </a:lnTo>
                    <a:close/>
                  </a:path>
                  <a:path w="391160" h="337185">
                    <a:moveTo>
                      <a:pt x="3048" y="159258"/>
                    </a:moveTo>
                    <a:lnTo>
                      <a:pt x="1524" y="157734"/>
                    </a:lnTo>
                    <a:lnTo>
                      <a:pt x="0" y="159258"/>
                    </a:lnTo>
                    <a:lnTo>
                      <a:pt x="1524" y="160782"/>
                    </a:lnTo>
                    <a:lnTo>
                      <a:pt x="3048" y="159258"/>
                    </a:lnTo>
                    <a:close/>
                  </a:path>
                  <a:path w="391160" h="337185">
                    <a:moveTo>
                      <a:pt x="3048" y="153162"/>
                    </a:moveTo>
                    <a:lnTo>
                      <a:pt x="1524" y="151638"/>
                    </a:lnTo>
                    <a:lnTo>
                      <a:pt x="0" y="153162"/>
                    </a:lnTo>
                    <a:lnTo>
                      <a:pt x="1524" y="154686"/>
                    </a:lnTo>
                    <a:lnTo>
                      <a:pt x="3048" y="153162"/>
                    </a:lnTo>
                    <a:close/>
                  </a:path>
                  <a:path w="391160" h="337185">
                    <a:moveTo>
                      <a:pt x="3048" y="147066"/>
                    </a:moveTo>
                    <a:lnTo>
                      <a:pt x="1524" y="145542"/>
                    </a:lnTo>
                    <a:lnTo>
                      <a:pt x="0" y="147066"/>
                    </a:lnTo>
                    <a:lnTo>
                      <a:pt x="1524" y="148590"/>
                    </a:lnTo>
                    <a:lnTo>
                      <a:pt x="3048" y="147066"/>
                    </a:lnTo>
                    <a:close/>
                  </a:path>
                  <a:path w="391160" h="337185">
                    <a:moveTo>
                      <a:pt x="3048" y="140970"/>
                    </a:moveTo>
                    <a:lnTo>
                      <a:pt x="1524" y="139446"/>
                    </a:lnTo>
                    <a:lnTo>
                      <a:pt x="0" y="140970"/>
                    </a:lnTo>
                    <a:lnTo>
                      <a:pt x="1524" y="142494"/>
                    </a:lnTo>
                    <a:lnTo>
                      <a:pt x="3048" y="140970"/>
                    </a:lnTo>
                    <a:close/>
                  </a:path>
                  <a:path w="391160" h="337185">
                    <a:moveTo>
                      <a:pt x="3048" y="134874"/>
                    </a:moveTo>
                    <a:lnTo>
                      <a:pt x="1524" y="133350"/>
                    </a:lnTo>
                    <a:lnTo>
                      <a:pt x="0" y="134874"/>
                    </a:lnTo>
                    <a:lnTo>
                      <a:pt x="1524" y="136398"/>
                    </a:lnTo>
                    <a:lnTo>
                      <a:pt x="3048" y="134874"/>
                    </a:lnTo>
                    <a:close/>
                  </a:path>
                  <a:path w="391160" h="337185">
                    <a:moveTo>
                      <a:pt x="3048" y="128778"/>
                    </a:moveTo>
                    <a:lnTo>
                      <a:pt x="1524" y="127254"/>
                    </a:lnTo>
                    <a:lnTo>
                      <a:pt x="0" y="128778"/>
                    </a:lnTo>
                    <a:lnTo>
                      <a:pt x="1524" y="130302"/>
                    </a:lnTo>
                    <a:lnTo>
                      <a:pt x="3048" y="128778"/>
                    </a:lnTo>
                    <a:close/>
                  </a:path>
                  <a:path w="391160" h="337185">
                    <a:moveTo>
                      <a:pt x="3048" y="122682"/>
                    </a:moveTo>
                    <a:lnTo>
                      <a:pt x="1524" y="121158"/>
                    </a:lnTo>
                    <a:lnTo>
                      <a:pt x="0" y="122682"/>
                    </a:lnTo>
                    <a:lnTo>
                      <a:pt x="1524" y="124206"/>
                    </a:lnTo>
                    <a:lnTo>
                      <a:pt x="3048" y="122682"/>
                    </a:lnTo>
                    <a:close/>
                  </a:path>
                  <a:path w="391160" h="337185">
                    <a:moveTo>
                      <a:pt x="3048" y="116586"/>
                    </a:moveTo>
                    <a:lnTo>
                      <a:pt x="1524" y="115062"/>
                    </a:lnTo>
                    <a:lnTo>
                      <a:pt x="0" y="116586"/>
                    </a:lnTo>
                    <a:lnTo>
                      <a:pt x="1524" y="118110"/>
                    </a:lnTo>
                    <a:lnTo>
                      <a:pt x="3048" y="116586"/>
                    </a:lnTo>
                    <a:close/>
                  </a:path>
                  <a:path w="391160" h="337185">
                    <a:moveTo>
                      <a:pt x="3048" y="110490"/>
                    </a:moveTo>
                    <a:lnTo>
                      <a:pt x="1524" y="108966"/>
                    </a:lnTo>
                    <a:lnTo>
                      <a:pt x="0" y="110490"/>
                    </a:lnTo>
                    <a:lnTo>
                      <a:pt x="1524" y="112014"/>
                    </a:lnTo>
                    <a:lnTo>
                      <a:pt x="3048" y="110490"/>
                    </a:lnTo>
                    <a:close/>
                  </a:path>
                  <a:path w="391160" h="337185">
                    <a:moveTo>
                      <a:pt x="3048" y="105156"/>
                    </a:moveTo>
                    <a:lnTo>
                      <a:pt x="1524" y="103632"/>
                    </a:lnTo>
                    <a:lnTo>
                      <a:pt x="0" y="105156"/>
                    </a:lnTo>
                    <a:lnTo>
                      <a:pt x="1524" y="106680"/>
                    </a:lnTo>
                    <a:lnTo>
                      <a:pt x="3048" y="105156"/>
                    </a:lnTo>
                    <a:close/>
                  </a:path>
                  <a:path w="391160" h="337185">
                    <a:moveTo>
                      <a:pt x="3048" y="99060"/>
                    </a:moveTo>
                    <a:lnTo>
                      <a:pt x="1524" y="97536"/>
                    </a:lnTo>
                    <a:lnTo>
                      <a:pt x="0" y="99060"/>
                    </a:lnTo>
                    <a:lnTo>
                      <a:pt x="1524" y="100584"/>
                    </a:lnTo>
                    <a:lnTo>
                      <a:pt x="3048" y="99060"/>
                    </a:lnTo>
                    <a:close/>
                  </a:path>
                  <a:path w="391160" h="337185">
                    <a:moveTo>
                      <a:pt x="3048" y="92964"/>
                    </a:moveTo>
                    <a:lnTo>
                      <a:pt x="1524" y="91440"/>
                    </a:lnTo>
                    <a:lnTo>
                      <a:pt x="0" y="92964"/>
                    </a:lnTo>
                    <a:lnTo>
                      <a:pt x="1524" y="94488"/>
                    </a:lnTo>
                    <a:lnTo>
                      <a:pt x="3048" y="92964"/>
                    </a:lnTo>
                    <a:close/>
                  </a:path>
                  <a:path w="391160" h="337185">
                    <a:moveTo>
                      <a:pt x="3048" y="86868"/>
                    </a:moveTo>
                    <a:lnTo>
                      <a:pt x="1524" y="85344"/>
                    </a:lnTo>
                    <a:lnTo>
                      <a:pt x="0" y="86868"/>
                    </a:lnTo>
                    <a:lnTo>
                      <a:pt x="1524" y="88392"/>
                    </a:lnTo>
                    <a:lnTo>
                      <a:pt x="3048" y="86868"/>
                    </a:lnTo>
                    <a:close/>
                  </a:path>
                  <a:path w="391160" h="337185">
                    <a:moveTo>
                      <a:pt x="3048" y="80772"/>
                    </a:moveTo>
                    <a:lnTo>
                      <a:pt x="1524" y="79248"/>
                    </a:lnTo>
                    <a:lnTo>
                      <a:pt x="0" y="80772"/>
                    </a:lnTo>
                    <a:lnTo>
                      <a:pt x="1524" y="82296"/>
                    </a:lnTo>
                    <a:lnTo>
                      <a:pt x="3048" y="80772"/>
                    </a:lnTo>
                    <a:close/>
                  </a:path>
                  <a:path w="391160" h="337185">
                    <a:moveTo>
                      <a:pt x="3048" y="74676"/>
                    </a:moveTo>
                    <a:lnTo>
                      <a:pt x="1524" y="73152"/>
                    </a:lnTo>
                    <a:lnTo>
                      <a:pt x="0" y="74676"/>
                    </a:lnTo>
                    <a:lnTo>
                      <a:pt x="1524" y="76200"/>
                    </a:lnTo>
                    <a:lnTo>
                      <a:pt x="3048" y="74676"/>
                    </a:lnTo>
                    <a:close/>
                  </a:path>
                  <a:path w="391160" h="337185">
                    <a:moveTo>
                      <a:pt x="3048" y="68580"/>
                    </a:moveTo>
                    <a:lnTo>
                      <a:pt x="1524" y="67056"/>
                    </a:lnTo>
                    <a:lnTo>
                      <a:pt x="0" y="68580"/>
                    </a:lnTo>
                    <a:lnTo>
                      <a:pt x="1524" y="70104"/>
                    </a:lnTo>
                    <a:lnTo>
                      <a:pt x="3048" y="68580"/>
                    </a:lnTo>
                    <a:close/>
                  </a:path>
                  <a:path w="391160" h="337185">
                    <a:moveTo>
                      <a:pt x="3048" y="62484"/>
                    </a:moveTo>
                    <a:lnTo>
                      <a:pt x="1524" y="60960"/>
                    </a:lnTo>
                    <a:lnTo>
                      <a:pt x="0" y="62484"/>
                    </a:lnTo>
                    <a:lnTo>
                      <a:pt x="1524" y="64008"/>
                    </a:lnTo>
                    <a:lnTo>
                      <a:pt x="3048" y="62484"/>
                    </a:lnTo>
                    <a:close/>
                  </a:path>
                  <a:path w="391160" h="337185">
                    <a:moveTo>
                      <a:pt x="3048" y="56388"/>
                    </a:moveTo>
                    <a:lnTo>
                      <a:pt x="1524" y="54864"/>
                    </a:lnTo>
                    <a:lnTo>
                      <a:pt x="0" y="56388"/>
                    </a:lnTo>
                    <a:lnTo>
                      <a:pt x="1524" y="57912"/>
                    </a:lnTo>
                    <a:lnTo>
                      <a:pt x="3048" y="56388"/>
                    </a:lnTo>
                    <a:close/>
                  </a:path>
                  <a:path w="391160" h="337185">
                    <a:moveTo>
                      <a:pt x="3048" y="50292"/>
                    </a:moveTo>
                    <a:lnTo>
                      <a:pt x="1524" y="48768"/>
                    </a:lnTo>
                    <a:lnTo>
                      <a:pt x="0" y="50292"/>
                    </a:lnTo>
                    <a:lnTo>
                      <a:pt x="1524" y="51816"/>
                    </a:lnTo>
                    <a:lnTo>
                      <a:pt x="3048" y="50292"/>
                    </a:lnTo>
                    <a:close/>
                  </a:path>
                  <a:path w="391160" h="337185">
                    <a:moveTo>
                      <a:pt x="3048" y="44196"/>
                    </a:moveTo>
                    <a:lnTo>
                      <a:pt x="1524" y="42672"/>
                    </a:lnTo>
                    <a:lnTo>
                      <a:pt x="0" y="44196"/>
                    </a:lnTo>
                    <a:lnTo>
                      <a:pt x="1524" y="45720"/>
                    </a:lnTo>
                    <a:lnTo>
                      <a:pt x="3048" y="44196"/>
                    </a:lnTo>
                    <a:close/>
                  </a:path>
                  <a:path w="391160" h="337185">
                    <a:moveTo>
                      <a:pt x="3048" y="38100"/>
                    </a:moveTo>
                    <a:lnTo>
                      <a:pt x="1524" y="36576"/>
                    </a:lnTo>
                    <a:lnTo>
                      <a:pt x="0" y="38100"/>
                    </a:lnTo>
                    <a:lnTo>
                      <a:pt x="1524" y="39624"/>
                    </a:lnTo>
                    <a:lnTo>
                      <a:pt x="3048" y="38100"/>
                    </a:lnTo>
                    <a:close/>
                  </a:path>
                  <a:path w="391160" h="337185">
                    <a:moveTo>
                      <a:pt x="3048" y="32004"/>
                    </a:moveTo>
                    <a:lnTo>
                      <a:pt x="1524" y="30480"/>
                    </a:lnTo>
                    <a:lnTo>
                      <a:pt x="0" y="32004"/>
                    </a:lnTo>
                    <a:lnTo>
                      <a:pt x="1524" y="33528"/>
                    </a:lnTo>
                    <a:lnTo>
                      <a:pt x="3048" y="32004"/>
                    </a:lnTo>
                    <a:close/>
                  </a:path>
                  <a:path w="391160" h="337185">
                    <a:moveTo>
                      <a:pt x="3048" y="25908"/>
                    </a:moveTo>
                    <a:lnTo>
                      <a:pt x="1524" y="24384"/>
                    </a:lnTo>
                    <a:lnTo>
                      <a:pt x="0" y="25908"/>
                    </a:lnTo>
                    <a:lnTo>
                      <a:pt x="1524" y="27432"/>
                    </a:lnTo>
                    <a:lnTo>
                      <a:pt x="3048" y="25908"/>
                    </a:lnTo>
                    <a:close/>
                  </a:path>
                  <a:path w="391160" h="337185">
                    <a:moveTo>
                      <a:pt x="3048" y="19812"/>
                    </a:moveTo>
                    <a:lnTo>
                      <a:pt x="1524" y="18288"/>
                    </a:lnTo>
                    <a:lnTo>
                      <a:pt x="0" y="19812"/>
                    </a:lnTo>
                    <a:lnTo>
                      <a:pt x="1524" y="21336"/>
                    </a:lnTo>
                    <a:lnTo>
                      <a:pt x="3048" y="19812"/>
                    </a:lnTo>
                    <a:close/>
                  </a:path>
                  <a:path w="391160" h="337185">
                    <a:moveTo>
                      <a:pt x="3048" y="13716"/>
                    </a:moveTo>
                    <a:lnTo>
                      <a:pt x="1524" y="12192"/>
                    </a:lnTo>
                    <a:lnTo>
                      <a:pt x="0" y="13716"/>
                    </a:lnTo>
                    <a:lnTo>
                      <a:pt x="1524" y="15240"/>
                    </a:lnTo>
                    <a:lnTo>
                      <a:pt x="3048" y="13716"/>
                    </a:lnTo>
                    <a:close/>
                  </a:path>
                  <a:path w="391160" h="337185">
                    <a:moveTo>
                      <a:pt x="3048" y="7620"/>
                    </a:moveTo>
                    <a:lnTo>
                      <a:pt x="1524" y="6096"/>
                    </a:lnTo>
                    <a:lnTo>
                      <a:pt x="0" y="7620"/>
                    </a:lnTo>
                    <a:lnTo>
                      <a:pt x="1524" y="9144"/>
                    </a:lnTo>
                    <a:lnTo>
                      <a:pt x="3048" y="7620"/>
                    </a:lnTo>
                    <a:close/>
                  </a:path>
                  <a:path w="391160" h="337185">
                    <a:moveTo>
                      <a:pt x="3048" y="1524"/>
                    </a:moveTo>
                    <a:lnTo>
                      <a:pt x="1524" y="0"/>
                    </a:lnTo>
                    <a:lnTo>
                      <a:pt x="0" y="1524"/>
                    </a:lnTo>
                    <a:lnTo>
                      <a:pt x="1524" y="3048"/>
                    </a:lnTo>
                    <a:lnTo>
                      <a:pt x="3048" y="1524"/>
                    </a:lnTo>
                    <a:close/>
                  </a:path>
                  <a:path w="391160" h="337185">
                    <a:moveTo>
                      <a:pt x="390906" y="335280"/>
                    </a:moveTo>
                    <a:lnTo>
                      <a:pt x="389382" y="333756"/>
                    </a:lnTo>
                    <a:lnTo>
                      <a:pt x="387858" y="335280"/>
                    </a:lnTo>
                    <a:lnTo>
                      <a:pt x="389382" y="336804"/>
                    </a:lnTo>
                    <a:lnTo>
                      <a:pt x="390906" y="335280"/>
                    </a:lnTo>
                    <a:close/>
                  </a:path>
                  <a:path w="391160" h="337185">
                    <a:moveTo>
                      <a:pt x="390906" y="329184"/>
                    </a:moveTo>
                    <a:lnTo>
                      <a:pt x="389382" y="327660"/>
                    </a:lnTo>
                    <a:lnTo>
                      <a:pt x="387858" y="329184"/>
                    </a:lnTo>
                    <a:lnTo>
                      <a:pt x="389382" y="330708"/>
                    </a:lnTo>
                    <a:lnTo>
                      <a:pt x="390906" y="329184"/>
                    </a:lnTo>
                    <a:close/>
                  </a:path>
                  <a:path w="391160" h="337185">
                    <a:moveTo>
                      <a:pt x="390906" y="323088"/>
                    </a:moveTo>
                    <a:lnTo>
                      <a:pt x="389382" y="321564"/>
                    </a:lnTo>
                    <a:lnTo>
                      <a:pt x="387858" y="323088"/>
                    </a:lnTo>
                    <a:lnTo>
                      <a:pt x="389382" y="324612"/>
                    </a:lnTo>
                    <a:lnTo>
                      <a:pt x="390906" y="323088"/>
                    </a:lnTo>
                    <a:close/>
                  </a:path>
                  <a:path w="391160" h="337185">
                    <a:moveTo>
                      <a:pt x="390906" y="316992"/>
                    </a:moveTo>
                    <a:lnTo>
                      <a:pt x="389382" y="315468"/>
                    </a:lnTo>
                    <a:lnTo>
                      <a:pt x="387858" y="316992"/>
                    </a:lnTo>
                    <a:lnTo>
                      <a:pt x="389382" y="318516"/>
                    </a:lnTo>
                    <a:lnTo>
                      <a:pt x="390906" y="316992"/>
                    </a:lnTo>
                    <a:close/>
                  </a:path>
                  <a:path w="391160" h="337185">
                    <a:moveTo>
                      <a:pt x="390906" y="310896"/>
                    </a:moveTo>
                    <a:lnTo>
                      <a:pt x="389382" y="309372"/>
                    </a:lnTo>
                    <a:lnTo>
                      <a:pt x="387858" y="310896"/>
                    </a:lnTo>
                    <a:lnTo>
                      <a:pt x="389382" y="312420"/>
                    </a:lnTo>
                    <a:lnTo>
                      <a:pt x="390906" y="310896"/>
                    </a:lnTo>
                    <a:close/>
                  </a:path>
                  <a:path w="391160" h="337185">
                    <a:moveTo>
                      <a:pt x="390906" y="304800"/>
                    </a:moveTo>
                    <a:lnTo>
                      <a:pt x="389382" y="303276"/>
                    </a:lnTo>
                    <a:lnTo>
                      <a:pt x="387858" y="304800"/>
                    </a:lnTo>
                    <a:lnTo>
                      <a:pt x="389382" y="306324"/>
                    </a:lnTo>
                    <a:lnTo>
                      <a:pt x="390906" y="304800"/>
                    </a:lnTo>
                    <a:close/>
                  </a:path>
                  <a:path w="391160" h="337185">
                    <a:moveTo>
                      <a:pt x="390906" y="298704"/>
                    </a:moveTo>
                    <a:lnTo>
                      <a:pt x="389382" y="297180"/>
                    </a:lnTo>
                    <a:lnTo>
                      <a:pt x="387858" y="298704"/>
                    </a:lnTo>
                    <a:lnTo>
                      <a:pt x="389382" y="300228"/>
                    </a:lnTo>
                    <a:lnTo>
                      <a:pt x="390906" y="298704"/>
                    </a:lnTo>
                    <a:close/>
                  </a:path>
                  <a:path w="391160" h="337185">
                    <a:moveTo>
                      <a:pt x="390906" y="292608"/>
                    </a:moveTo>
                    <a:lnTo>
                      <a:pt x="389382" y="291084"/>
                    </a:lnTo>
                    <a:lnTo>
                      <a:pt x="387858" y="292608"/>
                    </a:lnTo>
                    <a:lnTo>
                      <a:pt x="389382" y="294132"/>
                    </a:lnTo>
                    <a:lnTo>
                      <a:pt x="390906" y="292608"/>
                    </a:lnTo>
                    <a:close/>
                  </a:path>
                  <a:path w="391160" h="337185">
                    <a:moveTo>
                      <a:pt x="390906" y="286512"/>
                    </a:moveTo>
                    <a:lnTo>
                      <a:pt x="389382" y="284988"/>
                    </a:lnTo>
                    <a:lnTo>
                      <a:pt x="387858" y="286512"/>
                    </a:lnTo>
                    <a:lnTo>
                      <a:pt x="389382" y="288036"/>
                    </a:lnTo>
                    <a:lnTo>
                      <a:pt x="390906" y="286512"/>
                    </a:lnTo>
                    <a:close/>
                  </a:path>
                  <a:path w="391160" h="337185">
                    <a:moveTo>
                      <a:pt x="390906" y="280416"/>
                    </a:moveTo>
                    <a:lnTo>
                      <a:pt x="389382" y="278892"/>
                    </a:lnTo>
                    <a:lnTo>
                      <a:pt x="387858" y="280416"/>
                    </a:lnTo>
                    <a:lnTo>
                      <a:pt x="389382" y="281940"/>
                    </a:lnTo>
                    <a:lnTo>
                      <a:pt x="390906" y="280416"/>
                    </a:lnTo>
                    <a:close/>
                  </a:path>
                  <a:path w="391160" h="337185">
                    <a:moveTo>
                      <a:pt x="390906" y="274320"/>
                    </a:moveTo>
                    <a:lnTo>
                      <a:pt x="389382" y="272796"/>
                    </a:lnTo>
                    <a:lnTo>
                      <a:pt x="387858" y="274320"/>
                    </a:lnTo>
                    <a:lnTo>
                      <a:pt x="389382" y="275844"/>
                    </a:lnTo>
                    <a:lnTo>
                      <a:pt x="390906" y="274320"/>
                    </a:lnTo>
                    <a:close/>
                  </a:path>
                  <a:path w="391160" h="337185">
                    <a:moveTo>
                      <a:pt x="390906" y="268224"/>
                    </a:moveTo>
                    <a:lnTo>
                      <a:pt x="389382" y="266700"/>
                    </a:lnTo>
                    <a:lnTo>
                      <a:pt x="387858" y="268224"/>
                    </a:lnTo>
                    <a:lnTo>
                      <a:pt x="389382" y="269748"/>
                    </a:lnTo>
                    <a:lnTo>
                      <a:pt x="390906" y="268224"/>
                    </a:lnTo>
                    <a:close/>
                  </a:path>
                  <a:path w="391160" h="337185">
                    <a:moveTo>
                      <a:pt x="390906" y="262890"/>
                    </a:moveTo>
                    <a:lnTo>
                      <a:pt x="389382" y="261366"/>
                    </a:lnTo>
                    <a:lnTo>
                      <a:pt x="387858" y="262890"/>
                    </a:lnTo>
                    <a:lnTo>
                      <a:pt x="389382" y="264414"/>
                    </a:lnTo>
                    <a:lnTo>
                      <a:pt x="390906" y="262890"/>
                    </a:lnTo>
                    <a:close/>
                  </a:path>
                  <a:path w="391160" h="337185">
                    <a:moveTo>
                      <a:pt x="390906" y="256794"/>
                    </a:moveTo>
                    <a:lnTo>
                      <a:pt x="389382" y="255270"/>
                    </a:lnTo>
                    <a:lnTo>
                      <a:pt x="387858" y="256794"/>
                    </a:lnTo>
                    <a:lnTo>
                      <a:pt x="389382" y="258318"/>
                    </a:lnTo>
                    <a:lnTo>
                      <a:pt x="390906" y="256794"/>
                    </a:lnTo>
                    <a:close/>
                  </a:path>
                  <a:path w="391160" h="337185">
                    <a:moveTo>
                      <a:pt x="390906" y="250698"/>
                    </a:moveTo>
                    <a:lnTo>
                      <a:pt x="389382" y="249174"/>
                    </a:lnTo>
                    <a:lnTo>
                      <a:pt x="387858" y="250698"/>
                    </a:lnTo>
                    <a:lnTo>
                      <a:pt x="389382" y="252222"/>
                    </a:lnTo>
                    <a:lnTo>
                      <a:pt x="390906" y="250698"/>
                    </a:lnTo>
                    <a:close/>
                  </a:path>
                  <a:path w="391160" h="337185">
                    <a:moveTo>
                      <a:pt x="390906" y="244602"/>
                    </a:moveTo>
                    <a:lnTo>
                      <a:pt x="389382" y="243078"/>
                    </a:lnTo>
                    <a:lnTo>
                      <a:pt x="387858" y="244602"/>
                    </a:lnTo>
                    <a:lnTo>
                      <a:pt x="389382" y="246126"/>
                    </a:lnTo>
                    <a:lnTo>
                      <a:pt x="390906" y="244602"/>
                    </a:lnTo>
                    <a:close/>
                  </a:path>
                  <a:path w="391160" h="337185">
                    <a:moveTo>
                      <a:pt x="390906" y="238506"/>
                    </a:moveTo>
                    <a:lnTo>
                      <a:pt x="389382" y="236982"/>
                    </a:lnTo>
                    <a:lnTo>
                      <a:pt x="387858" y="238506"/>
                    </a:lnTo>
                    <a:lnTo>
                      <a:pt x="389382" y="240030"/>
                    </a:lnTo>
                    <a:lnTo>
                      <a:pt x="390906" y="238506"/>
                    </a:lnTo>
                    <a:close/>
                  </a:path>
                  <a:path w="391160" h="337185">
                    <a:moveTo>
                      <a:pt x="390906" y="232410"/>
                    </a:moveTo>
                    <a:lnTo>
                      <a:pt x="389382" y="230886"/>
                    </a:lnTo>
                    <a:lnTo>
                      <a:pt x="387858" y="232410"/>
                    </a:lnTo>
                    <a:lnTo>
                      <a:pt x="389382" y="233934"/>
                    </a:lnTo>
                    <a:lnTo>
                      <a:pt x="390906" y="232410"/>
                    </a:lnTo>
                    <a:close/>
                  </a:path>
                  <a:path w="391160" h="337185">
                    <a:moveTo>
                      <a:pt x="390906" y="226314"/>
                    </a:moveTo>
                    <a:lnTo>
                      <a:pt x="389382" y="224790"/>
                    </a:lnTo>
                    <a:lnTo>
                      <a:pt x="387858" y="226314"/>
                    </a:lnTo>
                    <a:lnTo>
                      <a:pt x="389382" y="227838"/>
                    </a:lnTo>
                    <a:lnTo>
                      <a:pt x="390906" y="226314"/>
                    </a:lnTo>
                    <a:close/>
                  </a:path>
                  <a:path w="391160" h="337185">
                    <a:moveTo>
                      <a:pt x="390906" y="220218"/>
                    </a:moveTo>
                    <a:lnTo>
                      <a:pt x="389382" y="218694"/>
                    </a:lnTo>
                    <a:lnTo>
                      <a:pt x="387858" y="220218"/>
                    </a:lnTo>
                    <a:lnTo>
                      <a:pt x="389382" y="221742"/>
                    </a:lnTo>
                    <a:lnTo>
                      <a:pt x="390906" y="220218"/>
                    </a:lnTo>
                    <a:close/>
                  </a:path>
                  <a:path w="391160" h="337185">
                    <a:moveTo>
                      <a:pt x="390906" y="214122"/>
                    </a:moveTo>
                    <a:lnTo>
                      <a:pt x="389382" y="212598"/>
                    </a:lnTo>
                    <a:lnTo>
                      <a:pt x="387858" y="214122"/>
                    </a:lnTo>
                    <a:lnTo>
                      <a:pt x="389382" y="215646"/>
                    </a:lnTo>
                    <a:lnTo>
                      <a:pt x="390906" y="214122"/>
                    </a:lnTo>
                    <a:close/>
                  </a:path>
                  <a:path w="391160" h="337185">
                    <a:moveTo>
                      <a:pt x="390906" y="208026"/>
                    </a:moveTo>
                    <a:lnTo>
                      <a:pt x="389382" y="206502"/>
                    </a:lnTo>
                    <a:lnTo>
                      <a:pt x="387858" y="208026"/>
                    </a:lnTo>
                    <a:lnTo>
                      <a:pt x="389382" y="209550"/>
                    </a:lnTo>
                    <a:lnTo>
                      <a:pt x="390906" y="208026"/>
                    </a:lnTo>
                    <a:close/>
                  </a:path>
                  <a:path w="391160" h="337185">
                    <a:moveTo>
                      <a:pt x="390906" y="201930"/>
                    </a:moveTo>
                    <a:lnTo>
                      <a:pt x="389382" y="200406"/>
                    </a:lnTo>
                    <a:lnTo>
                      <a:pt x="387858" y="201930"/>
                    </a:lnTo>
                    <a:lnTo>
                      <a:pt x="389382" y="203454"/>
                    </a:lnTo>
                    <a:lnTo>
                      <a:pt x="390906" y="201930"/>
                    </a:lnTo>
                    <a:close/>
                  </a:path>
                  <a:path w="391160" h="337185">
                    <a:moveTo>
                      <a:pt x="390906" y="195834"/>
                    </a:moveTo>
                    <a:lnTo>
                      <a:pt x="389382" y="194310"/>
                    </a:lnTo>
                    <a:lnTo>
                      <a:pt x="387858" y="195834"/>
                    </a:lnTo>
                    <a:lnTo>
                      <a:pt x="389382" y="197358"/>
                    </a:lnTo>
                    <a:lnTo>
                      <a:pt x="390906" y="195834"/>
                    </a:lnTo>
                    <a:close/>
                  </a:path>
                  <a:path w="391160" h="337185">
                    <a:moveTo>
                      <a:pt x="390906" y="189738"/>
                    </a:moveTo>
                    <a:lnTo>
                      <a:pt x="389382" y="188214"/>
                    </a:lnTo>
                    <a:lnTo>
                      <a:pt x="387858" y="189738"/>
                    </a:lnTo>
                    <a:lnTo>
                      <a:pt x="389382" y="191262"/>
                    </a:lnTo>
                    <a:lnTo>
                      <a:pt x="390906" y="189738"/>
                    </a:lnTo>
                    <a:close/>
                  </a:path>
                  <a:path w="391160" h="337185">
                    <a:moveTo>
                      <a:pt x="390906" y="183642"/>
                    </a:moveTo>
                    <a:lnTo>
                      <a:pt x="389382" y="182118"/>
                    </a:lnTo>
                    <a:lnTo>
                      <a:pt x="387858" y="183642"/>
                    </a:lnTo>
                    <a:lnTo>
                      <a:pt x="389382" y="185166"/>
                    </a:lnTo>
                    <a:lnTo>
                      <a:pt x="390906" y="183642"/>
                    </a:lnTo>
                    <a:close/>
                  </a:path>
                  <a:path w="391160" h="337185">
                    <a:moveTo>
                      <a:pt x="390906" y="177546"/>
                    </a:moveTo>
                    <a:lnTo>
                      <a:pt x="389382" y="176022"/>
                    </a:lnTo>
                    <a:lnTo>
                      <a:pt x="387858" y="177546"/>
                    </a:lnTo>
                    <a:lnTo>
                      <a:pt x="389382" y="179070"/>
                    </a:lnTo>
                    <a:lnTo>
                      <a:pt x="390906" y="177546"/>
                    </a:lnTo>
                    <a:close/>
                  </a:path>
                  <a:path w="391160" h="337185">
                    <a:moveTo>
                      <a:pt x="390906" y="171450"/>
                    </a:moveTo>
                    <a:lnTo>
                      <a:pt x="389382" y="169926"/>
                    </a:lnTo>
                    <a:lnTo>
                      <a:pt x="387858" y="171450"/>
                    </a:lnTo>
                    <a:lnTo>
                      <a:pt x="389382" y="172974"/>
                    </a:lnTo>
                    <a:lnTo>
                      <a:pt x="390906" y="171450"/>
                    </a:lnTo>
                    <a:close/>
                  </a:path>
                  <a:path w="391160" h="337185">
                    <a:moveTo>
                      <a:pt x="390906" y="165354"/>
                    </a:moveTo>
                    <a:lnTo>
                      <a:pt x="389382" y="163830"/>
                    </a:lnTo>
                    <a:lnTo>
                      <a:pt x="387858" y="165354"/>
                    </a:lnTo>
                    <a:lnTo>
                      <a:pt x="389382" y="166878"/>
                    </a:lnTo>
                    <a:lnTo>
                      <a:pt x="390906" y="165354"/>
                    </a:lnTo>
                    <a:close/>
                  </a:path>
                  <a:path w="391160" h="337185">
                    <a:moveTo>
                      <a:pt x="390906" y="159258"/>
                    </a:moveTo>
                    <a:lnTo>
                      <a:pt x="389382" y="157734"/>
                    </a:lnTo>
                    <a:lnTo>
                      <a:pt x="387858" y="159258"/>
                    </a:lnTo>
                    <a:lnTo>
                      <a:pt x="389382" y="160782"/>
                    </a:lnTo>
                    <a:lnTo>
                      <a:pt x="390906" y="159258"/>
                    </a:lnTo>
                    <a:close/>
                  </a:path>
                  <a:path w="391160" h="337185">
                    <a:moveTo>
                      <a:pt x="390906" y="153162"/>
                    </a:moveTo>
                    <a:lnTo>
                      <a:pt x="389382" y="151638"/>
                    </a:lnTo>
                    <a:lnTo>
                      <a:pt x="387858" y="153162"/>
                    </a:lnTo>
                    <a:lnTo>
                      <a:pt x="389382" y="154686"/>
                    </a:lnTo>
                    <a:lnTo>
                      <a:pt x="390906" y="153162"/>
                    </a:lnTo>
                    <a:close/>
                  </a:path>
                  <a:path w="391160" h="337185">
                    <a:moveTo>
                      <a:pt x="390906" y="147066"/>
                    </a:moveTo>
                    <a:lnTo>
                      <a:pt x="389382" y="145542"/>
                    </a:lnTo>
                    <a:lnTo>
                      <a:pt x="387858" y="147066"/>
                    </a:lnTo>
                    <a:lnTo>
                      <a:pt x="389382" y="148590"/>
                    </a:lnTo>
                    <a:lnTo>
                      <a:pt x="390906" y="147066"/>
                    </a:lnTo>
                    <a:close/>
                  </a:path>
                  <a:path w="391160" h="337185">
                    <a:moveTo>
                      <a:pt x="390906" y="140970"/>
                    </a:moveTo>
                    <a:lnTo>
                      <a:pt x="389382" y="139446"/>
                    </a:lnTo>
                    <a:lnTo>
                      <a:pt x="387858" y="140970"/>
                    </a:lnTo>
                    <a:lnTo>
                      <a:pt x="389382" y="142494"/>
                    </a:lnTo>
                    <a:lnTo>
                      <a:pt x="390906" y="140970"/>
                    </a:lnTo>
                    <a:close/>
                  </a:path>
                  <a:path w="391160" h="337185">
                    <a:moveTo>
                      <a:pt x="390906" y="134874"/>
                    </a:moveTo>
                    <a:lnTo>
                      <a:pt x="389382" y="133350"/>
                    </a:lnTo>
                    <a:lnTo>
                      <a:pt x="387858" y="134874"/>
                    </a:lnTo>
                    <a:lnTo>
                      <a:pt x="389382" y="136398"/>
                    </a:lnTo>
                    <a:lnTo>
                      <a:pt x="390906" y="134874"/>
                    </a:lnTo>
                    <a:close/>
                  </a:path>
                  <a:path w="391160" h="337185">
                    <a:moveTo>
                      <a:pt x="390906" y="128778"/>
                    </a:moveTo>
                    <a:lnTo>
                      <a:pt x="389382" y="127254"/>
                    </a:lnTo>
                    <a:lnTo>
                      <a:pt x="387858" y="128778"/>
                    </a:lnTo>
                    <a:lnTo>
                      <a:pt x="389382" y="130302"/>
                    </a:lnTo>
                    <a:lnTo>
                      <a:pt x="390906" y="128778"/>
                    </a:lnTo>
                    <a:close/>
                  </a:path>
                  <a:path w="391160" h="337185">
                    <a:moveTo>
                      <a:pt x="390906" y="122682"/>
                    </a:moveTo>
                    <a:lnTo>
                      <a:pt x="389382" y="121158"/>
                    </a:lnTo>
                    <a:lnTo>
                      <a:pt x="387858" y="122682"/>
                    </a:lnTo>
                    <a:lnTo>
                      <a:pt x="389382" y="124206"/>
                    </a:lnTo>
                    <a:lnTo>
                      <a:pt x="390906" y="122682"/>
                    </a:lnTo>
                    <a:close/>
                  </a:path>
                  <a:path w="391160" h="337185">
                    <a:moveTo>
                      <a:pt x="390906" y="116586"/>
                    </a:moveTo>
                    <a:lnTo>
                      <a:pt x="389382" y="115062"/>
                    </a:lnTo>
                    <a:lnTo>
                      <a:pt x="387858" y="116586"/>
                    </a:lnTo>
                    <a:lnTo>
                      <a:pt x="389382" y="118110"/>
                    </a:lnTo>
                    <a:lnTo>
                      <a:pt x="390906" y="116586"/>
                    </a:lnTo>
                    <a:close/>
                  </a:path>
                  <a:path w="391160" h="337185">
                    <a:moveTo>
                      <a:pt x="390906" y="110490"/>
                    </a:moveTo>
                    <a:lnTo>
                      <a:pt x="389382" y="108966"/>
                    </a:lnTo>
                    <a:lnTo>
                      <a:pt x="387858" y="110490"/>
                    </a:lnTo>
                    <a:lnTo>
                      <a:pt x="389382" y="112014"/>
                    </a:lnTo>
                    <a:lnTo>
                      <a:pt x="390906" y="110490"/>
                    </a:lnTo>
                    <a:close/>
                  </a:path>
                  <a:path w="391160" h="337185">
                    <a:moveTo>
                      <a:pt x="390906" y="105156"/>
                    </a:moveTo>
                    <a:lnTo>
                      <a:pt x="389382" y="103632"/>
                    </a:lnTo>
                    <a:lnTo>
                      <a:pt x="387858" y="105156"/>
                    </a:lnTo>
                    <a:lnTo>
                      <a:pt x="389382" y="106680"/>
                    </a:lnTo>
                    <a:lnTo>
                      <a:pt x="390906" y="105156"/>
                    </a:lnTo>
                    <a:close/>
                  </a:path>
                  <a:path w="391160" h="337185">
                    <a:moveTo>
                      <a:pt x="390906" y="99060"/>
                    </a:moveTo>
                    <a:lnTo>
                      <a:pt x="389382" y="97536"/>
                    </a:lnTo>
                    <a:lnTo>
                      <a:pt x="387858" y="99060"/>
                    </a:lnTo>
                    <a:lnTo>
                      <a:pt x="389382" y="100584"/>
                    </a:lnTo>
                    <a:lnTo>
                      <a:pt x="390906" y="99060"/>
                    </a:lnTo>
                    <a:close/>
                  </a:path>
                  <a:path w="391160" h="337185">
                    <a:moveTo>
                      <a:pt x="390906" y="92964"/>
                    </a:moveTo>
                    <a:lnTo>
                      <a:pt x="389382" y="91440"/>
                    </a:lnTo>
                    <a:lnTo>
                      <a:pt x="387858" y="92964"/>
                    </a:lnTo>
                    <a:lnTo>
                      <a:pt x="389382" y="94488"/>
                    </a:lnTo>
                    <a:lnTo>
                      <a:pt x="390906" y="92964"/>
                    </a:lnTo>
                    <a:close/>
                  </a:path>
                  <a:path w="391160" h="337185">
                    <a:moveTo>
                      <a:pt x="390906" y="86868"/>
                    </a:moveTo>
                    <a:lnTo>
                      <a:pt x="389382" y="85344"/>
                    </a:lnTo>
                    <a:lnTo>
                      <a:pt x="387858" y="86868"/>
                    </a:lnTo>
                    <a:lnTo>
                      <a:pt x="389382" y="88392"/>
                    </a:lnTo>
                    <a:lnTo>
                      <a:pt x="390906" y="86868"/>
                    </a:lnTo>
                    <a:close/>
                  </a:path>
                  <a:path w="391160" h="337185">
                    <a:moveTo>
                      <a:pt x="390906" y="80772"/>
                    </a:moveTo>
                    <a:lnTo>
                      <a:pt x="389382" y="79248"/>
                    </a:lnTo>
                    <a:lnTo>
                      <a:pt x="387858" y="80772"/>
                    </a:lnTo>
                    <a:lnTo>
                      <a:pt x="389382" y="82296"/>
                    </a:lnTo>
                    <a:lnTo>
                      <a:pt x="390906" y="80772"/>
                    </a:lnTo>
                    <a:close/>
                  </a:path>
                  <a:path w="391160" h="337185">
                    <a:moveTo>
                      <a:pt x="390906" y="74676"/>
                    </a:moveTo>
                    <a:lnTo>
                      <a:pt x="389382" y="73152"/>
                    </a:lnTo>
                    <a:lnTo>
                      <a:pt x="387858" y="74676"/>
                    </a:lnTo>
                    <a:lnTo>
                      <a:pt x="389382" y="76200"/>
                    </a:lnTo>
                    <a:lnTo>
                      <a:pt x="390906" y="74676"/>
                    </a:lnTo>
                    <a:close/>
                  </a:path>
                  <a:path w="391160" h="337185">
                    <a:moveTo>
                      <a:pt x="390906" y="68580"/>
                    </a:moveTo>
                    <a:lnTo>
                      <a:pt x="389382" y="67056"/>
                    </a:lnTo>
                    <a:lnTo>
                      <a:pt x="387858" y="68580"/>
                    </a:lnTo>
                    <a:lnTo>
                      <a:pt x="389382" y="70104"/>
                    </a:lnTo>
                    <a:lnTo>
                      <a:pt x="390906" y="68580"/>
                    </a:lnTo>
                    <a:close/>
                  </a:path>
                  <a:path w="391160" h="337185">
                    <a:moveTo>
                      <a:pt x="390906" y="62484"/>
                    </a:moveTo>
                    <a:lnTo>
                      <a:pt x="389382" y="60960"/>
                    </a:lnTo>
                    <a:lnTo>
                      <a:pt x="387858" y="62484"/>
                    </a:lnTo>
                    <a:lnTo>
                      <a:pt x="389382" y="64008"/>
                    </a:lnTo>
                    <a:lnTo>
                      <a:pt x="390906" y="62484"/>
                    </a:lnTo>
                    <a:close/>
                  </a:path>
                  <a:path w="391160" h="337185">
                    <a:moveTo>
                      <a:pt x="390906" y="56388"/>
                    </a:moveTo>
                    <a:lnTo>
                      <a:pt x="389382" y="54864"/>
                    </a:lnTo>
                    <a:lnTo>
                      <a:pt x="387858" y="56388"/>
                    </a:lnTo>
                    <a:lnTo>
                      <a:pt x="389382" y="57912"/>
                    </a:lnTo>
                    <a:lnTo>
                      <a:pt x="390906" y="56388"/>
                    </a:lnTo>
                    <a:close/>
                  </a:path>
                  <a:path w="391160" h="337185">
                    <a:moveTo>
                      <a:pt x="390906" y="50292"/>
                    </a:moveTo>
                    <a:lnTo>
                      <a:pt x="389382" y="48768"/>
                    </a:lnTo>
                    <a:lnTo>
                      <a:pt x="387858" y="50292"/>
                    </a:lnTo>
                    <a:lnTo>
                      <a:pt x="389382" y="51816"/>
                    </a:lnTo>
                    <a:lnTo>
                      <a:pt x="390906" y="50292"/>
                    </a:lnTo>
                    <a:close/>
                  </a:path>
                  <a:path w="391160" h="337185">
                    <a:moveTo>
                      <a:pt x="390906" y="44196"/>
                    </a:moveTo>
                    <a:lnTo>
                      <a:pt x="389382" y="42672"/>
                    </a:lnTo>
                    <a:lnTo>
                      <a:pt x="387858" y="44196"/>
                    </a:lnTo>
                    <a:lnTo>
                      <a:pt x="389382" y="45720"/>
                    </a:lnTo>
                    <a:lnTo>
                      <a:pt x="390906" y="44196"/>
                    </a:lnTo>
                    <a:close/>
                  </a:path>
                  <a:path w="391160" h="337185">
                    <a:moveTo>
                      <a:pt x="390906" y="38100"/>
                    </a:moveTo>
                    <a:lnTo>
                      <a:pt x="389382" y="36576"/>
                    </a:lnTo>
                    <a:lnTo>
                      <a:pt x="387858" y="38100"/>
                    </a:lnTo>
                    <a:lnTo>
                      <a:pt x="389382" y="39624"/>
                    </a:lnTo>
                    <a:lnTo>
                      <a:pt x="390906" y="38100"/>
                    </a:lnTo>
                    <a:close/>
                  </a:path>
                  <a:path w="391160" h="337185">
                    <a:moveTo>
                      <a:pt x="390906" y="32004"/>
                    </a:moveTo>
                    <a:lnTo>
                      <a:pt x="389382" y="30480"/>
                    </a:lnTo>
                    <a:lnTo>
                      <a:pt x="387858" y="32004"/>
                    </a:lnTo>
                    <a:lnTo>
                      <a:pt x="389382" y="33528"/>
                    </a:lnTo>
                    <a:lnTo>
                      <a:pt x="390906" y="32004"/>
                    </a:lnTo>
                    <a:close/>
                  </a:path>
                  <a:path w="391160" h="337185">
                    <a:moveTo>
                      <a:pt x="390906" y="25908"/>
                    </a:moveTo>
                    <a:lnTo>
                      <a:pt x="389382" y="24384"/>
                    </a:lnTo>
                    <a:lnTo>
                      <a:pt x="387858" y="25908"/>
                    </a:lnTo>
                    <a:lnTo>
                      <a:pt x="389382" y="27432"/>
                    </a:lnTo>
                    <a:lnTo>
                      <a:pt x="390906" y="25908"/>
                    </a:lnTo>
                    <a:close/>
                  </a:path>
                  <a:path w="391160" h="337185">
                    <a:moveTo>
                      <a:pt x="390906" y="19812"/>
                    </a:moveTo>
                    <a:lnTo>
                      <a:pt x="389382" y="18288"/>
                    </a:lnTo>
                    <a:lnTo>
                      <a:pt x="387858" y="19812"/>
                    </a:lnTo>
                    <a:lnTo>
                      <a:pt x="389382" y="21336"/>
                    </a:lnTo>
                    <a:lnTo>
                      <a:pt x="390906" y="19812"/>
                    </a:lnTo>
                    <a:close/>
                  </a:path>
                  <a:path w="391160" h="337185">
                    <a:moveTo>
                      <a:pt x="390906" y="13716"/>
                    </a:moveTo>
                    <a:lnTo>
                      <a:pt x="389382" y="12192"/>
                    </a:lnTo>
                    <a:lnTo>
                      <a:pt x="387858" y="13716"/>
                    </a:lnTo>
                    <a:lnTo>
                      <a:pt x="389382" y="15240"/>
                    </a:lnTo>
                    <a:lnTo>
                      <a:pt x="390906" y="13716"/>
                    </a:lnTo>
                    <a:close/>
                  </a:path>
                  <a:path w="391160" h="337185">
                    <a:moveTo>
                      <a:pt x="390906" y="7620"/>
                    </a:moveTo>
                    <a:lnTo>
                      <a:pt x="389382" y="6096"/>
                    </a:lnTo>
                    <a:lnTo>
                      <a:pt x="387858" y="7620"/>
                    </a:lnTo>
                    <a:lnTo>
                      <a:pt x="389382" y="9144"/>
                    </a:lnTo>
                    <a:lnTo>
                      <a:pt x="390906" y="7620"/>
                    </a:lnTo>
                    <a:close/>
                  </a:path>
                  <a:path w="391160" h="337185">
                    <a:moveTo>
                      <a:pt x="390906" y="1524"/>
                    </a:moveTo>
                    <a:lnTo>
                      <a:pt x="389382" y="0"/>
                    </a:lnTo>
                    <a:lnTo>
                      <a:pt x="387858" y="1524"/>
                    </a:lnTo>
                    <a:lnTo>
                      <a:pt x="389382" y="3048"/>
                    </a:lnTo>
                    <a:lnTo>
                      <a:pt x="390906" y="1524"/>
                    </a:lnTo>
                    <a:close/>
                  </a:path>
                </a:pathLst>
              </a:custGeom>
              <a:solidFill>
                <a:srgbClr val="000000"/>
              </a:solidFill>
            </p:spPr>
            <p:txBody>
              <a:bodyPr wrap="square" lIns="0" tIns="0" rIns="0" bIns="0" rtlCol="0"/>
              <a:lstStyle/>
              <a:p>
                <a:endParaRPr sz="4000"/>
              </a:p>
            </p:txBody>
          </p:sp>
          <p:sp>
            <p:nvSpPr>
              <p:cNvPr id="48" name="object 115">
                <a:extLst>
                  <a:ext uri="{FF2B5EF4-FFF2-40B4-BE49-F238E27FC236}">
                    <a16:creationId xmlns:a16="http://schemas.microsoft.com/office/drawing/2014/main" id="{78141E94-345A-B839-B118-700CE0126A9F}"/>
                  </a:ext>
                </a:extLst>
              </p:cNvPr>
              <p:cNvSpPr/>
              <p:nvPr/>
            </p:nvSpPr>
            <p:spPr>
              <a:xfrm>
                <a:off x="2642615" y="52006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CC99"/>
              </a:solidFill>
            </p:spPr>
            <p:txBody>
              <a:bodyPr wrap="square" lIns="0" tIns="0" rIns="0" bIns="0" rtlCol="0"/>
              <a:lstStyle/>
              <a:p>
                <a:endParaRPr sz="4000"/>
              </a:p>
            </p:txBody>
          </p:sp>
          <p:sp>
            <p:nvSpPr>
              <p:cNvPr id="49" name="object 116">
                <a:extLst>
                  <a:ext uri="{FF2B5EF4-FFF2-40B4-BE49-F238E27FC236}">
                    <a16:creationId xmlns:a16="http://schemas.microsoft.com/office/drawing/2014/main" id="{B436932A-5D4C-7B99-89EC-B7AB6A3DE8AF}"/>
                  </a:ext>
                </a:extLst>
              </p:cNvPr>
              <p:cNvSpPr/>
              <p:nvPr/>
            </p:nvSpPr>
            <p:spPr>
              <a:xfrm>
                <a:off x="2180082" y="4836413"/>
                <a:ext cx="706755" cy="505459"/>
              </a:xfrm>
              <a:custGeom>
                <a:avLst/>
                <a:gdLst/>
                <a:ahLst/>
                <a:cxnLst/>
                <a:rect l="l" t="t" r="r" b="b"/>
                <a:pathLst>
                  <a:path w="706755" h="505460">
                    <a:moveTo>
                      <a:pt x="3048" y="503682"/>
                    </a:moveTo>
                    <a:lnTo>
                      <a:pt x="1524" y="502158"/>
                    </a:lnTo>
                    <a:lnTo>
                      <a:pt x="0" y="503682"/>
                    </a:lnTo>
                    <a:lnTo>
                      <a:pt x="1524" y="505206"/>
                    </a:lnTo>
                    <a:lnTo>
                      <a:pt x="3048" y="503682"/>
                    </a:lnTo>
                    <a:close/>
                  </a:path>
                  <a:path w="706755" h="505460">
                    <a:moveTo>
                      <a:pt x="3048" y="497586"/>
                    </a:moveTo>
                    <a:lnTo>
                      <a:pt x="1524" y="496062"/>
                    </a:lnTo>
                    <a:lnTo>
                      <a:pt x="0" y="497586"/>
                    </a:lnTo>
                    <a:lnTo>
                      <a:pt x="1524" y="499110"/>
                    </a:lnTo>
                    <a:lnTo>
                      <a:pt x="3048" y="497586"/>
                    </a:lnTo>
                    <a:close/>
                  </a:path>
                  <a:path w="706755" h="505460">
                    <a:moveTo>
                      <a:pt x="3048" y="491490"/>
                    </a:moveTo>
                    <a:lnTo>
                      <a:pt x="1524" y="489966"/>
                    </a:lnTo>
                    <a:lnTo>
                      <a:pt x="0" y="491490"/>
                    </a:lnTo>
                    <a:lnTo>
                      <a:pt x="1524" y="493014"/>
                    </a:lnTo>
                    <a:lnTo>
                      <a:pt x="3048" y="491490"/>
                    </a:lnTo>
                    <a:close/>
                  </a:path>
                  <a:path w="706755" h="505460">
                    <a:moveTo>
                      <a:pt x="3048" y="485394"/>
                    </a:moveTo>
                    <a:lnTo>
                      <a:pt x="1524" y="483870"/>
                    </a:lnTo>
                    <a:lnTo>
                      <a:pt x="0" y="485394"/>
                    </a:lnTo>
                    <a:lnTo>
                      <a:pt x="1524" y="486918"/>
                    </a:lnTo>
                    <a:lnTo>
                      <a:pt x="3048" y="485394"/>
                    </a:lnTo>
                    <a:close/>
                  </a:path>
                  <a:path w="706755" h="505460">
                    <a:moveTo>
                      <a:pt x="3048" y="479298"/>
                    </a:moveTo>
                    <a:lnTo>
                      <a:pt x="1524" y="477774"/>
                    </a:lnTo>
                    <a:lnTo>
                      <a:pt x="0" y="479298"/>
                    </a:lnTo>
                    <a:lnTo>
                      <a:pt x="1524" y="480822"/>
                    </a:lnTo>
                    <a:lnTo>
                      <a:pt x="3048" y="479298"/>
                    </a:lnTo>
                    <a:close/>
                  </a:path>
                  <a:path w="706755" h="505460">
                    <a:moveTo>
                      <a:pt x="3048" y="473202"/>
                    </a:moveTo>
                    <a:lnTo>
                      <a:pt x="1524" y="471678"/>
                    </a:lnTo>
                    <a:lnTo>
                      <a:pt x="0" y="473202"/>
                    </a:lnTo>
                    <a:lnTo>
                      <a:pt x="1524" y="474726"/>
                    </a:lnTo>
                    <a:lnTo>
                      <a:pt x="3048" y="473202"/>
                    </a:lnTo>
                    <a:close/>
                  </a:path>
                  <a:path w="706755" h="505460">
                    <a:moveTo>
                      <a:pt x="3048" y="467106"/>
                    </a:moveTo>
                    <a:lnTo>
                      <a:pt x="1524" y="465582"/>
                    </a:lnTo>
                    <a:lnTo>
                      <a:pt x="0" y="467106"/>
                    </a:lnTo>
                    <a:lnTo>
                      <a:pt x="1524" y="468630"/>
                    </a:lnTo>
                    <a:lnTo>
                      <a:pt x="3048" y="467106"/>
                    </a:lnTo>
                    <a:close/>
                  </a:path>
                  <a:path w="706755" h="505460">
                    <a:moveTo>
                      <a:pt x="3048" y="461010"/>
                    </a:moveTo>
                    <a:lnTo>
                      <a:pt x="1524" y="459486"/>
                    </a:lnTo>
                    <a:lnTo>
                      <a:pt x="0" y="461010"/>
                    </a:lnTo>
                    <a:lnTo>
                      <a:pt x="1524" y="462534"/>
                    </a:lnTo>
                    <a:lnTo>
                      <a:pt x="3048" y="461010"/>
                    </a:lnTo>
                    <a:close/>
                  </a:path>
                  <a:path w="706755" h="505460">
                    <a:moveTo>
                      <a:pt x="3048" y="454914"/>
                    </a:moveTo>
                    <a:lnTo>
                      <a:pt x="1524" y="453390"/>
                    </a:lnTo>
                    <a:lnTo>
                      <a:pt x="0" y="454914"/>
                    </a:lnTo>
                    <a:lnTo>
                      <a:pt x="1524" y="456438"/>
                    </a:lnTo>
                    <a:lnTo>
                      <a:pt x="3048" y="454914"/>
                    </a:lnTo>
                    <a:close/>
                  </a:path>
                  <a:path w="706755" h="505460">
                    <a:moveTo>
                      <a:pt x="3048" y="448818"/>
                    </a:moveTo>
                    <a:lnTo>
                      <a:pt x="1524" y="447294"/>
                    </a:lnTo>
                    <a:lnTo>
                      <a:pt x="0" y="448818"/>
                    </a:lnTo>
                    <a:lnTo>
                      <a:pt x="1524" y="450342"/>
                    </a:lnTo>
                    <a:lnTo>
                      <a:pt x="3048" y="448818"/>
                    </a:lnTo>
                    <a:close/>
                  </a:path>
                  <a:path w="706755" h="505460">
                    <a:moveTo>
                      <a:pt x="3048" y="442722"/>
                    </a:moveTo>
                    <a:lnTo>
                      <a:pt x="1524" y="441198"/>
                    </a:lnTo>
                    <a:lnTo>
                      <a:pt x="0" y="442722"/>
                    </a:lnTo>
                    <a:lnTo>
                      <a:pt x="1524" y="444246"/>
                    </a:lnTo>
                    <a:lnTo>
                      <a:pt x="3048" y="442722"/>
                    </a:lnTo>
                    <a:close/>
                  </a:path>
                  <a:path w="706755" h="505460">
                    <a:moveTo>
                      <a:pt x="3048" y="436626"/>
                    </a:moveTo>
                    <a:lnTo>
                      <a:pt x="1524" y="435102"/>
                    </a:lnTo>
                    <a:lnTo>
                      <a:pt x="0" y="436626"/>
                    </a:lnTo>
                    <a:lnTo>
                      <a:pt x="1524" y="438150"/>
                    </a:lnTo>
                    <a:lnTo>
                      <a:pt x="3048" y="436626"/>
                    </a:lnTo>
                    <a:close/>
                  </a:path>
                  <a:path w="706755" h="505460">
                    <a:moveTo>
                      <a:pt x="3048" y="431292"/>
                    </a:moveTo>
                    <a:lnTo>
                      <a:pt x="1524" y="429768"/>
                    </a:lnTo>
                    <a:lnTo>
                      <a:pt x="0" y="431292"/>
                    </a:lnTo>
                    <a:lnTo>
                      <a:pt x="1524" y="432816"/>
                    </a:lnTo>
                    <a:lnTo>
                      <a:pt x="3048" y="431292"/>
                    </a:lnTo>
                    <a:close/>
                  </a:path>
                  <a:path w="706755" h="505460">
                    <a:moveTo>
                      <a:pt x="3048" y="425196"/>
                    </a:moveTo>
                    <a:lnTo>
                      <a:pt x="1524" y="423672"/>
                    </a:lnTo>
                    <a:lnTo>
                      <a:pt x="0" y="425196"/>
                    </a:lnTo>
                    <a:lnTo>
                      <a:pt x="1524" y="426720"/>
                    </a:lnTo>
                    <a:lnTo>
                      <a:pt x="3048" y="425196"/>
                    </a:lnTo>
                    <a:close/>
                  </a:path>
                  <a:path w="706755" h="505460">
                    <a:moveTo>
                      <a:pt x="3048" y="419100"/>
                    </a:moveTo>
                    <a:lnTo>
                      <a:pt x="1524" y="417576"/>
                    </a:lnTo>
                    <a:lnTo>
                      <a:pt x="0" y="419100"/>
                    </a:lnTo>
                    <a:lnTo>
                      <a:pt x="1524" y="420624"/>
                    </a:lnTo>
                    <a:lnTo>
                      <a:pt x="3048" y="419100"/>
                    </a:lnTo>
                    <a:close/>
                  </a:path>
                  <a:path w="706755" h="505460">
                    <a:moveTo>
                      <a:pt x="3048" y="413004"/>
                    </a:moveTo>
                    <a:lnTo>
                      <a:pt x="1524" y="411480"/>
                    </a:lnTo>
                    <a:lnTo>
                      <a:pt x="0" y="413004"/>
                    </a:lnTo>
                    <a:lnTo>
                      <a:pt x="1524" y="414528"/>
                    </a:lnTo>
                    <a:lnTo>
                      <a:pt x="3048" y="413004"/>
                    </a:lnTo>
                    <a:close/>
                  </a:path>
                  <a:path w="706755" h="505460">
                    <a:moveTo>
                      <a:pt x="3048" y="406908"/>
                    </a:moveTo>
                    <a:lnTo>
                      <a:pt x="1524" y="405384"/>
                    </a:lnTo>
                    <a:lnTo>
                      <a:pt x="0" y="406908"/>
                    </a:lnTo>
                    <a:lnTo>
                      <a:pt x="1524" y="408432"/>
                    </a:lnTo>
                    <a:lnTo>
                      <a:pt x="3048" y="406908"/>
                    </a:lnTo>
                    <a:close/>
                  </a:path>
                  <a:path w="706755" h="505460">
                    <a:moveTo>
                      <a:pt x="3048" y="400812"/>
                    </a:moveTo>
                    <a:lnTo>
                      <a:pt x="1524" y="399288"/>
                    </a:lnTo>
                    <a:lnTo>
                      <a:pt x="0" y="400812"/>
                    </a:lnTo>
                    <a:lnTo>
                      <a:pt x="1524" y="402336"/>
                    </a:lnTo>
                    <a:lnTo>
                      <a:pt x="3048" y="400812"/>
                    </a:lnTo>
                    <a:close/>
                  </a:path>
                  <a:path w="706755" h="505460">
                    <a:moveTo>
                      <a:pt x="3048" y="394716"/>
                    </a:moveTo>
                    <a:lnTo>
                      <a:pt x="1524" y="393192"/>
                    </a:lnTo>
                    <a:lnTo>
                      <a:pt x="0" y="394716"/>
                    </a:lnTo>
                    <a:lnTo>
                      <a:pt x="1524" y="396240"/>
                    </a:lnTo>
                    <a:lnTo>
                      <a:pt x="3048" y="394716"/>
                    </a:lnTo>
                    <a:close/>
                  </a:path>
                  <a:path w="706755" h="505460">
                    <a:moveTo>
                      <a:pt x="3048" y="388620"/>
                    </a:moveTo>
                    <a:lnTo>
                      <a:pt x="1524" y="387096"/>
                    </a:lnTo>
                    <a:lnTo>
                      <a:pt x="0" y="388620"/>
                    </a:lnTo>
                    <a:lnTo>
                      <a:pt x="1524" y="390144"/>
                    </a:lnTo>
                    <a:lnTo>
                      <a:pt x="3048" y="388620"/>
                    </a:lnTo>
                    <a:close/>
                  </a:path>
                  <a:path w="706755" h="505460">
                    <a:moveTo>
                      <a:pt x="3048" y="382524"/>
                    </a:moveTo>
                    <a:lnTo>
                      <a:pt x="1524" y="381000"/>
                    </a:lnTo>
                    <a:lnTo>
                      <a:pt x="0" y="382524"/>
                    </a:lnTo>
                    <a:lnTo>
                      <a:pt x="1524" y="384048"/>
                    </a:lnTo>
                    <a:lnTo>
                      <a:pt x="3048" y="382524"/>
                    </a:lnTo>
                    <a:close/>
                  </a:path>
                  <a:path w="706755" h="505460">
                    <a:moveTo>
                      <a:pt x="3048" y="376428"/>
                    </a:moveTo>
                    <a:lnTo>
                      <a:pt x="1524" y="374904"/>
                    </a:lnTo>
                    <a:lnTo>
                      <a:pt x="0" y="376428"/>
                    </a:lnTo>
                    <a:lnTo>
                      <a:pt x="1524" y="377952"/>
                    </a:lnTo>
                    <a:lnTo>
                      <a:pt x="3048" y="376428"/>
                    </a:lnTo>
                    <a:close/>
                  </a:path>
                  <a:path w="706755" h="505460">
                    <a:moveTo>
                      <a:pt x="3048" y="370332"/>
                    </a:moveTo>
                    <a:lnTo>
                      <a:pt x="1524" y="368808"/>
                    </a:lnTo>
                    <a:lnTo>
                      <a:pt x="0" y="370332"/>
                    </a:lnTo>
                    <a:lnTo>
                      <a:pt x="1524" y="371856"/>
                    </a:lnTo>
                    <a:lnTo>
                      <a:pt x="3048" y="370332"/>
                    </a:lnTo>
                    <a:close/>
                  </a:path>
                  <a:path w="706755" h="505460">
                    <a:moveTo>
                      <a:pt x="3048" y="364236"/>
                    </a:moveTo>
                    <a:lnTo>
                      <a:pt x="1524" y="362712"/>
                    </a:lnTo>
                    <a:lnTo>
                      <a:pt x="0" y="364236"/>
                    </a:lnTo>
                    <a:lnTo>
                      <a:pt x="1524" y="365760"/>
                    </a:lnTo>
                    <a:lnTo>
                      <a:pt x="3048" y="364236"/>
                    </a:lnTo>
                    <a:close/>
                  </a:path>
                  <a:path w="706755" h="505460">
                    <a:moveTo>
                      <a:pt x="3048" y="358140"/>
                    </a:moveTo>
                    <a:lnTo>
                      <a:pt x="1524" y="356616"/>
                    </a:lnTo>
                    <a:lnTo>
                      <a:pt x="0" y="358140"/>
                    </a:lnTo>
                    <a:lnTo>
                      <a:pt x="1524" y="359664"/>
                    </a:lnTo>
                    <a:lnTo>
                      <a:pt x="3048" y="358140"/>
                    </a:lnTo>
                    <a:close/>
                  </a:path>
                  <a:path w="706755" h="505460">
                    <a:moveTo>
                      <a:pt x="3048" y="352044"/>
                    </a:moveTo>
                    <a:lnTo>
                      <a:pt x="1524" y="350520"/>
                    </a:lnTo>
                    <a:lnTo>
                      <a:pt x="0" y="352044"/>
                    </a:lnTo>
                    <a:lnTo>
                      <a:pt x="1524" y="353568"/>
                    </a:lnTo>
                    <a:lnTo>
                      <a:pt x="3048" y="352044"/>
                    </a:lnTo>
                    <a:close/>
                  </a:path>
                  <a:path w="706755" h="505460">
                    <a:moveTo>
                      <a:pt x="3048" y="345948"/>
                    </a:moveTo>
                    <a:lnTo>
                      <a:pt x="1524" y="344424"/>
                    </a:lnTo>
                    <a:lnTo>
                      <a:pt x="0" y="345948"/>
                    </a:lnTo>
                    <a:lnTo>
                      <a:pt x="1524" y="347472"/>
                    </a:lnTo>
                    <a:lnTo>
                      <a:pt x="3048" y="345948"/>
                    </a:lnTo>
                    <a:close/>
                  </a:path>
                  <a:path w="706755" h="505460">
                    <a:moveTo>
                      <a:pt x="3048" y="339852"/>
                    </a:moveTo>
                    <a:lnTo>
                      <a:pt x="1524" y="338328"/>
                    </a:lnTo>
                    <a:lnTo>
                      <a:pt x="0" y="339852"/>
                    </a:lnTo>
                    <a:lnTo>
                      <a:pt x="1524" y="341376"/>
                    </a:lnTo>
                    <a:lnTo>
                      <a:pt x="3048" y="339852"/>
                    </a:lnTo>
                    <a:close/>
                  </a:path>
                  <a:path w="706755" h="505460">
                    <a:moveTo>
                      <a:pt x="3048" y="333756"/>
                    </a:moveTo>
                    <a:lnTo>
                      <a:pt x="1524" y="332232"/>
                    </a:lnTo>
                    <a:lnTo>
                      <a:pt x="0" y="333756"/>
                    </a:lnTo>
                    <a:lnTo>
                      <a:pt x="1524" y="335280"/>
                    </a:lnTo>
                    <a:lnTo>
                      <a:pt x="3048" y="333756"/>
                    </a:lnTo>
                    <a:close/>
                  </a:path>
                  <a:path w="706755" h="505460">
                    <a:moveTo>
                      <a:pt x="3048" y="327660"/>
                    </a:moveTo>
                    <a:lnTo>
                      <a:pt x="1524" y="326136"/>
                    </a:lnTo>
                    <a:lnTo>
                      <a:pt x="0" y="327660"/>
                    </a:lnTo>
                    <a:lnTo>
                      <a:pt x="1524" y="329184"/>
                    </a:lnTo>
                    <a:lnTo>
                      <a:pt x="3048" y="327660"/>
                    </a:lnTo>
                    <a:close/>
                  </a:path>
                  <a:path w="706755" h="505460">
                    <a:moveTo>
                      <a:pt x="3048" y="321564"/>
                    </a:moveTo>
                    <a:lnTo>
                      <a:pt x="1524" y="320040"/>
                    </a:lnTo>
                    <a:lnTo>
                      <a:pt x="0" y="321564"/>
                    </a:lnTo>
                    <a:lnTo>
                      <a:pt x="1524" y="323088"/>
                    </a:lnTo>
                    <a:lnTo>
                      <a:pt x="3048" y="321564"/>
                    </a:lnTo>
                    <a:close/>
                  </a:path>
                  <a:path w="706755" h="505460">
                    <a:moveTo>
                      <a:pt x="3048" y="315468"/>
                    </a:moveTo>
                    <a:lnTo>
                      <a:pt x="1524" y="313944"/>
                    </a:lnTo>
                    <a:lnTo>
                      <a:pt x="0" y="315468"/>
                    </a:lnTo>
                    <a:lnTo>
                      <a:pt x="1524" y="316992"/>
                    </a:lnTo>
                    <a:lnTo>
                      <a:pt x="3048" y="315468"/>
                    </a:lnTo>
                    <a:close/>
                  </a:path>
                  <a:path w="706755" h="505460">
                    <a:moveTo>
                      <a:pt x="3048" y="309372"/>
                    </a:moveTo>
                    <a:lnTo>
                      <a:pt x="1524" y="307848"/>
                    </a:lnTo>
                    <a:lnTo>
                      <a:pt x="0" y="309372"/>
                    </a:lnTo>
                    <a:lnTo>
                      <a:pt x="1524" y="310896"/>
                    </a:lnTo>
                    <a:lnTo>
                      <a:pt x="3048" y="309372"/>
                    </a:lnTo>
                    <a:close/>
                  </a:path>
                  <a:path w="706755" h="505460">
                    <a:moveTo>
                      <a:pt x="3048" y="303276"/>
                    </a:moveTo>
                    <a:lnTo>
                      <a:pt x="1524" y="301752"/>
                    </a:lnTo>
                    <a:lnTo>
                      <a:pt x="0" y="303276"/>
                    </a:lnTo>
                    <a:lnTo>
                      <a:pt x="1524" y="304800"/>
                    </a:lnTo>
                    <a:lnTo>
                      <a:pt x="3048" y="303276"/>
                    </a:lnTo>
                    <a:close/>
                  </a:path>
                  <a:path w="706755" h="505460">
                    <a:moveTo>
                      <a:pt x="3048" y="297180"/>
                    </a:moveTo>
                    <a:lnTo>
                      <a:pt x="1524" y="295656"/>
                    </a:lnTo>
                    <a:lnTo>
                      <a:pt x="0" y="297180"/>
                    </a:lnTo>
                    <a:lnTo>
                      <a:pt x="1524" y="298704"/>
                    </a:lnTo>
                    <a:lnTo>
                      <a:pt x="3048" y="297180"/>
                    </a:lnTo>
                    <a:close/>
                  </a:path>
                  <a:path w="706755" h="505460">
                    <a:moveTo>
                      <a:pt x="3048" y="291084"/>
                    </a:moveTo>
                    <a:lnTo>
                      <a:pt x="1524" y="289560"/>
                    </a:lnTo>
                    <a:lnTo>
                      <a:pt x="0" y="291084"/>
                    </a:lnTo>
                    <a:lnTo>
                      <a:pt x="1524" y="292608"/>
                    </a:lnTo>
                    <a:lnTo>
                      <a:pt x="3048" y="291084"/>
                    </a:lnTo>
                    <a:close/>
                  </a:path>
                  <a:path w="706755" h="505460">
                    <a:moveTo>
                      <a:pt x="3048" y="284988"/>
                    </a:moveTo>
                    <a:lnTo>
                      <a:pt x="1524" y="283464"/>
                    </a:lnTo>
                    <a:lnTo>
                      <a:pt x="0" y="284988"/>
                    </a:lnTo>
                    <a:lnTo>
                      <a:pt x="1524" y="286512"/>
                    </a:lnTo>
                    <a:lnTo>
                      <a:pt x="3048" y="284988"/>
                    </a:lnTo>
                    <a:close/>
                  </a:path>
                  <a:path w="706755" h="505460">
                    <a:moveTo>
                      <a:pt x="3048" y="278892"/>
                    </a:moveTo>
                    <a:lnTo>
                      <a:pt x="1524" y="277368"/>
                    </a:lnTo>
                    <a:lnTo>
                      <a:pt x="0" y="278892"/>
                    </a:lnTo>
                    <a:lnTo>
                      <a:pt x="1524" y="280416"/>
                    </a:lnTo>
                    <a:lnTo>
                      <a:pt x="3048" y="278892"/>
                    </a:lnTo>
                    <a:close/>
                  </a:path>
                  <a:path w="706755" h="505460">
                    <a:moveTo>
                      <a:pt x="3048" y="273558"/>
                    </a:moveTo>
                    <a:lnTo>
                      <a:pt x="1524" y="272034"/>
                    </a:lnTo>
                    <a:lnTo>
                      <a:pt x="0" y="273558"/>
                    </a:lnTo>
                    <a:lnTo>
                      <a:pt x="1524" y="275082"/>
                    </a:lnTo>
                    <a:lnTo>
                      <a:pt x="3048" y="273558"/>
                    </a:lnTo>
                    <a:close/>
                  </a:path>
                  <a:path w="706755" h="505460">
                    <a:moveTo>
                      <a:pt x="3048" y="267462"/>
                    </a:moveTo>
                    <a:lnTo>
                      <a:pt x="1524" y="265938"/>
                    </a:lnTo>
                    <a:lnTo>
                      <a:pt x="0" y="267462"/>
                    </a:lnTo>
                    <a:lnTo>
                      <a:pt x="1524" y="268986"/>
                    </a:lnTo>
                    <a:lnTo>
                      <a:pt x="3048" y="267462"/>
                    </a:lnTo>
                    <a:close/>
                  </a:path>
                  <a:path w="706755" h="505460">
                    <a:moveTo>
                      <a:pt x="3048" y="261366"/>
                    </a:moveTo>
                    <a:lnTo>
                      <a:pt x="1524" y="259842"/>
                    </a:lnTo>
                    <a:lnTo>
                      <a:pt x="0" y="261366"/>
                    </a:lnTo>
                    <a:lnTo>
                      <a:pt x="1524" y="262890"/>
                    </a:lnTo>
                    <a:lnTo>
                      <a:pt x="3048" y="261366"/>
                    </a:lnTo>
                    <a:close/>
                  </a:path>
                  <a:path w="706755" h="505460">
                    <a:moveTo>
                      <a:pt x="3048" y="255270"/>
                    </a:moveTo>
                    <a:lnTo>
                      <a:pt x="1524" y="253746"/>
                    </a:lnTo>
                    <a:lnTo>
                      <a:pt x="0" y="255270"/>
                    </a:lnTo>
                    <a:lnTo>
                      <a:pt x="1524" y="256794"/>
                    </a:lnTo>
                    <a:lnTo>
                      <a:pt x="3048" y="255270"/>
                    </a:lnTo>
                    <a:close/>
                  </a:path>
                  <a:path w="706755" h="505460">
                    <a:moveTo>
                      <a:pt x="3048" y="249174"/>
                    </a:moveTo>
                    <a:lnTo>
                      <a:pt x="1524" y="247650"/>
                    </a:lnTo>
                    <a:lnTo>
                      <a:pt x="0" y="249174"/>
                    </a:lnTo>
                    <a:lnTo>
                      <a:pt x="1524" y="250698"/>
                    </a:lnTo>
                    <a:lnTo>
                      <a:pt x="3048" y="249174"/>
                    </a:lnTo>
                    <a:close/>
                  </a:path>
                  <a:path w="706755" h="505460">
                    <a:moveTo>
                      <a:pt x="3048" y="243078"/>
                    </a:moveTo>
                    <a:lnTo>
                      <a:pt x="1524" y="241554"/>
                    </a:lnTo>
                    <a:lnTo>
                      <a:pt x="0" y="243078"/>
                    </a:lnTo>
                    <a:lnTo>
                      <a:pt x="1524" y="244602"/>
                    </a:lnTo>
                    <a:lnTo>
                      <a:pt x="3048" y="243078"/>
                    </a:lnTo>
                    <a:close/>
                  </a:path>
                  <a:path w="706755" h="505460">
                    <a:moveTo>
                      <a:pt x="3048" y="236982"/>
                    </a:moveTo>
                    <a:lnTo>
                      <a:pt x="1524" y="235458"/>
                    </a:lnTo>
                    <a:lnTo>
                      <a:pt x="0" y="236982"/>
                    </a:lnTo>
                    <a:lnTo>
                      <a:pt x="1524" y="238506"/>
                    </a:lnTo>
                    <a:lnTo>
                      <a:pt x="3048" y="236982"/>
                    </a:lnTo>
                    <a:close/>
                  </a:path>
                  <a:path w="706755" h="505460">
                    <a:moveTo>
                      <a:pt x="3048" y="230886"/>
                    </a:moveTo>
                    <a:lnTo>
                      <a:pt x="1524" y="229362"/>
                    </a:lnTo>
                    <a:lnTo>
                      <a:pt x="0" y="230886"/>
                    </a:lnTo>
                    <a:lnTo>
                      <a:pt x="1524" y="232410"/>
                    </a:lnTo>
                    <a:lnTo>
                      <a:pt x="3048" y="230886"/>
                    </a:lnTo>
                    <a:close/>
                  </a:path>
                  <a:path w="706755" h="505460">
                    <a:moveTo>
                      <a:pt x="3048" y="224790"/>
                    </a:moveTo>
                    <a:lnTo>
                      <a:pt x="1524" y="223266"/>
                    </a:lnTo>
                    <a:lnTo>
                      <a:pt x="0" y="224790"/>
                    </a:lnTo>
                    <a:lnTo>
                      <a:pt x="1524" y="226314"/>
                    </a:lnTo>
                    <a:lnTo>
                      <a:pt x="3048" y="224790"/>
                    </a:lnTo>
                    <a:close/>
                  </a:path>
                  <a:path w="706755" h="505460">
                    <a:moveTo>
                      <a:pt x="3048" y="218694"/>
                    </a:moveTo>
                    <a:lnTo>
                      <a:pt x="1524" y="217170"/>
                    </a:lnTo>
                    <a:lnTo>
                      <a:pt x="0" y="218694"/>
                    </a:lnTo>
                    <a:lnTo>
                      <a:pt x="1524" y="220218"/>
                    </a:lnTo>
                    <a:lnTo>
                      <a:pt x="3048" y="218694"/>
                    </a:lnTo>
                    <a:close/>
                  </a:path>
                  <a:path w="706755" h="505460">
                    <a:moveTo>
                      <a:pt x="3048" y="212598"/>
                    </a:moveTo>
                    <a:lnTo>
                      <a:pt x="1524" y="211074"/>
                    </a:lnTo>
                    <a:lnTo>
                      <a:pt x="0" y="212598"/>
                    </a:lnTo>
                    <a:lnTo>
                      <a:pt x="1524" y="214122"/>
                    </a:lnTo>
                    <a:lnTo>
                      <a:pt x="3048" y="212598"/>
                    </a:lnTo>
                    <a:close/>
                  </a:path>
                  <a:path w="706755" h="505460">
                    <a:moveTo>
                      <a:pt x="3048" y="206502"/>
                    </a:moveTo>
                    <a:lnTo>
                      <a:pt x="1524" y="204978"/>
                    </a:lnTo>
                    <a:lnTo>
                      <a:pt x="0" y="206502"/>
                    </a:lnTo>
                    <a:lnTo>
                      <a:pt x="1524" y="208026"/>
                    </a:lnTo>
                    <a:lnTo>
                      <a:pt x="3048" y="206502"/>
                    </a:lnTo>
                    <a:close/>
                  </a:path>
                  <a:path w="706755" h="505460">
                    <a:moveTo>
                      <a:pt x="3048" y="200406"/>
                    </a:moveTo>
                    <a:lnTo>
                      <a:pt x="1524" y="198882"/>
                    </a:lnTo>
                    <a:lnTo>
                      <a:pt x="0" y="200406"/>
                    </a:lnTo>
                    <a:lnTo>
                      <a:pt x="1524" y="201930"/>
                    </a:lnTo>
                    <a:lnTo>
                      <a:pt x="3048" y="200406"/>
                    </a:lnTo>
                    <a:close/>
                  </a:path>
                  <a:path w="706755" h="505460">
                    <a:moveTo>
                      <a:pt x="3048" y="194310"/>
                    </a:moveTo>
                    <a:lnTo>
                      <a:pt x="1524" y="192786"/>
                    </a:lnTo>
                    <a:lnTo>
                      <a:pt x="0" y="194310"/>
                    </a:lnTo>
                    <a:lnTo>
                      <a:pt x="1524" y="195834"/>
                    </a:lnTo>
                    <a:lnTo>
                      <a:pt x="3048" y="194310"/>
                    </a:lnTo>
                    <a:close/>
                  </a:path>
                  <a:path w="706755" h="505460">
                    <a:moveTo>
                      <a:pt x="3048" y="188214"/>
                    </a:moveTo>
                    <a:lnTo>
                      <a:pt x="1524" y="186690"/>
                    </a:lnTo>
                    <a:lnTo>
                      <a:pt x="0" y="188214"/>
                    </a:lnTo>
                    <a:lnTo>
                      <a:pt x="1524" y="189738"/>
                    </a:lnTo>
                    <a:lnTo>
                      <a:pt x="3048" y="188214"/>
                    </a:lnTo>
                    <a:close/>
                  </a:path>
                  <a:path w="706755" h="505460">
                    <a:moveTo>
                      <a:pt x="3048" y="182118"/>
                    </a:moveTo>
                    <a:lnTo>
                      <a:pt x="1524" y="180594"/>
                    </a:lnTo>
                    <a:lnTo>
                      <a:pt x="0" y="182118"/>
                    </a:lnTo>
                    <a:lnTo>
                      <a:pt x="1524" y="183642"/>
                    </a:lnTo>
                    <a:lnTo>
                      <a:pt x="3048" y="182118"/>
                    </a:lnTo>
                    <a:close/>
                  </a:path>
                  <a:path w="706755" h="505460">
                    <a:moveTo>
                      <a:pt x="3048" y="176022"/>
                    </a:moveTo>
                    <a:lnTo>
                      <a:pt x="1524" y="174498"/>
                    </a:lnTo>
                    <a:lnTo>
                      <a:pt x="0" y="176022"/>
                    </a:lnTo>
                    <a:lnTo>
                      <a:pt x="1524" y="177546"/>
                    </a:lnTo>
                    <a:lnTo>
                      <a:pt x="3048" y="176022"/>
                    </a:lnTo>
                    <a:close/>
                  </a:path>
                  <a:path w="706755" h="505460">
                    <a:moveTo>
                      <a:pt x="3048" y="169926"/>
                    </a:moveTo>
                    <a:lnTo>
                      <a:pt x="1524" y="168402"/>
                    </a:lnTo>
                    <a:lnTo>
                      <a:pt x="0" y="169926"/>
                    </a:lnTo>
                    <a:lnTo>
                      <a:pt x="1524" y="171450"/>
                    </a:lnTo>
                    <a:lnTo>
                      <a:pt x="3048" y="169926"/>
                    </a:lnTo>
                    <a:close/>
                  </a:path>
                  <a:path w="706755" h="505460">
                    <a:moveTo>
                      <a:pt x="3048" y="0"/>
                    </a:moveTo>
                    <a:lnTo>
                      <a:pt x="0" y="0"/>
                    </a:lnTo>
                    <a:lnTo>
                      <a:pt x="0" y="73152"/>
                    </a:lnTo>
                    <a:lnTo>
                      <a:pt x="3048" y="73152"/>
                    </a:lnTo>
                    <a:lnTo>
                      <a:pt x="3048" y="0"/>
                    </a:lnTo>
                    <a:close/>
                  </a:path>
                  <a:path w="706755" h="505460">
                    <a:moveTo>
                      <a:pt x="245351" y="0"/>
                    </a:moveTo>
                    <a:lnTo>
                      <a:pt x="242316" y="0"/>
                    </a:lnTo>
                    <a:lnTo>
                      <a:pt x="242316" y="73152"/>
                    </a:lnTo>
                    <a:lnTo>
                      <a:pt x="245351" y="73152"/>
                    </a:lnTo>
                    <a:lnTo>
                      <a:pt x="245351" y="0"/>
                    </a:lnTo>
                    <a:close/>
                  </a:path>
                  <a:path w="706755" h="505460">
                    <a:moveTo>
                      <a:pt x="464045" y="0"/>
                    </a:moveTo>
                    <a:lnTo>
                      <a:pt x="461010" y="0"/>
                    </a:lnTo>
                    <a:lnTo>
                      <a:pt x="461010" y="73152"/>
                    </a:lnTo>
                    <a:lnTo>
                      <a:pt x="464045" y="73152"/>
                    </a:lnTo>
                    <a:lnTo>
                      <a:pt x="464045" y="0"/>
                    </a:lnTo>
                    <a:close/>
                  </a:path>
                  <a:path w="706755" h="505460">
                    <a:moveTo>
                      <a:pt x="464058" y="358140"/>
                    </a:moveTo>
                    <a:lnTo>
                      <a:pt x="462534" y="356616"/>
                    </a:lnTo>
                    <a:lnTo>
                      <a:pt x="461010" y="358140"/>
                    </a:lnTo>
                    <a:lnTo>
                      <a:pt x="462534" y="359664"/>
                    </a:lnTo>
                    <a:lnTo>
                      <a:pt x="464058" y="358140"/>
                    </a:lnTo>
                    <a:close/>
                  </a:path>
                  <a:path w="706755" h="505460">
                    <a:moveTo>
                      <a:pt x="464058" y="352044"/>
                    </a:moveTo>
                    <a:lnTo>
                      <a:pt x="462534" y="350520"/>
                    </a:lnTo>
                    <a:lnTo>
                      <a:pt x="461010" y="352044"/>
                    </a:lnTo>
                    <a:lnTo>
                      <a:pt x="462534" y="353568"/>
                    </a:lnTo>
                    <a:lnTo>
                      <a:pt x="464058" y="352044"/>
                    </a:lnTo>
                    <a:close/>
                  </a:path>
                  <a:path w="706755" h="505460">
                    <a:moveTo>
                      <a:pt x="464058" y="345948"/>
                    </a:moveTo>
                    <a:lnTo>
                      <a:pt x="462534" y="344424"/>
                    </a:lnTo>
                    <a:lnTo>
                      <a:pt x="461010" y="345948"/>
                    </a:lnTo>
                    <a:lnTo>
                      <a:pt x="462534" y="347472"/>
                    </a:lnTo>
                    <a:lnTo>
                      <a:pt x="464058" y="345948"/>
                    </a:lnTo>
                    <a:close/>
                  </a:path>
                  <a:path w="706755" h="505460">
                    <a:moveTo>
                      <a:pt x="464058" y="339852"/>
                    </a:moveTo>
                    <a:lnTo>
                      <a:pt x="462534" y="338328"/>
                    </a:lnTo>
                    <a:lnTo>
                      <a:pt x="461010" y="339852"/>
                    </a:lnTo>
                    <a:lnTo>
                      <a:pt x="462534" y="341376"/>
                    </a:lnTo>
                    <a:lnTo>
                      <a:pt x="464058" y="339852"/>
                    </a:lnTo>
                    <a:close/>
                  </a:path>
                  <a:path w="706755" h="505460">
                    <a:moveTo>
                      <a:pt x="464058" y="333756"/>
                    </a:moveTo>
                    <a:lnTo>
                      <a:pt x="462534" y="332232"/>
                    </a:lnTo>
                    <a:lnTo>
                      <a:pt x="461010" y="333756"/>
                    </a:lnTo>
                    <a:lnTo>
                      <a:pt x="462534" y="335280"/>
                    </a:lnTo>
                    <a:lnTo>
                      <a:pt x="464058" y="333756"/>
                    </a:lnTo>
                    <a:close/>
                  </a:path>
                  <a:path w="706755" h="505460">
                    <a:moveTo>
                      <a:pt x="464058" y="327660"/>
                    </a:moveTo>
                    <a:lnTo>
                      <a:pt x="462534" y="326136"/>
                    </a:lnTo>
                    <a:lnTo>
                      <a:pt x="461010" y="327660"/>
                    </a:lnTo>
                    <a:lnTo>
                      <a:pt x="462534" y="329184"/>
                    </a:lnTo>
                    <a:lnTo>
                      <a:pt x="464058" y="327660"/>
                    </a:lnTo>
                    <a:close/>
                  </a:path>
                  <a:path w="706755" h="505460">
                    <a:moveTo>
                      <a:pt x="464058" y="321564"/>
                    </a:moveTo>
                    <a:lnTo>
                      <a:pt x="462534" y="320040"/>
                    </a:lnTo>
                    <a:lnTo>
                      <a:pt x="461010" y="321564"/>
                    </a:lnTo>
                    <a:lnTo>
                      <a:pt x="462534" y="323088"/>
                    </a:lnTo>
                    <a:lnTo>
                      <a:pt x="464058" y="321564"/>
                    </a:lnTo>
                    <a:close/>
                  </a:path>
                  <a:path w="706755" h="505460">
                    <a:moveTo>
                      <a:pt x="464058" y="315468"/>
                    </a:moveTo>
                    <a:lnTo>
                      <a:pt x="462534" y="313944"/>
                    </a:lnTo>
                    <a:lnTo>
                      <a:pt x="461010" y="315468"/>
                    </a:lnTo>
                    <a:lnTo>
                      <a:pt x="462534" y="316992"/>
                    </a:lnTo>
                    <a:lnTo>
                      <a:pt x="464058" y="315468"/>
                    </a:lnTo>
                    <a:close/>
                  </a:path>
                  <a:path w="706755" h="505460">
                    <a:moveTo>
                      <a:pt x="464058" y="309372"/>
                    </a:moveTo>
                    <a:lnTo>
                      <a:pt x="462534" y="307848"/>
                    </a:lnTo>
                    <a:lnTo>
                      <a:pt x="461010" y="309372"/>
                    </a:lnTo>
                    <a:lnTo>
                      <a:pt x="462534" y="310896"/>
                    </a:lnTo>
                    <a:lnTo>
                      <a:pt x="464058" y="309372"/>
                    </a:lnTo>
                    <a:close/>
                  </a:path>
                  <a:path w="706755" h="505460">
                    <a:moveTo>
                      <a:pt x="464058" y="303276"/>
                    </a:moveTo>
                    <a:lnTo>
                      <a:pt x="462534" y="301752"/>
                    </a:lnTo>
                    <a:lnTo>
                      <a:pt x="461010" y="303276"/>
                    </a:lnTo>
                    <a:lnTo>
                      <a:pt x="462534" y="304800"/>
                    </a:lnTo>
                    <a:lnTo>
                      <a:pt x="464058" y="303276"/>
                    </a:lnTo>
                    <a:close/>
                  </a:path>
                  <a:path w="706755" h="505460">
                    <a:moveTo>
                      <a:pt x="464058" y="297180"/>
                    </a:moveTo>
                    <a:lnTo>
                      <a:pt x="462534" y="295656"/>
                    </a:lnTo>
                    <a:lnTo>
                      <a:pt x="461010" y="297180"/>
                    </a:lnTo>
                    <a:lnTo>
                      <a:pt x="462534" y="298704"/>
                    </a:lnTo>
                    <a:lnTo>
                      <a:pt x="464058" y="297180"/>
                    </a:lnTo>
                    <a:close/>
                  </a:path>
                  <a:path w="706755" h="505460">
                    <a:moveTo>
                      <a:pt x="464058" y="291084"/>
                    </a:moveTo>
                    <a:lnTo>
                      <a:pt x="462534" y="289560"/>
                    </a:lnTo>
                    <a:lnTo>
                      <a:pt x="461010" y="291084"/>
                    </a:lnTo>
                    <a:lnTo>
                      <a:pt x="462534" y="292608"/>
                    </a:lnTo>
                    <a:lnTo>
                      <a:pt x="464058" y="291084"/>
                    </a:lnTo>
                    <a:close/>
                  </a:path>
                  <a:path w="706755" h="505460">
                    <a:moveTo>
                      <a:pt x="464058" y="284988"/>
                    </a:moveTo>
                    <a:lnTo>
                      <a:pt x="462534" y="283464"/>
                    </a:lnTo>
                    <a:lnTo>
                      <a:pt x="461010" y="284988"/>
                    </a:lnTo>
                    <a:lnTo>
                      <a:pt x="462534" y="286512"/>
                    </a:lnTo>
                    <a:lnTo>
                      <a:pt x="464058" y="284988"/>
                    </a:lnTo>
                    <a:close/>
                  </a:path>
                  <a:path w="706755" h="505460">
                    <a:moveTo>
                      <a:pt x="464058" y="278892"/>
                    </a:moveTo>
                    <a:lnTo>
                      <a:pt x="462534" y="277368"/>
                    </a:lnTo>
                    <a:lnTo>
                      <a:pt x="461010" y="278892"/>
                    </a:lnTo>
                    <a:lnTo>
                      <a:pt x="462534" y="280416"/>
                    </a:lnTo>
                    <a:lnTo>
                      <a:pt x="464058" y="278892"/>
                    </a:lnTo>
                    <a:close/>
                  </a:path>
                  <a:path w="706755" h="505460">
                    <a:moveTo>
                      <a:pt x="464058" y="273558"/>
                    </a:moveTo>
                    <a:lnTo>
                      <a:pt x="462534" y="272034"/>
                    </a:lnTo>
                    <a:lnTo>
                      <a:pt x="461010" y="273558"/>
                    </a:lnTo>
                    <a:lnTo>
                      <a:pt x="462534" y="275082"/>
                    </a:lnTo>
                    <a:lnTo>
                      <a:pt x="464058" y="273558"/>
                    </a:lnTo>
                    <a:close/>
                  </a:path>
                  <a:path w="706755" h="505460">
                    <a:moveTo>
                      <a:pt x="464058" y="267462"/>
                    </a:moveTo>
                    <a:lnTo>
                      <a:pt x="462534" y="265938"/>
                    </a:lnTo>
                    <a:lnTo>
                      <a:pt x="461010" y="267462"/>
                    </a:lnTo>
                    <a:lnTo>
                      <a:pt x="462534" y="268986"/>
                    </a:lnTo>
                    <a:lnTo>
                      <a:pt x="464058" y="267462"/>
                    </a:lnTo>
                    <a:close/>
                  </a:path>
                  <a:path w="706755" h="505460">
                    <a:moveTo>
                      <a:pt x="464058" y="261366"/>
                    </a:moveTo>
                    <a:lnTo>
                      <a:pt x="462534" y="259842"/>
                    </a:lnTo>
                    <a:lnTo>
                      <a:pt x="461010" y="261366"/>
                    </a:lnTo>
                    <a:lnTo>
                      <a:pt x="462534" y="262890"/>
                    </a:lnTo>
                    <a:lnTo>
                      <a:pt x="464058" y="261366"/>
                    </a:lnTo>
                    <a:close/>
                  </a:path>
                  <a:path w="706755" h="505460">
                    <a:moveTo>
                      <a:pt x="464058" y="255270"/>
                    </a:moveTo>
                    <a:lnTo>
                      <a:pt x="462534" y="253746"/>
                    </a:lnTo>
                    <a:lnTo>
                      <a:pt x="461010" y="255270"/>
                    </a:lnTo>
                    <a:lnTo>
                      <a:pt x="462534" y="256794"/>
                    </a:lnTo>
                    <a:lnTo>
                      <a:pt x="464058" y="255270"/>
                    </a:lnTo>
                    <a:close/>
                  </a:path>
                  <a:path w="706755" h="505460">
                    <a:moveTo>
                      <a:pt x="464058" y="249174"/>
                    </a:moveTo>
                    <a:lnTo>
                      <a:pt x="462534" y="247650"/>
                    </a:lnTo>
                    <a:lnTo>
                      <a:pt x="461010" y="249174"/>
                    </a:lnTo>
                    <a:lnTo>
                      <a:pt x="462534" y="250698"/>
                    </a:lnTo>
                    <a:lnTo>
                      <a:pt x="464058" y="249174"/>
                    </a:lnTo>
                    <a:close/>
                  </a:path>
                  <a:path w="706755" h="505460">
                    <a:moveTo>
                      <a:pt x="464058" y="243078"/>
                    </a:moveTo>
                    <a:lnTo>
                      <a:pt x="462534" y="241554"/>
                    </a:lnTo>
                    <a:lnTo>
                      <a:pt x="461010" y="243078"/>
                    </a:lnTo>
                    <a:lnTo>
                      <a:pt x="462534" y="244602"/>
                    </a:lnTo>
                    <a:lnTo>
                      <a:pt x="464058" y="243078"/>
                    </a:lnTo>
                    <a:close/>
                  </a:path>
                  <a:path w="706755" h="505460">
                    <a:moveTo>
                      <a:pt x="464058" y="236982"/>
                    </a:moveTo>
                    <a:lnTo>
                      <a:pt x="462534" y="235458"/>
                    </a:lnTo>
                    <a:lnTo>
                      <a:pt x="461010" y="236982"/>
                    </a:lnTo>
                    <a:lnTo>
                      <a:pt x="462534" y="238506"/>
                    </a:lnTo>
                    <a:lnTo>
                      <a:pt x="464058" y="236982"/>
                    </a:lnTo>
                    <a:close/>
                  </a:path>
                  <a:path w="706755" h="505460">
                    <a:moveTo>
                      <a:pt x="464058" y="230886"/>
                    </a:moveTo>
                    <a:lnTo>
                      <a:pt x="462534" y="229362"/>
                    </a:lnTo>
                    <a:lnTo>
                      <a:pt x="461010" y="230886"/>
                    </a:lnTo>
                    <a:lnTo>
                      <a:pt x="462534" y="232410"/>
                    </a:lnTo>
                    <a:lnTo>
                      <a:pt x="464058" y="230886"/>
                    </a:lnTo>
                    <a:close/>
                  </a:path>
                  <a:path w="706755" h="505460">
                    <a:moveTo>
                      <a:pt x="464058" y="224790"/>
                    </a:moveTo>
                    <a:lnTo>
                      <a:pt x="462534" y="223266"/>
                    </a:lnTo>
                    <a:lnTo>
                      <a:pt x="461010" y="224790"/>
                    </a:lnTo>
                    <a:lnTo>
                      <a:pt x="462534" y="226314"/>
                    </a:lnTo>
                    <a:lnTo>
                      <a:pt x="464058" y="224790"/>
                    </a:lnTo>
                    <a:close/>
                  </a:path>
                  <a:path w="706755" h="505460">
                    <a:moveTo>
                      <a:pt x="464058" y="218694"/>
                    </a:moveTo>
                    <a:lnTo>
                      <a:pt x="462534" y="217170"/>
                    </a:lnTo>
                    <a:lnTo>
                      <a:pt x="461010" y="218694"/>
                    </a:lnTo>
                    <a:lnTo>
                      <a:pt x="462534" y="220218"/>
                    </a:lnTo>
                    <a:lnTo>
                      <a:pt x="464058" y="218694"/>
                    </a:lnTo>
                    <a:close/>
                  </a:path>
                  <a:path w="706755" h="505460">
                    <a:moveTo>
                      <a:pt x="464058" y="212598"/>
                    </a:moveTo>
                    <a:lnTo>
                      <a:pt x="462534" y="211074"/>
                    </a:lnTo>
                    <a:lnTo>
                      <a:pt x="461010" y="212598"/>
                    </a:lnTo>
                    <a:lnTo>
                      <a:pt x="462534" y="214122"/>
                    </a:lnTo>
                    <a:lnTo>
                      <a:pt x="464058" y="212598"/>
                    </a:lnTo>
                    <a:close/>
                  </a:path>
                  <a:path w="706755" h="505460">
                    <a:moveTo>
                      <a:pt x="464058" y="206502"/>
                    </a:moveTo>
                    <a:lnTo>
                      <a:pt x="462534" y="204978"/>
                    </a:lnTo>
                    <a:lnTo>
                      <a:pt x="461010" y="206502"/>
                    </a:lnTo>
                    <a:lnTo>
                      <a:pt x="462534" y="208026"/>
                    </a:lnTo>
                    <a:lnTo>
                      <a:pt x="464058" y="206502"/>
                    </a:lnTo>
                    <a:close/>
                  </a:path>
                  <a:path w="706755" h="505460">
                    <a:moveTo>
                      <a:pt x="464058" y="200406"/>
                    </a:moveTo>
                    <a:lnTo>
                      <a:pt x="462534" y="198882"/>
                    </a:lnTo>
                    <a:lnTo>
                      <a:pt x="461010" y="200406"/>
                    </a:lnTo>
                    <a:lnTo>
                      <a:pt x="462534" y="201930"/>
                    </a:lnTo>
                    <a:lnTo>
                      <a:pt x="464058" y="200406"/>
                    </a:lnTo>
                    <a:close/>
                  </a:path>
                  <a:path w="706755" h="505460">
                    <a:moveTo>
                      <a:pt x="464058" y="194310"/>
                    </a:moveTo>
                    <a:lnTo>
                      <a:pt x="462534" y="192786"/>
                    </a:lnTo>
                    <a:lnTo>
                      <a:pt x="461010" y="194310"/>
                    </a:lnTo>
                    <a:lnTo>
                      <a:pt x="462534" y="195834"/>
                    </a:lnTo>
                    <a:lnTo>
                      <a:pt x="464058" y="194310"/>
                    </a:lnTo>
                    <a:close/>
                  </a:path>
                  <a:path w="706755" h="505460">
                    <a:moveTo>
                      <a:pt x="464058" y="188214"/>
                    </a:moveTo>
                    <a:lnTo>
                      <a:pt x="462534" y="186690"/>
                    </a:lnTo>
                    <a:lnTo>
                      <a:pt x="461010" y="188214"/>
                    </a:lnTo>
                    <a:lnTo>
                      <a:pt x="462534" y="189738"/>
                    </a:lnTo>
                    <a:lnTo>
                      <a:pt x="464058" y="188214"/>
                    </a:lnTo>
                    <a:close/>
                  </a:path>
                  <a:path w="706755" h="505460">
                    <a:moveTo>
                      <a:pt x="464058" y="182118"/>
                    </a:moveTo>
                    <a:lnTo>
                      <a:pt x="462534" y="180594"/>
                    </a:lnTo>
                    <a:lnTo>
                      <a:pt x="461010" y="182118"/>
                    </a:lnTo>
                    <a:lnTo>
                      <a:pt x="462534" y="183642"/>
                    </a:lnTo>
                    <a:lnTo>
                      <a:pt x="464058" y="182118"/>
                    </a:lnTo>
                    <a:close/>
                  </a:path>
                  <a:path w="706755" h="505460">
                    <a:moveTo>
                      <a:pt x="464058" y="176022"/>
                    </a:moveTo>
                    <a:lnTo>
                      <a:pt x="462534" y="174498"/>
                    </a:lnTo>
                    <a:lnTo>
                      <a:pt x="461010" y="176022"/>
                    </a:lnTo>
                    <a:lnTo>
                      <a:pt x="462534" y="177546"/>
                    </a:lnTo>
                    <a:lnTo>
                      <a:pt x="464058" y="176022"/>
                    </a:lnTo>
                    <a:close/>
                  </a:path>
                  <a:path w="706755" h="505460">
                    <a:moveTo>
                      <a:pt x="464058" y="169926"/>
                    </a:moveTo>
                    <a:lnTo>
                      <a:pt x="462534" y="168402"/>
                    </a:lnTo>
                    <a:lnTo>
                      <a:pt x="461010" y="169926"/>
                    </a:lnTo>
                    <a:lnTo>
                      <a:pt x="462534" y="171450"/>
                    </a:lnTo>
                    <a:lnTo>
                      <a:pt x="464058" y="169926"/>
                    </a:lnTo>
                    <a:close/>
                  </a:path>
                  <a:path w="706755" h="505460">
                    <a:moveTo>
                      <a:pt x="706374" y="362712"/>
                    </a:moveTo>
                    <a:lnTo>
                      <a:pt x="704850" y="362712"/>
                    </a:lnTo>
                    <a:lnTo>
                      <a:pt x="703326" y="362712"/>
                    </a:lnTo>
                    <a:lnTo>
                      <a:pt x="703326" y="365760"/>
                    </a:lnTo>
                    <a:lnTo>
                      <a:pt x="703326" y="435102"/>
                    </a:lnTo>
                    <a:lnTo>
                      <a:pt x="464058" y="435102"/>
                    </a:lnTo>
                    <a:lnTo>
                      <a:pt x="464058" y="365760"/>
                    </a:lnTo>
                    <a:lnTo>
                      <a:pt x="703326" y="365760"/>
                    </a:lnTo>
                    <a:lnTo>
                      <a:pt x="703326" y="362712"/>
                    </a:lnTo>
                    <a:lnTo>
                      <a:pt x="462534" y="362712"/>
                    </a:lnTo>
                    <a:lnTo>
                      <a:pt x="461010" y="362712"/>
                    </a:lnTo>
                    <a:lnTo>
                      <a:pt x="461010" y="438150"/>
                    </a:lnTo>
                    <a:lnTo>
                      <a:pt x="706374" y="438150"/>
                    </a:lnTo>
                    <a:lnTo>
                      <a:pt x="706374" y="364236"/>
                    </a:lnTo>
                    <a:lnTo>
                      <a:pt x="706374" y="362712"/>
                    </a:lnTo>
                    <a:close/>
                  </a:path>
                  <a:path w="706755" h="505460">
                    <a:moveTo>
                      <a:pt x="706374" y="358140"/>
                    </a:moveTo>
                    <a:lnTo>
                      <a:pt x="704850" y="356616"/>
                    </a:lnTo>
                    <a:lnTo>
                      <a:pt x="703326" y="358140"/>
                    </a:lnTo>
                    <a:lnTo>
                      <a:pt x="704850" y="359664"/>
                    </a:lnTo>
                    <a:lnTo>
                      <a:pt x="706374" y="358140"/>
                    </a:lnTo>
                    <a:close/>
                  </a:path>
                  <a:path w="706755" h="505460">
                    <a:moveTo>
                      <a:pt x="706374" y="352044"/>
                    </a:moveTo>
                    <a:lnTo>
                      <a:pt x="704850" y="350520"/>
                    </a:lnTo>
                    <a:lnTo>
                      <a:pt x="703326" y="352044"/>
                    </a:lnTo>
                    <a:lnTo>
                      <a:pt x="704850" y="353568"/>
                    </a:lnTo>
                    <a:lnTo>
                      <a:pt x="706374" y="352044"/>
                    </a:lnTo>
                    <a:close/>
                  </a:path>
                  <a:path w="706755" h="505460">
                    <a:moveTo>
                      <a:pt x="706374" y="345948"/>
                    </a:moveTo>
                    <a:lnTo>
                      <a:pt x="704850" y="344424"/>
                    </a:lnTo>
                    <a:lnTo>
                      <a:pt x="703326" y="345948"/>
                    </a:lnTo>
                    <a:lnTo>
                      <a:pt x="704850" y="347472"/>
                    </a:lnTo>
                    <a:lnTo>
                      <a:pt x="706374" y="345948"/>
                    </a:lnTo>
                    <a:close/>
                  </a:path>
                  <a:path w="706755" h="505460">
                    <a:moveTo>
                      <a:pt x="706374" y="339852"/>
                    </a:moveTo>
                    <a:lnTo>
                      <a:pt x="704850" y="338328"/>
                    </a:lnTo>
                    <a:lnTo>
                      <a:pt x="703326" y="339852"/>
                    </a:lnTo>
                    <a:lnTo>
                      <a:pt x="704850" y="341376"/>
                    </a:lnTo>
                    <a:lnTo>
                      <a:pt x="706374" y="339852"/>
                    </a:lnTo>
                    <a:close/>
                  </a:path>
                  <a:path w="706755" h="505460">
                    <a:moveTo>
                      <a:pt x="706374" y="333756"/>
                    </a:moveTo>
                    <a:lnTo>
                      <a:pt x="704850" y="332232"/>
                    </a:lnTo>
                    <a:lnTo>
                      <a:pt x="703326" y="333756"/>
                    </a:lnTo>
                    <a:lnTo>
                      <a:pt x="704850" y="335280"/>
                    </a:lnTo>
                    <a:lnTo>
                      <a:pt x="706374" y="333756"/>
                    </a:lnTo>
                    <a:close/>
                  </a:path>
                  <a:path w="706755" h="505460">
                    <a:moveTo>
                      <a:pt x="706374" y="327660"/>
                    </a:moveTo>
                    <a:lnTo>
                      <a:pt x="704850" y="326136"/>
                    </a:lnTo>
                    <a:lnTo>
                      <a:pt x="703326" y="327660"/>
                    </a:lnTo>
                    <a:lnTo>
                      <a:pt x="704850" y="329184"/>
                    </a:lnTo>
                    <a:lnTo>
                      <a:pt x="706374" y="327660"/>
                    </a:lnTo>
                    <a:close/>
                  </a:path>
                  <a:path w="706755" h="505460">
                    <a:moveTo>
                      <a:pt x="706374" y="321564"/>
                    </a:moveTo>
                    <a:lnTo>
                      <a:pt x="704850" y="320040"/>
                    </a:lnTo>
                    <a:lnTo>
                      <a:pt x="703326" y="321564"/>
                    </a:lnTo>
                    <a:lnTo>
                      <a:pt x="704850" y="323088"/>
                    </a:lnTo>
                    <a:lnTo>
                      <a:pt x="706374" y="321564"/>
                    </a:lnTo>
                    <a:close/>
                  </a:path>
                  <a:path w="706755" h="505460">
                    <a:moveTo>
                      <a:pt x="706374" y="315468"/>
                    </a:moveTo>
                    <a:lnTo>
                      <a:pt x="704850" y="313944"/>
                    </a:lnTo>
                    <a:lnTo>
                      <a:pt x="703326" y="315468"/>
                    </a:lnTo>
                    <a:lnTo>
                      <a:pt x="704850" y="316992"/>
                    </a:lnTo>
                    <a:lnTo>
                      <a:pt x="706374" y="315468"/>
                    </a:lnTo>
                    <a:close/>
                  </a:path>
                  <a:path w="706755" h="505460">
                    <a:moveTo>
                      <a:pt x="706374" y="309372"/>
                    </a:moveTo>
                    <a:lnTo>
                      <a:pt x="704850" y="307848"/>
                    </a:lnTo>
                    <a:lnTo>
                      <a:pt x="703326" y="309372"/>
                    </a:lnTo>
                    <a:lnTo>
                      <a:pt x="704850" y="310896"/>
                    </a:lnTo>
                    <a:lnTo>
                      <a:pt x="706374" y="309372"/>
                    </a:lnTo>
                    <a:close/>
                  </a:path>
                  <a:path w="706755" h="505460">
                    <a:moveTo>
                      <a:pt x="706374" y="303276"/>
                    </a:moveTo>
                    <a:lnTo>
                      <a:pt x="704850" y="301752"/>
                    </a:lnTo>
                    <a:lnTo>
                      <a:pt x="703326" y="303276"/>
                    </a:lnTo>
                    <a:lnTo>
                      <a:pt x="704850" y="304800"/>
                    </a:lnTo>
                    <a:lnTo>
                      <a:pt x="706374" y="303276"/>
                    </a:lnTo>
                    <a:close/>
                  </a:path>
                  <a:path w="706755" h="505460">
                    <a:moveTo>
                      <a:pt x="706374" y="297180"/>
                    </a:moveTo>
                    <a:lnTo>
                      <a:pt x="704850" y="295656"/>
                    </a:lnTo>
                    <a:lnTo>
                      <a:pt x="703326" y="297180"/>
                    </a:lnTo>
                    <a:lnTo>
                      <a:pt x="704850" y="298704"/>
                    </a:lnTo>
                    <a:lnTo>
                      <a:pt x="706374" y="297180"/>
                    </a:lnTo>
                    <a:close/>
                  </a:path>
                  <a:path w="706755" h="505460">
                    <a:moveTo>
                      <a:pt x="706374" y="291084"/>
                    </a:moveTo>
                    <a:lnTo>
                      <a:pt x="704850" y="289560"/>
                    </a:lnTo>
                    <a:lnTo>
                      <a:pt x="703326" y="291084"/>
                    </a:lnTo>
                    <a:lnTo>
                      <a:pt x="704850" y="292608"/>
                    </a:lnTo>
                    <a:lnTo>
                      <a:pt x="706374" y="291084"/>
                    </a:lnTo>
                    <a:close/>
                  </a:path>
                  <a:path w="706755" h="505460">
                    <a:moveTo>
                      <a:pt x="706374" y="284988"/>
                    </a:moveTo>
                    <a:lnTo>
                      <a:pt x="704850" y="283464"/>
                    </a:lnTo>
                    <a:lnTo>
                      <a:pt x="703326" y="284988"/>
                    </a:lnTo>
                    <a:lnTo>
                      <a:pt x="704850" y="286512"/>
                    </a:lnTo>
                    <a:lnTo>
                      <a:pt x="706374" y="284988"/>
                    </a:lnTo>
                    <a:close/>
                  </a:path>
                  <a:path w="706755" h="505460">
                    <a:moveTo>
                      <a:pt x="706374" y="278892"/>
                    </a:moveTo>
                    <a:lnTo>
                      <a:pt x="704850" y="277368"/>
                    </a:lnTo>
                    <a:lnTo>
                      <a:pt x="703326" y="278892"/>
                    </a:lnTo>
                    <a:lnTo>
                      <a:pt x="704850" y="280416"/>
                    </a:lnTo>
                    <a:lnTo>
                      <a:pt x="706374" y="278892"/>
                    </a:lnTo>
                    <a:close/>
                  </a:path>
                  <a:path w="706755" h="505460">
                    <a:moveTo>
                      <a:pt x="706374" y="273558"/>
                    </a:moveTo>
                    <a:lnTo>
                      <a:pt x="704850" y="272034"/>
                    </a:lnTo>
                    <a:lnTo>
                      <a:pt x="703326" y="273558"/>
                    </a:lnTo>
                    <a:lnTo>
                      <a:pt x="704850" y="275082"/>
                    </a:lnTo>
                    <a:lnTo>
                      <a:pt x="706374" y="273558"/>
                    </a:lnTo>
                    <a:close/>
                  </a:path>
                  <a:path w="706755" h="505460">
                    <a:moveTo>
                      <a:pt x="706374" y="267462"/>
                    </a:moveTo>
                    <a:lnTo>
                      <a:pt x="704850" y="265938"/>
                    </a:lnTo>
                    <a:lnTo>
                      <a:pt x="703326" y="267462"/>
                    </a:lnTo>
                    <a:lnTo>
                      <a:pt x="704850" y="268986"/>
                    </a:lnTo>
                    <a:lnTo>
                      <a:pt x="706374" y="267462"/>
                    </a:lnTo>
                    <a:close/>
                  </a:path>
                  <a:path w="706755" h="505460">
                    <a:moveTo>
                      <a:pt x="706374" y="261366"/>
                    </a:moveTo>
                    <a:lnTo>
                      <a:pt x="704850" y="259842"/>
                    </a:lnTo>
                    <a:lnTo>
                      <a:pt x="703326" y="261366"/>
                    </a:lnTo>
                    <a:lnTo>
                      <a:pt x="704850" y="262890"/>
                    </a:lnTo>
                    <a:lnTo>
                      <a:pt x="706374" y="261366"/>
                    </a:lnTo>
                    <a:close/>
                  </a:path>
                  <a:path w="706755" h="505460">
                    <a:moveTo>
                      <a:pt x="706374" y="255270"/>
                    </a:moveTo>
                    <a:lnTo>
                      <a:pt x="704850" y="253746"/>
                    </a:lnTo>
                    <a:lnTo>
                      <a:pt x="703326" y="255270"/>
                    </a:lnTo>
                    <a:lnTo>
                      <a:pt x="704850" y="256794"/>
                    </a:lnTo>
                    <a:lnTo>
                      <a:pt x="706374" y="255270"/>
                    </a:lnTo>
                    <a:close/>
                  </a:path>
                  <a:path w="706755" h="505460">
                    <a:moveTo>
                      <a:pt x="706374" y="249174"/>
                    </a:moveTo>
                    <a:lnTo>
                      <a:pt x="704850" y="247650"/>
                    </a:lnTo>
                    <a:lnTo>
                      <a:pt x="703326" y="249174"/>
                    </a:lnTo>
                    <a:lnTo>
                      <a:pt x="704850" y="250698"/>
                    </a:lnTo>
                    <a:lnTo>
                      <a:pt x="706374" y="249174"/>
                    </a:lnTo>
                    <a:close/>
                  </a:path>
                  <a:path w="706755" h="505460">
                    <a:moveTo>
                      <a:pt x="706374" y="243078"/>
                    </a:moveTo>
                    <a:lnTo>
                      <a:pt x="704850" y="241554"/>
                    </a:lnTo>
                    <a:lnTo>
                      <a:pt x="703326" y="243078"/>
                    </a:lnTo>
                    <a:lnTo>
                      <a:pt x="704850" y="244602"/>
                    </a:lnTo>
                    <a:lnTo>
                      <a:pt x="706374" y="243078"/>
                    </a:lnTo>
                    <a:close/>
                  </a:path>
                  <a:path w="706755" h="505460">
                    <a:moveTo>
                      <a:pt x="706374" y="236982"/>
                    </a:moveTo>
                    <a:lnTo>
                      <a:pt x="704850" y="235458"/>
                    </a:lnTo>
                    <a:lnTo>
                      <a:pt x="703326" y="236982"/>
                    </a:lnTo>
                    <a:lnTo>
                      <a:pt x="704850" y="238506"/>
                    </a:lnTo>
                    <a:lnTo>
                      <a:pt x="706374" y="236982"/>
                    </a:lnTo>
                    <a:close/>
                  </a:path>
                  <a:path w="706755" h="505460">
                    <a:moveTo>
                      <a:pt x="706374" y="230886"/>
                    </a:moveTo>
                    <a:lnTo>
                      <a:pt x="704850" y="229362"/>
                    </a:lnTo>
                    <a:lnTo>
                      <a:pt x="703326" y="230886"/>
                    </a:lnTo>
                    <a:lnTo>
                      <a:pt x="704850" y="232410"/>
                    </a:lnTo>
                    <a:lnTo>
                      <a:pt x="706374" y="230886"/>
                    </a:lnTo>
                    <a:close/>
                  </a:path>
                  <a:path w="706755" h="505460">
                    <a:moveTo>
                      <a:pt x="706374" y="224790"/>
                    </a:moveTo>
                    <a:lnTo>
                      <a:pt x="704850" y="223266"/>
                    </a:lnTo>
                    <a:lnTo>
                      <a:pt x="703326" y="224790"/>
                    </a:lnTo>
                    <a:lnTo>
                      <a:pt x="704850" y="226314"/>
                    </a:lnTo>
                    <a:lnTo>
                      <a:pt x="706374" y="224790"/>
                    </a:lnTo>
                    <a:close/>
                  </a:path>
                  <a:path w="706755" h="505460">
                    <a:moveTo>
                      <a:pt x="706374" y="218694"/>
                    </a:moveTo>
                    <a:lnTo>
                      <a:pt x="704850" y="217170"/>
                    </a:lnTo>
                    <a:lnTo>
                      <a:pt x="703326" y="218694"/>
                    </a:lnTo>
                    <a:lnTo>
                      <a:pt x="704850" y="220218"/>
                    </a:lnTo>
                    <a:lnTo>
                      <a:pt x="706374" y="218694"/>
                    </a:lnTo>
                    <a:close/>
                  </a:path>
                  <a:path w="706755" h="505460">
                    <a:moveTo>
                      <a:pt x="706374" y="212598"/>
                    </a:moveTo>
                    <a:lnTo>
                      <a:pt x="704850" y="211074"/>
                    </a:lnTo>
                    <a:lnTo>
                      <a:pt x="703326" y="212598"/>
                    </a:lnTo>
                    <a:lnTo>
                      <a:pt x="704850" y="214122"/>
                    </a:lnTo>
                    <a:lnTo>
                      <a:pt x="706374" y="212598"/>
                    </a:lnTo>
                    <a:close/>
                  </a:path>
                  <a:path w="706755" h="505460">
                    <a:moveTo>
                      <a:pt x="706374" y="206502"/>
                    </a:moveTo>
                    <a:lnTo>
                      <a:pt x="704850" y="204978"/>
                    </a:lnTo>
                    <a:lnTo>
                      <a:pt x="703326" y="206502"/>
                    </a:lnTo>
                    <a:lnTo>
                      <a:pt x="704850" y="208026"/>
                    </a:lnTo>
                    <a:lnTo>
                      <a:pt x="706374" y="206502"/>
                    </a:lnTo>
                    <a:close/>
                  </a:path>
                  <a:path w="706755" h="505460">
                    <a:moveTo>
                      <a:pt x="706374" y="200406"/>
                    </a:moveTo>
                    <a:lnTo>
                      <a:pt x="704850" y="198882"/>
                    </a:lnTo>
                    <a:lnTo>
                      <a:pt x="703326" y="200406"/>
                    </a:lnTo>
                    <a:lnTo>
                      <a:pt x="704850" y="201930"/>
                    </a:lnTo>
                    <a:lnTo>
                      <a:pt x="706374" y="200406"/>
                    </a:lnTo>
                    <a:close/>
                  </a:path>
                  <a:path w="706755" h="505460">
                    <a:moveTo>
                      <a:pt x="706374" y="194310"/>
                    </a:moveTo>
                    <a:lnTo>
                      <a:pt x="704850" y="192786"/>
                    </a:lnTo>
                    <a:lnTo>
                      <a:pt x="703326" y="194310"/>
                    </a:lnTo>
                    <a:lnTo>
                      <a:pt x="704850" y="195834"/>
                    </a:lnTo>
                    <a:lnTo>
                      <a:pt x="706374" y="194310"/>
                    </a:lnTo>
                    <a:close/>
                  </a:path>
                  <a:path w="706755" h="505460">
                    <a:moveTo>
                      <a:pt x="706374" y="188214"/>
                    </a:moveTo>
                    <a:lnTo>
                      <a:pt x="704850" y="186690"/>
                    </a:lnTo>
                    <a:lnTo>
                      <a:pt x="703326" y="188214"/>
                    </a:lnTo>
                    <a:lnTo>
                      <a:pt x="704850" y="189738"/>
                    </a:lnTo>
                    <a:lnTo>
                      <a:pt x="706374" y="188214"/>
                    </a:lnTo>
                    <a:close/>
                  </a:path>
                  <a:path w="706755" h="505460">
                    <a:moveTo>
                      <a:pt x="706374" y="182118"/>
                    </a:moveTo>
                    <a:lnTo>
                      <a:pt x="704850" y="180594"/>
                    </a:lnTo>
                    <a:lnTo>
                      <a:pt x="703326" y="182118"/>
                    </a:lnTo>
                    <a:lnTo>
                      <a:pt x="704850" y="183642"/>
                    </a:lnTo>
                    <a:lnTo>
                      <a:pt x="706374" y="182118"/>
                    </a:lnTo>
                    <a:close/>
                  </a:path>
                  <a:path w="706755" h="505460">
                    <a:moveTo>
                      <a:pt x="706374" y="176022"/>
                    </a:moveTo>
                    <a:lnTo>
                      <a:pt x="704850" y="174498"/>
                    </a:lnTo>
                    <a:lnTo>
                      <a:pt x="703326" y="176022"/>
                    </a:lnTo>
                    <a:lnTo>
                      <a:pt x="704850" y="177546"/>
                    </a:lnTo>
                    <a:lnTo>
                      <a:pt x="706374" y="176022"/>
                    </a:lnTo>
                    <a:close/>
                  </a:path>
                  <a:path w="706755" h="505460">
                    <a:moveTo>
                      <a:pt x="706374" y="169926"/>
                    </a:moveTo>
                    <a:lnTo>
                      <a:pt x="704850" y="168402"/>
                    </a:lnTo>
                    <a:lnTo>
                      <a:pt x="703326" y="169926"/>
                    </a:lnTo>
                    <a:lnTo>
                      <a:pt x="704850" y="171450"/>
                    </a:lnTo>
                    <a:lnTo>
                      <a:pt x="706374" y="169926"/>
                    </a:lnTo>
                    <a:close/>
                  </a:path>
                  <a:path w="706755" h="505460">
                    <a:moveTo>
                      <a:pt x="706374" y="0"/>
                    </a:moveTo>
                    <a:lnTo>
                      <a:pt x="703326" y="0"/>
                    </a:lnTo>
                    <a:lnTo>
                      <a:pt x="703326" y="73152"/>
                    </a:lnTo>
                    <a:lnTo>
                      <a:pt x="706374" y="73152"/>
                    </a:lnTo>
                    <a:lnTo>
                      <a:pt x="706374" y="0"/>
                    </a:lnTo>
                    <a:close/>
                  </a:path>
                </a:pathLst>
              </a:custGeom>
              <a:solidFill>
                <a:srgbClr val="000000"/>
              </a:solidFill>
            </p:spPr>
            <p:txBody>
              <a:bodyPr wrap="square" lIns="0" tIns="0" rIns="0" bIns="0" rtlCol="0"/>
              <a:lstStyle/>
              <a:p>
                <a:endParaRPr sz="4000"/>
              </a:p>
            </p:txBody>
          </p:sp>
          <p:pic>
            <p:nvPicPr>
              <p:cNvPr id="50" name="object 117">
                <a:extLst>
                  <a:ext uri="{FF2B5EF4-FFF2-40B4-BE49-F238E27FC236}">
                    <a16:creationId xmlns:a16="http://schemas.microsoft.com/office/drawing/2014/main" id="{4579BFC7-A215-3D9C-8D62-9451CA01CF6F}"/>
                  </a:ext>
                </a:extLst>
              </p:cNvPr>
              <p:cNvPicPr/>
              <p:nvPr/>
            </p:nvPicPr>
            <p:blipFill>
              <a:blip r:embed="rId7" cstate="print"/>
              <a:stretch>
                <a:fillRect/>
              </a:stretch>
            </p:blipFill>
            <p:spPr>
              <a:xfrm>
                <a:off x="2883408" y="4932425"/>
                <a:ext cx="221742" cy="75437"/>
              </a:xfrm>
              <a:prstGeom prst="rect">
                <a:avLst/>
              </a:prstGeom>
            </p:spPr>
          </p:pic>
          <p:pic>
            <p:nvPicPr>
              <p:cNvPr id="30721" name="object 113">
                <a:extLst>
                  <a:ext uri="{FF2B5EF4-FFF2-40B4-BE49-F238E27FC236}">
                    <a16:creationId xmlns:a16="http://schemas.microsoft.com/office/drawing/2014/main" id="{60289EBB-A445-55D3-D578-872D1C77360E}"/>
                  </a:ext>
                </a:extLst>
              </p:cNvPr>
              <p:cNvPicPr/>
              <p:nvPr/>
            </p:nvPicPr>
            <p:blipFill>
              <a:blip r:embed="rId6" cstate="print"/>
              <a:stretch>
                <a:fillRect/>
              </a:stretch>
            </p:blipFill>
            <p:spPr>
              <a:xfrm>
                <a:off x="2171014" y="4839740"/>
                <a:ext cx="249936" cy="73151"/>
              </a:xfrm>
              <a:prstGeom prst="rect">
                <a:avLst/>
              </a:prstGeom>
            </p:spPr>
          </p:pic>
          <p:pic>
            <p:nvPicPr>
              <p:cNvPr id="30724" name="object 113">
                <a:extLst>
                  <a:ext uri="{FF2B5EF4-FFF2-40B4-BE49-F238E27FC236}">
                    <a16:creationId xmlns:a16="http://schemas.microsoft.com/office/drawing/2014/main" id="{66A10055-89C3-A1DA-FC6A-C60CF4D16A6F}"/>
                  </a:ext>
                </a:extLst>
              </p:cNvPr>
              <p:cNvPicPr/>
              <p:nvPr/>
            </p:nvPicPr>
            <p:blipFill>
              <a:blip r:embed="rId6" cstate="print"/>
              <a:stretch>
                <a:fillRect/>
              </a:stretch>
            </p:blipFill>
            <p:spPr>
              <a:xfrm>
                <a:off x="2636901" y="4845614"/>
                <a:ext cx="249936" cy="73151"/>
              </a:xfrm>
              <a:prstGeom prst="rect">
                <a:avLst/>
              </a:prstGeom>
            </p:spPr>
          </p:pic>
        </p:grpSp>
        <p:sp>
          <p:nvSpPr>
            <p:cNvPr id="51" name="object 118">
              <a:extLst>
                <a:ext uri="{FF2B5EF4-FFF2-40B4-BE49-F238E27FC236}">
                  <a16:creationId xmlns:a16="http://schemas.microsoft.com/office/drawing/2014/main" id="{31041A1B-9795-A21F-AF4A-037CB82C4D33}"/>
                </a:ext>
              </a:extLst>
            </p:cNvPr>
            <p:cNvSpPr txBox="1"/>
            <p:nvPr/>
          </p:nvSpPr>
          <p:spPr>
            <a:xfrm>
              <a:off x="7103254" y="2606610"/>
              <a:ext cx="1120775" cy="117108"/>
            </a:xfrm>
            <a:prstGeom prst="rect">
              <a:avLst/>
            </a:prstGeom>
          </p:spPr>
          <p:txBody>
            <a:bodyPr vert="horz" wrap="square" lIns="0" tIns="13970" rIns="0" bIns="0" rtlCol="0">
              <a:spAutoFit/>
            </a:bodyPr>
            <a:lstStyle/>
            <a:p>
              <a:pPr marL="50800">
                <a:lnSpc>
                  <a:spcPct val="100000"/>
                </a:lnSpc>
                <a:spcBef>
                  <a:spcPts val="110"/>
                </a:spcBef>
                <a:tabLst>
                  <a:tab pos="511175" algn="l"/>
                  <a:tab pos="972185" algn="l"/>
                </a:tabLst>
              </a:pPr>
              <a:r>
                <a:rPr spc="-25" dirty="0">
                  <a:latin typeface="Times New Roman"/>
                  <a:cs typeface="Times New Roman"/>
                </a:rPr>
                <a:t>B</a:t>
              </a:r>
              <a:r>
                <a:rPr spc="-37" baseline="-22222" dirty="0">
                  <a:latin typeface="Times New Roman"/>
                  <a:cs typeface="Times New Roman"/>
                </a:rPr>
                <a:t>1</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2</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3</a:t>
              </a:r>
              <a:endParaRPr baseline="-22222" dirty="0">
                <a:latin typeface="Times New Roman"/>
                <a:cs typeface="Times New Roman"/>
              </a:endParaRPr>
            </a:p>
          </p:txBody>
        </p:sp>
        <p:grpSp>
          <p:nvGrpSpPr>
            <p:cNvPr id="52" name="object 128">
              <a:extLst>
                <a:ext uri="{FF2B5EF4-FFF2-40B4-BE49-F238E27FC236}">
                  <a16:creationId xmlns:a16="http://schemas.microsoft.com/office/drawing/2014/main" id="{4985043E-3301-EE58-1B2F-4DE38B7D23D4}"/>
                </a:ext>
              </a:extLst>
            </p:cNvPr>
            <p:cNvGrpSpPr/>
            <p:nvPr/>
          </p:nvGrpSpPr>
          <p:grpSpPr>
            <a:xfrm>
              <a:off x="6298329" y="3238057"/>
              <a:ext cx="2477770" cy="462915"/>
              <a:chOff x="941832" y="5345429"/>
              <a:chExt cx="2477770" cy="462915"/>
            </a:xfrm>
          </p:grpSpPr>
          <p:sp>
            <p:nvSpPr>
              <p:cNvPr id="53" name="object 129">
                <a:extLst>
                  <a:ext uri="{FF2B5EF4-FFF2-40B4-BE49-F238E27FC236}">
                    <a16:creationId xmlns:a16="http://schemas.microsoft.com/office/drawing/2014/main" id="{24E47CF9-AEC8-8BF1-D5F7-E49F9D556109}"/>
                  </a:ext>
                </a:extLst>
              </p:cNvPr>
              <p:cNvSpPr/>
              <p:nvPr/>
            </p:nvSpPr>
            <p:spPr>
              <a:xfrm>
                <a:off x="941832" y="5345429"/>
                <a:ext cx="2477770" cy="388620"/>
              </a:xfrm>
              <a:custGeom>
                <a:avLst/>
                <a:gdLst/>
                <a:ahLst/>
                <a:cxnLst/>
                <a:rect l="l" t="t" r="r" b="b"/>
                <a:pathLst>
                  <a:path w="2477770" h="388620">
                    <a:moveTo>
                      <a:pt x="4572" y="0"/>
                    </a:moveTo>
                    <a:lnTo>
                      <a:pt x="0" y="0"/>
                    </a:lnTo>
                    <a:lnTo>
                      <a:pt x="0" y="388620"/>
                    </a:lnTo>
                    <a:lnTo>
                      <a:pt x="4572" y="388620"/>
                    </a:lnTo>
                    <a:lnTo>
                      <a:pt x="4572" y="0"/>
                    </a:lnTo>
                    <a:close/>
                  </a:path>
                  <a:path w="2477770" h="388620">
                    <a:moveTo>
                      <a:pt x="2477262" y="192798"/>
                    </a:moveTo>
                    <a:lnTo>
                      <a:pt x="268986" y="192798"/>
                    </a:lnTo>
                    <a:lnTo>
                      <a:pt x="268986" y="195834"/>
                    </a:lnTo>
                    <a:lnTo>
                      <a:pt x="2477262" y="195834"/>
                    </a:lnTo>
                    <a:lnTo>
                      <a:pt x="2477262" y="192798"/>
                    </a:lnTo>
                    <a:close/>
                  </a:path>
                </a:pathLst>
              </a:custGeom>
              <a:solidFill>
                <a:srgbClr val="000000"/>
              </a:solidFill>
            </p:spPr>
            <p:txBody>
              <a:bodyPr wrap="square" lIns="0" tIns="0" rIns="0" bIns="0" rtlCol="0"/>
              <a:lstStyle/>
              <a:p>
                <a:endParaRPr sz="4000"/>
              </a:p>
            </p:txBody>
          </p:sp>
          <p:pic>
            <p:nvPicPr>
              <p:cNvPr id="54" name="object 130">
                <a:extLst>
                  <a:ext uri="{FF2B5EF4-FFF2-40B4-BE49-F238E27FC236}">
                    <a16:creationId xmlns:a16="http://schemas.microsoft.com/office/drawing/2014/main" id="{EDD2D058-1650-25DE-B371-DA2263DE2F41}"/>
                  </a:ext>
                </a:extLst>
              </p:cNvPr>
              <p:cNvPicPr/>
              <p:nvPr/>
            </p:nvPicPr>
            <p:blipFill>
              <a:blip r:embed="rId8" cstate="print"/>
              <a:stretch>
                <a:fillRect/>
              </a:stretch>
            </p:blipFill>
            <p:spPr>
              <a:xfrm>
                <a:off x="1319022" y="5346191"/>
                <a:ext cx="136398" cy="195072"/>
              </a:xfrm>
              <a:prstGeom prst="rect">
                <a:avLst/>
              </a:prstGeom>
            </p:spPr>
          </p:pic>
          <p:sp>
            <p:nvSpPr>
              <p:cNvPr id="55" name="object 131">
                <a:extLst>
                  <a:ext uri="{FF2B5EF4-FFF2-40B4-BE49-F238E27FC236}">
                    <a16:creationId xmlns:a16="http://schemas.microsoft.com/office/drawing/2014/main" id="{4962490A-A4F1-EA57-F10D-313DDEA6007F}"/>
                  </a:ext>
                </a:extLst>
              </p:cNvPr>
              <p:cNvSpPr/>
              <p:nvPr/>
            </p:nvSpPr>
            <p:spPr>
              <a:xfrm>
                <a:off x="2181606" y="54673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FF00"/>
              </a:solidFill>
            </p:spPr>
            <p:txBody>
              <a:bodyPr wrap="square" lIns="0" tIns="0" rIns="0" bIns="0" rtlCol="0"/>
              <a:lstStyle/>
              <a:p>
                <a:endParaRPr sz="4000"/>
              </a:p>
            </p:txBody>
          </p:sp>
          <p:sp>
            <p:nvSpPr>
              <p:cNvPr id="56" name="object 132">
                <a:extLst>
                  <a:ext uri="{FF2B5EF4-FFF2-40B4-BE49-F238E27FC236}">
                    <a16:creationId xmlns:a16="http://schemas.microsoft.com/office/drawing/2014/main" id="{7A9ED381-7F71-12AC-A919-BF5D9C6D987C}"/>
                  </a:ext>
                </a:extLst>
              </p:cNvPr>
              <p:cNvSpPr/>
              <p:nvPr/>
            </p:nvSpPr>
            <p:spPr>
              <a:xfrm>
                <a:off x="1210818" y="5345429"/>
                <a:ext cx="2208530" cy="462915"/>
              </a:xfrm>
              <a:custGeom>
                <a:avLst/>
                <a:gdLst/>
                <a:ahLst/>
                <a:cxnLst/>
                <a:rect l="l" t="t" r="r" b="b"/>
                <a:pathLst>
                  <a:path w="2208529" h="462914">
                    <a:moveTo>
                      <a:pt x="244602" y="188976"/>
                    </a:moveTo>
                    <a:lnTo>
                      <a:pt x="243078" y="187452"/>
                    </a:lnTo>
                    <a:lnTo>
                      <a:pt x="241554" y="188976"/>
                    </a:lnTo>
                    <a:lnTo>
                      <a:pt x="243078" y="190500"/>
                    </a:lnTo>
                    <a:lnTo>
                      <a:pt x="244602" y="188976"/>
                    </a:lnTo>
                    <a:close/>
                  </a:path>
                  <a:path w="2208529" h="462914">
                    <a:moveTo>
                      <a:pt x="244602" y="182880"/>
                    </a:moveTo>
                    <a:lnTo>
                      <a:pt x="243078" y="181356"/>
                    </a:lnTo>
                    <a:lnTo>
                      <a:pt x="241554" y="182880"/>
                    </a:lnTo>
                    <a:lnTo>
                      <a:pt x="243078" y="184404"/>
                    </a:lnTo>
                    <a:lnTo>
                      <a:pt x="244602" y="182880"/>
                    </a:lnTo>
                    <a:close/>
                  </a:path>
                  <a:path w="2208529" h="462914">
                    <a:moveTo>
                      <a:pt x="244602" y="176784"/>
                    </a:moveTo>
                    <a:lnTo>
                      <a:pt x="243078" y="175260"/>
                    </a:lnTo>
                    <a:lnTo>
                      <a:pt x="241554" y="176784"/>
                    </a:lnTo>
                    <a:lnTo>
                      <a:pt x="243078" y="178308"/>
                    </a:lnTo>
                    <a:lnTo>
                      <a:pt x="244602" y="176784"/>
                    </a:lnTo>
                    <a:close/>
                  </a:path>
                  <a:path w="2208529" h="462914">
                    <a:moveTo>
                      <a:pt x="244602" y="170688"/>
                    </a:moveTo>
                    <a:lnTo>
                      <a:pt x="243078" y="169164"/>
                    </a:lnTo>
                    <a:lnTo>
                      <a:pt x="241554" y="170688"/>
                    </a:lnTo>
                    <a:lnTo>
                      <a:pt x="243078" y="172212"/>
                    </a:lnTo>
                    <a:lnTo>
                      <a:pt x="244602" y="170688"/>
                    </a:lnTo>
                    <a:close/>
                  </a:path>
                  <a:path w="2208529" h="462914">
                    <a:moveTo>
                      <a:pt x="244602" y="164592"/>
                    </a:moveTo>
                    <a:lnTo>
                      <a:pt x="243078" y="163068"/>
                    </a:lnTo>
                    <a:lnTo>
                      <a:pt x="241554" y="164592"/>
                    </a:lnTo>
                    <a:lnTo>
                      <a:pt x="243078" y="166116"/>
                    </a:lnTo>
                    <a:lnTo>
                      <a:pt x="244602" y="164592"/>
                    </a:lnTo>
                    <a:close/>
                  </a:path>
                  <a:path w="2208529" h="462914">
                    <a:moveTo>
                      <a:pt x="244602" y="158496"/>
                    </a:moveTo>
                    <a:lnTo>
                      <a:pt x="243078" y="156972"/>
                    </a:lnTo>
                    <a:lnTo>
                      <a:pt x="241554" y="158496"/>
                    </a:lnTo>
                    <a:lnTo>
                      <a:pt x="243078" y="160020"/>
                    </a:lnTo>
                    <a:lnTo>
                      <a:pt x="244602" y="158496"/>
                    </a:lnTo>
                    <a:close/>
                  </a:path>
                  <a:path w="2208529" h="462914">
                    <a:moveTo>
                      <a:pt x="244602" y="152400"/>
                    </a:moveTo>
                    <a:lnTo>
                      <a:pt x="243078" y="150876"/>
                    </a:lnTo>
                    <a:lnTo>
                      <a:pt x="241554" y="152400"/>
                    </a:lnTo>
                    <a:lnTo>
                      <a:pt x="243078" y="153924"/>
                    </a:lnTo>
                    <a:lnTo>
                      <a:pt x="244602" y="152400"/>
                    </a:lnTo>
                    <a:close/>
                  </a:path>
                  <a:path w="2208529" h="462914">
                    <a:moveTo>
                      <a:pt x="244602" y="146304"/>
                    </a:moveTo>
                    <a:lnTo>
                      <a:pt x="243078" y="144780"/>
                    </a:lnTo>
                    <a:lnTo>
                      <a:pt x="241554" y="146304"/>
                    </a:lnTo>
                    <a:lnTo>
                      <a:pt x="243078" y="147828"/>
                    </a:lnTo>
                    <a:lnTo>
                      <a:pt x="244602" y="146304"/>
                    </a:lnTo>
                    <a:close/>
                  </a:path>
                  <a:path w="2208529" h="462914">
                    <a:moveTo>
                      <a:pt x="244602" y="140208"/>
                    </a:moveTo>
                    <a:lnTo>
                      <a:pt x="243078" y="138684"/>
                    </a:lnTo>
                    <a:lnTo>
                      <a:pt x="241554" y="140208"/>
                    </a:lnTo>
                    <a:lnTo>
                      <a:pt x="243078" y="141732"/>
                    </a:lnTo>
                    <a:lnTo>
                      <a:pt x="244602" y="140208"/>
                    </a:lnTo>
                    <a:close/>
                  </a:path>
                  <a:path w="2208529" h="462914">
                    <a:moveTo>
                      <a:pt x="244602" y="134112"/>
                    </a:moveTo>
                    <a:lnTo>
                      <a:pt x="243078" y="132588"/>
                    </a:lnTo>
                    <a:lnTo>
                      <a:pt x="241554" y="134112"/>
                    </a:lnTo>
                    <a:lnTo>
                      <a:pt x="243078" y="135636"/>
                    </a:lnTo>
                    <a:lnTo>
                      <a:pt x="244602" y="134112"/>
                    </a:lnTo>
                    <a:close/>
                  </a:path>
                  <a:path w="2208529" h="462914">
                    <a:moveTo>
                      <a:pt x="244602" y="128016"/>
                    </a:moveTo>
                    <a:lnTo>
                      <a:pt x="243078" y="126492"/>
                    </a:lnTo>
                    <a:lnTo>
                      <a:pt x="241554" y="128016"/>
                    </a:lnTo>
                    <a:lnTo>
                      <a:pt x="243078" y="129540"/>
                    </a:lnTo>
                    <a:lnTo>
                      <a:pt x="244602" y="128016"/>
                    </a:lnTo>
                    <a:close/>
                  </a:path>
                  <a:path w="2208529" h="462914">
                    <a:moveTo>
                      <a:pt x="244602" y="121920"/>
                    </a:moveTo>
                    <a:lnTo>
                      <a:pt x="243078" y="120396"/>
                    </a:lnTo>
                    <a:lnTo>
                      <a:pt x="241554" y="121920"/>
                    </a:lnTo>
                    <a:lnTo>
                      <a:pt x="243078" y="123444"/>
                    </a:lnTo>
                    <a:lnTo>
                      <a:pt x="244602" y="121920"/>
                    </a:lnTo>
                    <a:close/>
                  </a:path>
                  <a:path w="2208529" h="462914">
                    <a:moveTo>
                      <a:pt x="244602" y="115824"/>
                    </a:moveTo>
                    <a:lnTo>
                      <a:pt x="243078" y="114300"/>
                    </a:lnTo>
                    <a:lnTo>
                      <a:pt x="241554" y="115824"/>
                    </a:lnTo>
                    <a:lnTo>
                      <a:pt x="243078" y="117348"/>
                    </a:lnTo>
                    <a:lnTo>
                      <a:pt x="244602" y="115824"/>
                    </a:lnTo>
                    <a:close/>
                  </a:path>
                  <a:path w="2208529" h="462914">
                    <a:moveTo>
                      <a:pt x="244602" y="109728"/>
                    </a:moveTo>
                    <a:lnTo>
                      <a:pt x="243078" y="108204"/>
                    </a:lnTo>
                    <a:lnTo>
                      <a:pt x="241554" y="109728"/>
                    </a:lnTo>
                    <a:lnTo>
                      <a:pt x="243078" y="111252"/>
                    </a:lnTo>
                    <a:lnTo>
                      <a:pt x="244602" y="109728"/>
                    </a:lnTo>
                    <a:close/>
                  </a:path>
                  <a:path w="2208529" h="462914">
                    <a:moveTo>
                      <a:pt x="244602" y="103632"/>
                    </a:moveTo>
                    <a:lnTo>
                      <a:pt x="243078" y="102108"/>
                    </a:lnTo>
                    <a:lnTo>
                      <a:pt x="241554" y="103632"/>
                    </a:lnTo>
                    <a:lnTo>
                      <a:pt x="243078" y="105156"/>
                    </a:lnTo>
                    <a:lnTo>
                      <a:pt x="244602" y="103632"/>
                    </a:lnTo>
                    <a:close/>
                  </a:path>
                  <a:path w="2208529" h="462914">
                    <a:moveTo>
                      <a:pt x="244602" y="97536"/>
                    </a:moveTo>
                    <a:lnTo>
                      <a:pt x="243078" y="96012"/>
                    </a:lnTo>
                    <a:lnTo>
                      <a:pt x="241554" y="97536"/>
                    </a:lnTo>
                    <a:lnTo>
                      <a:pt x="243078" y="99060"/>
                    </a:lnTo>
                    <a:lnTo>
                      <a:pt x="244602" y="97536"/>
                    </a:lnTo>
                    <a:close/>
                  </a:path>
                  <a:path w="2208529" h="462914">
                    <a:moveTo>
                      <a:pt x="244602" y="91440"/>
                    </a:moveTo>
                    <a:lnTo>
                      <a:pt x="243078" y="89916"/>
                    </a:lnTo>
                    <a:lnTo>
                      <a:pt x="241554" y="91440"/>
                    </a:lnTo>
                    <a:lnTo>
                      <a:pt x="243078" y="92964"/>
                    </a:lnTo>
                    <a:lnTo>
                      <a:pt x="244602" y="91440"/>
                    </a:lnTo>
                    <a:close/>
                  </a:path>
                  <a:path w="2208529" h="462914">
                    <a:moveTo>
                      <a:pt x="244602" y="85344"/>
                    </a:moveTo>
                    <a:lnTo>
                      <a:pt x="243078" y="83820"/>
                    </a:lnTo>
                    <a:lnTo>
                      <a:pt x="241554" y="85344"/>
                    </a:lnTo>
                    <a:lnTo>
                      <a:pt x="243078" y="86868"/>
                    </a:lnTo>
                    <a:lnTo>
                      <a:pt x="244602" y="85344"/>
                    </a:lnTo>
                    <a:close/>
                  </a:path>
                  <a:path w="2208529" h="462914">
                    <a:moveTo>
                      <a:pt x="244602" y="79248"/>
                    </a:moveTo>
                    <a:lnTo>
                      <a:pt x="243078" y="77724"/>
                    </a:lnTo>
                    <a:lnTo>
                      <a:pt x="241554" y="79248"/>
                    </a:lnTo>
                    <a:lnTo>
                      <a:pt x="243078" y="80772"/>
                    </a:lnTo>
                    <a:lnTo>
                      <a:pt x="244602" y="79248"/>
                    </a:lnTo>
                    <a:close/>
                  </a:path>
                  <a:path w="2208529" h="462914">
                    <a:moveTo>
                      <a:pt x="244602" y="73152"/>
                    </a:moveTo>
                    <a:lnTo>
                      <a:pt x="243078" y="71628"/>
                    </a:lnTo>
                    <a:lnTo>
                      <a:pt x="241554" y="73152"/>
                    </a:lnTo>
                    <a:lnTo>
                      <a:pt x="243078" y="74676"/>
                    </a:lnTo>
                    <a:lnTo>
                      <a:pt x="244602" y="73152"/>
                    </a:lnTo>
                    <a:close/>
                  </a:path>
                  <a:path w="2208529" h="462914">
                    <a:moveTo>
                      <a:pt x="244602" y="67056"/>
                    </a:moveTo>
                    <a:lnTo>
                      <a:pt x="243078" y="65532"/>
                    </a:lnTo>
                    <a:lnTo>
                      <a:pt x="241554" y="67056"/>
                    </a:lnTo>
                    <a:lnTo>
                      <a:pt x="243078" y="68580"/>
                    </a:lnTo>
                    <a:lnTo>
                      <a:pt x="244602" y="67056"/>
                    </a:lnTo>
                    <a:close/>
                  </a:path>
                  <a:path w="2208529" h="462914">
                    <a:moveTo>
                      <a:pt x="244602" y="60960"/>
                    </a:moveTo>
                    <a:lnTo>
                      <a:pt x="243078" y="59436"/>
                    </a:lnTo>
                    <a:lnTo>
                      <a:pt x="241554" y="60960"/>
                    </a:lnTo>
                    <a:lnTo>
                      <a:pt x="243078" y="62484"/>
                    </a:lnTo>
                    <a:lnTo>
                      <a:pt x="244602" y="60960"/>
                    </a:lnTo>
                    <a:close/>
                  </a:path>
                  <a:path w="2208529" h="462914">
                    <a:moveTo>
                      <a:pt x="244602" y="54864"/>
                    </a:moveTo>
                    <a:lnTo>
                      <a:pt x="243078" y="53340"/>
                    </a:lnTo>
                    <a:lnTo>
                      <a:pt x="241554" y="54864"/>
                    </a:lnTo>
                    <a:lnTo>
                      <a:pt x="243078" y="56388"/>
                    </a:lnTo>
                    <a:lnTo>
                      <a:pt x="244602" y="54864"/>
                    </a:lnTo>
                    <a:close/>
                  </a:path>
                  <a:path w="2208529" h="462914">
                    <a:moveTo>
                      <a:pt x="244602" y="49530"/>
                    </a:moveTo>
                    <a:lnTo>
                      <a:pt x="243078" y="48006"/>
                    </a:lnTo>
                    <a:lnTo>
                      <a:pt x="241554" y="49530"/>
                    </a:lnTo>
                    <a:lnTo>
                      <a:pt x="243078" y="51054"/>
                    </a:lnTo>
                    <a:lnTo>
                      <a:pt x="244602" y="49530"/>
                    </a:lnTo>
                    <a:close/>
                  </a:path>
                  <a:path w="2208529" h="462914">
                    <a:moveTo>
                      <a:pt x="244602" y="43434"/>
                    </a:moveTo>
                    <a:lnTo>
                      <a:pt x="243078" y="41910"/>
                    </a:lnTo>
                    <a:lnTo>
                      <a:pt x="241554" y="43434"/>
                    </a:lnTo>
                    <a:lnTo>
                      <a:pt x="243078" y="44958"/>
                    </a:lnTo>
                    <a:lnTo>
                      <a:pt x="244602" y="43434"/>
                    </a:lnTo>
                    <a:close/>
                  </a:path>
                  <a:path w="2208529" h="462914">
                    <a:moveTo>
                      <a:pt x="244602" y="37338"/>
                    </a:moveTo>
                    <a:lnTo>
                      <a:pt x="243078" y="35814"/>
                    </a:lnTo>
                    <a:lnTo>
                      <a:pt x="241554" y="37338"/>
                    </a:lnTo>
                    <a:lnTo>
                      <a:pt x="243078" y="38862"/>
                    </a:lnTo>
                    <a:lnTo>
                      <a:pt x="244602" y="37338"/>
                    </a:lnTo>
                    <a:close/>
                  </a:path>
                  <a:path w="2208529" h="462914">
                    <a:moveTo>
                      <a:pt x="244602" y="31242"/>
                    </a:moveTo>
                    <a:lnTo>
                      <a:pt x="243078" y="29718"/>
                    </a:lnTo>
                    <a:lnTo>
                      <a:pt x="241554" y="31242"/>
                    </a:lnTo>
                    <a:lnTo>
                      <a:pt x="243078" y="32766"/>
                    </a:lnTo>
                    <a:lnTo>
                      <a:pt x="244602" y="31242"/>
                    </a:lnTo>
                    <a:close/>
                  </a:path>
                  <a:path w="2208529" h="462914">
                    <a:moveTo>
                      <a:pt x="244602" y="25146"/>
                    </a:moveTo>
                    <a:lnTo>
                      <a:pt x="243078" y="23622"/>
                    </a:lnTo>
                    <a:lnTo>
                      <a:pt x="241554" y="25146"/>
                    </a:lnTo>
                    <a:lnTo>
                      <a:pt x="243078" y="26670"/>
                    </a:lnTo>
                    <a:lnTo>
                      <a:pt x="244602" y="25146"/>
                    </a:lnTo>
                    <a:close/>
                  </a:path>
                  <a:path w="2208529" h="462914">
                    <a:moveTo>
                      <a:pt x="244602" y="19050"/>
                    </a:moveTo>
                    <a:lnTo>
                      <a:pt x="243078" y="17526"/>
                    </a:lnTo>
                    <a:lnTo>
                      <a:pt x="241554" y="19050"/>
                    </a:lnTo>
                    <a:lnTo>
                      <a:pt x="243078" y="20574"/>
                    </a:lnTo>
                    <a:lnTo>
                      <a:pt x="244602" y="19050"/>
                    </a:lnTo>
                    <a:close/>
                  </a:path>
                  <a:path w="2208529" h="462914">
                    <a:moveTo>
                      <a:pt x="244602" y="12954"/>
                    </a:moveTo>
                    <a:lnTo>
                      <a:pt x="243078" y="11430"/>
                    </a:lnTo>
                    <a:lnTo>
                      <a:pt x="241554" y="12954"/>
                    </a:lnTo>
                    <a:lnTo>
                      <a:pt x="243078" y="14478"/>
                    </a:lnTo>
                    <a:lnTo>
                      <a:pt x="244602" y="12954"/>
                    </a:lnTo>
                    <a:close/>
                  </a:path>
                  <a:path w="2208529" h="462914">
                    <a:moveTo>
                      <a:pt x="244602" y="6858"/>
                    </a:moveTo>
                    <a:lnTo>
                      <a:pt x="243078" y="5334"/>
                    </a:lnTo>
                    <a:lnTo>
                      <a:pt x="241554" y="6858"/>
                    </a:lnTo>
                    <a:lnTo>
                      <a:pt x="243078" y="8382"/>
                    </a:lnTo>
                    <a:lnTo>
                      <a:pt x="244602" y="6858"/>
                    </a:lnTo>
                    <a:close/>
                  </a:path>
                  <a:path w="2208529" h="462914">
                    <a:moveTo>
                      <a:pt x="244602" y="762"/>
                    </a:moveTo>
                    <a:lnTo>
                      <a:pt x="243827" y="0"/>
                    </a:lnTo>
                    <a:lnTo>
                      <a:pt x="242316" y="0"/>
                    </a:lnTo>
                    <a:lnTo>
                      <a:pt x="241554" y="762"/>
                    </a:lnTo>
                    <a:lnTo>
                      <a:pt x="243078" y="2286"/>
                    </a:lnTo>
                    <a:lnTo>
                      <a:pt x="244602" y="762"/>
                    </a:lnTo>
                    <a:close/>
                  </a:path>
                  <a:path w="2208529" h="462914">
                    <a:moveTo>
                      <a:pt x="511302" y="455676"/>
                    </a:moveTo>
                    <a:lnTo>
                      <a:pt x="509778" y="454152"/>
                    </a:lnTo>
                    <a:lnTo>
                      <a:pt x="508254" y="455676"/>
                    </a:lnTo>
                    <a:lnTo>
                      <a:pt x="509778" y="457200"/>
                    </a:lnTo>
                    <a:lnTo>
                      <a:pt x="511302" y="455676"/>
                    </a:lnTo>
                    <a:close/>
                  </a:path>
                  <a:path w="2208529" h="462914">
                    <a:moveTo>
                      <a:pt x="511302" y="449580"/>
                    </a:moveTo>
                    <a:lnTo>
                      <a:pt x="509778" y="448056"/>
                    </a:lnTo>
                    <a:lnTo>
                      <a:pt x="508254" y="449580"/>
                    </a:lnTo>
                    <a:lnTo>
                      <a:pt x="509778" y="451104"/>
                    </a:lnTo>
                    <a:lnTo>
                      <a:pt x="511302" y="449580"/>
                    </a:lnTo>
                    <a:close/>
                  </a:path>
                  <a:path w="2208529" h="462914">
                    <a:moveTo>
                      <a:pt x="511302" y="443484"/>
                    </a:moveTo>
                    <a:lnTo>
                      <a:pt x="509778" y="441960"/>
                    </a:lnTo>
                    <a:lnTo>
                      <a:pt x="508254" y="443484"/>
                    </a:lnTo>
                    <a:lnTo>
                      <a:pt x="509778" y="445008"/>
                    </a:lnTo>
                    <a:lnTo>
                      <a:pt x="511302" y="443484"/>
                    </a:lnTo>
                    <a:close/>
                  </a:path>
                  <a:path w="2208529" h="462914">
                    <a:moveTo>
                      <a:pt x="511302" y="437388"/>
                    </a:moveTo>
                    <a:lnTo>
                      <a:pt x="509778" y="435864"/>
                    </a:lnTo>
                    <a:lnTo>
                      <a:pt x="508254" y="437388"/>
                    </a:lnTo>
                    <a:lnTo>
                      <a:pt x="509778" y="438912"/>
                    </a:lnTo>
                    <a:lnTo>
                      <a:pt x="511302" y="437388"/>
                    </a:lnTo>
                    <a:close/>
                  </a:path>
                  <a:path w="2208529" h="462914">
                    <a:moveTo>
                      <a:pt x="511302" y="431292"/>
                    </a:moveTo>
                    <a:lnTo>
                      <a:pt x="509778" y="429768"/>
                    </a:lnTo>
                    <a:lnTo>
                      <a:pt x="508254" y="431292"/>
                    </a:lnTo>
                    <a:lnTo>
                      <a:pt x="509778" y="432816"/>
                    </a:lnTo>
                    <a:lnTo>
                      <a:pt x="511302" y="431292"/>
                    </a:lnTo>
                    <a:close/>
                  </a:path>
                  <a:path w="2208529" h="462914">
                    <a:moveTo>
                      <a:pt x="511302" y="425196"/>
                    </a:moveTo>
                    <a:lnTo>
                      <a:pt x="509778" y="423672"/>
                    </a:lnTo>
                    <a:lnTo>
                      <a:pt x="508254" y="425196"/>
                    </a:lnTo>
                    <a:lnTo>
                      <a:pt x="509778" y="426720"/>
                    </a:lnTo>
                    <a:lnTo>
                      <a:pt x="511302" y="425196"/>
                    </a:lnTo>
                    <a:close/>
                  </a:path>
                  <a:path w="2208529" h="462914">
                    <a:moveTo>
                      <a:pt x="511302" y="419100"/>
                    </a:moveTo>
                    <a:lnTo>
                      <a:pt x="509778" y="417576"/>
                    </a:lnTo>
                    <a:lnTo>
                      <a:pt x="508254" y="419100"/>
                    </a:lnTo>
                    <a:lnTo>
                      <a:pt x="509778" y="420624"/>
                    </a:lnTo>
                    <a:lnTo>
                      <a:pt x="511302" y="419100"/>
                    </a:lnTo>
                    <a:close/>
                  </a:path>
                  <a:path w="2208529" h="462914">
                    <a:moveTo>
                      <a:pt x="511302" y="413004"/>
                    </a:moveTo>
                    <a:lnTo>
                      <a:pt x="509778" y="411480"/>
                    </a:lnTo>
                    <a:lnTo>
                      <a:pt x="508254" y="413004"/>
                    </a:lnTo>
                    <a:lnTo>
                      <a:pt x="509778" y="414528"/>
                    </a:lnTo>
                    <a:lnTo>
                      <a:pt x="511302" y="413004"/>
                    </a:lnTo>
                    <a:close/>
                  </a:path>
                  <a:path w="2208529" h="462914">
                    <a:moveTo>
                      <a:pt x="511302" y="406908"/>
                    </a:moveTo>
                    <a:lnTo>
                      <a:pt x="509778" y="405384"/>
                    </a:lnTo>
                    <a:lnTo>
                      <a:pt x="508254" y="406908"/>
                    </a:lnTo>
                    <a:lnTo>
                      <a:pt x="509778" y="408432"/>
                    </a:lnTo>
                    <a:lnTo>
                      <a:pt x="511302" y="406908"/>
                    </a:lnTo>
                    <a:close/>
                  </a:path>
                  <a:path w="2208529" h="462914">
                    <a:moveTo>
                      <a:pt x="511302" y="400812"/>
                    </a:moveTo>
                    <a:lnTo>
                      <a:pt x="509778" y="399288"/>
                    </a:lnTo>
                    <a:lnTo>
                      <a:pt x="508254" y="400812"/>
                    </a:lnTo>
                    <a:lnTo>
                      <a:pt x="509778" y="402336"/>
                    </a:lnTo>
                    <a:lnTo>
                      <a:pt x="511302" y="400812"/>
                    </a:lnTo>
                    <a:close/>
                  </a:path>
                  <a:path w="2208529" h="462914">
                    <a:moveTo>
                      <a:pt x="511302" y="394716"/>
                    </a:moveTo>
                    <a:lnTo>
                      <a:pt x="509778" y="393192"/>
                    </a:lnTo>
                    <a:lnTo>
                      <a:pt x="508254" y="394716"/>
                    </a:lnTo>
                    <a:lnTo>
                      <a:pt x="509778" y="396240"/>
                    </a:lnTo>
                    <a:lnTo>
                      <a:pt x="511302" y="394716"/>
                    </a:lnTo>
                    <a:close/>
                  </a:path>
                  <a:path w="2208529" h="462914">
                    <a:moveTo>
                      <a:pt x="511302" y="389382"/>
                    </a:moveTo>
                    <a:lnTo>
                      <a:pt x="509778" y="387858"/>
                    </a:lnTo>
                    <a:lnTo>
                      <a:pt x="508254" y="389382"/>
                    </a:lnTo>
                    <a:lnTo>
                      <a:pt x="509778" y="390906"/>
                    </a:lnTo>
                    <a:lnTo>
                      <a:pt x="511302" y="389382"/>
                    </a:lnTo>
                    <a:close/>
                  </a:path>
                  <a:path w="2208529" h="462914">
                    <a:moveTo>
                      <a:pt x="511302" y="383286"/>
                    </a:moveTo>
                    <a:lnTo>
                      <a:pt x="509778" y="381762"/>
                    </a:lnTo>
                    <a:lnTo>
                      <a:pt x="508254" y="383286"/>
                    </a:lnTo>
                    <a:lnTo>
                      <a:pt x="509778" y="384810"/>
                    </a:lnTo>
                    <a:lnTo>
                      <a:pt x="511302" y="383286"/>
                    </a:lnTo>
                    <a:close/>
                  </a:path>
                  <a:path w="2208529" h="462914">
                    <a:moveTo>
                      <a:pt x="511302" y="377190"/>
                    </a:moveTo>
                    <a:lnTo>
                      <a:pt x="509778" y="375666"/>
                    </a:lnTo>
                    <a:lnTo>
                      <a:pt x="508254" y="377190"/>
                    </a:lnTo>
                    <a:lnTo>
                      <a:pt x="509778" y="378714"/>
                    </a:lnTo>
                    <a:lnTo>
                      <a:pt x="511302" y="377190"/>
                    </a:lnTo>
                    <a:close/>
                  </a:path>
                  <a:path w="2208529" h="462914">
                    <a:moveTo>
                      <a:pt x="511302" y="371094"/>
                    </a:moveTo>
                    <a:lnTo>
                      <a:pt x="509778" y="369570"/>
                    </a:lnTo>
                    <a:lnTo>
                      <a:pt x="508254" y="371094"/>
                    </a:lnTo>
                    <a:lnTo>
                      <a:pt x="509778" y="372618"/>
                    </a:lnTo>
                    <a:lnTo>
                      <a:pt x="511302" y="371094"/>
                    </a:lnTo>
                    <a:close/>
                  </a:path>
                  <a:path w="2208529" h="462914">
                    <a:moveTo>
                      <a:pt x="511302" y="364998"/>
                    </a:moveTo>
                    <a:lnTo>
                      <a:pt x="509778" y="363474"/>
                    </a:lnTo>
                    <a:lnTo>
                      <a:pt x="508254" y="364998"/>
                    </a:lnTo>
                    <a:lnTo>
                      <a:pt x="509778" y="366522"/>
                    </a:lnTo>
                    <a:lnTo>
                      <a:pt x="511302" y="364998"/>
                    </a:lnTo>
                    <a:close/>
                  </a:path>
                  <a:path w="2208529" h="462914">
                    <a:moveTo>
                      <a:pt x="511302" y="358902"/>
                    </a:moveTo>
                    <a:lnTo>
                      <a:pt x="509778" y="357378"/>
                    </a:lnTo>
                    <a:lnTo>
                      <a:pt x="508254" y="358902"/>
                    </a:lnTo>
                    <a:lnTo>
                      <a:pt x="509778" y="360426"/>
                    </a:lnTo>
                    <a:lnTo>
                      <a:pt x="511302" y="358902"/>
                    </a:lnTo>
                    <a:close/>
                  </a:path>
                  <a:path w="2208529" h="462914">
                    <a:moveTo>
                      <a:pt x="511302" y="352806"/>
                    </a:moveTo>
                    <a:lnTo>
                      <a:pt x="509778" y="351282"/>
                    </a:lnTo>
                    <a:lnTo>
                      <a:pt x="508254" y="352806"/>
                    </a:lnTo>
                    <a:lnTo>
                      <a:pt x="509778" y="354330"/>
                    </a:lnTo>
                    <a:lnTo>
                      <a:pt x="511302" y="352806"/>
                    </a:lnTo>
                    <a:close/>
                  </a:path>
                  <a:path w="2208529" h="462914">
                    <a:moveTo>
                      <a:pt x="511302" y="346710"/>
                    </a:moveTo>
                    <a:lnTo>
                      <a:pt x="509778" y="345186"/>
                    </a:lnTo>
                    <a:lnTo>
                      <a:pt x="508254" y="346710"/>
                    </a:lnTo>
                    <a:lnTo>
                      <a:pt x="509778" y="348234"/>
                    </a:lnTo>
                    <a:lnTo>
                      <a:pt x="511302" y="346710"/>
                    </a:lnTo>
                    <a:close/>
                  </a:path>
                  <a:path w="2208529" h="462914">
                    <a:moveTo>
                      <a:pt x="511302" y="340614"/>
                    </a:moveTo>
                    <a:lnTo>
                      <a:pt x="509778" y="339090"/>
                    </a:lnTo>
                    <a:lnTo>
                      <a:pt x="508254" y="340614"/>
                    </a:lnTo>
                    <a:lnTo>
                      <a:pt x="509778" y="342138"/>
                    </a:lnTo>
                    <a:lnTo>
                      <a:pt x="511302" y="340614"/>
                    </a:lnTo>
                    <a:close/>
                  </a:path>
                  <a:path w="2208529" h="462914">
                    <a:moveTo>
                      <a:pt x="511302" y="334518"/>
                    </a:moveTo>
                    <a:lnTo>
                      <a:pt x="509778" y="332994"/>
                    </a:lnTo>
                    <a:lnTo>
                      <a:pt x="508254" y="334518"/>
                    </a:lnTo>
                    <a:lnTo>
                      <a:pt x="509778" y="336042"/>
                    </a:lnTo>
                    <a:lnTo>
                      <a:pt x="511302" y="334518"/>
                    </a:lnTo>
                    <a:close/>
                  </a:path>
                  <a:path w="2208529" h="462914">
                    <a:moveTo>
                      <a:pt x="511302" y="328422"/>
                    </a:moveTo>
                    <a:lnTo>
                      <a:pt x="509778" y="326898"/>
                    </a:lnTo>
                    <a:lnTo>
                      <a:pt x="508254" y="328422"/>
                    </a:lnTo>
                    <a:lnTo>
                      <a:pt x="509778" y="329946"/>
                    </a:lnTo>
                    <a:lnTo>
                      <a:pt x="511302" y="328422"/>
                    </a:lnTo>
                    <a:close/>
                  </a:path>
                  <a:path w="2208529" h="462914">
                    <a:moveTo>
                      <a:pt x="511302" y="322326"/>
                    </a:moveTo>
                    <a:lnTo>
                      <a:pt x="509778" y="320802"/>
                    </a:lnTo>
                    <a:lnTo>
                      <a:pt x="508254" y="322326"/>
                    </a:lnTo>
                    <a:lnTo>
                      <a:pt x="509778" y="323850"/>
                    </a:lnTo>
                    <a:lnTo>
                      <a:pt x="511302" y="322326"/>
                    </a:lnTo>
                    <a:close/>
                  </a:path>
                  <a:path w="2208529" h="462914">
                    <a:moveTo>
                      <a:pt x="511302" y="316230"/>
                    </a:moveTo>
                    <a:lnTo>
                      <a:pt x="509778" y="314706"/>
                    </a:lnTo>
                    <a:lnTo>
                      <a:pt x="508254" y="316230"/>
                    </a:lnTo>
                    <a:lnTo>
                      <a:pt x="509778" y="317754"/>
                    </a:lnTo>
                    <a:lnTo>
                      <a:pt x="511302" y="316230"/>
                    </a:lnTo>
                    <a:close/>
                  </a:path>
                  <a:path w="2208529" h="462914">
                    <a:moveTo>
                      <a:pt x="511302" y="310134"/>
                    </a:moveTo>
                    <a:lnTo>
                      <a:pt x="509778" y="308610"/>
                    </a:lnTo>
                    <a:lnTo>
                      <a:pt x="508254" y="310134"/>
                    </a:lnTo>
                    <a:lnTo>
                      <a:pt x="509778" y="311658"/>
                    </a:lnTo>
                    <a:lnTo>
                      <a:pt x="511302" y="310134"/>
                    </a:lnTo>
                    <a:close/>
                  </a:path>
                  <a:path w="2208529" h="462914">
                    <a:moveTo>
                      <a:pt x="511302" y="304038"/>
                    </a:moveTo>
                    <a:lnTo>
                      <a:pt x="509778" y="302514"/>
                    </a:lnTo>
                    <a:lnTo>
                      <a:pt x="508254" y="304038"/>
                    </a:lnTo>
                    <a:lnTo>
                      <a:pt x="509778" y="305562"/>
                    </a:lnTo>
                    <a:lnTo>
                      <a:pt x="511302" y="304038"/>
                    </a:lnTo>
                    <a:close/>
                  </a:path>
                  <a:path w="2208529" h="462914">
                    <a:moveTo>
                      <a:pt x="511302" y="297942"/>
                    </a:moveTo>
                    <a:lnTo>
                      <a:pt x="509778" y="296418"/>
                    </a:lnTo>
                    <a:lnTo>
                      <a:pt x="508254" y="297942"/>
                    </a:lnTo>
                    <a:lnTo>
                      <a:pt x="509778" y="299466"/>
                    </a:lnTo>
                    <a:lnTo>
                      <a:pt x="511302" y="297942"/>
                    </a:lnTo>
                    <a:close/>
                  </a:path>
                  <a:path w="2208529" h="462914">
                    <a:moveTo>
                      <a:pt x="511302" y="291846"/>
                    </a:moveTo>
                    <a:lnTo>
                      <a:pt x="509778" y="290322"/>
                    </a:lnTo>
                    <a:lnTo>
                      <a:pt x="508254" y="291846"/>
                    </a:lnTo>
                    <a:lnTo>
                      <a:pt x="509778" y="293370"/>
                    </a:lnTo>
                    <a:lnTo>
                      <a:pt x="511302" y="291846"/>
                    </a:lnTo>
                    <a:close/>
                  </a:path>
                  <a:path w="2208529" h="462914">
                    <a:moveTo>
                      <a:pt x="511302" y="285750"/>
                    </a:moveTo>
                    <a:lnTo>
                      <a:pt x="509778" y="284226"/>
                    </a:lnTo>
                    <a:lnTo>
                      <a:pt x="508254" y="285750"/>
                    </a:lnTo>
                    <a:lnTo>
                      <a:pt x="509778" y="287274"/>
                    </a:lnTo>
                    <a:lnTo>
                      <a:pt x="511302" y="285750"/>
                    </a:lnTo>
                    <a:close/>
                  </a:path>
                  <a:path w="2208529" h="462914">
                    <a:moveTo>
                      <a:pt x="511302" y="279654"/>
                    </a:moveTo>
                    <a:lnTo>
                      <a:pt x="509778" y="278130"/>
                    </a:lnTo>
                    <a:lnTo>
                      <a:pt x="508254" y="279654"/>
                    </a:lnTo>
                    <a:lnTo>
                      <a:pt x="509778" y="281178"/>
                    </a:lnTo>
                    <a:lnTo>
                      <a:pt x="511302" y="279654"/>
                    </a:lnTo>
                    <a:close/>
                  </a:path>
                  <a:path w="2208529" h="462914">
                    <a:moveTo>
                      <a:pt x="511302" y="273558"/>
                    </a:moveTo>
                    <a:lnTo>
                      <a:pt x="509778" y="272034"/>
                    </a:lnTo>
                    <a:lnTo>
                      <a:pt x="508254" y="273558"/>
                    </a:lnTo>
                    <a:lnTo>
                      <a:pt x="509778" y="275082"/>
                    </a:lnTo>
                    <a:lnTo>
                      <a:pt x="511302" y="273558"/>
                    </a:lnTo>
                    <a:close/>
                  </a:path>
                  <a:path w="2208529" h="462914">
                    <a:moveTo>
                      <a:pt x="511302" y="267462"/>
                    </a:moveTo>
                    <a:lnTo>
                      <a:pt x="509778" y="265938"/>
                    </a:lnTo>
                    <a:lnTo>
                      <a:pt x="508254" y="267462"/>
                    </a:lnTo>
                    <a:lnTo>
                      <a:pt x="509778" y="268986"/>
                    </a:lnTo>
                    <a:lnTo>
                      <a:pt x="511302" y="267462"/>
                    </a:lnTo>
                    <a:close/>
                  </a:path>
                  <a:path w="2208529" h="462914">
                    <a:moveTo>
                      <a:pt x="511302" y="261366"/>
                    </a:moveTo>
                    <a:lnTo>
                      <a:pt x="509778" y="259842"/>
                    </a:lnTo>
                    <a:lnTo>
                      <a:pt x="508254" y="261366"/>
                    </a:lnTo>
                    <a:lnTo>
                      <a:pt x="509778" y="262890"/>
                    </a:lnTo>
                    <a:lnTo>
                      <a:pt x="511302" y="261366"/>
                    </a:lnTo>
                    <a:close/>
                  </a:path>
                  <a:path w="2208529" h="462914">
                    <a:moveTo>
                      <a:pt x="511302" y="255270"/>
                    </a:moveTo>
                    <a:lnTo>
                      <a:pt x="509778" y="253746"/>
                    </a:lnTo>
                    <a:lnTo>
                      <a:pt x="508254" y="255270"/>
                    </a:lnTo>
                    <a:lnTo>
                      <a:pt x="509778" y="256794"/>
                    </a:lnTo>
                    <a:lnTo>
                      <a:pt x="511302" y="255270"/>
                    </a:lnTo>
                    <a:close/>
                  </a:path>
                  <a:path w="2208529" h="462914">
                    <a:moveTo>
                      <a:pt x="511302" y="249174"/>
                    </a:moveTo>
                    <a:lnTo>
                      <a:pt x="509778" y="247650"/>
                    </a:lnTo>
                    <a:lnTo>
                      <a:pt x="508254" y="249174"/>
                    </a:lnTo>
                    <a:lnTo>
                      <a:pt x="509778" y="250698"/>
                    </a:lnTo>
                    <a:lnTo>
                      <a:pt x="511302" y="249174"/>
                    </a:lnTo>
                    <a:close/>
                  </a:path>
                  <a:path w="2208529" h="462914">
                    <a:moveTo>
                      <a:pt x="511302" y="243078"/>
                    </a:moveTo>
                    <a:lnTo>
                      <a:pt x="509778" y="241554"/>
                    </a:lnTo>
                    <a:lnTo>
                      <a:pt x="508254" y="243078"/>
                    </a:lnTo>
                    <a:lnTo>
                      <a:pt x="509778" y="244602"/>
                    </a:lnTo>
                    <a:lnTo>
                      <a:pt x="511302" y="243078"/>
                    </a:lnTo>
                    <a:close/>
                  </a:path>
                  <a:path w="2208529" h="462914">
                    <a:moveTo>
                      <a:pt x="511302" y="236982"/>
                    </a:moveTo>
                    <a:lnTo>
                      <a:pt x="509778" y="235458"/>
                    </a:lnTo>
                    <a:lnTo>
                      <a:pt x="508254" y="236982"/>
                    </a:lnTo>
                    <a:lnTo>
                      <a:pt x="509778" y="238506"/>
                    </a:lnTo>
                    <a:lnTo>
                      <a:pt x="511302" y="236982"/>
                    </a:lnTo>
                    <a:close/>
                  </a:path>
                  <a:path w="2208529" h="462914">
                    <a:moveTo>
                      <a:pt x="511302" y="231648"/>
                    </a:moveTo>
                    <a:lnTo>
                      <a:pt x="509778" y="230124"/>
                    </a:lnTo>
                    <a:lnTo>
                      <a:pt x="508254" y="231648"/>
                    </a:lnTo>
                    <a:lnTo>
                      <a:pt x="509778" y="233172"/>
                    </a:lnTo>
                    <a:lnTo>
                      <a:pt x="511302" y="231648"/>
                    </a:lnTo>
                    <a:close/>
                  </a:path>
                  <a:path w="2208529" h="462914">
                    <a:moveTo>
                      <a:pt x="511302" y="225552"/>
                    </a:moveTo>
                    <a:lnTo>
                      <a:pt x="509778" y="224028"/>
                    </a:lnTo>
                    <a:lnTo>
                      <a:pt x="508254" y="225552"/>
                    </a:lnTo>
                    <a:lnTo>
                      <a:pt x="509778" y="227076"/>
                    </a:lnTo>
                    <a:lnTo>
                      <a:pt x="511302" y="225552"/>
                    </a:lnTo>
                    <a:close/>
                  </a:path>
                  <a:path w="2208529" h="462914">
                    <a:moveTo>
                      <a:pt x="511302" y="219456"/>
                    </a:moveTo>
                    <a:lnTo>
                      <a:pt x="509778" y="217932"/>
                    </a:lnTo>
                    <a:lnTo>
                      <a:pt x="508254" y="219456"/>
                    </a:lnTo>
                    <a:lnTo>
                      <a:pt x="509778" y="220980"/>
                    </a:lnTo>
                    <a:lnTo>
                      <a:pt x="511302" y="219456"/>
                    </a:lnTo>
                    <a:close/>
                  </a:path>
                  <a:path w="2208529" h="462914">
                    <a:moveTo>
                      <a:pt x="511302" y="213360"/>
                    </a:moveTo>
                    <a:lnTo>
                      <a:pt x="509778" y="211836"/>
                    </a:lnTo>
                    <a:lnTo>
                      <a:pt x="508254" y="213360"/>
                    </a:lnTo>
                    <a:lnTo>
                      <a:pt x="509778" y="214884"/>
                    </a:lnTo>
                    <a:lnTo>
                      <a:pt x="511302" y="213360"/>
                    </a:lnTo>
                    <a:close/>
                  </a:path>
                  <a:path w="2208529" h="462914">
                    <a:moveTo>
                      <a:pt x="511302" y="207264"/>
                    </a:moveTo>
                    <a:lnTo>
                      <a:pt x="509778" y="205740"/>
                    </a:lnTo>
                    <a:lnTo>
                      <a:pt x="508254" y="207264"/>
                    </a:lnTo>
                    <a:lnTo>
                      <a:pt x="509778" y="208788"/>
                    </a:lnTo>
                    <a:lnTo>
                      <a:pt x="511302" y="207264"/>
                    </a:lnTo>
                    <a:close/>
                  </a:path>
                  <a:path w="2208529" h="462914">
                    <a:moveTo>
                      <a:pt x="511302" y="201168"/>
                    </a:moveTo>
                    <a:lnTo>
                      <a:pt x="509778" y="199644"/>
                    </a:lnTo>
                    <a:lnTo>
                      <a:pt x="508254" y="201168"/>
                    </a:lnTo>
                    <a:lnTo>
                      <a:pt x="509778" y="202692"/>
                    </a:lnTo>
                    <a:lnTo>
                      <a:pt x="511302" y="201168"/>
                    </a:lnTo>
                    <a:close/>
                  </a:path>
                  <a:path w="2208529" h="462914">
                    <a:moveTo>
                      <a:pt x="511302" y="195072"/>
                    </a:moveTo>
                    <a:lnTo>
                      <a:pt x="509778" y="193548"/>
                    </a:lnTo>
                    <a:lnTo>
                      <a:pt x="508254" y="195072"/>
                    </a:lnTo>
                    <a:lnTo>
                      <a:pt x="509778" y="196596"/>
                    </a:lnTo>
                    <a:lnTo>
                      <a:pt x="511302" y="195072"/>
                    </a:lnTo>
                    <a:close/>
                  </a:path>
                  <a:path w="2208529" h="462914">
                    <a:moveTo>
                      <a:pt x="511302" y="188976"/>
                    </a:moveTo>
                    <a:lnTo>
                      <a:pt x="509778" y="187452"/>
                    </a:lnTo>
                    <a:lnTo>
                      <a:pt x="508254" y="188976"/>
                    </a:lnTo>
                    <a:lnTo>
                      <a:pt x="509778" y="190500"/>
                    </a:lnTo>
                    <a:lnTo>
                      <a:pt x="511302" y="188976"/>
                    </a:lnTo>
                    <a:close/>
                  </a:path>
                  <a:path w="2208529" h="462914">
                    <a:moveTo>
                      <a:pt x="511302" y="182880"/>
                    </a:moveTo>
                    <a:lnTo>
                      <a:pt x="509778" y="181356"/>
                    </a:lnTo>
                    <a:lnTo>
                      <a:pt x="508254" y="182880"/>
                    </a:lnTo>
                    <a:lnTo>
                      <a:pt x="509778" y="184404"/>
                    </a:lnTo>
                    <a:lnTo>
                      <a:pt x="511302" y="182880"/>
                    </a:lnTo>
                    <a:close/>
                  </a:path>
                  <a:path w="2208529" h="462914">
                    <a:moveTo>
                      <a:pt x="511302" y="176784"/>
                    </a:moveTo>
                    <a:lnTo>
                      <a:pt x="509778" y="175260"/>
                    </a:lnTo>
                    <a:lnTo>
                      <a:pt x="508254" y="176784"/>
                    </a:lnTo>
                    <a:lnTo>
                      <a:pt x="509778" y="178308"/>
                    </a:lnTo>
                    <a:lnTo>
                      <a:pt x="511302" y="176784"/>
                    </a:lnTo>
                    <a:close/>
                  </a:path>
                  <a:path w="2208529" h="462914">
                    <a:moveTo>
                      <a:pt x="511302" y="170688"/>
                    </a:moveTo>
                    <a:lnTo>
                      <a:pt x="509778" y="169164"/>
                    </a:lnTo>
                    <a:lnTo>
                      <a:pt x="508254" y="170688"/>
                    </a:lnTo>
                    <a:lnTo>
                      <a:pt x="509778" y="172212"/>
                    </a:lnTo>
                    <a:lnTo>
                      <a:pt x="511302" y="170688"/>
                    </a:lnTo>
                    <a:close/>
                  </a:path>
                  <a:path w="2208529" h="462914">
                    <a:moveTo>
                      <a:pt x="511302" y="164592"/>
                    </a:moveTo>
                    <a:lnTo>
                      <a:pt x="509778" y="163068"/>
                    </a:lnTo>
                    <a:lnTo>
                      <a:pt x="508254" y="164592"/>
                    </a:lnTo>
                    <a:lnTo>
                      <a:pt x="509778" y="166116"/>
                    </a:lnTo>
                    <a:lnTo>
                      <a:pt x="511302" y="164592"/>
                    </a:lnTo>
                    <a:close/>
                  </a:path>
                  <a:path w="2208529" h="462914">
                    <a:moveTo>
                      <a:pt x="511302" y="158496"/>
                    </a:moveTo>
                    <a:lnTo>
                      <a:pt x="509778" y="156972"/>
                    </a:lnTo>
                    <a:lnTo>
                      <a:pt x="508254" y="158496"/>
                    </a:lnTo>
                    <a:lnTo>
                      <a:pt x="509778" y="160020"/>
                    </a:lnTo>
                    <a:lnTo>
                      <a:pt x="511302" y="158496"/>
                    </a:lnTo>
                    <a:close/>
                  </a:path>
                  <a:path w="2208529" h="462914">
                    <a:moveTo>
                      <a:pt x="511302" y="152400"/>
                    </a:moveTo>
                    <a:lnTo>
                      <a:pt x="509778" y="150876"/>
                    </a:lnTo>
                    <a:lnTo>
                      <a:pt x="508254" y="152400"/>
                    </a:lnTo>
                    <a:lnTo>
                      <a:pt x="509778" y="153924"/>
                    </a:lnTo>
                    <a:lnTo>
                      <a:pt x="511302" y="152400"/>
                    </a:lnTo>
                    <a:close/>
                  </a:path>
                  <a:path w="2208529" h="462914">
                    <a:moveTo>
                      <a:pt x="511302" y="146304"/>
                    </a:moveTo>
                    <a:lnTo>
                      <a:pt x="509778" y="144780"/>
                    </a:lnTo>
                    <a:lnTo>
                      <a:pt x="508254" y="146304"/>
                    </a:lnTo>
                    <a:lnTo>
                      <a:pt x="509778" y="147828"/>
                    </a:lnTo>
                    <a:lnTo>
                      <a:pt x="511302" y="146304"/>
                    </a:lnTo>
                    <a:close/>
                  </a:path>
                  <a:path w="2208529" h="462914">
                    <a:moveTo>
                      <a:pt x="511302" y="140208"/>
                    </a:moveTo>
                    <a:lnTo>
                      <a:pt x="509778" y="138684"/>
                    </a:lnTo>
                    <a:lnTo>
                      <a:pt x="508254" y="140208"/>
                    </a:lnTo>
                    <a:lnTo>
                      <a:pt x="509778" y="141732"/>
                    </a:lnTo>
                    <a:lnTo>
                      <a:pt x="511302" y="140208"/>
                    </a:lnTo>
                    <a:close/>
                  </a:path>
                  <a:path w="2208529" h="462914">
                    <a:moveTo>
                      <a:pt x="511302" y="134112"/>
                    </a:moveTo>
                    <a:lnTo>
                      <a:pt x="509778" y="132588"/>
                    </a:lnTo>
                    <a:lnTo>
                      <a:pt x="508254" y="134112"/>
                    </a:lnTo>
                    <a:lnTo>
                      <a:pt x="509778" y="135636"/>
                    </a:lnTo>
                    <a:lnTo>
                      <a:pt x="511302" y="134112"/>
                    </a:lnTo>
                    <a:close/>
                  </a:path>
                  <a:path w="2208529" h="462914">
                    <a:moveTo>
                      <a:pt x="511302" y="128016"/>
                    </a:moveTo>
                    <a:lnTo>
                      <a:pt x="509778" y="126492"/>
                    </a:lnTo>
                    <a:lnTo>
                      <a:pt x="508254" y="128016"/>
                    </a:lnTo>
                    <a:lnTo>
                      <a:pt x="509778" y="129540"/>
                    </a:lnTo>
                    <a:lnTo>
                      <a:pt x="511302" y="128016"/>
                    </a:lnTo>
                    <a:close/>
                  </a:path>
                  <a:path w="2208529" h="462914">
                    <a:moveTo>
                      <a:pt x="511302" y="121920"/>
                    </a:moveTo>
                    <a:lnTo>
                      <a:pt x="509778" y="120396"/>
                    </a:lnTo>
                    <a:lnTo>
                      <a:pt x="508254" y="121920"/>
                    </a:lnTo>
                    <a:lnTo>
                      <a:pt x="509778" y="123444"/>
                    </a:lnTo>
                    <a:lnTo>
                      <a:pt x="511302" y="121920"/>
                    </a:lnTo>
                    <a:close/>
                  </a:path>
                  <a:path w="2208529" h="462914">
                    <a:moveTo>
                      <a:pt x="511302" y="115824"/>
                    </a:moveTo>
                    <a:lnTo>
                      <a:pt x="509778" y="114300"/>
                    </a:lnTo>
                    <a:lnTo>
                      <a:pt x="508254" y="115824"/>
                    </a:lnTo>
                    <a:lnTo>
                      <a:pt x="509778" y="117348"/>
                    </a:lnTo>
                    <a:lnTo>
                      <a:pt x="511302" y="115824"/>
                    </a:lnTo>
                    <a:close/>
                  </a:path>
                  <a:path w="2208529" h="462914">
                    <a:moveTo>
                      <a:pt x="511302" y="109728"/>
                    </a:moveTo>
                    <a:lnTo>
                      <a:pt x="509778" y="108204"/>
                    </a:lnTo>
                    <a:lnTo>
                      <a:pt x="508254" y="109728"/>
                    </a:lnTo>
                    <a:lnTo>
                      <a:pt x="509778" y="111252"/>
                    </a:lnTo>
                    <a:lnTo>
                      <a:pt x="511302" y="109728"/>
                    </a:lnTo>
                    <a:close/>
                  </a:path>
                  <a:path w="2208529" h="462914">
                    <a:moveTo>
                      <a:pt x="511302" y="103632"/>
                    </a:moveTo>
                    <a:lnTo>
                      <a:pt x="509778" y="102108"/>
                    </a:lnTo>
                    <a:lnTo>
                      <a:pt x="508254" y="103632"/>
                    </a:lnTo>
                    <a:lnTo>
                      <a:pt x="509778" y="105156"/>
                    </a:lnTo>
                    <a:lnTo>
                      <a:pt x="511302" y="103632"/>
                    </a:lnTo>
                    <a:close/>
                  </a:path>
                  <a:path w="2208529" h="462914">
                    <a:moveTo>
                      <a:pt x="511302" y="97536"/>
                    </a:moveTo>
                    <a:lnTo>
                      <a:pt x="509778" y="96012"/>
                    </a:lnTo>
                    <a:lnTo>
                      <a:pt x="508254" y="97536"/>
                    </a:lnTo>
                    <a:lnTo>
                      <a:pt x="509778" y="99060"/>
                    </a:lnTo>
                    <a:lnTo>
                      <a:pt x="511302" y="97536"/>
                    </a:lnTo>
                    <a:close/>
                  </a:path>
                  <a:path w="2208529" h="462914">
                    <a:moveTo>
                      <a:pt x="511302" y="91440"/>
                    </a:moveTo>
                    <a:lnTo>
                      <a:pt x="509778" y="89916"/>
                    </a:lnTo>
                    <a:lnTo>
                      <a:pt x="508254" y="91440"/>
                    </a:lnTo>
                    <a:lnTo>
                      <a:pt x="509778" y="92964"/>
                    </a:lnTo>
                    <a:lnTo>
                      <a:pt x="511302" y="91440"/>
                    </a:lnTo>
                    <a:close/>
                  </a:path>
                  <a:path w="2208529" h="462914">
                    <a:moveTo>
                      <a:pt x="511302" y="85344"/>
                    </a:moveTo>
                    <a:lnTo>
                      <a:pt x="509778" y="83820"/>
                    </a:lnTo>
                    <a:lnTo>
                      <a:pt x="508254" y="85344"/>
                    </a:lnTo>
                    <a:lnTo>
                      <a:pt x="509778" y="86868"/>
                    </a:lnTo>
                    <a:lnTo>
                      <a:pt x="511302" y="85344"/>
                    </a:lnTo>
                    <a:close/>
                  </a:path>
                  <a:path w="2208529" h="462914">
                    <a:moveTo>
                      <a:pt x="511302" y="79248"/>
                    </a:moveTo>
                    <a:lnTo>
                      <a:pt x="509778" y="78486"/>
                    </a:lnTo>
                    <a:lnTo>
                      <a:pt x="508254" y="79248"/>
                    </a:lnTo>
                    <a:lnTo>
                      <a:pt x="508254" y="80010"/>
                    </a:lnTo>
                    <a:lnTo>
                      <a:pt x="509778" y="80772"/>
                    </a:lnTo>
                    <a:lnTo>
                      <a:pt x="511302" y="80010"/>
                    </a:lnTo>
                    <a:lnTo>
                      <a:pt x="511302" y="79248"/>
                    </a:lnTo>
                    <a:close/>
                  </a:path>
                  <a:path w="2208529" h="462914">
                    <a:moveTo>
                      <a:pt x="511302" y="73914"/>
                    </a:moveTo>
                    <a:lnTo>
                      <a:pt x="509778" y="72390"/>
                    </a:lnTo>
                    <a:lnTo>
                      <a:pt x="508254" y="73914"/>
                    </a:lnTo>
                    <a:lnTo>
                      <a:pt x="509778" y="75438"/>
                    </a:lnTo>
                    <a:lnTo>
                      <a:pt x="511302" y="73914"/>
                    </a:lnTo>
                    <a:close/>
                  </a:path>
                  <a:path w="2208529" h="462914">
                    <a:moveTo>
                      <a:pt x="511302" y="67818"/>
                    </a:moveTo>
                    <a:lnTo>
                      <a:pt x="509778" y="66294"/>
                    </a:lnTo>
                    <a:lnTo>
                      <a:pt x="508254" y="67818"/>
                    </a:lnTo>
                    <a:lnTo>
                      <a:pt x="509778" y="69342"/>
                    </a:lnTo>
                    <a:lnTo>
                      <a:pt x="511302" y="67818"/>
                    </a:lnTo>
                    <a:close/>
                  </a:path>
                  <a:path w="2208529" h="462914">
                    <a:moveTo>
                      <a:pt x="511302" y="61722"/>
                    </a:moveTo>
                    <a:lnTo>
                      <a:pt x="509778" y="60198"/>
                    </a:lnTo>
                    <a:lnTo>
                      <a:pt x="508254" y="61722"/>
                    </a:lnTo>
                    <a:lnTo>
                      <a:pt x="509778" y="63246"/>
                    </a:lnTo>
                    <a:lnTo>
                      <a:pt x="511302" y="61722"/>
                    </a:lnTo>
                    <a:close/>
                  </a:path>
                  <a:path w="2208529" h="462914">
                    <a:moveTo>
                      <a:pt x="511302" y="55626"/>
                    </a:moveTo>
                    <a:lnTo>
                      <a:pt x="509778" y="54102"/>
                    </a:lnTo>
                    <a:lnTo>
                      <a:pt x="508254" y="55626"/>
                    </a:lnTo>
                    <a:lnTo>
                      <a:pt x="509778" y="57150"/>
                    </a:lnTo>
                    <a:lnTo>
                      <a:pt x="511302" y="55626"/>
                    </a:lnTo>
                    <a:close/>
                  </a:path>
                  <a:path w="2208529" h="462914">
                    <a:moveTo>
                      <a:pt x="511302" y="49530"/>
                    </a:moveTo>
                    <a:lnTo>
                      <a:pt x="509778" y="48006"/>
                    </a:lnTo>
                    <a:lnTo>
                      <a:pt x="508254" y="49530"/>
                    </a:lnTo>
                    <a:lnTo>
                      <a:pt x="509778" y="51054"/>
                    </a:lnTo>
                    <a:lnTo>
                      <a:pt x="511302" y="49530"/>
                    </a:lnTo>
                    <a:close/>
                  </a:path>
                  <a:path w="2208529" h="462914">
                    <a:moveTo>
                      <a:pt x="511302" y="43434"/>
                    </a:moveTo>
                    <a:lnTo>
                      <a:pt x="509778" y="41910"/>
                    </a:lnTo>
                    <a:lnTo>
                      <a:pt x="508254" y="43434"/>
                    </a:lnTo>
                    <a:lnTo>
                      <a:pt x="509778" y="44958"/>
                    </a:lnTo>
                    <a:lnTo>
                      <a:pt x="511302" y="43434"/>
                    </a:lnTo>
                    <a:close/>
                  </a:path>
                  <a:path w="2208529" h="462914">
                    <a:moveTo>
                      <a:pt x="511302" y="37338"/>
                    </a:moveTo>
                    <a:lnTo>
                      <a:pt x="509778" y="35814"/>
                    </a:lnTo>
                    <a:lnTo>
                      <a:pt x="508254" y="37338"/>
                    </a:lnTo>
                    <a:lnTo>
                      <a:pt x="509778" y="38862"/>
                    </a:lnTo>
                    <a:lnTo>
                      <a:pt x="511302" y="37338"/>
                    </a:lnTo>
                    <a:close/>
                  </a:path>
                  <a:path w="2208529" h="462914">
                    <a:moveTo>
                      <a:pt x="511302" y="31242"/>
                    </a:moveTo>
                    <a:lnTo>
                      <a:pt x="509778" y="29718"/>
                    </a:lnTo>
                    <a:lnTo>
                      <a:pt x="508254" y="31242"/>
                    </a:lnTo>
                    <a:lnTo>
                      <a:pt x="509778" y="32766"/>
                    </a:lnTo>
                    <a:lnTo>
                      <a:pt x="511302" y="31242"/>
                    </a:lnTo>
                    <a:close/>
                  </a:path>
                  <a:path w="2208529" h="462914">
                    <a:moveTo>
                      <a:pt x="511302" y="25146"/>
                    </a:moveTo>
                    <a:lnTo>
                      <a:pt x="509778" y="23622"/>
                    </a:lnTo>
                    <a:lnTo>
                      <a:pt x="508254" y="25146"/>
                    </a:lnTo>
                    <a:lnTo>
                      <a:pt x="509778" y="26670"/>
                    </a:lnTo>
                    <a:lnTo>
                      <a:pt x="511302" y="25146"/>
                    </a:lnTo>
                    <a:close/>
                  </a:path>
                  <a:path w="2208529" h="462914">
                    <a:moveTo>
                      <a:pt x="511302" y="19050"/>
                    </a:moveTo>
                    <a:lnTo>
                      <a:pt x="509778" y="17526"/>
                    </a:lnTo>
                    <a:lnTo>
                      <a:pt x="508254" y="19050"/>
                    </a:lnTo>
                    <a:lnTo>
                      <a:pt x="509778" y="20574"/>
                    </a:lnTo>
                    <a:lnTo>
                      <a:pt x="511302" y="19050"/>
                    </a:lnTo>
                    <a:close/>
                  </a:path>
                  <a:path w="2208529" h="462914">
                    <a:moveTo>
                      <a:pt x="511302" y="12954"/>
                    </a:moveTo>
                    <a:lnTo>
                      <a:pt x="509778" y="11430"/>
                    </a:lnTo>
                    <a:lnTo>
                      <a:pt x="508254" y="12954"/>
                    </a:lnTo>
                    <a:lnTo>
                      <a:pt x="509778" y="14478"/>
                    </a:lnTo>
                    <a:lnTo>
                      <a:pt x="511302" y="12954"/>
                    </a:lnTo>
                    <a:close/>
                  </a:path>
                  <a:path w="2208529" h="462914">
                    <a:moveTo>
                      <a:pt x="511302" y="6858"/>
                    </a:moveTo>
                    <a:lnTo>
                      <a:pt x="509778" y="5334"/>
                    </a:lnTo>
                    <a:lnTo>
                      <a:pt x="508254" y="6858"/>
                    </a:lnTo>
                    <a:lnTo>
                      <a:pt x="509778" y="8382"/>
                    </a:lnTo>
                    <a:lnTo>
                      <a:pt x="511302" y="6858"/>
                    </a:lnTo>
                    <a:close/>
                  </a:path>
                  <a:path w="2208529" h="462914">
                    <a:moveTo>
                      <a:pt x="511302" y="762"/>
                    </a:moveTo>
                    <a:lnTo>
                      <a:pt x="510540" y="0"/>
                    </a:lnTo>
                    <a:lnTo>
                      <a:pt x="509016" y="0"/>
                    </a:lnTo>
                    <a:lnTo>
                      <a:pt x="508254" y="762"/>
                    </a:lnTo>
                    <a:lnTo>
                      <a:pt x="509778" y="2286"/>
                    </a:lnTo>
                    <a:lnTo>
                      <a:pt x="511302" y="762"/>
                    </a:lnTo>
                    <a:close/>
                  </a:path>
                  <a:path w="2208529" h="462914">
                    <a:moveTo>
                      <a:pt x="753618" y="455676"/>
                    </a:moveTo>
                    <a:lnTo>
                      <a:pt x="752094" y="454152"/>
                    </a:lnTo>
                    <a:lnTo>
                      <a:pt x="750570" y="455676"/>
                    </a:lnTo>
                    <a:lnTo>
                      <a:pt x="752094" y="457200"/>
                    </a:lnTo>
                    <a:lnTo>
                      <a:pt x="753618" y="455676"/>
                    </a:lnTo>
                    <a:close/>
                  </a:path>
                  <a:path w="2208529" h="462914">
                    <a:moveTo>
                      <a:pt x="753618" y="449580"/>
                    </a:moveTo>
                    <a:lnTo>
                      <a:pt x="752094" y="448056"/>
                    </a:lnTo>
                    <a:lnTo>
                      <a:pt x="750570" y="449580"/>
                    </a:lnTo>
                    <a:lnTo>
                      <a:pt x="752094" y="451104"/>
                    </a:lnTo>
                    <a:lnTo>
                      <a:pt x="753618" y="449580"/>
                    </a:lnTo>
                    <a:close/>
                  </a:path>
                  <a:path w="2208529" h="462914">
                    <a:moveTo>
                      <a:pt x="753618" y="443484"/>
                    </a:moveTo>
                    <a:lnTo>
                      <a:pt x="752094" y="441960"/>
                    </a:lnTo>
                    <a:lnTo>
                      <a:pt x="750570" y="443484"/>
                    </a:lnTo>
                    <a:lnTo>
                      <a:pt x="752094" y="445008"/>
                    </a:lnTo>
                    <a:lnTo>
                      <a:pt x="753618" y="443484"/>
                    </a:lnTo>
                    <a:close/>
                  </a:path>
                  <a:path w="2208529" h="462914">
                    <a:moveTo>
                      <a:pt x="753618" y="437388"/>
                    </a:moveTo>
                    <a:lnTo>
                      <a:pt x="752094" y="435864"/>
                    </a:lnTo>
                    <a:lnTo>
                      <a:pt x="750570" y="437388"/>
                    </a:lnTo>
                    <a:lnTo>
                      <a:pt x="752094" y="438912"/>
                    </a:lnTo>
                    <a:lnTo>
                      <a:pt x="753618" y="437388"/>
                    </a:lnTo>
                    <a:close/>
                  </a:path>
                  <a:path w="2208529" h="462914">
                    <a:moveTo>
                      <a:pt x="753618" y="431292"/>
                    </a:moveTo>
                    <a:lnTo>
                      <a:pt x="752094" y="429768"/>
                    </a:lnTo>
                    <a:lnTo>
                      <a:pt x="750570" y="431292"/>
                    </a:lnTo>
                    <a:lnTo>
                      <a:pt x="752094" y="432816"/>
                    </a:lnTo>
                    <a:lnTo>
                      <a:pt x="753618" y="431292"/>
                    </a:lnTo>
                    <a:close/>
                  </a:path>
                  <a:path w="2208529" h="462914">
                    <a:moveTo>
                      <a:pt x="753618" y="425196"/>
                    </a:moveTo>
                    <a:lnTo>
                      <a:pt x="752094" y="423672"/>
                    </a:lnTo>
                    <a:lnTo>
                      <a:pt x="750570" y="425196"/>
                    </a:lnTo>
                    <a:lnTo>
                      <a:pt x="752094" y="426720"/>
                    </a:lnTo>
                    <a:lnTo>
                      <a:pt x="753618" y="425196"/>
                    </a:lnTo>
                    <a:close/>
                  </a:path>
                  <a:path w="2208529" h="462914">
                    <a:moveTo>
                      <a:pt x="753618" y="419100"/>
                    </a:moveTo>
                    <a:lnTo>
                      <a:pt x="752094" y="417576"/>
                    </a:lnTo>
                    <a:lnTo>
                      <a:pt x="750570" y="419100"/>
                    </a:lnTo>
                    <a:lnTo>
                      <a:pt x="752094" y="420624"/>
                    </a:lnTo>
                    <a:lnTo>
                      <a:pt x="753618" y="419100"/>
                    </a:lnTo>
                    <a:close/>
                  </a:path>
                  <a:path w="2208529" h="462914">
                    <a:moveTo>
                      <a:pt x="753618" y="413004"/>
                    </a:moveTo>
                    <a:lnTo>
                      <a:pt x="752094" y="411480"/>
                    </a:lnTo>
                    <a:lnTo>
                      <a:pt x="750570" y="413004"/>
                    </a:lnTo>
                    <a:lnTo>
                      <a:pt x="752094" y="414528"/>
                    </a:lnTo>
                    <a:lnTo>
                      <a:pt x="753618" y="413004"/>
                    </a:lnTo>
                    <a:close/>
                  </a:path>
                  <a:path w="2208529" h="462914">
                    <a:moveTo>
                      <a:pt x="753618" y="406908"/>
                    </a:moveTo>
                    <a:lnTo>
                      <a:pt x="752094" y="405384"/>
                    </a:lnTo>
                    <a:lnTo>
                      <a:pt x="750570" y="406908"/>
                    </a:lnTo>
                    <a:lnTo>
                      <a:pt x="752094" y="408432"/>
                    </a:lnTo>
                    <a:lnTo>
                      <a:pt x="753618" y="406908"/>
                    </a:lnTo>
                    <a:close/>
                  </a:path>
                  <a:path w="2208529" h="462914">
                    <a:moveTo>
                      <a:pt x="753618" y="400812"/>
                    </a:moveTo>
                    <a:lnTo>
                      <a:pt x="752094" y="399288"/>
                    </a:lnTo>
                    <a:lnTo>
                      <a:pt x="750570" y="400812"/>
                    </a:lnTo>
                    <a:lnTo>
                      <a:pt x="752094" y="402336"/>
                    </a:lnTo>
                    <a:lnTo>
                      <a:pt x="753618" y="400812"/>
                    </a:lnTo>
                    <a:close/>
                  </a:path>
                  <a:path w="2208529" h="462914">
                    <a:moveTo>
                      <a:pt x="753618" y="394716"/>
                    </a:moveTo>
                    <a:lnTo>
                      <a:pt x="752094" y="393192"/>
                    </a:lnTo>
                    <a:lnTo>
                      <a:pt x="750570" y="394716"/>
                    </a:lnTo>
                    <a:lnTo>
                      <a:pt x="752094" y="396240"/>
                    </a:lnTo>
                    <a:lnTo>
                      <a:pt x="753618" y="394716"/>
                    </a:lnTo>
                    <a:close/>
                  </a:path>
                  <a:path w="2208529" h="462914">
                    <a:moveTo>
                      <a:pt x="753618" y="389382"/>
                    </a:moveTo>
                    <a:lnTo>
                      <a:pt x="752094" y="387858"/>
                    </a:lnTo>
                    <a:lnTo>
                      <a:pt x="750570" y="389382"/>
                    </a:lnTo>
                    <a:lnTo>
                      <a:pt x="752094" y="390906"/>
                    </a:lnTo>
                    <a:lnTo>
                      <a:pt x="753618" y="389382"/>
                    </a:lnTo>
                    <a:close/>
                  </a:path>
                  <a:path w="2208529" h="462914">
                    <a:moveTo>
                      <a:pt x="753618" y="383286"/>
                    </a:moveTo>
                    <a:lnTo>
                      <a:pt x="752094" y="381762"/>
                    </a:lnTo>
                    <a:lnTo>
                      <a:pt x="750570" y="383286"/>
                    </a:lnTo>
                    <a:lnTo>
                      <a:pt x="752094" y="384810"/>
                    </a:lnTo>
                    <a:lnTo>
                      <a:pt x="753618" y="383286"/>
                    </a:lnTo>
                    <a:close/>
                  </a:path>
                  <a:path w="2208529" h="462914">
                    <a:moveTo>
                      <a:pt x="753618" y="377190"/>
                    </a:moveTo>
                    <a:lnTo>
                      <a:pt x="752094" y="375666"/>
                    </a:lnTo>
                    <a:lnTo>
                      <a:pt x="750570" y="377190"/>
                    </a:lnTo>
                    <a:lnTo>
                      <a:pt x="752094" y="378714"/>
                    </a:lnTo>
                    <a:lnTo>
                      <a:pt x="753618" y="377190"/>
                    </a:lnTo>
                    <a:close/>
                  </a:path>
                  <a:path w="2208529" h="462914">
                    <a:moveTo>
                      <a:pt x="753618" y="371094"/>
                    </a:moveTo>
                    <a:lnTo>
                      <a:pt x="752094" y="369570"/>
                    </a:lnTo>
                    <a:lnTo>
                      <a:pt x="750570" y="371094"/>
                    </a:lnTo>
                    <a:lnTo>
                      <a:pt x="752094" y="372618"/>
                    </a:lnTo>
                    <a:lnTo>
                      <a:pt x="753618" y="371094"/>
                    </a:lnTo>
                    <a:close/>
                  </a:path>
                  <a:path w="2208529" h="462914">
                    <a:moveTo>
                      <a:pt x="753618" y="364998"/>
                    </a:moveTo>
                    <a:lnTo>
                      <a:pt x="752094" y="363474"/>
                    </a:lnTo>
                    <a:lnTo>
                      <a:pt x="750570" y="364998"/>
                    </a:lnTo>
                    <a:lnTo>
                      <a:pt x="752094" y="366522"/>
                    </a:lnTo>
                    <a:lnTo>
                      <a:pt x="753618" y="364998"/>
                    </a:lnTo>
                    <a:close/>
                  </a:path>
                  <a:path w="2208529" h="462914">
                    <a:moveTo>
                      <a:pt x="753618" y="358902"/>
                    </a:moveTo>
                    <a:lnTo>
                      <a:pt x="752094" y="357378"/>
                    </a:lnTo>
                    <a:lnTo>
                      <a:pt x="750570" y="358902"/>
                    </a:lnTo>
                    <a:lnTo>
                      <a:pt x="752094" y="360426"/>
                    </a:lnTo>
                    <a:lnTo>
                      <a:pt x="753618" y="358902"/>
                    </a:lnTo>
                    <a:close/>
                  </a:path>
                  <a:path w="2208529" h="462914">
                    <a:moveTo>
                      <a:pt x="753618" y="352806"/>
                    </a:moveTo>
                    <a:lnTo>
                      <a:pt x="752094" y="351282"/>
                    </a:lnTo>
                    <a:lnTo>
                      <a:pt x="750570" y="352806"/>
                    </a:lnTo>
                    <a:lnTo>
                      <a:pt x="752094" y="354330"/>
                    </a:lnTo>
                    <a:lnTo>
                      <a:pt x="753618" y="352806"/>
                    </a:lnTo>
                    <a:close/>
                  </a:path>
                  <a:path w="2208529" h="462914">
                    <a:moveTo>
                      <a:pt x="753618" y="346710"/>
                    </a:moveTo>
                    <a:lnTo>
                      <a:pt x="752094" y="345186"/>
                    </a:lnTo>
                    <a:lnTo>
                      <a:pt x="750570" y="346710"/>
                    </a:lnTo>
                    <a:lnTo>
                      <a:pt x="752094" y="348234"/>
                    </a:lnTo>
                    <a:lnTo>
                      <a:pt x="753618" y="346710"/>
                    </a:lnTo>
                    <a:close/>
                  </a:path>
                  <a:path w="2208529" h="462914">
                    <a:moveTo>
                      <a:pt x="753618" y="340614"/>
                    </a:moveTo>
                    <a:lnTo>
                      <a:pt x="752094" y="339090"/>
                    </a:lnTo>
                    <a:lnTo>
                      <a:pt x="750570" y="340614"/>
                    </a:lnTo>
                    <a:lnTo>
                      <a:pt x="752094" y="342138"/>
                    </a:lnTo>
                    <a:lnTo>
                      <a:pt x="753618" y="340614"/>
                    </a:lnTo>
                    <a:close/>
                  </a:path>
                  <a:path w="2208529" h="462914">
                    <a:moveTo>
                      <a:pt x="753618" y="334518"/>
                    </a:moveTo>
                    <a:lnTo>
                      <a:pt x="752094" y="332994"/>
                    </a:lnTo>
                    <a:lnTo>
                      <a:pt x="750570" y="334518"/>
                    </a:lnTo>
                    <a:lnTo>
                      <a:pt x="752094" y="336042"/>
                    </a:lnTo>
                    <a:lnTo>
                      <a:pt x="753618" y="334518"/>
                    </a:lnTo>
                    <a:close/>
                  </a:path>
                  <a:path w="2208529" h="462914">
                    <a:moveTo>
                      <a:pt x="753618" y="328422"/>
                    </a:moveTo>
                    <a:lnTo>
                      <a:pt x="752094" y="326898"/>
                    </a:lnTo>
                    <a:lnTo>
                      <a:pt x="750570" y="328422"/>
                    </a:lnTo>
                    <a:lnTo>
                      <a:pt x="752094" y="329946"/>
                    </a:lnTo>
                    <a:lnTo>
                      <a:pt x="753618" y="328422"/>
                    </a:lnTo>
                    <a:close/>
                  </a:path>
                  <a:path w="2208529" h="462914">
                    <a:moveTo>
                      <a:pt x="753618" y="322326"/>
                    </a:moveTo>
                    <a:lnTo>
                      <a:pt x="752094" y="320802"/>
                    </a:lnTo>
                    <a:lnTo>
                      <a:pt x="750570" y="322326"/>
                    </a:lnTo>
                    <a:lnTo>
                      <a:pt x="752094" y="323850"/>
                    </a:lnTo>
                    <a:lnTo>
                      <a:pt x="753618" y="322326"/>
                    </a:lnTo>
                    <a:close/>
                  </a:path>
                  <a:path w="2208529" h="462914">
                    <a:moveTo>
                      <a:pt x="753618" y="316230"/>
                    </a:moveTo>
                    <a:lnTo>
                      <a:pt x="752094" y="314706"/>
                    </a:lnTo>
                    <a:lnTo>
                      <a:pt x="750570" y="316230"/>
                    </a:lnTo>
                    <a:lnTo>
                      <a:pt x="752094" y="317754"/>
                    </a:lnTo>
                    <a:lnTo>
                      <a:pt x="753618" y="316230"/>
                    </a:lnTo>
                    <a:close/>
                  </a:path>
                  <a:path w="2208529" h="462914">
                    <a:moveTo>
                      <a:pt x="753618" y="310134"/>
                    </a:moveTo>
                    <a:lnTo>
                      <a:pt x="752094" y="308610"/>
                    </a:lnTo>
                    <a:lnTo>
                      <a:pt x="750570" y="310134"/>
                    </a:lnTo>
                    <a:lnTo>
                      <a:pt x="752094" y="311658"/>
                    </a:lnTo>
                    <a:lnTo>
                      <a:pt x="753618" y="310134"/>
                    </a:lnTo>
                    <a:close/>
                  </a:path>
                  <a:path w="2208529" h="462914">
                    <a:moveTo>
                      <a:pt x="753618" y="304038"/>
                    </a:moveTo>
                    <a:lnTo>
                      <a:pt x="752094" y="302514"/>
                    </a:lnTo>
                    <a:lnTo>
                      <a:pt x="750570" y="304038"/>
                    </a:lnTo>
                    <a:lnTo>
                      <a:pt x="752094" y="305562"/>
                    </a:lnTo>
                    <a:lnTo>
                      <a:pt x="753618" y="304038"/>
                    </a:lnTo>
                    <a:close/>
                  </a:path>
                  <a:path w="2208529" h="462914">
                    <a:moveTo>
                      <a:pt x="753618" y="297942"/>
                    </a:moveTo>
                    <a:lnTo>
                      <a:pt x="752094" y="296418"/>
                    </a:lnTo>
                    <a:lnTo>
                      <a:pt x="750570" y="297942"/>
                    </a:lnTo>
                    <a:lnTo>
                      <a:pt x="752094" y="299466"/>
                    </a:lnTo>
                    <a:lnTo>
                      <a:pt x="753618" y="297942"/>
                    </a:lnTo>
                    <a:close/>
                  </a:path>
                  <a:path w="2208529" h="462914">
                    <a:moveTo>
                      <a:pt x="753618" y="291846"/>
                    </a:moveTo>
                    <a:lnTo>
                      <a:pt x="752094" y="290322"/>
                    </a:lnTo>
                    <a:lnTo>
                      <a:pt x="750570" y="291846"/>
                    </a:lnTo>
                    <a:lnTo>
                      <a:pt x="752094" y="293370"/>
                    </a:lnTo>
                    <a:lnTo>
                      <a:pt x="753618" y="291846"/>
                    </a:lnTo>
                    <a:close/>
                  </a:path>
                  <a:path w="2208529" h="462914">
                    <a:moveTo>
                      <a:pt x="753618" y="285750"/>
                    </a:moveTo>
                    <a:lnTo>
                      <a:pt x="752094" y="284226"/>
                    </a:lnTo>
                    <a:lnTo>
                      <a:pt x="750570" y="285750"/>
                    </a:lnTo>
                    <a:lnTo>
                      <a:pt x="752094" y="287274"/>
                    </a:lnTo>
                    <a:lnTo>
                      <a:pt x="753618" y="285750"/>
                    </a:lnTo>
                    <a:close/>
                  </a:path>
                  <a:path w="2208529" h="462914">
                    <a:moveTo>
                      <a:pt x="753618" y="279654"/>
                    </a:moveTo>
                    <a:lnTo>
                      <a:pt x="752094" y="278130"/>
                    </a:lnTo>
                    <a:lnTo>
                      <a:pt x="750570" y="279654"/>
                    </a:lnTo>
                    <a:lnTo>
                      <a:pt x="752094" y="281178"/>
                    </a:lnTo>
                    <a:lnTo>
                      <a:pt x="753618" y="279654"/>
                    </a:lnTo>
                    <a:close/>
                  </a:path>
                  <a:path w="2208529" h="462914">
                    <a:moveTo>
                      <a:pt x="753618" y="273558"/>
                    </a:moveTo>
                    <a:lnTo>
                      <a:pt x="752094" y="272034"/>
                    </a:lnTo>
                    <a:lnTo>
                      <a:pt x="750570" y="273558"/>
                    </a:lnTo>
                    <a:lnTo>
                      <a:pt x="752094" y="275082"/>
                    </a:lnTo>
                    <a:lnTo>
                      <a:pt x="753618" y="273558"/>
                    </a:lnTo>
                    <a:close/>
                  </a:path>
                  <a:path w="2208529" h="462914">
                    <a:moveTo>
                      <a:pt x="753618" y="267462"/>
                    </a:moveTo>
                    <a:lnTo>
                      <a:pt x="752094" y="265938"/>
                    </a:lnTo>
                    <a:lnTo>
                      <a:pt x="750570" y="267462"/>
                    </a:lnTo>
                    <a:lnTo>
                      <a:pt x="752094" y="268986"/>
                    </a:lnTo>
                    <a:lnTo>
                      <a:pt x="753618" y="267462"/>
                    </a:lnTo>
                    <a:close/>
                  </a:path>
                  <a:path w="2208529" h="462914">
                    <a:moveTo>
                      <a:pt x="753618" y="261366"/>
                    </a:moveTo>
                    <a:lnTo>
                      <a:pt x="752094" y="259842"/>
                    </a:lnTo>
                    <a:lnTo>
                      <a:pt x="750570" y="261366"/>
                    </a:lnTo>
                    <a:lnTo>
                      <a:pt x="752094" y="262890"/>
                    </a:lnTo>
                    <a:lnTo>
                      <a:pt x="753618" y="261366"/>
                    </a:lnTo>
                    <a:close/>
                  </a:path>
                  <a:path w="2208529" h="462914">
                    <a:moveTo>
                      <a:pt x="753618" y="255270"/>
                    </a:moveTo>
                    <a:lnTo>
                      <a:pt x="752094" y="253746"/>
                    </a:lnTo>
                    <a:lnTo>
                      <a:pt x="750570" y="255270"/>
                    </a:lnTo>
                    <a:lnTo>
                      <a:pt x="752094" y="256794"/>
                    </a:lnTo>
                    <a:lnTo>
                      <a:pt x="753618" y="255270"/>
                    </a:lnTo>
                    <a:close/>
                  </a:path>
                  <a:path w="2208529" h="462914">
                    <a:moveTo>
                      <a:pt x="753618" y="249174"/>
                    </a:moveTo>
                    <a:lnTo>
                      <a:pt x="752094" y="247650"/>
                    </a:lnTo>
                    <a:lnTo>
                      <a:pt x="750570" y="249174"/>
                    </a:lnTo>
                    <a:lnTo>
                      <a:pt x="752094" y="250698"/>
                    </a:lnTo>
                    <a:lnTo>
                      <a:pt x="753618" y="249174"/>
                    </a:lnTo>
                    <a:close/>
                  </a:path>
                  <a:path w="2208529" h="462914">
                    <a:moveTo>
                      <a:pt x="753618" y="243078"/>
                    </a:moveTo>
                    <a:lnTo>
                      <a:pt x="752094" y="241554"/>
                    </a:lnTo>
                    <a:lnTo>
                      <a:pt x="750570" y="243078"/>
                    </a:lnTo>
                    <a:lnTo>
                      <a:pt x="752094" y="244602"/>
                    </a:lnTo>
                    <a:lnTo>
                      <a:pt x="753618" y="243078"/>
                    </a:lnTo>
                    <a:close/>
                  </a:path>
                  <a:path w="2208529" h="462914">
                    <a:moveTo>
                      <a:pt x="753618" y="236982"/>
                    </a:moveTo>
                    <a:lnTo>
                      <a:pt x="752094" y="235458"/>
                    </a:lnTo>
                    <a:lnTo>
                      <a:pt x="750570" y="236982"/>
                    </a:lnTo>
                    <a:lnTo>
                      <a:pt x="752094" y="238506"/>
                    </a:lnTo>
                    <a:lnTo>
                      <a:pt x="753618" y="236982"/>
                    </a:lnTo>
                    <a:close/>
                  </a:path>
                  <a:path w="2208529" h="462914">
                    <a:moveTo>
                      <a:pt x="753618" y="231648"/>
                    </a:moveTo>
                    <a:lnTo>
                      <a:pt x="752094" y="230124"/>
                    </a:lnTo>
                    <a:lnTo>
                      <a:pt x="750570" y="231648"/>
                    </a:lnTo>
                    <a:lnTo>
                      <a:pt x="752094" y="233172"/>
                    </a:lnTo>
                    <a:lnTo>
                      <a:pt x="753618" y="231648"/>
                    </a:lnTo>
                    <a:close/>
                  </a:path>
                  <a:path w="2208529" h="462914">
                    <a:moveTo>
                      <a:pt x="753618" y="225552"/>
                    </a:moveTo>
                    <a:lnTo>
                      <a:pt x="752094" y="224028"/>
                    </a:lnTo>
                    <a:lnTo>
                      <a:pt x="750570" y="225552"/>
                    </a:lnTo>
                    <a:lnTo>
                      <a:pt x="752094" y="227076"/>
                    </a:lnTo>
                    <a:lnTo>
                      <a:pt x="753618" y="225552"/>
                    </a:lnTo>
                    <a:close/>
                  </a:path>
                  <a:path w="2208529" h="462914">
                    <a:moveTo>
                      <a:pt x="753618" y="219456"/>
                    </a:moveTo>
                    <a:lnTo>
                      <a:pt x="752094" y="217932"/>
                    </a:lnTo>
                    <a:lnTo>
                      <a:pt x="750570" y="219456"/>
                    </a:lnTo>
                    <a:lnTo>
                      <a:pt x="752094" y="220980"/>
                    </a:lnTo>
                    <a:lnTo>
                      <a:pt x="753618" y="219456"/>
                    </a:lnTo>
                    <a:close/>
                  </a:path>
                  <a:path w="2208529" h="462914">
                    <a:moveTo>
                      <a:pt x="753618" y="213360"/>
                    </a:moveTo>
                    <a:lnTo>
                      <a:pt x="752094" y="211836"/>
                    </a:lnTo>
                    <a:lnTo>
                      <a:pt x="750570" y="213360"/>
                    </a:lnTo>
                    <a:lnTo>
                      <a:pt x="752094" y="214884"/>
                    </a:lnTo>
                    <a:lnTo>
                      <a:pt x="753618" y="213360"/>
                    </a:lnTo>
                    <a:close/>
                  </a:path>
                  <a:path w="2208529" h="462914">
                    <a:moveTo>
                      <a:pt x="753618" y="207264"/>
                    </a:moveTo>
                    <a:lnTo>
                      <a:pt x="752094" y="205740"/>
                    </a:lnTo>
                    <a:lnTo>
                      <a:pt x="750570" y="207264"/>
                    </a:lnTo>
                    <a:lnTo>
                      <a:pt x="752094" y="208788"/>
                    </a:lnTo>
                    <a:lnTo>
                      <a:pt x="753618" y="207264"/>
                    </a:lnTo>
                    <a:close/>
                  </a:path>
                  <a:path w="2208529" h="462914">
                    <a:moveTo>
                      <a:pt x="753618" y="201168"/>
                    </a:moveTo>
                    <a:lnTo>
                      <a:pt x="752094" y="199644"/>
                    </a:lnTo>
                    <a:lnTo>
                      <a:pt x="750570" y="201168"/>
                    </a:lnTo>
                    <a:lnTo>
                      <a:pt x="752094" y="202692"/>
                    </a:lnTo>
                    <a:lnTo>
                      <a:pt x="753618" y="201168"/>
                    </a:lnTo>
                    <a:close/>
                  </a:path>
                  <a:path w="2208529" h="462914">
                    <a:moveTo>
                      <a:pt x="753618" y="195072"/>
                    </a:moveTo>
                    <a:lnTo>
                      <a:pt x="752094" y="193548"/>
                    </a:lnTo>
                    <a:lnTo>
                      <a:pt x="750570" y="195072"/>
                    </a:lnTo>
                    <a:lnTo>
                      <a:pt x="752094" y="196596"/>
                    </a:lnTo>
                    <a:lnTo>
                      <a:pt x="753618" y="195072"/>
                    </a:lnTo>
                    <a:close/>
                  </a:path>
                  <a:path w="2208529" h="462914">
                    <a:moveTo>
                      <a:pt x="753618" y="188976"/>
                    </a:moveTo>
                    <a:lnTo>
                      <a:pt x="752094" y="187452"/>
                    </a:lnTo>
                    <a:lnTo>
                      <a:pt x="750570" y="188976"/>
                    </a:lnTo>
                    <a:lnTo>
                      <a:pt x="752094" y="190500"/>
                    </a:lnTo>
                    <a:lnTo>
                      <a:pt x="753618" y="188976"/>
                    </a:lnTo>
                    <a:close/>
                  </a:path>
                  <a:path w="2208529" h="462914">
                    <a:moveTo>
                      <a:pt x="753618" y="182880"/>
                    </a:moveTo>
                    <a:lnTo>
                      <a:pt x="752094" y="181356"/>
                    </a:lnTo>
                    <a:lnTo>
                      <a:pt x="750570" y="182880"/>
                    </a:lnTo>
                    <a:lnTo>
                      <a:pt x="752094" y="184404"/>
                    </a:lnTo>
                    <a:lnTo>
                      <a:pt x="753618" y="182880"/>
                    </a:lnTo>
                    <a:close/>
                  </a:path>
                  <a:path w="2208529" h="462914">
                    <a:moveTo>
                      <a:pt x="753618" y="176784"/>
                    </a:moveTo>
                    <a:lnTo>
                      <a:pt x="752094" y="175260"/>
                    </a:lnTo>
                    <a:lnTo>
                      <a:pt x="750570" y="176784"/>
                    </a:lnTo>
                    <a:lnTo>
                      <a:pt x="752094" y="178308"/>
                    </a:lnTo>
                    <a:lnTo>
                      <a:pt x="753618" y="176784"/>
                    </a:lnTo>
                    <a:close/>
                  </a:path>
                  <a:path w="2208529" h="462914">
                    <a:moveTo>
                      <a:pt x="753618" y="170688"/>
                    </a:moveTo>
                    <a:lnTo>
                      <a:pt x="752094" y="169164"/>
                    </a:lnTo>
                    <a:lnTo>
                      <a:pt x="750570" y="170688"/>
                    </a:lnTo>
                    <a:lnTo>
                      <a:pt x="752094" y="172212"/>
                    </a:lnTo>
                    <a:lnTo>
                      <a:pt x="753618" y="170688"/>
                    </a:lnTo>
                    <a:close/>
                  </a:path>
                  <a:path w="2208529" h="462914">
                    <a:moveTo>
                      <a:pt x="753618" y="164592"/>
                    </a:moveTo>
                    <a:lnTo>
                      <a:pt x="752094" y="163068"/>
                    </a:lnTo>
                    <a:lnTo>
                      <a:pt x="750570" y="164592"/>
                    </a:lnTo>
                    <a:lnTo>
                      <a:pt x="752094" y="166116"/>
                    </a:lnTo>
                    <a:lnTo>
                      <a:pt x="753618" y="164592"/>
                    </a:lnTo>
                    <a:close/>
                  </a:path>
                  <a:path w="2208529" h="462914">
                    <a:moveTo>
                      <a:pt x="753618" y="158496"/>
                    </a:moveTo>
                    <a:lnTo>
                      <a:pt x="752094" y="156972"/>
                    </a:lnTo>
                    <a:lnTo>
                      <a:pt x="750570" y="158496"/>
                    </a:lnTo>
                    <a:lnTo>
                      <a:pt x="752094" y="160020"/>
                    </a:lnTo>
                    <a:lnTo>
                      <a:pt x="753618" y="158496"/>
                    </a:lnTo>
                    <a:close/>
                  </a:path>
                  <a:path w="2208529" h="462914">
                    <a:moveTo>
                      <a:pt x="753618" y="152400"/>
                    </a:moveTo>
                    <a:lnTo>
                      <a:pt x="752094" y="150876"/>
                    </a:lnTo>
                    <a:lnTo>
                      <a:pt x="750570" y="152400"/>
                    </a:lnTo>
                    <a:lnTo>
                      <a:pt x="752094" y="153924"/>
                    </a:lnTo>
                    <a:lnTo>
                      <a:pt x="753618" y="152400"/>
                    </a:lnTo>
                    <a:close/>
                  </a:path>
                  <a:path w="2208529" h="462914">
                    <a:moveTo>
                      <a:pt x="753618" y="146304"/>
                    </a:moveTo>
                    <a:lnTo>
                      <a:pt x="752094" y="144780"/>
                    </a:lnTo>
                    <a:lnTo>
                      <a:pt x="750570" y="146304"/>
                    </a:lnTo>
                    <a:lnTo>
                      <a:pt x="752094" y="147828"/>
                    </a:lnTo>
                    <a:lnTo>
                      <a:pt x="753618" y="146304"/>
                    </a:lnTo>
                    <a:close/>
                  </a:path>
                  <a:path w="2208529" h="462914">
                    <a:moveTo>
                      <a:pt x="753618" y="140208"/>
                    </a:moveTo>
                    <a:lnTo>
                      <a:pt x="752094" y="138684"/>
                    </a:lnTo>
                    <a:lnTo>
                      <a:pt x="750570" y="140208"/>
                    </a:lnTo>
                    <a:lnTo>
                      <a:pt x="752094" y="141732"/>
                    </a:lnTo>
                    <a:lnTo>
                      <a:pt x="753618" y="140208"/>
                    </a:lnTo>
                    <a:close/>
                  </a:path>
                  <a:path w="2208529" h="462914">
                    <a:moveTo>
                      <a:pt x="753618" y="134112"/>
                    </a:moveTo>
                    <a:lnTo>
                      <a:pt x="752094" y="132588"/>
                    </a:lnTo>
                    <a:lnTo>
                      <a:pt x="750570" y="134112"/>
                    </a:lnTo>
                    <a:lnTo>
                      <a:pt x="752094" y="135636"/>
                    </a:lnTo>
                    <a:lnTo>
                      <a:pt x="753618" y="134112"/>
                    </a:lnTo>
                    <a:close/>
                  </a:path>
                  <a:path w="2208529" h="462914">
                    <a:moveTo>
                      <a:pt x="753618" y="128016"/>
                    </a:moveTo>
                    <a:lnTo>
                      <a:pt x="752094" y="126492"/>
                    </a:lnTo>
                    <a:lnTo>
                      <a:pt x="750570" y="128016"/>
                    </a:lnTo>
                    <a:lnTo>
                      <a:pt x="752094" y="129540"/>
                    </a:lnTo>
                    <a:lnTo>
                      <a:pt x="753618" y="128016"/>
                    </a:lnTo>
                    <a:close/>
                  </a:path>
                  <a:path w="2208529" h="462914">
                    <a:moveTo>
                      <a:pt x="753618" y="121920"/>
                    </a:moveTo>
                    <a:lnTo>
                      <a:pt x="752094" y="120396"/>
                    </a:lnTo>
                    <a:lnTo>
                      <a:pt x="750570" y="121920"/>
                    </a:lnTo>
                    <a:lnTo>
                      <a:pt x="752094" y="123444"/>
                    </a:lnTo>
                    <a:lnTo>
                      <a:pt x="753618" y="121920"/>
                    </a:lnTo>
                    <a:close/>
                  </a:path>
                  <a:path w="2208529" h="462914">
                    <a:moveTo>
                      <a:pt x="753618" y="115824"/>
                    </a:moveTo>
                    <a:lnTo>
                      <a:pt x="752094" y="114300"/>
                    </a:lnTo>
                    <a:lnTo>
                      <a:pt x="750570" y="115824"/>
                    </a:lnTo>
                    <a:lnTo>
                      <a:pt x="752094" y="117348"/>
                    </a:lnTo>
                    <a:lnTo>
                      <a:pt x="753618" y="115824"/>
                    </a:lnTo>
                    <a:close/>
                  </a:path>
                  <a:path w="2208529" h="462914">
                    <a:moveTo>
                      <a:pt x="753618" y="109728"/>
                    </a:moveTo>
                    <a:lnTo>
                      <a:pt x="752094" y="108204"/>
                    </a:lnTo>
                    <a:lnTo>
                      <a:pt x="750570" y="109728"/>
                    </a:lnTo>
                    <a:lnTo>
                      <a:pt x="752094" y="111252"/>
                    </a:lnTo>
                    <a:lnTo>
                      <a:pt x="753618" y="109728"/>
                    </a:lnTo>
                    <a:close/>
                  </a:path>
                  <a:path w="2208529" h="462914">
                    <a:moveTo>
                      <a:pt x="753618" y="103632"/>
                    </a:moveTo>
                    <a:lnTo>
                      <a:pt x="752094" y="102108"/>
                    </a:lnTo>
                    <a:lnTo>
                      <a:pt x="750570" y="103632"/>
                    </a:lnTo>
                    <a:lnTo>
                      <a:pt x="752094" y="105156"/>
                    </a:lnTo>
                    <a:lnTo>
                      <a:pt x="753618" y="103632"/>
                    </a:lnTo>
                    <a:close/>
                  </a:path>
                  <a:path w="2208529" h="462914">
                    <a:moveTo>
                      <a:pt x="753618" y="97536"/>
                    </a:moveTo>
                    <a:lnTo>
                      <a:pt x="752094" y="96012"/>
                    </a:lnTo>
                    <a:lnTo>
                      <a:pt x="750570" y="97536"/>
                    </a:lnTo>
                    <a:lnTo>
                      <a:pt x="752094" y="99060"/>
                    </a:lnTo>
                    <a:lnTo>
                      <a:pt x="753618" y="97536"/>
                    </a:lnTo>
                    <a:close/>
                  </a:path>
                  <a:path w="2208529" h="462914">
                    <a:moveTo>
                      <a:pt x="753618" y="91440"/>
                    </a:moveTo>
                    <a:lnTo>
                      <a:pt x="752094" y="89916"/>
                    </a:lnTo>
                    <a:lnTo>
                      <a:pt x="750570" y="91440"/>
                    </a:lnTo>
                    <a:lnTo>
                      <a:pt x="752094" y="92964"/>
                    </a:lnTo>
                    <a:lnTo>
                      <a:pt x="753618" y="91440"/>
                    </a:lnTo>
                    <a:close/>
                  </a:path>
                  <a:path w="2208529" h="462914">
                    <a:moveTo>
                      <a:pt x="753618" y="85344"/>
                    </a:moveTo>
                    <a:lnTo>
                      <a:pt x="752094" y="83820"/>
                    </a:lnTo>
                    <a:lnTo>
                      <a:pt x="750570" y="85344"/>
                    </a:lnTo>
                    <a:lnTo>
                      <a:pt x="752094" y="86868"/>
                    </a:lnTo>
                    <a:lnTo>
                      <a:pt x="753618" y="85344"/>
                    </a:lnTo>
                    <a:close/>
                  </a:path>
                  <a:path w="2208529" h="462914">
                    <a:moveTo>
                      <a:pt x="753618" y="79248"/>
                    </a:moveTo>
                    <a:lnTo>
                      <a:pt x="752094" y="78486"/>
                    </a:lnTo>
                    <a:lnTo>
                      <a:pt x="750570" y="79248"/>
                    </a:lnTo>
                    <a:lnTo>
                      <a:pt x="750570" y="80010"/>
                    </a:lnTo>
                    <a:lnTo>
                      <a:pt x="752094" y="80772"/>
                    </a:lnTo>
                    <a:lnTo>
                      <a:pt x="753618" y="80010"/>
                    </a:lnTo>
                    <a:lnTo>
                      <a:pt x="753618" y="79248"/>
                    </a:lnTo>
                    <a:close/>
                  </a:path>
                  <a:path w="2208529" h="462914">
                    <a:moveTo>
                      <a:pt x="753618" y="73914"/>
                    </a:moveTo>
                    <a:lnTo>
                      <a:pt x="752094" y="72390"/>
                    </a:lnTo>
                    <a:lnTo>
                      <a:pt x="750570" y="73914"/>
                    </a:lnTo>
                    <a:lnTo>
                      <a:pt x="752094" y="75438"/>
                    </a:lnTo>
                    <a:lnTo>
                      <a:pt x="753618" y="73914"/>
                    </a:lnTo>
                    <a:close/>
                  </a:path>
                  <a:path w="2208529" h="462914">
                    <a:moveTo>
                      <a:pt x="753618" y="67818"/>
                    </a:moveTo>
                    <a:lnTo>
                      <a:pt x="752094" y="66294"/>
                    </a:lnTo>
                    <a:lnTo>
                      <a:pt x="750570" y="67818"/>
                    </a:lnTo>
                    <a:lnTo>
                      <a:pt x="752094" y="69342"/>
                    </a:lnTo>
                    <a:lnTo>
                      <a:pt x="753618" y="67818"/>
                    </a:lnTo>
                    <a:close/>
                  </a:path>
                  <a:path w="2208529" h="462914">
                    <a:moveTo>
                      <a:pt x="753618" y="61722"/>
                    </a:moveTo>
                    <a:lnTo>
                      <a:pt x="752094" y="60198"/>
                    </a:lnTo>
                    <a:lnTo>
                      <a:pt x="750570" y="61722"/>
                    </a:lnTo>
                    <a:lnTo>
                      <a:pt x="752094" y="63246"/>
                    </a:lnTo>
                    <a:lnTo>
                      <a:pt x="753618" y="61722"/>
                    </a:lnTo>
                    <a:close/>
                  </a:path>
                  <a:path w="2208529" h="462914">
                    <a:moveTo>
                      <a:pt x="753618" y="55626"/>
                    </a:moveTo>
                    <a:lnTo>
                      <a:pt x="752094" y="54102"/>
                    </a:lnTo>
                    <a:lnTo>
                      <a:pt x="750570" y="55626"/>
                    </a:lnTo>
                    <a:lnTo>
                      <a:pt x="752094" y="57150"/>
                    </a:lnTo>
                    <a:lnTo>
                      <a:pt x="753618" y="55626"/>
                    </a:lnTo>
                    <a:close/>
                  </a:path>
                  <a:path w="2208529" h="462914">
                    <a:moveTo>
                      <a:pt x="753618" y="49530"/>
                    </a:moveTo>
                    <a:lnTo>
                      <a:pt x="752094" y="48006"/>
                    </a:lnTo>
                    <a:lnTo>
                      <a:pt x="750570" y="49530"/>
                    </a:lnTo>
                    <a:lnTo>
                      <a:pt x="752094" y="51054"/>
                    </a:lnTo>
                    <a:lnTo>
                      <a:pt x="753618" y="49530"/>
                    </a:lnTo>
                    <a:close/>
                  </a:path>
                  <a:path w="2208529" h="462914">
                    <a:moveTo>
                      <a:pt x="753618" y="43434"/>
                    </a:moveTo>
                    <a:lnTo>
                      <a:pt x="752094" y="41910"/>
                    </a:lnTo>
                    <a:lnTo>
                      <a:pt x="750570" y="43434"/>
                    </a:lnTo>
                    <a:lnTo>
                      <a:pt x="752094" y="44958"/>
                    </a:lnTo>
                    <a:lnTo>
                      <a:pt x="753618" y="43434"/>
                    </a:lnTo>
                    <a:close/>
                  </a:path>
                  <a:path w="2208529" h="462914">
                    <a:moveTo>
                      <a:pt x="753618" y="37338"/>
                    </a:moveTo>
                    <a:lnTo>
                      <a:pt x="752094" y="35814"/>
                    </a:lnTo>
                    <a:lnTo>
                      <a:pt x="750570" y="37338"/>
                    </a:lnTo>
                    <a:lnTo>
                      <a:pt x="752094" y="38862"/>
                    </a:lnTo>
                    <a:lnTo>
                      <a:pt x="753618" y="37338"/>
                    </a:lnTo>
                    <a:close/>
                  </a:path>
                  <a:path w="2208529" h="462914">
                    <a:moveTo>
                      <a:pt x="753618" y="31242"/>
                    </a:moveTo>
                    <a:lnTo>
                      <a:pt x="752094" y="29718"/>
                    </a:lnTo>
                    <a:lnTo>
                      <a:pt x="750570" y="31242"/>
                    </a:lnTo>
                    <a:lnTo>
                      <a:pt x="752094" y="32766"/>
                    </a:lnTo>
                    <a:lnTo>
                      <a:pt x="753618" y="31242"/>
                    </a:lnTo>
                    <a:close/>
                  </a:path>
                  <a:path w="2208529" h="462914">
                    <a:moveTo>
                      <a:pt x="753618" y="25146"/>
                    </a:moveTo>
                    <a:lnTo>
                      <a:pt x="752094" y="23622"/>
                    </a:lnTo>
                    <a:lnTo>
                      <a:pt x="750570" y="25146"/>
                    </a:lnTo>
                    <a:lnTo>
                      <a:pt x="752094" y="26670"/>
                    </a:lnTo>
                    <a:lnTo>
                      <a:pt x="753618" y="25146"/>
                    </a:lnTo>
                    <a:close/>
                  </a:path>
                  <a:path w="2208529" h="462914">
                    <a:moveTo>
                      <a:pt x="753618" y="19050"/>
                    </a:moveTo>
                    <a:lnTo>
                      <a:pt x="752094" y="17526"/>
                    </a:lnTo>
                    <a:lnTo>
                      <a:pt x="750570" y="19050"/>
                    </a:lnTo>
                    <a:lnTo>
                      <a:pt x="752094" y="20574"/>
                    </a:lnTo>
                    <a:lnTo>
                      <a:pt x="753618" y="19050"/>
                    </a:lnTo>
                    <a:close/>
                  </a:path>
                  <a:path w="2208529" h="462914">
                    <a:moveTo>
                      <a:pt x="753618" y="12954"/>
                    </a:moveTo>
                    <a:lnTo>
                      <a:pt x="752094" y="11430"/>
                    </a:lnTo>
                    <a:lnTo>
                      <a:pt x="750570" y="12954"/>
                    </a:lnTo>
                    <a:lnTo>
                      <a:pt x="752094" y="14478"/>
                    </a:lnTo>
                    <a:lnTo>
                      <a:pt x="753618" y="12954"/>
                    </a:lnTo>
                    <a:close/>
                  </a:path>
                  <a:path w="2208529" h="462914">
                    <a:moveTo>
                      <a:pt x="753618" y="6858"/>
                    </a:moveTo>
                    <a:lnTo>
                      <a:pt x="752094" y="5334"/>
                    </a:lnTo>
                    <a:lnTo>
                      <a:pt x="750570" y="6858"/>
                    </a:lnTo>
                    <a:lnTo>
                      <a:pt x="752094" y="8382"/>
                    </a:lnTo>
                    <a:lnTo>
                      <a:pt x="753618" y="6858"/>
                    </a:lnTo>
                    <a:close/>
                  </a:path>
                  <a:path w="2208529" h="462914">
                    <a:moveTo>
                      <a:pt x="753618" y="762"/>
                    </a:moveTo>
                    <a:lnTo>
                      <a:pt x="752856" y="0"/>
                    </a:lnTo>
                    <a:lnTo>
                      <a:pt x="751332" y="0"/>
                    </a:lnTo>
                    <a:lnTo>
                      <a:pt x="750570" y="762"/>
                    </a:lnTo>
                    <a:lnTo>
                      <a:pt x="752094" y="2286"/>
                    </a:lnTo>
                    <a:lnTo>
                      <a:pt x="753618" y="762"/>
                    </a:lnTo>
                    <a:close/>
                  </a:path>
                  <a:path w="2208529" h="462914">
                    <a:moveTo>
                      <a:pt x="972312" y="115824"/>
                    </a:moveTo>
                    <a:lnTo>
                      <a:pt x="970788" y="114300"/>
                    </a:lnTo>
                    <a:lnTo>
                      <a:pt x="969264" y="115824"/>
                    </a:lnTo>
                    <a:lnTo>
                      <a:pt x="970788" y="117348"/>
                    </a:lnTo>
                    <a:lnTo>
                      <a:pt x="972312" y="115824"/>
                    </a:lnTo>
                    <a:close/>
                  </a:path>
                  <a:path w="2208529" h="462914">
                    <a:moveTo>
                      <a:pt x="972312" y="109728"/>
                    </a:moveTo>
                    <a:lnTo>
                      <a:pt x="970788" y="108204"/>
                    </a:lnTo>
                    <a:lnTo>
                      <a:pt x="969264" y="109728"/>
                    </a:lnTo>
                    <a:lnTo>
                      <a:pt x="970788" y="111252"/>
                    </a:lnTo>
                    <a:lnTo>
                      <a:pt x="972312" y="109728"/>
                    </a:lnTo>
                    <a:close/>
                  </a:path>
                  <a:path w="2208529" h="462914">
                    <a:moveTo>
                      <a:pt x="972312" y="103632"/>
                    </a:moveTo>
                    <a:lnTo>
                      <a:pt x="970788" y="102108"/>
                    </a:lnTo>
                    <a:lnTo>
                      <a:pt x="969264" y="103632"/>
                    </a:lnTo>
                    <a:lnTo>
                      <a:pt x="970788" y="105156"/>
                    </a:lnTo>
                    <a:lnTo>
                      <a:pt x="972312" y="103632"/>
                    </a:lnTo>
                    <a:close/>
                  </a:path>
                  <a:path w="2208529" h="462914">
                    <a:moveTo>
                      <a:pt x="972312" y="97536"/>
                    </a:moveTo>
                    <a:lnTo>
                      <a:pt x="970788" y="96012"/>
                    </a:lnTo>
                    <a:lnTo>
                      <a:pt x="969264" y="97536"/>
                    </a:lnTo>
                    <a:lnTo>
                      <a:pt x="970788" y="99060"/>
                    </a:lnTo>
                    <a:lnTo>
                      <a:pt x="972312" y="97536"/>
                    </a:lnTo>
                    <a:close/>
                  </a:path>
                  <a:path w="2208529" h="462914">
                    <a:moveTo>
                      <a:pt x="972312" y="91440"/>
                    </a:moveTo>
                    <a:lnTo>
                      <a:pt x="970788" y="89916"/>
                    </a:lnTo>
                    <a:lnTo>
                      <a:pt x="969264" y="91440"/>
                    </a:lnTo>
                    <a:lnTo>
                      <a:pt x="970788" y="92964"/>
                    </a:lnTo>
                    <a:lnTo>
                      <a:pt x="972312" y="91440"/>
                    </a:lnTo>
                    <a:close/>
                  </a:path>
                  <a:path w="2208529" h="462914">
                    <a:moveTo>
                      <a:pt x="972312" y="85344"/>
                    </a:moveTo>
                    <a:lnTo>
                      <a:pt x="970788" y="83820"/>
                    </a:lnTo>
                    <a:lnTo>
                      <a:pt x="969264" y="85344"/>
                    </a:lnTo>
                    <a:lnTo>
                      <a:pt x="970788" y="86868"/>
                    </a:lnTo>
                    <a:lnTo>
                      <a:pt x="972312" y="85344"/>
                    </a:lnTo>
                    <a:close/>
                  </a:path>
                  <a:path w="2208529" h="462914">
                    <a:moveTo>
                      <a:pt x="972312" y="79248"/>
                    </a:moveTo>
                    <a:lnTo>
                      <a:pt x="970788" y="78486"/>
                    </a:lnTo>
                    <a:lnTo>
                      <a:pt x="969264" y="79248"/>
                    </a:lnTo>
                    <a:lnTo>
                      <a:pt x="969264" y="80010"/>
                    </a:lnTo>
                    <a:lnTo>
                      <a:pt x="970788" y="80772"/>
                    </a:lnTo>
                    <a:lnTo>
                      <a:pt x="972312" y="80010"/>
                    </a:lnTo>
                    <a:lnTo>
                      <a:pt x="972312" y="79248"/>
                    </a:lnTo>
                    <a:close/>
                  </a:path>
                  <a:path w="2208529" h="462914">
                    <a:moveTo>
                      <a:pt x="972312" y="73914"/>
                    </a:moveTo>
                    <a:lnTo>
                      <a:pt x="970788" y="72390"/>
                    </a:lnTo>
                    <a:lnTo>
                      <a:pt x="969264" y="73914"/>
                    </a:lnTo>
                    <a:lnTo>
                      <a:pt x="970788" y="75438"/>
                    </a:lnTo>
                    <a:lnTo>
                      <a:pt x="972312" y="73914"/>
                    </a:lnTo>
                    <a:close/>
                  </a:path>
                  <a:path w="2208529" h="462914">
                    <a:moveTo>
                      <a:pt x="972312" y="67818"/>
                    </a:moveTo>
                    <a:lnTo>
                      <a:pt x="970788" y="66294"/>
                    </a:lnTo>
                    <a:lnTo>
                      <a:pt x="969264" y="67818"/>
                    </a:lnTo>
                    <a:lnTo>
                      <a:pt x="970788" y="69342"/>
                    </a:lnTo>
                    <a:lnTo>
                      <a:pt x="972312" y="67818"/>
                    </a:lnTo>
                    <a:close/>
                  </a:path>
                  <a:path w="2208529" h="462914">
                    <a:moveTo>
                      <a:pt x="972312" y="61722"/>
                    </a:moveTo>
                    <a:lnTo>
                      <a:pt x="970788" y="60198"/>
                    </a:lnTo>
                    <a:lnTo>
                      <a:pt x="969264" y="61722"/>
                    </a:lnTo>
                    <a:lnTo>
                      <a:pt x="970788" y="63246"/>
                    </a:lnTo>
                    <a:lnTo>
                      <a:pt x="972312" y="61722"/>
                    </a:lnTo>
                    <a:close/>
                  </a:path>
                  <a:path w="2208529" h="462914">
                    <a:moveTo>
                      <a:pt x="972312" y="55626"/>
                    </a:moveTo>
                    <a:lnTo>
                      <a:pt x="970788" y="54102"/>
                    </a:lnTo>
                    <a:lnTo>
                      <a:pt x="969264" y="55626"/>
                    </a:lnTo>
                    <a:lnTo>
                      <a:pt x="970788" y="57150"/>
                    </a:lnTo>
                    <a:lnTo>
                      <a:pt x="972312" y="55626"/>
                    </a:lnTo>
                    <a:close/>
                  </a:path>
                  <a:path w="2208529" h="462914">
                    <a:moveTo>
                      <a:pt x="972312" y="49530"/>
                    </a:moveTo>
                    <a:lnTo>
                      <a:pt x="970788" y="48006"/>
                    </a:lnTo>
                    <a:lnTo>
                      <a:pt x="969264" y="49530"/>
                    </a:lnTo>
                    <a:lnTo>
                      <a:pt x="970788" y="51054"/>
                    </a:lnTo>
                    <a:lnTo>
                      <a:pt x="972312" y="49530"/>
                    </a:lnTo>
                    <a:close/>
                  </a:path>
                  <a:path w="2208529" h="462914">
                    <a:moveTo>
                      <a:pt x="972312" y="43434"/>
                    </a:moveTo>
                    <a:lnTo>
                      <a:pt x="970788" y="41910"/>
                    </a:lnTo>
                    <a:lnTo>
                      <a:pt x="969264" y="43434"/>
                    </a:lnTo>
                    <a:lnTo>
                      <a:pt x="970788" y="44958"/>
                    </a:lnTo>
                    <a:lnTo>
                      <a:pt x="972312" y="43434"/>
                    </a:lnTo>
                    <a:close/>
                  </a:path>
                  <a:path w="2208529" h="462914">
                    <a:moveTo>
                      <a:pt x="972312" y="37338"/>
                    </a:moveTo>
                    <a:lnTo>
                      <a:pt x="970788" y="35814"/>
                    </a:lnTo>
                    <a:lnTo>
                      <a:pt x="969264" y="37338"/>
                    </a:lnTo>
                    <a:lnTo>
                      <a:pt x="970788" y="38862"/>
                    </a:lnTo>
                    <a:lnTo>
                      <a:pt x="972312" y="37338"/>
                    </a:lnTo>
                    <a:close/>
                  </a:path>
                  <a:path w="2208529" h="462914">
                    <a:moveTo>
                      <a:pt x="972312" y="31242"/>
                    </a:moveTo>
                    <a:lnTo>
                      <a:pt x="970788" y="29718"/>
                    </a:lnTo>
                    <a:lnTo>
                      <a:pt x="969264" y="31242"/>
                    </a:lnTo>
                    <a:lnTo>
                      <a:pt x="970788" y="32766"/>
                    </a:lnTo>
                    <a:lnTo>
                      <a:pt x="972312" y="31242"/>
                    </a:lnTo>
                    <a:close/>
                  </a:path>
                  <a:path w="2208529" h="462914">
                    <a:moveTo>
                      <a:pt x="972312" y="25146"/>
                    </a:moveTo>
                    <a:lnTo>
                      <a:pt x="970788" y="23622"/>
                    </a:lnTo>
                    <a:lnTo>
                      <a:pt x="969264" y="25146"/>
                    </a:lnTo>
                    <a:lnTo>
                      <a:pt x="970788" y="26670"/>
                    </a:lnTo>
                    <a:lnTo>
                      <a:pt x="972312" y="25146"/>
                    </a:lnTo>
                    <a:close/>
                  </a:path>
                  <a:path w="2208529" h="462914">
                    <a:moveTo>
                      <a:pt x="972312" y="19050"/>
                    </a:moveTo>
                    <a:lnTo>
                      <a:pt x="970788" y="17526"/>
                    </a:lnTo>
                    <a:lnTo>
                      <a:pt x="969264" y="19050"/>
                    </a:lnTo>
                    <a:lnTo>
                      <a:pt x="970788" y="20574"/>
                    </a:lnTo>
                    <a:lnTo>
                      <a:pt x="972312" y="19050"/>
                    </a:lnTo>
                    <a:close/>
                  </a:path>
                  <a:path w="2208529" h="462914">
                    <a:moveTo>
                      <a:pt x="972312" y="12954"/>
                    </a:moveTo>
                    <a:lnTo>
                      <a:pt x="970788" y="11430"/>
                    </a:lnTo>
                    <a:lnTo>
                      <a:pt x="969264" y="12954"/>
                    </a:lnTo>
                    <a:lnTo>
                      <a:pt x="970788" y="14478"/>
                    </a:lnTo>
                    <a:lnTo>
                      <a:pt x="972312" y="12954"/>
                    </a:lnTo>
                    <a:close/>
                  </a:path>
                  <a:path w="2208529" h="462914">
                    <a:moveTo>
                      <a:pt x="972312" y="6858"/>
                    </a:moveTo>
                    <a:lnTo>
                      <a:pt x="970788" y="5334"/>
                    </a:lnTo>
                    <a:lnTo>
                      <a:pt x="969264" y="6858"/>
                    </a:lnTo>
                    <a:lnTo>
                      <a:pt x="970788" y="8382"/>
                    </a:lnTo>
                    <a:lnTo>
                      <a:pt x="972312" y="6858"/>
                    </a:lnTo>
                    <a:close/>
                  </a:path>
                  <a:path w="2208529" h="462914">
                    <a:moveTo>
                      <a:pt x="972312" y="762"/>
                    </a:moveTo>
                    <a:lnTo>
                      <a:pt x="971550" y="0"/>
                    </a:lnTo>
                    <a:lnTo>
                      <a:pt x="970026" y="0"/>
                    </a:lnTo>
                    <a:lnTo>
                      <a:pt x="969264" y="762"/>
                    </a:lnTo>
                    <a:lnTo>
                      <a:pt x="970788" y="2286"/>
                    </a:lnTo>
                    <a:lnTo>
                      <a:pt x="972312" y="762"/>
                    </a:lnTo>
                    <a:close/>
                  </a:path>
                  <a:path w="2208529" h="462914">
                    <a:moveTo>
                      <a:pt x="1214628" y="120396"/>
                    </a:moveTo>
                    <a:lnTo>
                      <a:pt x="1211580" y="120396"/>
                    </a:lnTo>
                    <a:lnTo>
                      <a:pt x="1211580" y="123444"/>
                    </a:lnTo>
                    <a:lnTo>
                      <a:pt x="1211580" y="192786"/>
                    </a:lnTo>
                    <a:lnTo>
                      <a:pt x="972312" y="192786"/>
                    </a:lnTo>
                    <a:lnTo>
                      <a:pt x="972312" y="188976"/>
                    </a:lnTo>
                    <a:lnTo>
                      <a:pt x="972312" y="182880"/>
                    </a:lnTo>
                    <a:lnTo>
                      <a:pt x="972312" y="123444"/>
                    </a:lnTo>
                    <a:lnTo>
                      <a:pt x="1211580" y="123444"/>
                    </a:lnTo>
                    <a:lnTo>
                      <a:pt x="1211580" y="120396"/>
                    </a:lnTo>
                    <a:lnTo>
                      <a:pt x="970788" y="120396"/>
                    </a:lnTo>
                    <a:lnTo>
                      <a:pt x="969264" y="120396"/>
                    </a:lnTo>
                    <a:lnTo>
                      <a:pt x="969264" y="195834"/>
                    </a:lnTo>
                    <a:lnTo>
                      <a:pt x="1214628" y="195834"/>
                    </a:lnTo>
                    <a:lnTo>
                      <a:pt x="1214628" y="194310"/>
                    </a:lnTo>
                    <a:lnTo>
                      <a:pt x="1214628" y="192786"/>
                    </a:lnTo>
                    <a:lnTo>
                      <a:pt x="1214628" y="123444"/>
                    </a:lnTo>
                    <a:lnTo>
                      <a:pt x="1214628" y="121920"/>
                    </a:lnTo>
                    <a:lnTo>
                      <a:pt x="1214628" y="120396"/>
                    </a:lnTo>
                    <a:close/>
                  </a:path>
                  <a:path w="2208529" h="462914">
                    <a:moveTo>
                      <a:pt x="2208276" y="460260"/>
                    </a:moveTo>
                    <a:lnTo>
                      <a:pt x="0" y="460260"/>
                    </a:lnTo>
                    <a:lnTo>
                      <a:pt x="0" y="462534"/>
                    </a:lnTo>
                    <a:lnTo>
                      <a:pt x="2208276" y="462534"/>
                    </a:lnTo>
                    <a:lnTo>
                      <a:pt x="2208276" y="460260"/>
                    </a:lnTo>
                    <a:close/>
                  </a:path>
                </a:pathLst>
              </a:custGeom>
              <a:solidFill>
                <a:srgbClr val="000000"/>
              </a:solidFill>
            </p:spPr>
            <p:txBody>
              <a:bodyPr wrap="square" lIns="0" tIns="0" rIns="0" bIns="0" rtlCol="0"/>
              <a:lstStyle/>
              <a:p>
                <a:endParaRPr sz="4000"/>
              </a:p>
            </p:txBody>
          </p:sp>
          <p:pic>
            <p:nvPicPr>
              <p:cNvPr id="57" name="object 133">
                <a:extLst>
                  <a:ext uri="{FF2B5EF4-FFF2-40B4-BE49-F238E27FC236}">
                    <a16:creationId xmlns:a16="http://schemas.microsoft.com/office/drawing/2014/main" id="{CECE39D0-CDC9-3A6E-0F9F-721F3232B43E}"/>
                  </a:ext>
                </a:extLst>
              </p:cNvPr>
              <p:cNvPicPr/>
              <p:nvPr/>
            </p:nvPicPr>
            <p:blipFill>
              <a:blip r:embed="rId9" cstate="print"/>
              <a:stretch>
                <a:fillRect/>
              </a:stretch>
            </p:blipFill>
            <p:spPr>
              <a:xfrm>
                <a:off x="1197102" y="5612891"/>
                <a:ext cx="136397" cy="195072"/>
              </a:xfrm>
              <a:prstGeom prst="rect">
                <a:avLst/>
              </a:prstGeom>
            </p:spPr>
          </p:pic>
          <p:sp>
            <p:nvSpPr>
              <p:cNvPr id="58" name="object 134">
                <a:extLst>
                  <a:ext uri="{FF2B5EF4-FFF2-40B4-BE49-F238E27FC236}">
                    <a16:creationId xmlns:a16="http://schemas.microsoft.com/office/drawing/2014/main" id="{BFA8E504-A073-23F2-5429-64DC592AB48F}"/>
                  </a:ext>
                </a:extLst>
              </p:cNvPr>
              <p:cNvSpPr/>
              <p:nvPr/>
            </p:nvSpPr>
            <p:spPr>
              <a:xfrm>
                <a:off x="1720596" y="5734049"/>
                <a:ext cx="242570" cy="73660"/>
              </a:xfrm>
              <a:custGeom>
                <a:avLst/>
                <a:gdLst/>
                <a:ahLst/>
                <a:cxnLst/>
                <a:rect l="l" t="t" r="r" b="b"/>
                <a:pathLst>
                  <a:path w="242569" h="73660">
                    <a:moveTo>
                      <a:pt x="242316" y="0"/>
                    </a:moveTo>
                    <a:lnTo>
                      <a:pt x="0" y="0"/>
                    </a:lnTo>
                    <a:lnTo>
                      <a:pt x="0" y="73151"/>
                    </a:lnTo>
                    <a:lnTo>
                      <a:pt x="242316" y="73151"/>
                    </a:lnTo>
                    <a:lnTo>
                      <a:pt x="242316" y="0"/>
                    </a:lnTo>
                    <a:close/>
                  </a:path>
                </a:pathLst>
              </a:custGeom>
              <a:solidFill>
                <a:srgbClr val="FF0000"/>
              </a:solidFill>
            </p:spPr>
            <p:txBody>
              <a:bodyPr wrap="square" lIns="0" tIns="0" rIns="0" bIns="0" rtlCol="0"/>
              <a:lstStyle/>
              <a:p>
                <a:endParaRPr sz="4000"/>
              </a:p>
            </p:txBody>
          </p:sp>
          <p:sp>
            <p:nvSpPr>
              <p:cNvPr id="59" name="object 135">
                <a:extLst>
                  <a:ext uri="{FF2B5EF4-FFF2-40B4-BE49-F238E27FC236}">
                    <a16:creationId xmlns:a16="http://schemas.microsoft.com/office/drawing/2014/main" id="{1253B2C9-7FF2-99EA-3B71-3A2B1FA859CA}"/>
                  </a:ext>
                </a:extLst>
              </p:cNvPr>
              <p:cNvSpPr/>
              <p:nvPr/>
            </p:nvSpPr>
            <p:spPr>
              <a:xfrm>
                <a:off x="1331214" y="5345429"/>
                <a:ext cx="1094740" cy="462915"/>
              </a:xfrm>
              <a:custGeom>
                <a:avLst/>
                <a:gdLst/>
                <a:ahLst/>
                <a:cxnLst/>
                <a:rect l="l" t="t" r="r" b="b"/>
                <a:pathLst>
                  <a:path w="1094739" h="462914">
                    <a:moveTo>
                      <a:pt x="2286" y="455676"/>
                    </a:moveTo>
                    <a:lnTo>
                      <a:pt x="762" y="454152"/>
                    </a:lnTo>
                    <a:lnTo>
                      <a:pt x="0" y="455676"/>
                    </a:lnTo>
                    <a:lnTo>
                      <a:pt x="762" y="457200"/>
                    </a:lnTo>
                    <a:lnTo>
                      <a:pt x="2286" y="455676"/>
                    </a:lnTo>
                    <a:close/>
                  </a:path>
                  <a:path w="1094739" h="462914">
                    <a:moveTo>
                      <a:pt x="2286" y="449580"/>
                    </a:moveTo>
                    <a:lnTo>
                      <a:pt x="762" y="448056"/>
                    </a:lnTo>
                    <a:lnTo>
                      <a:pt x="0" y="449580"/>
                    </a:lnTo>
                    <a:lnTo>
                      <a:pt x="762" y="451104"/>
                    </a:lnTo>
                    <a:lnTo>
                      <a:pt x="2286" y="449580"/>
                    </a:lnTo>
                    <a:close/>
                  </a:path>
                  <a:path w="1094739" h="462914">
                    <a:moveTo>
                      <a:pt x="2286" y="443484"/>
                    </a:moveTo>
                    <a:lnTo>
                      <a:pt x="762" y="441960"/>
                    </a:lnTo>
                    <a:lnTo>
                      <a:pt x="0" y="443484"/>
                    </a:lnTo>
                    <a:lnTo>
                      <a:pt x="762" y="445008"/>
                    </a:lnTo>
                    <a:lnTo>
                      <a:pt x="2286" y="443484"/>
                    </a:lnTo>
                    <a:close/>
                  </a:path>
                  <a:path w="1094739" h="462914">
                    <a:moveTo>
                      <a:pt x="2286" y="437388"/>
                    </a:moveTo>
                    <a:lnTo>
                      <a:pt x="762" y="435864"/>
                    </a:lnTo>
                    <a:lnTo>
                      <a:pt x="0" y="437388"/>
                    </a:lnTo>
                    <a:lnTo>
                      <a:pt x="762" y="438912"/>
                    </a:lnTo>
                    <a:lnTo>
                      <a:pt x="2286" y="437388"/>
                    </a:lnTo>
                    <a:close/>
                  </a:path>
                  <a:path w="1094739" h="462914">
                    <a:moveTo>
                      <a:pt x="2286" y="431292"/>
                    </a:moveTo>
                    <a:lnTo>
                      <a:pt x="762" y="429768"/>
                    </a:lnTo>
                    <a:lnTo>
                      <a:pt x="0" y="431292"/>
                    </a:lnTo>
                    <a:lnTo>
                      <a:pt x="762" y="432816"/>
                    </a:lnTo>
                    <a:lnTo>
                      <a:pt x="2286" y="431292"/>
                    </a:lnTo>
                    <a:close/>
                  </a:path>
                  <a:path w="1094739" h="462914">
                    <a:moveTo>
                      <a:pt x="2286" y="425196"/>
                    </a:moveTo>
                    <a:lnTo>
                      <a:pt x="762" y="423672"/>
                    </a:lnTo>
                    <a:lnTo>
                      <a:pt x="0" y="425196"/>
                    </a:lnTo>
                    <a:lnTo>
                      <a:pt x="762" y="426720"/>
                    </a:lnTo>
                    <a:lnTo>
                      <a:pt x="2286" y="425196"/>
                    </a:lnTo>
                    <a:close/>
                  </a:path>
                  <a:path w="1094739" h="462914">
                    <a:moveTo>
                      <a:pt x="2286" y="419100"/>
                    </a:moveTo>
                    <a:lnTo>
                      <a:pt x="762" y="417576"/>
                    </a:lnTo>
                    <a:lnTo>
                      <a:pt x="0" y="419100"/>
                    </a:lnTo>
                    <a:lnTo>
                      <a:pt x="762" y="420624"/>
                    </a:lnTo>
                    <a:lnTo>
                      <a:pt x="2286" y="419100"/>
                    </a:lnTo>
                    <a:close/>
                  </a:path>
                  <a:path w="1094739" h="462914">
                    <a:moveTo>
                      <a:pt x="2286" y="413004"/>
                    </a:moveTo>
                    <a:lnTo>
                      <a:pt x="762" y="411480"/>
                    </a:lnTo>
                    <a:lnTo>
                      <a:pt x="0" y="413004"/>
                    </a:lnTo>
                    <a:lnTo>
                      <a:pt x="762" y="414528"/>
                    </a:lnTo>
                    <a:lnTo>
                      <a:pt x="2286" y="413004"/>
                    </a:lnTo>
                    <a:close/>
                  </a:path>
                  <a:path w="1094739" h="462914">
                    <a:moveTo>
                      <a:pt x="2286" y="406908"/>
                    </a:moveTo>
                    <a:lnTo>
                      <a:pt x="762" y="405384"/>
                    </a:lnTo>
                    <a:lnTo>
                      <a:pt x="0" y="406908"/>
                    </a:lnTo>
                    <a:lnTo>
                      <a:pt x="762" y="408432"/>
                    </a:lnTo>
                    <a:lnTo>
                      <a:pt x="2286" y="406908"/>
                    </a:lnTo>
                    <a:close/>
                  </a:path>
                  <a:path w="1094739" h="462914">
                    <a:moveTo>
                      <a:pt x="2286" y="400812"/>
                    </a:moveTo>
                    <a:lnTo>
                      <a:pt x="762" y="399288"/>
                    </a:lnTo>
                    <a:lnTo>
                      <a:pt x="0" y="400812"/>
                    </a:lnTo>
                    <a:lnTo>
                      <a:pt x="762" y="402336"/>
                    </a:lnTo>
                    <a:lnTo>
                      <a:pt x="2286" y="400812"/>
                    </a:lnTo>
                    <a:close/>
                  </a:path>
                  <a:path w="1094739" h="462914">
                    <a:moveTo>
                      <a:pt x="2286" y="394716"/>
                    </a:moveTo>
                    <a:lnTo>
                      <a:pt x="762" y="393192"/>
                    </a:lnTo>
                    <a:lnTo>
                      <a:pt x="0" y="394716"/>
                    </a:lnTo>
                    <a:lnTo>
                      <a:pt x="762" y="396240"/>
                    </a:lnTo>
                    <a:lnTo>
                      <a:pt x="2286" y="394716"/>
                    </a:lnTo>
                    <a:close/>
                  </a:path>
                  <a:path w="1094739" h="462914">
                    <a:moveTo>
                      <a:pt x="2286" y="388620"/>
                    </a:moveTo>
                    <a:lnTo>
                      <a:pt x="762" y="387096"/>
                    </a:lnTo>
                    <a:lnTo>
                      <a:pt x="0" y="388620"/>
                    </a:lnTo>
                    <a:lnTo>
                      <a:pt x="762" y="390144"/>
                    </a:lnTo>
                    <a:lnTo>
                      <a:pt x="2286" y="388620"/>
                    </a:lnTo>
                    <a:close/>
                  </a:path>
                  <a:path w="1094739" h="462914">
                    <a:moveTo>
                      <a:pt x="2286" y="382524"/>
                    </a:moveTo>
                    <a:lnTo>
                      <a:pt x="762" y="381000"/>
                    </a:lnTo>
                    <a:lnTo>
                      <a:pt x="0" y="382524"/>
                    </a:lnTo>
                    <a:lnTo>
                      <a:pt x="762" y="384048"/>
                    </a:lnTo>
                    <a:lnTo>
                      <a:pt x="2286" y="382524"/>
                    </a:lnTo>
                    <a:close/>
                  </a:path>
                  <a:path w="1094739" h="462914">
                    <a:moveTo>
                      <a:pt x="2286" y="376428"/>
                    </a:moveTo>
                    <a:lnTo>
                      <a:pt x="762" y="374904"/>
                    </a:lnTo>
                    <a:lnTo>
                      <a:pt x="0" y="376428"/>
                    </a:lnTo>
                    <a:lnTo>
                      <a:pt x="762" y="377952"/>
                    </a:lnTo>
                    <a:lnTo>
                      <a:pt x="2286" y="376428"/>
                    </a:lnTo>
                    <a:close/>
                  </a:path>
                  <a:path w="1094739" h="462914">
                    <a:moveTo>
                      <a:pt x="2286" y="370332"/>
                    </a:moveTo>
                    <a:lnTo>
                      <a:pt x="762" y="368808"/>
                    </a:lnTo>
                    <a:lnTo>
                      <a:pt x="0" y="370332"/>
                    </a:lnTo>
                    <a:lnTo>
                      <a:pt x="762" y="371856"/>
                    </a:lnTo>
                    <a:lnTo>
                      <a:pt x="2286" y="370332"/>
                    </a:lnTo>
                    <a:close/>
                  </a:path>
                  <a:path w="1094739" h="462914">
                    <a:moveTo>
                      <a:pt x="2286" y="364236"/>
                    </a:moveTo>
                    <a:lnTo>
                      <a:pt x="762" y="362712"/>
                    </a:lnTo>
                    <a:lnTo>
                      <a:pt x="0" y="364236"/>
                    </a:lnTo>
                    <a:lnTo>
                      <a:pt x="762" y="365760"/>
                    </a:lnTo>
                    <a:lnTo>
                      <a:pt x="2286" y="364236"/>
                    </a:lnTo>
                    <a:close/>
                  </a:path>
                  <a:path w="1094739" h="462914">
                    <a:moveTo>
                      <a:pt x="2286" y="358140"/>
                    </a:moveTo>
                    <a:lnTo>
                      <a:pt x="762" y="356616"/>
                    </a:lnTo>
                    <a:lnTo>
                      <a:pt x="0" y="358140"/>
                    </a:lnTo>
                    <a:lnTo>
                      <a:pt x="762" y="359664"/>
                    </a:lnTo>
                    <a:lnTo>
                      <a:pt x="2286" y="358140"/>
                    </a:lnTo>
                    <a:close/>
                  </a:path>
                  <a:path w="1094739" h="462914">
                    <a:moveTo>
                      <a:pt x="2286" y="352044"/>
                    </a:moveTo>
                    <a:lnTo>
                      <a:pt x="762" y="350520"/>
                    </a:lnTo>
                    <a:lnTo>
                      <a:pt x="0" y="352044"/>
                    </a:lnTo>
                    <a:lnTo>
                      <a:pt x="762" y="353568"/>
                    </a:lnTo>
                    <a:lnTo>
                      <a:pt x="2286" y="352044"/>
                    </a:lnTo>
                    <a:close/>
                  </a:path>
                  <a:path w="1094739" h="462914">
                    <a:moveTo>
                      <a:pt x="2286" y="345948"/>
                    </a:moveTo>
                    <a:lnTo>
                      <a:pt x="762" y="344424"/>
                    </a:lnTo>
                    <a:lnTo>
                      <a:pt x="0" y="345948"/>
                    </a:lnTo>
                    <a:lnTo>
                      <a:pt x="762" y="347472"/>
                    </a:lnTo>
                    <a:lnTo>
                      <a:pt x="2286" y="345948"/>
                    </a:lnTo>
                    <a:close/>
                  </a:path>
                  <a:path w="1094739" h="462914">
                    <a:moveTo>
                      <a:pt x="2286" y="339852"/>
                    </a:moveTo>
                    <a:lnTo>
                      <a:pt x="762" y="338328"/>
                    </a:lnTo>
                    <a:lnTo>
                      <a:pt x="0" y="339852"/>
                    </a:lnTo>
                    <a:lnTo>
                      <a:pt x="762" y="341376"/>
                    </a:lnTo>
                    <a:lnTo>
                      <a:pt x="2286" y="339852"/>
                    </a:lnTo>
                    <a:close/>
                  </a:path>
                  <a:path w="1094739" h="462914">
                    <a:moveTo>
                      <a:pt x="2286" y="334518"/>
                    </a:moveTo>
                    <a:lnTo>
                      <a:pt x="762" y="332994"/>
                    </a:lnTo>
                    <a:lnTo>
                      <a:pt x="0" y="334518"/>
                    </a:lnTo>
                    <a:lnTo>
                      <a:pt x="762" y="336042"/>
                    </a:lnTo>
                    <a:lnTo>
                      <a:pt x="2286" y="334518"/>
                    </a:lnTo>
                    <a:close/>
                  </a:path>
                  <a:path w="1094739" h="462914">
                    <a:moveTo>
                      <a:pt x="2286" y="328422"/>
                    </a:moveTo>
                    <a:lnTo>
                      <a:pt x="762" y="326898"/>
                    </a:lnTo>
                    <a:lnTo>
                      <a:pt x="0" y="328422"/>
                    </a:lnTo>
                    <a:lnTo>
                      <a:pt x="762" y="329946"/>
                    </a:lnTo>
                    <a:lnTo>
                      <a:pt x="2286" y="328422"/>
                    </a:lnTo>
                    <a:close/>
                  </a:path>
                  <a:path w="1094739" h="462914">
                    <a:moveTo>
                      <a:pt x="2286" y="322326"/>
                    </a:moveTo>
                    <a:lnTo>
                      <a:pt x="762" y="320802"/>
                    </a:lnTo>
                    <a:lnTo>
                      <a:pt x="0" y="322326"/>
                    </a:lnTo>
                    <a:lnTo>
                      <a:pt x="762" y="323850"/>
                    </a:lnTo>
                    <a:lnTo>
                      <a:pt x="2286" y="322326"/>
                    </a:lnTo>
                    <a:close/>
                  </a:path>
                  <a:path w="1094739" h="462914">
                    <a:moveTo>
                      <a:pt x="2286" y="316230"/>
                    </a:moveTo>
                    <a:lnTo>
                      <a:pt x="762" y="314706"/>
                    </a:lnTo>
                    <a:lnTo>
                      <a:pt x="0" y="316230"/>
                    </a:lnTo>
                    <a:lnTo>
                      <a:pt x="762" y="317754"/>
                    </a:lnTo>
                    <a:lnTo>
                      <a:pt x="2286" y="316230"/>
                    </a:lnTo>
                    <a:close/>
                  </a:path>
                  <a:path w="1094739" h="462914">
                    <a:moveTo>
                      <a:pt x="2286" y="310134"/>
                    </a:moveTo>
                    <a:lnTo>
                      <a:pt x="762" y="308610"/>
                    </a:lnTo>
                    <a:lnTo>
                      <a:pt x="0" y="310134"/>
                    </a:lnTo>
                    <a:lnTo>
                      <a:pt x="762" y="311658"/>
                    </a:lnTo>
                    <a:lnTo>
                      <a:pt x="2286" y="310134"/>
                    </a:lnTo>
                    <a:close/>
                  </a:path>
                  <a:path w="1094739" h="462914">
                    <a:moveTo>
                      <a:pt x="2286" y="304038"/>
                    </a:moveTo>
                    <a:lnTo>
                      <a:pt x="762" y="302514"/>
                    </a:lnTo>
                    <a:lnTo>
                      <a:pt x="0" y="304038"/>
                    </a:lnTo>
                    <a:lnTo>
                      <a:pt x="762" y="305562"/>
                    </a:lnTo>
                    <a:lnTo>
                      <a:pt x="2286" y="304038"/>
                    </a:lnTo>
                    <a:close/>
                  </a:path>
                  <a:path w="1094739" h="462914">
                    <a:moveTo>
                      <a:pt x="2286" y="297942"/>
                    </a:moveTo>
                    <a:lnTo>
                      <a:pt x="762" y="296418"/>
                    </a:lnTo>
                    <a:lnTo>
                      <a:pt x="0" y="297942"/>
                    </a:lnTo>
                    <a:lnTo>
                      <a:pt x="762" y="299466"/>
                    </a:lnTo>
                    <a:lnTo>
                      <a:pt x="2286" y="297942"/>
                    </a:lnTo>
                    <a:close/>
                  </a:path>
                  <a:path w="1094739" h="462914">
                    <a:moveTo>
                      <a:pt x="2286" y="291846"/>
                    </a:moveTo>
                    <a:lnTo>
                      <a:pt x="762" y="290322"/>
                    </a:lnTo>
                    <a:lnTo>
                      <a:pt x="0" y="291846"/>
                    </a:lnTo>
                    <a:lnTo>
                      <a:pt x="762" y="293370"/>
                    </a:lnTo>
                    <a:lnTo>
                      <a:pt x="2286" y="291846"/>
                    </a:lnTo>
                    <a:close/>
                  </a:path>
                  <a:path w="1094739" h="462914">
                    <a:moveTo>
                      <a:pt x="2286" y="285750"/>
                    </a:moveTo>
                    <a:lnTo>
                      <a:pt x="762" y="284226"/>
                    </a:lnTo>
                    <a:lnTo>
                      <a:pt x="0" y="285750"/>
                    </a:lnTo>
                    <a:lnTo>
                      <a:pt x="762" y="287274"/>
                    </a:lnTo>
                    <a:lnTo>
                      <a:pt x="2286" y="285750"/>
                    </a:lnTo>
                    <a:close/>
                  </a:path>
                  <a:path w="1094739" h="462914">
                    <a:moveTo>
                      <a:pt x="2286" y="279654"/>
                    </a:moveTo>
                    <a:lnTo>
                      <a:pt x="762" y="278130"/>
                    </a:lnTo>
                    <a:lnTo>
                      <a:pt x="0" y="279654"/>
                    </a:lnTo>
                    <a:lnTo>
                      <a:pt x="762" y="281178"/>
                    </a:lnTo>
                    <a:lnTo>
                      <a:pt x="2286" y="279654"/>
                    </a:lnTo>
                    <a:close/>
                  </a:path>
                  <a:path w="1094739" h="462914">
                    <a:moveTo>
                      <a:pt x="2286" y="273558"/>
                    </a:moveTo>
                    <a:lnTo>
                      <a:pt x="762" y="272034"/>
                    </a:lnTo>
                    <a:lnTo>
                      <a:pt x="0" y="273558"/>
                    </a:lnTo>
                    <a:lnTo>
                      <a:pt x="762" y="275082"/>
                    </a:lnTo>
                    <a:lnTo>
                      <a:pt x="2286" y="273558"/>
                    </a:lnTo>
                    <a:close/>
                  </a:path>
                  <a:path w="1094739" h="462914">
                    <a:moveTo>
                      <a:pt x="2286" y="267462"/>
                    </a:moveTo>
                    <a:lnTo>
                      <a:pt x="762" y="265938"/>
                    </a:lnTo>
                    <a:lnTo>
                      <a:pt x="0" y="267462"/>
                    </a:lnTo>
                    <a:lnTo>
                      <a:pt x="762" y="268986"/>
                    </a:lnTo>
                    <a:lnTo>
                      <a:pt x="2286" y="267462"/>
                    </a:lnTo>
                    <a:close/>
                  </a:path>
                  <a:path w="1094739" h="462914">
                    <a:moveTo>
                      <a:pt x="2286" y="261366"/>
                    </a:moveTo>
                    <a:lnTo>
                      <a:pt x="762" y="259842"/>
                    </a:lnTo>
                    <a:lnTo>
                      <a:pt x="0" y="261366"/>
                    </a:lnTo>
                    <a:lnTo>
                      <a:pt x="762" y="262890"/>
                    </a:lnTo>
                    <a:lnTo>
                      <a:pt x="2286" y="261366"/>
                    </a:lnTo>
                    <a:close/>
                  </a:path>
                  <a:path w="1094739" h="462914">
                    <a:moveTo>
                      <a:pt x="2286" y="255270"/>
                    </a:moveTo>
                    <a:lnTo>
                      <a:pt x="762" y="253746"/>
                    </a:lnTo>
                    <a:lnTo>
                      <a:pt x="0" y="255270"/>
                    </a:lnTo>
                    <a:lnTo>
                      <a:pt x="762" y="256794"/>
                    </a:lnTo>
                    <a:lnTo>
                      <a:pt x="2286" y="255270"/>
                    </a:lnTo>
                    <a:close/>
                  </a:path>
                  <a:path w="1094739" h="462914">
                    <a:moveTo>
                      <a:pt x="2286" y="249174"/>
                    </a:moveTo>
                    <a:lnTo>
                      <a:pt x="762" y="247650"/>
                    </a:lnTo>
                    <a:lnTo>
                      <a:pt x="0" y="249174"/>
                    </a:lnTo>
                    <a:lnTo>
                      <a:pt x="762" y="250698"/>
                    </a:lnTo>
                    <a:lnTo>
                      <a:pt x="2286" y="249174"/>
                    </a:lnTo>
                    <a:close/>
                  </a:path>
                  <a:path w="1094739" h="462914">
                    <a:moveTo>
                      <a:pt x="2286" y="243078"/>
                    </a:moveTo>
                    <a:lnTo>
                      <a:pt x="762" y="241554"/>
                    </a:lnTo>
                    <a:lnTo>
                      <a:pt x="0" y="243078"/>
                    </a:lnTo>
                    <a:lnTo>
                      <a:pt x="762" y="244602"/>
                    </a:lnTo>
                    <a:lnTo>
                      <a:pt x="2286" y="243078"/>
                    </a:lnTo>
                    <a:close/>
                  </a:path>
                  <a:path w="1094739" h="462914">
                    <a:moveTo>
                      <a:pt x="2286" y="236982"/>
                    </a:moveTo>
                    <a:lnTo>
                      <a:pt x="762" y="235458"/>
                    </a:lnTo>
                    <a:lnTo>
                      <a:pt x="0" y="236982"/>
                    </a:lnTo>
                    <a:lnTo>
                      <a:pt x="762" y="238506"/>
                    </a:lnTo>
                    <a:lnTo>
                      <a:pt x="2286" y="236982"/>
                    </a:lnTo>
                    <a:close/>
                  </a:path>
                  <a:path w="1094739" h="462914">
                    <a:moveTo>
                      <a:pt x="2286" y="230886"/>
                    </a:moveTo>
                    <a:lnTo>
                      <a:pt x="762" y="229362"/>
                    </a:lnTo>
                    <a:lnTo>
                      <a:pt x="0" y="230886"/>
                    </a:lnTo>
                    <a:lnTo>
                      <a:pt x="762" y="232410"/>
                    </a:lnTo>
                    <a:lnTo>
                      <a:pt x="2286" y="230886"/>
                    </a:lnTo>
                    <a:close/>
                  </a:path>
                  <a:path w="1094739" h="462914">
                    <a:moveTo>
                      <a:pt x="2286" y="224790"/>
                    </a:moveTo>
                    <a:lnTo>
                      <a:pt x="762" y="223266"/>
                    </a:lnTo>
                    <a:lnTo>
                      <a:pt x="0" y="224790"/>
                    </a:lnTo>
                    <a:lnTo>
                      <a:pt x="762" y="226314"/>
                    </a:lnTo>
                    <a:lnTo>
                      <a:pt x="2286" y="224790"/>
                    </a:lnTo>
                    <a:close/>
                  </a:path>
                  <a:path w="1094739" h="462914">
                    <a:moveTo>
                      <a:pt x="2286" y="218694"/>
                    </a:moveTo>
                    <a:lnTo>
                      <a:pt x="762" y="217170"/>
                    </a:lnTo>
                    <a:lnTo>
                      <a:pt x="0" y="218694"/>
                    </a:lnTo>
                    <a:lnTo>
                      <a:pt x="762" y="220218"/>
                    </a:lnTo>
                    <a:lnTo>
                      <a:pt x="2286" y="218694"/>
                    </a:lnTo>
                    <a:close/>
                  </a:path>
                  <a:path w="1094739" h="462914">
                    <a:moveTo>
                      <a:pt x="2286" y="212598"/>
                    </a:moveTo>
                    <a:lnTo>
                      <a:pt x="762" y="211074"/>
                    </a:lnTo>
                    <a:lnTo>
                      <a:pt x="0" y="212598"/>
                    </a:lnTo>
                    <a:lnTo>
                      <a:pt x="762" y="214122"/>
                    </a:lnTo>
                    <a:lnTo>
                      <a:pt x="2286" y="212598"/>
                    </a:lnTo>
                    <a:close/>
                  </a:path>
                  <a:path w="1094739" h="462914">
                    <a:moveTo>
                      <a:pt x="2286" y="206502"/>
                    </a:moveTo>
                    <a:lnTo>
                      <a:pt x="762" y="204978"/>
                    </a:lnTo>
                    <a:lnTo>
                      <a:pt x="0" y="206502"/>
                    </a:lnTo>
                    <a:lnTo>
                      <a:pt x="762" y="208026"/>
                    </a:lnTo>
                    <a:lnTo>
                      <a:pt x="2286" y="206502"/>
                    </a:lnTo>
                    <a:close/>
                  </a:path>
                  <a:path w="1094739" h="462914">
                    <a:moveTo>
                      <a:pt x="2286" y="200406"/>
                    </a:moveTo>
                    <a:lnTo>
                      <a:pt x="762" y="198882"/>
                    </a:lnTo>
                    <a:lnTo>
                      <a:pt x="0" y="200406"/>
                    </a:lnTo>
                    <a:lnTo>
                      <a:pt x="762" y="201930"/>
                    </a:lnTo>
                    <a:lnTo>
                      <a:pt x="2286" y="200406"/>
                    </a:lnTo>
                    <a:close/>
                  </a:path>
                  <a:path w="1094739" h="462914">
                    <a:moveTo>
                      <a:pt x="2286" y="194310"/>
                    </a:moveTo>
                    <a:lnTo>
                      <a:pt x="762" y="192786"/>
                    </a:lnTo>
                    <a:lnTo>
                      <a:pt x="0" y="194310"/>
                    </a:lnTo>
                    <a:lnTo>
                      <a:pt x="762" y="195834"/>
                    </a:lnTo>
                    <a:lnTo>
                      <a:pt x="2286" y="194310"/>
                    </a:lnTo>
                    <a:close/>
                  </a:path>
                  <a:path w="1094739" h="462914">
                    <a:moveTo>
                      <a:pt x="633222" y="387096"/>
                    </a:moveTo>
                    <a:lnTo>
                      <a:pt x="630174" y="387096"/>
                    </a:lnTo>
                    <a:lnTo>
                      <a:pt x="630174" y="390144"/>
                    </a:lnTo>
                    <a:lnTo>
                      <a:pt x="630174" y="460248"/>
                    </a:lnTo>
                    <a:lnTo>
                      <a:pt x="390906" y="460248"/>
                    </a:lnTo>
                    <a:lnTo>
                      <a:pt x="390906" y="390144"/>
                    </a:lnTo>
                    <a:lnTo>
                      <a:pt x="630174" y="390144"/>
                    </a:lnTo>
                    <a:lnTo>
                      <a:pt x="630174" y="387096"/>
                    </a:lnTo>
                    <a:lnTo>
                      <a:pt x="387858" y="387096"/>
                    </a:lnTo>
                    <a:lnTo>
                      <a:pt x="387858" y="462534"/>
                    </a:lnTo>
                    <a:lnTo>
                      <a:pt x="633222" y="462534"/>
                    </a:lnTo>
                    <a:lnTo>
                      <a:pt x="633222" y="461772"/>
                    </a:lnTo>
                    <a:lnTo>
                      <a:pt x="633222" y="460248"/>
                    </a:lnTo>
                    <a:lnTo>
                      <a:pt x="633222" y="390144"/>
                    </a:lnTo>
                    <a:lnTo>
                      <a:pt x="633222" y="388620"/>
                    </a:lnTo>
                    <a:lnTo>
                      <a:pt x="633222" y="387096"/>
                    </a:lnTo>
                    <a:close/>
                  </a:path>
                  <a:path w="1094739" h="462914">
                    <a:moveTo>
                      <a:pt x="1094232" y="188976"/>
                    </a:moveTo>
                    <a:lnTo>
                      <a:pt x="1092708" y="187452"/>
                    </a:lnTo>
                    <a:lnTo>
                      <a:pt x="1091184" y="188976"/>
                    </a:lnTo>
                    <a:lnTo>
                      <a:pt x="1092708" y="190500"/>
                    </a:lnTo>
                    <a:lnTo>
                      <a:pt x="1094232" y="188976"/>
                    </a:lnTo>
                    <a:close/>
                  </a:path>
                  <a:path w="1094739" h="462914">
                    <a:moveTo>
                      <a:pt x="1094232" y="182880"/>
                    </a:moveTo>
                    <a:lnTo>
                      <a:pt x="1092708" y="181356"/>
                    </a:lnTo>
                    <a:lnTo>
                      <a:pt x="1091184" y="182880"/>
                    </a:lnTo>
                    <a:lnTo>
                      <a:pt x="1092708" y="184404"/>
                    </a:lnTo>
                    <a:lnTo>
                      <a:pt x="1094232" y="182880"/>
                    </a:lnTo>
                    <a:close/>
                  </a:path>
                  <a:path w="1094739" h="462914">
                    <a:moveTo>
                      <a:pt x="1094232" y="176784"/>
                    </a:moveTo>
                    <a:lnTo>
                      <a:pt x="1092708" y="175260"/>
                    </a:lnTo>
                    <a:lnTo>
                      <a:pt x="1091184" y="176784"/>
                    </a:lnTo>
                    <a:lnTo>
                      <a:pt x="1092708" y="178308"/>
                    </a:lnTo>
                    <a:lnTo>
                      <a:pt x="1094232" y="176784"/>
                    </a:lnTo>
                    <a:close/>
                  </a:path>
                  <a:path w="1094739" h="462914">
                    <a:moveTo>
                      <a:pt x="1094232" y="170688"/>
                    </a:moveTo>
                    <a:lnTo>
                      <a:pt x="1092708" y="169164"/>
                    </a:lnTo>
                    <a:lnTo>
                      <a:pt x="1091184" y="170688"/>
                    </a:lnTo>
                    <a:lnTo>
                      <a:pt x="1092708" y="172212"/>
                    </a:lnTo>
                    <a:lnTo>
                      <a:pt x="1094232" y="170688"/>
                    </a:lnTo>
                    <a:close/>
                  </a:path>
                  <a:path w="1094739" h="462914">
                    <a:moveTo>
                      <a:pt x="1094232" y="164592"/>
                    </a:moveTo>
                    <a:lnTo>
                      <a:pt x="1092708" y="163068"/>
                    </a:lnTo>
                    <a:lnTo>
                      <a:pt x="1091184" y="164592"/>
                    </a:lnTo>
                    <a:lnTo>
                      <a:pt x="1092708" y="166116"/>
                    </a:lnTo>
                    <a:lnTo>
                      <a:pt x="1094232" y="164592"/>
                    </a:lnTo>
                    <a:close/>
                  </a:path>
                  <a:path w="1094739" h="462914">
                    <a:moveTo>
                      <a:pt x="1094232" y="158496"/>
                    </a:moveTo>
                    <a:lnTo>
                      <a:pt x="1092708" y="156972"/>
                    </a:lnTo>
                    <a:lnTo>
                      <a:pt x="1091184" y="158496"/>
                    </a:lnTo>
                    <a:lnTo>
                      <a:pt x="1092708" y="160020"/>
                    </a:lnTo>
                    <a:lnTo>
                      <a:pt x="1094232" y="158496"/>
                    </a:lnTo>
                    <a:close/>
                  </a:path>
                  <a:path w="1094739" h="462914">
                    <a:moveTo>
                      <a:pt x="1094232" y="152400"/>
                    </a:moveTo>
                    <a:lnTo>
                      <a:pt x="1092708" y="150876"/>
                    </a:lnTo>
                    <a:lnTo>
                      <a:pt x="1091184" y="152400"/>
                    </a:lnTo>
                    <a:lnTo>
                      <a:pt x="1092708" y="153924"/>
                    </a:lnTo>
                    <a:lnTo>
                      <a:pt x="1094232" y="152400"/>
                    </a:lnTo>
                    <a:close/>
                  </a:path>
                  <a:path w="1094739" h="462914">
                    <a:moveTo>
                      <a:pt x="1094232" y="146304"/>
                    </a:moveTo>
                    <a:lnTo>
                      <a:pt x="1092708" y="144780"/>
                    </a:lnTo>
                    <a:lnTo>
                      <a:pt x="1091184" y="146304"/>
                    </a:lnTo>
                    <a:lnTo>
                      <a:pt x="1092708" y="147828"/>
                    </a:lnTo>
                    <a:lnTo>
                      <a:pt x="1094232" y="146304"/>
                    </a:lnTo>
                    <a:close/>
                  </a:path>
                  <a:path w="1094739" h="462914">
                    <a:moveTo>
                      <a:pt x="1094232" y="140208"/>
                    </a:moveTo>
                    <a:lnTo>
                      <a:pt x="1092708" y="138684"/>
                    </a:lnTo>
                    <a:lnTo>
                      <a:pt x="1091184" y="140208"/>
                    </a:lnTo>
                    <a:lnTo>
                      <a:pt x="1092708" y="141732"/>
                    </a:lnTo>
                    <a:lnTo>
                      <a:pt x="1094232" y="140208"/>
                    </a:lnTo>
                    <a:close/>
                  </a:path>
                  <a:path w="1094739" h="462914">
                    <a:moveTo>
                      <a:pt x="1094232" y="134112"/>
                    </a:moveTo>
                    <a:lnTo>
                      <a:pt x="1092708" y="132588"/>
                    </a:lnTo>
                    <a:lnTo>
                      <a:pt x="1091184" y="134112"/>
                    </a:lnTo>
                    <a:lnTo>
                      <a:pt x="1092708" y="135636"/>
                    </a:lnTo>
                    <a:lnTo>
                      <a:pt x="1094232" y="134112"/>
                    </a:lnTo>
                    <a:close/>
                  </a:path>
                  <a:path w="1094739" h="462914">
                    <a:moveTo>
                      <a:pt x="1094232" y="128016"/>
                    </a:moveTo>
                    <a:lnTo>
                      <a:pt x="1092708" y="126492"/>
                    </a:lnTo>
                    <a:lnTo>
                      <a:pt x="1091184" y="128016"/>
                    </a:lnTo>
                    <a:lnTo>
                      <a:pt x="1092708" y="129540"/>
                    </a:lnTo>
                    <a:lnTo>
                      <a:pt x="1094232" y="128016"/>
                    </a:lnTo>
                    <a:close/>
                  </a:path>
                  <a:path w="1094739" h="462914">
                    <a:moveTo>
                      <a:pt x="1094232" y="121920"/>
                    </a:moveTo>
                    <a:lnTo>
                      <a:pt x="1092708" y="120396"/>
                    </a:lnTo>
                    <a:lnTo>
                      <a:pt x="1091184" y="121920"/>
                    </a:lnTo>
                    <a:lnTo>
                      <a:pt x="1092708" y="123444"/>
                    </a:lnTo>
                    <a:lnTo>
                      <a:pt x="1094232" y="121920"/>
                    </a:lnTo>
                    <a:close/>
                  </a:path>
                  <a:path w="1094739" h="462914">
                    <a:moveTo>
                      <a:pt x="1094232" y="115824"/>
                    </a:moveTo>
                    <a:lnTo>
                      <a:pt x="1092708" y="114300"/>
                    </a:lnTo>
                    <a:lnTo>
                      <a:pt x="1091184" y="115824"/>
                    </a:lnTo>
                    <a:lnTo>
                      <a:pt x="1092708" y="117348"/>
                    </a:lnTo>
                    <a:lnTo>
                      <a:pt x="1094232" y="115824"/>
                    </a:lnTo>
                    <a:close/>
                  </a:path>
                  <a:path w="1094739" h="462914">
                    <a:moveTo>
                      <a:pt x="1094232" y="109728"/>
                    </a:moveTo>
                    <a:lnTo>
                      <a:pt x="1092708" y="108204"/>
                    </a:lnTo>
                    <a:lnTo>
                      <a:pt x="1091184" y="109728"/>
                    </a:lnTo>
                    <a:lnTo>
                      <a:pt x="1092708" y="111252"/>
                    </a:lnTo>
                    <a:lnTo>
                      <a:pt x="1094232" y="109728"/>
                    </a:lnTo>
                    <a:close/>
                  </a:path>
                  <a:path w="1094739" h="462914">
                    <a:moveTo>
                      <a:pt x="1094232" y="103632"/>
                    </a:moveTo>
                    <a:lnTo>
                      <a:pt x="1092708" y="102108"/>
                    </a:lnTo>
                    <a:lnTo>
                      <a:pt x="1091184" y="103632"/>
                    </a:lnTo>
                    <a:lnTo>
                      <a:pt x="1092708" y="105156"/>
                    </a:lnTo>
                    <a:lnTo>
                      <a:pt x="1094232" y="103632"/>
                    </a:lnTo>
                    <a:close/>
                  </a:path>
                  <a:path w="1094739" h="462914">
                    <a:moveTo>
                      <a:pt x="1094232" y="97536"/>
                    </a:moveTo>
                    <a:lnTo>
                      <a:pt x="1092708" y="96012"/>
                    </a:lnTo>
                    <a:lnTo>
                      <a:pt x="1091184" y="97536"/>
                    </a:lnTo>
                    <a:lnTo>
                      <a:pt x="1092708" y="99060"/>
                    </a:lnTo>
                    <a:lnTo>
                      <a:pt x="1094232" y="97536"/>
                    </a:lnTo>
                    <a:close/>
                  </a:path>
                  <a:path w="1094739" h="462914">
                    <a:moveTo>
                      <a:pt x="1094232" y="91440"/>
                    </a:moveTo>
                    <a:lnTo>
                      <a:pt x="1092708" y="89916"/>
                    </a:lnTo>
                    <a:lnTo>
                      <a:pt x="1091184" y="91440"/>
                    </a:lnTo>
                    <a:lnTo>
                      <a:pt x="1092708" y="92964"/>
                    </a:lnTo>
                    <a:lnTo>
                      <a:pt x="1094232" y="91440"/>
                    </a:lnTo>
                    <a:close/>
                  </a:path>
                  <a:path w="1094739" h="462914">
                    <a:moveTo>
                      <a:pt x="1094232" y="85344"/>
                    </a:moveTo>
                    <a:lnTo>
                      <a:pt x="1092708" y="83820"/>
                    </a:lnTo>
                    <a:lnTo>
                      <a:pt x="1091184" y="85344"/>
                    </a:lnTo>
                    <a:lnTo>
                      <a:pt x="1092708" y="86868"/>
                    </a:lnTo>
                    <a:lnTo>
                      <a:pt x="1094232" y="85344"/>
                    </a:lnTo>
                    <a:close/>
                  </a:path>
                  <a:path w="1094739" h="462914">
                    <a:moveTo>
                      <a:pt x="1094232" y="79248"/>
                    </a:moveTo>
                    <a:lnTo>
                      <a:pt x="1092708" y="78486"/>
                    </a:lnTo>
                    <a:lnTo>
                      <a:pt x="1091184" y="79248"/>
                    </a:lnTo>
                    <a:lnTo>
                      <a:pt x="1091184" y="80010"/>
                    </a:lnTo>
                    <a:lnTo>
                      <a:pt x="1092708" y="80772"/>
                    </a:lnTo>
                    <a:lnTo>
                      <a:pt x="1094232" y="80010"/>
                    </a:lnTo>
                    <a:lnTo>
                      <a:pt x="1094232" y="79248"/>
                    </a:lnTo>
                    <a:close/>
                  </a:path>
                  <a:path w="1094739" h="462914">
                    <a:moveTo>
                      <a:pt x="1094232" y="73914"/>
                    </a:moveTo>
                    <a:lnTo>
                      <a:pt x="1092708" y="72390"/>
                    </a:lnTo>
                    <a:lnTo>
                      <a:pt x="1091184" y="73914"/>
                    </a:lnTo>
                    <a:lnTo>
                      <a:pt x="1092708" y="75438"/>
                    </a:lnTo>
                    <a:lnTo>
                      <a:pt x="1094232" y="73914"/>
                    </a:lnTo>
                    <a:close/>
                  </a:path>
                  <a:path w="1094739" h="462914">
                    <a:moveTo>
                      <a:pt x="1094232" y="67818"/>
                    </a:moveTo>
                    <a:lnTo>
                      <a:pt x="1092708" y="66294"/>
                    </a:lnTo>
                    <a:lnTo>
                      <a:pt x="1091184" y="67818"/>
                    </a:lnTo>
                    <a:lnTo>
                      <a:pt x="1092708" y="69342"/>
                    </a:lnTo>
                    <a:lnTo>
                      <a:pt x="1094232" y="67818"/>
                    </a:lnTo>
                    <a:close/>
                  </a:path>
                  <a:path w="1094739" h="462914">
                    <a:moveTo>
                      <a:pt x="1094232" y="61722"/>
                    </a:moveTo>
                    <a:lnTo>
                      <a:pt x="1092708" y="60198"/>
                    </a:lnTo>
                    <a:lnTo>
                      <a:pt x="1091184" y="61722"/>
                    </a:lnTo>
                    <a:lnTo>
                      <a:pt x="1092708" y="63246"/>
                    </a:lnTo>
                    <a:lnTo>
                      <a:pt x="1094232" y="61722"/>
                    </a:lnTo>
                    <a:close/>
                  </a:path>
                  <a:path w="1094739" h="462914">
                    <a:moveTo>
                      <a:pt x="1094232" y="55626"/>
                    </a:moveTo>
                    <a:lnTo>
                      <a:pt x="1092708" y="54102"/>
                    </a:lnTo>
                    <a:lnTo>
                      <a:pt x="1091184" y="55626"/>
                    </a:lnTo>
                    <a:lnTo>
                      <a:pt x="1092708" y="57150"/>
                    </a:lnTo>
                    <a:lnTo>
                      <a:pt x="1094232" y="55626"/>
                    </a:lnTo>
                    <a:close/>
                  </a:path>
                  <a:path w="1094739" h="462914">
                    <a:moveTo>
                      <a:pt x="1094232" y="49530"/>
                    </a:moveTo>
                    <a:lnTo>
                      <a:pt x="1092708" y="48006"/>
                    </a:lnTo>
                    <a:lnTo>
                      <a:pt x="1091184" y="49530"/>
                    </a:lnTo>
                    <a:lnTo>
                      <a:pt x="1092708" y="51054"/>
                    </a:lnTo>
                    <a:lnTo>
                      <a:pt x="1094232" y="49530"/>
                    </a:lnTo>
                    <a:close/>
                  </a:path>
                  <a:path w="1094739" h="462914">
                    <a:moveTo>
                      <a:pt x="1094232" y="43434"/>
                    </a:moveTo>
                    <a:lnTo>
                      <a:pt x="1092708" y="41910"/>
                    </a:lnTo>
                    <a:lnTo>
                      <a:pt x="1091184" y="43434"/>
                    </a:lnTo>
                    <a:lnTo>
                      <a:pt x="1092708" y="44958"/>
                    </a:lnTo>
                    <a:lnTo>
                      <a:pt x="1094232" y="43434"/>
                    </a:lnTo>
                    <a:close/>
                  </a:path>
                  <a:path w="1094739" h="462914">
                    <a:moveTo>
                      <a:pt x="1094232" y="37338"/>
                    </a:moveTo>
                    <a:lnTo>
                      <a:pt x="1092708" y="35814"/>
                    </a:lnTo>
                    <a:lnTo>
                      <a:pt x="1091184" y="37338"/>
                    </a:lnTo>
                    <a:lnTo>
                      <a:pt x="1092708" y="38862"/>
                    </a:lnTo>
                    <a:lnTo>
                      <a:pt x="1094232" y="37338"/>
                    </a:lnTo>
                    <a:close/>
                  </a:path>
                  <a:path w="1094739" h="462914">
                    <a:moveTo>
                      <a:pt x="1094232" y="31242"/>
                    </a:moveTo>
                    <a:lnTo>
                      <a:pt x="1092708" y="29718"/>
                    </a:lnTo>
                    <a:lnTo>
                      <a:pt x="1091184" y="31242"/>
                    </a:lnTo>
                    <a:lnTo>
                      <a:pt x="1092708" y="32766"/>
                    </a:lnTo>
                    <a:lnTo>
                      <a:pt x="1094232" y="31242"/>
                    </a:lnTo>
                    <a:close/>
                  </a:path>
                  <a:path w="1094739" h="462914">
                    <a:moveTo>
                      <a:pt x="1094232" y="25146"/>
                    </a:moveTo>
                    <a:lnTo>
                      <a:pt x="1092708" y="23622"/>
                    </a:lnTo>
                    <a:lnTo>
                      <a:pt x="1091184" y="25146"/>
                    </a:lnTo>
                    <a:lnTo>
                      <a:pt x="1092708" y="26670"/>
                    </a:lnTo>
                    <a:lnTo>
                      <a:pt x="1094232" y="25146"/>
                    </a:lnTo>
                    <a:close/>
                  </a:path>
                  <a:path w="1094739" h="462914">
                    <a:moveTo>
                      <a:pt x="1094232" y="19050"/>
                    </a:moveTo>
                    <a:lnTo>
                      <a:pt x="1092708" y="17526"/>
                    </a:lnTo>
                    <a:lnTo>
                      <a:pt x="1091184" y="19050"/>
                    </a:lnTo>
                    <a:lnTo>
                      <a:pt x="1092708" y="20574"/>
                    </a:lnTo>
                    <a:lnTo>
                      <a:pt x="1094232" y="19050"/>
                    </a:lnTo>
                    <a:close/>
                  </a:path>
                  <a:path w="1094739" h="462914">
                    <a:moveTo>
                      <a:pt x="1094232" y="12954"/>
                    </a:moveTo>
                    <a:lnTo>
                      <a:pt x="1092708" y="11430"/>
                    </a:lnTo>
                    <a:lnTo>
                      <a:pt x="1091184" y="12954"/>
                    </a:lnTo>
                    <a:lnTo>
                      <a:pt x="1092708" y="14478"/>
                    </a:lnTo>
                    <a:lnTo>
                      <a:pt x="1094232" y="12954"/>
                    </a:lnTo>
                    <a:close/>
                  </a:path>
                  <a:path w="1094739" h="462914">
                    <a:moveTo>
                      <a:pt x="1094232" y="6858"/>
                    </a:moveTo>
                    <a:lnTo>
                      <a:pt x="1092708" y="5334"/>
                    </a:lnTo>
                    <a:lnTo>
                      <a:pt x="1091184" y="6858"/>
                    </a:lnTo>
                    <a:lnTo>
                      <a:pt x="1092708" y="8382"/>
                    </a:lnTo>
                    <a:lnTo>
                      <a:pt x="1094232" y="6858"/>
                    </a:lnTo>
                    <a:close/>
                  </a:path>
                  <a:path w="1094739" h="462914">
                    <a:moveTo>
                      <a:pt x="1094232" y="762"/>
                    </a:moveTo>
                    <a:lnTo>
                      <a:pt x="1093470" y="0"/>
                    </a:lnTo>
                    <a:lnTo>
                      <a:pt x="1091946" y="0"/>
                    </a:lnTo>
                    <a:lnTo>
                      <a:pt x="1091184" y="762"/>
                    </a:lnTo>
                    <a:lnTo>
                      <a:pt x="1092708" y="2286"/>
                    </a:lnTo>
                    <a:lnTo>
                      <a:pt x="1094232" y="762"/>
                    </a:lnTo>
                    <a:close/>
                  </a:path>
                </a:pathLst>
              </a:custGeom>
              <a:solidFill>
                <a:srgbClr val="000000"/>
              </a:solidFill>
            </p:spPr>
            <p:txBody>
              <a:bodyPr wrap="square" lIns="0" tIns="0" rIns="0" bIns="0" rtlCol="0"/>
              <a:lstStyle/>
              <a:p>
                <a:endParaRPr sz="4000"/>
              </a:p>
            </p:txBody>
          </p:sp>
          <p:pic>
            <p:nvPicPr>
              <p:cNvPr id="60" name="object 136">
                <a:extLst>
                  <a:ext uri="{FF2B5EF4-FFF2-40B4-BE49-F238E27FC236}">
                    <a16:creationId xmlns:a16="http://schemas.microsoft.com/office/drawing/2014/main" id="{258F500B-AEB1-72A3-D2B6-55AA20BD278F}"/>
                  </a:ext>
                </a:extLst>
              </p:cNvPr>
              <p:cNvPicPr/>
              <p:nvPr/>
            </p:nvPicPr>
            <p:blipFill>
              <a:blip r:embed="rId10" cstate="print"/>
              <a:stretch>
                <a:fillRect/>
              </a:stretch>
            </p:blipFill>
            <p:spPr>
              <a:xfrm>
                <a:off x="3198876" y="5345429"/>
                <a:ext cx="100584" cy="195834"/>
              </a:xfrm>
              <a:prstGeom prst="rect">
                <a:avLst/>
              </a:prstGeom>
            </p:spPr>
          </p:pic>
          <p:sp>
            <p:nvSpPr>
              <p:cNvPr id="61" name="object 137">
                <a:extLst>
                  <a:ext uri="{FF2B5EF4-FFF2-40B4-BE49-F238E27FC236}">
                    <a16:creationId xmlns:a16="http://schemas.microsoft.com/office/drawing/2014/main" id="{1001E746-A2B8-6C00-AC99-0D5C0F97D84F}"/>
                  </a:ext>
                </a:extLst>
              </p:cNvPr>
              <p:cNvSpPr/>
              <p:nvPr/>
            </p:nvSpPr>
            <p:spPr>
              <a:xfrm>
                <a:off x="3297936" y="5734049"/>
                <a:ext cx="97155" cy="73660"/>
              </a:xfrm>
              <a:custGeom>
                <a:avLst/>
                <a:gdLst/>
                <a:ahLst/>
                <a:cxnLst/>
                <a:rect l="l" t="t" r="r" b="b"/>
                <a:pathLst>
                  <a:path w="97154" h="73660">
                    <a:moveTo>
                      <a:pt x="96774" y="0"/>
                    </a:moveTo>
                    <a:lnTo>
                      <a:pt x="0" y="0"/>
                    </a:lnTo>
                    <a:lnTo>
                      <a:pt x="0" y="73151"/>
                    </a:lnTo>
                    <a:lnTo>
                      <a:pt x="96774" y="73151"/>
                    </a:lnTo>
                    <a:lnTo>
                      <a:pt x="96774" y="0"/>
                    </a:lnTo>
                    <a:close/>
                  </a:path>
                </a:pathLst>
              </a:custGeom>
              <a:solidFill>
                <a:srgbClr val="00CC99"/>
              </a:solidFill>
            </p:spPr>
            <p:txBody>
              <a:bodyPr wrap="square" lIns="0" tIns="0" rIns="0" bIns="0" rtlCol="0"/>
              <a:lstStyle/>
              <a:p>
                <a:endParaRPr sz="4000"/>
              </a:p>
            </p:txBody>
          </p:sp>
          <p:sp>
            <p:nvSpPr>
              <p:cNvPr id="62" name="object 138">
                <a:extLst>
                  <a:ext uri="{FF2B5EF4-FFF2-40B4-BE49-F238E27FC236}">
                    <a16:creationId xmlns:a16="http://schemas.microsoft.com/office/drawing/2014/main" id="{2567FBAB-F30E-2EEE-CD10-2952FD971B4D}"/>
                  </a:ext>
                </a:extLst>
              </p:cNvPr>
              <p:cNvSpPr/>
              <p:nvPr/>
            </p:nvSpPr>
            <p:spPr>
              <a:xfrm>
                <a:off x="3296412" y="5538215"/>
                <a:ext cx="100330" cy="269875"/>
              </a:xfrm>
              <a:custGeom>
                <a:avLst/>
                <a:gdLst/>
                <a:ahLst/>
                <a:cxnLst/>
                <a:rect l="l" t="t" r="r" b="b"/>
                <a:pathLst>
                  <a:path w="100329" h="269875">
                    <a:moveTo>
                      <a:pt x="3048" y="189738"/>
                    </a:moveTo>
                    <a:lnTo>
                      <a:pt x="1524" y="188214"/>
                    </a:lnTo>
                    <a:lnTo>
                      <a:pt x="0" y="189738"/>
                    </a:lnTo>
                    <a:lnTo>
                      <a:pt x="1524" y="191262"/>
                    </a:lnTo>
                    <a:lnTo>
                      <a:pt x="3048" y="189738"/>
                    </a:lnTo>
                    <a:close/>
                  </a:path>
                  <a:path w="100329" h="269875">
                    <a:moveTo>
                      <a:pt x="3048" y="183642"/>
                    </a:moveTo>
                    <a:lnTo>
                      <a:pt x="1524" y="182118"/>
                    </a:lnTo>
                    <a:lnTo>
                      <a:pt x="0" y="183642"/>
                    </a:lnTo>
                    <a:lnTo>
                      <a:pt x="1524" y="185166"/>
                    </a:lnTo>
                    <a:lnTo>
                      <a:pt x="3048" y="183642"/>
                    </a:lnTo>
                    <a:close/>
                  </a:path>
                  <a:path w="100329" h="269875">
                    <a:moveTo>
                      <a:pt x="3048" y="177546"/>
                    </a:moveTo>
                    <a:lnTo>
                      <a:pt x="1524" y="176022"/>
                    </a:lnTo>
                    <a:lnTo>
                      <a:pt x="0" y="177546"/>
                    </a:lnTo>
                    <a:lnTo>
                      <a:pt x="1524" y="179070"/>
                    </a:lnTo>
                    <a:lnTo>
                      <a:pt x="3048" y="177546"/>
                    </a:lnTo>
                    <a:close/>
                  </a:path>
                  <a:path w="100329" h="269875">
                    <a:moveTo>
                      <a:pt x="3048" y="171450"/>
                    </a:moveTo>
                    <a:lnTo>
                      <a:pt x="1524" y="169926"/>
                    </a:lnTo>
                    <a:lnTo>
                      <a:pt x="0" y="171450"/>
                    </a:lnTo>
                    <a:lnTo>
                      <a:pt x="1524" y="172974"/>
                    </a:lnTo>
                    <a:lnTo>
                      <a:pt x="3048" y="171450"/>
                    </a:lnTo>
                    <a:close/>
                  </a:path>
                  <a:path w="100329" h="269875">
                    <a:moveTo>
                      <a:pt x="3048" y="165354"/>
                    </a:moveTo>
                    <a:lnTo>
                      <a:pt x="1524" y="163830"/>
                    </a:lnTo>
                    <a:lnTo>
                      <a:pt x="0" y="165354"/>
                    </a:lnTo>
                    <a:lnTo>
                      <a:pt x="1524" y="166878"/>
                    </a:lnTo>
                    <a:lnTo>
                      <a:pt x="3048" y="165354"/>
                    </a:lnTo>
                    <a:close/>
                  </a:path>
                  <a:path w="100329" h="269875">
                    <a:moveTo>
                      <a:pt x="3048" y="159258"/>
                    </a:moveTo>
                    <a:lnTo>
                      <a:pt x="1524" y="157734"/>
                    </a:lnTo>
                    <a:lnTo>
                      <a:pt x="0" y="159258"/>
                    </a:lnTo>
                    <a:lnTo>
                      <a:pt x="1524" y="160782"/>
                    </a:lnTo>
                    <a:lnTo>
                      <a:pt x="3048" y="159258"/>
                    </a:lnTo>
                    <a:close/>
                  </a:path>
                  <a:path w="100329" h="269875">
                    <a:moveTo>
                      <a:pt x="3048" y="153162"/>
                    </a:moveTo>
                    <a:lnTo>
                      <a:pt x="1524" y="151638"/>
                    </a:lnTo>
                    <a:lnTo>
                      <a:pt x="0" y="153162"/>
                    </a:lnTo>
                    <a:lnTo>
                      <a:pt x="1524" y="154686"/>
                    </a:lnTo>
                    <a:lnTo>
                      <a:pt x="3048" y="153162"/>
                    </a:lnTo>
                    <a:close/>
                  </a:path>
                  <a:path w="100329" h="269875">
                    <a:moveTo>
                      <a:pt x="3048" y="147066"/>
                    </a:moveTo>
                    <a:lnTo>
                      <a:pt x="1524" y="145542"/>
                    </a:lnTo>
                    <a:lnTo>
                      <a:pt x="0" y="147066"/>
                    </a:lnTo>
                    <a:lnTo>
                      <a:pt x="1524" y="148590"/>
                    </a:lnTo>
                    <a:lnTo>
                      <a:pt x="3048" y="147066"/>
                    </a:lnTo>
                    <a:close/>
                  </a:path>
                  <a:path w="100329" h="269875">
                    <a:moveTo>
                      <a:pt x="3048" y="141732"/>
                    </a:moveTo>
                    <a:lnTo>
                      <a:pt x="1524" y="140208"/>
                    </a:lnTo>
                    <a:lnTo>
                      <a:pt x="0" y="141732"/>
                    </a:lnTo>
                    <a:lnTo>
                      <a:pt x="1524" y="143256"/>
                    </a:lnTo>
                    <a:lnTo>
                      <a:pt x="3048" y="141732"/>
                    </a:lnTo>
                    <a:close/>
                  </a:path>
                  <a:path w="100329" h="269875">
                    <a:moveTo>
                      <a:pt x="3048" y="135636"/>
                    </a:moveTo>
                    <a:lnTo>
                      <a:pt x="1524" y="134112"/>
                    </a:lnTo>
                    <a:lnTo>
                      <a:pt x="0" y="135636"/>
                    </a:lnTo>
                    <a:lnTo>
                      <a:pt x="1524" y="137160"/>
                    </a:lnTo>
                    <a:lnTo>
                      <a:pt x="3048" y="135636"/>
                    </a:lnTo>
                    <a:close/>
                  </a:path>
                  <a:path w="100329" h="269875">
                    <a:moveTo>
                      <a:pt x="3048" y="129540"/>
                    </a:moveTo>
                    <a:lnTo>
                      <a:pt x="1524" y="128016"/>
                    </a:lnTo>
                    <a:lnTo>
                      <a:pt x="0" y="129540"/>
                    </a:lnTo>
                    <a:lnTo>
                      <a:pt x="1524" y="131064"/>
                    </a:lnTo>
                    <a:lnTo>
                      <a:pt x="3048" y="129540"/>
                    </a:lnTo>
                    <a:close/>
                  </a:path>
                  <a:path w="100329" h="269875">
                    <a:moveTo>
                      <a:pt x="3048" y="123444"/>
                    </a:moveTo>
                    <a:lnTo>
                      <a:pt x="1524" y="121920"/>
                    </a:lnTo>
                    <a:lnTo>
                      <a:pt x="0" y="123444"/>
                    </a:lnTo>
                    <a:lnTo>
                      <a:pt x="1524" y="124968"/>
                    </a:lnTo>
                    <a:lnTo>
                      <a:pt x="3048" y="123444"/>
                    </a:lnTo>
                    <a:close/>
                  </a:path>
                  <a:path w="100329" h="269875">
                    <a:moveTo>
                      <a:pt x="3048" y="117348"/>
                    </a:moveTo>
                    <a:lnTo>
                      <a:pt x="1524" y="115824"/>
                    </a:lnTo>
                    <a:lnTo>
                      <a:pt x="0" y="117348"/>
                    </a:lnTo>
                    <a:lnTo>
                      <a:pt x="1524" y="118872"/>
                    </a:lnTo>
                    <a:lnTo>
                      <a:pt x="3048" y="117348"/>
                    </a:lnTo>
                    <a:close/>
                  </a:path>
                  <a:path w="100329" h="269875">
                    <a:moveTo>
                      <a:pt x="3048" y="111252"/>
                    </a:moveTo>
                    <a:lnTo>
                      <a:pt x="1524" y="109728"/>
                    </a:lnTo>
                    <a:lnTo>
                      <a:pt x="0" y="111252"/>
                    </a:lnTo>
                    <a:lnTo>
                      <a:pt x="1524" y="112776"/>
                    </a:lnTo>
                    <a:lnTo>
                      <a:pt x="3048" y="111252"/>
                    </a:lnTo>
                    <a:close/>
                  </a:path>
                  <a:path w="100329" h="269875">
                    <a:moveTo>
                      <a:pt x="3048" y="105156"/>
                    </a:moveTo>
                    <a:lnTo>
                      <a:pt x="1524" y="103632"/>
                    </a:lnTo>
                    <a:lnTo>
                      <a:pt x="0" y="105156"/>
                    </a:lnTo>
                    <a:lnTo>
                      <a:pt x="1524" y="106680"/>
                    </a:lnTo>
                    <a:lnTo>
                      <a:pt x="3048" y="105156"/>
                    </a:lnTo>
                    <a:close/>
                  </a:path>
                  <a:path w="100329" h="269875">
                    <a:moveTo>
                      <a:pt x="3048" y="99060"/>
                    </a:moveTo>
                    <a:lnTo>
                      <a:pt x="1524" y="97536"/>
                    </a:lnTo>
                    <a:lnTo>
                      <a:pt x="0" y="99060"/>
                    </a:lnTo>
                    <a:lnTo>
                      <a:pt x="1524" y="100584"/>
                    </a:lnTo>
                    <a:lnTo>
                      <a:pt x="3048" y="99060"/>
                    </a:lnTo>
                    <a:close/>
                  </a:path>
                  <a:path w="100329" h="269875">
                    <a:moveTo>
                      <a:pt x="3048" y="92964"/>
                    </a:moveTo>
                    <a:lnTo>
                      <a:pt x="1524" y="91440"/>
                    </a:lnTo>
                    <a:lnTo>
                      <a:pt x="0" y="92964"/>
                    </a:lnTo>
                    <a:lnTo>
                      <a:pt x="1524" y="94488"/>
                    </a:lnTo>
                    <a:lnTo>
                      <a:pt x="3048" y="92964"/>
                    </a:lnTo>
                    <a:close/>
                  </a:path>
                  <a:path w="100329" h="269875">
                    <a:moveTo>
                      <a:pt x="3048" y="86868"/>
                    </a:moveTo>
                    <a:lnTo>
                      <a:pt x="1524" y="85344"/>
                    </a:lnTo>
                    <a:lnTo>
                      <a:pt x="0" y="86868"/>
                    </a:lnTo>
                    <a:lnTo>
                      <a:pt x="1524" y="88392"/>
                    </a:lnTo>
                    <a:lnTo>
                      <a:pt x="3048" y="86868"/>
                    </a:lnTo>
                    <a:close/>
                  </a:path>
                  <a:path w="100329" h="269875">
                    <a:moveTo>
                      <a:pt x="3048" y="80772"/>
                    </a:moveTo>
                    <a:lnTo>
                      <a:pt x="1524" y="79248"/>
                    </a:lnTo>
                    <a:lnTo>
                      <a:pt x="0" y="80772"/>
                    </a:lnTo>
                    <a:lnTo>
                      <a:pt x="1524" y="82296"/>
                    </a:lnTo>
                    <a:lnTo>
                      <a:pt x="3048" y="80772"/>
                    </a:lnTo>
                    <a:close/>
                  </a:path>
                  <a:path w="100329" h="269875">
                    <a:moveTo>
                      <a:pt x="3048" y="74676"/>
                    </a:moveTo>
                    <a:lnTo>
                      <a:pt x="1524" y="73152"/>
                    </a:lnTo>
                    <a:lnTo>
                      <a:pt x="0" y="74676"/>
                    </a:lnTo>
                    <a:lnTo>
                      <a:pt x="1524" y="76200"/>
                    </a:lnTo>
                    <a:lnTo>
                      <a:pt x="3048" y="74676"/>
                    </a:lnTo>
                    <a:close/>
                  </a:path>
                  <a:path w="100329" h="269875">
                    <a:moveTo>
                      <a:pt x="3048" y="68580"/>
                    </a:moveTo>
                    <a:lnTo>
                      <a:pt x="1524" y="67056"/>
                    </a:lnTo>
                    <a:lnTo>
                      <a:pt x="0" y="68580"/>
                    </a:lnTo>
                    <a:lnTo>
                      <a:pt x="1524" y="70104"/>
                    </a:lnTo>
                    <a:lnTo>
                      <a:pt x="3048" y="68580"/>
                    </a:lnTo>
                    <a:close/>
                  </a:path>
                  <a:path w="100329" h="269875">
                    <a:moveTo>
                      <a:pt x="3048" y="62484"/>
                    </a:moveTo>
                    <a:lnTo>
                      <a:pt x="1524" y="60960"/>
                    </a:lnTo>
                    <a:lnTo>
                      <a:pt x="0" y="62484"/>
                    </a:lnTo>
                    <a:lnTo>
                      <a:pt x="1524" y="64008"/>
                    </a:lnTo>
                    <a:lnTo>
                      <a:pt x="3048" y="62484"/>
                    </a:lnTo>
                    <a:close/>
                  </a:path>
                  <a:path w="100329" h="269875">
                    <a:moveTo>
                      <a:pt x="3048" y="56388"/>
                    </a:moveTo>
                    <a:lnTo>
                      <a:pt x="1524" y="54864"/>
                    </a:lnTo>
                    <a:lnTo>
                      <a:pt x="0" y="56388"/>
                    </a:lnTo>
                    <a:lnTo>
                      <a:pt x="1524" y="57912"/>
                    </a:lnTo>
                    <a:lnTo>
                      <a:pt x="3048" y="56388"/>
                    </a:lnTo>
                    <a:close/>
                  </a:path>
                  <a:path w="100329" h="269875">
                    <a:moveTo>
                      <a:pt x="3048" y="50292"/>
                    </a:moveTo>
                    <a:lnTo>
                      <a:pt x="1524" y="48768"/>
                    </a:lnTo>
                    <a:lnTo>
                      <a:pt x="0" y="50292"/>
                    </a:lnTo>
                    <a:lnTo>
                      <a:pt x="1524" y="51816"/>
                    </a:lnTo>
                    <a:lnTo>
                      <a:pt x="3048" y="50292"/>
                    </a:lnTo>
                    <a:close/>
                  </a:path>
                  <a:path w="100329" h="269875">
                    <a:moveTo>
                      <a:pt x="3048" y="44196"/>
                    </a:moveTo>
                    <a:lnTo>
                      <a:pt x="1524" y="42672"/>
                    </a:lnTo>
                    <a:lnTo>
                      <a:pt x="0" y="44196"/>
                    </a:lnTo>
                    <a:lnTo>
                      <a:pt x="1524" y="45720"/>
                    </a:lnTo>
                    <a:lnTo>
                      <a:pt x="3048" y="44196"/>
                    </a:lnTo>
                    <a:close/>
                  </a:path>
                  <a:path w="100329" h="269875">
                    <a:moveTo>
                      <a:pt x="3048" y="38100"/>
                    </a:moveTo>
                    <a:lnTo>
                      <a:pt x="1524" y="36576"/>
                    </a:lnTo>
                    <a:lnTo>
                      <a:pt x="0" y="38100"/>
                    </a:lnTo>
                    <a:lnTo>
                      <a:pt x="1524" y="39624"/>
                    </a:lnTo>
                    <a:lnTo>
                      <a:pt x="3048" y="38100"/>
                    </a:lnTo>
                    <a:close/>
                  </a:path>
                  <a:path w="100329" h="269875">
                    <a:moveTo>
                      <a:pt x="3048" y="32004"/>
                    </a:moveTo>
                    <a:lnTo>
                      <a:pt x="1524" y="30480"/>
                    </a:lnTo>
                    <a:lnTo>
                      <a:pt x="0" y="32004"/>
                    </a:lnTo>
                    <a:lnTo>
                      <a:pt x="1524" y="33528"/>
                    </a:lnTo>
                    <a:lnTo>
                      <a:pt x="3048" y="32004"/>
                    </a:lnTo>
                    <a:close/>
                  </a:path>
                  <a:path w="100329" h="269875">
                    <a:moveTo>
                      <a:pt x="3048" y="25908"/>
                    </a:moveTo>
                    <a:lnTo>
                      <a:pt x="1524" y="24384"/>
                    </a:lnTo>
                    <a:lnTo>
                      <a:pt x="0" y="25908"/>
                    </a:lnTo>
                    <a:lnTo>
                      <a:pt x="1524" y="27432"/>
                    </a:lnTo>
                    <a:lnTo>
                      <a:pt x="3048" y="25908"/>
                    </a:lnTo>
                    <a:close/>
                  </a:path>
                  <a:path w="100329" h="269875">
                    <a:moveTo>
                      <a:pt x="3048" y="19812"/>
                    </a:moveTo>
                    <a:lnTo>
                      <a:pt x="1524" y="18288"/>
                    </a:lnTo>
                    <a:lnTo>
                      <a:pt x="0" y="19812"/>
                    </a:lnTo>
                    <a:lnTo>
                      <a:pt x="1524" y="21336"/>
                    </a:lnTo>
                    <a:lnTo>
                      <a:pt x="3048" y="19812"/>
                    </a:lnTo>
                    <a:close/>
                  </a:path>
                  <a:path w="100329" h="269875">
                    <a:moveTo>
                      <a:pt x="3048" y="13716"/>
                    </a:moveTo>
                    <a:lnTo>
                      <a:pt x="1524" y="12192"/>
                    </a:lnTo>
                    <a:lnTo>
                      <a:pt x="0" y="13716"/>
                    </a:lnTo>
                    <a:lnTo>
                      <a:pt x="1524" y="15240"/>
                    </a:lnTo>
                    <a:lnTo>
                      <a:pt x="3048" y="13716"/>
                    </a:lnTo>
                    <a:close/>
                  </a:path>
                  <a:path w="100329" h="269875">
                    <a:moveTo>
                      <a:pt x="3048" y="7620"/>
                    </a:moveTo>
                    <a:lnTo>
                      <a:pt x="1524" y="6096"/>
                    </a:lnTo>
                    <a:lnTo>
                      <a:pt x="0" y="7620"/>
                    </a:lnTo>
                    <a:lnTo>
                      <a:pt x="1524" y="9144"/>
                    </a:lnTo>
                    <a:lnTo>
                      <a:pt x="3048" y="7620"/>
                    </a:lnTo>
                    <a:close/>
                  </a:path>
                  <a:path w="100329" h="269875">
                    <a:moveTo>
                      <a:pt x="3048" y="1524"/>
                    </a:moveTo>
                    <a:lnTo>
                      <a:pt x="1524" y="0"/>
                    </a:lnTo>
                    <a:lnTo>
                      <a:pt x="0" y="1524"/>
                    </a:lnTo>
                    <a:lnTo>
                      <a:pt x="1524" y="3048"/>
                    </a:lnTo>
                    <a:lnTo>
                      <a:pt x="3048" y="1524"/>
                    </a:lnTo>
                    <a:close/>
                  </a:path>
                  <a:path w="100329" h="269875">
                    <a:moveTo>
                      <a:pt x="99822" y="194310"/>
                    </a:moveTo>
                    <a:lnTo>
                      <a:pt x="96774" y="194310"/>
                    </a:lnTo>
                    <a:lnTo>
                      <a:pt x="96774" y="197358"/>
                    </a:lnTo>
                    <a:lnTo>
                      <a:pt x="96774" y="267462"/>
                    </a:lnTo>
                    <a:lnTo>
                      <a:pt x="3048" y="267462"/>
                    </a:lnTo>
                    <a:lnTo>
                      <a:pt x="3048" y="262890"/>
                    </a:lnTo>
                    <a:lnTo>
                      <a:pt x="3048" y="256794"/>
                    </a:lnTo>
                    <a:lnTo>
                      <a:pt x="3048" y="197358"/>
                    </a:lnTo>
                    <a:lnTo>
                      <a:pt x="96774" y="197358"/>
                    </a:lnTo>
                    <a:lnTo>
                      <a:pt x="96774" y="194310"/>
                    </a:lnTo>
                    <a:lnTo>
                      <a:pt x="1524" y="194310"/>
                    </a:lnTo>
                    <a:lnTo>
                      <a:pt x="0" y="194310"/>
                    </a:lnTo>
                    <a:lnTo>
                      <a:pt x="0" y="269748"/>
                    </a:lnTo>
                    <a:lnTo>
                      <a:pt x="99822" y="269748"/>
                    </a:lnTo>
                    <a:lnTo>
                      <a:pt x="99822" y="268986"/>
                    </a:lnTo>
                    <a:lnTo>
                      <a:pt x="99822" y="267462"/>
                    </a:lnTo>
                    <a:lnTo>
                      <a:pt x="99822" y="197358"/>
                    </a:lnTo>
                    <a:lnTo>
                      <a:pt x="99822" y="195834"/>
                    </a:lnTo>
                    <a:lnTo>
                      <a:pt x="99822" y="194310"/>
                    </a:lnTo>
                    <a:close/>
                  </a:path>
                </a:pathLst>
              </a:custGeom>
              <a:solidFill>
                <a:srgbClr val="000000"/>
              </a:solidFill>
            </p:spPr>
            <p:txBody>
              <a:bodyPr wrap="square" lIns="0" tIns="0" rIns="0" bIns="0" rtlCol="0"/>
              <a:lstStyle/>
              <a:p>
                <a:endParaRPr sz="4000"/>
              </a:p>
            </p:txBody>
          </p:sp>
        </p:grpSp>
        <p:sp>
          <p:nvSpPr>
            <p:cNvPr id="63" name="object 139">
              <a:extLst>
                <a:ext uri="{FF2B5EF4-FFF2-40B4-BE49-F238E27FC236}">
                  <a16:creationId xmlns:a16="http://schemas.microsoft.com/office/drawing/2014/main" id="{6F642926-604E-D4AE-9DFE-00626C81C3D4}"/>
                </a:ext>
              </a:extLst>
            </p:cNvPr>
            <p:cNvSpPr txBox="1"/>
            <p:nvPr/>
          </p:nvSpPr>
          <p:spPr>
            <a:xfrm>
              <a:off x="6299712" y="2640712"/>
              <a:ext cx="353695" cy="289933"/>
            </a:xfrm>
            <a:prstGeom prst="rect">
              <a:avLst/>
            </a:prstGeom>
          </p:spPr>
          <p:txBody>
            <a:bodyPr vert="horz" wrap="square" lIns="0" tIns="35560" rIns="0" bIns="0" rtlCol="0">
              <a:spAutoFit/>
            </a:bodyPr>
            <a:lstStyle/>
            <a:p>
              <a:pPr marL="25400">
                <a:lnSpc>
                  <a:spcPct val="100000"/>
                </a:lnSpc>
                <a:spcBef>
                  <a:spcPts val="280"/>
                </a:spcBef>
              </a:pPr>
              <a:r>
                <a:rPr spc="-10" dirty="0">
                  <a:latin typeface="Times New Roman"/>
                  <a:cs typeface="Times New Roman"/>
                </a:rPr>
                <a:t>priority</a:t>
              </a:r>
              <a:endParaRPr dirty="0">
                <a:latin typeface="Times New Roman"/>
                <a:cs typeface="Times New Roman"/>
              </a:endParaRPr>
            </a:p>
            <a:p>
              <a:pPr marL="146050">
                <a:lnSpc>
                  <a:spcPct val="100000"/>
                </a:lnSpc>
                <a:spcBef>
                  <a:spcPts val="254"/>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p:txBody>
        </p:sp>
        <p:sp>
          <p:nvSpPr>
            <p:cNvPr id="30725" name="object 139">
              <a:extLst>
                <a:ext uri="{FF2B5EF4-FFF2-40B4-BE49-F238E27FC236}">
                  <a16:creationId xmlns:a16="http://schemas.microsoft.com/office/drawing/2014/main" id="{5BE0B84D-1403-CC4B-5A42-05901734D7D5}"/>
                </a:ext>
              </a:extLst>
            </p:cNvPr>
            <p:cNvSpPr txBox="1"/>
            <p:nvPr/>
          </p:nvSpPr>
          <p:spPr>
            <a:xfrm>
              <a:off x="6311219" y="3030869"/>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sz="2400" spc="-37" baseline="-22222" dirty="0">
                  <a:latin typeface="Times New Roman"/>
                  <a:cs typeface="Times New Roman"/>
                </a:rPr>
                <a:t>2</a:t>
              </a:r>
              <a:endParaRPr sz="2400" baseline="-22222" dirty="0">
                <a:latin typeface="Times New Roman"/>
                <a:cs typeface="Times New Roman"/>
              </a:endParaRPr>
            </a:p>
          </p:txBody>
        </p:sp>
        <p:sp>
          <p:nvSpPr>
            <p:cNvPr id="30727" name="object 139">
              <a:extLst>
                <a:ext uri="{FF2B5EF4-FFF2-40B4-BE49-F238E27FC236}">
                  <a16:creationId xmlns:a16="http://schemas.microsoft.com/office/drawing/2014/main" id="{00A9B80D-A0C1-AEBC-C0FE-A785D27E4F63}"/>
                </a:ext>
              </a:extLst>
            </p:cNvPr>
            <p:cNvSpPr txBox="1"/>
            <p:nvPr/>
          </p:nvSpPr>
          <p:spPr>
            <a:xfrm>
              <a:off x="6315845" y="329040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3</a:t>
              </a:r>
              <a:endParaRPr sz="2400" baseline="-22222" dirty="0">
                <a:latin typeface="Times New Roman"/>
                <a:cs typeface="Times New Roman"/>
              </a:endParaRPr>
            </a:p>
          </p:txBody>
        </p:sp>
        <p:sp>
          <p:nvSpPr>
            <p:cNvPr id="30728" name="object 139">
              <a:extLst>
                <a:ext uri="{FF2B5EF4-FFF2-40B4-BE49-F238E27FC236}">
                  <a16:creationId xmlns:a16="http://schemas.microsoft.com/office/drawing/2014/main" id="{D356D844-C1CB-CF03-FBFC-D1EFA3EC9483}"/>
                </a:ext>
              </a:extLst>
            </p:cNvPr>
            <p:cNvSpPr txBox="1"/>
            <p:nvPr/>
          </p:nvSpPr>
          <p:spPr>
            <a:xfrm>
              <a:off x="6311219" y="352154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4</a:t>
              </a:r>
              <a:endParaRPr sz="2400" baseline="-22222" dirty="0">
                <a:latin typeface="Times New Roman"/>
                <a:cs typeface="Times New Roman"/>
              </a:endParaRPr>
            </a:p>
          </p:txBody>
        </p:sp>
      </p:gr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3B6A7-8856-3C9B-6B46-E8C7D73F4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1B4654-3367-1978-5FC1-51772F857225}"/>
              </a:ext>
            </a:extLst>
          </p:cNvPr>
          <p:cNvSpPr>
            <a:spLocks noGrp="1"/>
          </p:cNvSpPr>
          <p:nvPr>
            <p:ph type="title"/>
          </p:nvPr>
        </p:nvSpPr>
        <p:spPr/>
        <p:txBody>
          <a:bodyPr/>
          <a:lstStyle/>
          <a:p>
            <a:r>
              <a:rPr lang="en-US" altLang="zh-CN" dirty="0" err="1">
                <a:ea typeface="宋体" pitchFamily="2" charset="-122"/>
              </a:rPr>
              <a:t>Schedulability</a:t>
            </a:r>
            <a:r>
              <a:rPr lang="en-US" altLang="zh-CN" dirty="0">
                <a:ea typeface="宋体" pitchFamily="2" charset="-122"/>
              </a:rPr>
              <a:t> Analysis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882814-EC63-E642-A192-69FFA5F33F29}"/>
                  </a:ext>
                </a:extLst>
              </p:cNvPr>
              <p:cNvSpPr>
                <a:spLocks noGrp="1"/>
              </p:cNvSpPr>
              <p:nvPr>
                <p:ph idx="1"/>
              </p:nvPr>
            </p:nvSpPr>
            <p:spPr>
              <a:xfrm>
                <a:off x="533400" y="914399"/>
                <a:ext cx="11201400" cy="5599859"/>
              </a:xfrm>
            </p:spPr>
            <p:txBody>
              <a:bodyPr>
                <a:normAutofit/>
              </a:bodyPr>
              <a:lstStyle/>
              <a:p>
                <a:r>
                  <a:rPr lang="en-US" altLang="zh-CN" dirty="0"/>
                  <a:t>Schedulable utilization bound for </a:t>
                </a:r>
                <a:r>
                  <a:rPr lang="en-GB" altLang="zh-CN" dirty="0"/>
                  <a:t>RM scheduling with blocking time:</a:t>
                </a:r>
              </a:p>
              <a:p>
                <a:pPr eaLnBrk="1" hangingPunct="1"/>
                <a:r>
                  <a:rPr lang="en-GB" dirty="0"/>
                  <a:t>A taskset is schedulable under RM scheduling with blocking time if </a:t>
                </a:r>
              </a:p>
              <a:p>
                <a:pPr eaLnBrk="1" hangingPunct="1"/>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rPr>
                      <m:t>,</m:t>
                    </m:r>
                  </m:oMath>
                </a14:m>
                <a:r>
                  <a:rPr lang="en-GB" dirty="0"/>
                  <a:t> priority level i utilization </a:t>
                </a:r>
                <a14:m>
                  <m:oMath xmlns:m="http://schemas.openxmlformats.org/officeDocument/2006/math">
                    <m:sSub>
                      <m:sSubPr>
                        <m:ctrlPr>
                          <a:rPr lang="en-GB" b="0" i="1" smtClean="0">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𝑖</m:t>
                        </m:r>
                      </m:sub>
                    </m:sSub>
                    <m:r>
                      <a:rPr lang="en-GB" i="1">
                        <a:latin typeface="Cambria Math" panose="02040503050406030204" pitchFamily="18" charset="0"/>
                      </a:rPr>
                      <m:t>=</m:t>
                    </m:r>
                    <m:nary>
                      <m:naryPr>
                        <m:chr m:val="∑"/>
                        <m:ctrlPr>
                          <a:rPr lang="en-GB" i="1">
                            <a:latin typeface="Cambria Math" panose="02040503050406030204" pitchFamily="18" charset="0"/>
                          </a:rPr>
                        </m:ctrlPr>
                      </m:naryPr>
                      <m:sub>
                        <m:r>
                          <a:rPr lang="en-GB" b="0" i="1" smtClean="0">
                            <a:latin typeface="Cambria Math" panose="02040503050406030204" pitchFamily="18" charset="0"/>
                          </a:rPr>
                          <m:t>𝑘</m:t>
                        </m:r>
                        <m:r>
                          <a:rPr lang="en-GB" i="1">
                            <a:latin typeface="Cambria Math" panose="02040503050406030204" pitchFamily="18" charset="0"/>
                          </a:rPr>
                          <m:t>=1</m:t>
                        </m:r>
                      </m:sub>
                      <m:sup>
                        <m:r>
                          <a:rPr lang="en-GB" b="0" i="1" smtClean="0">
                            <a:latin typeface="Cambria Math" panose="02040503050406030204" pitchFamily="18" charset="0"/>
                          </a:rPr>
                          <m:t>𝑖</m:t>
                        </m:r>
                        <m:r>
                          <a:rPr lang="en-GB" b="0" i="1" smtClean="0">
                            <a:latin typeface="Cambria Math" panose="02040503050406030204" pitchFamily="18" charset="0"/>
                          </a:rPr>
                          <m:t>−1</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𝑘</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𝑘</m:t>
                                </m:r>
                              </m:sub>
                            </m:sSub>
                          </m:den>
                        </m:f>
                        <m:r>
                          <a:rPr lang="en-GB" b="0" i="1" smtClean="0">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𝑖</m:t>
                                </m:r>
                              </m:sub>
                            </m:sSub>
                          </m:den>
                        </m:f>
                      </m:e>
                    </m:nary>
                    <m:r>
                      <a:rPr lang="en-GB" i="1">
                        <a:latin typeface="Cambria Math" panose="02040503050406030204" pitchFamily="18" charset="0"/>
                      </a:rPr>
                      <m:t>≤</m:t>
                    </m:r>
                    <m:r>
                      <a:rPr lang="en-GB" b="0" i="1" smtClean="0">
                        <a:latin typeface="Cambria Math" panose="02040503050406030204" pitchFamily="18" charset="0"/>
                      </a:rPr>
                      <m:t>𝑖</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b="0" i="1" smtClean="0">
                            <a:latin typeface="Cambria Math" panose="02040503050406030204" pitchFamily="18" charset="0"/>
                          </a:rPr>
                          <m:t>𝑖</m:t>
                        </m:r>
                      </m:sup>
                    </m:sSup>
                    <m:r>
                      <a:rPr lang="en-GB" i="1">
                        <a:latin typeface="Cambria Math" panose="02040503050406030204" pitchFamily="18" charset="0"/>
                      </a:rPr>
                      <m:t>−1)</m:t>
                    </m:r>
                  </m:oMath>
                </a14:m>
                <a:endParaRPr lang="en-GB" dirty="0"/>
              </a:p>
              <a:p>
                <a:pPr eaLnBrk="1" hangingPunct="1"/>
                <a:endParaRPr lang="en-GB" dirty="0"/>
              </a:p>
              <a:p>
                <a:pPr eaLnBrk="1" hangingPunct="1"/>
                <a:r>
                  <a:rPr lang="en-US" altLang="zh-CN" dirty="0"/>
                  <a:t>Response Time Analysis (RTA) for </a:t>
                </a:r>
                <a:r>
                  <a:rPr lang="en-GB" altLang="zh-CN" dirty="0"/>
                  <a:t>RM scheduling with blocking time:</a:t>
                </a:r>
              </a:p>
              <a:p>
                <a:pPr marL="285750" indent="-285750" eaLnBrk="1" hangingPunct="1">
                  <a:lnSpc>
                    <a:spcPct val="90000"/>
                  </a:lnSpc>
                  <a:spcBef>
                    <a:spcPct val="30000"/>
                  </a:spcBef>
                  <a:buSzPct val="100000"/>
                  <a:buFontTx/>
                  <a:buChar char="•"/>
                </a:pPr>
                <a:r>
                  <a:rPr lang="en-GB" altLang="zh-CN" sz="2400" b="0" dirty="0">
                    <a:ea typeface="宋体" pitchFamily="2" charset="-122"/>
                  </a:rPr>
                  <a:t>WCRT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US" altLang="zh-CN" sz="2400" b="0" i="1" dirty="0" smtClean="0">
                            <a:latin typeface="Cambria Math" panose="02040503050406030204" pitchFamily="18" charset="0"/>
                            <a:ea typeface="宋体" pitchFamily="2" charset="-122"/>
                          </a:rPr>
                          <m:t>𝑅</m:t>
                        </m:r>
                      </m:e>
                      <m:sub>
                        <m:r>
                          <a:rPr lang="en-US"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is computed by solving the following recursive equation:</a:t>
                </a:r>
              </a:p>
              <a:p>
                <a:pPr marL="285750" indent="-285750" eaLnBrk="1" hangingPunct="1">
                  <a:lnSpc>
                    <a:spcPct val="90000"/>
                  </a:lnSpc>
                  <a:spcBef>
                    <a:spcPct val="30000"/>
                  </a:spcBef>
                  <a:buSzPct val="100000"/>
                  <a:buFontTx/>
                  <a:buChar char="•"/>
                </a:pP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sz="2400" b="0" dirty="0">
                  <a:latin typeface="Gill Sans Light" charset="0"/>
                  <a:ea typeface="宋体" pitchFamily="2" charset="-122"/>
                </a:endParaRPr>
              </a:p>
              <a:p>
                <a:pPr marL="342900" eaLnBrk="1" hangingPunct="1"/>
                <a:endParaRPr lang="en-US" altLang="zh-CN" sz="2600" b="0" dirty="0">
                  <a:latin typeface="Gill Sans Light" charset="0"/>
                  <a:ea typeface="宋体" pitchFamily="2" charset="-122"/>
                </a:endParaRPr>
              </a:p>
            </p:txBody>
          </p:sp>
        </mc:Choice>
        <mc:Fallback xmlns="">
          <p:sp>
            <p:nvSpPr>
              <p:cNvPr id="3" name="Content Placeholder 2">
                <a:extLst>
                  <a:ext uri="{FF2B5EF4-FFF2-40B4-BE49-F238E27FC236}">
                    <a16:creationId xmlns:a16="http://schemas.microsoft.com/office/drawing/2014/main" id="{A5882814-EC63-E642-A192-69FFA5F33F29}"/>
                  </a:ext>
                </a:extLst>
              </p:cNvPr>
              <p:cNvSpPr>
                <a:spLocks noGrp="1" noRot="1" noChangeAspect="1" noMove="1" noResize="1" noEditPoints="1" noAdjustHandles="1" noChangeArrowheads="1" noChangeShapeType="1" noTextEdit="1"/>
              </p:cNvSpPr>
              <p:nvPr>
                <p:ph idx="1"/>
              </p:nvPr>
            </p:nvSpPr>
            <p:spPr>
              <a:xfrm>
                <a:off x="533400" y="914399"/>
                <a:ext cx="11201400" cy="5599859"/>
              </a:xfrm>
              <a:blipFill>
                <a:blip r:embed="rId2"/>
                <a:stretch>
                  <a:fillRect l="-1034" t="-1959"/>
                </a:stretch>
              </a:blipFill>
            </p:spPr>
            <p:txBody>
              <a:bodyPr/>
              <a:lstStyle/>
              <a:p>
                <a:r>
                  <a:rPr lang="en-SE">
                    <a:noFill/>
                  </a:rPr>
                  <a:t> </a:t>
                </a:r>
              </a:p>
            </p:txBody>
          </p:sp>
        </mc:Fallback>
      </mc:AlternateContent>
    </p:spTree>
    <p:extLst>
      <p:ext uri="{BB962C8B-B14F-4D97-AF65-F5344CB8AC3E}">
        <p14:creationId xmlns:p14="http://schemas.microsoft.com/office/powerpoint/2010/main" val="1072146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Preemptive vs. Non-Preemptive Scheduling</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140-E32A-39A5-BE47-1E1C03D95519}"/>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51685A1B-56D8-0150-B467-254563C40355}"/>
              </a:ext>
            </a:extLst>
          </p:cNvPr>
          <p:cNvSpPr>
            <a:spLocks noGrp="1"/>
          </p:cNvSpPr>
          <p:nvPr>
            <p:ph idx="1"/>
          </p:nvPr>
        </p:nvSpPr>
        <p:spPr>
          <a:xfrm>
            <a:off x="533400" y="762000"/>
            <a:ext cx="5507029" cy="5791200"/>
          </a:xfrm>
        </p:spPr>
        <p:txBody>
          <a:bodyPr>
            <a:normAutofit/>
          </a:bodyPr>
          <a:lstStyle/>
          <a:p>
            <a:pPr>
              <a:buFont typeface="Arial" panose="020B0604020202020204" pitchFamily="34" charset="0"/>
              <a:buChar char="•"/>
            </a:pPr>
            <a:r>
              <a:rPr lang="en-GB" dirty="0"/>
              <a:t>Non-</a:t>
            </a:r>
            <a:r>
              <a:rPr lang="en-GB" dirty="0" err="1"/>
              <a:t>preemptive</a:t>
            </a:r>
            <a:r>
              <a:rPr lang="en-GB" dirty="0"/>
              <a:t> scheduling pros:</a:t>
            </a:r>
          </a:p>
          <a:p>
            <a:pPr lvl="1">
              <a:buFont typeface="Arial" panose="020B0604020202020204" pitchFamily="34" charset="0"/>
              <a:buChar char="•"/>
            </a:pPr>
            <a:r>
              <a:rPr lang="en-GB" dirty="0"/>
              <a:t>It reduces runtime overhead</a:t>
            </a:r>
          </a:p>
          <a:p>
            <a:pPr lvl="2">
              <a:buFont typeface="Arial" panose="020B0604020202020204" pitchFamily="34" charset="0"/>
              <a:buChar char="•"/>
            </a:pPr>
            <a:r>
              <a:rPr lang="en-GB" dirty="0"/>
              <a:t>Less context switches</a:t>
            </a:r>
          </a:p>
          <a:p>
            <a:pPr lvl="2">
              <a:buFont typeface="Arial" panose="020B0604020202020204" pitchFamily="34" charset="0"/>
              <a:buChar char="•"/>
            </a:pPr>
            <a:r>
              <a:rPr lang="en-GB" dirty="0"/>
              <a:t>No mutex locks needed for critical sections</a:t>
            </a:r>
          </a:p>
          <a:p>
            <a:pPr lvl="1">
              <a:buFont typeface="Arial" panose="020B0604020202020204" pitchFamily="34" charset="0"/>
              <a:buChar char="•"/>
            </a:pPr>
            <a:r>
              <a:rPr lang="en-GB" dirty="0"/>
              <a:t>It preserves program locality, improving the effectiveness of CPU cache</a:t>
            </a:r>
          </a:p>
          <a:p>
            <a:pPr lvl="2">
              <a:buFont typeface="Arial" panose="020B0604020202020204" pitchFamily="34" charset="0"/>
              <a:buChar char="•"/>
            </a:pPr>
            <a:r>
              <a:rPr lang="en-GB" dirty="0"/>
              <a:t> As a result, task WCET becomes smaller and execution time distribution becomes more predictable (shown on right)</a:t>
            </a:r>
          </a:p>
          <a:p>
            <a:pPr lvl="1">
              <a:buFont typeface="Arial" panose="020B0604020202020204" pitchFamily="34" charset="0"/>
              <a:buChar char="•"/>
            </a:pPr>
            <a:r>
              <a:rPr lang="en-GB" dirty="0"/>
              <a:t>Sometimes NP scheduling can improve </a:t>
            </a:r>
            <a:r>
              <a:rPr lang="en-GB" dirty="0" err="1"/>
              <a:t>schedulability</a:t>
            </a:r>
            <a:endParaRPr lang="en-GB" dirty="0"/>
          </a:p>
          <a:p>
            <a:pPr>
              <a:buFont typeface="Arial" panose="020B0604020202020204" pitchFamily="34" charset="0"/>
              <a:buChar char="•"/>
            </a:pPr>
            <a:r>
              <a:rPr lang="en-GB" dirty="0"/>
              <a:t>Cons:</a:t>
            </a:r>
          </a:p>
          <a:p>
            <a:pPr lvl="1"/>
            <a:r>
              <a:rPr lang="en-GB" kern="0" dirty="0"/>
              <a:t>Reduced </a:t>
            </a:r>
            <a:r>
              <a:rPr lang="en-GB" kern="0" dirty="0" err="1"/>
              <a:t>schedulability</a:t>
            </a:r>
            <a:r>
              <a:rPr lang="en-GB" kern="0" dirty="0"/>
              <a:t> </a:t>
            </a:r>
          </a:p>
          <a:p>
            <a:pPr lvl="1"/>
            <a:r>
              <a:rPr lang="en-GB" kern="0" dirty="0"/>
              <a:t>Scheduling anomalies</a:t>
            </a:r>
            <a:endParaRPr lang="en-SE" kern="0" dirty="0"/>
          </a:p>
          <a:p>
            <a:pPr>
              <a:buFont typeface="Arial" panose="020B0604020202020204" pitchFamily="34" charset="0"/>
              <a:buChar char="•"/>
            </a:pPr>
            <a:endParaRPr lang="en-GB" dirty="0"/>
          </a:p>
          <a:p>
            <a:endParaRPr lang="en-SE" dirty="0"/>
          </a:p>
        </p:txBody>
      </p:sp>
      <p:pic>
        <p:nvPicPr>
          <p:cNvPr id="5" name="Picture 4">
            <a:extLst>
              <a:ext uri="{FF2B5EF4-FFF2-40B4-BE49-F238E27FC236}">
                <a16:creationId xmlns:a16="http://schemas.microsoft.com/office/drawing/2014/main" id="{73319EFC-6AA9-10C0-EB46-588D3CCBBC50}"/>
              </a:ext>
            </a:extLst>
          </p:cNvPr>
          <p:cNvPicPr>
            <a:picLocks noChangeAspect="1"/>
          </p:cNvPicPr>
          <p:nvPr/>
        </p:nvPicPr>
        <p:blipFill>
          <a:blip r:embed="rId3"/>
          <a:stretch>
            <a:fillRect/>
          </a:stretch>
        </p:blipFill>
        <p:spPr>
          <a:xfrm>
            <a:off x="6040429" y="3657600"/>
            <a:ext cx="5769683" cy="2666896"/>
          </a:xfrm>
          <a:prstGeom prst="rect">
            <a:avLst/>
          </a:prstGeom>
        </p:spPr>
      </p:pic>
      <p:sp>
        <p:nvSpPr>
          <p:cNvPr id="6" name="Content Placeholder 2">
            <a:extLst>
              <a:ext uri="{FF2B5EF4-FFF2-40B4-BE49-F238E27FC236}">
                <a16:creationId xmlns:a16="http://schemas.microsoft.com/office/drawing/2014/main" id="{D115970E-6D72-B9FD-3A77-2654F97A241A}"/>
              </a:ext>
            </a:extLst>
          </p:cNvPr>
          <p:cNvSpPr txBox="1">
            <a:spLocks/>
          </p:cNvSpPr>
          <p:nvPr/>
        </p:nvSpPr>
        <p:spPr bwMode="auto">
          <a:xfrm>
            <a:off x="5791201" y="838200"/>
            <a:ext cx="6018912" cy="2438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Arial" panose="020B0604020202020204" pitchFamily="34" charset="0"/>
              <a:buChar char="•"/>
            </a:pPr>
            <a:r>
              <a:rPr lang="en-GB" kern="0" dirty="0" err="1"/>
              <a:t>Preemptive</a:t>
            </a:r>
            <a:r>
              <a:rPr lang="en-GB" kern="0" dirty="0"/>
              <a:t> scheduling pros:</a:t>
            </a:r>
          </a:p>
          <a:p>
            <a:pPr lvl="1">
              <a:buFont typeface="Arial" panose="020B0604020202020204" pitchFamily="34" charset="0"/>
              <a:buChar char="•"/>
            </a:pPr>
            <a:r>
              <a:rPr lang="en-GB" sz="2000" kern="0" dirty="0"/>
              <a:t>Better </a:t>
            </a:r>
            <a:r>
              <a:rPr lang="en-GB" sz="2000" kern="0" dirty="0" err="1"/>
              <a:t>schedulability</a:t>
            </a:r>
            <a:r>
              <a:rPr lang="en-GB" sz="2000" kern="0" dirty="0"/>
              <a:t> (higher CPU utilization)</a:t>
            </a:r>
          </a:p>
          <a:p>
            <a:pPr>
              <a:buFont typeface="Arial" panose="020B0604020202020204" pitchFamily="34" charset="0"/>
              <a:buChar char="•"/>
            </a:pPr>
            <a:r>
              <a:rPr lang="en-GB" kern="0" dirty="0"/>
              <a:t>Cons:</a:t>
            </a:r>
          </a:p>
          <a:p>
            <a:pPr lvl="1">
              <a:buFont typeface="Arial" panose="020B0604020202020204" pitchFamily="34" charset="0"/>
              <a:buChar char="•"/>
            </a:pPr>
            <a:r>
              <a:rPr lang="en-GB" sz="2000" kern="0" dirty="0"/>
              <a:t>Runtime overhead due to frequent context-switches</a:t>
            </a:r>
          </a:p>
          <a:p>
            <a:pPr lvl="1">
              <a:buFont typeface="Arial" panose="020B0604020202020204" pitchFamily="34" charset="0"/>
              <a:buChar char="•"/>
            </a:pPr>
            <a:r>
              <a:rPr lang="en-GB" sz="2000" kern="0" dirty="0"/>
              <a:t>Destroys program locality so task WCET becomes larger</a:t>
            </a:r>
            <a:endParaRPr lang="en-GB" sz="2400" kern="0" dirty="0"/>
          </a:p>
        </p:txBody>
      </p:sp>
    </p:spTree>
    <p:extLst>
      <p:ext uri="{BB962C8B-B14F-4D97-AF65-F5344CB8AC3E}">
        <p14:creationId xmlns:p14="http://schemas.microsoft.com/office/powerpoint/2010/main" val="256076671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804-CC71-37DB-8604-DE2E49F4DBF1}"/>
              </a:ext>
            </a:extLst>
          </p:cNvPr>
          <p:cNvSpPr>
            <a:spLocks noGrp="1"/>
          </p:cNvSpPr>
          <p:nvPr>
            <p:ph type="title"/>
          </p:nvPr>
        </p:nvSpPr>
        <p:spPr/>
        <p:txBody>
          <a:bodyPr/>
          <a:lstStyle/>
          <a:p>
            <a:r>
              <a:rPr lang="en-GB" dirty="0"/>
              <a:t>Sometimes NP Scheduling Improves </a:t>
            </a:r>
            <a:r>
              <a:rPr lang="en-GB" dirty="0" err="1"/>
              <a:t>Schedulability</a:t>
            </a:r>
            <a:endParaRPr lang="en-SE" dirty="0"/>
          </a:p>
        </p:txBody>
      </p:sp>
      <p:sp>
        <p:nvSpPr>
          <p:cNvPr id="3" name="Content Placeholder 2">
            <a:extLst>
              <a:ext uri="{FF2B5EF4-FFF2-40B4-BE49-F238E27FC236}">
                <a16:creationId xmlns:a16="http://schemas.microsoft.com/office/drawing/2014/main" id="{C4F1A353-44F1-B221-24F1-1075A536EF4C}"/>
              </a:ext>
            </a:extLst>
          </p:cNvPr>
          <p:cNvSpPr>
            <a:spLocks noGrp="1"/>
          </p:cNvSpPr>
          <p:nvPr>
            <p:ph idx="1"/>
          </p:nvPr>
        </p:nvSpPr>
        <p:spPr/>
        <p:txBody>
          <a:bodyPr/>
          <a:lstStyle/>
          <a:p>
            <a:r>
              <a:rPr lang="en-GB" dirty="0"/>
              <a:t>An example where NP scheduling improves </a:t>
            </a:r>
            <a:r>
              <a:rPr lang="en-GB" dirty="0" err="1"/>
              <a:t>schedulability</a:t>
            </a:r>
            <a:r>
              <a:rPr lang="en-GB" dirty="0"/>
              <a:t> (for fixed-priority scheduling)</a:t>
            </a:r>
            <a:endParaRPr lang="en-SE" dirty="0"/>
          </a:p>
        </p:txBody>
      </p:sp>
      <p:pic>
        <p:nvPicPr>
          <p:cNvPr id="5" name="Picture 4">
            <a:extLst>
              <a:ext uri="{FF2B5EF4-FFF2-40B4-BE49-F238E27FC236}">
                <a16:creationId xmlns:a16="http://schemas.microsoft.com/office/drawing/2014/main" id="{EEA68C37-9035-63F7-E3BA-C631EFEF8C15}"/>
              </a:ext>
            </a:extLst>
          </p:cNvPr>
          <p:cNvPicPr>
            <a:picLocks noChangeAspect="1"/>
          </p:cNvPicPr>
          <p:nvPr/>
        </p:nvPicPr>
        <p:blipFill>
          <a:blip r:embed="rId2"/>
          <a:stretch>
            <a:fillRect/>
          </a:stretch>
        </p:blipFill>
        <p:spPr>
          <a:xfrm>
            <a:off x="1828800" y="1391360"/>
            <a:ext cx="8915400" cy="5347999"/>
          </a:xfrm>
          <a:prstGeom prst="rect">
            <a:avLst/>
          </a:prstGeom>
        </p:spPr>
      </p:pic>
    </p:spTree>
    <p:extLst>
      <p:ext uri="{BB962C8B-B14F-4D97-AF65-F5344CB8AC3E}">
        <p14:creationId xmlns:p14="http://schemas.microsoft.com/office/powerpoint/2010/main" val="124426619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5B59-D79E-4797-B83D-E7B384849175}"/>
              </a:ext>
            </a:extLst>
          </p:cNvPr>
          <p:cNvSpPr>
            <a:spLocks noGrp="1"/>
          </p:cNvSpPr>
          <p:nvPr>
            <p:ph type="title"/>
          </p:nvPr>
        </p:nvSpPr>
        <p:spPr/>
        <p:txBody>
          <a:bodyPr/>
          <a:lstStyle/>
          <a:p>
            <a:r>
              <a:rPr lang="en-GB" dirty="0"/>
              <a:t>Disadvantage of NP Scheduling: Reduced </a:t>
            </a:r>
            <a:r>
              <a:rPr lang="en-GB" dirty="0" err="1"/>
              <a:t>Schedulability</a:t>
            </a:r>
            <a:r>
              <a:rPr lang="en-GB" dirty="0"/>
              <a:t>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DF8AB-D178-356B-519E-B434E3EC303C}"/>
                  </a:ext>
                </a:extLst>
              </p:cNvPr>
              <p:cNvSpPr>
                <a:spLocks noGrp="1"/>
              </p:cNvSpPr>
              <p:nvPr>
                <p:ph idx="1"/>
              </p:nvPr>
            </p:nvSpPr>
            <p:spPr>
              <a:xfrm>
                <a:off x="456168" y="914400"/>
                <a:ext cx="10821432" cy="3794423"/>
              </a:xfrm>
            </p:spPr>
            <p:txBody>
              <a:bodyPr>
                <a:normAutofit lnSpcReduction="10000"/>
              </a:bodyPr>
              <a:lstStyle/>
              <a:p>
                <a:r>
                  <a:rPr lang="en-GB" sz="2800" dirty="0"/>
                  <a:t>In general, NP scheduling reduces </a:t>
                </a:r>
                <a:r>
                  <a:rPr lang="en-GB" sz="2800" dirty="0" err="1"/>
                  <a:t>schedulability</a:t>
                </a:r>
                <a:r>
                  <a:rPr lang="en-GB" sz="2800" dirty="0"/>
                  <a:t>. The utilization bound under NP scheduling drops to zero due to blocking time</a:t>
                </a:r>
              </a:p>
              <a:p>
                <a:r>
                  <a:rPr lang="en-GB" sz="2800" dirty="0"/>
                  <a:t>An example with </a:t>
                </a:r>
                <a:r>
                  <a:rPr lang="en-GB" sz="2800" dirty="0" err="1"/>
                  <a:t>with</a:t>
                </a:r>
                <a:r>
                  <a:rPr lang="en-GB" sz="2800" dirty="0"/>
                  <a:t> two tasks T1 and T2, CPU utilization of nearly 0, yet non-schedulable.</a:t>
                </a:r>
              </a:p>
              <a:p>
                <a:pPr lvl="1"/>
                <a:r>
                  <a:rPr lang="en-US" altLang="zh-CN" sz="2400" dirty="0">
                    <a:ea typeface="宋体" pitchFamily="2" charset="-122"/>
                  </a:rPr>
                  <a:t>If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(WCET of T2)</a:t>
                </a:r>
                <a14:m>
                  <m:oMath xmlns:m="http://schemas.openxmlformats.org/officeDocument/2006/math">
                    <m:r>
                      <a:rPr lang="en-US" altLang="zh-CN" sz="2400" i="1" dirty="0" smtClean="0">
                        <a:latin typeface="Cambria Math" panose="02040503050406030204" pitchFamily="18" charset="0"/>
                        <a:ea typeface="宋体" pitchFamily="2" charset="-122"/>
                      </a:rPr>
                      <m:t> ≥ </m:t>
                    </m:r>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1</m:t>
                    </m:r>
                  </m:oMath>
                </a14:m>
                <a:r>
                  <a:rPr lang="en-US" altLang="zh-CN" sz="2400" baseline="-25000" dirty="0">
                    <a:ea typeface="宋体" pitchFamily="2" charset="-122"/>
                  </a:rPr>
                  <a:t> </a:t>
                </a:r>
                <a:r>
                  <a:rPr lang="en-US" altLang="zh-CN" sz="2400" dirty="0">
                    <a:ea typeface="宋体" pitchFamily="2" charset="-122"/>
                  </a:rPr>
                  <a:t>(period of</a:t>
                </a:r>
                <a:r>
                  <a:rPr lang="en-GB" altLang="zh-CN" sz="2400" dirty="0">
                    <a:ea typeface="宋体" pitchFamily="2" charset="-122"/>
                  </a:rPr>
                  <a:t> T1</a:t>
                </a:r>
                <a:r>
                  <a:rPr lang="en-US" altLang="zh-CN" sz="2400" dirty="0">
                    <a:ea typeface="宋体" pitchFamily="2" charset="-122"/>
                  </a:rPr>
                  <a:t>), then the taskset is non-schedulable with arbitrarily small system CPU utilization </a:t>
                </a:r>
                <a14:m>
                  <m:oMath xmlns:m="http://schemas.openxmlformats.org/officeDocument/2006/math">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1</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1</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2</m:t>
                            </m:r>
                          </m:sub>
                        </m:sSub>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2</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r>
                          <a:rPr lang="en-GB" altLang="zh-CN" sz="2400" b="0" i="1" smtClean="0">
                            <a:latin typeface="Cambria Math" panose="02040503050406030204" pitchFamily="18" charset="0"/>
                            <a:ea typeface="宋体" pitchFamily="2" charset="-122"/>
                          </a:rPr>
                          <m:t>0</m:t>
                        </m:r>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i="1">
                                <a:latin typeface="Cambria Math" panose="02040503050406030204" pitchFamily="18" charset="0"/>
                                <a:ea typeface="宋体" pitchFamily="2" charset="-122"/>
                              </a:rPr>
                              <m:t>1</m:t>
                            </m:r>
                          </m:sub>
                        </m:sSub>
                      </m:den>
                    </m:f>
                    <m:r>
                      <a:rPr lang="en-GB" altLang="zh-CN" sz="2400" i="1">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i="1">
                                <a:latin typeface="Cambria Math" panose="02040503050406030204" pitchFamily="18" charset="0"/>
                                <a:ea typeface="宋体" pitchFamily="2" charset="-122"/>
                              </a:rPr>
                              <m:t>2</m:t>
                            </m:r>
                          </m:sub>
                        </m:sSub>
                      </m:num>
                      <m:den>
                        <m:r>
                          <a:rPr lang="en-GB" altLang="zh-CN" sz="2400" b="0" i="1" smtClean="0">
                            <a:latin typeface="Cambria Math" panose="02040503050406030204" pitchFamily="18" charset="0"/>
                            <a:ea typeface="宋体" pitchFamily="2" charset="-122"/>
                          </a:rPr>
                          <m:t>∞</m:t>
                        </m:r>
                      </m:den>
                    </m:f>
                  </m:oMath>
                </a14:m>
                <a:r>
                  <a:rPr lang="en-US" altLang="zh-CN" sz="2400" dirty="0">
                    <a:ea typeface="宋体" pitchFamily="2" charset="-122"/>
                  </a:rPr>
                  <a:t> (when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1</m:t>
                    </m:r>
                  </m:oMath>
                </a14:m>
                <a:r>
                  <a:rPr lang="en-US" altLang="zh-CN" sz="2400" dirty="0">
                    <a:ea typeface="宋体" pitchFamily="2" charset="-122"/>
                  </a:rPr>
                  <a:t> goes to 0 and </a:t>
                </a:r>
                <a14:m>
                  <m:oMath xmlns:m="http://schemas.openxmlformats.org/officeDocument/2006/math">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goes to infinity)</a:t>
                </a:r>
              </a:p>
              <a:p>
                <a:pPr lvl="1"/>
                <a:r>
                  <a:rPr lang="en-US" altLang="zh-CN" sz="2400" dirty="0">
                    <a:ea typeface="宋体" pitchFamily="2" charset="-122"/>
                  </a:rPr>
                  <a:t>This example is valid whether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b="0" i="1" baseline="-25000" dirty="0" smtClean="0">
                        <a:latin typeface="Cambria Math" panose="02040503050406030204" pitchFamily="18" charset="0"/>
                        <a:ea typeface="宋体" pitchFamily="2" charset="-122"/>
                      </a:rPr>
                      <m:t>1</m:t>
                    </m:r>
                  </m:oMath>
                </a14:m>
                <a:r>
                  <a:rPr lang="en-US" altLang="zh-CN" sz="2400" dirty="0">
                    <a:ea typeface="宋体" pitchFamily="2" charset="-122"/>
                  </a:rPr>
                  <a:t> or </a:t>
                </a:r>
                <a14:m>
                  <m:oMath xmlns:m="http://schemas.openxmlformats.org/officeDocument/2006/math">
                    <m:r>
                      <a:rPr lang="en-US" altLang="zh-CN" sz="2400" i="1" dirty="0" smtClean="0">
                        <a:latin typeface="Cambria Math" panose="02040503050406030204" pitchFamily="18" charset="0"/>
                        <a:ea typeface="宋体" pitchFamily="2" charset="-122"/>
                      </a:rPr>
                      <m:t>𝜏</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has higher priority: even if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i="1" baseline="-25000" dirty="0">
                        <a:latin typeface="Cambria Math" panose="02040503050406030204" pitchFamily="18" charset="0"/>
                        <a:ea typeface="宋体" pitchFamily="2" charset="-122"/>
                      </a:rPr>
                      <m:t>1</m:t>
                    </m:r>
                  </m:oMath>
                </a14:m>
                <a:r>
                  <a:rPr lang="zh-CN" altLang="en-US" sz="2400" dirty="0">
                    <a:ea typeface="宋体" pitchFamily="2" charset="-122"/>
                  </a:rPr>
                  <a:t> </a:t>
                </a:r>
                <a:r>
                  <a:rPr lang="en-GB" altLang="zh-CN" sz="2400" dirty="0">
                    <a:ea typeface="宋体" pitchFamily="2" charset="-122"/>
                  </a:rPr>
                  <a:t>has higher priority, it may be released very shortly after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is released at time 0, and it has to wait for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to finish due to NP scheduling</a:t>
                </a:r>
                <a:endParaRPr lang="en-SE" sz="2400" dirty="0"/>
              </a:p>
            </p:txBody>
          </p:sp>
        </mc:Choice>
        <mc:Fallback xmlns="">
          <p:sp>
            <p:nvSpPr>
              <p:cNvPr id="3" name="Content Placeholder 2">
                <a:extLst>
                  <a:ext uri="{FF2B5EF4-FFF2-40B4-BE49-F238E27FC236}">
                    <a16:creationId xmlns:a16="http://schemas.microsoft.com/office/drawing/2014/main" id="{9E2DF8AB-D178-356B-519E-B434E3EC303C}"/>
                  </a:ext>
                </a:extLst>
              </p:cNvPr>
              <p:cNvSpPr>
                <a:spLocks noGrp="1" noRot="1" noChangeAspect="1" noMove="1" noResize="1" noEditPoints="1" noAdjustHandles="1" noChangeArrowheads="1" noChangeShapeType="1" noTextEdit="1"/>
              </p:cNvSpPr>
              <p:nvPr>
                <p:ph idx="1"/>
              </p:nvPr>
            </p:nvSpPr>
            <p:spPr>
              <a:xfrm>
                <a:off x="456168" y="914400"/>
                <a:ext cx="10821432" cy="3794423"/>
              </a:xfrm>
              <a:blipFill>
                <a:blip r:embed="rId3"/>
                <a:stretch>
                  <a:fillRect l="-1296" t="-4502" b="-2090"/>
                </a:stretch>
              </a:blipFill>
            </p:spPr>
            <p:txBody>
              <a:bodyPr/>
              <a:lstStyle/>
              <a:p>
                <a:r>
                  <a:rPr lang="en-SE">
                    <a:noFill/>
                  </a:rPr>
                  <a:t> </a:t>
                </a:r>
              </a:p>
            </p:txBody>
          </p:sp>
        </mc:Fallback>
      </mc:AlternateContent>
      <p:pic>
        <p:nvPicPr>
          <p:cNvPr id="8" name="Picture 2">
            <a:extLst>
              <a:ext uri="{FF2B5EF4-FFF2-40B4-BE49-F238E27FC236}">
                <a16:creationId xmlns:a16="http://schemas.microsoft.com/office/drawing/2014/main" id="{2572D8B5-D0D1-603F-F640-716D264AB4E7}"/>
              </a:ext>
            </a:extLst>
          </p:cNvPr>
          <p:cNvPicPr>
            <a:picLocks noChangeAspect="1" noChangeArrowheads="1"/>
          </p:cNvPicPr>
          <p:nvPr/>
        </p:nvPicPr>
        <p:blipFill>
          <a:blip r:embed="rId4"/>
          <a:srcRect/>
          <a:stretch>
            <a:fillRect/>
          </a:stretch>
        </p:blipFill>
        <p:spPr bwMode="auto">
          <a:xfrm>
            <a:off x="1320800" y="4724400"/>
            <a:ext cx="8812212" cy="1665288"/>
          </a:xfrm>
          <a:prstGeom prst="rect">
            <a:avLst/>
          </a:prstGeom>
          <a:noFill/>
          <a:ln w="9525">
            <a:noFill/>
            <a:miter lim="800000"/>
            <a:headEnd/>
            <a:tailEnd/>
          </a:ln>
        </p:spPr>
      </p:pic>
      <p:sp>
        <p:nvSpPr>
          <p:cNvPr id="9" name="TextBox 8">
            <a:extLst>
              <a:ext uri="{FF2B5EF4-FFF2-40B4-BE49-F238E27FC236}">
                <a16:creationId xmlns:a16="http://schemas.microsoft.com/office/drawing/2014/main" id="{85C353A0-5880-4D90-99A8-DD6817060CFE}"/>
              </a:ext>
            </a:extLst>
          </p:cNvPr>
          <p:cNvSpPr txBox="1"/>
          <p:nvPr/>
        </p:nvSpPr>
        <p:spPr>
          <a:xfrm>
            <a:off x="2819400" y="5095379"/>
            <a:ext cx="609600" cy="461665"/>
          </a:xfrm>
          <a:prstGeom prst="rect">
            <a:avLst/>
          </a:prstGeom>
          <a:noFill/>
        </p:spPr>
        <p:txBody>
          <a:bodyPr wrap="square" rtlCol="0">
            <a:spAutoFit/>
          </a:bodyPr>
          <a:lstStyle/>
          <a:p>
            <a:r>
              <a:rPr lang="en-GB" sz="2400" dirty="0">
                <a:latin typeface="Gill Sans Light"/>
              </a:rPr>
              <a:t>T1</a:t>
            </a:r>
            <a:endParaRPr lang="en-SE" sz="2400" dirty="0">
              <a:latin typeface="Gill Sans Light"/>
            </a:endParaRPr>
          </a:p>
        </p:txBody>
      </p:sp>
      <p:sp>
        <p:nvSpPr>
          <p:cNvPr id="10" name="TextBox 9">
            <a:extLst>
              <a:ext uri="{FF2B5EF4-FFF2-40B4-BE49-F238E27FC236}">
                <a16:creationId xmlns:a16="http://schemas.microsoft.com/office/drawing/2014/main" id="{3A4C86AF-DB45-7202-2DBF-493E85F45039}"/>
              </a:ext>
            </a:extLst>
          </p:cNvPr>
          <p:cNvSpPr txBox="1"/>
          <p:nvPr/>
        </p:nvSpPr>
        <p:spPr>
          <a:xfrm>
            <a:off x="2819400" y="5943600"/>
            <a:ext cx="609600" cy="461665"/>
          </a:xfrm>
          <a:prstGeom prst="rect">
            <a:avLst/>
          </a:prstGeom>
          <a:noFill/>
        </p:spPr>
        <p:txBody>
          <a:bodyPr wrap="square" rtlCol="0">
            <a:spAutoFit/>
          </a:bodyPr>
          <a:lstStyle/>
          <a:p>
            <a:r>
              <a:rPr lang="en-GB" sz="2400" dirty="0">
                <a:latin typeface="Gill Sans Light"/>
              </a:rPr>
              <a:t>T2</a:t>
            </a:r>
            <a:endParaRPr lang="en-SE" sz="2400" dirty="0">
              <a:latin typeface="Gill Sans Light"/>
            </a:endParaRPr>
          </a:p>
        </p:txBody>
      </p:sp>
    </p:spTree>
    <p:extLst>
      <p:ext uri="{BB962C8B-B14F-4D97-AF65-F5344CB8AC3E}">
        <p14:creationId xmlns:p14="http://schemas.microsoft.com/office/powerpoint/2010/main" val="2988567778"/>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C055-345B-6CAB-86C5-6B8659FFEE44}"/>
              </a:ext>
            </a:extLst>
          </p:cNvPr>
          <p:cNvSpPr>
            <a:spLocks noGrp="1"/>
          </p:cNvSpPr>
          <p:nvPr>
            <p:ph type="title"/>
          </p:nvPr>
        </p:nvSpPr>
        <p:spPr/>
        <p:txBody>
          <a:bodyPr/>
          <a:lstStyle/>
          <a:p>
            <a:r>
              <a:rPr lang="en-GB" dirty="0"/>
              <a:t>Disadvantage of NP Scheduling: Scheduling Anomalies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90EF0-0FD0-AE61-8C6A-01E1D556371C}"/>
                  </a:ext>
                </a:extLst>
              </p:cNvPr>
              <p:cNvSpPr>
                <a:spLocks noGrp="1"/>
              </p:cNvSpPr>
              <p:nvPr>
                <p:ph idx="1"/>
              </p:nvPr>
            </p:nvSpPr>
            <p:spPr/>
            <p:txBody>
              <a:bodyPr/>
              <a:lstStyle/>
              <a:p>
                <a:r>
                  <a:rPr lang="en-US" altLang="zh-CN" dirty="0"/>
                  <a:t>Scheduling anomaly: doubling the processor speed (reducing task execution times by half) makes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1</m:t>
                        </m:r>
                      </m:sub>
                    </m:sSub>
                  </m:oMath>
                </a14:m>
                <a:r>
                  <a:rPr lang="en-US" altLang="zh-CN" dirty="0"/>
                  <a:t> miss its deadline</a:t>
                </a:r>
                <a:endParaRPr lang="zh-CN" altLang="en-US" dirty="0"/>
              </a:p>
              <a:p>
                <a:endParaRPr lang="en-SE" dirty="0"/>
              </a:p>
            </p:txBody>
          </p:sp>
        </mc:Choice>
        <mc:Fallback xmlns="">
          <p:sp>
            <p:nvSpPr>
              <p:cNvPr id="3" name="Content Placeholder 2">
                <a:extLst>
                  <a:ext uri="{FF2B5EF4-FFF2-40B4-BE49-F238E27FC236}">
                    <a16:creationId xmlns:a16="http://schemas.microsoft.com/office/drawing/2014/main" id="{9C290EF0-0FD0-AE61-8C6A-01E1D556371C}"/>
                  </a:ext>
                </a:extLst>
              </p:cNvPr>
              <p:cNvSpPr>
                <a:spLocks noGrp="1" noRot="1" noChangeAspect="1" noMove="1" noResize="1" noEditPoints="1" noAdjustHandles="1" noChangeArrowheads="1" noChangeShapeType="1" noTextEdit="1"/>
              </p:cNvSpPr>
              <p:nvPr>
                <p:ph idx="1"/>
              </p:nvPr>
            </p:nvSpPr>
            <p:spPr>
              <a:blipFill>
                <a:blip r:embed="rId3"/>
                <a:stretch>
                  <a:fillRect l="-1038" t="-2148" r="-577"/>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06ADF9F-EC7E-E635-8EC8-D5B93D6ADFCE}"/>
              </a:ext>
            </a:extLst>
          </p:cNvPr>
          <p:cNvPicPr>
            <a:picLocks noChangeAspect="1"/>
          </p:cNvPicPr>
          <p:nvPr/>
        </p:nvPicPr>
        <p:blipFill>
          <a:blip r:embed="rId4"/>
          <a:stretch>
            <a:fillRect/>
          </a:stretch>
        </p:blipFill>
        <p:spPr>
          <a:xfrm>
            <a:off x="2262554" y="1676400"/>
            <a:ext cx="7666891" cy="4724400"/>
          </a:xfrm>
          <a:prstGeom prst="rect">
            <a:avLst/>
          </a:prstGeom>
        </p:spPr>
      </p:pic>
    </p:spTree>
    <p:extLst>
      <p:ext uri="{BB962C8B-B14F-4D97-AF65-F5344CB8AC3E}">
        <p14:creationId xmlns:p14="http://schemas.microsoft.com/office/powerpoint/2010/main" val="252208110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73172-88EE-A562-527D-A55702B7CCA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D7C66808-ADB2-F029-B080-3FC130B2E507}"/>
              </a:ext>
            </a:extLst>
          </p:cNvPr>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a:extLst>
              <a:ext uri="{FF2B5EF4-FFF2-40B4-BE49-F238E27FC236}">
                <a16:creationId xmlns:a16="http://schemas.microsoft.com/office/drawing/2014/main" id="{CCD03691-4262-82E5-6B0A-5DE4C5FB710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Multiprocessor Scheduling</a:t>
            </a:r>
          </a:p>
        </p:txBody>
      </p:sp>
    </p:spTree>
    <p:extLst>
      <p:ext uri="{BB962C8B-B14F-4D97-AF65-F5344CB8AC3E}">
        <p14:creationId xmlns:p14="http://schemas.microsoft.com/office/powerpoint/2010/main" val="3516561791"/>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ea typeface="宋体" charset="-122"/>
              </a:rPr>
              <a:t>Multiprocessor models</a:t>
            </a:r>
          </a:p>
        </p:txBody>
      </p:sp>
      <p:sp>
        <p:nvSpPr>
          <p:cNvPr id="440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lvl="1" eaLnBrk="1" hangingPunct="1"/>
            <a:r>
              <a:rPr lang="en-US" altLang="zh-CN" dirty="0">
                <a:ea typeface="宋体" charset="-122"/>
              </a:rPr>
              <a:t>each processor has the same computing capacity </a:t>
            </a:r>
          </a:p>
          <a:p>
            <a:pPr eaLnBrk="1" hangingPunct="1"/>
            <a:r>
              <a:rPr lang="en-US" altLang="zh-CN" dirty="0">
                <a:ea typeface="宋体" charset="-122"/>
              </a:rPr>
              <a:t>Uniform multiprocessors:</a:t>
            </a:r>
          </a:p>
          <a:p>
            <a:pPr lvl="1" eaLnBrk="1" hangingPunct="1"/>
            <a:r>
              <a:rPr lang="en-US" altLang="zh-CN" dirty="0">
                <a:ea typeface="宋体" charset="-122"/>
              </a:rPr>
              <a:t>different processors have different computing capacities</a:t>
            </a:r>
          </a:p>
          <a:p>
            <a:pPr eaLnBrk="1" hangingPunct="1"/>
            <a:r>
              <a:rPr lang="en-US" altLang="zh-CN" dirty="0">
                <a:ea typeface="宋体" charset="-122"/>
              </a:rPr>
              <a:t>Heterogeneous multiprocessors:</a:t>
            </a:r>
          </a:p>
          <a:p>
            <a:pPr lvl="1" eaLnBrk="1" hangingPunct="1"/>
            <a:r>
              <a:rPr lang="en-US" altLang="zh-CN" dirty="0">
                <a:ea typeface="宋体" charset="-122"/>
              </a:rPr>
              <a:t>each (task, processor) pair may have a different computing capacity</a:t>
            </a:r>
          </a:p>
          <a:p>
            <a:pPr eaLnBrk="1" hangingPunct="1"/>
            <a:r>
              <a:rPr lang="en-US" altLang="zh-CN" dirty="0">
                <a:ea typeface="宋体" charset="-122"/>
              </a:rPr>
              <a:t>MP scheduling</a:t>
            </a:r>
            <a:endParaRPr lang="it-IT" altLang="zh-CN" dirty="0">
              <a:ea typeface="宋体" charset="-122"/>
            </a:endParaRPr>
          </a:p>
          <a:p>
            <a:pPr lvl="1" eaLnBrk="1" hangingPunct="1"/>
            <a:r>
              <a:rPr lang="it-IT" altLang="zh-CN" dirty="0">
                <a:ea typeface="宋体" charset="-122"/>
              </a:rPr>
              <a:t>Many NP-hard problems, with few optimal results, mainly heuristic approaches</a:t>
            </a:r>
          </a:p>
          <a:p>
            <a:pPr lvl="1" eaLnBrk="1" hangingPunct="1"/>
            <a:r>
              <a:rPr lang="it-IT" altLang="zh-CN" dirty="0">
                <a:ea typeface="宋体" charset="-122"/>
              </a:rPr>
              <a:t>Only sufficient schedulability tests</a:t>
            </a:r>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BDE8-001E-EB1D-82D3-C326608C4F72}"/>
              </a:ext>
            </a:extLst>
          </p:cNvPr>
          <p:cNvSpPr>
            <a:spLocks noGrp="1"/>
          </p:cNvSpPr>
          <p:nvPr>
            <p:ph type="title"/>
          </p:nvPr>
        </p:nvSpPr>
        <p:spPr/>
        <p:txBody>
          <a:bodyPr/>
          <a:lstStyle/>
          <a:p>
            <a:r>
              <a:rPr lang="en-GB" dirty="0"/>
              <a:t>Real-Time Systems</a:t>
            </a:r>
            <a:endParaRPr lang="en-SE" dirty="0"/>
          </a:p>
        </p:txBody>
      </p:sp>
      <p:sp>
        <p:nvSpPr>
          <p:cNvPr id="3" name="Content Placeholder 2">
            <a:extLst>
              <a:ext uri="{FF2B5EF4-FFF2-40B4-BE49-F238E27FC236}">
                <a16:creationId xmlns:a16="http://schemas.microsoft.com/office/drawing/2014/main" id="{83A05FF8-AFE0-8381-7BC7-A279A98893AF}"/>
              </a:ext>
            </a:extLst>
          </p:cNvPr>
          <p:cNvSpPr>
            <a:spLocks noGrp="1"/>
          </p:cNvSpPr>
          <p:nvPr>
            <p:ph idx="1"/>
          </p:nvPr>
        </p:nvSpPr>
        <p:spPr>
          <a:xfrm>
            <a:off x="533400" y="914400"/>
            <a:ext cx="7805290" cy="5791200"/>
          </a:xfrm>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A computer system </a:t>
            </a:r>
            <a:r>
              <a:rPr lang="en-US" altLang="zh-CN" dirty="0">
                <a:ea typeface="宋体" pitchFamily="2" charset="-122"/>
              </a:rPr>
              <a:t>that is</a:t>
            </a:r>
            <a:r>
              <a:rPr lang="en-GB" dirty="0">
                <a:ea typeface="宋体" pitchFamily="2" charset="-122"/>
              </a:rPr>
              <a:t> able to respond to events within precise timing constraints</a:t>
            </a:r>
          </a:p>
          <a:p>
            <a:pPr eaLnBrk="1" hangingPunct="1"/>
            <a:r>
              <a:rPr lang="en-GB" dirty="0">
                <a:ea typeface="宋体" pitchFamily="2" charset="-122"/>
              </a:rPr>
              <a:t>A system where the correctness depends not only on the output values, but also on the time at which results are produced</a:t>
            </a:r>
          </a:p>
          <a:p>
            <a:pPr eaLnBrk="1" hangingPunct="1"/>
            <a:r>
              <a:rPr lang="en-GB" dirty="0">
                <a:ea typeface="宋体" pitchFamily="2" charset="-122"/>
              </a:rPr>
              <a:t>A real-time system is not a necessarily a real fast system</a:t>
            </a:r>
          </a:p>
          <a:p>
            <a:pPr lvl="1"/>
            <a:r>
              <a:rPr lang="en-GB" dirty="0">
                <a:ea typeface="宋体" pitchFamily="2" charset="-122"/>
              </a:rPr>
              <a:t>Speed is always relative to a specific environment</a:t>
            </a:r>
          </a:p>
          <a:p>
            <a:pPr lvl="1"/>
            <a:r>
              <a:rPr lang="en-GB" dirty="0">
                <a:ea typeface="宋体" pitchFamily="2" charset="-122"/>
              </a:rPr>
              <a:t>Running faster is good, but does not guarantee hard real-time constraints</a:t>
            </a:r>
          </a:p>
          <a:p>
            <a:pPr eaLnBrk="1" hangingPunct="1"/>
            <a:r>
              <a:rPr lang="en-GB" dirty="0">
                <a:ea typeface="宋体" pitchFamily="2" charset="-122"/>
              </a:rPr>
              <a:t>The objective of a real-time system is to guarantee the worst-case timing behaviour of each individual task</a:t>
            </a:r>
          </a:p>
          <a:p>
            <a:pPr eaLnBrk="1" hangingPunct="1"/>
            <a:r>
              <a:rPr lang="en-GB" dirty="0">
                <a:ea typeface="宋体" pitchFamily="2" charset="-122"/>
              </a:rPr>
              <a:t>The objective of a fast system is to optimize the average-case performance</a:t>
            </a:r>
          </a:p>
          <a:p>
            <a:pPr lvl="1"/>
            <a:r>
              <a:rPr lang="en-GB" dirty="0">
                <a:ea typeface="宋体" pitchFamily="2" charset="-122"/>
              </a:rPr>
              <a:t>A system with fast average-case performance may not meet worst-case requirements, </a:t>
            </a:r>
            <a:r>
              <a:rPr lang="en-GB" dirty="0" err="1">
                <a:ea typeface="宋体" pitchFamily="2" charset="-122"/>
              </a:rPr>
              <a:t>e..g</a:t>
            </a:r>
            <a:r>
              <a:rPr lang="en-GB" dirty="0">
                <a:ea typeface="宋体" pitchFamily="2" charset="-122"/>
              </a:rPr>
              <a:t>.,</a:t>
            </a:r>
          </a:p>
          <a:p>
            <a:pPr lvl="1"/>
            <a:r>
              <a:rPr lang="en-GB" dirty="0">
                <a:ea typeface="宋体" pitchFamily="2" charset="-122"/>
              </a:rPr>
              <a:t>There was a person who drowned in a river with average depth of 6 inches</a:t>
            </a:r>
          </a:p>
          <a:p>
            <a:pPr eaLnBrk="1" hangingPunct="1"/>
            <a:endParaRPr lang="en-GB" dirty="0">
              <a:ea typeface="宋体" pitchFamily="2" charset="-122"/>
            </a:endParaRPr>
          </a:p>
          <a:p>
            <a:pPr eaLnBrk="1" hangingPunct="1"/>
            <a:endParaRPr lang="en-SE" dirty="0">
              <a:ea typeface="宋体" pitchFamily="2" charset="-122"/>
            </a:endParaRPr>
          </a:p>
        </p:txBody>
      </p:sp>
      <p:pic>
        <p:nvPicPr>
          <p:cNvPr id="4" name="object 4">
            <a:extLst>
              <a:ext uri="{FF2B5EF4-FFF2-40B4-BE49-F238E27FC236}">
                <a16:creationId xmlns:a16="http://schemas.microsoft.com/office/drawing/2014/main" id="{F6380D25-70DE-F213-A888-7770B6B6B6DC}"/>
              </a:ext>
            </a:extLst>
          </p:cNvPr>
          <p:cNvPicPr/>
          <p:nvPr/>
        </p:nvPicPr>
        <p:blipFill>
          <a:blip r:embed="rId3" cstate="print"/>
          <a:stretch>
            <a:fillRect/>
          </a:stretch>
        </p:blipFill>
        <p:spPr>
          <a:xfrm>
            <a:off x="8268537" y="4370609"/>
            <a:ext cx="3017810" cy="1426092"/>
          </a:xfrm>
          <a:prstGeom prst="rect">
            <a:avLst/>
          </a:prstGeom>
        </p:spPr>
      </p:pic>
      <p:grpSp>
        <p:nvGrpSpPr>
          <p:cNvPr id="5" name="object 5">
            <a:extLst>
              <a:ext uri="{FF2B5EF4-FFF2-40B4-BE49-F238E27FC236}">
                <a16:creationId xmlns:a16="http://schemas.microsoft.com/office/drawing/2014/main" id="{FD9F788B-91B1-3715-0400-B426C42E9DF0}"/>
              </a:ext>
            </a:extLst>
          </p:cNvPr>
          <p:cNvGrpSpPr/>
          <p:nvPr/>
        </p:nvGrpSpPr>
        <p:grpSpPr>
          <a:xfrm>
            <a:off x="8301669" y="1690907"/>
            <a:ext cx="3080913" cy="288728"/>
            <a:chOff x="3584827" y="2253493"/>
            <a:chExt cx="3394710" cy="318135"/>
          </a:xfrm>
        </p:grpSpPr>
        <p:pic>
          <p:nvPicPr>
            <p:cNvPr id="6" name="object 6">
              <a:extLst>
                <a:ext uri="{FF2B5EF4-FFF2-40B4-BE49-F238E27FC236}">
                  <a16:creationId xmlns:a16="http://schemas.microsoft.com/office/drawing/2014/main" id="{22F8382C-02DA-6801-0F29-40354F3B22AE}"/>
                </a:ext>
              </a:extLst>
            </p:cNvPr>
            <p:cNvPicPr/>
            <p:nvPr/>
          </p:nvPicPr>
          <p:blipFill>
            <a:blip r:embed="rId4" cstate="print"/>
            <a:stretch>
              <a:fillRect/>
            </a:stretch>
          </p:blipFill>
          <p:spPr>
            <a:xfrm>
              <a:off x="3587556" y="2389940"/>
              <a:ext cx="1228096" cy="181082"/>
            </a:xfrm>
            <a:prstGeom prst="rect">
              <a:avLst/>
            </a:prstGeom>
          </p:spPr>
        </p:pic>
        <p:sp>
          <p:nvSpPr>
            <p:cNvPr id="7" name="object 7">
              <a:extLst>
                <a:ext uri="{FF2B5EF4-FFF2-40B4-BE49-F238E27FC236}">
                  <a16:creationId xmlns:a16="http://schemas.microsoft.com/office/drawing/2014/main" id="{A5B1711D-14B7-FA6C-58AA-832BF27CE9BD}"/>
                </a:ext>
              </a:extLst>
            </p:cNvPr>
            <p:cNvSpPr/>
            <p:nvPr/>
          </p:nvSpPr>
          <p:spPr>
            <a:xfrm>
              <a:off x="3584816" y="2387599"/>
              <a:ext cx="1235075" cy="182880"/>
            </a:xfrm>
            <a:custGeom>
              <a:avLst/>
              <a:gdLst/>
              <a:ahLst/>
              <a:cxnLst/>
              <a:rect l="l" t="t" r="r" b="b"/>
              <a:pathLst>
                <a:path w="1235075" h="182880">
                  <a:moveTo>
                    <a:pt x="1234465" y="0"/>
                  </a:moveTo>
                  <a:lnTo>
                    <a:pt x="6172" y="0"/>
                  </a:lnTo>
                  <a:lnTo>
                    <a:pt x="6172" y="2540"/>
                  </a:lnTo>
                  <a:lnTo>
                    <a:pt x="4254" y="4457"/>
                  </a:lnTo>
                  <a:lnTo>
                    <a:pt x="4254" y="2540"/>
                  </a:lnTo>
                  <a:lnTo>
                    <a:pt x="6172" y="2540"/>
                  </a:lnTo>
                  <a:lnTo>
                    <a:pt x="6172" y="0"/>
                  </a:lnTo>
                  <a:lnTo>
                    <a:pt x="0" y="0"/>
                  </a:lnTo>
                  <a:lnTo>
                    <a:pt x="0" y="2540"/>
                  </a:lnTo>
                  <a:lnTo>
                    <a:pt x="0" y="6350"/>
                  </a:lnTo>
                  <a:lnTo>
                    <a:pt x="0" y="182880"/>
                  </a:lnTo>
                  <a:lnTo>
                    <a:pt x="6375" y="182880"/>
                  </a:lnTo>
                  <a:lnTo>
                    <a:pt x="6375" y="6350"/>
                  </a:lnTo>
                  <a:lnTo>
                    <a:pt x="4254" y="6350"/>
                  </a:lnTo>
                  <a:lnTo>
                    <a:pt x="4254" y="5969"/>
                  </a:lnTo>
                  <a:lnTo>
                    <a:pt x="6375" y="5969"/>
                  </a:lnTo>
                  <a:lnTo>
                    <a:pt x="1228102" y="5969"/>
                  </a:lnTo>
                  <a:lnTo>
                    <a:pt x="1228102" y="6350"/>
                  </a:lnTo>
                  <a:lnTo>
                    <a:pt x="1228102" y="182880"/>
                  </a:lnTo>
                  <a:lnTo>
                    <a:pt x="1234465" y="182880"/>
                  </a:lnTo>
                  <a:lnTo>
                    <a:pt x="1234465" y="6350"/>
                  </a:lnTo>
                  <a:lnTo>
                    <a:pt x="1229690" y="6350"/>
                  </a:lnTo>
                  <a:lnTo>
                    <a:pt x="1229690" y="4457"/>
                  </a:lnTo>
                  <a:lnTo>
                    <a:pt x="1230833" y="5969"/>
                  </a:lnTo>
                  <a:lnTo>
                    <a:pt x="1234465" y="5969"/>
                  </a:lnTo>
                  <a:lnTo>
                    <a:pt x="1234465" y="2540"/>
                  </a:lnTo>
                  <a:lnTo>
                    <a:pt x="1234465" y="2349"/>
                  </a:lnTo>
                  <a:lnTo>
                    <a:pt x="1234465" y="0"/>
                  </a:lnTo>
                  <a:close/>
                </a:path>
              </a:pathLst>
            </a:custGeom>
            <a:solidFill>
              <a:srgbClr val="000000"/>
            </a:solidFill>
          </p:spPr>
          <p:txBody>
            <a:bodyPr wrap="square" lIns="0" tIns="0" rIns="0" bIns="0" rtlCol="0"/>
            <a:lstStyle/>
            <a:p>
              <a:endParaRPr/>
            </a:p>
          </p:txBody>
        </p:sp>
        <p:pic>
          <p:nvPicPr>
            <p:cNvPr id="8" name="object 8">
              <a:extLst>
                <a:ext uri="{FF2B5EF4-FFF2-40B4-BE49-F238E27FC236}">
                  <a16:creationId xmlns:a16="http://schemas.microsoft.com/office/drawing/2014/main" id="{D7E2AD0D-2172-DF3D-2B98-A6517F7A08E3}"/>
                </a:ext>
              </a:extLst>
            </p:cNvPr>
            <p:cNvPicPr/>
            <p:nvPr/>
          </p:nvPicPr>
          <p:blipFill>
            <a:blip r:embed="rId5" cstate="print"/>
            <a:stretch>
              <a:fillRect/>
            </a:stretch>
          </p:blipFill>
          <p:spPr>
            <a:xfrm>
              <a:off x="5694927" y="2255940"/>
              <a:ext cx="1281510" cy="315083"/>
            </a:xfrm>
            <a:prstGeom prst="rect">
              <a:avLst/>
            </a:prstGeom>
          </p:spPr>
        </p:pic>
        <p:sp>
          <p:nvSpPr>
            <p:cNvPr id="9" name="object 9">
              <a:extLst>
                <a:ext uri="{FF2B5EF4-FFF2-40B4-BE49-F238E27FC236}">
                  <a16:creationId xmlns:a16="http://schemas.microsoft.com/office/drawing/2014/main" id="{B5A5611C-F936-0D04-4A98-F73AE58774F1}"/>
                </a:ext>
              </a:extLst>
            </p:cNvPr>
            <p:cNvSpPr/>
            <p:nvPr/>
          </p:nvSpPr>
          <p:spPr>
            <a:xfrm>
              <a:off x="5691718" y="2253493"/>
              <a:ext cx="1287780" cy="318135"/>
            </a:xfrm>
            <a:custGeom>
              <a:avLst/>
              <a:gdLst/>
              <a:ahLst/>
              <a:cxnLst/>
              <a:rect l="l" t="t" r="r" b="b"/>
              <a:pathLst>
                <a:path w="1287779" h="318135">
                  <a:moveTo>
                    <a:pt x="611607" y="0"/>
                  </a:moveTo>
                  <a:lnTo>
                    <a:pt x="561878" y="2399"/>
                  </a:lnTo>
                  <a:lnTo>
                    <a:pt x="513250" y="7900"/>
                  </a:lnTo>
                  <a:lnTo>
                    <a:pt x="464882" y="16116"/>
                  </a:lnTo>
                  <a:lnTo>
                    <a:pt x="415931" y="26655"/>
                  </a:lnTo>
                  <a:lnTo>
                    <a:pt x="365556" y="39129"/>
                  </a:lnTo>
                  <a:lnTo>
                    <a:pt x="312916" y="53149"/>
                  </a:lnTo>
                  <a:lnTo>
                    <a:pt x="308368" y="54054"/>
                  </a:lnTo>
                  <a:lnTo>
                    <a:pt x="256450" y="71889"/>
                  </a:lnTo>
                  <a:lnTo>
                    <a:pt x="205060" y="95709"/>
                  </a:lnTo>
                  <a:lnTo>
                    <a:pt x="153926" y="120884"/>
                  </a:lnTo>
                  <a:lnTo>
                    <a:pt x="102774" y="142784"/>
                  </a:lnTo>
                  <a:lnTo>
                    <a:pt x="97317" y="143691"/>
                  </a:lnTo>
                  <a:lnTo>
                    <a:pt x="95497" y="144596"/>
                  </a:lnTo>
                  <a:lnTo>
                    <a:pt x="94588" y="144596"/>
                  </a:lnTo>
                  <a:lnTo>
                    <a:pt x="87310" y="151839"/>
                  </a:lnTo>
                  <a:lnTo>
                    <a:pt x="84582" y="155461"/>
                  </a:lnTo>
                  <a:lnTo>
                    <a:pt x="80943" y="159082"/>
                  </a:lnTo>
                  <a:lnTo>
                    <a:pt x="73758" y="170991"/>
                  </a:lnTo>
                  <a:lnTo>
                    <a:pt x="66052" y="183404"/>
                  </a:lnTo>
                  <a:lnTo>
                    <a:pt x="58741" y="195879"/>
                  </a:lnTo>
                  <a:lnTo>
                    <a:pt x="52741" y="207976"/>
                  </a:lnTo>
                  <a:lnTo>
                    <a:pt x="33072" y="245651"/>
                  </a:lnTo>
                  <a:lnTo>
                    <a:pt x="14870" y="284024"/>
                  </a:lnTo>
                  <a:lnTo>
                    <a:pt x="0" y="317530"/>
                  </a:lnTo>
                  <a:lnTo>
                    <a:pt x="6200" y="317530"/>
                  </a:lnTo>
                  <a:lnTo>
                    <a:pt x="23330" y="279089"/>
                  </a:lnTo>
                  <a:lnTo>
                    <a:pt x="43936" y="236394"/>
                  </a:lnTo>
                  <a:lnTo>
                    <a:pt x="65477" y="196204"/>
                  </a:lnTo>
                  <a:lnTo>
                    <a:pt x="88156" y="159819"/>
                  </a:lnTo>
                  <a:lnTo>
                    <a:pt x="96407" y="150934"/>
                  </a:lnTo>
                  <a:lnTo>
                    <a:pt x="95497" y="150934"/>
                  </a:lnTo>
                  <a:lnTo>
                    <a:pt x="98227" y="150028"/>
                  </a:lnTo>
                  <a:lnTo>
                    <a:pt x="97317" y="150028"/>
                  </a:lnTo>
                  <a:lnTo>
                    <a:pt x="140241" y="133409"/>
                  </a:lnTo>
                  <a:lnTo>
                    <a:pt x="181927" y="113510"/>
                  </a:lnTo>
                  <a:lnTo>
                    <a:pt x="223347" y="92866"/>
                  </a:lnTo>
                  <a:lnTo>
                    <a:pt x="265474" y="74013"/>
                  </a:lnTo>
                  <a:lnTo>
                    <a:pt x="309278" y="59487"/>
                  </a:lnTo>
                  <a:lnTo>
                    <a:pt x="313826" y="58582"/>
                  </a:lnTo>
                  <a:lnTo>
                    <a:pt x="363209" y="45091"/>
                  </a:lnTo>
                  <a:lnTo>
                    <a:pt x="413018" y="32858"/>
                  </a:lnTo>
                  <a:lnTo>
                    <a:pt x="463198" y="22340"/>
                  </a:lnTo>
                  <a:lnTo>
                    <a:pt x="513693" y="13995"/>
                  </a:lnTo>
                  <a:lnTo>
                    <a:pt x="564449" y="8280"/>
                  </a:lnTo>
                  <a:lnTo>
                    <a:pt x="615412" y="5654"/>
                  </a:lnTo>
                  <a:lnTo>
                    <a:pt x="713215" y="5654"/>
                  </a:lnTo>
                  <a:lnTo>
                    <a:pt x="663278" y="1093"/>
                  </a:lnTo>
                  <a:lnTo>
                    <a:pt x="611607" y="0"/>
                  </a:lnTo>
                  <a:close/>
                </a:path>
                <a:path w="1287779" h="318135">
                  <a:moveTo>
                    <a:pt x="713215" y="5654"/>
                  </a:moveTo>
                  <a:lnTo>
                    <a:pt x="615412" y="5654"/>
                  </a:lnTo>
                  <a:lnTo>
                    <a:pt x="666525" y="6575"/>
                  </a:lnTo>
                  <a:lnTo>
                    <a:pt x="717734" y="11499"/>
                  </a:lnTo>
                  <a:lnTo>
                    <a:pt x="766874" y="16881"/>
                  </a:lnTo>
                  <a:lnTo>
                    <a:pt x="812686" y="25895"/>
                  </a:lnTo>
                  <a:lnTo>
                    <a:pt x="857034" y="37380"/>
                  </a:lnTo>
                  <a:lnTo>
                    <a:pt x="901783" y="50171"/>
                  </a:lnTo>
                  <a:lnTo>
                    <a:pt x="948798" y="63108"/>
                  </a:lnTo>
                  <a:lnTo>
                    <a:pt x="947888" y="63108"/>
                  </a:lnTo>
                  <a:lnTo>
                    <a:pt x="991344" y="91293"/>
                  </a:lnTo>
                  <a:lnTo>
                    <a:pt x="1029437" y="121462"/>
                  </a:lnTo>
                  <a:lnTo>
                    <a:pt x="1069284" y="148258"/>
                  </a:lnTo>
                  <a:lnTo>
                    <a:pt x="1118002" y="166326"/>
                  </a:lnTo>
                  <a:lnTo>
                    <a:pt x="1117093" y="166326"/>
                  </a:lnTo>
                  <a:lnTo>
                    <a:pt x="1157494" y="192109"/>
                  </a:lnTo>
                  <a:lnTo>
                    <a:pt x="1195078" y="217274"/>
                  </a:lnTo>
                  <a:lnTo>
                    <a:pt x="1229108" y="245029"/>
                  </a:lnTo>
                  <a:lnTo>
                    <a:pt x="1258851" y="278586"/>
                  </a:lnTo>
                  <a:lnTo>
                    <a:pt x="1281465" y="317530"/>
                  </a:lnTo>
                  <a:lnTo>
                    <a:pt x="1287622" y="317530"/>
                  </a:lnTo>
                  <a:lnTo>
                    <a:pt x="1267920" y="281407"/>
                  </a:lnTo>
                  <a:lnTo>
                    <a:pt x="1241028" y="249165"/>
                  </a:lnTo>
                  <a:lnTo>
                    <a:pt x="1209480" y="221000"/>
                  </a:lnTo>
                  <a:lnTo>
                    <a:pt x="1175314" y="196204"/>
                  </a:lnTo>
                  <a:lnTo>
                    <a:pt x="1146852" y="178922"/>
                  </a:lnTo>
                  <a:lnTo>
                    <a:pt x="1132710" y="170154"/>
                  </a:lnTo>
                  <a:lnTo>
                    <a:pt x="1118912" y="160893"/>
                  </a:lnTo>
                  <a:lnTo>
                    <a:pt x="1103822" y="156776"/>
                  </a:lnTo>
                  <a:lnTo>
                    <a:pt x="1089000" y="151188"/>
                  </a:lnTo>
                  <a:lnTo>
                    <a:pt x="1074641" y="144596"/>
                  </a:lnTo>
                  <a:lnTo>
                    <a:pt x="1060691" y="137352"/>
                  </a:lnTo>
                  <a:lnTo>
                    <a:pt x="1033224" y="116940"/>
                  </a:lnTo>
                  <a:lnTo>
                    <a:pt x="1007223" y="96275"/>
                  </a:lnTo>
                  <a:lnTo>
                    <a:pt x="980439" y="76455"/>
                  </a:lnTo>
                  <a:lnTo>
                    <a:pt x="950618" y="58582"/>
                  </a:lnTo>
                  <a:lnTo>
                    <a:pt x="950618" y="57676"/>
                  </a:lnTo>
                  <a:lnTo>
                    <a:pt x="903031" y="44694"/>
                  </a:lnTo>
                  <a:lnTo>
                    <a:pt x="858156" y="31780"/>
                  </a:lnTo>
                  <a:lnTo>
                    <a:pt x="813787" y="20195"/>
                  </a:lnTo>
                  <a:lnTo>
                    <a:pt x="767715" y="11204"/>
                  </a:lnTo>
                  <a:lnTo>
                    <a:pt x="717734" y="6067"/>
                  </a:lnTo>
                  <a:lnTo>
                    <a:pt x="713215" y="5654"/>
                  </a:lnTo>
                  <a:close/>
                </a:path>
              </a:pathLst>
            </a:custGeom>
            <a:solidFill>
              <a:srgbClr val="00000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B509A9C3-3F2E-29B0-20A2-BA903120B0AA}"/>
              </a:ext>
            </a:extLst>
          </p:cNvPr>
          <p:cNvSpPr txBox="1"/>
          <p:nvPr/>
        </p:nvSpPr>
        <p:spPr>
          <a:xfrm>
            <a:off x="9663135" y="1753086"/>
            <a:ext cx="340018" cy="243315"/>
          </a:xfrm>
          <a:prstGeom prst="rect">
            <a:avLst/>
          </a:prstGeom>
        </p:spPr>
        <p:txBody>
          <a:bodyPr vert="horz" wrap="square" lIns="0" tIns="12679" rIns="0" bIns="0" rtlCol="0">
            <a:spAutoFit/>
          </a:bodyPr>
          <a:lstStyle/>
          <a:p>
            <a:pPr marL="11527">
              <a:spcBef>
                <a:spcPts val="100"/>
              </a:spcBef>
            </a:pPr>
            <a:r>
              <a:rPr sz="1498" dirty="0">
                <a:latin typeface="Times New Roman"/>
                <a:cs typeface="Times New Roman"/>
              </a:rPr>
              <a:t>x</a:t>
            </a:r>
            <a:r>
              <a:rPr sz="1498" spc="-154" dirty="0">
                <a:latin typeface="Times New Roman"/>
                <a:cs typeface="Times New Roman"/>
              </a:rPr>
              <a:t> </a:t>
            </a:r>
            <a:r>
              <a:rPr sz="1498" spc="-23" dirty="0">
                <a:latin typeface="Times New Roman"/>
                <a:cs typeface="Times New Roman"/>
              </a:rPr>
              <a:t>(t)</a:t>
            </a:r>
            <a:endParaRPr sz="1498">
              <a:latin typeface="Times New Roman"/>
              <a:cs typeface="Times New Roman"/>
            </a:endParaRPr>
          </a:p>
        </p:txBody>
      </p:sp>
      <p:grpSp>
        <p:nvGrpSpPr>
          <p:cNvPr id="11" name="object 11">
            <a:extLst>
              <a:ext uri="{FF2B5EF4-FFF2-40B4-BE49-F238E27FC236}">
                <a16:creationId xmlns:a16="http://schemas.microsoft.com/office/drawing/2014/main" id="{14678699-EC18-8F41-23A3-D2275CCFF192}"/>
              </a:ext>
            </a:extLst>
          </p:cNvPr>
          <p:cNvGrpSpPr/>
          <p:nvPr/>
        </p:nvGrpSpPr>
        <p:grpSpPr>
          <a:xfrm>
            <a:off x="8271158" y="1978592"/>
            <a:ext cx="3194444" cy="744582"/>
            <a:chOff x="3551208" y="2570479"/>
            <a:chExt cx="3519804" cy="820419"/>
          </a:xfrm>
        </p:grpSpPr>
        <p:sp>
          <p:nvSpPr>
            <p:cNvPr id="12" name="object 12">
              <a:extLst>
                <a:ext uri="{FF2B5EF4-FFF2-40B4-BE49-F238E27FC236}">
                  <a16:creationId xmlns:a16="http://schemas.microsoft.com/office/drawing/2014/main" id="{086887C5-CC64-41C2-F8EE-B54DAAD8AA23}"/>
                </a:ext>
              </a:extLst>
            </p:cNvPr>
            <p:cNvSpPr/>
            <p:nvPr/>
          </p:nvSpPr>
          <p:spPr>
            <a:xfrm>
              <a:off x="3551208" y="2571023"/>
              <a:ext cx="3519804" cy="819785"/>
            </a:xfrm>
            <a:custGeom>
              <a:avLst/>
              <a:gdLst/>
              <a:ahLst/>
              <a:cxnLst/>
              <a:rect l="l" t="t" r="r" b="b"/>
              <a:pathLst>
                <a:path w="3519804" h="819785">
                  <a:moveTo>
                    <a:pt x="3519487" y="0"/>
                  </a:moveTo>
                  <a:lnTo>
                    <a:pt x="0" y="0"/>
                  </a:lnTo>
                  <a:lnTo>
                    <a:pt x="0" y="819760"/>
                  </a:lnTo>
                  <a:lnTo>
                    <a:pt x="3519487" y="819760"/>
                  </a:lnTo>
                  <a:lnTo>
                    <a:pt x="3519487" y="0"/>
                  </a:lnTo>
                  <a:close/>
                </a:path>
              </a:pathLst>
            </a:custGeom>
            <a:solidFill>
              <a:srgbClr val="FFFFFF"/>
            </a:solidFill>
          </p:spPr>
          <p:txBody>
            <a:bodyPr wrap="square" lIns="0" tIns="0" rIns="0" bIns="0" rtlCol="0"/>
            <a:lstStyle/>
            <a:p>
              <a:endParaRPr/>
            </a:p>
          </p:txBody>
        </p:sp>
        <p:pic>
          <p:nvPicPr>
            <p:cNvPr id="13" name="object 13">
              <a:extLst>
                <a:ext uri="{FF2B5EF4-FFF2-40B4-BE49-F238E27FC236}">
                  <a16:creationId xmlns:a16="http://schemas.microsoft.com/office/drawing/2014/main" id="{78F53B87-A3C4-5640-955C-D4ABFA8C46B9}"/>
                </a:ext>
              </a:extLst>
            </p:cNvPr>
            <p:cNvPicPr/>
            <p:nvPr/>
          </p:nvPicPr>
          <p:blipFill>
            <a:blip r:embed="rId6" cstate="print"/>
            <a:stretch>
              <a:fillRect/>
            </a:stretch>
          </p:blipFill>
          <p:spPr>
            <a:xfrm>
              <a:off x="3587557" y="2571023"/>
              <a:ext cx="1228096" cy="724333"/>
            </a:xfrm>
            <a:prstGeom prst="rect">
              <a:avLst/>
            </a:prstGeom>
          </p:spPr>
        </p:pic>
        <p:sp>
          <p:nvSpPr>
            <p:cNvPr id="14" name="object 14">
              <a:extLst>
                <a:ext uri="{FF2B5EF4-FFF2-40B4-BE49-F238E27FC236}">
                  <a16:creationId xmlns:a16="http://schemas.microsoft.com/office/drawing/2014/main" id="{BD95B7EB-5839-2DB1-3A1F-BEB02C940B0C}"/>
                </a:ext>
              </a:extLst>
            </p:cNvPr>
            <p:cNvSpPr/>
            <p:nvPr/>
          </p:nvSpPr>
          <p:spPr>
            <a:xfrm>
              <a:off x="3584816" y="2570479"/>
              <a:ext cx="1235075" cy="728980"/>
            </a:xfrm>
            <a:custGeom>
              <a:avLst/>
              <a:gdLst/>
              <a:ahLst/>
              <a:cxnLst/>
              <a:rect l="l" t="t" r="r" b="b"/>
              <a:pathLst>
                <a:path w="1235075" h="728979">
                  <a:moveTo>
                    <a:pt x="1234465" y="0"/>
                  </a:moveTo>
                  <a:lnTo>
                    <a:pt x="1230350" y="0"/>
                  </a:lnTo>
                  <a:lnTo>
                    <a:pt x="1230350" y="722630"/>
                  </a:lnTo>
                  <a:lnTo>
                    <a:pt x="1229080" y="723912"/>
                  </a:lnTo>
                  <a:lnTo>
                    <a:pt x="1229080" y="722630"/>
                  </a:lnTo>
                  <a:lnTo>
                    <a:pt x="1230350" y="722630"/>
                  </a:lnTo>
                  <a:lnTo>
                    <a:pt x="1230350" y="0"/>
                  </a:lnTo>
                  <a:lnTo>
                    <a:pt x="1228102" y="0"/>
                  </a:lnTo>
                  <a:lnTo>
                    <a:pt x="1228102" y="722160"/>
                  </a:lnTo>
                  <a:lnTo>
                    <a:pt x="1228102" y="724877"/>
                  </a:lnTo>
                  <a:lnTo>
                    <a:pt x="1228102" y="725170"/>
                  </a:lnTo>
                  <a:lnTo>
                    <a:pt x="5067" y="725170"/>
                  </a:lnTo>
                  <a:lnTo>
                    <a:pt x="5067" y="723912"/>
                  </a:lnTo>
                  <a:lnTo>
                    <a:pt x="6375" y="724877"/>
                  </a:lnTo>
                  <a:lnTo>
                    <a:pt x="1228102" y="724877"/>
                  </a:lnTo>
                  <a:lnTo>
                    <a:pt x="1228102" y="722160"/>
                  </a:lnTo>
                  <a:lnTo>
                    <a:pt x="6375" y="722160"/>
                  </a:lnTo>
                  <a:lnTo>
                    <a:pt x="6375" y="0"/>
                  </a:lnTo>
                  <a:lnTo>
                    <a:pt x="0" y="0"/>
                  </a:lnTo>
                  <a:lnTo>
                    <a:pt x="0" y="722630"/>
                  </a:lnTo>
                  <a:lnTo>
                    <a:pt x="0" y="725170"/>
                  </a:lnTo>
                  <a:lnTo>
                    <a:pt x="0" y="728980"/>
                  </a:lnTo>
                  <a:lnTo>
                    <a:pt x="1234465" y="728980"/>
                  </a:lnTo>
                  <a:lnTo>
                    <a:pt x="1234465" y="725170"/>
                  </a:lnTo>
                  <a:lnTo>
                    <a:pt x="1229080" y="725170"/>
                  </a:lnTo>
                  <a:lnTo>
                    <a:pt x="1229080" y="724877"/>
                  </a:lnTo>
                  <a:lnTo>
                    <a:pt x="1234465" y="724877"/>
                  </a:lnTo>
                  <a:lnTo>
                    <a:pt x="1234465" y="722630"/>
                  </a:lnTo>
                  <a:lnTo>
                    <a:pt x="1234465" y="722160"/>
                  </a:lnTo>
                  <a:lnTo>
                    <a:pt x="1234465" y="0"/>
                  </a:lnTo>
                  <a:close/>
                </a:path>
              </a:pathLst>
            </a:custGeom>
            <a:solidFill>
              <a:srgbClr val="000000"/>
            </a:solidFill>
          </p:spPr>
          <p:txBody>
            <a:bodyPr wrap="square" lIns="0" tIns="0" rIns="0" bIns="0" rtlCol="0"/>
            <a:lstStyle/>
            <a:p>
              <a:endParaRPr/>
            </a:p>
          </p:txBody>
        </p:sp>
        <p:pic>
          <p:nvPicPr>
            <p:cNvPr id="15" name="object 15">
              <a:extLst>
                <a:ext uri="{FF2B5EF4-FFF2-40B4-BE49-F238E27FC236}">
                  <a16:creationId xmlns:a16="http://schemas.microsoft.com/office/drawing/2014/main" id="{2DEA92E1-A37E-10D8-8329-ABC0C61484F2}"/>
                </a:ext>
              </a:extLst>
            </p:cNvPr>
            <p:cNvPicPr/>
            <p:nvPr/>
          </p:nvPicPr>
          <p:blipFill>
            <a:blip r:embed="rId7" cstate="print"/>
            <a:stretch>
              <a:fillRect/>
            </a:stretch>
          </p:blipFill>
          <p:spPr>
            <a:xfrm>
              <a:off x="5651240" y="2571023"/>
              <a:ext cx="1375516" cy="769603"/>
            </a:xfrm>
            <a:prstGeom prst="rect">
              <a:avLst/>
            </a:prstGeom>
          </p:spPr>
        </p:pic>
        <p:sp>
          <p:nvSpPr>
            <p:cNvPr id="16" name="object 16">
              <a:extLst>
                <a:ext uri="{FF2B5EF4-FFF2-40B4-BE49-F238E27FC236}">
                  <a16:creationId xmlns:a16="http://schemas.microsoft.com/office/drawing/2014/main" id="{E90E87E1-CE3A-5873-3593-C885E2DD7E20}"/>
                </a:ext>
              </a:extLst>
            </p:cNvPr>
            <p:cNvSpPr/>
            <p:nvPr/>
          </p:nvSpPr>
          <p:spPr>
            <a:xfrm>
              <a:off x="4815649" y="2571025"/>
              <a:ext cx="2212975" cy="773430"/>
            </a:xfrm>
            <a:custGeom>
              <a:avLst/>
              <a:gdLst/>
              <a:ahLst/>
              <a:cxnLst/>
              <a:rect l="l" t="t" r="r" b="b"/>
              <a:pathLst>
                <a:path w="2212975" h="773429">
                  <a:moveTo>
                    <a:pt x="2165096" y="2717"/>
                  </a:moveTo>
                  <a:lnTo>
                    <a:pt x="2164181" y="914"/>
                  </a:lnTo>
                  <a:lnTo>
                    <a:pt x="2163686" y="0"/>
                  </a:lnTo>
                  <a:lnTo>
                    <a:pt x="2157526" y="0"/>
                  </a:lnTo>
                  <a:lnTo>
                    <a:pt x="2159101" y="2717"/>
                  </a:lnTo>
                  <a:lnTo>
                    <a:pt x="2165096" y="2717"/>
                  </a:lnTo>
                  <a:close/>
                </a:path>
                <a:path w="2212975" h="773429">
                  <a:moveTo>
                    <a:pt x="2212873" y="292011"/>
                  </a:moveTo>
                  <a:lnTo>
                    <a:pt x="2210485" y="244259"/>
                  </a:lnTo>
                  <a:lnTo>
                    <a:pt x="2204072" y="194398"/>
                  </a:lnTo>
                  <a:lnTo>
                    <a:pt x="2194026" y="145122"/>
                  </a:lnTo>
                  <a:lnTo>
                    <a:pt x="2180552" y="95072"/>
                  </a:lnTo>
                  <a:lnTo>
                    <a:pt x="2177135" y="80632"/>
                  </a:lnTo>
                  <a:lnTo>
                    <a:pt x="2173935" y="66154"/>
                  </a:lnTo>
                  <a:lnTo>
                    <a:pt x="2170861" y="51650"/>
                  </a:lnTo>
                  <a:lnTo>
                    <a:pt x="2167813" y="37122"/>
                  </a:lnTo>
                  <a:lnTo>
                    <a:pt x="2166912" y="28981"/>
                  </a:lnTo>
                  <a:lnTo>
                    <a:pt x="2165096" y="14490"/>
                  </a:lnTo>
                  <a:lnTo>
                    <a:pt x="2165096" y="3619"/>
                  </a:lnTo>
                  <a:lnTo>
                    <a:pt x="2159635" y="3619"/>
                  </a:lnTo>
                  <a:lnTo>
                    <a:pt x="2158822" y="3619"/>
                  </a:lnTo>
                  <a:lnTo>
                    <a:pt x="2163788" y="45504"/>
                  </a:lnTo>
                  <a:lnTo>
                    <a:pt x="2173617" y="90754"/>
                  </a:lnTo>
                  <a:lnTo>
                    <a:pt x="2184882" y="135902"/>
                  </a:lnTo>
                  <a:lnTo>
                    <a:pt x="2194204" y="178371"/>
                  </a:lnTo>
                  <a:lnTo>
                    <a:pt x="2204237" y="234772"/>
                  </a:lnTo>
                  <a:lnTo>
                    <a:pt x="2208238" y="282727"/>
                  </a:lnTo>
                  <a:lnTo>
                    <a:pt x="2206345" y="330339"/>
                  </a:lnTo>
                  <a:lnTo>
                    <a:pt x="2198865" y="384810"/>
                  </a:lnTo>
                  <a:lnTo>
                    <a:pt x="2198751" y="385711"/>
                  </a:lnTo>
                  <a:lnTo>
                    <a:pt x="2190229" y="438404"/>
                  </a:lnTo>
                  <a:lnTo>
                    <a:pt x="2174075" y="479056"/>
                  </a:lnTo>
                  <a:lnTo>
                    <a:pt x="2151164" y="511086"/>
                  </a:lnTo>
                  <a:lnTo>
                    <a:pt x="2122373" y="537908"/>
                  </a:lnTo>
                  <a:lnTo>
                    <a:pt x="2088591" y="562914"/>
                  </a:lnTo>
                  <a:lnTo>
                    <a:pt x="2050681" y="589508"/>
                  </a:lnTo>
                  <a:lnTo>
                    <a:pt x="2009533" y="621118"/>
                  </a:lnTo>
                  <a:lnTo>
                    <a:pt x="2009533" y="622020"/>
                  </a:lnTo>
                  <a:lnTo>
                    <a:pt x="2000427" y="632891"/>
                  </a:lnTo>
                  <a:lnTo>
                    <a:pt x="1969503" y="661860"/>
                  </a:lnTo>
                  <a:lnTo>
                    <a:pt x="1928456" y="686879"/>
                  </a:lnTo>
                  <a:lnTo>
                    <a:pt x="1889480" y="703173"/>
                  </a:lnTo>
                  <a:lnTo>
                    <a:pt x="1822500" y="721245"/>
                  </a:lnTo>
                  <a:lnTo>
                    <a:pt x="1774164" y="729830"/>
                  </a:lnTo>
                  <a:lnTo>
                    <a:pt x="1676679" y="744905"/>
                  </a:lnTo>
                  <a:lnTo>
                    <a:pt x="1629232" y="754583"/>
                  </a:lnTo>
                  <a:lnTo>
                    <a:pt x="1583791" y="767791"/>
                  </a:lnTo>
                  <a:lnTo>
                    <a:pt x="1584706" y="766889"/>
                  </a:lnTo>
                  <a:lnTo>
                    <a:pt x="1533677" y="765911"/>
                  </a:lnTo>
                  <a:lnTo>
                    <a:pt x="1484020" y="761949"/>
                  </a:lnTo>
                  <a:lnTo>
                    <a:pt x="1435392" y="755662"/>
                  </a:lnTo>
                  <a:lnTo>
                    <a:pt x="1387475" y="747725"/>
                  </a:lnTo>
                  <a:lnTo>
                    <a:pt x="1244625" y="720648"/>
                  </a:lnTo>
                  <a:lnTo>
                    <a:pt x="1196200" y="712749"/>
                  </a:lnTo>
                  <a:lnTo>
                    <a:pt x="1146835" y="706513"/>
                  </a:lnTo>
                  <a:lnTo>
                    <a:pt x="1097254" y="702691"/>
                  </a:lnTo>
                  <a:lnTo>
                    <a:pt x="1051064" y="678091"/>
                  </a:lnTo>
                  <a:lnTo>
                    <a:pt x="1011682" y="646391"/>
                  </a:lnTo>
                  <a:lnTo>
                    <a:pt x="977861" y="608939"/>
                  </a:lnTo>
                  <a:lnTo>
                    <a:pt x="948499" y="567118"/>
                  </a:lnTo>
                  <a:lnTo>
                    <a:pt x="922451" y="522389"/>
                  </a:lnTo>
                  <a:lnTo>
                    <a:pt x="898652" y="476135"/>
                  </a:lnTo>
                  <a:lnTo>
                    <a:pt x="875995" y="429856"/>
                  </a:lnTo>
                  <a:lnTo>
                    <a:pt x="853300" y="384810"/>
                  </a:lnTo>
                  <a:lnTo>
                    <a:pt x="854214" y="384810"/>
                  </a:lnTo>
                  <a:lnTo>
                    <a:pt x="844321" y="331889"/>
                  </a:lnTo>
                  <a:lnTo>
                    <a:pt x="839520" y="283337"/>
                  </a:lnTo>
                  <a:lnTo>
                    <a:pt x="839025" y="244259"/>
                  </a:lnTo>
                  <a:lnTo>
                    <a:pt x="838949" y="237426"/>
                  </a:lnTo>
                  <a:lnTo>
                    <a:pt x="841654" y="194398"/>
                  </a:lnTo>
                  <a:lnTo>
                    <a:pt x="841781" y="192455"/>
                  </a:lnTo>
                  <a:lnTo>
                    <a:pt x="847090" y="147586"/>
                  </a:lnTo>
                  <a:lnTo>
                    <a:pt x="847191" y="146723"/>
                  </a:lnTo>
                  <a:lnTo>
                    <a:pt x="854341" y="98539"/>
                  </a:lnTo>
                  <a:lnTo>
                    <a:pt x="860717" y="57048"/>
                  </a:lnTo>
                  <a:lnTo>
                    <a:pt x="864209" y="57048"/>
                  </a:lnTo>
                  <a:lnTo>
                    <a:pt x="864209" y="42760"/>
                  </a:lnTo>
                  <a:lnTo>
                    <a:pt x="880071" y="4914"/>
                  </a:lnTo>
                  <a:lnTo>
                    <a:pt x="882269" y="0"/>
                  </a:lnTo>
                  <a:lnTo>
                    <a:pt x="876058" y="0"/>
                  </a:lnTo>
                  <a:lnTo>
                    <a:pt x="873696" y="5321"/>
                  </a:lnTo>
                  <a:lnTo>
                    <a:pt x="861199" y="34404"/>
                  </a:lnTo>
                  <a:lnTo>
                    <a:pt x="113715" y="34404"/>
                  </a:lnTo>
                  <a:lnTo>
                    <a:pt x="113715" y="11772"/>
                  </a:lnTo>
                  <a:lnTo>
                    <a:pt x="0" y="45275"/>
                  </a:lnTo>
                  <a:lnTo>
                    <a:pt x="113715" y="79679"/>
                  </a:lnTo>
                  <a:lnTo>
                    <a:pt x="113715" y="57048"/>
                  </a:lnTo>
                  <a:lnTo>
                    <a:pt x="855167" y="57048"/>
                  </a:lnTo>
                  <a:lnTo>
                    <a:pt x="853351" y="70205"/>
                  </a:lnTo>
                  <a:lnTo>
                    <a:pt x="849325" y="95973"/>
                  </a:lnTo>
                  <a:lnTo>
                    <a:pt x="845248" y="121742"/>
                  </a:lnTo>
                  <a:lnTo>
                    <a:pt x="841603" y="146723"/>
                  </a:lnTo>
                  <a:lnTo>
                    <a:pt x="834631" y="196862"/>
                  </a:lnTo>
                  <a:lnTo>
                    <a:pt x="832637" y="243255"/>
                  </a:lnTo>
                  <a:lnTo>
                    <a:pt x="832599" y="244259"/>
                  </a:lnTo>
                  <a:lnTo>
                    <a:pt x="834631" y="290931"/>
                  </a:lnTo>
                  <a:lnTo>
                    <a:pt x="839965" y="337997"/>
                  </a:lnTo>
                  <a:lnTo>
                    <a:pt x="847839" y="386613"/>
                  </a:lnTo>
                  <a:lnTo>
                    <a:pt x="848753" y="386613"/>
                  </a:lnTo>
                  <a:lnTo>
                    <a:pt x="869962" y="429856"/>
                  </a:lnTo>
                  <a:lnTo>
                    <a:pt x="891057" y="473684"/>
                  </a:lnTo>
                  <a:lnTo>
                    <a:pt x="902195" y="495782"/>
                  </a:lnTo>
                  <a:lnTo>
                    <a:pt x="872820" y="487121"/>
                  </a:lnTo>
                  <a:lnTo>
                    <a:pt x="795985" y="464477"/>
                  </a:lnTo>
                  <a:lnTo>
                    <a:pt x="795985" y="487121"/>
                  </a:lnTo>
                  <a:lnTo>
                    <a:pt x="0" y="487121"/>
                  </a:lnTo>
                  <a:lnTo>
                    <a:pt x="0" y="509752"/>
                  </a:lnTo>
                  <a:lnTo>
                    <a:pt x="795985" y="509752"/>
                  </a:lnTo>
                  <a:lnTo>
                    <a:pt x="795985" y="532384"/>
                  </a:lnTo>
                  <a:lnTo>
                    <a:pt x="870800" y="509752"/>
                  </a:lnTo>
                  <a:lnTo>
                    <a:pt x="904163" y="499656"/>
                  </a:lnTo>
                  <a:lnTo>
                    <a:pt x="912901" y="516966"/>
                  </a:lnTo>
                  <a:lnTo>
                    <a:pt x="936752" y="559308"/>
                  </a:lnTo>
                  <a:lnTo>
                    <a:pt x="963333" y="599236"/>
                  </a:lnTo>
                  <a:lnTo>
                    <a:pt x="993711" y="636003"/>
                  </a:lnTo>
                  <a:lnTo>
                    <a:pt x="1028877" y="668655"/>
                  </a:lnTo>
                  <a:lnTo>
                    <a:pt x="1069809" y="696264"/>
                  </a:lnTo>
                  <a:lnTo>
                    <a:pt x="1115263" y="709853"/>
                  </a:lnTo>
                  <a:lnTo>
                    <a:pt x="1114971" y="709853"/>
                  </a:lnTo>
                  <a:lnTo>
                    <a:pt x="1157198" y="713676"/>
                  </a:lnTo>
                  <a:lnTo>
                    <a:pt x="1200023" y="719124"/>
                  </a:lnTo>
                  <a:lnTo>
                    <a:pt x="1262875" y="729208"/>
                  </a:lnTo>
                  <a:lnTo>
                    <a:pt x="1304671" y="737387"/>
                  </a:lnTo>
                  <a:lnTo>
                    <a:pt x="1346390" y="746061"/>
                  </a:lnTo>
                  <a:lnTo>
                    <a:pt x="1388198" y="754214"/>
                  </a:lnTo>
                  <a:lnTo>
                    <a:pt x="1426959" y="760285"/>
                  </a:lnTo>
                  <a:lnTo>
                    <a:pt x="1465694" y="765187"/>
                  </a:lnTo>
                  <a:lnTo>
                    <a:pt x="1504581" y="768896"/>
                  </a:lnTo>
                  <a:lnTo>
                    <a:pt x="1543761" y="771423"/>
                  </a:lnTo>
                  <a:lnTo>
                    <a:pt x="1584706" y="773226"/>
                  </a:lnTo>
                  <a:lnTo>
                    <a:pt x="1585607" y="772325"/>
                  </a:lnTo>
                  <a:lnTo>
                    <a:pt x="1601520" y="767791"/>
                  </a:lnTo>
                  <a:lnTo>
                    <a:pt x="1637461" y="757834"/>
                  </a:lnTo>
                  <a:lnTo>
                    <a:pt x="1665668" y="752398"/>
                  </a:lnTo>
                  <a:lnTo>
                    <a:pt x="1768779" y="736587"/>
                  </a:lnTo>
                  <a:lnTo>
                    <a:pt x="1814423" y="728649"/>
                  </a:lnTo>
                  <a:lnTo>
                    <a:pt x="1859673" y="718210"/>
                  </a:lnTo>
                  <a:lnTo>
                    <a:pt x="1903387" y="703999"/>
                  </a:lnTo>
                  <a:lnTo>
                    <a:pt x="1944458" y="684695"/>
                  </a:lnTo>
                  <a:lnTo>
                    <a:pt x="1981733" y="659015"/>
                  </a:lnTo>
                  <a:lnTo>
                    <a:pt x="2014080" y="625640"/>
                  </a:lnTo>
                  <a:lnTo>
                    <a:pt x="2013165" y="625640"/>
                  </a:lnTo>
                  <a:lnTo>
                    <a:pt x="2047125" y="598906"/>
                  </a:lnTo>
                  <a:lnTo>
                    <a:pt x="2084057" y="573214"/>
                  </a:lnTo>
                  <a:lnTo>
                    <a:pt x="2120595" y="546569"/>
                  </a:lnTo>
                  <a:lnTo>
                    <a:pt x="2153374" y="516966"/>
                  </a:lnTo>
                  <a:lnTo>
                    <a:pt x="2179028" y="482422"/>
                  </a:lnTo>
                  <a:lnTo>
                    <a:pt x="2194204" y="440944"/>
                  </a:lnTo>
                  <a:lnTo>
                    <a:pt x="2204999" y="390525"/>
                  </a:lnTo>
                  <a:lnTo>
                    <a:pt x="2211146" y="340995"/>
                  </a:lnTo>
                  <a:lnTo>
                    <a:pt x="2212873" y="292011"/>
                  </a:lnTo>
                  <a:close/>
                </a:path>
              </a:pathLst>
            </a:custGeom>
            <a:solidFill>
              <a:srgbClr val="000000"/>
            </a:solidFill>
          </p:spPr>
          <p:txBody>
            <a:bodyPr wrap="square" lIns="0" tIns="0" rIns="0" bIns="0" rtlCol="0"/>
            <a:lstStyle/>
            <a:p>
              <a:endParaRPr/>
            </a:p>
          </p:txBody>
        </p:sp>
        <p:sp>
          <p:nvSpPr>
            <p:cNvPr id="17" name="object 17">
              <a:extLst>
                <a:ext uri="{FF2B5EF4-FFF2-40B4-BE49-F238E27FC236}">
                  <a16:creationId xmlns:a16="http://schemas.microsoft.com/office/drawing/2014/main" id="{BB1F00B4-1D04-ED6F-8856-D40699FFA915}"/>
                </a:ext>
              </a:extLst>
            </p:cNvPr>
            <p:cNvSpPr/>
            <p:nvPr/>
          </p:nvSpPr>
          <p:spPr>
            <a:xfrm>
              <a:off x="3860467" y="2842648"/>
              <a:ext cx="364490" cy="362585"/>
            </a:xfrm>
            <a:custGeom>
              <a:avLst/>
              <a:gdLst/>
              <a:ahLst/>
              <a:cxnLst/>
              <a:rect l="l" t="t" r="r" b="b"/>
              <a:pathLst>
                <a:path w="364489" h="362585">
                  <a:moveTo>
                    <a:pt x="181940" y="0"/>
                  </a:moveTo>
                  <a:lnTo>
                    <a:pt x="133717" y="6497"/>
                  </a:lnTo>
                  <a:lnTo>
                    <a:pt x="90296" y="24815"/>
                  </a:lnTo>
                  <a:lnTo>
                    <a:pt x="53444" y="53192"/>
                  </a:lnTo>
                  <a:lnTo>
                    <a:pt x="24932" y="89870"/>
                  </a:lnTo>
                  <a:lnTo>
                    <a:pt x="6527" y="133087"/>
                  </a:lnTo>
                  <a:lnTo>
                    <a:pt x="0" y="181082"/>
                  </a:lnTo>
                  <a:lnTo>
                    <a:pt x="6527" y="229392"/>
                  </a:lnTo>
                  <a:lnTo>
                    <a:pt x="24932" y="272697"/>
                  </a:lnTo>
                  <a:lnTo>
                    <a:pt x="53444" y="309312"/>
                  </a:lnTo>
                  <a:lnTo>
                    <a:pt x="90296" y="337552"/>
                  </a:lnTo>
                  <a:lnTo>
                    <a:pt x="133717" y="355731"/>
                  </a:lnTo>
                  <a:lnTo>
                    <a:pt x="181940" y="362165"/>
                  </a:lnTo>
                  <a:lnTo>
                    <a:pt x="230479" y="355731"/>
                  </a:lnTo>
                  <a:lnTo>
                    <a:pt x="273989" y="337552"/>
                  </a:lnTo>
                  <a:lnTo>
                    <a:pt x="310777" y="309312"/>
                  </a:lnTo>
                  <a:lnTo>
                    <a:pt x="339151" y="272697"/>
                  </a:lnTo>
                  <a:lnTo>
                    <a:pt x="357416" y="229392"/>
                  </a:lnTo>
                  <a:lnTo>
                    <a:pt x="363881" y="181082"/>
                  </a:lnTo>
                  <a:lnTo>
                    <a:pt x="357416" y="133087"/>
                  </a:lnTo>
                  <a:lnTo>
                    <a:pt x="339151" y="89870"/>
                  </a:lnTo>
                  <a:lnTo>
                    <a:pt x="310777" y="53192"/>
                  </a:lnTo>
                  <a:lnTo>
                    <a:pt x="273989" y="24815"/>
                  </a:lnTo>
                  <a:lnTo>
                    <a:pt x="230479" y="6497"/>
                  </a:lnTo>
                  <a:lnTo>
                    <a:pt x="181940" y="0"/>
                  </a:lnTo>
                  <a:close/>
                </a:path>
              </a:pathLst>
            </a:custGeom>
            <a:solidFill>
              <a:srgbClr val="99CCFF"/>
            </a:solidFill>
          </p:spPr>
          <p:txBody>
            <a:bodyPr wrap="square" lIns="0" tIns="0" rIns="0" bIns="0" rtlCol="0"/>
            <a:lstStyle/>
            <a:p>
              <a:endParaRPr/>
            </a:p>
          </p:txBody>
        </p:sp>
        <p:sp>
          <p:nvSpPr>
            <p:cNvPr id="18" name="object 18">
              <a:extLst>
                <a:ext uri="{FF2B5EF4-FFF2-40B4-BE49-F238E27FC236}">
                  <a16:creationId xmlns:a16="http://schemas.microsoft.com/office/drawing/2014/main" id="{B8C84B9D-3C5A-9787-6ECB-56826173AD50}"/>
                </a:ext>
              </a:extLst>
            </p:cNvPr>
            <p:cNvSpPr/>
            <p:nvPr/>
          </p:nvSpPr>
          <p:spPr>
            <a:xfrm>
              <a:off x="3857726" y="2840849"/>
              <a:ext cx="369570" cy="367030"/>
            </a:xfrm>
            <a:custGeom>
              <a:avLst/>
              <a:gdLst/>
              <a:ahLst/>
              <a:cxnLst/>
              <a:rect l="l" t="t" r="r" b="b"/>
              <a:pathLst>
                <a:path w="369570" h="367030">
                  <a:moveTo>
                    <a:pt x="298386" y="77863"/>
                  </a:moveTo>
                  <a:lnTo>
                    <a:pt x="293839" y="73329"/>
                  </a:lnTo>
                  <a:lnTo>
                    <a:pt x="188315" y="175780"/>
                  </a:lnTo>
                  <a:lnTo>
                    <a:pt x="188315" y="65189"/>
                  </a:lnTo>
                  <a:lnTo>
                    <a:pt x="181952" y="65189"/>
                  </a:lnTo>
                  <a:lnTo>
                    <a:pt x="181952" y="182892"/>
                  </a:lnTo>
                  <a:lnTo>
                    <a:pt x="184670" y="182892"/>
                  </a:lnTo>
                  <a:lnTo>
                    <a:pt x="187401" y="185597"/>
                  </a:lnTo>
                  <a:lnTo>
                    <a:pt x="298386" y="77863"/>
                  </a:lnTo>
                  <a:close/>
                </a:path>
                <a:path w="369570" h="367030">
                  <a:moveTo>
                    <a:pt x="369341" y="173837"/>
                  </a:moveTo>
                  <a:lnTo>
                    <a:pt x="363893" y="144068"/>
                  </a:lnTo>
                  <a:lnTo>
                    <a:pt x="363893" y="183794"/>
                  </a:lnTo>
                  <a:lnTo>
                    <a:pt x="358673" y="224447"/>
                  </a:lnTo>
                  <a:lnTo>
                    <a:pt x="329463" y="289979"/>
                  </a:lnTo>
                  <a:lnTo>
                    <a:pt x="281317" y="334352"/>
                  </a:lnTo>
                  <a:lnTo>
                    <a:pt x="221589" y="357416"/>
                  </a:lnTo>
                  <a:lnTo>
                    <a:pt x="189674" y="360895"/>
                  </a:lnTo>
                  <a:lnTo>
                    <a:pt x="157619" y="358978"/>
                  </a:lnTo>
                  <a:lnTo>
                    <a:pt x="96748" y="338899"/>
                  </a:lnTo>
                  <a:lnTo>
                    <a:pt x="46329" y="296989"/>
                  </a:lnTo>
                  <a:lnTo>
                    <a:pt x="24206" y="259842"/>
                  </a:lnTo>
                  <a:lnTo>
                    <a:pt x="6375" y="192849"/>
                  </a:lnTo>
                  <a:lnTo>
                    <a:pt x="6375" y="182892"/>
                  </a:lnTo>
                  <a:lnTo>
                    <a:pt x="11747" y="142138"/>
                  </a:lnTo>
                  <a:lnTo>
                    <a:pt x="24117" y="105244"/>
                  </a:lnTo>
                  <a:lnTo>
                    <a:pt x="65062" y="49847"/>
                  </a:lnTo>
                  <a:lnTo>
                    <a:pt x="121462" y="16675"/>
                  </a:lnTo>
                  <a:lnTo>
                    <a:pt x="185559" y="5727"/>
                  </a:lnTo>
                  <a:lnTo>
                    <a:pt x="218071" y="8572"/>
                  </a:lnTo>
                  <a:lnTo>
                    <a:pt x="279184" y="30924"/>
                  </a:lnTo>
                  <a:lnTo>
                    <a:pt x="328612" y="75450"/>
                  </a:lnTo>
                  <a:lnTo>
                    <a:pt x="358609" y="142138"/>
                  </a:lnTo>
                  <a:lnTo>
                    <a:pt x="363766" y="182892"/>
                  </a:lnTo>
                  <a:lnTo>
                    <a:pt x="363893" y="183794"/>
                  </a:lnTo>
                  <a:lnTo>
                    <a:pt x="363893" y="144068"/>
                  </a:lnTo>
                  <a:lnTo>
                    <a:pt x="361696" y="132054"/>
                  </a:lnTo>
                  <a:lnTo>
                    <a:pt x="347586" y="96075"/>
                  </a:lnTo>
                  <a:lnTo>
                    <a:pt x="303796" y="41325"/>
                  </a:lnTo>
                  <a:lnTo>
                    <a:pt x="245491" y="9372"/>
                  </a:lnTo>
                  <a:lnTo>
                    <a:pt x="229806" y="5727"/>
                  </a:lnTo>
                  <a:lnTo>
                    <a:pt x="213258" y="1879"/>
                  </a:lnTo>
                  <a:lnTo>
                    <a:pt x="147320" y="3708"/>
                  </a:lnTo>
                  <a:lnTo>
                    <a:pt x="85699" y="27774"/>
                  </a:lnTo>
                  <a:lnTo>
                    <a:pt x="35941" y="73863"/>
                  </a:lnTo>
                  <a:lnTo>
                    <a:pt x="5562" y="141744"/>
                  </a:lnTo>
                  <a:lnTo>
                    <a:pt x="127" y="182892"/>
                  </a:lnTo>
                  <a:lnTo>
                    <a:pt x="0" y="183794"/>
                  </a:lnTo>
                  <a:lnTo>
                    <a:pt x="8115" y="233095"/>
                  </a:lnTo>
                  <a:lnTo>
                    <a:pt x="39497" y="297395"/>
                  </a:lnTo>
                  <a:lnTo>
                    <a:pt x="88099" y="340575"/>
                  </a:lnTo>
                  <a:lnTo>
                    <a:pt x="147269" y="362927"/>
                  </a:lnTo>
                  <a:lnTo>
                    <a:pt x="178739" y="366407"/>
                  </a:lnTo>
                  <a:lnTo>
                    <a:pt x="210362" y="364794"/>
                  </a:lnTo>
                  <a:lnTo>
                    <a:pt x="228485" y="360895"/>
                  </a:lnTo>
                  <a:lnTo>
                    <a:pt x="241300" y="358140"/>
                  </a:lnTo>
                  <a:lnTo>
                    <a:pt x="297853" y="329869"/>
                  </a:lnTo>
                  <a:lnTo>
                    <a:pt x="341744" y="281927"/>
                  </a:lnTo>
                  <a:lnTo>
                    <a:pt x="366344" y="214630"/>
                  </a:lnTo>
                  <a:lnTo>
                    <a:pt x="369341" y="173837"/>
                  </a:lnTo>
                  <a:close/>
                </a:path>
              </a:pathLst>
            </a:custGeom>
            <a:solidFill>
              <a:srgbClr val="000000"/>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82DF12CD-373C-9136-4000-449BF636B4DE}"/>
              </a:ext>
            </a:extLst>
          </p:cNvPr>
          <p:cNvSpPr txBox="1"/>
          <p:nvPr/>
        </p:nvSpPr>
        <p:spPr>
          <a:xfrm>
            <a:off x="8383437" y="1807809"/>
            <a:ext cx="2963348" cy="1135788"/>
          </a:xfrm>
          <a:prstGeom prst="rect">
            <a:avLst/>
          </a:prstGeom>
        </p:spPr>
        <p:txBody>
          <a:bodyPr vert="horz" wrap="square" lIns="0" tIns="110074" rIns="0" bIns="0" rtlCol="0">
            <a:spAutoFit/>
          </a:bodyPr>
          <a:lstStyle/>
          <a:p>
            <a:pPr marL="11527">
              <a:spcBef>
                <a:spcPts val="867"/>
              </a:spcBef>
              <a:tabLst>
                <a:tab pos="1869025" algn="l"/>
              </a:tabLst>
            </a:pPr>
            <a:r>
              <a:rPr sz="1498" dirty="0">
                <a:solidFill>
                  <a:srgbClr val="FFFF65"/>
                </a:solidFill>
                <a:latin typeface="Times New Roman"/>
                <a:cs typeface="Times New Roman"/>
              </a:rPr>
              <a:t>RT</a:t>
            </a:r>
            <a:r>
              <a:rPr sz="1498" spc="-64" dirty="0">
                <a:solidFill>
                  <a:srgbClr val="FFFF65"/>
                </a:solidFill>
                <a:latin typeface="Times New Roman"/>
                <a:cs typeface="Times New Roman"/>
              </a:rPr>
              <a:t> </a:t>
            </a:r>
            <a:r>
              <a:rPr sz="1498" spc="-9" dirty="0">
                <a:solidFill>
                  <a:srgbClr val="FFFF65"/>
                </a:solidFill>
                <a:latin typeface="Times New Roman"/>
                <a:cs typeface="Times New Roman"/>
              </a:rPr>
              <a:t>system</a:t>
            </a:r>
            <a:r>
              <a:rPr sz="1498" dirty="0">
                <a:solidFill>
                  <a:srgbClr val="FFFF65"/>
                </a:solidFill>
                <a:latin typeface="Times New Roman"/>
                <a:cs typeface="Times New Roman"/>
              </a:rPr>
              <a:t>	</a:t>
            </a:r>
            <a:r>
              <a:rPr sz="1498" spc="-9" dirty="0">
                <a:latin typeface="Arial MT"/>
                <a:cs typeface="Arial MT"/>
              </a:rPr>
              <a:t>Environment</a:t>
            </a:r>
            <a:endParaRPr sz="1498">
              <a:latin typeface="Arial MT"/>
              <a:cs typeface="Arial MT"/>
            </a:endParaRPr>
          </a:p>
          <a:p>
            <a:pPr marL="671996">
              <a:spcBef>
                <a:spcPts val="776"/>
              </a:spcBef>
            </a:pPr>
            <a:r>
              <a:rPr sz="1498" spc="-45" dirty="0">
                <a:solidFill>
                  <a:srgbClr val="FFFF65"/>
                </a:solidFill>
                <a:latin typeface="Times New Roman"/>
                <a:cs typeface="Times New Roman"/>
              </a:rPr>
              <a:t>t</a:t>
            </a:r>
            <a:endParaRPr sz="1498">
              <a:latin typeface="Times New Roman"/>
              <a:cs typeface="Times New Roman"/>
            </a:endParaRPr>
          </a:p>
        </p:txBody>
      </p:sp>
      <p:sp>
        <p:nvSpPr>
          <p:cNvPr id="20" name="object 20">
            <a:extLst>
              <a:ext uri="{FF2B5EF4-FFF2-40B4-BE49-F238E27FC236}">
                <a16:creationId xmlns:a16="http://schemas.microsoft.com/office/drawing/2014/main" id="{EC5BD50E-3E1A-9E7E-A45F-80DF8BC11550}"/>
              </a:ext>
            </a:extLst>
          </p:cNvPr>
          <p:cNvSpPr txBox="1"/>
          <p:nvPr/>
        </p:nvSpPr>
        <p:spPr>
          <a:xfrm>
            <a:off x="9380248" y="2438400"/>
            <a:ext cx="1287752" cy="320579"/>
          </a:xfrm>
          <a:prstGeom prst="rect">
            <a:avLst/>
          </a:prstGeom>
        </p:spPr>
        <p:txBody>
          <a:bodyPr vert="horz" wrap="square" lIns="0" tIns="12679" rIns="0" bIns="0" rtlCol="0">
            <a:spAutoFit/>
          </a:bodyPr>
          <a:lstStyle/>
          <a:p>
            <a:pPr marR="367120" algn="ctr">
              <a:spcBef>
                <a:spcPts val="100"/>
              </a:spcBef>
            </a:pPr>
            <a:r>
              <a:rPr lang="en-GB" sz="2000" dirty="0">
                <a:latin typeface="Times New Roman"/>
                <a:cs typeface="Times New Roman"/>
              </a:rPr>
              <a:t>y</a:t>
            </a:r>
            <a:r>
              <a:rPr lang="en-GB" sz="2000" spc="-154" dirty="0">
                <a:latin typeface="Times New Roman"/>
                <a:cs typeface="Times New Roman"/>
              </a:rPr>
              <a:t> </a:t>
            </a:r>
            <a:r>
              <a:rPr lang="en-GB" sz="2000" spc="-9" dirty="0">
                <a:latin typeface="Times New Roman"/>
                <a:cs typeface="Times New Roman"/>
              </a:rPr>
              <a:t>(t+</a:t>
            </a:r>
            <a:r>
              <a:rPr lang="en-GB" sz="2000" spc="-9" dirty="0">
                <a:latin typeface="Symbol"/>
                <a:cs typeface="Symbol"/>
              </a:rPr>
              <a:t></a:t>
            </a:r>
            <a:r>
              <a:rPr lang="en-GB" sz="2000" spc="-9" dirty="0">
                <a:latin typeface="Times New Roman"/>
                <a:cs typeface="Times New Roman"/>
              </a:rPr>
              <a:t>)</a:t>
            </a:r>
            <a:endParaRPr lang="en-GB" sz="2400" b="0" dirty="0">
              <a:latin typeface="Gill Sans Light"/>
              <a:cs typeface="Microsoft Sans Serif"/>
            </a:endParaRPr>
          </a:p>
        </p:txBody>
      </p:sp>
    </p:spTree>
    <p:extLst>
      <p:ext uri="{BB962C8B-B14F-4D97-AF65-F5344CB8AC3E}">
        <p14:creationId xmlns:p14="http://schemas.microsoft.com/office/powerpoint/2010/main" val="4250319635"/>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descr="Rectangle: Click to edit Master text styles&#10;Second level&#10;Third level&#10;Fourth level&#10;Fifth level"/>
          <p:cNvSpPr>
            <a:spLocks noGrp="1" noChangeArrowheads="1"/>
          </p:cNvSpPr>
          <p:nvPr>
            <p:ph type="body" idx="1"/>
          </p:nvPr>
        </p:nvSpPr>
        <p:spPr>
          <a:xfrm>
            <a:off x="1638300" y="11477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Identical</a:t>
            </a:r>
            <a:r>
              <a:rPr lang="en-US" altLang="zh-CN" dirty="0">
                <a:ea typeface="宋体" charset="-122"/>
              </a:rPr>
              <a:t> multiprocessors: each processor has the same speed</a:t>
            </a:r>
            <a:endParaRPr lang="en-US" altLang="zh-CN" b="1" dirty="0">
              <a:solidFill>
                <a:schemeClr val="hlink"/>
              </a:solidFill>
              <a:ea typeface="宋体" charset="-122"/>
            </a:endParaRPr>
          </a:p>
        </p:txBody>
      </p:sp>
      <p:sp>
        <p:nvSpPr>
          <p:cNvPr id="47107"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7108"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7109" name="Group 5"/>
          <p:cNvGrpSpPr>
            <a:grpSpLocks/>
          </p:cNvGrpSpPr>
          <p:nvPr/>
        </p:nvGrpSpPr>
        <p:grpSpPr bwMode="auto">
          <a:xfrm>
            <a:off x="1790701" y="2305050"/>
            <a:ext cx="7664450" cy="3683000"/>
            <a:chOff x="168" y="1860"/>
            <a:chExt cx="4828" cy="2320"/>
          </a:xfrm>
        </p:grpSpPr>
        <p:grpSp>
          <p:nvGrpSpPr>
            <p:cNvPr id="47120" name="Group 6"/>
            <p:cNvGrpSpPr>
              <a:grpSpLocks/>
            </p:cNvGrpSpPr>
            <p:nvPr/>
          </p:nvGrpSpPr>
          <p:grpSpPr bwMode="auto">
            <a:xfrm>
              <a:off x="960" y="2687"/>
              <a:ext cx="4036" cy="1493"/>
              <a:chOff x="960" y="2687"/>
              <a:chExt cx="4036" cy="1493"/>
            </a:xfrm>
          </p:grpSpPr>
          <p:sp>
            <p:nvSpPr>
              <p:cNvPr id="47122"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3"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4"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5"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7126"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7127"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7121" name="Text Box 13"/>
            <p:cNvSpPr txBox="1">
              <a:spLocks noChangeArrowheads="1"/>
            </p:cNvSpPr>
            <p:nvPr/>
          </p:nvSpPr>
          <p:spPr bwMode="auto">
            <a:xfrm>
              <a:off x="168" y="1860"/>
              <a:ext cx="638"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solidFill>
                    <a:srgbClr val="990099"/>
                  </a:solidFill>
                  <a:latin typeface="Microsoft Sans Serif" pitchFamily="34" charset="0"/>
                  <a:ea typeface="宋体" charset="-122"/>
                </a:rPr>
                <a:t>Task T1</a:t>
              </a:r>
            </a:p>
          </p:txBody>
        </p:sp>
      </p:grpSp>
      <p:sp>
        <p:nvSpPr>
          <p:cNvPr id="984078" name="Rectangle 14"/>
          <p:cNvSpPr>
            <a:spLocks noChangeArrowheads="1"/>
          </p:cNvSpPr>
          <p:nvPr/>
        </p:nvSpPr>
        <p:spPr bwMode="auto">
          <a:xfrm>
            <a:off x="3048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79" name="Rectangle 15"/>
          <p:cNvSpPr>
            <a:spLocks noChangeArrowheads="1"/>
          </p:cNvSpPr>
          <p:nvPr/>
        </p:nvSpPr>
        <p:spPr bwMode="auto">
          <a:xfrm>
            <a:off x="5715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0" name="Rectangle 16"/>
          <p:cNvSpPr>
            <a:spLocks noChangeArrowheads="1"/>
          </p:cNvSpPr>
          <p:nvPr/>
        </p:nvSpPr>
        <p:spPr bwMode="auto">
          <a:xfrm>
            <a:off x="8382000" y="4970463"/>
            <a:ext cx="1073150" cy="715962"/>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sp>
        <p:nvSpPr>
          <p:cNvPr id="984081" name="Line 17"/>
          <p:cNvSpPr>
            <a:spLocks noChangeShapeType="1"/>
          </p:cNvSpPr>
          <p:nvPr/>
        </p:nvSpPr>
        <p:spPr bwMode="auto">
          <a:xfrm>
            <a:off x="2259013" y="4970463"/>
            <a:ext cx="7689850" cy="0"/>
          </a:xfrm>
          <a:prstGeom prst="line">
            <a:avLst/>
          </a:prstGeom>
          <a:noFill/>
          <a:ln w="19050">
            <a:solidFill>
              <a:srgbClr val="990099"/>
            </a:solidFill>
            <a:prstDash val="lgDash"/>
            <a:round/>
            <a:headEnd/>
            <a:tailEnd/>
          </a:ln>
        </p:spPr>
        <p:txBody>
          <a:bodyPr wrap="none" lIns="90488" tIns="44450" rIns="90488" bIns="44450" anchor="ctr"/>
          <a:lstStyle/>
          <a:p>
            <a:endParaRPr lang="zh-CN" altLang="en-US"/>
          </a:p>
        </p:txBody>
      </p:sp>
      <p:sp>
        <p:nvSpPr>
          <p:cNvPr id="984082" name="Text Box 18"/>
          <p:cNvSpPr txBox="1">
            <a:spLocks noChangeArrowheads="1"/>
          </p:cNvSpPr>
          <p:nvPr/>
        </p:nvSpPr>
        <p:spPr bwMode="auto">
          <a:xfrm>
            <a:off x="3220108" y="23034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984083" name="Rectangle 19"/>
          <p:cNvSpPr>
            <a:spLocks noChangeArrowheads="1"/>
          </p:cNvSpPr>
          <p:nvPr/>
        </p:nvSpPr>
        <p:spPr bwMode="auto">
          <a:xfrm>
            <a:off x="3035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4" name="Rectangle 20"/>
          <p:cNvSpPr>
            <a:spLocks noChangeArrowheads="1"/>
          </p:cNvSpPr>
          <p:nvPr/>
        </p:nvSpPr>
        <p:spPr bwMode="auto">
          <a:xfrm>
            <a:off x="57150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5" name="Rectangle 21"/>
          <p:cNvSpPr>
            <a:spLocks noChangeArrowheads="1"/>
          </p:cNvSpPr>
          <p:nvPr/>
        </p:nvSpPr>
        <p:spPr bwMode="auto">
          <a:xfrm>
            <a:off x="8369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6" name="Line 22"/>
          <p:cNvSpPr>
            <a:spLocks noChangeShapeType="1"/>
          </p:cNvSpPr>
          <p:nvPr/>
        </p:nvSpPr>
        <p:spPr bwMode="auto">
          <a:xfrm>
            <a:off x="2297113" y="4068763"/>
            <a:ext cx="7689850" cy="0"/>
          </a:xfrm>
          <a:prstGeom prst="line">
            <a:avLst/>
          </a:prstGeom>
          <a:noFill/>
          <a:ln w="19050">
            <a:solidFill>
              <a:srgbClr val="009900"/>
            </a:solidFill>
            <a:prstDash val="lgDash"/>
            <a:round/>
            <a:headEnd/>
            <a:tailEnd/>
          </a:ln>
        </p:spPr>
        <p:txBody>
          <a:bodyPr wrap="none" lIns="90488" tIns="44450" rIns="90488" bIns="44450" anchor="ctr"/>
          <a:lstStyle/>
          <a:p>
            <a:endParaRPr lang="zh-CN" altLang="en-US"/>
          </a:p>
        </p:txBody>
      </p:sp>
      <p:sp>
        <p:nvSpPr>
          <p:cNvPr id="47119" name="Text Box 2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84078"/>
                                        </p:tgtEl>
                                        <p:attrNameLst>
                                          <p:attrName>style.visibility</p:attrName>
                                        </p:attrNameLst>
                                      </p:cBhvr>
                                      <p:to>
                                        <p:strVal val="visible"/>
                                      </p:to>
                                    </p:set>
                                    <p:animEffect transition="in" filter="dissolve">
                                      <p:cBhvr>
                                        <p:cTn id="7" dur="500"/>
                                        <p:tgtEl>
                                          <p:spTgt spid="9840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84079"/>
                                        </p:tgtEl>
                                        <p:attrNameLst>
                                          <p:attrName>style.visibility</p:attrName>
                                        </p:attrNameLst>
                                      </p:cBhvr>
                                      <p:to>
                                        <p:strVal val="visible"/>
                                      </p:to>
                                    </p:set>
                                    <p:animEffect transition="in" filter="dissolve">
                                      <p:cBhvr>
                                        <p:cTn id="12" dur="500"/>
                                        <p:tgtEl>
                                          <p:spTgt spid="98407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984080"/>
                                        </p:tgtEl>
                                        <p:attrNameLst>
                                          <p:attrName>style.visibility</p:attrName>
                                        </p:attrNameLst>
                                      </p:cBhvr>
                                      <p:to>
                                        <p:strVal val="visible"/>
                                      </p:to>
                                    </p:set>
                                    <p:animEffect transition="in" filter="dissolve">
                                      <p:cBhvr>
                                        <p:cTn id="16" dur="500"/>
                                        <p:tgtEl>
                                          <p:spTgt spid="984080"/>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984081"/>
                                        </p:tgtEl>
                                        <p:attrNameLst>
                                          <p:attrName>style.visibility</p:attrName>
                                        </p:attrNameLst>
                                      </p:cBhvr>
                                      <p:to>
                                        <p:strVal val="visible"/>
                                      </p:to>
                                    </p:set>
                                    <p:animEffect transition="in" filter="dissolve">
                                      <p:cBhvr>
                                        <p:cTn id="20" dur="500"/>
                                        <p:tgtEl>
                                          <p:spTgt spid="98408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84082"/>
                                        </p:tgtEl>
                                        <p:attrNameLst>
                                          <p:attrName>style.visibility</p:attrName>
                                        </p:attrNameLst>
                                      </p:cBhvr>
                                      <p:to>
                                        <p:strVal val="visible"/>
                                      </p:to>
                                    </p:set>
                                    <p:animEffect transition="in" filter="dissolve">
                                      <p:cBhvr>
                                        <p:cTn id="25" dur="500"/>
                                        <p:tgtEl>
                                          <p:spTgt spid="984082"/>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984083"/>
                                        </p:tgtEl>
                                        <p:attrNameLst>
                                          <p:attrName>style.visibility</p:attrName>
                                        </p:attrNameLst>
                                      </p:cBhvr>
                                      <p:to>
                                        <p:strVal val="visible"/>
                                      </p:to>
                                    </p:set>
                                    <p:animEffect transition="in" filter="dissolve">
                                      <p:cBhvr>
                                        <p:cTn id="29" dur="500"/>
                                        <p:tgtEl>
                                          <p:spTgt spid="984083"/>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984084"/>
                                        </p:tgtEl>
                                        <p:attrNameLst>
                                          <p:attrName>style.visibility</p:attrName>
                                        </p:attrNameLst>
                                      </p:cBhvr>
                                      <p:to>
                                        <p:strVal val="visible"/>
                                      </p:to>
                                    </p:set>
                                    <p:animEffect transition="in" filter="dissolve">
                                      <p:cBhvr>
                                        <p:cTn id="33" dur="500"/>
                                        <p:tgtEl>
                                          <p:spTgt spid="984084"/>
                                        </p:tgtEl>
                                      </p:cBhvr>
                                    </p:animEffect>
                                  </p:childTnLst>
                                </p:cTn>
                              </p:par>
                            </p:childTnLst>
                          </p:cTn>
                        </p:par>
                        <p:par>
                          <p:cTn id="34" fill="hold">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984085"/>
                                        </p:tgtEl>
                                        <p:attrNameLst>
                                          <p:attrName>style.visibility</p:attrName>
                                        </p:attrNameLst>
                                      </p:cBhvr>
                                      <p:to>
                                        <p:strVal val="visible"/>
                                      </p:to>
                                    </p:set>
                                    <p:animEffect transition="in" filter="dissolve">
                                      <p:cBhvr>
                                        <p:cTn id="37" dur="500"/>
                                        <p:tgtEl>
                                          <p:spTgt spid="984085"/>
                                        </p:tgtEl>
                                      </p:cBhvr>
                                    </p:animEffect>
                                  </p:childTnLst>
                                </p:cTn>
                              </p:par>
                            </p:childTnLst>
                          </p:cTn>
                        </p:par>
                        <p:par>
                          <p:cTn id="38" fill="hold">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984086"/>
                                        </p:tgtEl>
                                        <p:attrNameLst>
                                          <p:attrName>style.visibility</p:attrName>
                                        </p:attrNameLst>
                                      </p:cBhvr>
                                      <p:to>
                                        <p:strVal val="visible"/>
                                      </p:to>
                                    </p:set>
                                    <p:animEffect transition="in" filter="dissolve">
                                      <p:cBhvr>
                                        <p:cTn id="41" dur="500"/>
                                        <p:tgtEl>
                                          <p:spTgt spid="984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78" grpId="0" animBg="1"/>
      <p:bldP spid="984079" grpId="0" animBg="1"/>
      <p:bldP spid="984080" grpId="0" animBg="1"/>
      <p:bldP spid="984081" grpId="0" animBg="1"/>
      <p:bldP spid="984082" grpId="0" autoUpdateAnimBg="0"/>
      <p:bldP spid="984083" grpId="0" animBg="1"/>
      <p:bldP spid="984084" grpId="0" animBg="1"/>
      <p:bldP spid="984085" grpId="0" animBg="1"/>
      <p:bldP spid="984086"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descr="Rectangle: Click to edit Master text styles&#10;Second level&#10;Third level&#10;Fourth level&#10;Fifth level"/>
          <p:cNvSpPr>
            <a:spLocks noGrp="1" noChangeArrowheads="1"/>
          </p:cNvSpPr>
          <p:nvPr>
            <p:ph type="body" idx="1"/>
          </p:nvPr>
        </p:nvSpPr>
        <p:spPr>
          <a:xfrm>
            <a:off x="1638300" y="11223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Uniform</a:t>
            </a:r>
            <a:r>
              <a:rPr lang="en-US" altLang="zh-CN" dirty="0">
                <a:ea typeface="宋体" charset="-122"/>
              </a:rPr>
              <a:t> multiprocessors: different processors have </a:t>
            </a:r>
            <a:r>
              <a:rPr lang="en-US" altLang="zh-CN" dirty="0">
                <a:solidFill>
                  <a:srgbClr val="0000FF"/>
                </a:solidFill>
                <a:ea typeface="宋体" charset="-122"/>
              </a:rPr>
              <a:t>different</a:t>
            </a:r>
            <a:r>
              <a:rPr lang="en-US" altLang="zh-CN" dirty="0">
                <a:ea typeface="宋体" charset="-122"/>
              </a:rPr>
              <a:t> speeds</a:t>
            </a:r>
            <a:endParaRPr lang="en-US" altLang="zh-CN" b="1" dirty="0">
              <a:solidFill>
                <a:schemeClr val="hlink"/>
              </a:solidFill>
              <a:ea typeface="宋体" charset="-122"/>
            </a:endParaRPr>
          </a:p>
        </p:txBody>
      </p:sp>
      <p:sp>
        <p:nvSpPr>
          <p:cNvPr id="48131"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8132"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8167" name="Group 6"/>
          <p:cNvGrpSpPr>
            <a:grpSpLocks/>
          </p:cNvGrpSpPr>
          <p:nvPr/>
        </p:nvGrpSpPr>
        <p:grpSpPr bwMode="auto">
          <a:xfrm>
            <a:off x="3048000" y="3605213"/>
            <a:ext cx="6407150" cy="2370138"/>
            <a:chOff x="960" y="2687"/>
            <a:chExt cx="4036" cy="1493"/>
          </a:xfrm>
        </p:grpSpPr>
        <p:sp>
          <p:nvSpPr>
            <p:cNvPr id="48169"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0"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1"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2"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8173"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8174"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8168" name="Text Box 13"/>
          <p:cNvSpPr txBox="1">
            <a:spLocks noChangeArrowheads="1"/>
          </p:cNvSpPr>
          <p:nvPr/>
        </p:nvSpPr>
        <p:spPr bwMode="auto">
          <a:xfrm>
            <a:off x="1791358" y="2292350"/>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48134" name="Rectangle 14"/>
          <p:cNvSpPr>
            <a:spLocks noChangeArrowheads="1"/>
          </p:cNvSpPr>
          <p:nvPr/>
        </p:nvSpPr>
        <p:spPr bwMode="auto">
          <a:xfrm>
            <a:off x="3048000" y="49577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6127" name="Text Box 15"/>
          <p:cNvSpPr txBox="1">
            <a:spLocks noChangeArrowheads="1"/>
          </p:cNvSpPr>
          <p:nvPr/>
        </p:nvSpPr>
        <p:spPr bwMode="auto">
          <a:xfrm>
            <a:off x="3220108" y="22907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48136" name="Line 16"/>
          <p:cNvSpPr>
            <a:spLocks noChangeShapeType="1"/>
          </p:cNvSpPr>
          <p:nvPr/>
        </p:nvSpPr>
        <p:spPr bwMode="auto">
          <a:xfrm>
            <a:off x="2690813" y="4957764"/>
            <a:ext cx="0" cy="731837"/>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37" name="Text Box 17"/>
          <p:cNvSpPr txBox="1">
            <a:spLocks noChangeArrowheads="1"/>
          </p:cNvSpPr>
          <p:nvPr/>
        </p:nvSpPr>
        <p:spPr bwMode="auto">
          <a:xfrm>
            <a:off x="2396538" y="5037138"/>
            <a:ext cx="285336" cy="338554"/>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nvGrpSpPr>
          <p:cNvPr id="4" name="Group 18"/>
          <p:cNvGrpSpPr>
            <a:grpSpLocks/>
          </p:cNvGrpSpPr>
          <p:nvPr/>
        </p:nvGrpSpPr>
        <p:grpSpPr bwMode="auto">
          <a:xfrm>
            <a:off x="5040314" y="5291138"/>
            <a:ext cx="1747837" cy="398462"/>
            <a:chOff x="2215" y="3749"/>
            <a:chExt cx="1101" cy="251"/>
          </a:xfrm>
        </p:grpSpPr>
        <p:sp>
          <p:nvSpPr>
            <p:cNvPr id="48163" name="Rectangle 19"/>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64" name="Group 20"/>
            <p:cNvGrpSpPr>
              <a:grpSpLocks/>
            </p:cNvGrpSpPr>
            <p:nvPr/>
          </p:nvGrpSpPr>
          <p:grpSpPr bwMode="auto">
            <a:xfrm>
              <a:off x="2215" y="3749"/>
              <a:ext cx="288" cy="251"/>
              <a:chOff x="2215" y="3749"/>
              <a:chExt cx="288" cy="251"/>
            </a:xfrm>
          </p:grpSpPr>
          <p:sp>
            <p:nvSpPr>
              <p:cNvPr id="48165" name="Line 2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6" name="Text Box 22"/>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6" name="Group 23"/>
          <p:cNvGrpSpPr>
            <a:grpSpLocks/>
          </p:cNvGrpSpPr>
          <p:nvPr/>
        </p:nvGrpSpPr>
        <p:grpSpPr bwMode="auto">
          <a:xfrm>
            <a:off x="7572376" y="5362575"/>
            <a:ext cx="1882775" cy="338138"/>
            <a:chOff x="3810" y="3794"/>
            <a:chExt cx="1186" cy="213"/>
          </a:xfrm>
        </p:grpSpPr>
        <p:sp>
          <p:nvSpPr>
            <p:cNvPr id="48159" name="Rectangle 24"/>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48160" name="Group 25"/>
            <p:cNvGrpSpPr>
              <a:grpSpLocks/>
            </p:cNvGrpSpPr>
            <p:nvPr/>
          </p:nvGrpSpPr>
          <p:grpSpPr bwMode="auto">
            <a:xfrm>
              <a:off x="3810" y="3794"/>
              <a:ext cx="502" cy="213"/>
              <a:chOff x="3810" y="3794"/>
              <a:chExt cx="502" cy="213"/>
            </a:xfrm>
          </p:grpSpPr>
          <p:sp>
            <p:nvSpPr>
              <p:cNvPr id="48161" name="Line 26"/>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2" name="Text Box 27"/>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8" name="Group 28"/>
          <p:cNvGrpSpPr>
            <a:grpSpLocks/>
          </p:cNvGrpSpPr>
          <p:nvPr/>
        </p:nvGrpSpPr>
        <p:grpSpPr bwMode="auto">
          <a:xfrm>
            <a:off x="2498727" y="3606801"/>
            <a:ext cx="1622425" cy="441325"/>
            <a:chOff x="614" y="2688"/>
            <a:chExt cx="1022" cy="278"/>
          </a:xfrm>
        </p:grpSpPr>
        <p:sp>
          <p:nvSpPr>
            <p:cNvPr id="48155" name="Rectangle 29"/>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6" name="Group 30"/>
            <p:cNvGrpSpPr>
              <a:grpSpLocks/>
            </p:cNvGrpSpPr>
            <p:nvPr/>
          </p:nvGrpSpPr>
          <p:grpSpPr bwMode="auto">
            <a:xfrm>
              <a:off x="614" y="2715"/>
              <a:ext cx="201" cy="251"/>
              <a:chOff x="2270" y="3749"/>
              <a:chExt cx="201" cy="251"/>
            </a:xfrm>
          </p:grpSpPr>
          <p:sp>
            <p:nvSpPr>
              <p:cNvPr id="48157" name="Line 3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8" name="Text Box 32"/>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10" name="Group 33"/>
          <p:cNvGrpSpPr>
            <a:grpSpLocks/>
          </p:cNvGrpSpPr>
          <p:nvPr/>
        </p:nvGrpSpPr>
        <p:grpSpPr bwMode="auto">
          <a:xfrm>
            <a:off x="5129214" y="3573464"/>
            <a:ext cx="1658937" cy="338137"/>
            <a:chOff x="2271" y="2667"/>
            <a:chExt cx="1045" cy="213"/>
          </a:xfrm>
        </p:grpSpPr>
        <p:sp>
          <p:nvSpPr>
            <p:cNvPr id="48151" name="Rectangle 34"/>
            <p:cNvSpPr>
              <a:spLocks noChangeArrowheads="1"/>
            </p:cNvSpPr>
            <p:nvPr/>
          </p:nvSpPr>
          <p:spPr bwMode="auto">
            <a:xfrm>
              <a:off x="2640" y="2688"/>
              <a:ext cx="676" cy="13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2" name="Group 35"/>
            <p:cNvGrpSpPr>
              <a:grpSpLocks/>
            </p:cNvGrpSpPr>
            <p:nvPr/>
          </p:nvGrpSpPr>
          <p:grpSpPr bwMode="auto">
            <a:xfrm>
              <a:off x="2271" y="2667"/>
              <a:ext cx="288" cy="213"/>
              <a:chOff x="2271" y="2667"/>
              <a:chExt cx="288" cy="213"/>
            </a:xfrm>
          </p:grpSpPr>
          <p:sp>
            <p:nvSpPr>
              <p:cNvPr id="48153" name="Line 36"/>
              <p:cNvSpPr>
                <a:spLocks noChangeShapeType="1"/>
              </p:cNvSpPr>
              <p:nvPr/>
            </p:nvSpPr>
            <p:spPr bwMode="auto">
              <a:xfrm>
                <a:off x="2527" y="2673"/>
                <a:ext cx="0" cy="153"/>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4" name="Text Box 37"/>
              <p:cNvSpPr txBox="1">
                <a:spLocks noChangeArrowheads="1"/>
              </p:cNvSpPr>
              <p:nvPr/>
            </p:nvSpPr>
            <p:spPr bwMode="auto">
              <a:xfrm>
                <a:off x="2271" y="2667"/>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y/2</a:t>
                </a:r>
              </a:p>
            </p:txBody>
          </p:sp>
        </p:grpSp>
      </p:grpSp>
      <p:grpSp>
        <p:nvGrpSpPr>
          <p:cNvPr id="12" name="Group 38"/>
          <p:cNvGrpSpPr>
            <a:grpSpLocks/>
          </p:cNvGrpSpPr>
          <p:nvPr/>
        </p:nvGrpSpPr>
        <p:grpSpPr bwMode="auto">
          <a:xfrm>
            <a:off x="7797800" y="3595688"/>
            <a:ext cx="1644650" cy="392112"/>
            <a:chOff x="3952" y="2681"/>
            <a:chExt cx="1036" cy="247"/>
          </a:xfrm>
        </p:grpSpPr>
        <p:sp>
          <p:nvSpPr>
            <p:cNvPr id="48147" name="Rectangle 39"/>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48" name="Group 40"/>
            <p:cNvGrpSpPr>
              <a:grpSpLocks/>
            </p:cNvGrpSpPr>
            <p:nvPr/>
          </p:nvGrpSpPr>
          <p:grpSpPr bwMode="auto">
            <a:xfrm>
              <a:off x="3952" y="2681"/>
              <a:ext cx="288" cy="247"/>
              <a:chOff x="3952" y="2681"/>
              <a:chExt cx="288" cy="247"/>
            </a:xfrm>
          </p:grpSpPr>
          <p:sp>
            <p:nvSpPr>
              <p:cNvPr id="48149" name="Line 41"/>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0" name="Text Box 42"/>
              <p:cNvSpPr txBox="1">
                <a:spLocks noChangeArrowheads="1"/>
              </p:cNvSpPr>
              <p:nvPr/>
            </p:nvSpPr>
            <p:spPr bwMode="auto">
              <a:xfrm>
                <a:off x="3952" y="2715"/>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y/3</a:t>
                </a:r>
              </a:p>
            </p:txBody>
          </p:sp>
        </p:grpSp>
      </p:grpSp>
      <p:sp>
        <p:nvSpPr>
          <p:cNvPr id="48143" name="Text Box 4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8144" name="Text Box 44"/>
          <p:cNvSpPr txBox="1">
            <a:spLocks noChangeArrowheads="1"/>
          </p:cNvSpPr>
          <p:nvPr/>
        </p:nvSpPr>
        <p:spPr bwMode="auto">
          <a:xfrm>
            <a:off x="29644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1</a:t>
            </a:r>
            <a:endParaRPr lang="en-US" altLang="zh-CN" b="1">
              <a:solidFill>
                <a:srgbClr val="009900"/>
              </a:solidFill>
              <a:latin typeface="Microsoft Sans Serif" pitchFamily="34" charset="0"/>
              <a:ea typeface="宋体" charset="-122"/>
            </a:endParaRPr>
          </a:p>
        </p:txBody>
      </p:sp>
      <p:sp>
        <p:nvSpPr>
          <p:cNvPr id="48145" name="Text Box 45"/>
          <p:cNvSpPr txBox="1">
            <a:spLocks noChangeArrowheads="1"/>
          </p:cNvSpPr>
          <p:nvPr/>
        </p:nvSpPr>
        <p:spPr bwMode="auto">
          <a:xfrm>
            <a:off x="56568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2</a:t>
            </a:r>
            <a:endParaRPr lang="en-US" altLang="zh-CN" b="1">
              <a:solidFill>
                <a:srgbClr val="009900"/>
              </a:solidFill>
              <a:latin typeface="Microsoft Sans Serif" pitchFamily="34" charset="0"/>
              <a:ea typeface="宋体" charset="-122"/>
            </a:endParaRPr>
          </a:p>
        </p:txBody>
      </p:sp>
      <p:sp>
        <p:nvSpPr>
          <p:cNvPr id="48146" name="Text Box 46"/>
          <p:cNvSpPr txBox="1">
            <a:spLocks noChangeArrowheads="1"/>
          </p:cNvSpPr>
          <p:nvPr/>
        </p:nvSpPr>
        <p:spPr bwMode="auto">
          <a:xfrm>
            <a:off x="83492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3</a:t>
            </a:r>
            <a:endParaRPr lang="en-US" altLang="zh-CN" b="1">
              <a:solidFill>
                <a:srgbClr val="009900"/>
              </a:solidFill>
              <a:latin typeface="Microsoft Sans Serif" pitchFamily="34"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86127"/>
                                        </p:tgtEl>
                                        <p:attrNameLst>
                                          <p:attrName>style.visibility</p:attrName>
                                        </p:attrNameLst>
                                      </p:cBhvr>
                                      <p:to>
                                        <p:strVal val="visible"/>
                                      </p:to>
                                    </p:set>
                                    <p:animEffect transition="in" filter="dissolve">
                                      <p:cBhvr>
                                        <p:cTn id="17" dur="500"/>
                                        <p:tgtEl>
                                          <p:spTgt spid="986127"/>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par>
                          <p:cTn id="26" fill="hold">
                            <p:stCondLst>
                              <p:cond delay="1500"/>
                            </p:stCondLst>
                            <p:childTnLst>
                              <p:par>
                                <p:cTn id="27" presetID="9"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7"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9155" name="Line 3"/>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sp>
        <p:nvSpPr>
          <p:cNvPr id="49165" name="Text Box 36"/>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9166" name="Rectangle 37"/>
          <p:cNvSpPr>
            <a:spLocks noChangeArrowheads="1"/>
          </p:cNvSpPr>
          <p:nvPr/>
        </p:nvSpPr>
        <p:spPr bwMode="auto">
          <a:xfrm>
            <a:off x="1638300" y="1111250"/>
            <a:ext cx="9029700" cy="1066800"/>
          </a:xfrm>
          <a:prstGeom prst="rect">
            <a:avLst/>
          </a:prstGeom>
          <a:noFill/>
          <a:ln w="12700">
            <a:noFill/>
            <a:miter lim="800000"/>
            <a:headEnd/>
            <a:tailEnd/>
          </a:ln>
        </p:spPr>
        <p:txBody>
          <a:bodyPr lIns="90488" tIns="44450" rIns="90488" bIns="44450"/>
          <a:lstStyle/>
          <a:p>
            <a:pPr>
              <a:lnSpc>
                <a:spcPct val="125000"/>
              </a:lnSpc>
              <a:spcBef>
                <a:spcPct val="20000"/>
              </a:spcBef>
              <a:buClr>
                <a:schemeClr val="hlink"/>
              </a:buClr>
              <a:buSzPct val="110000"/>
              <a:tabLst>
                <a:tab pos="635000" algn="l"/>
                <a:tab pos="1139825" algn="l"/>
              </a:tabLst>
            </a:pPr>
            <a:r>
              <a:rPr lang="en-US" altLang="zh-CN" dirty="0">
                <a:solidFill>
                  <a:schemeClr val="hlink"/>
                </a:solidFill>
                <a:ea typeface="宋体" charset="-122"/>
              </a:rPr>
              <a:t>Heterogeneous</a:t>
            </a:r>
            <a:r>
              <a:rPr lang="en-US" altLang="zh-CN" dirty="0">
                <a:solidFill>
                  <a:srgbClr val="000000"/>
                </a:solidFill>
                <a:ea typeface="宋体" charset="-122"/>
              </a:rPr>
              <a:t> multiprocessors: each </a:t>
            </a:r>
            <a:r>
              <a:rPr lang="en-US" altLang="zh-CN" dirty="0">
                <a:solidFill>
                  <a:srgbClr val="0000FF"/>
                </a:solidFill>
                <a:ea typeface="宋体" charset="-122"/>
              </a:rPr>
              <a:t>(task, processor)</a:t>
            </a:r>
            <a:r>
              <a:rPr lang="en-US" altLang="zh-CN" dirty="0">
                <a:solidFill>
                  <a:srgbClr val="000000"/>
                </a:solidFill>
                <a:ea typeface="宋体" charset="-122"/>
              </a:rPr>
              <a:t> pair may have a different relative speed, due to specialized processor architectures</a:t>
            </a:r>
          </a:p>
          <a:p>
            <a:pPr>
              <a:lnSpc>
                <a:spcPct val="125000"/>
              </a:lnSpc>
              <a:spcBef>
                <a:spcPct val="20000"/>
              </a:spcBef>
              <a:buClr>
                <a:schemeClr val="hlink"/>
              </a:buClr>
              <a:buSzPct val="110000"/>
              <a:tabLst>
                <a:tab pos="635000" algn="l"/>
                <a:tab pos="1139825" algn="l"/>
              </a:tabLst>
            </a:pPr>
            <a:endParaRPr lang="en-US" altLang="zh-CN" dirty="0">
              <a:solidFill>
                <a:srgbClr val="000000"/>
              </a:solidFill>
              <a:ea typeface="宋体" charset="-122"/>
            </a:endParaRPr>
          </a:p>
        </p:txBody>
      </p:sp>
      <p:grpSp>
        <p:nvGrpSpPr>
          <p:cNvPr id="44" name="Group 6"/>
          <p:cNvGrpSpPr>
            <a:grpSpLocks/>
          </p:cNvGrpSpPr>
          <p:nvPr/>
        </p:nvGrpSpPr>
        <p:grpSpPr bwMode="auto">
          <a:xfrm>
            <a:off x="1466851" y="3552826"/>
            <a:ext cx="8570913" cy="2659063"/>
            <a:chOff x="-36" y="2238"/>
            <a:chExt cx="5399" cy="1675"/>
          </a:xfrm>
        </p:grpSpPr>
        <p:grpSp>
          <p:nvGrpSpPr>
            <p:cNvPr id="45" name="Group 7"/>
            <p:cNvGrpSpPr>
              <a:grpSpLocks/>
            </p:cNvGrpSpPr>
            <p:nvPr/>
          </p:nvGrpSpPr>
          <p:grpSpPr bwMode="auto">
            <a:xfrm>
              <a:off x="550" y="3122"/>
              <a:ext cx="4446" cy="468"/>
              <a:chOff x="550" y="3122"/>
              <a:chExt cx="4446" cy="468"/>
            </a:xfrm>
          </p:grpSpPr>
          <p:sp>
            <p:nvSpPr>
              <p:cNvPr id="85" name="Line 8"/>
              <p:cNvSpPr>
                <a:spLocks noChangeShapeType="1"/>
              </p:cNvSpPr>
              <p:nvPr/>
            </p:nvSpPr>
            <p:spPr bwMode="auto">
              <a:xfrm>
                <a:off x="735" y="3122"/>
                <a:ext cx="0" cy="461"/>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grpSp>
            <p:nvGrpSpPr>
              <p:cNvPr id="86" name="Group 9"/>
              <p:cNvGrpSpPr>
                <a:grpSpLocks/>
              </p:cNvGrpSpPr>
              <p:nvPr/>
            </p:nvGrpSpPr>
            <p:grpSpPr bwMode="auto">
              <a:xfrm>
                <a:off x="550" y="3122"/>
                <a:ext cx="4446" cy="468"/>
                <a:chOff x="550" y="3122"/>
                <a:chExt cx="4446" cy="468"/>
              </a:xfrm>
            </p:grpSpPr>
            <p:sp>
              <p:nvSpPr>
                <p:cNvPr id="87" name="Rectangle 10"/>
                <p:cNvSpPr>
                  <a:spLocks noChangeArrowheads="1"/>
                </p:cNvSpPr>
                <p:nvPr/>
              </p:nvSpPr>
              <p:spPr bwMode="auto">
                <a:xfrm>
                  <a:off x="960" y="3122"/>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88" name="Group 11"/>
                <p:cNvGrpSpPr>
                  <a:grpSpLocks/>
                </p:cNvGrpSpPr>
                <p:nvPr/>
              </p:nvGrpSpPr>
              <p:grpSpPr bwMode="auto">
                <a:xfrm>
                  <a:off x="2215" y="3332"/>
                  <a:ext cx="1101" cy="251"/>
                  <a:chOff x="2215" y="3749"/>
                  <a:chExt cx="1101" cy="251"/>
                </a:xfrm>
              </p:grpSpPr>
              <p:sp>
                <p:nvSpPr>
                  <p:cNvPr id="95" name="Rectangle 12"/>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96" name="Group 13"/>
                  <p:cNvGrpSpPr>
                    <a:grpSpLocks/>
                  </p:cNvGrpSpPr>
                  <p:nvPr/>
                </p:nvGrpSpPr>
                <p:grpSpPr bwMode="auto">
                  <a:xfrm>
                    <a:off x="2215" y="3749"/>
                    <a:ext cx="288" cy="251"/>
                    <a:chOff x="2215" y="3749"/>
                    <a:chExt cx="288" cy="251"/>
                  </a:xfrm>
                </p:grpSpPr>
                <p:sp>
                  <p:nvSpPr>
                    <p:cNvPr id="97" name="Line 14"/>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8" name="Text Box 15"/>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89" name="Group 16"/>
                <p:cNvGrpSpPr>
                  <a:grpSpLocks/>
                </p:cNvGrpSpPr>
                <p:nvPr/>
              </p:nvGrpSpPr>
              <p:grpSpPr bwMode="auto">
                <a:xfrm>
                  <a:off x="3810" y="3377"/>
                  <a:ext cx="1186" cy="213"/>
                  <a:chOff x="3810" y="3794"/>
                  <a:chExt cx="1186" cy="213"/>
                </a:xfrm>
              </p:grpSpPr>
              <p:sp>
                <p:nvSpPr>
                  <p:cNvPr id="91" name="Rectangle 17"/>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92" name="Group 18"/>
                  <p:cNvGrpSpPr>
                    <a:grpSpLocks/>
                  </p:cNvGrpSpPr>
                  <p:nvPr/>
                </p:nvGrpSpPr>
                <p:grpSpPr bwMode="auto">
                  <a:xfrm>
                    <a:off x="3810" y="3794"/>
                    <a:ext cx="502" cy="213"/>
                    <a:chOff x="3810" y="3794"/>
                    <a:chExt cx="502" cy="213"/>
                  </a:xfrm>
                </p:grpSpPr>
                <p:sp>
                  <p:nvSpPr>
                    <p:cNvPr id="93" name="Line 19"/>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4" name="Text Box 20"/>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sp>
              <p:nvSpPr>
                <p:cNvPr id="90" name="Text Box 21"/>
                <p:cNvSpPr txBox="1">
                  <a:spLocks noChangeArrowheads="1"/>
                </p:cNvSpPr>
                <p:nvPr/>
              </p:nvSpPr>
              <p:spPr bwMode="auto">
                <a:xfrm>
                  <a:off x="550" y="3172"/>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grpSp>
        <p:grpSp>
          <p:nvGrpSpPr>
            <p:cNvPr id="46" name="Group 22"/>
            <p:cNvGrpSpPr>
              <a:grpSpLocks/>
            </p:cNvGrpSpPr>
            <p:nvPr/>
          </p:nvGrpSpPr>
          <p:grpSpPr bwMode="auto">
            <a:xfrm>
              <a:off x="960" y="2270"/>
              <a:ext cx="4403" cy="1517"/>
              <a:chOff x="960" y="2270"/>
              <a:chExt cx="4403" cy="1517"/>
            </a:xfrm>
          </p:grpSpPr>
          <p:grpSp>
            <p:nvGrpSpPr>
              <p:cNvPr id="75" name="Group 23"/>
              <p:cNvGrpSpPr>
                <a:grpSpLocks/>
              </p:cNvGrpSpPr>
              <p:nvPr/>
            </p:nvGrpSpPr>
            <p:grpSpPr bwMode="auto">
              <a:xfrm>
                <a:off x="960" y="2270"/>
                <a:ext cx="4036" cy="1493"/>
                <a:chOff x="960" y="2687"/>
                <a:chExt cx="4036" cy="1493"/>
              </a:xfrm>
            </p:grpSpPr>
            <p:sp>
              <p:nvSpPr>
                <p:cNvPr id="79" name="Rectangle 24"/>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0" name="Rectangle 25"/>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1" name="Rectangle 26"/>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2" name="Text Box 27"/>
                <p:cNvSpPr txBox="1">
                  <a:spLocks noChangeArrowheads="1"/>
                </p:cNvSpPr>
                <p:nvPr/>
              </p:nvSpPr>
              <p:spPr bwMode="auto">
                <a:xfrm>
                  <a:off x="1112"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3" name="Text Box 28"/>
                <p:cNvSpPr txBox="1">
                  <a:spLocks noChangeArrowheads="1"/>
                </p:cNvSpPr>
                <p:nvPr/>
              </p:nvSpPr>
              <p:spPr bwMode="auto">
                <a:xfrm>
                  <a:off x="2976"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4" name="Text Box 29"/>
                <p:cNvSpPr txBox="1">
                  <a:spLocks noChangeArrowheads="1"/>
                </p:cNvSpPr>
                <p:nvPr/>
              </p:nvSpPr>
              <p:spPr bwMode="auto">
                <a:xfrm>
                  <a:off x="4560"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grpSp>
          <p:sp>
            <p:nvSpPr>
              <p:cNvPr id="76" name="Text Box 30"/>
              <p:cNvSpPr txBox="1">
                <a:spLocks noChangeArrowheads="1"/>
              </p:cNvSpPr>
              <p:nvPr/>
            </p:nvSpPr>
            <p:spPr bwMode="auto">
              <a:xfrm>
                <a:off x="1011" y="3562"/>
                <a:ext cx="389"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CPU</a:t>
                </a:r>
                <a:endParaRPr lang="en-US" altLang="zh-CN">
                  <a:solidFill>
                    <a:srgbClr val="0000FF"/>
                  </a:solidFill>
                  <a:latin typeface="Microsoft Sans Serif" pitchFamily="34" charset="0"/>
                  <a:ea typeface="宋体" charset="-122"/>
                </a:endParaRPr>
              </a:p>
            </p:txBody>
          </p:sp>
          <p:sp>
            <p:nvSpPr>
              <p:cNvPr id="77" name="Text Box 31"/>
              <p:cNvSpPr txBox="1">
                <a:spLocks noChangeArrowheads="1"/>
              </p:cNvSpPr>
              <p:nvPr/>
            </p:nvSpPr>
            <p:spPr bwMode="auto">
              <a:xfrm>
                <a:off x="2673" y="3568"/>
                <a:ext cx="652"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DSP chip</a:t>
                </a:r>
                <a:endParaRPr lang="en-US" altLang="zh-CN">
                  <a:solidFill>
                    <a:srgbClr val="0000FF"/>
                  </a:solidFill>
                  <a:latin typeface="Microsoft Sans Serif" pitchFamily="34" charset="0"/>
                  <a:ea typeface="宋体" charset="-122"/>
                </a:endParaRPr>
              </a:p>
            </p:txBody>
          </p:sp>
          <p:sp>
            <p:nvSpPr>
              <p:cNvPr id="78" name="Text Box 32"/>
              <p:cNvSpPr txBox="1">
                <a:spLocks noChangeArrowheads="1"/>
              </p:cNvSpPr>
              <p:nvPr/>
            </p:nvSpPr>
            <p:spPr bwMode="auto">
              <a:xfrm>
                <a:off x="3948" y="3574"/>
                <a:ext cx="1415"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Graphics co-processor</a:t>
                </a:r>
                <a:endParaRPr lang="en-US" altLang="zh-CN">
                  <a:solidFill>
                    <a:srgbClr val="0000FF"/>
                  </a:solidFill>
                  <a:latin typeface="Microsoft Sans Serif" pitchFamily="34" charset="0"/>
                  <a:ea typeface="宋体" charset="-122"/>
                </a:endParaRPr>
              </a:p>
            </p:txBody>
          </p:sp>
        </p:grpSp>
        <p:sp>
          <p:nvSpPr>
            <p:cNvPr id="47" name="Text Box 33"/>
            <p:cNvSpPr txBox="1">
              <a:spLocks noChangeArrowheads="1"/>
            </p:cNvSpPr>
            <p:nvPr/>
          </p:nvSpPr>
          <p:spPr bwMode="auto">
            <a:xfrm>
              <a:off x="39" y="3519"/>
              <a:ext cx="1074"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990099"/>
                  </a:solidFill>
                  <a:latin typeface="Microsoft Sans Serif" pitchFamily="34" charset="0"/>
                  <a:ea typeface="宋体" charset="-122"/>
                </a:rPr>
                <a:t>Graphics-intensive task</a:t>
              </a:r>
              <a:r>
                <a:rPr lang="en-US" altLang="zh-CN" sz="1600">
                  <a:latin typeface="Microsoft Sans Serif" pitchFamily="34" charset="0"/>
                  <a:ea typeface="宋体" charset="-122"/>
                </a:rPr>
                <a:t>:</a:t>
              </a:r>
              <a:endParaRPr lang="en-US" altLang="zh-CN">
                <a:latin typeface="Microsoft Sans Serif" pitchFamily="34" charset="0"/>
                <a:ea typeface="宋体" charset="-122"/>
              </a:endParaRPr>
            </a:p>
          </p:txBody>
        </p:sp>
        <p:sp>
          <p:nvSpPr>
            <p:cNvPr id="48" name="Text Box 34"/>
            <p:cNvSpPr txBox="1">
              <a:spLocks noChangeArrowheads="1"/>
            </p:cNvSpPr>
            <p:nvPr/>
          </p:nvSpPr>
          <p:spPr bwMode="auto">
            <a:xfrm>
              <a:off x="-36" y="2527"/>
              <a:ext cx="1218"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009900"/>
                  </a:solidFill>
                  <a:latin typeface="Microsoft Sans Serif" pitchFamily="34" charset="0"/>
                  <a:ea typeface="宋体" charset="-122"/>
                </a:rPr>
                <a:t>Number-crunching task:</a:t>
              </a:r>
              <a:endParaRPr lang="en-US" altLang="zh-CN">
                <a:latin typeface="Microsoft Sans Serif" pitchFamily="34" charset="0"/>
                <a:ea typeface="宋体" charset="-122"/>
              </a:endParaRPr>
            </a:p>
          </p:txBody>
        </p:sp>
        <p:grpSp>
          <p:nvGrpSpPr>
            <p:cNvPr id="49" name="Group 35"/>
            <p:cNvGrpSpPr>
              <a:grpSpLocks/>
            </p:cNvGrpSpPr>
            <p:nvPr/>
          </p:nvGrpSpPr>
          <p:grpSpPr bwMode="auto">
            <a:xfrm>
              <a:off x="614" y="2238"/>
              <a:ext cx="4382" cy="1353"/>
              <a:chOff x="614" y="2238"/>
              <a:chExt cx="4382" cy="1353"/>
            </a:xfrm>
          </p:grpSpPr>
          <p:sp>
            <p:nvSpPr>
              <p:cNvPr id="50" name="Rectangle 36"/>
              <p:cNvSpPr>
                <a:spLocks noChangeArrowheads="1"/>
              </p:cNvSpPr>
              <p:nvPr/>
            </p:nvSpPr>
            <p:spPr bwMode="auto">
              <a:xfrm>
                <a:off x="960" y="3123"/>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1" name="Group 37"/>
              <p:cNvGrpSpPr>
                <a:grpSpLocks/>
              </p:cNvGrpSpPr>
              <p:nvPr/>
            </p:nvGrpSpPr>
            <p:grpSpPr bwMode="auto">
              <a:xfrm>
                <a:off x="2215" y="3333"/>
                <a:ext cx="1101" cy="251"/>
                <a:chOff x="2215" y="3749"/>
                <a:chExt cx="1101" cy="251"/>
              </a:xfrm>
            </p:grpSpPr>
            <p:sp>
              <p:nvSpPr>
                <p:cNvPr id="71" name="Rectangle 38"/>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72" name="Group 39"/>
                <p:cNvGrpSpPr>
                  <a:grpSpLocks/>
                </p:cNvGrpSpPr>
                <p:nvPr/>
              </p:nvGrpSpPr>
              <p:grpSpPr bwMode="auto">
                <a:xfrm>
                  <a:off x="2215" y="3749"/>
                  <a:ext cx="288" cy="251"/>
                  <a:chOff x="2215" y="3749"/>
                  <a:chExt cx="288" cy="251"/>
                </a:xfrm>
              </p:grpSpPr>
              <p:sp>
                <p:nvSpPr>
                  <p:cNvPr id="73" name="Line 4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4" name="Text Box 41"/>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52" name="Group 42"/>
              <p:cNvGrpSpPr>
                <a:grpSpLocks/>
              </p:cNvGrpSpPr>
              <p:nvPr/>
            </p:nvGrpSpPr>
            <p:grpSpPr bwMode="auto">
              <a:xfrm>
                <a:off x="3810" y="3378"/>
                <a:ext cx="1186" cy="213"/>
                <a:chOff x="3810" y="3794"/>
                <a:chExt cx="1186" cy="213"/>
              </a:xfrm>
            </p:grpSpPr>
            <p:sp>
              <p:nvSpPr>
                <p:cNvPr id="67" name="Rectangle 43"/>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68" name="Group 44"/>
                <p:cNvGrpSpPr>
                  <a:grpSpLocks/>
                </p:cNvGrpSpPr>
                <p:nvPr/>
              </p:nvGrpSpPr>
              <p:grpSpPr bwMode="auto">
                <a:xfrm>
                  <a:off x="3810" y="3794"/>
                  <a:ext cx="502" cy="213"/>
                  <a:chOff x="3810" y="3794"/>
                  <a:chExt cx="502" cy="213"/>
                </a:xfrm>
              </p:grpSpPr>
              <p:sp>
                <p:nvSpPr>
                  <p:cNvPr id="69" name="Line 45"/>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0" name="Text Box 46"/>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53" name="Group 47"/>
              <p:cNvGrpSpPr>
                <a:grpSpLocks/>
              </p:cNvGrpSpPr>
              <p:nvPr/>
            </p:nvGrpSpPr>
            <p:grpSpPr bwMode="auto">
              <a:xfrm>
                <a:off x="614" y="2272"/>
                <a:ext cx="1022" cy="278"/>
                <a:chOff x="614" y="2688"/>
                <a:chExt cx="1022" cy="278"/>
              </a:xfrm>
            </p:grpSpPr>
            <p:sp>
              <p:nvSpPr>
                <p:cNvPr id="63" name="Rectangle 48"/>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64" name="Group 49"/>
                <p:cNvGrpSpPr>
                  <a:grpSpLocks/>
                </p:cNvGrpSpPr>
                <p:nvPr/>
              </p:nvGrpSpPr>
              <p:grpSpPr bwMode="auto">
                <a:xfrm>
                  <a:off x="614" y="2715"/>
                  <a:ext cx="201" cy="251"/>
                  <a:chOff x="2270" y="3749"/>
                  <a:chExt cx="201" cy="251"/>
                </a:xfrm>
              </p:grpSpPr>
              <p:sp>
                <p:nvSpPr>
                  <p:cNvPr id="65" name="Line 5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6" name="Text Box 51"/>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54" name="Group 52"/>
              <p:cNvGrpSpPr>
                <a:grpSpLocks/>
              </p:cNvGrpSpPr>
              <p:nvPr/>
            </p:nvGrpSpPr>
            <p:grpSpPr bwMode="auto">
              <a:xfrm>
                <a:off x="3777" y="2280"/>
                <a:ext cx="1219" cy="511"/>
                <a:chOff x="3777" y="2696"/>
                <a:chExt cx="1219" cy="675"/>
              </a:xfrm>
            </p:grpSpPr>
            <p:sp>
              <p:nvSpPr>
                <p:cNvPr id="60" name="Rectangle 53"/>
                <p:cNvSpPr>
                  <a:spLocks noChangeArrowheads="1"/>
                </p:cNvSpPr>
                <p:nvPr/>
              </p:nvSpPr>
              <p:spPr bwMode="auto">
                <a:xfrm>
                  <a:off x="4320" y="2696"/>
                  <a:ext cx="676" cy="67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61" name="Line 54"/>
                <p:cNvSpPr>
                  <a:spLocks noChangeShapeType="1"/>
                </p:cNvSpPr>
                <p:nvPr/>
              </p:nvSpPr>
              <p:spPr bwMode="auto">
                <a:xfrm>
                  <a:off x="4175" y="2721"/>
                  <a:ext cx="0" cy="650"/>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2" name="Text Box 55"/>
                <p:cNvSpPr txBox="1">
                  <a:spLocks noChangeArrowheads="1"/>
                </p:cNvSpPr>
                <p:nvPr/>
              </p:nvSpPr>
              <p:spPr bwMode="auto">
                <a:xfrm>
                  <a:off x="3777" y="2746"/>
                  <a:ext cx="399" cy="562"/>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en-US" altLang="zh-CN" sz="1600">
                    <a:solidFill>
                      <a:srgbClr val="0000FF"/>
                    </a:solidFill>
                    <a:latin typeface="Microsoft Sans Serif" pitchFamily="34" charset="0"/>
                    <a:ea typeface="宋体" charset="-122"/>
                  </a:endParaRPr>
                </a:p>
                <a:p>
                  <a:pPr algn="ctr" eaLnBrk="0" hangingPunct="0">
                    <a:lnSpc>
                      <a:spcPct val="110000"/>
                    </a:lnSpc>
                    <a:spcBef>
                      <a:spcPct val="20000"/>
                    </a:spcBef>
                  </a:pPr>
                  <a:r>
                    <a:rPr lang="en-US" altLang="zh-CN" sz="1600">
                      <a:latin typeface="Microsoft Sans Serif" pitchFamily="34" charset="0"/>
                      <a:ea typeface="宋体" charset="-122"/>
                    </a:rPr>
                    <a:t>1.5 y</a:t>
                  </a:r>
                </a:p>
              </p:txBody>
            </p:sp>
          </p:grpSp>
          <p:grpSp>
            <p:nvGrpSpPr>
              <p:cNvPr id="55" name="Group 56"/>
              <p:cNvGrpSpPr>
                <a:grpSpLocks/>
              </p:cNvGrpSpPr>
              <p:nvPr/>
            </p:nvGrpSpPr>
            <p:grpSpPr bwMode="auto">
              <a:xfrm>
                <a:off x="2333" y="2238"/>
                <a:ext cx="981" cy="452"/>
                <a:chOff x="4007" y="2681"/>
                <a:chExt cx="981" cy="145"/>
              </a:xfrm>
            </p:grpSpPr>
            <p:sp>
              <p:nvSpPr>
                <p:cNvPr id="56" name="Rectangle 57"/>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7" name="Group 58"/>
                <p:cNvGrpSpPr>
                  <a:grpSpLocks/>
                </p:cNvGrpSpPr>
                <p:nvPr/>
              </p:nvGrpSpPr>
              <p:grpSpPr bwMode="auto">
                <a:xfrm>
                  <a:off x="4007" y="2681"/>
                  <a:ext cx="232" cy="145"/>
                  <a:chOff x="4007" y="2681"/>
                  <a:chExt cx="232" cy="145"/>
                </a:xfrm>
              </p:grpSpPr>
              <p:sp>
                <p:nvSpPr>
                  <p:cNvPr id="58" name="Line 59"/>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59" name="Text Box 60"/>
                  <p:cNvSpPr txBox="1">
                    <a:spLocks noChangeArrowheads="1"/>
                  </p:cNvSpPr>
                  <p:nvPr/>
                </p:nvSpPr>
                <p:spPr bwMode="auto">
                  <a:xfrm>
                    <a:off x="4007" y="2715"/>
                    <a:ext cx="180" cy="68"/>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grpSp>
      <p:sp>
        <p:nvSpPr>
          <p:cNvPr id="99" name="Text Box 13"/>
          <p:cNvSpPr txBox="1">
            <a:spLocks noChangeArrowheads="1"/>
          </p:cNvSpPr>
          <p:nvPr/>
        </p:nvSpPr>
        <p:spPr bwMode="auto">
          <a:xfrm>
            <a:off x="1791358" y="2557462"/>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100" name="Text Box 15"/>
          <p:cNvSpPr txBox="1">
            <a:spLocks noChangeArrowheads="1"/>
          </p:cNvSpPr>
          <p:nvPr/>
        </p:nvSpPr>
        <p:spPr bwMode="auto">
          <a:xfrm>
            <a:off x="3220108" y="2555876"/>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dissolve">
                                      <p:cBhvr>
                                        <p:cTn id="1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body" idx="1"/>
          </p:nvPr>
        </p:nvSpPr>
        <p:spPr>
          <a:xfrm>
            <a:off x="1524000" y="914400"/>
            <a:ext cx="8610600" cy="5214938"/>
          </a:xfrm>
        </p:spPr>
        <p:txBody>
          <a:bodyPr/>
          <a:lstStyle/>
          <a:p>
            <a:pPr eaLnBrk="1" hangingPunct="1"/>
            <a:r>
              <a:rPr lang="en-US" altLang="zh-CN" dirty="0">
                <a:ea typeface="宋体" charset="-122"/>
              </a:rPr>
              <a:t>Global scheduling</a:t>
            </a:r>
          </a:p>
          <a:p>
            <a:pPr lvl="1" eaLnBrk="1" hangingPunct="1"/>
            <a:r>
              <a:rPr lang="en-US" altLang="zh-CN" dirty="0">
                <a:ea typeface="宋体" charset="-122"/>
              </a:rPr>
              <a:t>All ready jobs are kept in a common (global) queue; when selected for execution, a job can be dispatched to an arbitrary processor, even after being preempted</a:t>
            </a:r>
          </a:p>
          <a:p>
            <a:pPr eaLnBrk="1" hangingPunct="1"/>
            <a:r>
              <a:rPr lang="en-US" altLang="zh-CN" dirty="0">
                <a:ea typeface="宋体" charset="-122"/>
              </a:rPr>
              <a:t>Partitioned scheduling</a:t>
            </a:r>
          </a:p>
          <a:p>
            <a:pPr lvl="1" eaLnBrk="1" hangingPunct="1"/>
            <a:r>
              <a:rPr lang="en-US" altLang="zh-CN" dirty="0">
                <a:ea typeface="宋体" charset="-122"/>
              </a:rPr>
              <a:t>Each task may only execute on a specific processor</a:t>
            </a:r>
          </a:p>
        </p:txBody>
      </p:sp>
      <p:grpSp>
        <p:nvGrpSpPr>
          <p:cNvPr id="2" name="Group 3"/>
          <p:cNvGrpSpPr>
            <a:grpSpLocks/>
          </p:cNvGrpSpPr>
          <p:nvPr/>
        </p:nvGrpSpPr>
        <p:grpSpPr bwMode="auto">
          <a:xfrm>
            <a:off x="2135188" y="4419600"/>
            <a:ext cx="3600450" cy="1943100"/>
            <a:chOff x="1701" y="845"/>
            <a:chExt cx="3554" cy="1859"/>
          </a:xfrm>
        </p:grpSpPr>
        <p:sp>
          <p:nvSpPr>
            <p:cNvPr id="31791" name="Rectangle 4"/>
            <p:cNvSpPr>
              <a:spLocks noChangeArrowheads="1"/>
            </p:cNvSpPr>
            <p:nvPr/>
          </p:nvSpPr>
          <p:spPr bwMode="auto">
            <a:xfrm>
              <a:off x="5023" y="928"/>
              <a:ext cx="232" cy="247"/>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2" name="Oval 5"/>
            <p:cNvSpPr>
              <a:spLocks noChangeArrowheads="1"/>
            </p:cNvSpPr>
            <p:nvPr/>
          </p:nvSpPr>
          <p:spPr bwMode="auto">
            <a:xfrm>
              <a:off x="4560" y="845"/>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CPU1</a:t>
              </a:r>
            </a:p>
          </p:txBody>
        </p:sp>
        <p:sp>
          <p:nvSpPr>
            <p:cNvPr id="31793" name="Oval 6"/>
            <p:cNvSpPr>
              <a:spLocks noChangeArrowheads="1"/>
            </p:cNvSpPr>
            <p:nvPr/>
          </p:nvSpPr>
          <p:spPr bwMode="auto">
            <a:xfrm>
              <a:off x="4560" y="1547"/>
              <a:ext cx="425" cy="455"/>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CPU2</a:t>
              </a:r>
            </a:p>
          </p:txBody>
        </p:sp>
        <p:sp>
          <p:nvSpPr>
            <p:cNvPr id="31794" name="Oval 7"/>
            <p:cNvSpPr>
              <a:spLocks noChangeArrowheads="1"/>
            </p:cNvSpPr>
            <p:nvPr/>
          </p:nvSpPr>
          <p:spPr bwMode="auto">
            <a:xfrm>
              <a:off x="4560" y="2250"/>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95" name="Rectangle 8"/>
            <p:cNvSpPr>
              <a:spLocks noChangeArrowheads="1"/>
            </p:cNvSpPr>
            <p:nvPr/>
          </p:nvSpPr>
          <p:spPr bwMode="auto">
            <a:xfrm>
              <a:off x="5023" y="928"/>
              <a:ext cx="232" cy="247"/>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1</a:t>
              </a:r>
              <a:endParaRPr lang="it-IT" altLang="zh-CN" sz="1600">
                <a:solidFill>
                  <a:srgbClr val="000000"/>
                </a:solidFill>
                <a:latin typeface="Symbol" pitchFamily="48" charset="2"/>
                <a:ea typeface="宋体" charset="-122"/>
              </a:endParaRPr>
            </a:p>
          </p:txBody>
        </p:sp>
        <p:sp>
          <p:nvSpPr>
            <p:cNvPr id="31796" name="Rectangle 9"/>
            <p:cNvSpPr>
              <a:spLocks noChangeArrowheads="1"/>
            </p:cNvSpPr>
            <p:nvPr/>
          </p:nvSpPr>
          <p:spPr bwMode="auto">
            <a:xfrm>
              <a:off x="5023" y="2332"/>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7" name="Rectangle 10"/>
            <p:cNvSpPr>
              <a:spLocks noChangeArrowheads="1"/>
            </p:cNvSpPr>
            <p:nvPr/>
          </p:nvSpPr>
          <p:spPr bwMode="auto">
            <a:xfrm>
              <a:off x="5023" y="1630"/>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8" name="Rectangle 11"/>
            <p:cNvSpPr>
              <a:spLocks noChangeArrowheads="1"/>
            </p:cNvSpPr>
            <p:nvPr/>
          </p:nvSpPr>
          <p:spPr bwMode="auto">
            <a:xfrm>
              <a:off x="5023" y="1630"/>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2</a:t>
              </a:r>
              <a:endParaRPr lang="it-IT" altLang="zh-CN" sz="1600">
                <a:solidFill>
                  <a:srgbClr val="000000"/>
                </a:solidFill>
                <a:latin typeface="Symbol" pitchFamily="48" charset="2"/>
                <a:ea typeface="宋体" charset="-122"/>
              </a:endParaRPr>
            </a:p>
          </p:txBody>
        </p:sp>
        <p:sp>
          <p:nvSpPr>
            <p:cNvPr id="31799" name="Rectangle 12"/>
            <p:cNvSpPr>
              <a:spLocks noChangeArrowheads="1"/>
            </p:cNvSpPr>
            <p:nvPr/>
          </p:nvSpPr>
          <p:spPr bwMode="auto">
            <a:xfrm>
              <a:off x="5023" y="2332"/>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3</a:t>
              </a:r>
              <a:endParaRPr lang="it-IT" altLang="zh-CN" sz="1600">
                <a:solidFill>
                  <a:srgbClr val="000000"/>
                </a:solidFill>
                <a:latin typeface="Symbol" pitchFamily="48" charset="2"/>
                <a:ea typeface="宋体" charset="-122"/>
              </a:endParaRPr>
            </a:p>
          </p:txBody>
        </p:sp>
        <p:sp>
          <p:nvSpPr>
            <p:cNvPr id="31800" name="Line 13"/>
            <p:cNvSpPr>
              <a:spLocks noChangeShapeType="1"/>
            </p:cNvSpPr>
            <p:nvPr/>
          </p:nvSpPr>
          <p:spPr bwMode="auto">
            <a:xfrm>
              <a:off x="3555" y="1795"/>
              <a:ext cx="1005"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1" name="Line 14"/>
            <p:cNvSpPr>
              <a:spLocks noChangeShapeType="1"/>
            </p:cNvSpPr>
            <p:nvPr/>
          </p:nvSpPr>
          <p:spPr bwMode="auto">
            <a:xfrm>
              <a:off x="4096" y="1093"/>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2" name="Line 15"/>
            <p:cNvSpPr>
              <a:spLocks noChangeShapeType="1"/>
            </p:cNvSpPr>
            <p:nvPr/>
          </p:nvSpPr>
          <p:spPr bwMode="auto">
            <a:xfrm>
              <a:off x="4096" y="2497"/>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3" name="Line 16"/>
            <p:cNvSpPr>
              <a:spLocks noChangeShapeType="1"/>
            </p:cNvSpPr>
            <p:nvPr/>
          </p:nvSpPr>
          <p:spPr bwMode="auto">
            <a:xfrm>
              <a:off x="4096" y="1093"/>
              <a:ext cx="0" cy="1404"/>
            </a:xfrm>
            <a:prstGeom prst="line">
              <a:avLst/>
            </a:prstGeom>
            <a:noFill/>
            <a:ln w="38100">
              <a:solidFill>
                <a:srgbClr val="000000"/>
              </a:solidFill>
              <a:miter lim="800000"/>
              <a:headEnd/>
              <a:tailEnd/>
            </a:ln>
          </p:spPr>
          <p:txBody>
            <a:bodyPr wrap="none" anchor="b"/>
            <a:lstStyle/>
            <a:p>
              <a:pPr algn="ctr"/>
              <a:endParaRPr lang="zh-CN" altLang="en-US" sz="2000"/>
            </a:p>
          </p:txBody>
        </p:sp>
        <p:sp>
          <p:nvSpPr>
            <p:cNvPr id="31804" name="Rectangle 17" descr="30%"/>
            <p:cNvSpPr>
              <a:spLocks noChangeArrowheads="1"/>
            </p:cNvSpPr>
            <p:nvPr/>
          </p:nvSpPr>
          <p:spPr bwMode="auto">
            <a:xfrm>
              <a:off x="2937"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5" name="Rectangle 18"/>
            <p:cNvSpPr>
              <a:spLocks noChangeArrowheads="1"/>
            </p:cNvSpPr>
            <p:nvPr/>
          </p:nvSpPr>
          <p:spPr bwMode="auto">
            <a:xfrm>
              <a:off x="2976" y="1671"/>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806" name="Rectangle 19" descr="30%"/>
            <p:cNvSpPr>
              <a:spLocks noChangeArrowheads="1"/>
            </p:cNvSpPr>
            <p:nvPr/>
          </p:nvSpPr>
          <p:spPr bwMode="auto">
            <a:xfrm>
              <a:off x="3246"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7" name="Rectangle 20" descr="30%"/>
            <p:cNvSpPr>
              <a:spLocks noChangeArrowheads="1"/>
            </p:cNvSpPr>
            <p:nvPr/>
          </p:nvSpPr>
          <p:spPr bwMode="auto">
            <a:xfrm>
              <a:off x="2628"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8" name="Rectangle 21" descr="20%"/>
            <p:cNvSpPr>
              <a:spLocks noChangeArrowheads="1"/>
            </p:cNvSpPr>
            <p:nvPr/>
          </p:nvSpPr>
          <p:spPr bwMode="auto">
            <a:xfrm>
              <a:off x="2319"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9" name="Rectangle 22" descr="20%"/>
            <p:cNvSpPr>
              <a:spLocks noChangeArrowheads="1"/>
            </p:cNvSpPr>
            <p:nvPr/>
          </p:nvSpPr>
          <p:spPr bwMode="auto">
            <a:xfrm>
              <a:off x="2010"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0" name="Rectangle 23" descr="20%"/>
            <p:cNvSpPr>
              <a:spLocks noChangeArrowheads="1"/>
            </p:cNvSpPr>
            <p:nvPr/>
          </p:nvSpPr>
          <p:spPr bwMode="auto">
            <a:xfrm>
              <a:off x="1701"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1" name="Rectangle 24"/>
            <p:cNvSpPr>
              <a:spLocks noChangeArrowheads="1"/>
            </p:cNvSpPr>
            <p:nvPr/>
          </p:nvSpPr>
          <p:spPr bwMode="auto">
            <a:xfrm>
              <a:off x="3285" y="1671"/>
              <a:ext cx="232" cy="248"/>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1</a:t>
              </a:r>
              <a:endParaRPr lang="it-IT" altLang="zh-CN" sz="2000">
                <a:solidFill>
                  <a:srgbClr val="000000"/>
                </a:solidFill>
                <a:latin typeface="Symbol" pitchFamily="48" charset="2"/>
                <a:ea typeface="宋体" charset="-122"/>
              </a:endParaRPr>
            </a:p>
          </p:txBody>
        </p:sp>
        <p:sp>
          <p:nvSpPr>
            <p:cNvPr id="31812" name="Rectangle 25"/>
            <p:cNvSpPr>
              <a:spLocks noChangeArrowheads="1"/>
            </p:cNvSpPr>
            <p:nvPr/>
          </p:nvSpPr>
          <p:spPr bwMode="auto">
            <a:xfrm>
              <a:off x="2667" y="1671"/>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813" name="Rectangle 26"/>
            <p:cNvSpPr>
              <a:spLocks noChangeArrowheads="1"/>
            </p:cNvSpPr>
            <p:nvPr/>
          </p:nvSpPr>
          <p:spPr bwMode="auto">
            <a:xfrm>
              <a:off x="2358" y="1671"/>
              <a:ext cx="232" cy="248"/>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814" name="Rectangle 27"/>
            <p:cNvSpPr>
              <a:spLocks noChangeArrowheads="1"/>
            </p:cNvSpPr>
            <p:nvPr/>
          </p:nvSpPr>
          <p:spPr bwMode="auto">
            <a:xfrm>
              <a:off x="2049" y="1671"/>
              <a:ext cx="231" cy="248"/>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grpSp>
      <p:sp>
        <p:nvSpPr>
          <p:cNvPr id="31751" name="Rectangle 28"/>
          <p:cNvSpPr>
            <a:spLocks noGrp="1" noChangeArrowheads="1"/>
          </p:cNvSpPr>
          <p:nvPr>
            <p:ph type="title"/>
          </p:nvPr>
        </p:nvSpPr>
        <p:spPr/>
        <p:txBody>
          <a:bodyPr/>
          <a:lstStyle/>
          <a:p>
            <a:pPr eaLnBrk="1" hangingPunct="1"/>
            <a:r>
              <a:rPr lang="en-US" altLang="zh-CN">
                <a:ea typeface="宋体" charset="-122"/>
              </a:rPr>
              <a:t>Global vs partitioned scheduling</a:t>
            </a:r>
          </a:p>
        </p:txBody>
      </p:sp>
      <p:grpSp>
        <p:nvGrpSpPr>
          <p:cNvPr id="3" name="Group 29"/>
          <p:cNvGrpSpPr>
            <a:grpSpLocks/>
          </p:cNvGrpSpPr>
          <p:nvPr/>
        </p:nvGrpSpPr>
        <p:grpSpPr bwMode="auto">
          <a:xfrm>
            <a:off x="6383338" y="4416425"/>
            <a:ext cx="3600450" cy="1943100"/>
            <a:chOff x="3061" y="1344"/>
            <a:chExt cx="2268" cy="1224"/>
          </a:xfrm>
        </p:grpSpPr>
        <p:sp>
          <p:nvSpPr>
            <p:cNvPr id="31757" name="Rectangle 30" descr="20%"/>
            <p:cNvSpPr>
              <a:spLocks noChangeArrowheads="1"/>
            </p:cNvSpPr>
            <p:nvPr/>
          </p:nvSpPr>
          <p:spPr bwMode="auto">
            <a:xfrm>
              <a:off x="3848"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8" name="Rectangle 31" descr="20%"/>
            <p:cNvSpPr>
              <a:spLocks noChangeArrowheads="1"/>
            </p:cNvSpPr>
            <p:nvPr/>
          </p:nvSpPr>
          <p:spPr bwMode="auto">
            <a:xfrm>
              <a:off x="3848"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9" name="Rectangle 32" descr="20%"/>
            <p:cNvSpPr>
              <a:spLocks noChangeArrowheads="1"/>
            </p:cNvSpPr>
            <p:nvPr/>
          </p:nvSpPr>
          <p:spPr bwMode="auto">
            <a:xfrm>
              <a:off x="365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60" name="Rectangle 33"/>
            <p:cNvSpPr>
              <a:spLocks noChangeArrowheads="1"/>
            </p:cNvSpPr>
            <p:nvPr/>
          </p:nvSpPr>
          <p:spPr bwMode="auto">
            <a:xfrm>
              <a:off x="5181" y="1399"/>
              <a:ext cx="148" cy="162"/>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1" name="Oval 34"/>
            <p:cNvSpPr>
              <a:spLocks noChangeArrowheads="1"/>
            </p:cNvSpPr>
            <p:nvPr/>
          </p:nvSpPr>
          <p:spPr bwMode="auto">
            <a:xfrm>
              <a:off x="4885" y="1344"/>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CPU1</a:t>
              </a:r>
            </a:p>
          </p:txBody>
        </p:sp>
        <p:sp>
          <p:nvSpPr>
            <p:cNvPr id="31762" name="Oval 35"/>
            <p:cNvSpPr>
              <a:spLocks noChangeArrowheads="1"/>
            </p:cNvSpPr>
            <p:nvPr/>
          </p:nvSpPr>
          <p:spPr bwMode="auto">
            <a:xfrm>
              <a:off x="4885" y="1806"/>
              <a:ext cx="272" cy="300"/>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CPU2</a:t>
              </a:r>
            </a:p>
          </p:txBody>
        </p:sp>
        <p:sp>
          <p:nvSpPr>
            <p:cNvPr id="31763" name="Oval 36"/>
            <p:cNvSpPr>
              <a:spLocks noChangeArrowheads="1"/>
            </p:cNvSpPr>
            <p:nvPr/>
          </p:nvSpPr>
          <p:spPr bwMode="auto">
            <a:xfrm>
              <a:off x="4885" y="2269"/>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64" name="Rectangle 37"/>
            <p:cNvSpPr>
              <a:spLocks noChangeArrowheads="1"/>
            </p:cNvSpPr>
            <p:nvPr/>
          </p:nvSpPr>
          <p:spPr bwMode="auto">
            <a:xfrm>
              <a:off x="5181" y="1399"/>
              <a:ext cx="148" cy="162"/>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1</a:t>
              </a:r>
              <a:endParaRPr lang="it-IT" altLang="zh-CN" sz="1600" dirty="0">
                <a:solidFill>
                  <a:srgbClr val="000000"/>
                </a:solidFill>
                <a:latin typeface="Symbol" pitchFamily="48" charset="2"/>
                <a:ea typeface="宋体" charset="-122"/>
              </a:endParaRPr>
            </a:p>
          </p:txBody>
        </p:sp>
        <p:sp>
          <p:nvSpPr>
            <p:cNvPr id="31765" name="Rectangle 38"/>
            <p:cNvSpPr>
              <a:spLocks noChangeArrowheads="1"/>
            </p:cNvSpPr>
            <p:nvPr/>
          </p:nvSpPr>
          <p:spPr bwMode="auto">
            <a:xfrm>
              <a:off x="5181" y="2323"/>
              <a:ext cx="148" cy="163"/>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6" name="Rectangle 39"/>
            <p:cNvSpPr>
              <a:spLocks noChangeArrowheads="1"/>
            </p:cNvSpPr>
            <p:nvPr/>
          </p:nvSpPr>
          <p:spPr bwMode="auto">
            <a:xfrm>
              <a:off x="5181" y="1861"/>
              <a:ext cx="148" cy="163"/>
            </a:xfrm>
            <a:prstGeom prst="rect">
              <a:avLst/>
            </a:prstGeom>
            <a:solidFill>
              <a:srgbClr val="FFFFFF"/>
            </a:solidFill>
            <a:ln w="9525">
              <a:solidFill>
                <a:srgbClr val="000000"/>
              </a:solidFill>
              <a:miter lim="800000"/>
              <a:headEnd/>
              <a:tailEnd/>
            </a:ln>
          </p:spPr>
          <p:txBody>
            <a:bodyPr wrap="none" anchorCtr="1"/>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7" name="Rectangle 40"/>
            <p:cNvSpPr>
              <a:spLocks noChangeArrowheads="1"/>
            </p:cNvSpPr>
            <p:nvPr/>
          </p:nvSpPr>
          <p:spPr bwMode="auto">
            <a:xfrm>
              <a:off x="5181" y="1861"/>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2</a:t>
              </a:r>
              <a:endParaRPr lang="it-IT" altLang="zh-CN" sz="1600" dirty="0">
                <a:solidFill>
                  <a:srgbClr val="000000"/>
                </a:solidFill>
                <a:latin typeface="Symbol" pitchFamily="48" charset="2"/>
                <a:ea typeface="宋体" charset="-122"/>
              </a:endParaRPr>
            </a:p>
          </p:txBody>
        </p:sp>
        <p:sp>
          <p:nvSpPr>
            <p:cNvPr id="31768" name="Line 41"/>
            <p:cNvSpPr>
              <a:spLocks noChangeShapeType="1"/>
            </p:cNvSpPr>
            <p:nvPr/>
          </p:nvSpPr>
          <p:spPr bwMode="auto">
            <a:xfrm>
              <a:off x="4244" y="1969"/>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69" name="Rectangle 42" descr="30%"/>
            <p:cNvSpPr>
              <a:spLocks noChangeArrowheads="1"/>
            </p:cNvSpPr>
            <p:nvPr/>
          </p:nvSpPr>
          <p:spPr bwMode="auto">
            <a:xfrm>
              <a:off x="4047" y="1834"/>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0" name="Rectangle 43" descr="20%"/>
            <p:cNvSpPr>
              <a:spLocks noChangeArrowheads="1"/>
            </p:cNvSpPr>
            <p:nvPr/>
          </p:nvSpPr>
          <p:spPr bwMode="auto">
            <a:xfrm>
              <a:off x="3455"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1" name="Rectangle 44" descr="20%"/>
            <p:cNvSpPr>
              <a:spLocks noChangeArrowheads="1"/>
            </p:cNvSpPr>
            <p:nvPr/>
          </p:nvSpPr>
          <p:spPr bwMode="auto">
            <a:xfrm>
              <a:off x="3258"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2" name="Rectangle 45" descr="20%"/>
            <p:cNvSpPr>
              <a:spLocks noChangeArrowheads="1"/>
            </p:cNvSpPr>
            <p:nvPr/>
          </p:nvSpPr>
          <p:spPr bwMode="auto">
            <a:xfrm>
              <a:off x="306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3" name="Rectangle 46"/>
            <p:cNvSpPr>
              <a:spLocks noChangeArrowheads="1"/>
            </p:cNvSpPr>
            <p:nvPr/>
          </p:nvSpPr>
          <p:spPr bwMode="auto">
            <a:xfrm>
              <a:off x="3878" y="1888"/>
              <a:ext cx="149" cy="163"/>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774" name="Line 47"/>
            <p:cNvSpPr>
              <a:spLocks noChangeShapeType="1"/>
            </p:cNvSpPr>
            <p:nvPr/>
          </p:nvSpPr>
          <p:spPr bwMode="auto">
            <a:xfrm>
              <a:off x="4241" y="1525"/>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5" name="Line 48"/>
            <p:cNvSpPr>
              <a:spLocks noChangeShapeType="1"/>
            </p:cNvSpPr>
            <p:nvPr/>
          </p:nvSpPr>
          <p:spPr bwMode="auto">
            <a:xfrm>
              <a:off x="4241" y="2432"/>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6" name="Rectangle 49" descr="30%"/>
            <p:cNvSpPr>
              <a:spLocks noChangeArrowheads="1"/>
            </p:cNvSpPr>
            <p:nvPr/>
          </p:nvSpPr>
          <p:spPr bwMode="auto">
            <a:xfrm>
              <a:off x="4047" y="1389"/>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7" name="Rectangle 50" descr="20%"/>
            <p:cNvSpPr>
              <a:spLocks noChangeArrowheads="1"/>
            </p:cNvSpPr>
            <p:nvPr/>
          </p:nvSpPr>
          <p:spPr bwMode="auto">
            <a:xfrm>
              <a:off x="3455"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8" name="Rectangle 51" descr="20%"/>
            <p:cNvSpPr>
              <a:spLocks noChangeArrowheads="1"/>
            </p:cNvSpPr>
            <p:nvPr/>
          </p:nvSpPr>
          <p:spPr bwMode="auto">
            <a:xfrm>
              <a:off x="3258"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9" name="Rectangle 52" descr="20%"/>
            <p:cNvSpPr>
              <a:spLocks noChangeArrowheads="1"/>
            </p:cNvSpPr>
            <p:nvPr/>
          </p:nvSpPr>
          <p:spPr bwMode="auto">
            <a:xfrm>
              <a:off x="306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0" name="Rectangle 53"/>
            <p:cNvSpPr>
              <a:spLocks noChangeArrowheads="1"/>
            </p:cNvSpPr>
            <p:nvPr/>
          </p:nvSpPr>
          <p:spPr bwMode="auto">
            <a:xfrm>
              <a:off x="4072" y="1443"/>
              <a:ext cx="148" cy="163"/>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dirty="0">
                  <a:solidFill>
                    <a:srgbClr val="000000"/>
                  </a:solidFill>
                  <a:latin typeface="Symbol" pitchFamily="48" charset="2"/>
                  <a:ea typeface="宋体" charset="-122"/>
                </a:rPr>
                <a:t>t</a:t>
              </a:r>
              <a:r>
                <a:rPr lang="en-US" altLang="zh-CN" sz="2000" baseline="-25000" dirty="0">
                  <a:solidFill>
                    <a:srgbClr val="000000"/>
                  </a:solidFill>
                  <a:latin typeface="Symbol" pitchFamily="48" charset="2"/>
                  <a:ea typeface="宋体" charset="-122"/>
                </a:rPr>
                <a:t>1</a:t>
              </a:r>
              <a:endParaRPr lang="it-IT" altLang="zh-CN" sz="2000" dirty="0">
                <a:solidFill>
                  <a:srgbClr val="000000"/>
                </a:solidFill>
                <a:latin typeface="Symbol" pitchFamily="48" charset="2"/>
                <a:ea typeface="宋体" charset="-122"/>
              </a:endParaRPr>
            </a:p>
          </p:txBody>
        </p:sp>
        <p:sp>
          <p:nvSpPr>
            <p:cNvPr id="31781" name="Rectangle 54"/>
            <p:cNvSpPr>
              <a:spLocks noChangeArrowheads="1"/>
            </p:cNvSpPr>
            <p:nvPr/>
          </p:nvSpPr>
          <p:spPr bwMode="auto">
            <a:xfrm>
              <a:off x="3878" y="1443"/>
              <a:ext cx="148" cy="163"/>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782" name="Rectangle 55"/>
            <p:cNvSpPr>
              <a:spLocks noChangeArrowheads="1"/>
            </p:cNvSpPr>
            <p:nvPr/>
          </p:nvSpPr>
          <p:spPr bwMode="auto">
            <a:xfrm>
              <a:off x="3686" y="1443"/>
              <a:ext cx="147" cy="163"/>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sp>
          <p:nvSpPr>
            <p:cNvPr id="31783" name="Rectangle 56" descr="30%"/>
            <p:cNvSpPr>
              <a:spLocks noChangeArrowheads="1"/>
            </p:cNvSpPr>
            <p:nvPr/>
          </p:nvSpPr>
          <p:spPr bwMode="auto">
            <a:xfrm>
              <a:off x="4047" y="2296"/>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4" name="Rectangle 57" descr="20%"/>
            <p:cNvSpPr>
              <a:spLocks noChangeArrowheads="1"/>
            </p:cNvSpPr>
            <p:nvPr/>
          </p:nvSpPr>
          <p:spPr bwMode="auto">
            <a:xfrm>
              <a:off x="3455"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5" name="Rectangle 58" descr="20%"/>
            <p:cNvSpPr>
              <a:spLocks noChangeArrowheads="1"/>
            </p:cNvSpPr>
            <p:nvPr/>
          </p:nvSpPr>
          <p:spPr bwMode="auto">
            <a:xfrm>
              <a:off x="3258"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6" name="Rectangle 59" descr="20%"/>
            <p:cNvSpPr>
              <a:spLocks noChangeArrowheads="1"/>
            </p:cNvSpPr>
            <p:nvPr/>
          </p:nvSpPr>
          <p:spPr bwMode="auto">
            <a:xfrm>
              <a:off x="3061"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7" name="Rectangle 60"/>
            <p:cNvSpPr>
              <a:spLocks noChangeArrowheads="1"/>
            </p:cNvSpPr>
            <p:nvPr/>
          </p:nvSpPr>
          <p:spPr bwMode="auto">
            <a:xfrm>
              <a:off x="4059" y="1888"/>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788" name="Rectangle 61" descr="20%"/>
            <p:cNvSpPr>
              <a:spLocks noChangeArrowheads="1"/>
            </p:cNvSpPr>
            <p:nvPr/>
          </p:nvSpPr>
          <p:spPr bwMode="auto">
            <a:xfrm>
              <a:off x="365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9" name="Rectangle 62" descr="20%"/>
            <p:cNvSpPr>
              <a:spLocks noChangeArrowheads="1"/>
            </p:cNvSpPr>
            <p:nvPr/>
          </p:nvSpPr>
          <p:spPr bwMode="auto">
            <a:xfrm>
              <a:off x="3852"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90" name="Rectangle 63" descr="20%"/>
            <p:cNvSpPr>
              <a:spLocks noChangeArrowheads="1"/>
            </p:cNvSpPr>
            <p:nvPr/>
          </p:nvSpPr>
          <p:spPr bwMode="auto">
            <a:xfrm>
              <a:off x="3655"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grpSp>
      <p:sp>
        <p:nvSpPr>
          <p:cNvPr id="31753" name="Text Box 64"/>
          <p:cNvSpPr txBox="1">
            <a:spLocks noChangeArrowheads="1"/>
          </p:cNvSpPr>
          <p:nvPr/>
        </p:nvSpPr>
        <p:spPr bwMode="auto">
          <a:xfrm>
            <a:off x="2414385" y="3566379"/>
            <a:ext cx="3163045"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Global scheduling:</a:t>
            </a:r>
          </a:p>
          <a:p>
            <a:pPr algn="ctr"/>
            <a:r>
              <a:rPr lang="en-US" altLang="zh-CN" dirty="0">
                <a:ea typeface="宋体" charset="-122"/>
              </a:rPr>
              <a:t>Single system-wide queue </a:t>
            </a:r>
            <a:endParaRPr lang="en-US" altLang="zh-CN" dirty="0">
              <a:latin typeface="Helvetica" pitchFamily="34" charset="0"/>
              <a:ea typeface="宋体" charset="-122"/>
            </a:endParaRPr>
          </a:p>
        </p:txBody>
      </p:sp>
      <p:sp>
        <p:nvSpPr>
          <p:cNvPr id="31754" name="Text Box 65"/>
          <p:cNvSpPr txBox="1">
            <a:spLocks noChangeArrowheads="1"/>
          </p:cNvSpPr>
          <p:nvPr/>
        </p:nvSpPr>
        <p:spPr bwMode="auto">
          <a:xfrm>
            <a:off x="6877344" y="3566379"/>
            <a:ext cx="2749471"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Partitioned scheduling:</a:t>
            </a:r>
          </a:p>
          <a:p>
            <a:pPr algn="ctr"/>
            <a:r>
              <a:rPr lang="en-US" altLang="zh-CN" dirty="0">
                <a:ea typeface="宋体" charset="-122"/>
              </a:rPr>
              <a:t>per-processor queues</a:t>
            </a:r>
            <a:endParaRPr lang="en-US" altLang="zh-CN" dirty="0">
              <a:latin typeface="Helvetica" pitchFamily="34" charset="0"/>
              <a:ea typeface="宋体" charset="-122"/>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dirty="0">
                <a:ea typeface="宋体" charset="-122"/>
              </a:rPr>
              <a:t>Global Scheduling vs. Partitioned Scheduling</a:t>
            </a:r>
          </a:p>
        </p:txBody>
      </p:sp>
      <p:sp>
        <p:nvSpPr>
          <p:cNvPr id="75779" name="Rectangle 3" descr="Rectangle: Click to edit Master text styles&#10;Second level&#10;Third level&#10;Fourth level&#10;Fifth level"/>
          <p:cNvSpPr>
            <a:spLocks noGrp="1" noChangeArrowheads="1"/>
          </p:cNvSpPr>
          <p:nvPr>
            <p:ph type="body" idx="1"/>
          </p:nvPr>
        </p:nvSpPr>
        <p:spPr>
          <a:xfrm>
            <a:off x="812800" y="914400"/>
            <a:ext cx="5054600" cy="5105400"/>
          </a:xfrm>
        </p:spPr>
        <p:txBody>
          <a:bodyPr/>
          <a:lstStyle/>
          <a:p>
            <a:pPr eaLnBrk="1" hangingPunct="1"/>
            <a:r>
              <a:rPr lang="en-US" altLang="zh-CN" b="1" dirty="0">
                <a:ea typeface="宋体" charset="-122"/>
              </a:rPr>
              <a:t>Global Scheduling</a:t>
            </a:r>
          </a:p>
          <a:p>
            <a:pPr eaLnBrk="1" hangingPunct="1"/>
            <a:r>
              <a:rPr lang="en-US" altLang="zh-CN" dirty="0">
                <a:ea typeface="宋体" charset="-122"/>
              </a:rPr>
              <a:t>Advantages:</a:t>
            </a:r>
          </a:p>
          <a:p>
            <a:pPr lvl="1" eaLnBrk="1" hangingPunct="1"/>
            <a:r>
              <a:rPr lang="en-US" altLang="zh-CN" dirty="0">
                <a:ea typeface="宋体" charset="-122"/>
              </a:rPr>
              <a:t>Runtime load-balancing across cores</a:t>
            </a:r>
          </a:p>
          <a:p>
            <a:pPr lvl="2" eaLnBrk="1" hangingPunct="1"/>
            <a:r>
              <a:rPr lang="en-US" altLang="zh-CN" dirty="0">
                <a:ea typeface="宋体" charset="-122"/>
              </a:rPr>
              <a:t>More effective utilization of processors and overload management</a:t>
            </a:r>
          </a:p>
          <a:p>
            <a:pPr lvl="1" eaLnBrk="1" hangingPunct="1"/>
            <a:r>
              <a:rPr lang="en-US" altLang="zh-CN" dirty="0">
                <a:ea typeface="宋体" charset="-122"/>
              </a:rPr>
              <a:t>Supported by most multiprocessor operating systems</a:t>
            </a:r>
          </a:p>
          <a:p>
            <a:pPr lvl="2" eaLnBrk="1" hangingPunct="1"/>
            <a:r>
              <a:rPr lang="en-US" altLang="zh-CN" dirty="0">
                <a:ea typeface="宋体" charset="-122"/>
              </a:rPr>
              <a:t>Windows, Linux, </a:t>
            </a:r>
            <a:r>
              <a:rPr lang="en-US" altLang="zh-CN" dirty="0" err="1">
                <a:ea typeface="宋体" charset="-122"/>
              </a:rPr>
              <a:t>MacOS</a:t>
            </a:r>
            <a:r>
              <a:rPr lang="en-US" altLang="zh-CN" dirty="0">
                <a:ea typeface="宋体" charset="-122"/>
              </a:rPr>
              <a:t>...</a:t>
            </a:r>
          </a:p>
          <a:p>
            <a:pPr eaLnBrk="1" hangingPunct="1"/>
            <a:r>
              <a:rPr lang="en-US" altLang="zh-CN" dirty="0">
                <a:ea typeface="宋体" charset="-122"/>
              </a:rPr>
              <a:t>Disadvantages:</a:t>
            </a:r>
          </a:p>
          <a:p>
            <a:pPr lvl="1" eaLnBrk="1" hangingPunct="1"/>
            <a:r>
              <a:rPr lang="it-IT" altLang="zh-CN" dirty="0">
                <a:ea typeface="宋体" charset="-122"/>
              </a:rPr>
              <a:t>Low schedulable utilization</a:t>
            </a:r>
          </a:p>
          <a:p>
            <a:pPr lvl="1" eaLnBrk="1" hangingPunct="1"/>
            <a:r>
              <a:rPr lang="en-US" altLang="zh-CN" dirty="0"/>
              <a:t>Weak theoretical framework</a:t>
            </a:r>
          </a:p>
        </p:txBody>
      </p:sp>
      <p:sp>
        <p:nvSpPr>
          <p:cNvPr id="2" name="Rectangle 3" descr="Rectangle: Click to edit Master text styles&#10;Second level&#10;Third level&#10;Fourth level&#10;Fifth level">
            <a:extLst>
              <a:ext uri="{FF2B5EF4-FFF2-40B4-BE49-F238E27FC236}">
                <a16:creationId xmlns:a16="http://schemas.microsoft.com/office/drawing/2014/main" id="{75BF8534-ACD4-7101-ECC5-04C4964DF6BE}"/>
              </a:ext>
            </a:extLst>
          </p:cNvPr>
          <p:cNvSpPr txBox="1">
            <a:spLocks noChangeArrowheads="1"/>
          </p:cNvSpPr>
          <p:nvPr/>
        </p:nvSpPr>
        <p:spPr bwMode="auto">
          <a:xfrm>
            <a:off x="6324602" y="914400"/>
            <a:ext cx="50546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b="1" dirty="0">
                <a:ea typeface="宋体" charset="-122"/>
              </a:rPr>
              <a:t>Partitioned Scheduling</a:t>
            </a:r>
          </a:p>
          <a:p>
            <a:pPr eaLnBrk="1" hangingPunct="1"/>
            <a:r>
              <a:rPr lang="en-US" altLang="zh-CN" dirty="0">
                <a:ea typeface="宋体" charset="-122"/>
              </a:rPr>
              <a:t>Advantages:</a:t>
            </a:r>
          </a:p>
          <a:p>
            <a:pPr lvl="1" eaLnBrk="1" hangingPunct="1"/>
            <a:r>
              <a:rPr lang="en-US" altLang="zh-CN" dirty="0">
                <a:ea typeface="宋体" charset="-122"/>
              </a:rPr>
              <a:t>Mature scheduling framework</a:t>
            </a:r>
          </a:p>
          <a:p>
            <a:pPr lvl="1" eaLnBrk="1" hangingPunct="1"/>
            <a:r>
              <a:rPr lang="en-US" altLang="zh-CN" dirty="0">
                <a:ea typeface="宋体" charset="-122"/>
              </a:rPr>
              <a:t>Uniprocessor scheduling theory scheduling are applicable on each core</a:t>
            </a:r>
            <a:r>
              <a:rPr lang="en-GB" altLang="zh-CN" dirty="0">
                <a:ea typeface="宋体" charset="-122"/>
              </a:rPr>
              <a:t>; </a:t>
            </a:r>
            <a:r>
              <a:rPr lang="en-US" altLang="zh-CN" dirty="0">
                <a:ea typeface="宋体" charset="-122"/>
              </a:rPr>
              <a:t>uniprocessor resource access protocols (PIP, PCP…) can be used</a:t>
            </a:r>
          </a:p>
          <a:p>
            <a:pPr lvl="1" eaLnBrk="1" hangingPunct="1"/>
            <a:r>
              <a:rPr lang="en-US" altLang="zh-CN" dirty="0">
                <a:ea typeface="宋体" charset="-122"/>
              </a:rPr>
              <a:t>Partitioning of tasks can be done by efficient bin-packing algorithms</a:t>
            </a:r>
          </a:p>
          <a:p>
            <a:pPr eaLnBrk="1" hangingPunct="1"/>
            <a:r>
              <a:rPr lang="en-US" altLang="zh-CN" dirty="0">
                <a:ea typeface="宋体" charset="-122"/>
              </a:rPr>
              <a:t>Disadvantages:</a:t>
            </a:r>
          </a:p>
          <a:p>
            <a:pPr lvl="1" eaLnBrk="1" hangingPunct="1"/>
            <a:r>
              <a:rPr lang="en-US" altLang="zh-CN" dirty="0">
                <a:ea typeface="宋体" charset="-122"/>
              </a:rPr>
              <a:t>No runtime load-balancing; surplus CPU time cannot be shared among processors</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it-IT" altLang="zh-CN">
                <a:ea typeface="宋体" charset="-122"/>
              </a:rPr>
              <a:t>Partitioned Scheduling</a:t>
            </a:r>
          </a:p>
        </p:txBody>
      </p:sp>
      <p:sp>
        <p:nvSpPr>
          <p:cNvPr id="57347" name="Rectangle 3" descr="Rectangle: Click to edit Master text styles&#10;Second level&#10;Third level&#10;Fourth level&#10;Fifth level"/>
          <p:cNvSpPr>
            <a:spLocks noGrp="1" noChangeArrowheads="1"/>
          </p:cNvSpPr>
          <p:nvPr>
            <p:ph type="body" idx="1"/>
          </p:nvPr>
        </p:nvSpPr>
        <p:spPr>
          <a:xfrm>
            <a:off x="2209800" y="1161256"/>
            <a:ext cx="7993062" cy="4535487"/>
          </a:xfrm>
        </p:spPr>
        <p:txBody>
          <a:bodyPr>
            <a:normAutofit/>
          </a:bodyPr>
          <a:lstStyle/>
          <a:p>
            <a:pPr eaLnBrk="1" hangingPunct="1"/>
            <a:r>
              <a:rPr lang="it-IT" altLang="zh-CN" sz="2800" dirty="0">
                <a:ea typeface="宋体" charset="-122"/>
              </a:rPr>
              <a:t>Scheduling problem reduces to:</a:t>
            </a: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p:txBody>
      </p:sp>
      <p:sp>
        <p:nvSpPr>
          <p:cNvPr id="57348" name="Rectangle 7"/>
          <p:cNvSpPr>
            <a:spLocks noChangeArrowheads="1"/>
          </p:cNvSpPr>
          <p:nvPr/>
        </p:nvSpPr>
        <p:spPr bwMode="auto">
          <a:xfrm>
            <a:off x="2671763" y="1929605"/>
            <a:ext cx="1800225" cy="8651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Bin-packing</a:t>
            </a:r>
          </a:p>
          <a:p>
            <a:r>
              <a:rPr lang="it-IT" altLang="zh-CN">
                <a:ea typeface="宋体" charset="-122"/>
              </a:rPr>
              <a:t>problem</a:t>
            </a:r>
          </a:p>
        </p:txBody>
      </p:sp>
      <p:sp>
        <p:nvSpPr>
          <p:cNvPr id="57349" name="Rectangle 9"/>
          <p:cNvSpPr>
            <a:spLocks noChangeArrowheads="1"/>
          </p:cNvSpPr>
          <p:nvPr/>
        </p:nvSpPr>
        <p:spPr bwMode="auto">
          <a:xfrm>
            <a:off x="5264151" y="1856580"/>
            <a:ext cx="1944687" cy="10810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Uniprocessor</a:t>
            </a:r>
          </a:p>
          <a:p>
            <a:r>
              <a:rPr lang="it-IT" altLang="zh-CN">
                <a:ea typeface="宋体" charset="-122"/>
              </a:rPr>
              <a:t>scheduling</a:t>
            </a:r>
          </a:p>
          <a:p>
            <a:r>
              <a:rPr lang="it-IT" altLang="zh-CN">
                <a:ea typeface="宋体" charset="-122"/>
              </a:rPr>
              <a:t>problem</a:t>
            </a:r>
          </a:p>
        </p:txBody>
      </p:sp>
      <p:sp>
        <p:nvSpPr>
          <p:cNvPr id="57350" name="Text Box 10"/>
          <p:cNvSpPr txBox="1">
            <a:spLocks noChangeArrowheads="1"/>
          </p:cNvSpPr>
          <p:nvPr/>
        </p:nvSpPr>
        <p:spPr bwMode="auto">
          <a:xfrm>
            <a:off x="4543425" y="1948655"/>
            <a:ext cx="497252" cy="707886"/>
          </a:xfrm>
          <a:prstGeom prst="rect">
            <a:avLst/>
          </a:prstGeom>
          <a:noFill/>
          <a:ln w="9525" algn="ctr">
            <a:noFill/>
            <a:miter lim="800000"/>
            <a:headEnd/>
            <a:tailEnd/>
          </a:ln>
        </p:spPr>
        <p:txBody>
          <a:bodyPr wrap="none">
            <a:spAutoFit/>
          </a:bodyPr>
          <a:lstStyle/>
          <a:p>
            <a:r>
              <a:rPr lang="it-IT" altLang="zh-CN" sz="4000">
                <a:solidFill>
                  <a:schemeClr val="folHlink"/>
                </a:solidFill>
                <a:ea typeface="宋体" charset="-122"/>
              </a:rPr>
              <a:t>+</a:t>
            </a:r>
          </a:p>
        </p:txBody>
      </p:sp>
      <p:pic>
        <p:nvPicPr>
          <p:cNvPr id="57351" name="Picture 17"/>
          <p:cNvPicPr>
            <a:picLocks noChangeAspect="1" noChangeArrowheads="1"/>
          </p:cNvPicPr>
          <p:nvPr/>
        </p:nvPicPr>
        <p:blipFill>
          <a:blip r:embed="rId3"/>
          <a:srcRect/>
          <a:stretch>
            <a:fillRect/>
          </a:stretch>
        </p:blipFill>
        <p:spPr bwMode="auto">
          <a:xfrm>
            <a:off x="7634287" y="3455194"/>
            <a:ext cx="476250" cy="447675"/>
          </a:xfrm>
          <a:prstGeom prst="rect">
            <a:avLst/>
          </a:prstGeom>
          <a:noFill/>
          <a:ln w="9525" algn="ctr">
            <a:noFill/>
            <a:miter lim="800000"/>
            <a:headEnd/>
            <a:tailEnd/>
          </a:ln>
        </p:spPr>
      </p:pic>
      <p:sp>
        <p:nvSpPr>
          <p:cNvPr id="57352" name="Text Box 18"/>
          <p:cNvSpPr txBox="1">
            <a:spLocks noChangeArrowheads="1"/>
          </p:cNvSpPr>
          <p:nvPr/>
        </p:nvSpPr>
        <p:spPr bwMode="auto">
          <a:xfrm>
            <a:off x="2887662" y="3013868"/>
            <a:ext cx="1144865" cy="369332"/>
          </a:xfrm>
          <a:prstGeom prst="rect">
            <a:avLst/>
          </a:prstGeom>
          <a:noFill/>
          <a:ln w="9525" algn="ctr">
            <a:noFill/>
            <a:miter lim="800000"/>
            <a:headEnd/>
            <a:tailEnd/>
          </a:ln>
        </p:spPr>
        <p:txBody>
          <a:bodyPr wrap="none">
            <a:spAutoFit/>
          </a:bodyPr>
          <a:lstStyle/>
          <a:p>
            <a:r>
              <a:rPr lang="it-IT" altLang="zh-CN">
                <a:ea typeface="宋体" charset="-122"/>
              </a:rPr>
              <a:t>NP-hard</a:t>
            </a:r>
          </a:p>
        </p:txBody>
      </p:sp>
      <p:sp>
        <p:nvSpPr>
          <p:cNvPr id="57353" name="Text Box 20"/>
          <p:cNvSpPr txBox="1">
            <a:spLocks noChangeArrowheads="1"/>
          </p:cNvSpPr>
          <p:nvPr/>
        </p:nvSpPr>
        <p:spPr bwMode="auto">
          <a:xfrm>
            <a:off x="1900237" y="3920330"/>
            <a:ext cx="3773790" cy="1938992"/>
          </a:xfrm>
          <a:prstGeom prst="rect">
            <a:avLst/>
          </a:prstGeom>
          <a:noFill/>
          <a:ln w="9525" algn="ctr">
            <a:noFill/>
            <a:miter lim="800000"/>
            <a:headEnd/>
            <a:tailEnd/>
          </a:ln>
        </p:spPr>
        <p:txBody>
          <a:bodyPr wrap="none">
            <a:spAutoFit/>
          </a:bodyPr>
          <a:lstStyle/>
          <a:p>
            <a:r>
              <a:rPr lang="it-IT" altLang="zh-CN" sz="2000" dirty="0">
                <a:ea typeface="宋体" charset="-122"/>
              </a:rPr>
              <a:t>Various heuristics algorithms</a:t>
            </a:r>
          </a:p>
          <a:p>
            <a:r>
              <a:rPr lang="en-US" altLang="zh-CN" sz="2000" dirty="0">
                <a:ea typeface="宋体" charset="-122"/>
              </a:rPr>
              <a:t>First Fit (FF)</a:t>
            </a:r>
          </a:p>
          <a:p>
            <a:r>
              <a:rPr lang="en-US" altLang="zh-CN" sz="2000" dirty="0">
                <a:ea typeface="宋体" charset="-122"/>
              </a:rPr>
              <a:t>Best Fit (BF)</a:t>
            </a:r>
          </a:p>
          <a:p>
            <a:r>
              <a:rPr lang="en-US" altLang="zh-CN" sz="2000" dirty="0">
                <a:ea typeface="宋体" charset="-122"/>
              </a:rPr>
              <a:t>Worst Fit (WF)</a:t>
            </a:r>
          </a:p>
          <a:p>
            <a:r>
              <a:rPr lang="en-US" altLang="zh-CN" sz="2000" dirty="0">
                <a:ea typeface="宋体" charset="-122"/>
              </a:rPr>
              <a:t>Next Fit (NF)</a:t>
            </a:r>
          </a:p>
          <a:p>
            <a:endParaRPr lang="it-IT" altLang="zh-CN" sz="2000" dirty="0">
              <a:ea typeface="宋体" charset="-122"/>
            </a:endParaRPr>
          </a:p>
        </p:txBody>
      </p:sp>
      <p:sp>
        <p:nvSpPr>
          <p:cNvPr id="57354" name="Text Box 21"/>
          <p:cNvSpPr txBox="1">
            <a:spLocks noChangeArrowheads="1"/>
          </p:cNvSpPr>
          <p:nvPr/>
        </p:nvSpPr>
        <p:spPr bwMode="auto">
          <a:xfrm>
            <a:off x="5551487" y="3010693"/>
            <a:ext cx="1425390" cy="369332"/>
          </a:xfrm>
          <a:prstGeom prst="rect">
            <a:avLst/>
          </a:prstGeom>
          <a:noFill/>
          <a:ln w="9525" algn="ctr">
            <a:noFill/>
            <a:miter lim="800000"/>
            <a:headEnd/>
            <a:tailEnd/>
          </a:ln>
        </p:spPr>
        <p:txBody>
          <a:bodyPr wrap="none">
            <a:spAutoFit/>
          </a:bodyPr>
          <a:lstStyle/>
          <a:p>
            <a:r>
              <a:rPr lang="it-IT" altLang="zh-CN">
                <a:ea typeface="宋体" charset="-122"/>
              </a:rPr>
              <a:t>Well known</a:t>
            </a:r>
          </a:p>
        </p:txBody>
      </p:sp>
      <p:sp>
        <p:nvSpPr>
          <p:cNvPr id="57355" name="Rectangle 24"/>
          <p:cNvSpPr>
            <a:spLocks noChangeArrowheads="1"/>
          </p:cNvSpPr>
          <p:nvPr/>
        </p:nvSpPr>
        <p:spPr bwMode="auto">
          <a:xfrm>
            <a:off x="7412038" y="3880644"/>
            <a:ext cx="1027845" cy="646331"/>
          </a:xfrm>
          <a:prstGeom prst="rect">
            <a:avLst/>
          </a:prstGeom>
          <a:noFill/>
          <a:ln w="9525" algn="ctr">
            <a:noFill/>
            <a:miter lim="800000"/>
            <a:headEnd/>
            <a:tailEnd/>
          </a:ln>
        </p:spPr>
        <p:txBody>
          <a:bodyPr wrap="none">
            <a:spAutoFit/>
          </a:bodyPr>
          <a:lstStyle/>
          <a:p>
            <a:r>
              <a:rPr lang="it-IT" altLang="zh-CN">
                <a:ea typeface="宋体" charset="-122"/>
              </a:rPr>
              <a:t>EDF</a:t>
            </a:r>
          </a:p>
          <a:p>
            <a:r>
              <a:rPr lang="it-IT" altLang="zh-CN">
                <a:ea typeface="宋体" charset="-122"/>
              </a:rPr>
              <a:t>U</a:t>
            </a:r>
            <a:r>
              <a:rPr lang="it-IT" altLang="zh-CN" baseline="-25000">
                <a:ea typeface="宋体" charset="-122"/>
              </a:rPr>
              <a:t>tot </a:t>
            </a:r>
            <a:r>
              <a:rPr lang="it-IT" altLang="zh-CN">
                <a:ea typeface="宋体" charset="-122"/>
              </a:rPr>
              <a:t>≤ 1</a:t>
            </a:r>
          </a:p>
        </p:txBody>
      </p:sp>
      <p:sp>
        <p:nvSpPr>
          <p:cNvPr id="57356" name="Rectangle 40"/>
          <p:cNvSpPr>
            <a:spLocks noChangeArrowheads="1"/>
          </p:cNvSpPr>
          <p:nvPr/>
        </p:nvSpPr>
        <p:spPr bwMode="auto">
          <a:xfrm>
            <a:off x="8439150" y="2447131"/>
            <a:ext cx="296862" cy="327025"/>
          </a:xfrm>
          <a:prstGeom prst="rect">
            <a:avLst/>
          </a:prstGeom>
          <a:solidFill>
            <a:srgbClr val="FF0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2</a:t>
            </a:r>
            <a:endParaRPr lang="it-IT" altLang="zh-CN" sz="2000">
              <a:solidFill>
                <a:srgbClr val="000000"/>
              </a:solidFill>
              <a:latin typeface="Symbol" pitchFamily="18" charset="2"/>
              <a:ea typeface="宋体" charset="-122"/>
            </a:endParaRPr>
          </a:p>
        </p:txBody>
      </p:sp>
      <p:sp>
        <p:nvSpPr>
          <p:cNvPr id="57357" name="Rectangle 46"/>
          <p:cNvSpPr>
            <a:spLocks noChangeArrowheads="1"/>
          </p:cNvSpPr>
          <p:nvPr/>
        </p:nvSpPr>
        <p:spPr bwMode="auto">
          <a:xfrm>
            <a:off x="8072438" y="2231231"/>
            <a:ext cx="295275" cy="327025"/>
          </a:xfrm>
          <a:prstGeom prst="rect">
            <a:avLst/>
          </a:prstGeom>
          <a:solidFill>
            <a:srgbClr val="FFCF01"/>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1</a:t>
            </a:r>
            <a:endParaRPr lang="it-IT" altLang="zh-CN" sz="2000">
              <a:solidFill>
                <a:srgbClr val="000000"/>
              </a:solidFill>
              <a:latin typeface="Symbol" pitchFamily="18" charset="2"/>
              <a:ea typeface="宋体" charset="-122"/>
            </a:endParaRPr>
          </a:p>
        </p:txBody>
      </p:sp>
      <p:sp>
        <p:nvSpPr>
          <p:cNvPr id="57358" name="Rectangle 47"/>
          <p:cNvSpPr>
            <a:spLocks noChangeArrowheads="1"/>
          </p:cNvSpPr>
          <p:nvPr/>
        </p:nvSpPr>
        <p:spPr bwMode="auto">
          <a:xfrm>
            <a:off x="8799513" y="2231231"/>
            <a:ext cx="295275" cy="327025"/>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3</a:t>
            </a:r>
            <a:endParaRPr lang="it-IT" altLang="zh-CN" sz="2000">
              <a:solidFill>
                <a:srgbClr val="000000"/>
              </a:solidFill>
              <a:latin typeface="Symbol" pitchFamily="18" charset="2"/>
              <a:ea typeface="宋体" charset="-122"/>
            </a:endParaRPr>
          </a:p>
        </p:txBody>
      </p:sp>
      <p:sp>
        <p:nvSpPr>
          <p:cNvPr id="57359" name="Rectangle 48"/>
          <p:cNvSpPr>
            <a:spLocks noChangeArrowheads="1"/>
          </p:cNvSpPr>
          <p:nvPr/>
        </p:nvSpPr>
        <p:spPr bwMode="auto">
          <a:xfrm>
            <a:off x="9159875" y="2447131"/>
            <a:ext cx="296862" cy="327025"/>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4</a:t>
            </a:r>
            <a:endParaRPr lang="it-IT" altLang="zh-CN" sz="2000">
              <a:solidFill>
                <a:srgbClr val="000000"/>
              </a:solidFill>
              <a:latin typeface="Symbol" pitchFamily="18" charset="2"/>
              <a:ea typeface="宋体" charset="-122"/>
            </a:endParaRPr>
          </a:p>
        </p:txBody>
      </p:sp>
      <p:sp>
        <p:nvSpPr>
          <p:cNvPr id="57360" name="Rectangle 49"/>
          <p:cNvSpPr>
            <a:spLocks noChangeArrowheads="1"/>
          </p:cNvSpPr>
          <p:nvPr/>
        </p:nvSpPr>
        <p:spPr bwMode="auto">
          <a:xfrm>
            <a:off x="9520238" y="2231231"/>
            <a:ext cx="295275" cy="327025"/>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5</a:t>
            </a:r>
            <a:endParaRPr lang="it-IT" altLang="zh-CN" sz="2000">
              <a:solidFill>
                <a:srgbClr val="000000"/>
              </a:solidFill>
              <a:latin typeface="Symbol" pitchFamily="18" charset="2"/>
              <a:ea typeface="宋体" charset="-122"/>
            </a:endParaRPr>
          </a:p>
        </p:txBody>
      </p:sp>
      <p:pic>
        <p:nvPicPr>
          <p:cNvPr id="57361" name="Picture 50"/>
          <p:cNvPicPr>
            <a:picLocks noChangeAspect="1" noChangeArrowheads="1"/>
          </p:cNvPicPr>
          <p:nvPr/>
        </p:nvPicPr>
        <p:blipFill>
          <a:blip r:embed="rId3"/>
          <a:srcRect/>
          <a:stretch>
            <a:fillRect/>
          </a:stretch>
        </p:blipFill>
        <p:spPr bwMode="auto">
          <a:xfrm>
            <a:off x="8718550" y="3455194"/>
            <a:ext cx="476250" cy="447675"/>
          </a:xfrm>
          <a:prstGeom prst="rect">
            <a:avLst/>
          </a:prstGeom>
          <a:noFill/>
          <a:ln w="9525" algn="ctr">
            <a:noFill/>
            <a:miter lim="800000"/>
            <a:headEnd/>
            <a:tailEnd/>
          </a:ln>
        </p:spPr>
      </p:pic>
      <p:sp>
        <p:nvSpPr>
          <p:cNvPr id="57362" name="Rectangle 51"/>
          <p:cNvSpPr>
            <a:spLocks noChangeArrowheads="1"/>
          </p:cNvSpPr>
          <p:nvPr/>
        </p:nvSpPr>
        <p:spPr bwMode="auto">
          <a:xfrm>
            <a:off x="8553451" y="3880644"/>
            <a:ext cx="830677" cy="646331"/>
          </a:xfrm>
          <a:prstGeom prst="rect">
            <a:avLst/>
          </a:prstGeom>
          <a:noFill/>
          <a:ln w="9525" algn="ctr">
            <a:noFill/>
            <a:miter lim="800000"/>
            <a:headEnd/>
            <a:tailEnd/>
          </a:ln>
        </p:spPr>
        <p:txBody>
          <a:bodyPr wrap="none">
            <a:spAutoFit/>
          </a:bodyPr>
          <a:lstStyle/>
          <a:p>
            <a:r>
              <a:rPr lang="it-IT" altLang="zh-CN">
                <a:ea typeface="宋体" charset="-122"/>
              </a:rPr>
              <a:t>RM</a:t>
            </a:r>
          </a:p>
          <a:p>
            <a:r>
              <a:rPr lang="it-IT" altLang="zh-CN">
                <a:ea typeface="宋体" charset="-122"/>
              </a:rPr>
              <a:t>(RTA)</a:t>
            </a:r>
          </a:p>
        </p:txBody>
      </p:sp>
      <p:pic>
        <p:nvPicPr>
          <p:cNvPr id="57363" name="Picture 52"/>
          <p:cNvPicPr>
            <a:picLocks noChangeAspect="1" noChangeArrowheads="1"/>
          </p:cNvPicPr>
          <p:nvPr/>
        </p:nvPicPr>
        <p:blipFill>
          <a:blip r:embed="rId3"/>
          <a:srcRect/>
          <a:stretch>
            <a:fillRect/>
          </a:stretch>
        </p:blipFill>
        <p:spPr bwMode="auto">
          <a:xfrm>
            <a:off x="9726612" y="3455194"/>
            <a:ext cx="476250" cy="447675"/>
          </a:xfrm>
          <a:prstGeom prst="rect">
            <a:avLst/>
          </a:prstGeom>
          <a:noFill/>
          <a:ln w="9525" algn="ctr">
            <a:noFill/>
            <a:miter lim="800000"/>
            <a:headEnd/>
            <a:tailEnd/>
          </a:ln>
        </p:spPr>
      </p:pic>
      <p:sp>
        <p:nvSpPr>
          <p:cNvPr id="57364" name="Rectangle 53"/>
          <p:cNvSpPr>
            <a:spLocks noChangeArrowheads="1"/>
          </p:cNvSpPr>
          <p:nvPr/>
        </p:nvSpPr>
        <p:spPr bwMode="auto">
          <a:xfrm>
            <a:off x="9752012" y="3880643"/>
            <a:ext cx="482824" cy="369332"/>
          </a:xfrm>
          <a:prstGeom prst="rect">
            <a:avLst/>
          </a:prstGeom>
          <a:noFill/>
          <a:ln w="9525" algn="ctr">
            <a:noFill/>
            <a:miter lim="800000"/>
            <a:headEnd/>
            <a:tailEnd/>
          </a:ln>
        </p:spPr>
        <p:txBody>
          <a:bodyPr wrap="none">
            <a:spAutoFit/>
          </a:bodyPr>
          <a:lstStyle/>
          <a:p>
            <a:r>
              <a:rPr lang="it-IT" altLang="zh-CN">
                <a:ea typeface="宋体" charset="-122"/>
              </a:rPr>
              <a:t>...</a:t>
            </a:r>
          </a:p>
        </p:txBody>
      </p:sp>
      <p:sp>
        <p:nvSpPr>
          <p:cNvPr id="57365" name="Line 55"/>
          <p:cNvSpPr>
            <a:spLocks noChangeShapeType="1"/>
          </p:cNvSpPr>
          <p:nvPr/>
        </p:nvSpPr>
        <p:spPr bwMode="auto">
          <a:xfrm flipH="1">
            <a:off x="8143875" y="2736055"/>
            <a:ext cx="792162"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6" name="Line 56"/>
          <p:cNvSpPr>
            <a:spLocks noChangeShapeType="1"/>
          </p:cNvSpPr>
          <p:nvPr/>
        </p:nvSpPr>
        <p:spPr bwMode="auto">
          <a:xfrm>
            <a:off x="8936037" y="2736055"/>
            <a:ext cx="865188"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7" name="Line 57"/>
          <p:cNvSpPr>
            <a:spLocks noChangeShapeType="1"/>
          </p:cNvSpPr>
          <p:nvPr/>
        </p:nvSpPr>
        <p:spPr bwMode="auto">
          <a:xfrm>
            <a:off x="8936037" y="2736055"/>
            <a:ext cx="0"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8" name="AutoShape 58"/>
          <p:cNvSpPr>
            <a:spLocks noChangeArrowheads="1"/>
          </p:cNvSpPr>
          <p:nvPr/>
        </p:nvSpPr>
        <p:spPr bwMode="auto">
          <a:xfrm>
            <a:off x="3392487" y="3585369"/>
            <a:ext cx="215900" cy="288925"/>
          </a:xfrm>
          <a:prstGeom prst="downArrow">
            <a:avLst>
              <a:gd name="adj1" fmla="val 50000"/>
              <a:gd name="adj2" fmla="val 33456"/>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a:ea typeface="宋体" charset="-122"/>
              </a:rPr>
              <a:t>Partitioned Scheduling</a:t>
            </a:r>
          </a:p>
        </p:txBody>
      </p:sp>
      <mc:AlternateContent xmlns:mc="http://schemas.openxmlformats.org/markup-compatibility/2006" xmlns:a14="http://schemas.microsoft.com/office/drawing/2010/main">
        <mc:Choice Requires="a14">
          <p:sp>
            <p:nvSpPr>
              <p:cNvPr id="61443" name="Rectangle 3" descr="Rectangle: Click to edit Master text styles&#10;Second level&#10;Third level&#10;Fourth level&#10;Fifth level"/>
              <p:cNvSpPr>
                <a:spLocks noGrp="1" noChangeArrowheads="1"/>
              </p:cNvSpPr>
              <p:nvPr>
                <p:ph type="body" idx="1"/>
              </p:nvPr>
            </p:nvSpPr>
            <p:spPr>
              <a:xfrm>
                <a:off x="812800" y="914400"/>
                <a:ext cx="10566400" cy="5638800"/>
              </a:xfrm>
            </p:spPr>
            <p:txBody>
              <a:bodyPr>
                <a:normAutofit fontScale="92500"/>
              </a:bodyPr>
              <a:lstStyle/>
              <a:p>
                <a:pPr eaLnBrk="1" hangingPunct="1"/>
                <a:r>
                  <a:rPr lang="en-US" altLang="zh-CN" dirty="0">
                    <a:ea typeface="宋体" charset="-122"/>
                  </a:rPr>
                  <a:t>Bin-packing algorithms:</a:t>
                </a:r>
              </a:p>
              <a:p>
                <a:pPr lvl="1" eaLnBrk="1" hangingPunct="1"/>
                <a:r>
                  <a:rPr lang="en-US" altLang="zh-CN" dirty="0">
                    <a:ea typeface="宋体" charset="-122"/>
                  </a:rPr>
                  <a:t>The problem concerns packing objects of varying sizes in boxes (”bins”) with some optimization objective, e.g., minimizing number of used boxes (best-fit), or minimizing the maximum workload for each box (worst-fit)</a:t>
                </a:r>
              </a:p>
              <a:p>
                <a:pPr eaLnBrk="1" hangingPunct="1"/>
                <a:r>
                  <a:rPr lang="en-US" altLang="zh-CN" dirty="0">
                    <a:ea typeface="宋体" charset="-122"/>
                  </a:rPr>
                  <a:t>Application to multiprocessor scheduling:</a:t>
                </a:r>
              </a:p>
              <a:p>
                <a:pPr lvl="1" eaLnBrk="1" hangingPunct="1"/>
                <a:r>
                  <a:rPr lang="en-US" altLang="zh-CN" dirty="0">
                    <a:ea typeface="宋体" charset="-122"/>
                  </a:rPr>
                  <a:t>Bins are represented by processors and objects by tasks</a:t>
                </a:r>
              </a:p>
              <a:p>
                <a:pPr lvl="1" eaLnBrk="1" hangingPunct="1"/>
                <a:r>
                  <a:rPr lang="en-US" altLang="zh-CN" dirty="0">
                    <a:ea typeface="宋体" charset="-122"/>
                  </a:rPr>
                  <a:t>The decision whether a processor is ”full” or not is derived from a utilization-based feasibility test.</a:t>
                </a:r>
              </a:p>
              <a:p>
                <a:pPr eaLnBrk="1" hangingPunct="1"/>
                <a:r>
                  <a:rPr lang="en-US" altLang="zh-CN" dirty="0">
                    <a:ea typeface="宋体" charset="-122"/>
                  </a:rPr>
                  <a:t>Since optimal bin-packing is a NP-complete problem, partitioned scheduling is also NP-complete</a:t>
                </a:r>
              </a:p>
              <a:p>
                <a:pPr eaLnBrk="1" hangingPunct="1"/>
                <a:r>
                  <a:rPr lang="en-US" altLang="zh-CN" dirty="0">
                    <a:ea typeface="宋体" charset="-122"/>
                  </a:rPr>
                  <a:t>Example: Rate-Monotonic-First-Fit (RMFF): (</a:t>
                </a:r>
                <a:r>
                  <a:rPr lang="en-US" altLang="zh-CN" dirty="0" err="1">
                    <a:ea typeface="宋体" charset="-122"/>
                  </a:rPr>
                  <a:t>Dhall</a:t>
                </a:r>
                <a:r>
                  <a:rPr lang="en-US" altLang="zh-CN" dirty="0">
                    <a:ea typeface="宋体" charset="-122"/>
                  </a:rPr>
                  <a:t> and Liu, 1978)</a:t>
                </a:r>
              </a:p>
              <a:p>
                <a:pPr lvl="1" eaLnBrk="1" hangingPunct="1"/>
                <a:r>
                  <a:rPr lang="en-US" altLang="zh-CN" dirty="0">
                    <a:ea typeface="宋体" charset="-122"/>
                  </a:rPr>
                  <a:t>Let the processors be indexed as 1, 2, …</a:t>
                </a:r>
              </a:p>
              <a:p>
                <a:pPr lvl="1" eaLnBrk="1" hangingPunct="1"/>
                <a:r>
                  <a:rPr lang="en-US" altLang="zh-CN" dirty="0">
                    <a:ea typeface="宋体" charset="-122"/>
                  </a:rPr>
                  <a:t>Assign the tasks to processor in the order of increasing periods (that is, RM order)</a:t>
                </a:r>
              </a:p>
              <a:p>
                <a:pPr lvl="1" eaLnBrk="1" hangingPunct="1"/>
                <a:r>
                  <a:rPr lang="en-US" altLang="zh-CN" dirty="0">
                    <a:ea typeface="宋体" charset="-122"/>
                  </a:rPr>
                  <a:t>For each task </a:t>
                </a:r>
                <a14:m>
                  <m:oMath xmlns:m="http://schemas.openxmlformats.org/officeDocument/2006/math">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𝜏</m:t>
                        </m:r>
                      </m:e>
                      <m:sub>
                        <m:r>
                          <a:rPr lang="en-GB" altLang="zh-CN" b="0" i="1" dirty="0" smtClean="0">
                            <a:latin typeface="Cambria Math" panose="02040503050406030204" pitchFamily="18" charset="0"/>
                            <a:ea typeface="宋体" charset="-122"/>
                          </a:rPr>
                          <m:t>𝑖</m:t>
                        </m:r>
                      </m:sub>
                    </m:sSub>
                  </m:oMath>
                </a14:m>
                <a:r>
                  <a:rPr lang="en-US" altLang="zh-CN" dirty="0">
                    <a:ea typeface="宋体" charset="-122"/>
                  </a:rPr>
                  <a:t>, choose the lowest previously-used processor </a:t>
                </a:r>
                <a:r>
                  <a:rPr lang="en-US" altLang="zh-CN" i="1" dirty="0">
                    <a:ea typeface="宋体" charset="-122"/>
                  </a:rPr>
                  <a:t>j </a:t>
                </a:r>
                <a:r>
                  <a:rPr lang="en-US" altLang="zh-CN" dirty="0">
                    <a:ea typeface="宋体" charset="-122"/>
                  </a:rPr>
                  <a:t>such that  </a:t>
                </a:r>
                <a14:m>
                  <m:oMath xmlns:m="http://schemas.openxmlformats.org/officeDocument/2006/math">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𝜏</m:t>
                        </m:r>
                      </m:e>
                      <m:sub>
                        <m:r>
                          <a:rPr lang="en-GB" altLang="zh-CN" i="1" dirty="0">
                            <a:latin typeface="Cambria Math" panose="02040503050406030204" pitchFamily="18" charset="0"/>
                            <a:ea typeface="宋体" charset="-122"/>
                          </a:rPr>
                          <m:t>𝑖</m:t>
                        </m:r>
                      </m:sub>
                    </m:sSub>
                  </m:oMath>
                </a14:m>
                <a:r>
                  <a:rPr lang="en-US" altLang="zh-CN" dirty="0">
                    <a:ea typeface="宋体" charset="-122"/>
                  </a:rPr>
                  <a:t>, together with all tasks that have already been assigned to processor j, can be feasibly scheduled according to the utilization-based </a:t>
                </a:r>
                <a:r>
                  <a:rPr lang="en-US" altLang="zh-CN" dirty="0" err="1">
                    <a:ea typeface="宋体" charset="-122"/>
                  </a:rPr>
                  <a:t>schedulability</a:t>
                </a:r>
                <a:r>
                  <a:rPr lang="en-US" altLang="zh-CN" dirty="0">
                    <a:ea typeface="宋体" charset="-122"/>
                  </a:rPr>
                  <a:t> test</a:t>
                </a:r>
              </a:p>
              <a:p>
                <a:pPr lvl="1" eaLnBrk="1" hangingPunct="1"/>
                <a:r>
                  <a:rPr lang="en-US" altLang="zh-CN" dirty="0">
                    <a:ea typeface="宋体" charset="-122"/>
                  </a:rPr>
                  <a:t>Additional processors are added if needed</a:t>
                </a:r>
              </a:p>
            </p:txBody>
          </p:sp>
        </mc:Choice>
        <mc:Fallback xmlns="">
          <p:sp>
            <p:nvSpPr>
              <p:cNvPr id="6144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812800" y="914400"/>
                <a:ext cx="10566400" cy="5638800"/>
              </a:xfrm>
              <a:blipFill>
                <a:blip r:embed="rId3"/>
                <a:stretch>
                  <a:fillRect l="-865" t="-1838" b="-973"/>
                </a:stretch>
              </a:blipFill>
            </p:spPr>
            <p:txBody>
              <a:bodyPr/>
              <a:lstStyle/>
              <a:p>
                <a:r>
                  <a:rPr lang="en-SE">
                    <a:noFill/>
                  </a:rPr>
                  <a:t> </a:t>
                </a:r>
              </a:p>
            </p:txBody>
          </p:sp>
        </mc:Fallback>
      </mc:AlternateContent>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524001" y="152400"/>
            <a:ext cx="8812213" cy="762000"/>
          </a:xfrm>
        </p:spPr>
        <p:txBody>
          <a:bodyPr>
            <a:normAutofit/>
          </a:bodyPr>
          <a:lstStyle/>
          <a:p>
            <a:pPr eaLnBrk="1" hangingPunct="1"/>
            <a:r>
              <a:rPr lang="en-US" altLang="zh-CN" dirty="0">
                <a:ea typeface="宋体" charset="-122"/>
              </a:rPr>
              <a:t>Assumptions for Global Scheduling</a:t>
            </a:r>
          </a:p>
        </p:txBody>
      </p:sp>
      <p:sp>
        <p:nvSpPr>
          <p:cNvPr id="6758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eaLnBrk="1" hangingPunct="1"/>
            <a:r>
              <a:rPr lang="en-US" altLang="zh-CN" dirty="0">
                <a:ea typeface="宋体" charset="-122"/>
              </a:rPr>
              <a:t>Work-conserving:</a:t>
            </a:r>
          </a:p>
          <a:p>
            <a:pPr lvl="1" eaLnBrk="1" hangingPunct="1"/>
            <a:r>
              <a:rPr lang="en-US" altLang="zh-CN" dirty="0">
                <a:ea typeface="宋体" charset="-122"/>
              </a:rPr>
              <a:t>At each instant, the highest-priority jobs that are eligible to execute are selected for execution upon the available processors</a:t>
            </a:r>
          </a:p>
          <a:p>
            <a:pPr lvl="1" eaLnBrk="1" hangingPunct="1"/>
            <a:r>
              <a:rPr lang="it-IT" altLang="zh-CN" dirty="0">
                <a:ea typeface="宋体" charset="-122"/>
              </a:rPr>
              <a:t>No processor is ever idle when the ready queue is non-empty</a:t>
            </a:r>
          </a:p>
          <a:p>
            <a:pPr eaLnBrk="1" hangingPunct="1"/>
            <a:r>
              <a:rPr lang="it-IT" altLang="zh-CN" dirty="0">
                <a:ea typeface="宋体" charset="-122"/>
              </a:rPr>
              <a:t>Preemption and Migration support</a:t>
            </a:r>
          </a:p>
          <a:p>
            <a:pPr lvl="1" eaLnBrk="1" hangingPunct="1"/>
            <a:r>
              <a:rPr lang="it-IT" altLang="zh-CN" dirty="0">
                <a:ea typeface="宋体" charset="-122"/>
              </a:rPr>
              <a:t>For global schedulers, a preempted task can resume its execution on a different processor with 0 overhead</a:t>
            </a:r>
          </a:p>
          <a:p>
            <a:pPr lvl="1" eaLnBrk="1" hangingPunct="1"/>
            <a:r>
              <a:rPr lang="it-IT" altLang="zh-CN" dirty="0">
                <a:ea typeface="宋体" charset="-122"/>
              </a:rPr>
              <a:t>Cost of preemption/migration integrated into task WCET</a:t>
            </a:r>
          </a:p>
          <a:p>
            <a:pPr eaLnBrk="1" hangingPunct="1"/>
            <a:r>
              <a:rPr lang="it-IT" altLang="zh-CN" dirty="0">
                <a:ea typeface="宋体" charset="-122"/>
              </a:rPr>
              <a:t>No job-level parallelism</a:t>
            </a:r>
          </a:p>
          <a:p>
            <a:pPr lvl="1" eaLnBrk="1" hangingPunct="1"/>
            <a:r>
              <a:rPr lang="it-IT" altLang="zh-CN" dirty="0">
                <a:ea typeface="宋体" charset="-122"/>
              </a:rPr>
              <a:t>the same job cannot be </a:t>
            </a:r>
            <a:r>
              <a:rPr lang="it-IT" altLang="zh-CN" i="1" dirty="0">
                <a:ea typeface="宋体" charset="-122"/>
              </a:rPr>
              <a:t>simultaneously</a:t>
            </a:r>
            <a:r>
              <a:rPr lang="it-IT" altLang="zh-CN" dirty="0">
                <a:ea typeface="宋体" charset="-122"/>
              </a:rPr>
              <a:t> executed on more than one processor</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a:ea typeface="宋体" charset="-122"/>
              </a:rPr>
              <a:t>Source of Difficulty</a:t>
            </a:r>
            <a:endParaRPr lang="it-IT" altLang="zh-CN">
              <a:ea typeface="宋体" charset="-122"/>
            </a:endParaRPr>
          </a:p>
        </p:txBody>
      </p:sp>
      <p:sp>
        <p:nvSpPr>
          <p:cNvPr id="696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it-IT" altLang="zh-CN">
                <a:ea typeface="宋体" charset="-122"/>
              </a:rPr>
              <a:t>The “no job-level parallelism” assumption leads to difficult scheduling problems</a:t>
            </a:r>
          </a:p>
          <a:p>
            <a:pPr eaLnBrk="1" hangingPunct="1"/>
            <a:r>
              <a:rPr lang="it-IT" altLang="zh-CN">
                <a:latin typeface="Times New Roman" pitchFamily="18" charset="0"/>
                <a:ea typeface="宋体" charset="-122"/>
              </a:rPr>
              <a:t>“</a:t>
            </a:r>
            <a:r>
              <a:rPr lang="it-IT" altLang="zh-CN">
                <a:ea typeface="宋体" charset="-122"/>
              </a:rPr>
              <a:t>The simple fact that a task can use only one processor even when several processors are free at the same time adds a surprising amount of difficulty to the scheduling of multiple processors</a:t>
            </a:r>
            <a:r>
              <a:rPr lang="it-IT" altLang="zh-CN">
                <a:latin typeface="Times New Roman" pitchFamily="18" charset="0"/>
                <a:ea typeface="宋体" charset="-122"/>
              </a:rPr>
              <a:t>”</a:t>
            </a:r>
            <a:r>
              <a:rPr lang="it-IT" altLang="zh-CN">
                <a:ea typeface="宋体" charset="-122"/>
              </a:rPr>
              <a:t> [Liu</a:t>
            </a:r>
            <a:r>
              <a:rPr lang="it-IT" altLang="zh-CN">
                <a:latin typeface="Times New Roman" pitchFamily="18" charset="0"/>
                <a:ea typeface="宋体" charset="-122"/>
              </a:rPr>
              <a:t>’</a:t>
            </a:r>
            <a:r>
              <a:rPr lang="it-IT" altLang="zh-CN">
                <a:ea typeface="宋体" charset="-122"/>
              </a:rPr>
              <a:t>69]</a:t>
            </a:r>
          </a:p>
        </p:txBody>
      </p:sp>
      <p:sp>
        <p:nvSpPr>
          <p:cNvPr id="69636" name="Line 4"/>
          <p:cNvSpPr>
            <a:spLocks noChangeShapeType="1"/>
          </p:cNvSpPr>
          <p:nvPr/>
        </p:nvSpPr>
        <p:spPr bwMode="auto">
          <a:xfrm>
            <a:off x="4430714" y="4605338"/>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7" name="Line 6"/>
          <p:cNvSpPr>
            <a:spLocks noChangeShapeType="1"/>
          </p:cNvSpPr>
          <p:nvPr/>
        </p:nvSpPr>
        <p:spPr bwMode="auto">
          <a:xfrm>
            <a:off x="4430714" y="5180013"/>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8" name="Line 7"/>
          <p:cNvSpPr>
            <a:spLocks noChangeShapeType="1"/>
          </p:cNvSpPr>
          <p:nvPr/>
        </p:nvSpPr>
        <p:spPr bwMode="auto">
          <a:xfrm>
            <a:off x="4430714" y="5829300"/>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9" name="Text Box 8"/>
          <p:cNvSpPr txBox="1">
            <a:spLocks noChangeArrowheads="1"/>
          </p:cNvSpPr>
          <p:nvPr/>
        </p:nvSpPr>
        <p:spPr bwMode="auto">
          <a:xfrm>
            <a:off x="3556001" y="4383088"/>
            <a:ext cx="761747" cy="369332"/>
          </a:xfrm>
          <a:prstGeom prst="rect">
            <a:avLst/>
          </a:prstGeom>
          <a:noFill/>
          <a:ln w="9525" algn="ctr">
            <a:noFill/>
            <a:miter lim="800000"/>
            <a:headEnd/>
            <a:tailEnd/>
          </a:ln>
        </p:spPr>
        <p:txBody>
          <a:bodyPr wrap="none">
            <a:spAutoFit/>
          </a:bodyPr>
          <a:lstStyle/>
          <a:p>
            <a:r>
              <a:rPr lang="en-US" altLang="zh-CN">
                <a:ea typeface="宋体" charset="-122"/>
              </a:rPr>
              <a:t>CPU1</a:t>
            </a:r>
            <a:endParaRPr lang="it-IT" altLang="zh-CN">
              <a:ea typeface="宋体" charset="-122"/>
            </a:endParaRPr>
          </a:p>
        </p:txBody>
      </p:sp>
      <p:sp>
        <p:nvSpPr>
          <p:cNvPr id="69640" name="Text Box 9"/>
          <p:cNvSpPr txBox="1">
            <a:spLocks noChangeArrowheads="1"/>
          </p:cNvSpPr>
          <p:nvPr/>
        </p:nvSpPr>
        <p:spPr bwMode="auto">
          <a:xfrm>
            <a:off x="3565526" y="5019675"/>
            <a:ext cx="761747" cy="369332"/>
          </a:xfrm>
          <a:prstGeom prst="rect">
            <a:avLst/>
          </a:prstGeom>
          <a:noFill/>
          <a:ln w="9525" algn="ctr">
            <a:noFill/>
            <a:miter lim="800000"/>
            <a:headEnd/>
            <a:tailEnd/>
          </a:ln>
        </p:spPr>
        <p:txBody>
          <a:bodyPr wrap="none">
            <a:spAutoFit/>
          </a:bodyPr>
          <a:lstStyle/>
          <a:p>
            <a:r>
              <a:rPr lang="en-US" altLang="zh-CN">
                <a:ea typeface="宋体" charset="-122"/>
              </a:rPr>
              <a:t>CPU2</a:t>
            </a:r>
            <a:endParaRPr lang="it-IT" altLang="zh-CN">
              <a:ea typeface="宋体" charset="-122"/>
            </a:endParaRPr>
          </a:p>
        </p:txBody>
      </p:sp>
      <p:sp>
        <p:nvSpPr>
          <p:cNvPr id="69641" name="Text Box 10"/>
          <p:cNvSpPr txBox="1">
            <a:spLocks noChangeArrowheads="1"/>
          </p:cNvSpPr>
          <p:nvPr/>
        </p:nvSpPr>
        <p:spPr bwMode="auto">
          <a:xfrm>
            <a:off x="3565526" y="5684838"/>
            <a:ext cx="761747" cy="369332"/>
          </a:xfrm>
          <a:prstGeom prst="rect">
            <a:avLst/>
          </a:prstGeom>
          <a:noFill/>
          <a:ln w="9525" algn="ctr">
            <a:noFill/>
            <a:miter lim="800000"/>
            <a:headEnd/>
            <a:tailEnd/>
          </a:ln>
        </p:spPr>
        <p:txBody>
          <a:bodyPr wrap="none">
            <a:spAutoFit/>
          </a:bodyPr>
          <a:lstStyle/>
          <a:p>
            <a:r>
              <a:rPr lang="en-US" altLang="zh-CN">
                <a:ea typeface="宋体" charset="-122"/>
              </a:rPr>
              <a:t>CPU3</a:t>
            </a:r>
            <a:endParaRPr lang="it-IT" altLang="zh-CN">
              <a:ea typeface="宋体" charset="-122"/>
            </a:endParaRPr>
          </a:p>
        </p:txBody>
      </p:sp>
      <p:sp>
        <p:nvSpPr>
          <p:cNvPr id="69642" name="Line 12"/>
          <p:cNvSpPr>
            <a:spLocks noChangeShapeType="1"/>
          </p:cNvSpPr>
          <p:nvPr/>
        </p:nvSpPr>
        <p:spPr bwMode="auto">
          <a:xfrm flipH="1">
            <a:off x="7165975"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3" name="Line 13"/>
          <p:cNvSpPr>
            <a:spLocks noChangeShapeType="1"/>
          </p:cNvSpPr>
          <p:nvPr/>
        </p:nvSpPr>
        <p:spPr bwMode="auto">
          <a:xfrm flipV="1">
            <a:off x="4933950"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4" name="Rectangle 14"/>
          <p:cNvSpPr>
            <a:spLocks noChangeArrowheads="1"/>
          </p:cNvSpPr>
          <p:nvPr/>
        </p:nvSpPr>
        <p:spPr bwMode="auto">
          <a:xfrm>
            <a:off x="4935539" y="4392613"/>
            <a:ext cx="1582737" cy="215900"/>
          </a:xfrm>
          <a:prstGeom prst="rect">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
        <p:nvSpPr>
          <p:cNvPr id="69645" name="Line 15"/>
          <p:cNvSpPr>
            <a:spLocks noChangeShapeType="1"/>
          </p:cNvSpPr>
          <p:nvPr/>
        </p:nvSpPr>
        <p:spPr bwMode="auto">
          <a:xfrm>
            <a:off x="4922838" y="4621214"/>
            <a:ext cx="0" cy="1512887"/>
          </a:xfrm>
          <a:prstGeom prst="line">
            <a:avLst/>
          </a:prstGeom>
          <a:noFill/>
          <a:ln w="9525">
            <a:solidFill>
              <a:schemeClr val="tx1"/>
            </a:solidFill>
            <a:round/>
            <a:headEnd/>
            <a:tailEnd/>
          </a:ln>
        </p:spPr>
        <p:txBody>
          <a:bodyPr wrap="none" anchor="ctr"/>
          <a:lstStyle/>
          <a:p>
            <a:endParaRPr lang="zh-CN" altLang="en-US"/>
          </a:p>
        </p:txBody>
      </p:sp>
      <p:sp>
        <p:nvSpPr>
          <p:cNvPr id="69646" name="Line 16"/>
          <p:cNvSpPr>
            <a:spLocks noChangeShapeType="1"/>
          </p:cNvSpPr>
          <p:nvPr/>
        </p:nvSpPr>
        <p:spPr bwMode="auto">
          <a:xfrm>
            <a:off x="6518275" y="4621214"/>
            <a:ext cx="0" cy="1512887"/>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
        <p:nvSpPr>
          <p:cNvPr id="55"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56"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57"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58"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70663" name="Text Box 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dirty="0">
                <a:ea typeface="宋体" charset="-122"/>
              </a:rPr>
              <a:t>Global queue</a:t>
            </a:r>
            <a:endParaRPr lang="en-US" altLang="zh-CN" sz="2000" dirty="0">
              <a:ea typeface="宋体" charset="-122"/>
            </a:endParaRPr>
          </a:p>
          <a:p>
            <a:r>
              <a:rPr lang="en-US" altLang="zh-CN" sz="2000" dirty="0">
                <a:ea typeface="宋体" charset="-122"/>
              </a:rPr>
              <a:t>(ordered according to a given policy)</a:t>
            </a:r>
            <a:endParaRPr lang="it-IT" altLang="zh-CN" sz="2000" dirty="0">
              <a:ea typeface="宋体" charset="-122"/>
            </a:endParaRPr>
          </a:p>
        </p:txBody>
      </p:sp>
      <p:sp>
        <p:nvSpPr>
          <p:cNvPr id="6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6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0668" name="Rectangle 12"/>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65" name="Line 13"/>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6" name="Line 14"/>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7" name="Line 15"/>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8" name="Line 16"/>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9" name="Text Box 17"/>
          <p:cNvSpPr txBox="1">
            <a:spLocks noChangeArrowheads="1"/>
          </p:cNvSpPr>
          <p:nvPr/>
        </p:nvSpPr>
        <p:spPr bwMode="auto">
          <a:xfrm>
            <a:off x="2438400" y="5573713"/>
            <a:ext cx="7315200" cy="369332"/>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The first m jobs in the queue are scheduled upon the m CPUs</a:t>
            </a:r>
          </a:p>
        </p:txBody>
      </p:sp>
      <p:sp>
        <p:nvSpPr>
          <p:cNvPr id="70" name="Rectangle 18"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1" name="Rectangle 19"/>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2" name="Rectangle 20"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 name="Rectangle 21"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4" name="Rectangle 22"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5" name="Rectangle 23"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6" name="Rectangle 24"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7" name="Rectangle 25"/>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0682" name="Rectangle 26"/>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0683" name="Rectangle 27"/>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0684" name="Rectangle 28"/>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911B-C803-1AC4-E74A-6E96D52E0978}"/>
              </a:ext>
            </a:extLst>
          </p:cNvPr>
          <p:cNvSpPr>
            <a:spLocks noGrp="1"/>
          </p:cNvSpPr>
          <p:nvPr>
            <p:ph type="title"/>
          </p:nvPr>
        </p:nvSpPr>
        <p:spPr/>
        <p:txBody>
          <a:bodyPr/>
          <a:lstStyle/>
          <a:p>
            <a:r>
              <a:rPr lang="en-GB" dirty="0"/>
              <a:t>RTOS Requirements </a:t>
            </a:r>
            <a:endParaRPr lang="en-SE" dirty="0"/>
          </a:p>
        </p:txBody>
      </p:sp>
      <p:sp>
        <p:nvSpPr>
          <p:cNvPr id="3" name="Content Placeholder 2">
            <a:extLst>
              <a:ext uri="{FF2B5EF4-FFF2-40B4-BE49-F238E27FC236}">
                <a16:creationId xmlns:a16="http://schemas.microsoft.com/office/drawing/2014/main" id="{E3EDB587-0E79-E96B-EFB8-AF2B97347ABF}"/>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Timeliness: results must be correct not only in their value but also in the time domain</a:t>
            </a:r>
          </a:p>
          <a:p>
            <a:pPr lvl="1"/>
            <a:r>
              <a:rPr lang="en-GB" dirty="0">
                <a:ea typeface="宋体" pitchFamily="2" charset="-122"/>
              </a:rPr>
              <a:t>	provide kernel mechanism for time management and for handling tasks with explicit timing constraints and different criticality</a:t>
            </a:r>
          </a:p>
          <a:p>
            <a:pPr eaLnBrk="1" hangingPunct="1"/>
            <a:r>
              <a:rPr lang="en-GB" dirty="0">
                <a:ea typeface="宋体" pitchFamily="2" charset="-122"/>
              </a:rPr>
              <a:t>Predictability: system must be </a:t>
            </a:r>
            <a:r>
              <a:rPr lang="en-GB" dirty="0" err="1">
                <a:ea typeface="宋体" pitchFamily="2" charset="-122"/>
              </a:rPr>
              <a:t>analyzable</a:t>
            </a:r>
            <a:r>
              <a:rPr lang="en-GB" dirty="0">
                <a:ea typeface="宋体" pitchFamily="2" charset="-122"/>
              </a:rPr>
              <a:t> to predict the consequences of any scheduling decision</a:t>
            </a:r>
          </a:p>
          <a:p>
            <a:pPr lvl="1"/>
            <a:r>
              <a:rPr lang="en-GB" dirty="0">
                <a:ea typeface="宋体" pitchFamily="2" charset="-122"/>
              </a:rPr>
              <a:t>	if some task cannot be guaranteed within time constraints, system must notify this in advance, to handle the exception (plan alternative actions)</a:t>
            </a:r>
          </a:p>
          <a:p>
            <a:pPr eaLnBrk="1" hangingPunct="1"/>
            <a:r>
              <a:rPr lang="en-GB" dirty="0">
                <a:ea typeface="宋体" pitchFamily="2" charset="-122"/>
              </a:rPr>
              <a:t>Efficiency: operating system should optimize the use of available resources (computation time, memory, energy)</a:t>
            </a:r>
          </a:p>
          <a:p>
            <a:pPr eaLnBrk="1" hangingPunct="1"/>
            <a:r>
              <a:rPr lang="en-GB" dirty="0">
                <a:ea typeface="宋体" pitchFamily="2" charset="-122"/>
              </a:rPr>
              <a:t>Robustness: must be resilient to peak-load conditions</a:t>
            </a:r>
          </a:p>
          <a:p>
            <a:pPr eaLnBrk="1" hangingPunct="1"/>
            <a:r>
              <a:rPr lang="en-GB" dirty="0">
                <a:ea typeface="宋体" pitchFamily="2" charset="-122"/>
              </a:rPr>
              <a:t>Fault tolerance: single software/hardware failures should not cause the system to crash</a:t>
            </a:r>
          </a:p>
          <a:p>
            <a:pPr eaLnBrk="1" hangingPunct="1"/>
            <a:r>
              <a:rPr lang="en-GB" dirty="0">
                <a:ea typeface="宋体" pitchFamily="2" charset="-122"/>
              </a:rPr>
              <a:t>Maintainability: modular architecture to ensure that modifications are easy to perform</a:t>
            </a:r>
            <a:endParaRPr lang="en-SE" dirty="0">
              <a:ea typeface="宋体" pitchFamily="2" charset="-122"/>
            </a:endParaRPr>
          </a:p>
        </p:txBody>
      </p:sp>
    </p:spTree>
    <p:extLst>
      <p:ext uri="{BB962C8B-B14F-4D97-AF65-F5344CB8AC3E}">
        <p14:creationId xmlns:p14="http://schemas.microsoft.com/office/powerpoint/2010/main" val="2962228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8915400" y="46593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86" name="Rectangle 3"/>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87" name="Oval 5"/>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88" name="Oval 6"/>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89" name="Oval 7"/>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94" name="Line 12"/>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5" name="Line 13"/>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6" name="Line 14"/>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7" name="Line 15"/>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98" name="Text Box 16"/>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finishes its execution, the next job in the queue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is scheduled on the available CPU</a:t>
                </a:r>
              </a:p>
            </p:txBody>
          </p:sp>
        </mc:Choice>
        <mc:Fallback xmlns="">
          <p:sp>
            <p:nvSpPr>
              <p:cNvPr id="98" name="Text Box 16"/>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b="-15094"/>
                </a:stretch>
              </a:blipFill>
              <a:ln w="9525">
                <a:noFill/>
                <a:miter lim="800000"/>
                <a:headEnd/>
                <a:tailEnd/>
              </a:ln>
            </p:spPr>
            <p:txBody>
              <a:bodyPr/>
              <a:lstStyle/>
              <a:p>
                <a:r>
                  <a:rPr lang="en-SE">
                    <a:noFill/>
                  </a:rPr>
                  <a:t> </a:t>
                </a:r>
              </a:p>
            </p:txBody>
          </p:sp>
        </mc:Fallback>
      </mc:AlternateContent>
      <p:sp>
        <p:nvSpPr>
          <p:cNvPr id="99" name="Rectangle 17"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0" name="Rectangle 18"/>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1" name="Rectangle 19"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2" name="Rectangle 20"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3" name="Rectangle 21"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4" name="Rectangle 22"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5" name="Rectangle 23"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6" name="Rectangle 24"/>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1704" name="Rectangle 25"/>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1705" name="Rectangle 26"/>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06" name="Rectangle 27"/>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110" name="Rectangle 28"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grpSp>
        <p:nvGrpSpPr>
          <p:cNvPr id="2" name="Group 29"/>
          <p:cNvGrpSpPr>
            <a:grpSpLocks/>
          </p:cNvGrpSpPr>
          <p:nvPr/>
        </p:nvGrpSpPr>
        <p:grpSpPr bwMode="auto">
          <a:xfrm>
            <a:off x="2362200" y="3287713"/>
            <a:ext cx="3657600" cy="762000"/>
            <a:chOff x="528" y="3024"/>
            <a:chExt cx="2304" cy="480"/>
          </a:xfrm>
        </p:grpSpPr>
        <p:sp>
          <p:nvSpPr>
            <p:cNvPr id="112" name="Rectangle 30"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31"/>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14" name="Rectangle 32"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5" name="Rectangle 33"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34"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7" name="Rectangle 35"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8" name="Rectangle 36"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9" name="Rectangle 37"/>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0" name="Rectangle 38"/>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21" name="Rectangle 3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40"/>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23" name="Rectangle 41"/>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24" name="Rectangle 42"/>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10" name="Text Box 43"/>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582C577E-9D36-C71D-84B9-761F071E6B0A}"/>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dissolve">
                                      <p:cBhvr>
                                        <p:cTn id="11" dur="500"/>
                                        <p:tgtEl>
                                          <p:spTgt spid="11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dissolve">
                                      <p:cBhvr>
                                        <p:cTn id="19"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utoUpdateAnimBg="0"/>
      <p:bldP spid="110" grpId="0" animBg="1"/>
      <p:bldP spid="124"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4"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95"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6"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7" name="Rectangle 7"/>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8" name="Rectangle 8"/>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9" name="Rectangle 9"/>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0" name="Line 10"/>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1" name="Line 11"/>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2"/>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3"/>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104" name="Text Box 14"/>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new higher priority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arrives, it preempts the job with lowest priority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among the executing ones</a:t>
                </a:r>
              </a:p>
            </p:txBody>
          </p:sp>
        </mc:Choice>
        <mc:Fallback xmlns="">
          <p:sp>
            <p:nvSpPr>
              <p:cNvPr id="104" name="Text Box 14"/>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r="-1167" b="-15094"/>
                </a:stretch>
              </a:blipFill>
              <a:ln w="9525">
                <a:noFill/>
                <a:miter lim="800000"/>
                <a:headEnd/>
                <a:tailEnd/>
              </a:ln>
            </p:spPr>
            <p:txBody>
              <a:bodyPr/>
              <a:lstStyle/>
              <a:p>
                <a:r>
                  <a:rPr lang="en-SE">
                    <a:noFill/>
                  </a:rPr>
                  <a:t> </a:t>
                </a:r>
              </a:p>
            </p:txBody>
          </p:sp>
        </mc:Fallback>
      </mc:AlternateContent>
      <p:grpSp>
        <p:nvGrpSpPr>
          <p:cNvPr id="72718" name="Group 15"/>
          <p:cNvGrpSpPr>
            <a:grpSpLocks/>
          </p:cNvGrpSpPr>
          <p:nvPr/>
        </p:nvGrpSpPr>
        <p:grpSpPr bwMode="auto">
          <a:xfrm>
            <a:off x="2362200" y="3287713"/>
            <a:ext cx="3657600" cy="762000"/>
            <a:chOff x="528" y="3024"/>
            <a:chExt cx="2304" cy="480"/>
          </a:xfrm>
        </p:grpSpPr>
        <p:sp>
          <p:nvSpPr>
            <p:cNvPr id="106" name="Rectangle 16"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7"/>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8"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20"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21"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2"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3"/>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14" name="Rectangle 24"/>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15" name="Rectangle 25"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26"/>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17" name="Rectangle 27"/>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72719" name="Rectangle 28"/>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119" name="Rectangle 29"/>
          <p:cNvSpPr>
            <a:spLocks noChangeArrowheads="1"/>
          </p:cNvSpPr>
          <p:nvPr/>
        </p:nvSpPr>
        <p:spPr bwMode="auto">
          <a:xfrm>
            <a:off x="4267200" y="41259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grpSp>
        <p:nvGrpSpPr>
          <p:cNvPr id="3" name="Group 30"/>
          <p:cNvGrpSpPr>
            <a:grpSpLocks/>
          </p:cNvGrpSpPr>
          <p:nvPr/>
        </p:nvGrpSpPr>
        <p:grpSpPr bwMode="auto">
          <a:xfrm>
            <a:off x="2362200" y="3287713"/>
            <a:ext cx="3657600" cy="762000"/>
            <a:chOff x="528" y="2256"/>
            <a:chExt cx="2304" cy="480"/>
          </a:xfrm>
        </p:grpSpPr>
        <p:sp>
          <p:nvSpPr>
            <p:cNvPr id="121" name="Rectangle 31" descr="30%"/>
            <p:cNvSpPr>
              <a:spLocks noChangeArrowheads="1"/>
            </p:cNvSpPr>
            <p:nvPr/>
          </p:nvSpPr>
          <p:spPr bwMode="auto">
            <a:xfrm>
              <a:off x="2064"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32"/>
            <p:cNvSpPr>
              <a:spLocks noChangeArrowheads="1"/>
            </p:cNvSpPr>
            <p:nvPr/>
          </p:nvSpPr>
          <p:spPr bwMode="auto">
            <a:xfrm>
              <a:off x="2112" y="235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latin typeface="Symbol" pitchFamily="18" charset="2"/>
                  <a:ea typeface="宋体" charset="-122"/>
                </a:rPr>
                <a:t>t</a:t>
              </a:r>
              <a:r>
                <a:rPr lang="en-US" altLang="zh-CN" kern="0" baseline="-25000" dirty="0">
                  <a:solidFill>
                    <a:sysClr val="windowText" lastClr="000000"/>
                  </a:solidFill>
                  <a:latin typeface="Symbol" pitchFamily="18" charset="2"/>
                  <a:ea typeface="宋体" charset="-122"/>
                </a:rPr>
                <a:t>2</a:t>
              </a:r>
              <a:endParaRPr lang="it-IT" altLang="zh-CN" kern="0" dirty="0">
                <a:solidFill>
                  <a:sysClr val="windowText" lastClr="000000"/>
                </a:solidFill>
                <a:latin typeface="Symbol" pitchFamily="18" charset="2"/>
                <a:ea typeface="宋体" charset="-122"/>
              </a:endParaRPr>
            </a:p>
          </p:txBody>
        </p:sp>
        <p:sp>
          <p:nvSpPr>
            <p:cNvPr id="123" name="Rectangle 33" descr="30%"/>
            <p:cNvSpPr>
              <a:spLocks noChangeArrowheads="1"/>
            </p:cNvSpPr>
            <p:nvPr/>
          </p:nvSpPr>
          <p:spPr bwMode="auto">
            <a:xfrm>
              <a:off x="2448"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4"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5" name="Rectangle 35" descr="20%"/>
            <p:cNvSpPr>
              <a:spLocks noChangeArrowheads="1"/>
            </p:cNvSpPr>
            <p:nvPr/>
          </p:nvSpPr>
          <p:spPr bwMode="auto">
            <a:xfrm>
              <a:off x="1296"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6" name="Rectangle 36" descr="20%"/>
            <p:cNvSpPr>
              <a:spLocks noChangeArrowheads="1"/>
            </p:cNvSpPr>
            <p:nvPr/>
          </p:nvSpPr>
          <p:spPr bwMode="auto">
            <a:xfrm>
              <a:off x="912"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7" descr="20%"/>
            <p:cNvSpPr>
              <a:spLocks noChangeArrowheads="1"/>
            </p:cNvSpPr>
            <p:nvPr/>
          </p:nvSpPr>
          <p:spPr bwMode="auto">
            <a:xfrm>
              <a:off x="528"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8"/>
            <p:cNvSpPr>
              <a:spLocks noChangeArrowheads="1"/>
            </p:cNvSpPr>
            <p:nvPr/>
          </p:nvSpPr>
          <p:spPr bwMode="auto">
            <a:xfrm>
              <a:off x="2496" y="2352"/>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9" name="Rectangle 39"/>
            <p:cNvSpPr>
              <a:spLocks noChangeArrowheads="1"/>
            </p:cNvSpPr>
            <p:nvPr/>
          </p:nvSpPr>
          <p:spPr bwMode="auto">
            <a:xfrm>
              <a:off x="1728" y="235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0" name="Rectangle 40"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41"/>
            <p:cNvSpPr>
              <a:spLocks noChangeArrowheads="1"/>
            </p:cNvSpPr>
            <p:nvPr/>
          </p:nvSpPr>
          <p:spPr bwMode="auto">
            <a:xfrm>
              <a:off x="1344" y="2352"/>
              <a:ext cx="288" cy="288"/>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2" name="Rectangle 42"/>
            <p:cNvSpPr>
              <a:spLocks noChangeArrowheads="1"/>
            </p:cNvSpPr>
            <p:nvPr/>
          </p:nvSpPr>
          <p:spPr bwMode="auto">
            <a:xfrm>
              <a:off x="960" y="235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33" name="Rectangle 43"/>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dirty="0">
                <a:latin typeface="Symbol" pitchFamily="18" charset="2"/>
                <a:ea typeface="宋体" charset="-122"/>
              </a:rPr>
              <a:t>t3</a:t>
            </a:r>
            <a:endParaRPr lang="it-IT" altLang="zh-CN" dirty="0">
              <a:latin typeface="Symbol" pitchFamily="18" charset="2"/>
              <a:ea typeface="宋体" charset="-122"/>
            </a:endParaRPr>
          </a:p>
        </p:txBody>
      </p:sp>
      <p:sp>
        <p:nvSpPr>
          <p:cNvPr id="134" name="Rectangle 44"/>
          <p:cNvSpPr>
            <a:spLocks noChangeArrowheads="1"/>
          </p:cNvSpPr>
          <p:nvPr/>
        </p:nvSpPr>
        <p:spPr bwMode="auto">
          <a:xfrm>
            <a:off x="3886200" y="4125913"/>
            <a:ext cx="1066800" cy="685800"/>
          </a:xfrm>
          <a:prstGeom prst="rect">
            <a:avLst/>
          </a:prstGeom>
          <a:solidFill>
            <a:srgbClr val="FFFFFF"/>
          </a:solidFill>
          <a:ln w="9525">
            <a:no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5" name="Rectangle 45"/>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36" name="Rectangle 46"/>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72726" name="Text Box 4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2" name="Rectangle 3">
            <a:extLst>
              <a:ext uri="{FF2B5EF4-FFF2-40B4-BE49-F238E27FC236}">
                <a16:creationId xmlns:a16="http://schemas.microsoft.com/office/drawing/2014/main" id="{AE3E8FC8-A11B-E376-7C54-C2F76481C33F}"/>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0-#ppt_w/2"/>
                                          </p:val>
                                        </p:tav>
                                        <p:tav tm="100000">
                                          <p:val>
                                            <p:strVal val="#ppt_x"/>
                                          </p:val>
                                        </p:tav>
                                      </p:tavLst>
                                    </p:anim>
                                    <p:anim calcmode="lin" valueType="num">
                                      <p:cBhvr additive="base">
                                        <p:cTn id="8"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34"/>
                                        </p:tgtEl>
                                        <p:attrNameLst>
                                          <p:attrName>style.visibility</p:attrName>
                                        </p:attrNameLst>
                                      </p:cBhvr>
                                      <p:to>
                                        <p:strVal val="visible"/>
                                      </p:to>
                                    </p:set>
                                    <p:animEffect transition="in" filter="dissolve">
                                      <p:cBhvr>
                                        <p:cTn id="21" dur="500"/>
                                        <p:tgtEl>
                                          <p:spTgt spid="134"/>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133"/>
                                        </p:tgtEl>
                                        <p:attrNameLst>
                                          <p:attrName>style.visibility</p:attrName>
                                        </p:attrNameLst>
                                      </p:cBhvr>
                                      <p:to>
                                        <p:strVal val="visible"/>
                                      </p:to>
                                    </p:set>
                                    <p:animEffect transition="in" filter="dissolve">
                                      <p:cBhvr>
                                        <p:cTn id="25" dur="500"/>
                                        <p:tgtEl>
                                          <p:spTgt spid="133"/>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36"/>
                                        </p:tgtEl>
                                        <p:attrNameLst>
                                          <p:attrName>style.visibility</p:attrName>
                                        </p:attrNameLst>
                                      </p:cBhvr>
                                      <p:to>
                                        <p:strVal val="visible"/>
                                      </p:to>
                                    </p:set>
                                    <p:animEffect transition="in" filter="dissolve">
                                      <p:cBhvr>
                                        <p:cTn id="29"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autoUpdateAnimBg="0"/>
      <p:bldP spid="133" grpId="0" animBg="1" autoUpdateAnimBg="0"/>
      <p:bldP spid="134" grpId="0" animBg="1"/>
      <p:bldP spid="135" grpId="0" animBg="1" autoUpdateAnimBg="0"/>
      <p:bldP spid="136" grpId="0" animBg="1"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 name="Oval 3"/>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96" name="Oval 4"/>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7" name="Oval 5"/>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8" name="Rectangle 6"/>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9" name="Rectangle 7"/>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00" name="Rectangle 8"/>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sz="2000" kern="0">
                <a:solidFill>
                  <a:sysClr val="windowText" lastClr="000000"/>
                </a:solidFill>
                <a:latin typeface="Symbol" pitchFamily="18" charset="2"/>
                <a:ea typeface="宋体" charset="-122"/>
              </a:rPr>
              <a:t>t</a:t>
            </a:r>
            <a:r>
              <a:rPr lang="en-US" altLang="zh-CN" sz="2000" kern="0" baseline="-25000">
                <a:solidFill>
                  <a:sysClr val="windowText" lastClr="000000"/>
                </a:solidFill>
                <a:latin typeface="Symbol" pitchFamily="18" charset="2"/>
                <a:ea typeface="宋体" charset="-122"/>
              </a:rPr>
              <a:t>2</a:t>
            </a:r>
            <a:endParaRPr lang="it-IT" altLang="zh-CN" sz="2000" kern="0">
              <a:solidFill>
                <a:sysClr val="windowText" lastClr="000000"/>
              </a:solidFill>
              <a:latin typeface="Symbol" pitchFamily="18" charset="2"/>
              <a:ea typeface="宋体" charset="-122"/>
            </a:endParaRPr>
          </a:p>
        </p:txBody>
      </p:sp>
      <p:sp>
        <p:nvSpPr>
          <p:cNvPr id="101" name="Line 9"/>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0"/>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1"/>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4" name="Line 12"/>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105" name="Text Box 13"/>
              <p:cNvSpPr txBox="1">
                <a:spLocks noChangeArrowheads="1"/>
              </p:cNvSpPr>
              <p:nvPr/>
            </p:nvSpPr>
            <p:spPr bwMode="auto">
              <a:xfrm>
                <a:off x="2438400" y="5573714"/>
                <a:ext cx="7315200" cy="923330"/>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another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𝟏</m:t>
                        </m:r>
                      </m:sub>
                    </m:sSub>
                  </m:oMath>
                </a14:m>
                <a:r>
                  <a:rPr lang="it-IT" altLang="zh-CN" kern="0" dirty="0">
                    <a:solidFill>
                      <a:srgbClr val="3333CC"/>
                    </a:solidFill>
                    <a:ea typeface="宋体" charset="-122"/>
                  </a:rPr>
                  <a:t> finishes its execution, the preempted job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can resume its execution. Net effect: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i="1" kern="0">
                            <a:solidFill>
                              <a:srgbClr val="3333CC"/>
                            </a:solidFill>
                            <a:latin typeface="Cambria Math" panose="02040503050406030204" pitchFamily="18" charset="0"/>
                            <a:ea typeface="宋体" charset="-122"/>
                          </a:rPr>
                          <m:t>𝟒</m:t>
                        </m:r>
                      </m:sub>
                    </m:sSub>
                  </m:oMath>
                </a14:m>
                <a:r>
                  <a:rPr lang="en-GB" altLang="zh-CN" kern="0" dirty="0">
                    <a:solidFill>
                      <a:srgbClr val="3333CC"/>
                    </a:solidFill>
                    <a:ea typeface="宋体" charset="-122"/>
                  </a:rPr>
                  <a:t> “migrated” from</a:t>
                </a:r>
              </a:p>
              <a:p>
                <a:pPr fontAlgn="auto">
                  <a:spcBef>
                    <a:spcPts val="0"/>
                  </a:spcBef>
                  <a:spcAft>
                    <a:spcPts val="0"/>
                  </a:spcAft>
                  <a:defRPr/>
                </a:pPr>
                <a:r>
                  <a:rPr lang="en-GB" altLang="zh-CN" kern="0" dirty="0">
                    <a:solidFill>
                      <a:srgbClr val="3333CC"/>
                    </a:solidFill>
                    <a:ea typeface="宋体" charset="-122"/>
                  </a:rPr>
                  <a:t>CPU3 to CPU1</a:t>
                </a:r>
                <a:endParaRPr lang="it-IT" altLang="zh-CN" kern="0" dirty="0">
                  <a:solidFill>
                    <a:srgbClr val="3333CC"/>
                  </a:solidFill>
                  <a:ea typeface="宋体" charset="-122"/>
                </a:endParaRPr>
              </a:p>
            </p:txBody>
          </p:sp>
        </mc:Choice>
        <mc:Fallback xmlns="">
          <p:sp>
            <p:nvSpPr>
              <p:cNvPr id="105" name="Text Box 13"/>
              <p:cNvSpPr txBox="1">
                <a:spLocks noRot="1" noChangeAspect="1" noMove="1" noResize="1" noEditPoints="1" noAdjustHandles="1" noChangeArrowheads="1" noChangeShapeType="1" noTextEdit="1"/>
              </p:cNvSpPr>
              <p:nvPr/>
            </p:nvSpPr>
            <p:spPr bwMode="auto">
              <a:xfrm>
                <a:off x="2438400" y="5573714"/>
                <a:ext cx="7315200" cy="923330"/>
              </a:xfrm>
              <a:prstGeom prst="rect">
                <a:avLst/>
              </a:prstGeom>
              <a:blipFill>
                <a:blip r:embed="rId3"/>
                <a:stretch>
                  <a:fillRect l="-667" t="-2632" r="-1083" b="-9868"/>
                </a:stretch>
              </a:blipFill>
              <a:ln w="9525">
                <a:noFill/>
                <a:miter lim="800000"/>
                <a:headEnd/>
                <a:tailEnd/>
              </a:ln>
            </p:spPr>
            <p:txBody>
              <a:bodyPr/>
              <a:lstStyle/>
              <a:p>
                <a:r>
                  <a:rPr lang="en-SE">
                    <a:noFill/>
                  </a:rPr>
                  <a:t> </a:t>
                </a:r>
              </a:p>
            </p:txBody>
          </p:sp>
        </mc:Fallback>
      </mc:AlternateContent>
      <p:sp>
        <p:nvSpPr>
          <p:cNvPr id="106" name="Rectangle 14"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5"/>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6"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7"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18"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19"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0"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1"/>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3749" name="Rectangle 22"/>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15" name="Rectangle 23"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751" name="Rectangle 24"/>
          <p:cNvSpPr>
            <a:spLocks noChangeArrowheads="1"/>
          </p:cNvSpPr>
          <p:nvPr/>
        </p:nvSpPr>
        <p:spPr bwMode="auto">
          <a:xfrm>
            <a:off x="42672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2" name="Rectangle 25"/>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73753" name="Rectangle 26"/>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4" name="Rectangle 27"/>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20" name="Rectangle 28"/>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73756" name="Rectangle 29"/>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122" name="Rectangle 30"/>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23" name="Rectangle 31"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2"/>
          <p:cNvSpPr>
            <a:spLocks noChangeArrowheads="1"/>
          </p:cNvSpPr>
          <p:nvPr/>
        </p:nvSpPr>
        <p:spPr bwMode="auto">
          <a:xfrm>
            <a:off x="3657600" y="3440113"/>
            <a:ext cx="457200" cy="457200"/>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grpSp>
        <p:nvGrpSpPr>
          <p:cNvPr id="2" name="Group 33"/>
          <p:cNvGrpSpPr>
            <a:grpSpLocks/>
          </p:cNvGrpSpPr>
          <p:nvPr/>
        </p:nvGrpSpPr>
        <p:grpSpPr bwMode="auto">
          <a:xfrm>
            <a:off x="2362200" y="3287713"/>
            <a:ext cx="3657600" cy="762000"/>
            <a:chOff x="528" y="2976"/>
            <a:chExt cx="2304" cy="480"/>
          </a:xfrm>
        </p:grpSpPr>
        <p:sp>
          <p:nvSpPr>
            <p:cNvPr id="126" name="Rectangle 34" descr="30%"/>
            <p:cNvSpPr>
              <a:spLocks noChangeArrowheads="1"/>
            </p:cNvSpPr>
            <p:nvPr/>
          </p:nvSpPr>
          <p:spPr bwMode="auto">
            <a:xfrm>
              <a:off x="2064"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5" descr="30%"/>
            <p:cNvSpPr>
              <a:spLocks noChangeArrowheads="1"/>
            </p:cNvSpPr>
            <p:nvPr/>
          </p:nvSpPr>
          <p:spPr bwMode="auto">
            <a:xfrm>
              <a:off x="2448"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6"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9" name="Rectangle 37" descr="20%"/>
            <p:cNvSpPr>
              <a:spLocks noChangeArrowheads="1"/>
            </p:cNvSpPr>
            <p:nvPr/>
          </p:nvSpPr>
          <p:spPr bwMode="auto">
            <a:xfrm>
              <a:off x="1296"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0" name="Rectangle 38" descr="20%"/>
            <p:cNvSpPr>
              <a:spLocks noChangeArrowheads="1"/>
            </p:cNvSpPr>
            <p:nvPr/>
          </p:nvSpPr>
          <p:spPr bwMode="auto">
            <a:xfrm>
              <a:off x="912"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39" descr="20%"/>
            <p:cNvSpPr>
              <a:spLocks noChangeArrowheads="1"/>
            </p:cNvSpPr>
            <p:nvPr/>
          </p:nvSpPr>
          <p:spPr bwMode="auto">
            <a:xfrm>
              <a:off x="528"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2" name="Rectangle 40"/>
            <p:cNvSpPr>
              <a:spLocks noChangeArrowheads="1"/>
            </p:cNvSpPr>
            <p:nvPr/>
          </p:nvSpPr>
          <p:spPr bwMode="auto">
            <a:xfrm>
              <a:off x="1728" y="307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3" name="Rectangle 41"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4" name="Rectangle 42"/>
            <p:cNvSpPr>
              <a:spLocks noChangeArrowheads="1"/>
            </p:cNvSpPr>
            <p:nvPr/>
          </p:nvSpPr>
          <p:spPr bwMode="auto">
            <a:xfrm>
              <a:off x="1728" y="3072"/>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5" name="Rectangle 43"/>
            <p:cNvSpPr>
              <a:spLocks noChangeArrowheads="1"/>
            </p:cNvSpPr>
            <p:nvPr/>
          </p:nvSpPr>
          <p:spPr bwMode="auto">
            <a:xfrm>
              <a:off x="2496" y="307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36" name="Rectangle 44"/>
            <p:cNvSpPr>
              <a:spLocks noChangeArrowheads="1"/>
            </p:cNvSpPr>
            <p:nvPr/>
          </p:nvSpPr>
          <p:spPr bwMode="auto">
            <a:xfrm>
              <a:off x="1344" y="307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sp>
          <p:nvSpPr>
            <p:cNvPr id="137" name="Rectangle 45"/>
            <p:cNvSpPr>
              <a:spLocks noChangeArrowheads="1"/>
            </p:cNvSpPr>
            <p:nvPr/>
          </p:nvSpPr>
          <p:spPr bwMode="auto">
            <a:xfrm>
              <a:off x="2112" y="3072"/>
              <a:ext cx="288" cy="288"/>
            </a:xfrm>
            <a:prstGeom prst="rect">
              <a:avLst/>
            </a:prstGeom>
            <a:solidFill>
              <a:srgbClr val="BCFFB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grpSp>
      <p:sp>
        <p:nvSpPr>
          <p:cNvPr id="138" name="Rectangle 46"/>
          <p:cNvSpPr>
            <a:spLocks noChangeArrowheads="1"/>
          </p:cNvSpPr>
          <p:nvPr/>
        </p:nvSpPr>
        <p:spPr bwMode="auto">
          <a:xfrm>
            <a:off x="8915400" y="20685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dirty="0">
                <a:latin typeface="Symbol" pitchFamily="18" charset="2"/>
                <a:ea typeface="宋体" charset="-122"/>
              </a:rPr>
              <a:t>t</a:t>
            </a:r>
            <a:r>
              <a:rPr lang="en-US" altLang="zh-CN" sz="2000" baseline="-25000" dirty="0">
                <a:latin typeface="Symbol" pitchFamily="18" charset="2"/>
                <a:ea typeface="宋体" charset="-122"/>
              </a:rPr>
              <a:t>4</a:t>
            </a:r>
            <a:endParaRPr lang="it-IT" altLang="zh-CN" sz="2000" dirty="0">
              <a:latin typeface="Symbol" pitchFamily="18" charset="2"/>
              <a:ea typeface="宋体" charset="-122"/>
            </a:endParaRPr>
          </a:p>
        </p:txBody>
      </p:sp>
      <p:sp>
        <p:nvSpPr>
          <p:cNvPr id="73763" name="Text Box 48"/>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4A77FE16-F4F2-C6DE-31EA-0A5ABF65C436}"/>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dissolve">
                                      <p:cBhvr>
                                        <p:cTn id="7" dur="500"/>
                                        <p:tgtEl>
                                          <p:spTgt spid="12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dissolve">
                                      <p:cBhvr>
                                        <p:cTn id="11" dur="500"/>
                                        <p:tgtEl>
                                          <p:spTgt spid="1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38"/>
                                        </p:tgtEl>
                                        <p:attrNameLst>
                                          <p:attrName>style.visibility</p:attrName>
                                        </p:attrNameLst>
                                      </p:cBhvr>
                                      <p:to>
                                        <p:strVal val="visible"/>
                                      </p:to>
                                    </p:set>
                                    <p:animEffect transition="in" filter="dissolve">
                                      <p:cBhvr>
                                        <p:cTn id="20"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autoUpdateAnimBg="0"/>
      <p:bldP spid="123" grpId="0" animBg="1"/>
      <p:bldP spid="138"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vs. Partitioned</a:t>
            </a:r>
            <a:endParaRPr lang="zh-CN" altLang="en-US" dirty="0"/>
          </a:p>
        </p:txBody>
      </p:sp>
      <p:sp>
        <p:nvSpPr>
          <p:cNvPr id="3" name="内容占位符 2"/>
          <p:cNvSpPr>
            <a:spLocks noGrp="1"/>
          </p:cNvSpPr>
          <p:nvPr>
            <p:ph idx="1"/>
          </p:nvPr>
        </p:nvSpPr>
        <p:spPr/>
        <p:txBody>
          <a:bodyPr/>
          <a:lstStyle/>
          <a:p>
            <a:r>
              <a:rPr lang="it-IT" altLang="zh-CN" sz="3200" dirty="0">
                <a:ea typeface="宋体" charset="-122"/>
              </a:rPr>
              <a:t>Global (work-conserving) and partitioned </a:t>
            </a:r>
            <a:r>
              <a:rPr lang="en-US" altLang="zh-CN" sz="3200" dirty="0">
                <a:ea typeface="宋体" charset="-122"/>
              </a:rPr>
              <a:t>scheduling algorithms </a:t>
            </a:r>
            <a:r>
              <a:rPr lang="it-IT" altLang="zh-CN" sz="3200" dirty="0">
                <a:ea typeface="宋体" charset="-122"/>
              </a:rPr>
              <a:t>are incomparable:</a:t>
            </a:r>
          </a:p>
          <a:p>
            <a:pPr lvl="1"/>
            <a:r>
              <a:rPr lang="en-US" altLang="zh-CN" sz="2800" dirty="0">
                <a:ea typeface="宋体" charset="-122"/>
              </a:rPr>
              <a:t>There are </a:t>
            </a:r>
            <a:r>
              <a:rPr lang="en-US" altLang="zh-CN" sz="2800" dirty="0" err="1">
                <a:ea typeface="宋体" charset="-122"/>
              </a:rPr>
              <a:t>tasksets</a:t>
            </a:r>
            <a:r>
              <a:rPr lang="en-US" altLang="zh-CN" sz="2800" dirty="0">
                <a:ea typeface="宋体" charset="-122"/>
              </a:rPr>
              <a:t> that are schedulable with a global scheduler, but not with a partitioned scheduler, and vice versa.</a:t>
            </a:r>
          </a:p>
          <a:p>
            <a:pPr lvl="1"/>
            <a:endParaRPr lang="it-IT" altLang="zh-CN" sz="2800" dirty="0">
              <a:ea typeface="宋体" charset="-122"/>
            </a:endParaRPr>
          </a:p>
          <a:p>
            <a:endParaRPr lang="zh-CN" altLang="en-US" sz="3200"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20800" y="152400"/>
            <a:ext cx="8204200" cy="533400"/>
          </a:xfrm>
        </p:spPr>
        <p:txBody>
          <a:bodyPr/>
          <a:lstStyle/>
          <a:p>
            <a:pPr eaLnBrk="1" hangingPunct="1"/>
            <a:r>
              <a:rPr lang="en-US" altLang="zh-CN" dirty="0">
                <a:ea typeface="宋体" charset="-122"/>
              </a:rPr>
              <a:t>Global vs Partitioned (FP) Scheduling</a:t>
            </a:r>
          </a:p>
        </p:txBody>
      </p:sp>
      <p:sp>
        <p:nvSpPr>
          <p:cNvPr id="76803" name="Rectangle 3" descr="Rectangle: Click to edit Master text styles&#10;Second level&#10;Third level&#10;Fourth level&#10;Fifth level"/>
          <p:cNvSpPr>
            <a:spLocks noGrp="1" noChangeArrowheads="1"/>
          </p:cNvSpPr>
          <p:nvPr>
            <p:ph type="body" idx="1"/>
          </p:nvPr>
        </p:nvSpPr>
        <p:spPr>
          <a:xfrm>
            <a:off x="381000" y="838200"/>
            <a:ext cx="8539955" cy="2895600"/>
          </a:xfrm>
        </p:spPr>
        <p:txBody>
          <a:bodyPr>
            <a:normAutofit/>
          </a:bodyPr>
          <a:lstStyle/>
          <a:p>
            <a:pPr eaLnBrk="1" hangingPunct="1"/>
            <a:r>
              <a:rPr lang="en-US" altLang="zh-CN" dirty="0">
                <a:ea typeface="宋体" charset="-122"/>
              </a:rPr>
              <a:t>A taskset schedulable with global scheduling, but not partitioned scheduling</a:t>
            </a:r>
          </a:p>
          <a:p>
            <a:pPr eaLnBrk="1" hangingPunct="1"/>
            <a:r>
              <a:rPr lang="en-US" altLang="zh-CN" dirty="0">
                <a:ea typeface="宋体" charset="-122"/>
              </a:rPr>
              <a:t>Global FP scheduling is feasible with priority assignment 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 (or p</a:t>
            </a:r>
            <a:r>
              <a:rPr lang="en-US" altLang="zh-CN" baseline="-25000" dirty="0">
                <a:ea typeface="宋体" charset="-122"/>
              </a:rPr>
              <a:t>2</a:t>
            </a:r>
            <a:r>
              <a:rPr lang="en-US" altLang="zh-CN" dirty="0">
                <a:ea typeface="宋体" charset="-122"/>
              </a:rPr>
              <a:t>&gt;p</a:t>
            </a:r>
            <a:r>
              <a:rPr lang="en-US" altLang="zh-CN" baseline="-25000" dirty="0">
                <a:ea typeface="宋体" charset="-122"/>
              </a:rPr>
              <a:t>1</a:t>
            </a:r>
            <a:r>
              <a:rPr lang="en-US" altLang="zh-CN" dirty="0">
                <a:ea typeface="宋体" charset="-122"/>
              </a:rPr>
              <a:t>&gt;p</a:t>
            </a:r>
            <a:r>
              <a:rPr lang="en-US" altLang="zh-CN" baseline="-25000" dirty="0">
                <a:ea typeface="宋体" charset="-122"/>
              </a:rPr>
              <a:t>3</a:t>
            </a:r>
            <a:r>
              <a:rPr lang="en-US" altLang="zh-CN" dirty="0">
                <a:ea typeface="宋体" charset="-122"/>
              </a:rPr>
              <a:t>)</a:t>
            </a:r>
          </a:p>
          <a:p>
            <a:pPr eaLnBrk="1" hangingPunct="1"/>
            <a:r>
              <a:rPr lang="en-US" altLang="zh-CN" dirty="0">
                <a:ea typeface="宋体" charset="-122"/>
              </a:rPr>
              <a:t>Partitioned scheduling is not feasible, since assigning any two tasks to the same processor will cause the utilization to exceed 1.</a:t>
            </a:r>
          </a:p>
        </p:txBody>
      </p:sp>
      <p:pic>
        <p:nvPicPr>
          <p:cNvPr id="76804" name="Picture 4"/>
          <p:cNvPicPr>
            <a:picLocks noChangeAspect="1" noChangeArrowheads="1"/>
          </p:cNvPicPr>
          <p:nvPr/>
        </p:nvPicPr>
        <p:blipFill>
          <a:blip r:embed="rId3"/>
          <a:srcRect/>
          <a:stretch>
            <a:fillRect/>
          </a:stretch>
        </p:blipFill>
        <p:spPr bwMode="auto">
          <a:xfrm>
            <a:off x="1524000" y="3628797"/>
            <a:ext cx="8883895" cy="2040329"/>
          </a:xfrm>
          <a:prstGeom prst="rect">
            <a:avLst/>
          </a:prstGeom>
          <a:noFill/>
          <a:ln w="9525" algn="ctr">
            <a:noFill/>
            <a:miter lim="800000"/>
            <a:headEnd/>
            <a:tailEnd/>
          </a:ln>
        </p:spPr>
      </p:pic>
      <p:sp>
        <p:nvSpPr>
          <p:cNvPr id="4" name="TextBox 3">
            <a:extLst>
              <a:ext uri="{FF2B5EF4-FFF2-40B4-BE49-F238E27FC236}">
                <a16:creationId xmlns:a16="http://schemas.microsoft.com/office/drawing/2014/main" id="{F20B8C88-359C-20D4-C81B-31FCD58D6ABE}"/>
              </a:ext>
            </a:extLst>
          </p:cNvPr>
          <p:cNvSpPr txBox="1"/>
          <p:nvPr/>
        </p:nvSpPr>
        <p:spPr>
          <a:xfrm>
            <a:off x="4744465" y="5727412"/>
            <a:ext cx="2779268"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global scheduling</a:t>
            </a:r>
          </a:p>
        </p:txBody>
      </p:sp>
      <p:graphicFrame>
        <p:nvGraphicFramePr>
          <p:cNvPr id="7" name="Group 36">
            <a:extLst>
              <a:ext uri="{FF2B5EF4-FFF2-40B4-BE49-F238E27FC236}">
                <a16:creationId xmlns:a16="http://schemas.microsoft.com/office/drawing/2014/main" id="{59EA77BB-F103-493A-FB0A-8A18E187E3B9}"/>
              </a:ext>
            </a:extLst>
          </p:cNvPr>
          <p:cNvGraphicFramePr>
            <a:graphicFrameLocks/>
          </p:cNvGraphicFramePr>
          <p:nvPr>
            <p:extLst>
              <p:ext uri="{D42A27DB-BD31-4B8C-83A1-F6EECF244321}">
                <p14:modId xmlns:p14="http://schemas.microsoft.com/office/powerpoint/2010/main" val="2039519846"/>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E6070-53A3-F01A-E8F3-CD6B2DC8568D}"/>
            </a:ext>
          </a:extLst>
        </p:cNvPr>
        <p:cNvGrpSpPr/>
        <p:nvPr/>
      </p:nvGrpSpPr>
      <p:grpSpPr>
        <a:xfrm>
          <a:off x="0" y="0"/>
          <a:ext cx="0" cy="0"/>
          <a:chOff x="0" y="0"/>
          <a:chExt cx="0" cy="0"/>
        </a:xfrm>
      </p:grpSpPr>
      <p:pic>
        <p:nvPicPr>
          <p:cNvPr id="6" name="Picture 4">
            <a:extLst>
              <a:ext uri="{FF2B5EF4-FFF2-40B4-BE49-F238E27FC236}">
                <a16:creationId xmlns:a16="http://schemas.microsoft.com/office/drawing/2014/main" id="{9DB9B73B-DCB2-9A3C-9FEA-C0237629C229}"/>
              </a:ext>
            </a:extLst>
          </p:cNvPr>
          <p:cNvPicPr>
            <a:picLocks noChangeAspect="1" noChangeArrowheads="1"/>
          </p:cNvPicPr>
          <p:nvPr/>
        </p:nvPicPr>
        <p:blipFill>
          <a:blip r:embed="rId3"/>
          <a:srcRect/>
          <a:stretch>
            <a:fillRect/>
          </a:stretch>
        </p:blipFill>
        <p:spPr bwMode="auto">
          <a:xfrm>
            <a:off x="3962400" y="4177585"/>
            <a:ext cx="8229601" cy="1750594"/>
          </a:xfrm>
          <a:prstGeom prst="rect">
            <a:avLst/>
          </a:prstGeom>
          <a:noFill/>
          <a:ln w="9525" algn="ctr">
            <a:noFill/>
            <a:miter lim="800000"/>
            <a:headEnd/>
            <a:tailEnd/>
          </a:ln>
        </p:spPr>
      </p:pic>
      <p:sp>
        <p:nvSpPr>
          <p:cNvPr id="76802" name="Rectangle 2">
            <a:extLst>
              <a:ext uri="{FF2B5EF4-FFF2-40B4-BE49-F238E27FC236}">
                <a16:creationId xmlns:a16="http://schemas.microsoft.com/office/drawing/2014/main" id="{F6F2BA6A-141D-03E7-C423-BD329BEF042D}"/>
              </a:ext>
            </a:extLst>
          </p:cNvPr>
          <p:cNvSpPr>
            <a:spLocks noGrp="1" noChangeArrowheads="1"/>
          </p:cNvSpPr>
          <p:nvPr>
            <p:ph type="title"/>
          </p:nvPr>
        </p:nvSpPr>
        <p:spPr>
          <a:xfrm>
            <a:off x="1320800" y="152400"/>
            <a:ext cx="7823200" cy="533400"/>
          </a:xfrm>
        </p:spPr>
        <p:txBody>
          <a:bodyPr/>
          <a:lstStyle/>
          <a:p>
            <a:pPr eaLnBrk="1" hangingPunct="1"/>
            <a:r>
              <a:rPr lang="en-US" altLang="zh-CN" dirty="0">
                <a:ea typeface="宋体" charset="-122"/>
              </a:rPr>
              <a:t>Global vs Partitioned (FP) Scheduling</a:t>
            </a:r>
          </a:p>
        </p:txBody>
      </p:sp>
      <p:sp>
        <p:nvSpPr>
          <p:cNvPr id="76803" name="Rectangle 3" descr="Rectangle: Click to edit Master text styles&#10;Second level&#10;Third level&#10;Fourth level&#10;Fifth level">
            <a:extLst>
              <a:ext uri="{FF2B5EF4-FFF2-40B4-BE49-F238E27FC236}">
                <a16:creationId xmlns:a16="http://schemas.microsoft.com/office/drawing/2014/main" id="{DA745321-D4D4-61AA-027A-6D84F65FE5F6}"/>
              </a:ext>
            </a:extLst>
          </p:cNvPr>
          <p:cNvSpPr>
            <a:spLocks noGrp="1" noChangeArrowheads="1"/>
          </p:cNvSpPr>
          <p:nvPr>
            <p:ph type="body" idx="1"/>
          </p:nvPr>
        </p:nvSpPr>
        <p:spPr>
          <a:xfrm>
            <a:off x="228601" y="838200"/>
            <a:ext cx="8525936" cy="2895600"/>
          </a:xfrm>
        </p:spPr>
        <p:txBody>
          <a:bodyPr>
            <a:normAutofit/>
          </a:bodyPr>
          <a:lstStyle/>
          <a:p>
            <a:pPr eaLnBrk="1" hangingPunct="1"/>
            <a:r>
              <a:rPr lang="en-US" altLang="zh-CN" kern="0" dirty="0">
                <a:ea typeface="宋体" charset="-122"/>
              </a:rPr>
              <a:t>A taskset schedulable with partitioned scheduling, but not global scheduling</a:t>
            </a:r>
            <a:endParaRPr lang="en-US" altLang="zh-CN" dirty="0">
              <a:ea typeface="宋体" charset="-122"/>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301A1D9D-66A1-351A-6832-2A4B6292EFD7}"/>
              </a:ext>
            </a:extLst>
          </p:cNvPr>
          <p:cNvSpPr txBox="1">
            <a:spLocks noChangeArrowheads="1"/>
          </p:cNvSpPr>
          <p:nvPr/>
        </p:nvSpPr>
        <p:spPr bwMode="auto">
          <a:xfrm>
            <a:off x="-152400" y="1676400"/>
            <a:ext cx="4313240" cy="23373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kern="0" dirty="0">
                <a:ea typeface="宋体" charset="-122"/>
              </a:rPr>
              <a:t>Tasks T1, T3</a:t>
            </a:r>
            <a:r>
              <a:rPr lang="en-US" altLang="zh-CN" kern="0" baseline="-25000" dirty="0">
                <a:ea typeface="宋体" charset="-122"/>
              </a:rPr>
              <a:t> </a:t>
            </a:r>
            <a:r>
              <a:rPr lang="en-US" altLang="zh-CN" kern="0" dirty="0">
                <a:ea typeface="宋体" charset="-122"/>
              </a:rPr>
              <a:t>assigned to Processor 1; T2, T4 assigned to Processor 2</a:t>
            </a:r>
          </a:p>
          <a:p>
            <a:pPr eaLnBrk="1" hangingPunct="1"/>
            <a:r>
              <a:rPr lang="en-US" altLang="zh-CN" kern="0" dirty="0">
                <a:ea typeface="宋体" charset="-122"/>
              </a:rPr>
              <a:t>Partitioned FP scheduling with RM priority assignment (</a:t>
            </a:r>
            <a:r>
              <a:rPr lang="en-US" altLang="zh-CN" dirty="0">
                <a:ea typeface="宋体" charset="-122"/>
              </a:rPr>
              <a:t>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&gt;p</a:t>
            </a:r>
            <a:r>
              <a:rPr lang="en-US" altLang="zh-CN" baseline="-25000" dirty="0">
                <a:ea typeface="宋体" charset="-122"/>
              </a:rPr>
              <a:t>4</a:t>
            </a:r>
            <a:r>
              <a:rPr lang="en-US" altLang="zh-CN" kern="0" dirty="0">
                <a:ea typeface="宋体" charset="-122"/>
              </a:rPr>
              <a:t>) is feasible. Both processors have utilization 1.0, and harmonic task periods</a:t>
            </a: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buFont typeface="Wingdings" pitchFamily="2" charset="2"/>
              <a:buNone/>
            </a:pPr>
            <a:endParaRPr lang="en-US" altLang="zh-CN" kern="0" dirty="0">
              <a:ea typeface="宋体" charset="-122"/>
            </a:endParaRPr>
          </a:p>
        </p:txBody>
      </p:sp>
      <p:pic>
        <p:nvPicPr>
          <p:cNvPr id="5" name="Picture 4">
            <a:extLst>
              <a:ext uri="{FF2B5EF4-FFF2-40B4-BE49-F238E27FC236}">
                <a16:creationId xmlns:a16="http://schemas.microsoft.com/office/drawing/2014/main" id="{797242FA-C6FF-D974-E460-5D00F7A47515}"/>
              </a:ext>
            </a:extLst>
          </p:cNvPr>
          <p:cNvPicPr>
            <a:picLocks noChangeAspect="1" noChangeArrowheads="1"/>
          </p:cNvPicPr>
          <p:nvPr/>
        </p:nvPicPr>
        <p:blipFill>
          <a:blip r:embed="rId4"/>
          <a:srcRect/>
          <a:stretch>
            <a:fillRect/>
          </a:stretch>
        </p:blipFill>
        <p:spPr bwMode="auto">
          <a:xfrm>
            <a:off x="4199465" y="1890494"/>
            <a:ext cx="7992535" cy="1455476"/>
          </a:xfrm>
          <a:prstGeom prst="rect">
            <a:avLst/>
          </a:prstGeom>
          <a:noFill/>
          <a:ln w="9525" algn="ctr">
            <a:noFill/>
            <a:miter lim="800000"/>
            <a:headEnd/>
            <a:tailEnd/>
          </a:ln>
        </p:spPr>
      </p:pic>
      <p:sp>
        <p:nvSpPr>
          <p:cNvPr id="7" name="TextBox 6">
            <a:extLst>
              <a:ext uri="{FF2B5EF4-FFF2-40B4-BE49-F238E27FC236}">
                <a16:creationId xmlns:a16="http://schemas.microsoft.com/office/drawing/2014/main" id="{AC2E346C-3F13-9421-CB4D-1A578F8B19C0}"/>
              </a:ext>
            </a:extLst>
          </p:cNvPr>
          <p:cNvSpPr txBox="1"/>
          <p:nvPr/>
        </p:nvSpPr>
        <p:spPr>
          <a:xfrm>
            <a:off x="7427847" y="3429000"/>
            <a:ext cx="2947502"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partitioned scheduling</a:t>
            </a:r>
          </a:p>
        </p:txBody>
      </p:sp>
      <p:sp>
        <p:nvSpPr>
          <p:cNvPr id="8" name="TextBox 7">
            <a:extLst>
              <a:ext uri="{FF2B5EF4-FFF2-40B4-BE49-F238E27FC236}">
                <a16:creationId xmlns:a16="http://schemas.microsoft.com/office/drawing/2014/main" id="{A08262FC-4A27-8907-8042-079F5965DADA}"/>
              </a:ext>
            </a:extLst>
          </p:cNvPr>
          <p:cNvSpPr txBox="1"/>
          <p:nvPr/>
        </p:nvSpPr>
        <p:spPr>
          <a:xfrm>
            <a:off x="7427847" y="6019800"/>
            <a:ext cx="2947502"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partitioned scheduling</a:t>
            </a:r>
          </a:p>
        </p:txBody>
      </p:sp>
      <p:sp>
        <p:nvSpPr>
          <p:cNvPr id="9" name="Rectangle 3" descr="Rectangle: Click to edit Master text styles&#10;Second level&#10;Third level&#10;Fourth level&#10;Fifth level">
            <a:extLst>
              <a:ext uri="{FF2B5EF4-FFF2-40B4-BE49-F238E27FC236}">
                <a16:creationId xmlns:a16="http://schemas.microsoft.com/office/drawing/2014/main" id="{3CCA526C-AA54-C806-4446-6BDF1A2E24AD}"/>
              </a:ext>
            </a:extLst>
          </p:cNvPr>
          <p:cNvSpPr txBox="1">
            <a:spLocks noChangeArrowheads="1"/>
          </p:cNvSpPr>
          <p:nvPr/>
        </p:nvSpPr>
        <p:spPr bwMode="auto">
          <a:xfrm>
            <a:off x="-141514" y="4224815"/>
            <a:ext cx="4302354" cy="263318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dirty="0">
                <a:ea typeface="宋体" charset="-122"/>
              </a:rPr>
              <a:t>Global FP scheduling with RM priority assignment 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&gt;p</a:t>
            </a:r>
            <a:r>
              <a:rPr lang="en-US" altLang="zh-CN" baseline="-25000" dirty="0">
                <a:ea typeface="宋体" charset="-122"/>
              </a:rPr>
              <a:t>4</a:t>
            </a:r>
            <a:endParaRPr lang="en-US" altLang="zh-CN" dirty="0">
              <a:ea typeface="宋体" charset="-122"/>
            </a:endParaRPr>
          </a:p>
          <a:p>
            <a:pPr eaLnBrk="1" hangingPunct="1"/>
            <a:r>
              <a:rPr lang="en-GB" altLang="zh-CN" kern="0" dirty="0">
                <a:ea typeface="宋体" charset="-122"/>
              </a:rPr>
              <a:t>Compare to partitioned scheduling: the difference is at  time 7, when global FP scheduling must run T3, which has higher priority than T4; this causes Processor 1 to be idle in time intervals [10,12] and [22,24], since only one task T4 can be run </a:t>
            </a: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buFont typeface="Wingdings" pitchFamily="2" charset="2"/>
              <a:buNone/>
            </a:pPr>
            <a:endParaRPr lang="en-US" altLang="zh-CN" kern="0" dirty="0">
              <a:ea typeface="宋体" charset="-122"/>
            </a:endParaRPr>
          </a:p>
        </p:txBody>
      </p:sp>
      <p:graphicFrame>
        <p:nvGraphicFramePr>
          <p:cNvPr id="10" name="Group 36">
            <a:extLst>
              <a:ext uri="{FF2B5EF4-FFF2-40B4-BE49-F238E27FC236}">
                <a16:creationId xmlns:a16="http://schemas.microsoft.com/office/drawing/2014/main" id="{6080CB4B-B5C3-8432-8EC4-A28A05FF6B85}"/>
              </a:ext>
            </a:extLst>
          </p:cNvPr>
          <p:cNvGraphicFramePr>
            <a:graphicFrameLocks/>
          </p:cNvGraphicFramePr>
          <p:nvPr>
            <p:extLst>
              <p:ext uri="{D42A27DB-BD31-4B8C-83A1-F6EECF244321}">
                <p14:modId xmlns:p14="http://schemas.microsoft.com/office/powerpoint/2010/main" val="3493443052"/>
              </p:ext>
            </p:extLst>
          </p:nvPr>
        </p:nvGraphicFramePr>
        <p:xfrm>
          <a:off x="8793162" y="68037"/>
          <a:ext cx="3282380" cy="170688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T4</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0984596"/>
                  </a:ext>
                </a:extLst>
              </a:tr>
            </a:tbl>
          </a:graphicData>
        </a:graphic>
      </p:graphicFrame>
      <p:sp>
        <p:nvSpPr>
          <p:cNvPr id="12" name="TextBox 11">
            <a:extLst>
              <a:ext uri="{FF2B5EF4-FFF2-40B4-BE49-F238E27FC236}">
                <a16:creationId xmlns:a16="http://schemas.microsoft.com/office/drawing/2014/main" id="{9545E7AC-5236-6D7B-F4B3-04FDEAA5A758}"/>
              </a:ext>
            </a:extLst>
          </p:cNvPr>
          <p:cNvSpPr txBox="1"/>
          <p:nvPr/>
        </p:nvSpPr>
        <p:spPr>
          <a:xfrm rot="16200000">
            <a:off x="7553222" y="5081067"/>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
        <p:nvSpPr>
          <p:cNvPr id="13" name="TextBox 12">
            <a:extLst>
              <a:ext uri="{FF2B5EF4-FFF2-40B4-BE49-F238E27FC236}">
                <a16:creationId xmlns:a16="http://schemas.microsoft.com/office/drawing/2014/main" id="{96E74A2E-ECE3-6D45-7678-B5668615F4E1}"/>
              </a:ext>
            </a:extLst>
          </p:cNvPr>
          <p:cNvSpPr txBox="1"/>
          <p:nvPr/>
        </p:nvSpPr>
        <p:spPr>
          <a:xfrm rot="16200000">
            <a:off x="9806201" y="5063236"/>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Tree>
    <p:extLst>
      <p:ext uri="{BB962C8B-B14F-4D97-AF65-F5344CB8AC3E}">
        <p14:creationId xmlns:p14="http://schemas.microsoft.com/office/powerpoint/2010/main" val="16689134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dirty="0">
                <a:ea typeface="宋体" charset="-122"/>
              </a:rPr>
              <a:t>Difficulties of Global Scheduling</a:t>
            </a:r>
          </a:p>
        </p:txBody>
      </p:sp>
      <p:sp>
        <p:nvSpPr>
          <p:cNvPr id="79875" name="Rectangle 3" descr="Rectangle: Click to edit Master text styles&#10;Second level&#10;Third level&#10;Fourth level&#10;Fifth level"/>
          <p:cNvSpPr>
            <a:spLocks noGrp="1" noChangeArrowheads="1"/>
          </p:cNvSpPr>
          <p:nvPr>
            <p:ph type="body" idx="1"/>
          </p:nvPr>
        </p:nvSpPr>
        <p:spPr>
          <a:xfrm>
            <a:off x="1288143" y="933450"/>
            <a:ext cx="9829799" cy="5772150"/>
          </a:xfrm>
        </p:spPr>
        <p:txBody>
          <a:bodyPr>
            <a:normAutofit/>
          </a:bodyPr>
          <a:lstStyle/>
          <a:p>
            <a:pPr eaLnBrk="1" hangingPunct="1"/>
            <a:r>
              <a:rPr lang="en-US" altLang="zh-CN" dirty="0" err="1">
                <a:ea typeface="宋体" charset="-122"/>
              </a:rPr>
              <a:t>Dhall’s</a:t>
            </a:r>
            <a:r>
              <a:rPr lang="en-US" altLang="zh-CN" dirty="0">
                <a:ea typeface="宋体" charset="-122"/>
              </a:rPr>
              <a:t> effect</a:t>
            </a:r>
          </a:p>
          <a:p>
            <a:pPr lvl="1" eaLnBrk="1" hangingPunct="1"/>
            <a:r>
              <a:rPr lang="en-US" altLang="zh-CN" dirty="0">
                <a:ea typeface="宋体" charset="-122"/>
              </a:rPr>
              <a:t>With RM, DM and EDF, some low-utilization task sets can be </a:t>
            </a:r>
            <a:r>
              <a:rPr lang="en-US" altLang="zh-CN" dirty="0" err="1">
                <a:ea typeface="宋体" charset="-122"/>
              </a:rPr>
              <a:t>unschedulable</a:t>
            </a:r>
            <a:r>
              <a:rPr lang="en-US" altLang="zh-CN" dirty="0">
                <a:ea typeface="宋体" charset="-122"/>
              </a:rPr>
              <a:t> regardless of how many processors are used.</a:t>
            </a:r>
          </a:p>
          <a:p>
            <a:pPr eaLnBrk="1" hangingPunct="1"/>
            <a:r>
              <a:rPr lang="en-US" altLang="zh-CN" dirty="0">
                <a:ea typeface="宋体" charset="-122"/>
              </a:rPr>
              <a:t>Scheduling anomalies</a:t>
            </a:r>
          </a:p>
          <a:p>
            <a:pPr lvl="1" eaLnBrk="1" hangingPunct="1"/>
            <a:r>
              <a:rPr lang="en-US" altLang="zh-CN" dirty="0">
                <a:ea typeface="宋体" charset="-122"/>
              </a:rPr>
              <a:t>Decreasing task execution time or increasing task period may cause deadline misses</a:t>
            </a:r>
          </a:p>
          <a:p>
            <a:pPr eaLnBrk="1" hangingPunct="1"/>
            <a:r>
              <a:rPr lang="en-US" altLang="zh-CN" dirty="0">
                <a:ea typeface="宋体" charset="-122"/>
              </a:rPr>
              <a:t>Dependence on relative priority ordering (omitted)</a:t>
            </a:r>
          </a:p>
          <a:p>
            <a:pPr lvl="1" eaLnBrk="1" hangingPunct="1"/>
            <a:r>
              <a:rPr lang="en-US" altLang="zh-CN" dirty="0">
                <a:ea typeface="宋体" charset="-122"/>
              </a:rPr>
              <a:t>Changing the relative priority ordering among higher-priority tasks may affect </a:t>
            </a:r>
            <a:r>
              <a:rPr lang="en-US" altLang="zh-CN" dirty="0" err="1">
                <a:ea typeface="宋体" charset="-122"/>
              </a:rPr>
              <a:t>schedulability</a:t>
            </a:r>
            <a:r>
              <a:rPr lang="en-US" altLang="zh-CN" dirty="0">
                <a:ea typeface="宋体" charset="-122"/>
              </a:rPr>
              <a:t> for a lower-priority task.</a:t>
            </a:r>
          </a:p>
          <a:p>
            <a:pPr eaLnBrk="1" hangingPunct="1"/>
            <a:r>
              <a:rPr lang="en-US" altLang="zh-CN" dirty="0">
                <a:ea typeface="宋体" charset="-122"/>
              </a:rPr>
              <a:t>Hard-to-find critical instant (omitted)</a:t>
            </a:r>
          </a:p>
          <a:p>
            <a:pPr lvl="1" eaLnBrk="1" hangingPunct="1"/>
            <a:r>
              <a:rPr lang="en-US" altLang="zh-CN" dirty="0">
                <a:ea typeface="宋体" charset="-122"/>
              </a:rPr>
              <a:t>A critical instant does not always occur when a task arrives at the same time as all its higher-priority tasks.</a:t>
            </a:r>
          </a:p>
          <a:p>
            <a:pPr lvl="1" eaLnBrk="1" hangingPunct="1"/>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BD7FC-182F-809C-096B-438C71AB495F}"/>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15CDDA88-82BC-FD88-17FE-9565E259AFE8}"/>
              </a:ext>
            </a:extLst>
          </p:cNvPr>
          <p:cNvSpPr>
            <a:spLocks noGrp="1" noChangeArrowheads="1"/>
          </p:cNvSpPr>
          <p:nvPr>
            <p:ph type="title"/>
          </p:nvPr>
        </p:nvSpPr>
        <p:spPr/>
        <p:txBody>
          <a:bodyPr/>
          <a:lstStyle/>
          <a:p>
            <a:pPr eaLnBrk="1" hangingPunct="1"/>
            <a:r>
              <a:rPr lang="en-US" altLang="zh-CN" dirty="0" err="1">
                <a:ea typeface="宋体" charset="-122"/>
              </a:rPr>
              <a:t>Dhall’s</a:t>
            </a:r>
            <a:r>
              <a:rPr lang="en-US" altLang="zh-CN" dirty="0">
                <a:ea typeface="宋体" charset="-122"/>
              </a:rPr>
              <a:t> effect</a:t>
            </a:r>
          </a:p>
        </p:txBody>
      </p:sp>
      <mc:AlternateContent xmlns:mc="http://schemas.openxmlformats.org/markup-compatibility/2006" xmlns:a14="http://schemas.microsoft.com/office/drawing/2010/main">
        <mc:Choice Requires="a14">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ChangeArrowheads="1"/>
              </p:cNvSpPr>
              <p:nvPr>
                <p:ph type="body" idx="1"/>
              </p:nvPr>
            </p:nvSpPr>
            <p:spPr>
              <a:xfrm>
                <a:off x="1288143" y="933450"/>
                <a:ext cx="9829799" cy="2840036"/>
              </a:xfrm>
            </p:spPr>
            <p:txBody>
              <a:bodyPr>
                <a:normAutofit/>
              </a:bodyPr>
              <a:lstStyle/>
              <a:p>
                <a:pPr eaLnBrk="1" hangingPunct="1"/>
                <a:r>
                  <a:rPr lang="en-GB" altLang="zh-CN" dirty="0">
                    <a:ea typeface="宋体" charset="-122"/>
                  </a:rPr>
                  <a:t>Global RM/DM/EDF can fail at very low utilization</a:t>
                </a:r>
              </a:p>
              <a:p>
                <a:pPr eaLnBrk="1" hangingPunct="1"/>
                <a:r>
                  <a:rPr lang="fr-FR" altLang="zh-CN" dirty="0">
                    <a:ea typeface="宋体" charset="-122"/>
                  </a:rPr>
                  <a:t>Example: m processors, n=m+1 </a:t>
                </a:r>
                <a:r>
                  <a:rPr lang="fr-FR" altLang="zh-CN" dirty="0" err="1">
                    <a:ea typeface="宋体" charset="-122"/>
                  </a:rPr>
                  <a:t>tasks</a:t>
                </a:r>
                <a:r>
                  <a:rPr lang="fr-FR" altLang="zh-CN" dirty="0">
                    <a:ea typeface="宋体" charset="-122"/>
                  </a:rPr>
                  <a:t>. </a:t>
                </a:r>
                <a:r>
                  <a:rPr lang="fr-FR" altLang="zh-CN" dirty="0" err="1">
                    <a:ea typeface="宋体" charset="-122"/>
                  </a:rPr>
                  <a:t>Tasks</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𝑚</m:t>
                        </m:r>
                      </m:sub>
                    </m:sSub>
                  </m:oMath>
                </a14:m>
                <a:r>
                  <a:rPr lang="fr-FR" altLang="zh-CN" dirty="0">
                    <a:ea typeface="宋体" charset="-122"/>
                  </a:rPr>
                  <a:t> are light </a:t>
                </a:r>
                <a:r>
                  <a:rPr lang="fr-FR" altLang="zh-CN" dirty="0" err="1">
                    <a:ea typeface="宋体" charset="-122"/>
                  </a:rPr>
                  <a:t>tasks</a:t>
                </a:r>
                <a:r>
                  <a:rPr lang="fr-FR" altLang="zh-CN" dirty="0">
                    <a:ea typeface="宋体" charset="-122"/>
                  </a:rPr>
                  <a:t>, </a:t>
                </a:r>
                <a:r>
                  <a:rPr lang="fr-FR" altLang="zh-CN" dirty="0" err="1">
                    <a:ea typeface="宋体" charset="-122"/>
                  </a:rPr>
                  <a:t>with</a:t>
                </a:r>
                <a:r>
                  <a:rPr lang="fr-FR" altLang="zh-CN" dirty="0">
                    <a:ea typeface="宋体" charset="-122"/>
                  </a:rPr>
                  <a:t> </a:t>
                </a:r>
                <a:r>
                  <a:rPr lang="fr-FR" altLang="zh-CN" dirty="0" err="1">
                    <a:ea typeface="宋体" charset="-122"/>
                  </a:rPr>
                  <a:t>small</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=1</m:t>
                    </m:r>
                  </m:oMath>
                </a14:m>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𝑇</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𝐷</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r>
                      <a:rPr lang="en-GB" altLang="zh-CN" b="0" i="1" smtClean="0">
                        <a:latin typeface="Cambria Math" panose="02040503050406030204" pitchFamily="18" charset="0"/>
                        <a:ea typeface="宋体" charset="-122"/>
                      </a:rPr>
                      <m:t>−1</m:t>
                    </m:r>
                  </m:oMath>
                </a14:m>
                <a:r>
                  <a:rPr lang="fr-FR" altLang="zh-CN" dirty="0">
                    <a:ea typeface="宋体" charset="-122"/>
                  </a:rPr>
                  <a:t>; </a:t>
                </a:r>
                <a:r>
                  <a:rPr lang="fr-FR" altLang="zh-CN" dirty="0" err="1">
                    <a:ea typeface="宋体" charset="-122"/>
                  </a:rPr>
                  <a:t>Task</a:t>
                </a:r>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fr-FR" altLang="zh-CN" dirty="0">
                    <a:ea typeface="宋体" charset="-122"/>
                  </a:rPr>
                  <a:t> </a:t>
                </a:r>
                <a:r>
                  <a:rPr lang="fr-FR" altLang="zh-CN" dirty="0" err="1">
                    <a:ea typeface="宋体" charset="-122"/>
                  </a:rPr>
                  <a:t>is</a:t>
                </a:r>
                <a:r>
                  <a:rPr lang="fr-FR" altLang="zh-CN" dirty="0">
                    <a:ea typeface="宋体" charset="-122"/>
                  </a:rPr>
                  <a:t> a </a:t>
                </a:r>
                <a:r>
                  <a:rPr lang="fr-FR" altLang="zh-CN" dirty="0" err="1">
                    <a:ea typeface="宋体" charset="-122"/>
                  </a:rPr>
                  <a:t>heavy</a:t>
                </a:r>
                <a:r>
                  <a:rPr lang="fr-FR" altLang="zh-CN" dirty="0">
                    <a:ea typeface="宋体" charset="-122"/>
                  </a:rPr>
                  <a:t> </a:t>
                </a:r>
                <a:r>
                  <a:rPr lang="fr-FR" altLang="zh-CN" dirty="0" err="1">
                    <a:ea typeface="宋体" charset="-122"/>
                  </a:rPr>
                  <a:t>task</a:t>
                </a:r>
                <a:r>
                  <a:rPr lang="fr-FR" altLang="zh-CN" dirty="0">
                    <a:ea typeface="宋体" charset="-122"/>
                  </a:rPr>
                  <a:t>, </a:t>
                </a:r>
                <a:r>
                  <a:rPr lang="fr-FR" altLang="zh-CN" dirty="0" err="1">
                    <a:ea typeface="宋体" charset="-122"/>
                  </a:rPr>
                  <a:t>with</a:t>
                </a:r>
                <a:r>
                  <a:rPr lang="fr-FR" altLang="zh-CN" dirty="0">
                    <a:ea typeface="宋体" charset="-122"/>
                  </a:rPr>
                  <a:t> large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𝐶</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oMath>
                </a14:m>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𝑇</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𝐷</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i="1">
                        <a:latin typeface="Cambria Math" panose="02040503050406030204" pitchFamily="18" charset="0"/>
                        <a:ea typeface="宋体" charset="-122"/>
                      </a:rPr>
                      <m:t>𝑇</m:t>
                    </m:r>
                  </m:oMath>
                </a14:m>
                <a:r>
                  <a:rPr lang="fr-FR" altLang="zh-CN" dirty="0">
                    <a:ea typeface="宋体" charset="-122"/>
                  </a:rPr>
                  <a:t>;</a:t>
                </a:r>
              </a:p>
              <a:p>
                <a:pPr eaLnBrk="1" hangingPunct="1"/>
                <a:r>
                  <a:rPr lang="en-GB" altLang="zh-CN" dirty="0">
                    <a:ea typeface="宋体" charset="-122"/>
                  </a:rPr>
                  <a:t>For global RM/DM/EDF, </a:t>
                </a:r>
                <a:r>
                  <a:rPr lang="fr-FR" altLang="zh-CN" dirty="0">
                    <a:ea typeface="宋体" charset="-122"/>
                  </a:rPr>
                  <a:t>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en-GB" altLang="zh-CN" dirty="0">
                    <a:ea typeface="宋体" charset="-122"/>
                  </a:rPr>
                  <a:t> has lowest priority, so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 </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sub>
                    </m:sSub>
                  </m:oMath>
                </a14:m>
                <a:r>
                  <a:rPr lang="en-GB" altLang="zh-CN" dirty="0">
                    <a:ea typeface="宋体" charset="-122"/>
                  </a:rPr>
                  <a:t> must run on m processors starting at time 0, causing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m:t>
                    </m:r>
                  </m:oMath>
                </a14:m>
                <a:r>
                  <a:rPr lang="en-GB" altLang="zh-CN" dirty="0">
                    <a:ea typeface="宋体" charset="-122"/>
                  </a:rPr>
                  <a:t>to miss its deadline</a:t>
                </a:r>
              </a:p>
              <a:p>
                <a:pPr eaLnBrk="1" hangingPunct="1"/>
                <a:r>
                  <a:rPr lang="en-GB" altLang="zh-CN" dirty="0">
                    <a:ea typeface="宋体" charset="-122"/>
                  </a:rPr>
                  <a:t>One solution: assign higher priority to tasks with higher utilization </a:t>
                </a:r>
              </a:p>
              <a:p>
                <a:pPr eaLnBrk="1" hangingPunct="1"/>
                <a:endParaRPr lang="en-GB" altLang="zh-CN" dirty="0">
                  <a:ea typeface="宋体" charset="-122"/>
                </a:endParaRPr>
              </a:p>
              <a:p>
                <a:pPr eaLnBrk="1" hangingPunct="1"/>
                <a:endParaRPr lang="en-US" altLang="zh-CN" dirty="0">
                  <a:ea typeface="宋体" charset="-122"/>
                </a:endParaRPr>
              </a:p>
            </p:txBody>
          </p:sp>
        </mc:Choice>
        <mc:Fallback xmlns="">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Rot="1" noChangeAspect="1" noMove="1" noResize="1" noEditPoints="1" noAdjustHandles="1" noChangeArrowheads="1" noChangeShapeType="1" noTextEdit="1"/>
              </p:cNvSpPr>
              <p:nvPr>
                <p:ph type="body" idx="1"/>
              </p:nvPr>
            </p:nvSpPr>
            <p:spPr>
              <a:xfrm>
                <a:off x="1288143" y="933450"/>
                <a:ext cx="9829799" cy="2840036"/>
              </a:xfrm>
              <a:blipFill>
                <a:blip r:embed="rId3"/>
                <a:stretch>
                  <a:fillRect l="-1116" t="-3863" r="-868" b="-1717"/>
                </a:stretch>
              </a:blipFill>
            </p:spPr>
            <p:txBody>
              <a:bodyPr/>
              <a:lstStyle/>
              <a:p>
                <a:r>
                  <a:rPr lang="en-SE">
                    <a:noFill/>
                  </a:rPr>
                  <a:t> </a:t>
                </a:r>
              </a:p>
            </p:txBody>
          </p:sp>
        </mc:Fallback>
      </mc:AlternateContent>
      <p:grpSp>
        <p:nvGrpSpPr>
          <p:cNvPr id="2" name="Group 2">
            <a:extLst>
              <a:ext uri="{FF2B5EF4-FFF2-40B4-BE49-F238E27FC236}">
                <a16:creationId xmlns:a16="http://schemas.microsoft.com/office/drawing/2014/main" id="{3C124550-2868-D6F9-8B29-320A80EBEE42}"/>
              </a:ext>
            </a:extLst>
          </p:cNvPr>
          <p:cNvGrpSpPr>
            <a:grpSpLocks/>
          </p:cNvGrpSpPr>
          <p:nvPr/>
        </p:nvGrpSpPr>
        <p:grpSpPr bwMode="auto">
          <a:xfrm>
            <a:off x="2438400" y="4211637"/>
            <a:ext cx="7696200" cy="2493963"/>
            <a:chOff x="480" y="2365"/>
            <a:chExt cx="4848" cy="1571"/>
          </a:xfrm>
        </p:grpSpPr>
        <p:pic>
          <p:nvPicPr>
            <p:cNvPr id="3" name="Picture 3" descr="Baker_task_set_example_deadline_miss">
              <a:extLst>
                <a:ext uri="{FF2B5EF4-FFF2-40B4-BE49-F238E27FC236}">
                  <a16:creationId xmlns:a16="http://schemas.microsoft.com/office/drawing/2014/main" id="{F76C0E64-2C17-96F5-BE34-2A46133CDB67}"/>
                </a:ext>
              </a:extLst>
            </p:cNvPr>
            <p:cNvPicPr>
              <a:picLocks noChangeAspect="1" noChangeArrowheads="1"/>
            </p:cNvPicPr>
            <p:nvPr/>
          </p:nvPicPr>
          <p:blipFill>
            <a:blip r:embed="rId4"/>
            <a:srcRect/>
            <a:stretch>
              <a:fillRect/>
            </a:stretch>
          </p:blipFill>
          <p:spPr bwMode="auto">
            <a:xfrm>
              <a:off x="480" y="2365"/>
              <a:ext cx="4848" cy="1571"/>
            </a:xfrm>
            <a:prstGeom prst="rect">
              <a:avLst/>
            </a:prstGeom>
            <a:noFill/>
            <a:ln w="9525">
              <a:noFill/>
              <a:miter lim="800000"/>
              <a:headEnd/>
              <a:tailEnd/>
            </a:ln>
          </p:spPr>
        </p:pic>
        <p:sp>
          <p:nvSpPr>
            <p:cNvPr id="4" name="Rectangle 4">
              <a:extLst>
                <a:ext uri="{FF2B5EF4-FFF2-40B4-BE49-F238E27FC236}">
                  <a16:creationId xmlns:a16="http://schemas.microsoft.com/office/drawing/2014/main" id="{5C7E113E-71A4-CBE6-6512-7A8A4A65B639}"/>
                </a:ext>
              </a:extLst>
            </p:cNvPr>
            <p:cNvSpPr>
              <a:spLocks noChangeArrowheads="1"/>
            </p:cNvSpPr>
            <p:nvPr/>
          </p:nvSpPr>
          <p:spPr bwMode="auto">
            <a:xfrm>
              <a:off x="4433" y="3544"/>
              <a:ext cx="576" cy="288"/>
            </a:xfrm>
            <a:prstGeom prst="rect">
              <a:avLst/>
            </a:prstGeom>
            <a:solidFill>
              <a:srgbClr val="FFFF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ea typeface="宋体" charset="-122"/>
                </a:rPr>
                <a:t>T</a:t>
              </a:r>
              <a:endParaRPr lang="it-IT" altLang="zh-CN" kern="0" dirty="0">
                <a:solidFill>
                  <a:sysClr val="windowText" lastClr="000000"/>
                </a:solidFill>
                <a:ea typeface="宋体" charset="-122"/>
              </a:endParaRPr>
            </a:p>
          </p:txBody>
        </p:sp>
      </p:grpSp>
      <p:sp>
        <p:nvSpPr>
          <p:cNvPr id="5" name="AutoShape 8">
            <a:extLst>
              <a:ext uri="{FF2B5EF4-FFF2-40B4-BE49-F238E27FC236}">
                <a16:creationId xmlns:a16="http://schemas.microsoft.com/office/drawing/2014/main" id="{2ABE5F3E-F9A9-42B2-0D27-B28744127E5F}"/>
              </a:ext>
            </a:extLst>
          </p:cNvPr>
          <p:cNvSpPr>
            <a:spLocks noChangeArrowheads="1"/>
          </p:cNvSpPr>
          <p:nvPr/>
        </p:nvSpPr>
        <p:spPr bwMode="auto">
          <a:xfrm>
            <a:off x="8686800" y="5410199"/>
            <a:ext cx="381000" cy="609600"/>
          </a:xfrm>
          <a:prstGeom prst="lightningBolt">
            <a:avLst/>
          </a:prstGeom>
          <a:solidFill>
            <a:srgbClr val="FFCF01"/>
          </a:solid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6" name="Text Box 9">
            <a:extLst>
              <a:ext uri="{FF2B5EF4-FFF2-40B4-BE49-F238E27FC236}">
                <a16:creationId xmlns:a16="http://schemas.microsoft.com/office/drawing/2014/main" id="{A2B72A74-C715-837B-AE27-12E487582A82}"/>
              </a:ext>
            </a:extLst>
          </p:cNvPr>
          <p:cNvSpPr txBox="1">
            <a:spLocks noChangeArrowheads="1"/>
          </p:cNvSpPr>
          <p:nvPr/>
        </p:nvSpPr>
        <p:spPr bwMode="auto">
          <a:xfrm>
            <a:off x="7620000" y="4876800"/>
            <a:ext cx="1225015" cy="769441"/>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en-US" altLang="zh-CN" sz="2000" dirty="0">
                <a:ea typeface="宋体" charset="-122"/>
              </a:rPr>
              <a:t>Deadline</a:t>
            </a:r>
          </a:p>
          <a:p>
            <a:pPr>
              <a:spcBef>
                <a:spcPct val="20000"/>
              </a:spcBef>
              <a:buClr>
                <a:schemeClr val="folHlink"/>
              </a:buClr>
              <a:buSzPct val="60000"/>
              <a:buFont typeface="Wingdings" pitchFamily="2" charset="2"/>
              <a:buNone/>
            </a:pPr>
            <a:r>
              <a:rPr lang="en-US" altLang="zh-CN" sz="2000" dirty="0">
                <a:ea typeface="宋体" charset="-122"/>
              </a:rPr>
              <a:t>Miss</a:t>
            </a:r>
            <a:endParaRPr lang="it-IT" altLang="zh-CN" sz="2000" dirty="0">
              <a:ea typeface="宋体" charset="-122"/>
            </a:endParaRPr>
          </a:p>
        </p:txBody>
      </p:sp>
      <p:sp>
        <p:nvSpPr>
          <p:cNvPr id="7" name="Text Box 10">
            <a:extLst>
              <a:ext uri="{FF2B5EF4-FFF2-40B4-BE49-F238E27FC236}">
                <a16:creationId xmlns:a16="http://schemas.microsoft.com/office/drawing/2014/main" id="{92CEECE8-7549-51E1-DA7E-F44D8E5E677E}"/>
              </a:ext>
            </a:extLst>
          </p:cNvPr>
          <p:cNvSpPr txBox="1">
            <a:spLocks noChangeArrowheads="1"/>
          </p:cNvSpPr>
          <p:nvPr/>
        </p:nvSpPr>
        <p:spPr bwMode="auto">
          <a:xfrm>
            <a:off x="4664076" y="4433886"/>
            <a:ext cx="1640193" cy="923330"/>
          </a:xfrm>
          <a:prstGeom prst="rect">
            <a:avLst/>
          </a:prstGeom>
          <a:noFill/>
          <a:ln w="9525" algn="ctr">
            <a:solidFill>
              <a:srgbClr val="000000"/>
            </a:solidFill>
            <a:miter lim="800000"/>
            <a:headEnd/>
            <a:tailEnd/>
          </a:ln>
        </p:spPr>
        <p:txBody>
          <a:bodyPr wrap="none">
            <a:spAutoFit/>
          </a:bodyPr>
          <a:lstStyle/>
          <a:p>
            <a:pPr fontAlgn="auto">
              <a:spcBef>
                <a:spcPts val="0"/>
              </a:spcBef>
              <a:spcAft>
                <a:spcPts val="0"/>
              </a:spcAft>
              <a:defRPr/>
            </a:pPr>
            <a:r>
              <a:rPr lang="it-IT" altLang="zh-CN" kern="0">
                <a:solidFill>
                  <a:sysClr val="windowText" lastClr="000000"/>
                </a:solidFill>
                <a:ea typeface="宋体" charset="-122"/>
              </a:rPr>
              <a:t>m light tasks</a:t>
            </a:r>
          </a:p>
          <a:p>
            <a:pPr fontAlgn="auto">
              <a:spcBef>
                <a:spcPts val="0"/>
              </a:spcBef>
              <a:spcAft>
                <a:spcPts val="0"/>
              </a:spcAft>
              <a:defRPr/>
            </a:pPr>
            <a:r>
              <a:rPr lang="it-IT" altLang="zh-CN" kern="0">
                <a:solidFill>
                  <a:sysClr val="windowText" lastClr="000000"/>
                </a:solidFill>
                <a:ea typeface="宋体" charset="-122"/>
              </a:rPr>
              <a:t>1 heavy task</a:t>
            </a:r>
          </a:p>
          <a:p>
            <a:pPr fontAlgn="auto">
              <a:spcBef>
                <a:spcPts val="0"/>
              </a:spcBef>
              <a:spcAft>
                <a:spcPts val="0"/>
              </a:spcAft>
              <a:defRPr/>
            </a:pPr>
            <a:r>
              <a:rPr lang="it-IT" altLang="zh-CN" kern="0">
                <a:solidFill>
                  <a:sysClr val="windowText" lastClr="000000"/>
                </a:solidFill>
                <a:ea typeface="宋体" charset="-122"/>
              </a:rPr>
              <a:t>U</a:t>
            </a:r>
            <a:r>
              <a:rPr lang="it-IT" altLang="zh-CN" kern="0" baseline="-25000">
                <a:solidFill>
                  <a:sysClr val="windowText" lastClr="000000"/>
                </a:solidFill>
                <a:ea typeface="宋体" charset="-122"/>
              </a:rPr>
              <a:t>tot</a:t>
            </a:r>
            <a:r>
              <a:rPr lang="it-IT" altLang="zh-CN" kern="0">
                <a:solidFill>
                  <a:sysClr val="windowText" lastClr="000000"/>
                </a:solidFill>
                <a:ea typeface="宋体" charset="-122"/>
                <a:sym typeface="Wingdings" pitchFamily="2" charset="2"/>
              </a:rPr>
              <a:t>1</a:t>
            </a:r>
            <a:endParaRPr lang="it-IT" altLang="zh-CN" kern="0">
              <a:solidFill>
                <a:sysClr val="windowText" lastClr="000000"/>
              </a:solidFill>
              <a:ea typeface="宋体" charset="-122"/>
            </a:endParaRPr>
          </a:p>
        </p:txBody>
      </p:sp>
    </p:spTree>
    <p:extLst>
      <p:ext uri="{BB962C8B-B14F-4D97-AF65-F5344CB8AC3E}">
        <p14:creationId xmlns:p14="http://schemas.microsoft.com/office/powerpoint/2010/main" val="3489232432"/>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a:ea typeface="宋体" charset="-122"/>
              </a:rPr>
              <a:t>MP Scheduling Anomalies</a:t>
            </a:r>
          </a:p>
        </p:txBody>
      </p:sp>
      <p:sp>
        <p:nvSpPr>
          <p:cNvPr id="92163"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r>
              <a:rPr lang="en-US" altLang="zh-CN" sz="3200" dirty="0">
                <a:ea typeface="宋体" charset="-122"/>
              </a:rPr>
              <a:t>Decrease in processor demand (decreasing task execution time or increasing task period) may cause deadline misses!</a:t>
            </a:r>
          </a:p>
          <a:p>
            <a:r>
              <a:rPr lang="en-US" altLang="zh-CN" sz="3200" b="1" dirty="0"/>
              <a:t>Anomaly 1</a:t>
            </a:r>
          </a:p>
          <a:p>
            <a:pPr lvl="1"/>
            <a:r>
              <a:rPr lang="en-US" altLang="zh-CN" sz="3000" dirty="0"/>
              <a:t>Decrease in processor demand from higher-priority tasks can </a:t>
            </a:r>
            <a:r>
              <a:rPr lang="en-US" altLang="zh-CN" sz="3000" i="1" dirty="0"/>
              <a:t>increase the interference on a lower-priority task because of </a:t>
            </a:r>
            <a:r>
              <a:rPr lang="en-US" altLang="zh-CN" sz="3000" dirty="0"/>
              <a:t>change in the time when the tasks execute</a:t>
            </a:r>
          </a:p>
          <a:p>
            <a:r>
              <a:rPr lang="en-US" altLang="zh-CN" sz="3200" b="1" dirty="0"/>
              <a:t>Anomaly 2</a:t>
            </a:r>
          </a:p>
          <a:p>
            <a:pPr lvl="1"/>
            <a:r>
              <a:rPr lang="en-US" altLang="zh-CN" sz="3000" dirty="0"/>
              <a:t>Decrease in processor demand of a task </a:t>
            </a:r>
            <a:r>
              <a:rPr lang="en-US" altLang="zh-CN" sz="3000" i="1" dirty="0"/>
              <a:t>negatively affects the task </a:t>
            </a:r>
            <a:r>
              <a:rPr lang="en-US" altLang="zh-CN" sz="3000" dirty="0"/>
              <a:t>itself because change in the task arrival times cause it to suffer more interference</a:t>
            </a:r>
            <a:endParaRPr lang="en-US" altLang="zh-CN" sz="3000" dirty="0">
              <a:ea typeface="宋体" charset="-122"/>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1</a:t>
            </a:r>
            <a:endParaRPr lang="zh-CN" altLang="en-US" dirty="0"/>
          </a:p>
        </p:txBody>
      </p:sp>
      <p:sp>
        <p:nvSpPr>
          <p:cNvPr id="3" name="内容占位符 2"/>
          <p:cNvSpPr>
            <a:spLocks noGrp="1"/>
          </p:cNvSpPr>
          <p:nvPr>
            <p:ph idx="1"/>
          </p:nvPr>
        </p:nvSpPr>
        <p:spPr/>
        <p:txBody>
          <a:bodyPr/>
          <a:lstStyle/>
          <a:p>
            <a:endParaRPr lang="zh-CN" altLang="en-US"/>
          </a:p>
        </p:txBody>
      </p:sp>
      <p:pic>
        <p:nvPicPr>
          <p:cNvPr id="228355" name="Picture 3"/>
          <p:cNvPicPr>
            <a:picLocks noChangeAspect="1" noChangeArrowheads="1"/>
          </p:cNvPicPr>
          <p:nvPr/>
        </p:nvPicPr>
        <p:blipFill>
          <a:blip r:embed="rId2"/>
          <a:srcRect/>
          <a:stretch>
            <a:fillRect/>
          </a:stretch>
        </p:blipFill>
        <p:spPr bwMode="auto">
          <a:xfrm>
            <a:off x="1743326" y="1409700"/>
            <a:ext cx="8734175" cy="4267200"/>
          </a:xfrm>
          <a:prstGeom prst="rect">
            <a:avLst/>
          </a:prstGeom>
          <a:noFill/>
          <a:ln w="9525">
            <a:noFill/>
            <a:miter lim="800000"/>
            <a:headEnd/>
            <a:tailEnd/>
          </a:ln>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8BB-D089-ABC6-2264-8164F90357F9}"/>
              </a:ext>
            </a:extLst>
          </p:cNvPr>
          <p:cNvSpPr>
            <a:spLocks noGrp="1"/>
          </p:cNvSpPr>
          <p:nvPr>
            <p:ph type="title"/>
          </p:nvPr>
        </p:nvSpPr>
        <p:spPr/>
        <p:txBody>
          <a:bodyPr/>
          <a:lstStyle/>
          <a:p>
            <a:r>
              <a:rPr lang="en-GB" dirty="0"/>
              <a:t>Sources of Nondeterminism</a:t>
            </a:r>
            <a:endParaRPr lang="en-SE" dirty="0"/>
          </a:p>
        </p:txBody>
      </p:sp>
      <p:sp>
        <p:nvSpPr>
          <p:cNvPr id="3" name="Content Placeholder 2">
            <a:extLst>
              <a:ext uri="{FF2B5EF4-FFF2-40B4-BE49-F238E27FC236}">
                <a16:creationId xmlns:a16="http://schemas.microsoft.com/office/drawing/2014/main" id="{FD7ED232-FC8E-5B0F-B707-557A0FBA2E29}"/>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GB" dirty="0">
                <a:ea typeface="宋体" pitchFamily="2" charset="-122"/>
              </a:rPr>
              <a:t>Architecture</a:t>
            </a:r>
          </a:p>
          <a:p>
            <a:pPr lvl="1"/>
            <a:r>
              <a:rPr lang="en-GB" dirty="0">
                <a:ea typeface="宋体" pitchFamily="2" charset="-122"/>
              </a:rPr>
              <a:t>cache, pipelining, interrupts, DMA</a:t>
            </a:r>
          </a:p>
          <a:p>
            <a:pPr eaLnBrk="1" hangingPunct="1"/>
            <a:r>
              <a:rPr lang="en-GB" dirty="0">
                <a:ea typeface="宋体" pitchFamily="2" charset="-122"/>
              </a:rPr>
              <a:t>Operating System (our focus in this lecture)</a:t>
            </a:r>
          </a:p>
          <a:p>
            <a:pPr lvl="1"/>
            <a:r>
              <a:rPr lang="en-GB" dirty="0">
                <a:ea typeface="宋体" pitchFamily="2" charset="-122"/>
              </a:rPr>
              <a:t>scheduling, synchronization, communication</a:t>
            </a:r>
          </a:p>
          <a:p>
            <a:pPr eaLnBrk="1" hangingPunct="1"/>
            <a:r>
              <a:rPr lang="en-GB" dirty="0">
                <a:ea typeface="宋体" pitchFamily="2" charset="-122"/>
              </a:rPr>
              <a:t>Language</a:t>
            </a:r>
          </a:p>
          <a:p>
            <a:pPr lvl="1"/>
            <a:r>
              <a:rPr lang="en-GB" dirty="0">
                <a:ea typeface="宋体" pitchFamily="2" charset="-122"/>
              </a:rPr>
              <a:t>lack of explicit support for time</a:t>
            </a:r>
          </a:p>
          <a:p>
            <a:pPr eaLnBrk="1" hangingPunct="1"/>
            <a:r>
              <a:rPr lang="en-GB" dirty="0">
                <a:ea typeface="宋体" pitchFamily="2" charset="-122"/>
              </a:rPr>
              <a:t>Design Methodologies</a:t>
            </a:r>
          </a:p>
          <a:p>
            <a:pPr lvl="1"/>
            <a:r>
              <a:rPr lang="en-GB" dirty="0">
                <a:ea typeface="宋体" pitchFamily="2" charset="-122"/>
              </a:rPr>
              <a:t>lack of analysis and verification techniques</a:t>
            </a:r>
          </a:p>
          <a:p>
            <a:pPr eaLnBrk="1" hangingPunct="1"/>
            <a:endParaRPr lang="en-SE" dirty="0">
              <a:ea typeface="宋体" pitchFamily="2" charset="-122"/>
            </a:endParaRPr>
          </a:p>
        </p:txBody>
      </p:sp>
    </p:spTree>
    <p:extLst>
      <p:ext uri="{BB962C8B-B14F-4D97-AF65-F5344CB8AC3E}">
        <p14:creationId xmlns:p14="http://schemas.microsoft.com/office/powerpoint/2010/main" val="2218559583"/>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1</a:t>
            </a:r>
            <a:endParaRPr lang="zh-CN" altLang="en-US" dirty="0"/>
          </a:p>
        </p:txBody>
      </p:sp>
      <p:sp>
        <p:nvSpPr>
          <p:cNvPr id="3" name="内容占位符 2"/>
          <p:cNvSpPr>
            <a:spLocks noGrp="1"/>
          </p:cNvSpPr>
          <p:nvPr>
            <p:ph idx="1"/>
          </p:nvPr>
        </p:nvSpPr>
        <p:spPr/>
        <p:txBody>
          <a:bodyPr/>
          <a:lstStyle/>
          <a:p>
            <a:endParaRPr lang="zh-CN" altLang="en-US"/>
          </a:p>
        </p:txBody>
      </p:sp>
      <p:pic>
        <p:nvPicPr>
          <p:cNvPr id="229378" name="Picture 2"/>
          <p:cNvPicPr>
            <a:picLocks noChangeAspect="1" noChangeArrowheads="1"/>
          </p:cNvPicPr>
          <p:nvPr/>
        </p:nvPicPr>
        <p:blipFill>
          <a:blip r:embed="rId2"/>
          <a:srcRect/>
          <a:stretch>
            <a:fillRect/>
          </a:stretch>
        </p:blipFill>
        <p:spPr bwMode="auto">
          <a:xfrm>
            <a:off x="1676401" y="2019300"/>
            <a:ext cx="8812213" cy="3478080"/>
          </a:xfrm>
          <a:prstGeom prst="rect">
            <a:avLst/>
          </a:prstGeom>
          <a:noFill/>
          <a:ln w="9525">
            <a:noFill/>
            <a:miter lim="800000"/>
            <a:headEnd/>
            <a:tailEnd/>
          </a:ln>
          <a:effectLst/>
        </p:spPr>
      </p:pic>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2</a:t>
            </a:r>
            <a:endParaRPr lang="zh-CN" altLang="en-US" dirty="0"/>
          </a:p>
        </p:txBody>
      </p:sp>
      <p:sp>
        <p:nvSpPr>
          <p:cNvPr id="3" name="内容占位符 2"/>
          <p:cNvSpPr>
            <a:spLocks noGrp="1"/>
          </p:cNvSpPr>
          <p:nvPr>
            <p:ph idx="1"/>
          </p:nvPr>
        </p:nvSpPr>
        <p:spPr/>
        <p:txBody>
          <a:bodyPr/>
          <a:lstStyle/>
          <a:p>
            <a:endParaRPr lang="zh-CN" altLang="en-US"/>
          </a:p>
        </p:txBody>
      </p:sp>
      <p:pic>
        <p:nvPicPr>
          <p:cNvPr id="230402" name="Picture 2"/>
          <p:cNvPicPr>
            <a:picLocks noChangeAspect="1" noChangeArrowheads="1"/>
          </p:cNvPicPr>
          <p:nvPr/>
        </p:nvPicPr>
        <p:blipFill>
          <a:blip r:embed="rId2"/>
          <a:srcRect/>
          <a:stretch>
            <a:fillRect/>
          </a:stretch>
        </p:blipFill>
        <p:spPr bwMode="auto">
          <a:xfrm>
            <a:off x="1752600" y="1295400"/>
            <a:ext cx="8802649" cy="4610100"/>
          </a:xfrm>
          <a:prstGeom prst="rect">
            <a:avLst/>
          </a:prstGeom>
          <a:noFill/>
          <a:ln w="9525">
            <a:noFill/>
            <a:miter lim="800000"/>
            <a:headEnd/>
            <a:tailEnd/>
          </a:ln>
          <a:effectLst/>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2</a:t>
            </a:r>
            <a:endParaRPr lang="zh-CN" altLang="en-US" dirty="0"/>
          </a:p>
        </p:txBody>
      </p:sp>
      <p:sp>
        <p:nvSpPr>
          <p:cNvPr id="3" name="内容占位符 2"/>
          <p:cNvSpPr>
            <a:spLocks noGrp="1"/>
          </p:cNvSpPr>
          <p:nvPr>
            <p:ph idx="1"/>
          </p:nvPr>
        </p:nvSpPr>
        <p:spPr>
          <a:xfrm>
            <a:off x="1576389" y="5181600"/>
            <a:ext cx="8759825" cy="1219200"/>
          </a:xfrm>
        </p:spPr>
        <p:txBody>
          <a:bodyPr/>
          <a:lstStyle/>
          <a:p>
            <a:r>
              <a:rPr lang="en-US" altLang="zh-CN" dirty="0"/>
              <a:t>Another example where the critical instant for task c </a:t>
            </a:r>
            <a:r>
              <a:rPr lang="en-US" altLang="zh-CN" dirty="0">
                <a:ea typeface="宋体" charset="-122"/>
              </a:rPr>
              <a:t>does not occur at time 0 when it arrives at the same time as all its higher-priority tasks.</a:t>
            </a:r>
            <a:endParaRPr lang="zh-CN" altLang="en-US" dirty="0"/>
          </a:p>
        </p:txBody>
      </p:sp>
      <p:pic>
        <p:nvPicPr>
          <p:cNvPr id="231427" name="Picture 3"/>
          <p:cNvPicPr>
            <a:picLocks noChangeAspect="1" noChangeArrowheads="1"/>
          </p:cNvPicPr>
          <p:nvPr/>
        </p:nvPicPr>
        <p:blipFill>
          <a:blip r:embed="rId2"/>
          <a:srcRect/>
          <a:stretch>
            <a:fillRect/>
          </a:stretch>
        </p:blipFill>
        <p:spPr bwMode="auto">
          <a:xfrm>
            <a:off x="1752600" y="1181100"/>
            <a:ext cx="8707448" cy="1371600"/>
          </a:xfrm>
          <a:prstGeom prst="rect">
            <a:avLst/>
          </a:prstGeom>
          <a:noFill/>
          <a:ln w="9525">
            <a:noFill/>
            <a:miter lim="800000"/>
            <a:headEnd/>
            <a:tailEnd/>
          </a:ln>
          <a:effectLst/>
        </p:spPr>
      </p:pic>
      <p:pic>
        <p:nvPicPr>
          <p:cNvPr id="231428" name="Picture 4"/>
          <p:cNvPicPr>
            <a:picLocks noChangeAspect="1" noChangeArrowheads="1"/>
          </p:cNvPicPr>
          <p:nvPr/>
        </p:nvPicPr>
        <p:blipFill>
          <a:blip r:embed="rId3"/>
          <a:srcRect/>
          <a:stretch>
            <a:fillRect/>
          </a:stretch>
        </p:blipFill>
        <p:spPr bwMode="auto">
          <a:xfrm>
            <a:off x="1638301" y="2895600"/>
            <a:ext cx="5517587" cy="1992256"/>
          </a:xfrm>
          <a:prstGeom prst="rect">
            <a:avLst/>
          </a:prstGeom>
          <a:noFill/>
          <a:ln w="9525">
            <a:noFill/>
            <a:miter lim="800000"/>
            <a:headEnd/>
            <a:tailEnd/>
          </a:ln>
          <a:effectLst/>
        </p:spPr>
      </p:pic>
      <p:sp>
        <p:nvSpPr>
          <p:cNvPr id="7" name="矩形 6"/>
          <p:cNvSpPr/>
          <p:nvPr/>
        </p:nvSpPr>
        <p:spPr bwMode="auto">
          <a:xfrm>
            <a:off x="7119258" y="4193722"/>
            <a:ext cx="1298122" cy="36058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c</a:t>
            </a:r>
            <a:endParaRPr lang="zh-CN" altLang="en-US" b="0" dirty="0">
              <a:solidFill>
                <a:srgbClr val="000000"/>
              </a:solidFill>
              <a:latin typeface="Tahoma" pitchFamily="34" charset="0"/>
            </a:endParaRPr>
          </a:p>
        </p:txBody>
      </p:sp>
      <p:sp>
        <p:nvSpPr>
          <p:cNvPr id="8" name="TextBox 7"/>
          <p:cNvSpPr txBox="1"/>
          <p:nvPr/>
        </p:nvSpPr>
        <p:spPr>
          <a:xfrm>
            <a:off x="8237449" y="4623612"/>
            <a:ext cx="402674" cy="307777"/>
          </a:xfrm>
          <a:prstGeom prst="rect">
            <a:avLst/>
          </a:prstGeom>
          <a:noFill/>
        </p:spPr>
        <p:txBody>
          <a:bodyPr wrap="none" rtlCol="0">
            <a:spAutoFit/>
          </a:bodyPr>
          <a:lstStyle/>
          <a:p>
            <a:r>
              <a:rPr lang="en-US" altLang="zh-CN" sz="1400" dirty="0">
                <a:solidFill>
                  <a:srgbClr val="000000"/>
                </a:solidFill>
              </a:rPr>
              <a:t>20</a:t>
            </a:r>
            <a:endParaRPr lang="zh-CN" altLang="en-US" sz="1400" dirty="0">
              <a:solidFill>
                <a:srgbClr val="000000"/>
              </a:solidFill>
            </a:endParaRPr>
          </a:p>
        </p:txBody>
      </p:sp>
      <p:sp>
        <p:nvSpPr>
          <p:cNvPr id="9" name="矩形 8"/>
          <p:cNvSpPr/>
          <p:nvPr/>
        </p:nvSpPr>
        <p:spPr bwMode="auto">
          <a:xfrm>
            <a:off x="8417381" y="4193722"/>
            <a:ext cx="1947183" cy="36058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b</a:t>
            </a:r>
            <a:endParaRPr lang="zh-CN" altLang="en-US" b="0" dirty="0">
              <a:solidFill>
                <a:srgbClr val="000000"/>
              </a:solidFill>
              <a:latin typeface="Tahoma" pitchFamily="34" charset="0"/>
            </a:endParaRPr>
          </a:p>
        </p:txBody>
      </p:sp>
      <p:cxnSp>
        <p:nvCxnSpPr>
          <p:cNvPr id="11" name="直接箭头连接符 10"/>
          <p:cNvCxnSpPr/>
          <p:nvPr/>
        </p:nvCxnSpPr>
        <p:spPr bwMode="auto">
          <a:xfrm rot="5400000" flipH="1" flipV="1">
            <a:off x="8128910" y="4265840"/>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2" name="矩形 11"/>
          <p:cNvSpPr/>
          <p:nvPr/>
        </p:nvSpPr>
        <p:spPr bwMode="auto">
          <a:xfrm>
            <a:off x="8416629" y="3256190"/>
            <a:ext cx="1298122" cy="36058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a</a:t>
            </a:r>
            <a:endParaRPr lang="zh-CN" altLang="en-US" b="0" dirty="0">
              <a:solidFill>
                <a:srgbClr val="000000"/>
              </a:solidFill>
              <a:latin typeface="Tahoma" pitchFamily="34" charset="0"/>
            </a:endParaRPr>
          </a:p>
        </p:txBody>
      </p:sp>
      <p:cxnSp>
        <p:nvCxnSpPr>
          <p:cNvPr id="13" name="直接箭头连接符 12"/>
          <p:cNvCxnSpPr/>
          <p:nvPr/>
        </p:nvCxnSpPr>
        <p:spPr bwMode="auto">
          <a:xfrm rot="5400000" flipH="1" flipV="1">
            <a:off x="8127407" y="3327557"/>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4" name="矩形 13"/>
          <p:cNvSpPr/>
          <p:nvPr/>
        </p:nvSpPr>
        <p:spPr bwMode="auto">
          <a:xfrm>
            <a:off x="9714750" y="3256190"/>
            <a:ext cx="649812" cy="36058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c</a:t>
            </a:r>
            <a:endParaRPr lang="zh-CN" altLang="en-US" b="0" dirty="0">
              <a:solidFill>
                <a:srgbClr val="000000"/>
              </a:solidFill>
              <a:latin typeface="Tahoma" pitchFamily="34" charset="0"/>
            </a:endParaRPr>
          </a:p>
        </p:txBody>
      </p:sp>
      <p:sp>
        <p:nvSpPr>
          <p:cNvPr id="15" name="TextBox 14"/>
          <p:cNvSpPr txBox="1"/>
          <p:nvPr/>
        </p:nvSpPr>
        <p:spPr>
          <a:xfrm>
            <a:off x="10184631" y="4596568"/>
            <a:ext cx="402674" cy="307777"/>
          </a:xfrm>
          <a:prstGeom prst="rect">
            <a:avLst/>
          </a:prstGeom>
          <a:noFill/>
        </p:spPr>
        <p:txBody>
          <a:bodyPr wrap="none" rtlCol="0">
            <a:spAutoFit/>
          </a:bodyPr>
          <a:lstStyle/>
          <a:p>
            <a:r>
              <a:rPr lang="en-US" altLang="zh-CN" sz="1400" dirty="0">
                <a:solidFill>
                  <a:srgbClr val="000000"/>
                </a:solidFill>
              </a:rPr>
              <a:t>23</a:t>
            </a:r>
            <a:endParaRPr lang="zh-CN" altLang="en-US" sz="1400" dirty="0">
              <a:solidFill>
                <a:srgbClr val="000000"/>
              </a:solidFill>
            </a:endParaRPr>
          </a:p>
        </p:txBody>
      </p:sp>
      <p:cxnSp>
        <p:nvCxnSpPr>
          <p:cNvPr id="17" name="直接连接符 16"/>
          <p:cNvCxnSpPr/>
          <p:nvPr/>
        </p:nvCxnSpPr>
        <p:spPr bwMode="auto">
          <a:xfrm>
            <a:off x="7119258" y="3616780"/>
            <a:ext cx="1298874" cy="1503"/>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16" name="直接箭头连接符 15"/>
          <p:cNvCxnSpPr/>
          <p:nvPr/>
        </p:nvCxnSpPr>
        <p:spPr bwMode="auto">
          <a:xfrm rot="5400000" flipH="1" flipV="1">
            <a:off x="9427032" y="3327556"/>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9" name="矩形标注 18"/>
          <p:cNvSpPr/>
          <p:nvPr/>
        </p:nvSpPr>
        <p:spPr bwMode="auto">
          <a:xfrm>
            <a:off x="8763001" y="2246376"/>
            <a:ext cx="1421631" cy="612648"/>
          </a:xfrm>
          <a:prstGeom prst="wedgeRectCallout">
            <a:avLst>
              <a:gd name="adj1" fmla="val 15499"/>
              <a:gd name="adj2" fmla="val 75088"/>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r>
              <a:rPr lang="en-US" altLang="zh-CN" b="0" dirty="0">
                <a:latin typeface="Tahoma" pitchFamily="34" charset="0"/>
              </a:rPr>
              <a:t>C</a:t>
            </a:r>
            <a:r>
              <a:rPr lang="en-US" altLang="zh-CN" dirty="0"/>
              <a:t>’s deadline </a:t>
            </a:r>
          </a:p>
          <a:p>
            <a:pPr eaLnBrk="1" hangingPunct="1"/>
            <a:r>
              <a:rPr lang="en-US" altLang="zh-CN" dirty="0"/>
              <a:t>missed here</a:t>
            </a:r>
            <a:endParaRPr lang="zh-CN" altLang="en-US" b="0" dirty="0">
              <a:latin typeface="Tahoma" pitchFamily="34" charset="0"/>
            </a:endParaRPr>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98844</TotalTime>
  <Pages>60</Pages>
  <Words>9452</Words>
  <Application>Microsoft Office PowerPoint</Application>
  <PresentationFormat>Widescreen</PresentationFormat>
  <Paragraphs>1809</Paragraphs>
  <Slides>92</Slides>
  <Notes>71</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92</vt:i4>
      </vt:variant>
    </vt:vector>
  </HeadingPairs>
  <TitlesOfParts>
    <vt:vector size="110" baseType="lpstr">
      <vt:lpstr>Arial MT</vt:lpstr>
      <vt:lpstr>Gill Sans</vt:lpstr>
      <vt:lpstr>Gill Sans Light</vt:lpstr>
      <vt:lpstr>宋体</vt:lpstr>
      <vt:lpstr>Arial</vt:lpstr>
      <vt:lpstr>Calibri</vt:lpstr>
      <vt:lpstr>Cambria Math</vt:lpstr>
      <vt:lpstr>Comic Sans MS</vt:lpstr>
      <vt:lpstr>Helvetica</vt:lpstr>
      <vt:lpstr>Lucida Sans Unicode</vt:lpstr>
      <vt:lpstr>Microsoft Sans Serif</vt:lpstr>
      <vt:lpstr>Symbol</vt:lpstr>
      <vt:lpstr>Tahoma</vt:lpstr>
      <vt:lpstr>Times New Roman</vt:lpstr>
      <vt:lpstr>Webdings</vt:lpstr>
      <vt:lpstr>Wingdings</vt:lpstr>
      <vt:lpstr>Office</vt:lpstr>
      <vt:lpstr>Equation</vt:lpstr>
      <vt:lpstr>CSC 112: Computer Operating Systems Lecture 6   Real-Time Scheduling</vt:lpstr>
      <vt:lpstr>Outline</vt:lpstr>
      <vt:lpstr>PowerPoint Presentation</vt:lpstr>
      <vt:lpstr>Embedded Control Systems</vt:lpstr>
      <vt:lpstr>Requirements</vt:lpstr>
      <vt:lpstr>A Robot Control Example</vt:lpstr>
      <vt:lpstr>Real-Time Systems</vt:lpstr>
      <vt:lpstr>RTOS Requirements </vt:lpstr>
      <vt:lpstr>Sources of Nondeterminism</vt:lpstr>
      <vt:lpstr>Task</vt:lpstr>
      <vt:lpstr>Schedule</vt:lpstr>
      <vt:lpstr>Preemptive vs. Nonpreemptive Scheduling</vt:lpstr>
      <vt:lpstr>Definitions</vt:lpstr>
      <vt:lpstr>Real-Time Task</vt:lpstr>
      <vt:lpstr>Tasks and Jobs</vt:lpstr>
      <vt:lpstr>Estimating WCET is Not Easy</vt:lpstr>
      <vt:lpstr>Predictability/Safety vs. Efficiency</vt:lpstr>
      <vt:lpstr>Jitter</vt:lpstr>
      <vt:lpstr>Periodic Task</vt:lpstr>
      <vt:lpstr>Aperiodic &amp; Sporadic Task</vt:lpstr>
      <vt:lpstr>Types of Constraints</vt:lpstr>
      <vt:lpstr>Precedence Constraints</vt:lpstr>
      <vt:lpstr>Resource Constraints</vt:lpstr>
      <vt:lpstr>Scheduling Metrics</vt:lpstr>
      <vt:lpstr>Scheduling Metrics</vt:lpstr>
      <vt:lpstr>Example: Lateness</vt:lpstr>
      <vt:lpstr>Scheduling Approaches</vt:lpstr>
      <vt:lpstr>Static Cyclic Scheduling</vt:lpstr>
      <vt:lpstr>PowerPoint Presentation</vt:lpstr>
      <vt:lpstr>Fixed Priority Scheduling</vt:lpstr>
      <vt:lpstr>Rate Monotonic &amp; Deadline Monotonic Scheduling</vt:lpstr>
      <vt:lpstr>Two Schedulability Analysis Approaches</vt:lpstr>
      <vt:lpstr>Utilization Bound Test</vt:lpstr>
      <vt:lpstr>Utilization Bound Test Examples</vt:lpstr>
      <vt:lpstr>Response Time Analysis (RTA)</vt:lpstr>
      <vt:lpstr>Response Time Analysis (RTA)</vt:lpstr>
      <vt:lpstr>An Example Taskset</vt:lpstr>
      <vt:lpstr>Schedule Timeline</vt:lpstr>
      <vt:lpstr>Task T1</vt:lpstr>
      <vt:lpstr>Task T2</vt:lpstr>
      <vt:lpstr>Task T3</vt:lpstr>
      <vt:lpstr>RTA  for T3: Initial Condition</vt:lpstr>
      <vt:lpstr>RTA  for Task 3: Iteration 1</vt:lpstr>
      <vt:lpstr>RTA  for Task 3: Iteration 2</vt:lpstr>
      <vt:lpstr>RTA  for Task 3: Iteration 3</vt:lpstr>
      <vt:lpstr>RTA  for Task 3: Iteration 4</vt:lpstr>
      <vt:lpstr>PowerPoint Presentation</vt:lpstr>
      <vt:lpstr>Earliest Deadline First (EDF)</vt:lpstr>
      <vt:lpstr>EDF Scheduling Example </vt:lpstr>
      <vt:lpstr>Schedulable Utilization Bound: RM vs. EDF</vt:lpstr>
      <vt:lpstr>RM vs. EDF Example</vt:lpstr>
      <vt:lpstr>Handling Tasks with D &lt; T</vt:lpstr>
      <vt:lpstr>PowerPoint Presentation</vt:lpstr>
      <vt:lpstr>Resource Sharing</vt:lpstr>
      <vt:lpstr>Blocking Time</vt:lpstr>
      <vt:lpstr>Example Taskset</vt:lpstr>
      <vt:lpstr>Priority Inversion</vt:lpstr>
      <vt:lpstr>Priority Inversion and Priority Inheritance</vt:lpstr>
      <vt:lpstr>With PIP</vt:lpstr>
      <vt:lpstr>PIP Properties</vt:lpstr>
      <vt:lpstr>PIP Properties</vt:lpstr>
      <vt:lpstr>Schedulability Analysis</vt:lpstr>
      <vt:lpstr>PowerPoint Presentation</vt:lpstr>
      <vt:lpstr>Preemptive vs. Non-Preemptive Scheduling</vt:lpstr>
      <vt:lpstr>Sometimes NP Scheduling Improves Schedulability</vt:lpstr>
      <vt:lpstr>Disadvantage of NP Scheduling: Reduced Schedulability </vt:lpstr>
      <vt:lpstr>Disadvantage of NP Scheduling: Scheduling Anomalies</vt:lpstr>
      <vt:lpstr>PowerPoint Presentation</vt:lpstr>
      <vt:lpstr>Multiprocessor models</vt:lpstr>
      <vt:lpstr>Multiprocessor Models</vt:lpstr>
      <vt:lpstr>Multiprocessor Models</vt:lpstr>
      <vt:lpstr>Multiprocessor Models</vt:lpstr>
      <vt:lpstr>Global vs partitioned scheduling</vt:lpstr>
      <vt:lpstr>Global Scheduling vs. Partitioned Scheduling</vt:lpstr>
      <vt:lpstr>Partitioned Scheduling</vt:lpstr>
      <vt:lpstr>Partitioned Scheduling</vt:lpstr>
      <vt:lpstr>Assumptions for Global Scheduling</vt:lpstr>
      <vt:lpstr>Source of Difficulty</vt:lpstr>
      <vt:lpstr>Global scheduling example</vt:lpstr>
      <vt:lpstr>Global scheduling example</vt:lpstr>
      <vt:lpstr>Global scheduling example</vt:lpstr>
      <vt:lpstr>Global scheduling example</vt:lpstr>
      <vt:lpstr>Global vs. Partitioned</vt:lpstr>
      <vt:lpstr>Global vs Partitioned (FP) Scheduling</vt:lpstr>
      <vt:lpstr>Global vs Partitioned (FP) Scheduling</vt:lpstr>
      <vt:lpstr>Difficulties of Global Scheduling</vt:lpstr>
      <vt:lpstr>Dhall’s effect</vt:lpstr>
      <vt:lpstr>MP Scheduling Anomalies</vt:lpstr>
      <vt:lpstr>Anomaly 1</vt:lpstr>
      <vt:lpstr>Anomaly 1</vt:lpstr>
      <vt:lpstr>Anomaly 2</vt:lpstr>
      <vt:lpstr>Anomaly 2</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1089</cp:revision>
  <cp:lastPrinted>2022-03-15T20:14:46Z</cp:lastPrinted>
  <dcterms:created xsi:type="dcterms:W3CDTF">1995-08-12T11:37:26Z</dcterms:created>
  <dcterms:modified xsi:type="dcterms:W3CDTF">2025-02-28T01:39:13Z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