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Lst>
  <p:notesMasterIdLst>
    <p:notesMasterId r:id="rId27"/>
  </p:notesMasterIdLst>
  <p:handoutMasterIdLst>
    <p:handoutMasterId r:id="rId28"/>
  </p:handoutMasterIdLst>
  <p:sldIdLst>
    <p:sldId id="256" r:id="rId4"/>
    <p:sldId id="303" r:id="rId5"/>
    <p:sldId id="811" r:id="rId6"/>
    <p:sldId id="304" r:id="rId7"/>
    <p:sldId id="813" r:id="rId8"/>
    <p:sldId id="272" r:id="rId9"/>
    <p:sldId id="422" r:id="rId10"/>
    <p:sldId id="398" r:id="rId11"/>
    <p:sldId id="399" r:id="rId12"/>
    <p:sldId id="382" r:id="rId13"/>
    <p:sldId id="357" r:id="rId14"/>
    <p:sldId id="362" r:id="rId15"/>
    <p:sldId id="363" r:id="rId16"/>
    <p:sldId id="364" r:id="rId17"/>
    <p:sldId id="371" r:id="rId18"/>
    <p:sldId id="372" r:id="rId19"/>
    <p:sldId id="365" r:id="rId20"/>
    <p:sldId id="373" r:id="rId21"/>
    <p:sldId id="376" r:id="rId22"/>
    <p:sldId id="374" r:id="rId23"/>
    <p:sldId id="378" r:id="rId24"/>
    <p:sldId id="294" r:id="rId25"/>
    <p:sldId id="295" r:id="rId2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5005" autoAdjust="0"/>
  </p:normalViewPr>
  <p:slideViewPr>
    <p:cSldViewPr>
      <p:cViewPr varScale="1">
        <p:scale>
          <a:sx n="79" d="100"/>
          <a:sy n="79" d="100"/>
        </p:scale>
        <p:origin x="96"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What if the </a:t>
            </a:r>
            <a:r>
              <a:rPr lang="en-US" dirty="0" err="1"/>
              <a:t>CPI</a:t>
            </a:r>
            <a:r>
              <a:rPr lang="en-US" baseline="-25000" dirty="0" err="1"/>
              <a:t>ideal</a:t>
            </a:r>
            <a:r>
              <a:rPr lang="en-US" dirty="0"/>
              <a:t> is reduced to 1?   </a:t>
            </a:r>
          </a:p>
          <a:p>
            <a:r>
              <a:rPr lang="en-US" dirty="0"/>
              <a:t>What if the D$ miss rate went up by 1%?  </a:t>
            </a:r>
          </a:p>
          <a:p>
            <a:endParaRPr lang="en-US" dirty="0"/>
          </a:p>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(so hit time is 1 cycle) is not a factor in determining cache performance.  A larger cache would have a longer access time (if a lower miss rate), meaning either a slower clock cycle or more stages in the pipeline for memory access.</a:t>
            </a:r>
          </a:p>
        </p:txBody>
      </p:sp>
    </p:spTree>
    <p:extLst>
      <p:ext uri="{BB962C8B-B14F-4D97-AF65-F5344CB8AC3E}">
        <p14:creationId xmlns:p14="http://schemas.microsoft.com/office/powerpoint/2010/main" val="2751273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44F9A2-E329-A21D-3B91-BE11E6BBEAD2}"/>
              </a:ext>
            </a:extLst>
          </p:cNvPr>
          <p:cNvSpPr>
            <a:spLocks noGrp="1" noChangeArrowheads="1"/>
          </p:cNvSpPr>
          <p:nvPr>
            <p:ph type="sldNum" sz="quarter" idx="5"/>
          </p:nvPr>
        </p:nvSpPr>
        <p:spPr>
          <a:ln/>
        </p:spPr>
        <p:txBody>
          <a:bodyPr/>
          <a:lstStyle/>
          <a:p>
            <a:fld id="{75403325-FF36-4D9B-82AA-F7143ABDAB12}" type="slidenum">
              <a:rPr lang="en-US" altLang="en-SE"/>
              <a:pPr/>
              <a:t>2</a:t>
            </a:fld>
            <a:endParaRPr lang="en-US" altLang="en-SE"/>
          </a:p>
        </p:txBody>
      </p:sp>
      <p:sp>
        <p:nvSpPr>
          <p:cNvPr id="163842" name="Rectangle 2">
            <a:extLst>
              <a:ext uri="{FF2B5EF4-FFF2-40B4-BE49-F238E27FC236}">
                <a16:creationId xmlns:a16="http://schemas.microsoft.com/office/drawing/2014/main" id="{F4D92E0F-F3CF-6CF9-E5E4-62D2A551593A}"/>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D582F09A-1AE3-ED32-7325-60552B67E2F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1FFAB9-275C-8D81-98D0-A8217275EAA5}"/>
              </a:ext>
            </a:extLst>
          </p:cNvPr>
          <p:cNvSpPr>
            <a:spLocks noGrp="1" noChangeArrowheads="1"/>
          </p:cNvSpPr>
          <p:nvPr>
            <p:ph type="sldNum" sz="quarter" idx="5"/>
          </p:nvPr>
        </p:nvSpPr>
        <p:spPr>
          <a:ln/>
        </p:spPr>
        <p:txBody>
          <a:bodyPr/>
          <a:lstStyle/>
          <a:p>
            <a:fld id="{A6FE3B9C-FEF1-41A8-BAF0-57ADAC113098}" type="slidenum">
              <a:rPr lang="en-US" altLang="en-SE"/>
              <a:pPr/>
              <a:t>3</a:t>
            </a:fld>
            <a:endParaRPr lang="en-US" altLang="en-SE"/>
          </a:p>
        </p:txBody>
      </p:sp>
      <p:sp>
        <p:nvSpPr>
          <p:cNvPr id="164866" name="Rectangle 2">
            <a:extLst>
              <a:ext uri="{FF2B5EF4-FFF2-40B4-BE49-F238E27FC236}">
                <a16:creationId xmlns:a16="http://schemas.microsoft.com/office/drawing/2014/main" id="{0DB10AC2-4F75-AD3C-AB7D-BECB7A2234D7}"/>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3AC8DDBE-80E1-F57A-3394-8369E261D05A}"/>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9D6562-41EA-BDEF-2CEB-D0F74E71B75E}"/>
              </a:ext>
            </a:extLst>
          </p:cNvPr>
          <p:cNvSpPr>
            <a:spLocks noGrp="1" noChangeArrowheads="1"/>
          </p:cNvSpPr>
          <p:nvPr>
            <p:ph type="sldNum" sz="quarter" idx="5"/>
          </p:nvPr>
        </p:nvSpPr>
        <p:spPr>
          <a:ln/>
        </p:spPr>
        <p:txBody>
          <a:bodyPr/>
          <a:lstStyle/>
          <a:p>
            <a:fld id="{8CE6AFDA-FFF0-41C3-BC3E-42F3491BD27F}" type="slidenum">
              <a:rPr lang="en-US" altLang="en-SE"/>
              <a:pPr/>
              <a:t>4</a:t>
            </a:fld>
            <a:endParaRPr lang="en-US" altLang="en-SE"/>
          </a:p>
        </p:txBody>
      </p:sp>
      <p:sp>
        <p:nvSpPr>
          <p:cNvPr id="165890" name="Rectangle 2">
            <a:extLst>
              <a:ext uri="{FF2B5EF4-FFF2-40B4-BE49-F238E27FC236}">
                <a16:creationId xmlns:a16="http://schemas.microsoft.com/office/drawing/2014/main" id="{5377B695-D7D9-C161-64F1-4A7D125B2C66}"/>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30A0DF59-4446-A99C-0E66-7C58A6FA462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F6D7A-46EF-37DC-FCC3-B36F548F9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FE7257-6C7A-7985-2B62-5926E2FF2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80A312-0BF2-C62C-2764-A218AA8D2431}"/>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43588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479425" y="617538"/>
            <a:ext cx="6373813" cy="3586162"/>
          </a:xfrm>
        </p:spPr>
      </p:sp>
      <p:sp>
        <p:nvSpPr>
          <p:cNvPr id="1488899" name="Rectangle 3"/>
          <p:cNvSpPr>
            <a:spLocks noGrp="1" noChangeArrowheads="1"/>
          </p:cNvSpPr>
          <p:nvPr>
            <p:ph type="body" idx="1"/>
          </p:nvPr>
        </p:nvSpPr>
        <p:spPr>
          <a:xfrm>
            <a:off x="550334" y="4560570"/>
            <a:ext cx="6304279" cy="4318874"/>
          </a:xfrm>
          <a:ln/>
        </p:spPr>
        <p:txBody>
          <a:bodyPr lIns="96642" tIns="48321" rIns="96642" bIns="4832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extLst>
      <p:ext uri="{BB962C8B-B14F-4D97-AF65-F5344CB8AC3E}">
        <p14:creationId xmlns:p14="http://schemas.microsoft.com/office/powerpoint/2010/main" val="1005909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Another</a:t>
            </a:r>
            <a:r>
              <a:rPr lang="zh-CN" altLang="en-US"/>
              <a:t> </a:t>
            </a:r>
            <a:r>
              <a:rPr lang="en-US" altLang="zh-CN"/>
              <a:t>example</a:t>
            </a:r>
            <a:r>
              <a:rPr lang="zh-CN" altLang="en-US"/>
              <a:t> </a:t>
            </a:r>
            <a:r>
              <a:rPr lang="en-US" altLang="zh-CN"/>
              <a:t>to</a:t>
            </a:r>
            <a:r>
              <a:rPr lang="zh-CN" altLang="en-US"/>
              <a:t> </a:t>
            </a:r>
            <a:r>
              <a:rPr lang="en-US" altLang="zh-CN"/>
              <a:t>show</a:t>
            </a:r>
            <a:r>
              <a:rPr lang="zh-CN" altLang="en-US"/>
              <a:t> </a:t>
            </a:r>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7017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Tag: 4 Index: 1 Offset: 3. The low-order 3 bits of an address specifies the byte address, and the next 1 bit is the index. I'll write addresses as a triple of </a:t>
            </a:r>
            <a:r>
              <a:rPr lang="en-US" dirty="0" err="1"/>
              <a:t>tag:index:offset</a:t>
            </a:r>
            <a:r>
              <a:rPr lang="en-US" dirty="0"/>
              <a:t>. We have: </a:t>
            </a:r>
          </a:p>
          <a:p>
            <a:r>
              <a:rPr lang="en-US" dirty="0" err="1"/>
              <a:t>lw</a:t>
            </a:r>
            <a:r>
              <a:rPr lang="en-US" dirty="0"/>
              <a:t> 0   = 0000:0:000 </a:t>
            </a:r>
          </a:p>
          <a:p>
            <a:pPr lvl="1"/>
            <a:r>
              <a:rPr lang="en-US" dirty="0"/>
              <a:t>Bytes 0-7 loaded into cache index 0.</a:t>
            </a:r>
          </a:p>
          <a:p>
            <a:r>
              <a:rPr lang="en-US" dirty="0" err="1"/>
              <a:t>sw</a:t>
            </a:r>
            <a:r>
              <a:rPr lang="en-US" dirty="0"/>
              <a:t> 44= 0010:1:100 </a:t>
            </a:r>
          </a:p>
          <a:p>
            <a:pPr lvl="1"/>
            <a:r>
              <a:rPr lang="en-US" dirty="0"/>
              <a:t>Bytes 40-47 loaded into cache index 1; bytes 44-47 modified; block marked "dirty".</a:t>
            </a:r>
          </a:p>
          <a:p>
            <a:r>
              <a:rPr lang="en-US" dirty="0" err="1"/>
              <a:t>lw</a:t>
            </a:r>
            <a:r>
              <a:rPr lang="en-US" dirty="0"/>
              <a:t> 52 =  0011:0:100  </a:t>
            </a:r>
          </a:p>
          <a:p>
            <a:pPr lvl="1"/>
            <a:r>
              <a:rPr lang="en-US" dirty="0"/>
              <a:t>Bytes 48-55 loaded into cache index 0; Clean miss  (since replaced block was clean), previous block discarded</a:t>
            </a:r>
          </a:p>
          <a:p>
            <a:r>
              <a:rPr lang="en-US" dirty="0" err="1"/>
              <a:t>lw</a:t>
            </a:r>
            <a:r>
              <a:rPr lang="en-US" dirty="0"/>
              <a:t> 88 =  0101:1:000 </a:t>
            </a:r>
          </a:p>
          <a:p>
            <a:pPr lvl="1"/>
            <a:r>
              <a:rPr lang="en-US" dirty="0"/>
              <a:t>Bytes 88-95 loaded into cache index 1; Dirty miss (since replaced block was dirty); previous (dirty) contents written back to memory; block marked "clean“</a:t>
            </a:r>
          </a:p>
          <a:p>
            <a:r>
              <a:rPr lang="en-US" dirty="0" err="1"/>
              <a:t>lw</a:t>
            </a:r>
            <a:r>
              <a:rPr lang="en-US" dirty="0"/>
              <a:t> 0 = 0000:0:000 </a:t>
            </a:r>
          </a:p>
          <a:p>
            <a:pPr lvl="1"/>
            <a:r>
              <a:rPr lang="en-US" dirty="0"/>
              <a:t>Bytes 0-7 loaded into cache index 0. Clean miss; block marked “clean”</a:t>
            </a:r>
          </a:p>
          <a:p>
            <a:r>
              <a:rPr lang="en-US" dirty="0" err="1"/>
              <a:t>sw</a:t>
            </a:r>
            <a:r>
              <a:rPr lang="en-US" dirty="0"/>
              <a:t> 52 = 0011:0:100 </a:t>
            </a:r>
          </a:p>
          <a:p>
            <a:pPr lvl="1"/>
            <a:r>
              <a:rPr lang="en-US" dirty="0"/>
              <a:t>Bytes 48-55 loaded into cache index 0. Clean miss. bytes 52-55 modified; block marked "dirty". </a:t>
            </a:r>
          </a:p>
          <a:p>
            <a:r>
              <a:rPr lang="en-US" dirty="0" err="1"/>
              <a:t>lw</a:t>
            </a:r>
            <a:r>
              <a:rPr lang="en-US" dirty="0"/>
              <a:t> 68 = 0010:0:100 </a:t>
            </a:r>
          </a:p>
          <a:p>
            <a:pPr lvl="1"/>
            <a:r>
              <a:rPr lang="en-US" dirty="0"/>
              <a:t>Bytes 64-71 brought into cache index 0; Dirty miss; previous (dirty) contents written back to memory; block marked “clean”. </a:t>
            </a:r>
          </a:p>
          <a:p>
            <a:r>
              <a:rPr lang="en-US" dirty="0" err="1"/>
              <a:t>lw</a:t>
            </a:r>
            <a:r>
              <a:rPr lang="en-US" dirty="0"/>
              <a:t> 44 = 0010:1:100 </a:t>
            </a:r>
          </a:p>
          <a:p>
            <a:pPr lvl="1"/>
            <a:r>
              <a:rPr lang="en-US" dirty="0"/>
              <a:t>Bytes 40-47 loaded into cache index1; Clean miss; block marked "clean".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small</a:t>
            </a:r>
          </a:p>
        </p:txBody>
      </p:sp>
    </p:spTree>
    <p:extLst>
      <p:ext uri="{BB962C8B-B14F-4D97-AF65-F5344CB8AC3E}">
        <p14:creationId xmlns:p14="http://schemas.microsoft.com/office/powerpoint/2010/main" val="54947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98787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2" name="Rectangle 7"/>
          <p:cNvSpPr>
            <a:spLocks noGrp="1" noChangeArrowheads="1"/>
          </p:cNvSpPr>
          <p:nvPr>
            <p:ph type="sldNum" sz="quarter" idx="10"/>
          </p:nvPr>
        </p:nvSpPr>
        <p:spPr>
          <a:xfrm>
            <a:off x="11201400" y="6248400"/>
            <a:ext cx="3810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71369994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extLst>
      <p:ext uri="{BB962C8B-B14F-4D97-AF65-F5344CB8AC3E}">
        <p14:creationId xmlns:p14="http://schemas.microsoft.com/office/powerpoint/2010/main" val="1942418379"/>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992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25122772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76009415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065165283"/>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22175179"/>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22340854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609600" y="62484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43624513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54511706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58356907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45801375"/>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3181126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66"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5478" name="Rectangle 6"/>
          <p:cNvSpPr>
            <a:spLocks noGrp="1" noChangeArrowheads="1"/>
          </p:cNvSpPr>
          <p:nvPr>
            <p:ph type="sldNum" sz="quarter" idx="4"/>
          </p:nvPr>
        </p:nvSpPr>
        <p:spPr bwMode="auto">
          <a:xfrm>
            <a:off x="11125200" y="6364288"/>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026093178"/>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a:br>
            <a:r>
              <a:rPr lang="en-US" sz="3000"/>
              <a:t>Cache Deleted</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IV</a:t>
            </a:r>
          </a:p>
        </p:txBody>
      </p:sp>
      <p:sp>
        <p:nvSpPr>
          <p:cNvPr id="3" name="Content Placeholder 2"/>
          <p:cNvSpPr>
            <a:spLocks noGrp="1"/>
          </p:cNvSpPr>
          <p:nvPr>
            <p:ph idx="1"/>
          </p:nvPr>
        </p:nvSpPr>
        <p:spPr>
          <a:xfrm>
            <a:off x="609600" y="1511300"/>
            <a:ext cx="10972800" cy="4978400"/>
          </a:xfrm>
        </p:spPr>
        <p:txBody>
          <a:bodyPr>
            <a:normAutofit lnSpcReduction="10000"/>
          </a:bodyPr>
          <a:lstStyle/>
          <a:p>
            <a:r>
              <a:rPr lang="en-US" dirty="0"/>
              <a:t>Consider 8-bit address space; a DM, write-back, write-allocate cache that can hold two blocks of 8 Bytes each. The cache is initially empty. The following sequence of memory operations are made, where each reference is a byte address of a 4-byte number (Only consider word aligned word addresses, i.e. locations 0, 4, 8, and so on. </a:t>
            </a:r>
            <a:r>
              <a:rPr lang="en-US" dirty="0" err="1"/>
              <a:t>lw</a:t>
            </a:r>
            <a:r>
              <a:rPr lang="en-US" dirty="0"/>
              <a:t>: load word; </a:t>
            </a:r>
            <a:r>
              <a:rPr lang="en-US" dirty="0" err="1"/>
              <a:t>sw</a:t>
            </a:r>
            <a:r>
              <a:rPr lang="en-US" dirty="0"/>
              <a:t>: store word) : </a:t>
            </a:r>
          </a:p>
          <a:p>
            <a:pPr lvl="1"/>
            <a:r>
              <a:rPr lang="en-US" dirty="0" err="1"/>
              <a:t>lw</a:t>
            </a:r>
            <a:r>
              <a:rPr lang="en-US" dirty="0"/>
              <a:t> 0</a:t>
            </a:r>
          </a:p>
          <a:p>
            <a:pPr lvl="1"/>
            <a:r>
              <a:rPr lang="en-US" dirty="0" err="1"/>
              <a:t>sw</a:t>
            </a:r>
            <a:r>
              <a:rPr lang="en-US" dirty="0"/>
              <a:t> 44</a:t>
            </a:r>
          </a:p>
          <a:p>
            <a:pPr lvl="1"/>
            <a:r>
              <a:rPr lang="en-US" dirty="0" err="1"/>
              <a:t>lw</a:t>
            </a:r>
            <a:r>
              <a:rPr lang="en-US" dirty="0"/>
              <a:t> 52</a:t>
            </a:r>
          </a:p>
          <a:p>
            <a:pPr lvl="1"/>
            <a:r>
              <a:rPr lang="en-US" dirty="0" err="1"/>
              <a:t>lw</a:t>
            </a:r>
            <a:r>
              <a:rPr lang="en-US" dirty="0"/>
              <a:t> 88</a:t>
            </a:r>
          </a:p>
          <a:p>
            <a:pPr lvl="1"/>
            <a:r>
              <a:rPr lang="en-US" dirty="0" err="1"/>
              <a:t>lw</a:t>
            </a:r>
            <a:r>
              <a:rPr lang="en-US" dirty="0"/>
              <a:t> 0</a:t>
            </a:r>
          </a:p>
          <a:p>
            <a:pPr lvl="1"/>
            <a:r>
              <a:rPr lang="en-US" dirty="0" err="1"/>
              <a:t>sw</a:t>
            </a:r>
            <a:r>
              <a:rPr lang="en-US" dirty="0"/>
              <a:t> 52 </a:t>
            </a:r>
          </a:p>
          <a:p>
            <a:pPr lvl="1"/>
            <a:r>
              <a:rPr lang="en-US" dirty="0" err="1"/>
              <a:t>lw</a:t>
            </a:r>
            <a:r>
              <a:rPr lang="en-US" dirty="0"/>
              <a:t> 68 </a:t>
            </a:r>
          </a:p>
          <a:p>
            <a:pPr lvl="1"/>
            <a:r>
              <a:rPr lang="en-US" dirty="0" err="1"/>
              <a:t>lw</a:t>
            </a:r>
            <a:r>
              <a:rPr lang="en-US" dirty="0"/>
              <a:t> 44 </a:t>
            </a:r>
          </a:p>
          <a:p>
            <a:r>
              <a:rPr lang="en-US" dirty="0"/>
              <a:t>Work out the cache behavior after each operation.</a:t>
            </a:r>
          </a:p>
        </p:txBody>
      </p:sp>
      <p:sp>
        <p:nvSpPr>
          <p:cNvPr id="4" name="Slide Number Placeholder 3"/>
          <p:cNvSpPr>
            <a:spLocks noGrp="1"/>
          </p:cNvSpPr>
          <p:nvPr>
            <p:ph type="sldNum" sz="quarter" idx="10"/>
          </p:nvPr>
        </p:nvSpPr>
        <p:spPr>
          <a:xfrm>
            <a:off x="10896600" y="6364288"/>
            <a:ext cx="685800" cy="457200"/>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pPr algn="ctr">
                <a:defRPr/>
              </a:pPr>
              <a:t>10</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Livelock</a:t>
            </a:r>
            <a:endParaRPr lang="en-US" dirty="0"/>
          </a:p>
        </p:txBody>
      </p:sp>
      <p:sp>
        <p:nvSpPr>
          <p:cNvPr id="3" name="Content Placeholder 2"/>
          <p:cNvSpPr>
            <a:spLocks noGrp="1"/>
          </p:cNvSpPr>
          <p:nvPr>
            <p:ph idx="1"/>
          </p:nvPr>
        </p:nvSpPr>
        <p:spPr>
          <a:xfrm>
            <a:off x="914400" y="4031227"/>
            <a:ext cx="10363200" cy="2271251"/>
          </a:xfrm>
        </p:spPr>
        <p:txBody>
          <a:bodyPr>
            <a:normAutofit/>
          </a:bodyPr>
          <a:lstStyle/>
          <a:p>
            <a:r>
              <a:rPr lang="en-US" dirty="0"/>
              <a:t>Both processes use the polling primitive </a:t>
            </a:r>
            <a:r>
              <a:rPr lang="en-US" dirty="0" err="1"/>
              <a:t>enter_region</a:t>
            </a:r>
            <a:r>
              <a:rPr lang="en-US" dirty="0"/>
              <a:t>() to try to acquire locks via busy-waiting; </a:t>
            </a:r>
            <a:r>
              <a:rPr lang="en-US" dirty="0" err="1"/>
              <a:t>process_A</a:t>
            </a:r>
            <a:r>
              <a:rPr lang="en-US" dirty="0"/>
              <a:t> gets resource_1 and </a:t>
            </a:r>
            <a:r>
              <a:rPr lang="en-US" dirty="0" err="1"/>
              <a:t>process_B</a:t>
            </a:r>
            <a:r>
              <a:rPr lang="en-US" dirty="0"/>
              <a:t> gets resource_2.</a:t>
            </a:r>
          </a:p>
          <a:p>
            <a:r>
              <a:rPr lang="en-US" dirty="0" err="1"/>
              <a:t>Livelock</a:t>
            </a:r>
            <a:r>
              <a:rPr lang="en-US" dirty="0"/>
              <a:t>, not deadlock, since no process is blocked.</a:t>
            </a:r>
          </a:p>
        </p:txBody>
      </p:sp>
      <p:pic>
        <p:nvPicPr>
          <p:cNvPr id="6" name="Picture 2"/>
          <p:cNvPicPr>
            <a:picLocks noChangeAspect="1" noChangeArrowheads="1"/>
          </p:cNvPicPr>
          <p:nvPr/>
        </p:nvPicPr>
        <p:blipFill>
          <a:blip r:embed="rId2" cstate="print"/>
          <a:srcRect/>
          <a:stretch>
            <a:fillRect/>
          </a:stretch>
        </p:blipFill>
        <p:spPr bwMode="auto">
          <a:xfrm>
            <a:off x="1800226" y="1855789"/>
            <a:ext cx="4124325" cy="223837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6172201" y="1831975"/>
            <a:ext cx="3902075" cy="2152650"/>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Multi-Armed Lawyers</a:t>
            </a:r>
          </a:p>
        </p:txBody>
      </p:sp>
      <p:sp>
        <p:nvSpPr>
          <p:cNvPr id="3" name="Content Placeholder 2"/>
          <p:cNvSpPr>
            <a:spLocks noGrp="1"/>
          </p:cNvSpPr>
          <p:nvPr>
            <p:ph idx="1"/>
          </p:nvPr>
        </p:nvSpPr>
        <p:spPr/>
        <p:txBody>
          <a:bodyPr>
            <a:normAutofit/>
          </a:bodyPr>
          <a:lstStyle/>
          <a:p>
            <a:r>
              <a:rPr lang="en-US" dirty="0"/>
              <a:t>Consider a large table with IDENTICAL multi-armed alien lawyers. In the center is a pile of chopsticks. In order to eat, a lawyer must have one chopstick in each hand. The lawyers are so busy talking that they can only grab one chopstick at a time. Design a deadlock-free algorithm</a:t>
            </a:r>
            <a:r>
              <a:rPr lang="en-US" i="1" dirty="0"/>
              <a:t> </a:t>
            </a:r>
            <a:r>
              <a:rPr lang="en-US" dirty="0"/>
              <a:t>using monitors and Bankers algorithm. Assume total number of chopsticks &gt;= number of hands of each lawyer, so at least one lawyer can eat.</a:t>
            </a:r>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13</a:t>
            </a:fld>
            <a:endParaRPr lang="en-US" altLang="zh-CN" b="0">
              <a:solidFill>
                <a:srgbClr val="000000"/>
              </a:solidFill>
              <a:cs typeface="+mn-cs"/>
            </a:endParaRPr>
          </a:p>
        </p:txBody>
      </p:sp>
      <p:sp>
        <p:nvSpPr>
          <p:cNvPr id="6" name="Content Placeholder 5"/>
          <p:cNvSpPr>
            <a:spLocks noGrp="1"/>
          </p:cNvSpPr>
          <p:nvPr>
            <p:ph idx="1"/>
          </p:nvPr>
        </p:nvSpPr>
        <p:spPr>
          <a:xfrm>
            <a:off x="8042788" y="-1"/>
            <a:ext cx="2625213" cy="6685935"/>
          </a:xfrm>
        </p:spPr>
        <p:txBody>
          <a:bodyPr>
            <a:normAutofit fontScale="85000" lnSpcReduction="20000"/>
          </a:bodyPr>
          <a:lstStyle/>
          <a:p>
            <a:r>
              <a:rPr lang="en-US" dirty="0" err="1"/>
              <a:t>GrabOne</a:t>
            </a:r>
            <a:r>
              <a:rPr lang="en-US" dirty="0"/>
              <a:t>() allows a lawyer to grab one chopstick. It puts a lawyer to sleep if he cannot be granted a chopstick without potentially deadlocking the system. </a:t>
            </a:r>
          </a:p>
          <a:p>
            <a:r>
              <a:rPr lang="en-US" dirty="0" err="1"/>
              <a:t>ReleaseAll</a:t>
            </a:r>
            <a:r>
              <a:rPr lang="en-US" dirty="0"/>
              <a:t>() allows a lawyer to release all chopsticks that he is holding. It wakes up any other lawyers that can proceed.</a:t>
            </a:r>
          </a:p>
          <a:p>
            <a:r>
              <a:rPr lang="en-US" dirty="0" err="1"/>
              <a:t>BankerCheck</a:t>
            </a:r>
            <a:r>
              <a:rPr lang="en-US" dirty="0"/>
              <a:t>() method takes a Lawyer number, checks resources, and returns true if a given lawyer can be granted one new chopstick </a:t>
            </a:r>
          </a:p>
          <a:p>
            <a:r>
              <a:rPr lang="en-US" dirty="0"/>
              <a:t>Assume Mesa-style monitor, hence while loop is used in </a:t>
            </a:r>
            <a:r>
              <a:rPr lang="en-US" dirty="0" err="1"/>
              <a:t>GrabOne</a:t>
            </a:r>
            <a:r>
              <a:rPr lang="en-US" dirty="0"/>
              <a:t>().</a:t>
            </a:r>
          </a:p>
        </p:txBody>
      </p:sp>
      <p:pic>
        <p:nvPicPr>
          <p:cNvPr id="120835" name="Picture 3"/>
          <p:cNvPicPr>
            <a:picLocks noChangeAspect="1" noChangeArrowheads="1"/>
          </p:cNvPicPr>
          <p:nvPr/>
        </p:nvPicPr>
        <p:blipFill>
          <a:blip r:embed="rId2" cstate="print"/>
          <a:srcRect/>
          <a:stretch>
            <a:fillRect/>
          </a:stretch>
        </p:blipFill>
        <p:spPr bwMode="auto">
          <a:xfrm>
            <a:off x="1696219" y="1"/>
            <a:ext cx="6435058" cy="6881163"/>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BankerCheck</a:t>
            </a:r>
            <a:r>
              <a:rPr lang="en-US" dirty="0"/>
              <a:t>() Method</a:t>
            </a:r>
          </a:p>
        </p:txBody>
      </p:sp>
      <p:sp>
        <p:nvSpPr>
          <p:cNvPr id="3" name="Content Placeholder 2"/>
          <p:cNvSpPr>
            <a:spLocks noGrp="1"/>
          </p:cNvSpPr>
          <p:nvPr>
            <p:ph idx="1"/>
          </p:nvPr>
        </p:nvSpPr>
        <p:spPr>
          <a:xfrm>
            <a:off x="1524001" y="4013200"/>
            <a:ext cx="8967019" cy="2446594"/>
          </a:xfrm>
        </p:spPr>
        <p:txBody>
          <a:bodyPr>
            <a:normAutofit fontScale="92500"/>
          </a:bodyPr>
          <a:lstStyle/>
          <a:p>
            <a:r>
              <a:rPr lang="en-US" dirty="0"/>
              <a:t>State is safe if when a lawyer tries to take a chopstick, either</a:t>
            </a:r>
          </a:p>
          <a:p>
            <a:pPr lvl="1"/>
            <a:r>
              <a:rPr lang="en-US" dirty="0"/>
              <a:t>It is the last chopstick, but someone will have </a:t>
            </a:r>
            <a:r>
              <a:rPr lang="en-US" i="1" dirty="0" err="1"/>
              <a:t>NumArms</a:t>
            </a:r>
            <a:r>
              <a:rPr lang="en-US" dirty="0"/>
              <a:t> chopsticks afterwards</a:t>
            </a:r>
          </a:p>
          <a:p>
            <a:pPr lvl="1"/>
            <a:r>
              <a:rPr lang="en-US" dirty="0"/>
              <a:t>Or it is the 2</a:t>
            </a:r>
            <a:r>
              <a:rPr lang="en-US" baseline="30000" dirty="0"/>
              <a:t>nd</a:t>
            </a:r>
            <a:r>
              <a:rPr lang="en-US" dirty="0"/>
              <a:t> to last chopstick, but someone will have </a:t>
            </a:r>
            <a:r>
              <a:rPr lang="en-US" i="1" dirty="0"/>
              <a:t>NumArms-1</a:t>
            </a:r>
            <a:r>
              <a:rPr lang="en-US" dirty="0"/>
              <a:t> chopsticks afterwards</a:t>
            </a:r>
          </a:p>
          <a:p>
            <a:pPr lvl="1"/>
            <a:r>
              <a:rPr lang="en-US" dirty="0"/>
              <a:t>Or it is the 3</a:t>
            </a:r>
            <a:r>
              <a:rPr lang="en-US" baseline="30000" dirty="0"/>
              <a:t>rd</a:t>
            </a:r>
            <a:r>
              <a:rPr lang="en-US" dirty="0"/>
              <a:t>  to last chopstick, but someone will have </a:t>
            </a:r>
            <a:r>
              <a:rPr lang="en-US" i="1" dirty="0"/>
              <a:t>NumArms-2 </a:t>
            </a:r>
            <a:r>
              <a:rPr lang="en-US" dirty="0"/>
              <a:t>chopsticks afterwards …</a:t>
            </a:r>
          </a:p>
          <a:p>
            <a:pPr lvl="1"/>
            <a:r>
              <a:rPr lang="en-US" dirty="0"/>
              <a:t>Or…</a:t>
            </a:r>
          </a:p>
          <a:p>
            <a:pPr>
              <a:buNone/>
            </a:pPr>
            <a:endParaRPr lang="en-US" dirty="0"/>
          </a:p>
          <a:p>
            <a:endParaRPr lang="en-US" dirty="0"/>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dirty="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14</a:t>
            </a:fld>
            <a:endParaRPr lang="en-US" altLang="zh-CN" b="0">
              <a:solidFill>
                <a:srgbClr val="000000"/>
              </a:solidFill>
              <a:cs typeface="+mn-cs"/>
            </a:endParaRPr>
          </a:p>
        </p:txBody>
      </p:sp>
      <p:pic>
        <p:nvPicPr>
          <p:cNvPr id="121858" name="Picture 2"/>
          <p:cNvPicPr>
            <a:picLocks noChangeAspect="1" noChangeArrowheads="1"/>
          </p:cNvPicPr>
          <p:nvPr/>
        </p:nvPicPr>
        <p:blipFill>
          <a:blip r:embed="rId2" cstate="print"/>
          <a:srcRect/>
          <a:stretch>
            <a:fillRect/>
          </a:stretch>
        </p:blipFill>
        <p:spPr bwMode="auto">
          <a:xfrm>
            <a:off x="2005779" y="0"/>
            <a:ext cx="7718324" cy="394376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a:t>
            </a:r>
          </a:p>
        </p:txBody>
      </p:sp>
      <p:sp>
        <p:nvSpPr>
          <p:cNvPr id="3" name="Content Placeholder 2"/>
          <p:cNvSpPr>
            <a:spLocks noGrp="1"/>
          </p:cNvSpPr>
          <p:nvPr>
            <p:ph idx="1"/>
          </p:nvPr>
        </p:nvSpPr>
        <p:spPr/>
        <p:txBody>
          <a:bodyPr/>
          <a:lstStyle/>
          <a:p>
            <a:r>
              <a:rPr lang="en-US" dirty="0"/>
              <a:t>Q: Why didn’t we check for the case of </a:t>
            </a:r>
            <a:r>
              <a:rPr lang="en-US" i="1" dirty="0" err="1"/>
              <a:t>NumChopsticks</a:t>
            </a:r>
            <a:r>
              <a:rPr lang="en-US" i="1" dirty="0"/>
              <a:t> == 0</a:t>
            </a:r>
            <a:r>
              <a:rPr lang="en-US" dirty="0"/>
              <a:t>?</a:t>
            </a:r>
          </a:p>
          <a:p>
            <a:r>
              <a:rPr lang="en-US" dirty="0"/>
              <a:t>A: In this case, </a:t>
            </a:r>
            <a:r>
              <a:rPr lang="en-US" i="1" dirty="0"/>
              <a:t>(NumChopsticks-1) == -1</a:t>
            </a:r>
            <a:r>
              <a:rPr lang="en-US" dirty="0"/>
              <a:t>, hence the if statement would always fail – exactly what we would want to do when </a:t>
            </a:r>
            <a:r>
              <a:rPr lang="en-US" i="1" dirty="0" err="1"/>
              <a:t>NumChopsticks</a:t>
            </a:r>
            <a:r>
              <a:rPr lang="en-US" i="1" dirty="0"/>
              <a:t> == 0</a:t>
            </a:r>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15</a:t>
            </a:fld>
            <a:endParaRPr lang="en-US" altLang="zh-CN" b="0">
              <a:solidFill>
                <a:srgbClr val="000000"/>
              </a:solidFill>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a:t>
            </a:r>
          </a:p>
        </p:txBody>
      </p:sp>
      <p:sp>
        <p:nvSpPr>
          <p:cNvPr id="3" name="Content Placeholder 2"/>
          <p:cNvSpPr>
            <a:spLocks noGrp="1"/>
          </p:cNvSpPr>
          <p:nvPr>
            <p:ph idx="1"/>
          </p:nvPr>
        </p:nvSpPr>
        <p:spPr/>
        <p:txBody>
          <a:bodyPr/>
          <a:lstStyle/>
          <a:p>
            <a:r>
              <a:rPr lang="en-US" dirty="0"/>
              <a:t>Q: Is it a generalization of the 2-armed Dining Philosophers problem?</a:t>
            </a:r>
          </a:p>
          <a:p>
            <a:r>
              <a:rPr lang="en-US" dirty="0"/>
              <a:t>A: Not exactly. Since the chopsticks are in a pile at center of the table, we should model them as a single resource with multiple instances, instead of multiple resources for the Dining Philosophers. Hence the </a:t>
            </a:r>
            <a:r>
              <a:rPr lang="en-US" i="1" dirty="0"/>
              <a:t>R</a:t>
            </a:r>
            <a:r>
              <a:rPr lang="en-US" dirty="0"/>
              <a:t> and </a:t>
            </a:r>
            <a:r>
              <a:rPr lang="en-US" i="1" dirty="0"/>
              <a:t>C</a:t>
            </a:r>
            <a:r>
              <a:rPr lang="en-US" dirty="0"/>
              <a:t> matrices have a single column.</a:t>
            </a:r>
          </a:p>
          <a:p>
            <a:endParaRPr lang="en-US" dirty="0"/>
          </a:p>
          <a:p>
            <a:endParaRPr lang="en-US" dirty="0"/>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dirty="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16</a:t>
            </a:fld>
            <a:endParaRPr lang="en-US" altLang="zh-CN" b="0">
              <a:solidFill>
                <a:srgbClr val="000000"/>
              </a:solidFill>
              <a:cs typeface="+mn-cs"/>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III</a:t>
            </a:r>
          </a:p>
        </p:txBody>
      </p:sp>
      <p:sp>
        <p:nvSpPr>
          <p:cNvPr id="3" name="Content Placeholder 2"/>
          <p:cNvSpPr>
            <a:spLocks noGrp="1"/>
          </p:cNvSpPr>
          <p:nvPr>
            <p:ph idx="1"/>
          </p:nvPr>
        </p:nvSpPr>
        <p:spPr>
          <a:xfrm>
            <a:off x="762000" y="1917700"/>
            <a:ext cx="10972800" cy="4737100"/>
          </a:xfrm>
        </p:spPr>
        <p:txBody>
          <a:bodyPr>
            <a:normAutofit/>
          </a:bodyPr>
          <a:lstStyle/>
          <a:p>
            <a:r>
              <a:rPr lang="en-US" dirty="0"/>
              <a:t>Q: In its general form, the Banker’s algorithm makes multiple passes through the set of resource takers, finishing one at a time until all resource takers have finished. Explain why this particular application allows the </a:t>
            </a:r>
            <a:r>
              <a:rPr lang="en-US" i="1" dirty="0" err="1"/>
              <a:t>BankerCheck</a:t>
            </a:r>
            <a:r>
              <a:rPr lang="en-US" dirty="0"/>
              <a:t> method to implement the Banker’s algorithm by taking a single pass (until any one lawyer can get </a:t>
            </a:r>
            <a:r>
              <a:rPr lang="en-US" dirty="0" err="1"/>
              <a:t>NumArms</a:t>
            </a:r>
            <a:r>
              <a:rPr lang="en-US" dirty="0"/>
              <a:t> chopsticks).</a:t>
            </a:r>
          </a:p>
          <a:p>
            <a:r>
              <a:rPr lang="en-US" dirty="0"/>
              <a:t>A: Since every Lawyer has the same maximum allocation, and all chopsticks are equivalent. As a result, if we can find a single Lawyer that can finish, given the remaining resources, we know that all Lawyers can finish. </a:t>
            </a:r>
          </a:p>
          <a:p>
            <a:r>
              <a:rPr lang="en-US" dirty="0"/>
              <a:t>Reason: once that Lawyer finishes and returns their resources we know that there will be at least </a:t>
            </a:r>
            <a:r>
              <a:rPr lang="en-US" i="1" dirty="0" err="1"/>
              <a:t>NumArms</a:t>
            </a:r>
            <a:r>
              <a:rPr lang="en-US" dirty="0"/>
              <a:t> chopsticks on the table – hence everyone else can potentially finish. Thus, we don’t have to go through the exercise of returning resources and reexamining the remaining Lawyers (as in the general specification of the Banker’s algorithm).</a:t>
            </a:r>
          </a:p>
          <a:p>
            <a:endParaRPr lang="en-US" dirty="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a:t>
            </a:r>
          </a:p>
        </p:txBody>
      </p:sp>
      <p:sp>
        <p:nvSpPr>
          <p:cNvPr id="3" name="Content Placeholder 2"/>
          <p:cNvSpPr>
            <a:spLocks noGrp="1"/>
          </p:cNvSpPr>
          <p:nvPr>
            <p:ph idx="1"/>
          </p:nvPr>
        </p:nvSpPr>
        <p:spPr/>
        <p:txBody>
          <a:bodyPr>
            <a:normAutofit/>
          </a:bodyPr>
          <a:lstStyle/>
          <a:p>
            <a:r>
              <a:rPr lang="en-US" dirty="0"/>
              <a:t>Q: If each lawyer has 2 arms, and there is a pile of knives and forks at center of the table. Assume there are at least 1 knife and 1 fork, so at least one lawyer can eat. (There is no other constraint on the numbers of knives, forks, or lawyers.) Each lawyer follows the following steps:</a:t>
            </a:r>
          </a:p>
          <a:p>
            <a:pPr lvl="1"/>
            <a:r>
              <a:rPr lang="en-US" dirty="0"/>
              <a:t>(1) Pick up a knife </a:t>
            </a:r>
          </a:p>
          <a:p>
            <a:pPr lvl="1"/>
            <a:r>
              <a:rPr lang="en-US" dirty="0"/>
              <a:t>(2) Pick up a fork </a:t>
            </a:r>
          </a:p>
          <a:p>
            <a:pPr lvl="1"/>
            <a:r>
              <a:rPr lang="en-US" dirty="0"/>
              <a:t>(3) Eat</a:t>
            </a:r>
          </a:p>
          <a:p>
            <a:pPr lvl="1"/>
            <a:r>
              <a:rPr lang="en-US" dirty="0"/>
              <a:t>(4) Return the knife and fork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a:t>
            </a:r>
          </a:p>
        </p:txBody>
      </p:sp>
      <p:sp>
        <p:nvSpPr>
          <p:cNvPr id="3" name="Content Placeholder 2"/>
          <p:cNvSpPr>
            <a:spLocks noGrp="1"/>
          </p:cNvSpPr>
          <p:nvPr>
            <p:ph idx="1"/>
          </p:nvPr>
        </p:nvSpPr>
        <p:spPr/>
        <p:txBody>
          <a:bodyPr>
            <a:normAutofit/>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2 knives atomically</a:t>
            </a:r>
          </a:p>
          <a:p>
            <a:pPr lvl="1"/>
            <a:r>
              <a:rPr lang="en-US" dirty="0"/>
              <a:t>(2) Pick up 2 forks atomically</a:t>
            </a:r>
          </a:p>
          <a:p>
            <a:pPr lvl="1"/>
            <a:r>
              <a:rPr lang="en-US" dirty="0"/>
              <a:t>(3) Eat</a:t>
            </a:r>
          </a:p>
          <a:p>
            <a:pPr lvl="1"/>
            <a:r>
              <a:rPr lang="en-US" dirty="0"/>
              <a:t>(4) Return the knives and forks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5D933542-F242-41A2-3FBC-D892553ADD37}"/>
              </a:ext>
            </a:extLst>
          </p:cNvPr>
          <p:cNvSpPr>
            <a:spLocks noGrp="1" noChangeArrowheads="1"/>
          </p:cNvSpPr>
          <p:nvPr>
            <p:ph type="body" idx="1"/>
          </p:nvPr>
        </p:nvSpPr>
        <p:spPr>
          <a:xfrm>
            <a:off x="1238491" y="1292506"/>
            <a:ext cx="9988952" cy="4953000"/>
          </a:xfrm>
        </p:spPr>
        <p:txBody>
          <a:bodyPr/>
          <a:lstStyle/>
          <a:p>
            <a:pPr>
              <a:lnSpc>
                <a:spcPct val="90000"/>
              </a:lnSpc>
            </a:pPr>
            <a:r>
              <a:rPr lang="en-US" altLang="en-SE" dirty="0"/>
              <a:t>Strategy 1: force everyone to cooperate</a:t>
            </a:r>
          </a:p>
          <a:p>
            <a:pPr lvl="1">
              <a:lnSpc>
                <a:spcPct val="90000"/>
              </a:lnSpc>
            </a:pPr>
            <a:r>
              <a:rPr lang="en-US" altLang="en-SE" dirty="0"/>
              <a:t>a thread willingly gives up the CPU by calling </a:t>
            </a:r>
            <a:r>
              <a:rPr lang="en-US" altLang="en-SE" b="1" dirty="0">
                <a:latin typeface="Courier New" panose="02070309020205020404" pitchFamily="49" charset="0"/>
              </a:rPr>
              <a:t>yield()</a:t>
            </a:r>
          </a:p>
          <a:p>
            <a:pPr lvl="1">
              <a:lnSpc>
                <a:spcPct val="90000"/>
              </a:lnSpc>
            </a:pPr>
            <a:r>
              <a:rPr lang="en-US" altLang="en-SE" b="1" dirty="0">
                <a:latin typeface="Courier New" panose="02070309020205020404" pitchFamily="49" charset="0"/>
              </a:rPr>
              <a:t>yield()</a:t>
            </a:r>
            <a:r>
              <a:rPr lang="en-US" altLang="en-SE" dirty="0"/>
              <a:t> calls into the scheduler, which context switches to another ready thread</a:t>
            </a:r>
          </a:p>
          <a:p>
            <a:pPr lvl="1">
              <a:lnSpc>
                <a:spcPct val="90000"/>
              </a:lnSpc>
            </a:pPr>
            <a:r>
              <a:rPr lang="en-US" altLang="en-SE" dirty="0"/>
              <a:t>what happens if a thread never calls </a:t>
            </a:r>
            <a:r>
              <a:rPr lang="en-US" altLang="en-SE" b="1" dirty="0">
                <a:latin typeface="Courier New" panose="02070309020205020404" pitchFamily="49" charset="0"/>
              </a:rPr>
              <a:t>yield()</a:t>
            </a:r>
            <a:r>
              <a:rPr lang="en-US" altLang="en-SE" dirty="0"/>
              <a:t>?</a:t>
            </a:r>
          </a:p>
          <a:p>
            <a:pPr>
              <a:lnSpc>
                <a:spcPct val="90000"/>
              </a:lnSpc>
            </a:pPr>
            <a:endParaRPr lang="en-US" altLang="en-SE" dirty="0"/>
          </a:p>
          <a:p>
            <a:pPr>
              <a:lnSpc>
                <a:spcPct val="90000"/>
              </a:lnSpc>
            </a:pPr>
            <a:r>
              <a:rPr lang="en-US" altLang="en-SE" dirty="0"/>
              <a:t>Strategy 2: use preemption</a:t>
            </a:r>
          </a:p>
          <a:p>
            <a:pPr lvl="1">
              <a:lnSpc>
                <a:spcPct val="90000"/>
              </a:lnSpc>
            </a:pPr>
            <a:r>
              <a:rPr lang="en-US" altLang="en-SE" dirty="0"/>
              <a:t>scheduler requests that a timer interrupt be delivered by the OS periodically</a:t>
            </a:r>
          </a:p>
          <a:p>
            <a:pPr lvl="2">
              <a:lnSpc>
                <a:spcPct val="90000"/>
              </a:lnSpc>
            </a:pPr>
            <a:r>
              <a:rPr lang="en-US" altLang="en-SE" dirty="0"/>
              <a:t>usually delivered as a UNIX signal (</a:t>
            </a:r>
            <a:r>
              <a:rPr lang="en-US" altLang="en-SE" dirty="0">
                <a:latin typeface="Courier New" panose="02070309020205020404" pitchFamily="49" charset="0"/>
              </a:rPr>
              <a:t>man signal</a:t>
            </a:r>
            <a:r>
              <a:rPr lang="en-US" altLang="en-SE" dirty="0"/>
              <a:t>)</a:t>
            </a:r>
          </a:p>
          <a:p>
            <a:pPr lvl="2">
              <a:lnSpc>
                <a:spcPct val="90000"/>
              </a:lnSpc>
            </a:pPr>
            <a:r>
              <a:rPr lang="en-US" altLang="en-SE" dirty="0"/>
              <a:t>signals are just like software interrupts, but delivered to user-level by the OS instead of delivered to OS by hardware</a:t>
            </a:r>
          </a:p>
          <a:p>
            <a:pPr lvl="1">
              <a:lnSpc>
                <a:spcPct val="90000"/>
              </a:lnSpc>
            </a:pPr>
            <a:r>
              <a:rPr lang="en-US" altLang="en-SE" dirty="0"/>
              <a:t>at each timer interrupt, scheduler gains control and context switches as appropriate</a:t>
            </a:r>
          </a:p>
        </p:txBody>
      </p:sp>
      <p:sp>
        <p:nvSpPr>
          <p:cNvPr id="139269" name="Rectangle 5">
            <a:extLst>
              <a:ext uri="{FF2B5EF4-FFF2-40B4-BE49-F238E27FC236}">
                <a16:creationId xmlns:a16="http://schemas.microsoft.com/office/drawing/2014/main" id="{31B1C15B-0645-38D6-E9B7-4C47C92C01AB}"/>
              </a:ext>
            </a:extLst>
          </p:cNvPr>
          <p:cNvSpPr>
            <a:spLocks noGrp="1" noChangeArrowheads="1"/>
          </p:cNvSpPr>
          <p:nvPr>
            <p:ph type="title"/>
          </p:nvPr>
        </p:nvSpPr>
        <p:spPr>
          <a:xfrm>
            <a:off x="1524000" y="381000"/>
            <a:ext cx="9144000" cy="685800"/>
          </a:xfrm>
        </p:spPr>
        <p:txBody>
          <a:bodyPr/>
          <a:lstStyle/>
          <a:p>
            <a:r>
              <a:rPr lang="en-US" altLang="en-SE" dirty="0"/>
              <a:t>How to prevent a user-level thread from</a:t>
            </a:r>
            <a:br>
              <a:rPr lang="en-US" altLang="en-SE" dirty="0"/>
            </a:br>
            <a:r>
              <a:rPr lang="en-US" altLang="en-SE" dirty="0"/>
              <a:t>hogging the CPU?</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841500"/>
            <a:ext cx="8534400" cy="4559300"/>
          </a:xfrm>
        </p:spPr>
        <p:txBody>
          <a:bodyPr>
            <a:normAutofit fontScale="70000" lnSpcReduction="20000"/>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a knife </a:t>
            </a:r>
          </a:p>
          <a:p>
            <a:pPr lvl="1"/>
            <a:r>
              <a:rPr lang="en-US" dirty="0"/>
              <a:t>(2) Pick up another knife</a:t>
            </a:r>
          </a:p>
          <a:p>
            <a:pPr lvl="1"/>
            <a:r>
              <a:rPr lang="en-US" dirty="0"/>
              <a:t>(3) Pick up a fork </a:t>
            </a:r>
          </a:p>
          <a:p>
            <a:pPr lvl="1"/>
            <a:r>
              <a:rPr lang="en-US" dirty="0"/>
              <a:t>(4) Pick up another fork</a:t>
            </a:r>
          </a:p>
          <a:p>
            <a:pPr lvl="1"/>
            <a:r>
              <a:rPr lang="en-US" dirty="0"/>
              <a:t>(5) Eat</a:t>
            </a:r>
          </a:p>
          <a:p>
            <a:pPr lvl="1"/>
            <a:r>
              <a:rPr lang="en-US" dirty="0"/>
              <a:t>(6) Return the knife and fork to the pile </a:t>
            </a:r>
          </a:p>
          <a:p>
            <a:r>
              <a:rPr lang="en-US" dirty="0"/>
              <a:t>Can the system be deadlocked?</a:t>
            </a:r>
          </a:p>
          <a:p>
            <a:r>
              <a:rPr lang="en-US" dirty="0"/>
              <a:t>A: Yes</a:t>
            </a:r>
            <a:r>
              <a:rPr lang="en-US" dirty="0">
                <a:ea typeface="宋体" charset="-122"/>
              </a:rPr>
              <a:t>, since requests for each resource type (knife or fork) are not granted atomically. Need Banker’s algorithm to detect (potential) deadlocks.</a:t>
            </a:r>
          </a:p>
          <a:p>
            <a:r>
              <a:rPr lang="en-US" dirty="0">
                <a:ea typeface="宋体" charset="-122"/>
              </a:rPr>
              <a:t>Consider 2 lawyers, and a total of 2 knives and 2 forks available. If each lawyer picks up a knife, the system is deadlocked.</a:t>
            </a:r>
          </a:p>
          <a:p>
            <a:pPr marL="469900" lvl="1" indent="-469900">
              <a:buClr>
                <a:schemeClr val="bg2"/>
              </a:buClr>
              <a:buSzPct val="90000"/>
              <a:buFont typeface="Wingdings" pitchFamily="2" charset="2"/>
              <a:buChar char="]"/>
            </a:pPr>
            <a:r>
              <a:rPr lang="en-US" sz="3300" dirty="0">
                <a:ea typeface="宋体" charset="-122"/>
                <a:cs typeface="+mn-cs"/>
              </a:rPr>
              <a:t>Recall Slide 14 “Define a total order of resource types; If a process holds  certain resources, it can subsequently request only resources that follow the types of held resources in the total order.” This means you cannot request a knife while holding a knife.</a:t>
            </a:r>
          </a:p>
          <a:p>
            <a:pPr marL="469900" lvl="1" indent="-469900">
              <a:buClr>
                <a:schemeClr val="bg2"/>
              </a:buClr>
              <a:buSzPct val="90000"/>
              <a:buFont typeface="Wingdings" pitchFamily="2" charset="2"/>
              <a:buChar char="]"/>
            </a:pP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917700"/>
            <a:ext cx="8432800" cy="4521200"/>
          </a:xfrm>
        </p:spPr>
        <p:txBody>
          <a:bodyPr>
            <a:normAutofit/>
          </a:bodyPr>
          <a:lstStyle/>
          <a:p>
            <a:r>
              <a:rPr lang="en-US" dirty="0"/>
              <a:t>Q: What if each lawyer sitting around the table may have a different number of arms, and may request a different ratio of knives vs. forks?</a:t>
            </a:r>
          </a:p>
          <a:p>
            <a:r>
              <a:rPr lang="en-US" dirty="0"/>
              <a:t>A: The solution is basically the same, except implementation of Banker’s algorithm needs to take into account this factor, e.g., have an array of variables</a:t>
            </a:r>
            <a:r>
              <a:rPr lang="en-US" i="1" dirty="0"/>
              <a:t> </a:t>
            </a:r>
            <a:r>
              <a:rPr lang="en-US" i="1" dirty="0" err="1"/>
              <a:t>NumArms</a:t>
            </a:r>
            <a:r>
              <a:rPr lang="en-US" i="1" dirty="0"/>
              <a:t>[] </a:t>
            </a:r>
            <a:r>
              <a:rPr lang="en-US" dirty="0"/>
              <a:t>instead of a single variable </a:t>
            </a:r>
            <a:r>
              <a:rPr lang="en-US" i="1" dirty="0" err="1"/>
              <a:t>NumArms</a:t>
            </a:r>
            <a:r>
              <a:rPr lang="en-US" dirty="0"/>
              <a:t>, and so 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normAutofit fontScale="90000"/>
          </a:bodyPr>
          <a:lstStyle/>
          <a:p>
            <a:r>
              <a:rPr lang="en-US" dirty="0"/>
              <a:t>Measuring Cache Performance – Effect on CPI</a:t>
            </a:r>
          </a:p>
        </p:txBody>
      </p:sp>
      <p:sp>
        <p:nvSpPr>
          <p:cNvPr id="1674243" name="Rectangle 3"/>
          <p:cNvSpPr>
            <a:spLocks noGrp="1" noChangeArrowheads="1"/>
          </p:cNvSpPr>
          <p:nvPr>
            <p:ph type="body" idx="1"/>
          </p:nvPr>
        </p:nvSpPr>
        <p:spPr>
          <a:xfrm>
            <a:off x="1981200" y="1413938"/>
            <a:ext cx="8229600" cy="4525963"/>
          </a:xfrm>
        </p:spPr>
        <p:txBody>
          <a:bodyPr/>
          <a:lstStyle/>
          <a:p>
            <a:r>
              <a:rPr lang="en-US" sz="2000" dirty="0"/>
              <a:t>Assuming cache hit costs are included as part of the normal CPU execution cycle, then</a:t>
            </a:r>
          </a:p>
          <a:p>
            <a:pPr lvl="1">
              <a:buNone/>
            </a:pPr>
            <a:r>
              <a:rPr lang="en-US" sz="2000" dirty="0"/>
              <a:t>CPU time = IC (Instruction Count) × CPI (Cycles per Instruction)× CC (Clock Cycle)</a:t>
            </a:r>
          </a:p>
          <a:p>
            <a:pPr lvl="1">
              <a:buNone/>
            </a:pPr>
            <a:r>
              <a:rPr lang="en-US" sz="2000" dirty="0"/>
              <a:t>=  IC × (</a:t>
            </a:r>
            <a:r>
              <a:rPr lang="en-US" sz="2000" dirty="0" err="1"/>
              <a:t>CPI</a:t>
            </a:r>
            <a:r>
              <a:rPr lang="en-US" sz="2000" baseline="-25000" dirty="0" err="1"/>
              <a:t>ideal</a:t>
            </a:r>
            <a:r>
              <a:rPr lang="en-US" sz="2000" dirty="0"/>
              <a:t> + Average Memory-stall cycles) × CC</a:t>
            </a:r>
          </a:p>
        </p:txBody>
      </p:sp>
      <p:sp>
        <p:nvSpPr>
          <p:cNvPr id="9" name="Slide Number Placeholder 8"/>
          <p:cNvSpPr>
            <a:spLocks noGrp="1"/>
          </p:cNvSpPr>
          <p:nvPr>
            <p:ph type="sldNum" sz="quarter" idx="10"/>
          </p:nvPr>
        </p:nvSpPr>
        <p:spPr>
          <a:xfrm>
            <a:off x="8077200" y="6356351"/>
            <a:ext cx="2133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CC63E4C-4642-794D-A2FD-70F6B81535F5}" type="slidenum">
              <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endParaRPr>
          </a:p>
        </p:txBody>
      </p:sp>
      <p:grpSp>
        <p:nvGrpSpPr>
          <p:cNvPr id="2" name="Group 8"/>
          <p:cNvGrpSpPr>
            <a:grpSpLocks/>
          </p:cNvGrpSpPr>
          <p:nvPr/>
        </p:nvGrpSpPr>
        <p:grpSpPr bwMode="auto">
          <a:xfrm>
            <a:off x="3687261" y="3124191"/>
            <a:ext cx="2861708"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ＭＳ Ｐゴシック" charset="0"/>
                <a:cs typeface="+mn-cs"/>
              </a:endParaRPr>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charset="0"/>
                  <a:cs typeface="+mn-cs"/>
                </a:rPr>
                <a:t>CPI</a:t>
              </a:r>
              <a:r>
                <a:rPr kumimoji="0" lang="en-US" sz="2000" b="0" i="0" u="none" strike="noStrike" kern="1200" cap="none" spc="0" normalizeH="0" baseline="-25000" noProof="0" dirty="0" err="1">
                  <a:ln>
                    <a:noFill/>
                  </a:ln>
                  <a:solidFill>
                    <a:srgbClr val="FF0000"/>
                  </a:solidFill>
                  <a:effectLst/>
                  <a:uLnTx/>
                  <a:uFillTx/>
                  <a:latin typeface="Calibri"/>
                  <a:ea typeface="ＭＳ Ｐゴシック" charset="0"/>
                  <a:cs typeface="+mn-cs"/>
                </a:rPr>
                <a:t>stall</a:t>
              </a:r>
              <a:endParaRPr kumimoji="0" lang="en-US" sz="2000" b="0" i="0" u="none" strike="noStrike" kern="1200" cap="none" spc="0" normalizeH="0" baseline="-25000" noProof="0" dirty="0">
                <a:ln>
                  <a:noFill/>
                </a:ln>
                <a:solidFill>
                  <a:srgbClr val="FF0000"/>
                </a:solidFill>
                <a:effectLst/>
                <a:uLnTx/>
                <a:uFillTx/>
                <a:latin typeface="Calibri"/>
                <a:ea typeface="ＭＳ Ｐゴシック" charset="0"/>
                <a:cs typeface="+mn-cs"/>
              </a:endParaRPr>
            </a:p>
          </p:txBody>
        </p:sp>
      </p:grpSp>
      <p:sp>
        <p:nvSpPr>
          <p:cNvPr id="1674247" name="Rectangle 7"/>
          <p:cNvSpPr>
            <a:spLocks noChangeArrowheads="1"/>
          </p:cNvSpPr>
          <p:nvPr/>
        </p:nvSpPr>
        <p:spPr bwMode="auto">
          <a:xfrm>
            <a:off x="2057400" y="3337445"/>
            <a:ext cx="8610600" cy="1750223"/>
          </a:xfrm>
          <a:prstGeom prst="rect">
            <a:avLst/>
          </a:prstGeom>
          <a:noFill/>
          <a:ln w="12700">
            <a:noFill/>
            <a:miter lim="800000"/>
            <a:headEnd/>
            <a:tailEnd/>
          </a:ln>
          <a:effectLst/>
        </p:spPr>
        <p:txBody>
          <a:bodyPr wrap="square" lIns="63500" tIns="25400" rIns="63500" bIns="25400">
            <a:spAutoFit/>
          </a:bodyPr>
          <a:lstStyle/>
          <a:p>
            <a:pPr marL="287338" marR="0" lvl="0" indent="-287338" algn="l" defTabSz="457200" rtl="0" eaLnBrk="1" fontAlgn="auto" latinLnBrk="0" hangingPunct="1">
              <a:lnSpc>
                <a:spcPct val="100000"/>
              </a:lnSpc>
              <a:spcBef>
                <a:spcPct val="30000"/>
              </a:spcBef>
              <a:spcAft>
                <a:spcPts val="0"/>
              </a:spcAft>
              <a:buClrTx/>
              <a:buSzPct val="75000"/>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ＭＳ Ｐゴシック" charset="0"/>
              <a:cs typeface="+mn-cs"/>
            </a:endParaRPr>
          </a:p>
          <a:p>
            <a:pPr marL="287338" marR="0" lvl="0" indent="-287338" algn="l" defTabSz="457200" rtl="0" eaLnBrk="1" fontAlgn="auto" latinLnBrk="0" hangingPunct="1">
              <a:lnSpc>
                <a:spcPct val="100000"/>
              </a:lnSpc>
              <a:spcBef>
                <a:spcPct val="30000"/>
              </a:spcBef>
              <a:spcAft>
                <a:spcPts val="0"/>
              </a:spcAft>
              <a:buClrTx/>
              <a:buSzPct val="7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cs typeface="+mn-cs"/>
              </a:rPr>
              <a:t>A simple model for Memory-stall cycles</a:t>
            </a:r>
          </a:p>
          <a:p>
            <a:pPr marL="287338" marR="0" lvl="0" indent="-287338" algn="l" defTabSz="457200" rtl="0" eaLnBrk="1" fontAlgn="auto" latinLnBrk="0" hangingPunct="1">
              <a:lnSpc>
                <a:spcPct val="100000"/>
              </a:lnSpc>
              <a:spcBef>
                <a:spcPct val="30000"/>
              </a:spcBef>
              <a:spcAft>
                <a:spcPts val="0"/>
              </a:spcAft>
              <a:buClrTx/>
              <a:buSzPct val="75000"/>
              <a:buFontTx/>
              <a:buNone/>
              <a:tabLst/>
              <a:defRPr/>
            </a:pP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Memory-stall cycles = accesses/instruction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Arial" charset="0"/>
              </a:rPr>
              <a:t>×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miss rate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Arial" charset="0"/>
              </a:rPr>
              <a:t>×</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 miss penalty</a:t>
            </a:r>
          </a:p>
        </p:txBody>
      </p:sp>
    </p:spTree>
    <p:extLst>
      <p:ext uri="{BB962C8B-B14F-4D97-AF65-F5344CB8AC3E}">
        <p14:creationId xmlns:p14="http://schemas.microsoft.com/office/powerpoint/2010/main" val="3765805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normAutofit/>
          </a:bodyPr>
          <a:lstStyle/>
          <a:p>
            <a:r>
              <a:rPr lang="en-US"/>
              <a:t>Impacts of Cache Performance</a:t>
            </a:r>
          </a:p>
        </p:txBody>
      </p:sp>
      <p:sp>
        <p:nvSpPr>
          <p:cNvPr id="1676291" name="Rectangle 3"/>
          <p:cNvSpPr>
            <a:spLocks noGrp="1" noChangeArrowheads="1"/>
          </p:cNvSpPr>
          <p:nvPr>
            <p:ph type="body" idx="1"/>
          </p:nvPr>
        </p:nvSpPr>
        <p:spPr>
          <a:xfrm>
            <a:off x="914400" y="1468970"/>
            <a:ext cx="10896600" cy="5185830"/>
          </a:xfrm>
        </p:spPr>
        <p:txBody>
          <a:bodyPr>
            <a:normAutofit lnSpcReduction="10000"/>
          </a:bodyPr>
          <a:lstStyle/>
          <a:p>
            <a:r>
              <a:rPr lang="en-US" dirty="0"/>
              <a:t>Relative $ penalty increases as processor performance improves (faster clock rate and/or lower CPI)</a:t>
            </a:r>
          </a:p>
          <a:p>
            <a:pPr lvl="1"/>
            <a:r>
              <a:rPr lang="en-US" dirty="0"/>
              <a:t>Memory speed unlikely to improve as fast as processor cycle time. When calculating </a:t>
            </a:r>
            <a:r>
              <a:rPr lang="en-US" dirty="0" err="1"/>
              <a:t>CPI</a:t>
            </a:r>
            <a:r>
              <a:rPr lang="en-US" baseline="-25000" dirty="0" err="1"/>
              <a:t>stall</a:t>
            </a:r>
            <a:r>
              <a:rPr lang="en-US" dirty="0"/>
              <a:t>, cache miss penalty is measured in processor clock cycles needed to handle a miss</a:t>
            </a:r>
          </a:p>
          <a:p>
            <a:pPr lvl="1"/>
            <a:r>
              <a:rPr lang="en-US" dirty="0"/>
              <a:t>Lower the </a:t>
            </a:r>
            <a:r>
              <a:rPr lang="en-US" dirty="0" err="1"/>
              <a:t>CPI</a:t>
            </a:r>
            <a:r>
              <a:rPr lang="en-US" baseline="-25000" dirty="0" err="1"/>
              <a:t>ideal</a:t>
            </a:r>
            <a:r>
              <a:rPr lang="en-US" dirty="0"/>
              <a:t>, more pronounced impact of stalls</a:t>
            </a:r>
          </a:p>
          <a:p>
            <a:r>
              <a:rPr lang="en-US" dirty="0"/>
              <a:t>Processor with a </a:t>
            </a:r>
            <a:r>
              <a:rPr lang="en-US" dirty="0" err="1"/>
              <a:t>CPI</a:t>
            </a:r>
            <a:r>
              <a:rPr lang="en-US" baseline="-25000" dirty="0" err="1"/>
              <a:t>ideal</a:t>
            </a:r>
            <a:r>
              <a:rPr lang="en-US" dirty="0"/>
              <a:t> of 2, a 100 cycle miss penalty, 36% load/store </a:t>
            </a:r>
            <a:r>
              <a:rPr lang="en-US" dirty="0" err="1"/>
              <a:t>instr’s</a:t>
            </a:r>
            <a:r>
              <a:rPr lang="en-US" dirty="0"/>
              <a:t>, and 2% I$ and 4% D$ miss rates</a:t>
            </a:r>
          </a:p>
          <a:p>
            <a:pPr lvl="1"/>
            <a:r>
              <a:rPr lang="en-US" dirty="0"/>
              <a:t>Memory-stall cycles = 2% × 100 + 36% × 4% × 100 = 3.44</a:t>
            </a:r>
          </a:p>
          <a:p>
            <a:pPr lvl="1"/>
            <a:r>
              <a:rPr lang="en-US" dirty="0"/>
              <a:t>So                   </a:t>
            </a:r>
            <a:r>
              <a:rPr lang="en-US" dirty="0" err="1"/>
              <a:t>CPI</a:t>
            </a:r>
            <a:r>
              <a:rPr lang="en-US" baseline="-25000" dirty="0" err="1"/>
              <a:t>stalls</a:t>
            </a:r>
            <a:r>
              <a:rPr lang="en-US" dirty="0"/>
              <a:t>  =  2 + 3.44 = 5.44</a:t>
            </a:r>
          </a:p>
          <a:p>
            <a:pPr lvl="1"/>
            <a:r>
              <a:rPr lang="en-US" dirty="0"/>
              <a:t>More than twice </a:t>
            </a:r>
            <a:r>
              <a:rPr lang="en-US" dirty="0" err="1"/>
              <a:t>CPI</a:t>
            </a:r>
            <a:r>
              <a:rPr lang="en-US" baseline="-25000" dirty="0" err="1"/>
              <a:t>ideal</a:t>
            </a:r>
            <a:r>
              <a:rPr lang="en-US" dirty="0"/>
              <a:t>!</a:t>
            </a:r>
          </a:p>
        </p:txBody>
      </p:sp>
      <p:sp>
        <p:nvSpPr>
          <p:cNvPr id="5" name="Slide Number Placeholder 4"/>
          <p:cNvSpPr>
            <a:spLocks noGrp="1"/>
          </p:cNvSpPr>
          <p:nvPr>
            <p:ph type="sldNum" sz="quarter" idx="10"/>
          </p:nvPr>
        </p:nvSpPr>
        <p:spPr>
          <a:xfrm>
            <a:off x="8077200" y="6356351"/>
            <a:ext cx="2133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CC63E4C-4642-794D-A2FD-70F6B81535F5}" type="slidenum">
              <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318170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5C97C8B-8A83-7EC6-E38A-E5BEF37F288B}"/>
              </a:ext>
            </a:extLst>
          </p:cNvPr>
          <p:cNvSpPr>
            <a:spLocks noGrp="1" noChangeArrowheads="1"/>
          </p:cNvSpPr>
          <p:nvPr>
            <p:ph type="title"/>
          </p:nvPr>
        </p:nvSpPr>
        <p:spPr/>
        <p:txBody>
          <a:bodyPr/>
          <a:lstStyle/>
          <a:p>
            <a:r>
              <a:rPr lang="en-US" altLang="en-SE"/>
              <a:t>Thread context switch</a:t>
            </a:r>
          </a:p>
        </p:txBody>
      </p:sp>
      <p:sp>
        <p:nvSpPr>
          <p:cNvPr id="123907" name="Rectangle 3">
            <a:extLst>
              <a:ext uri="{FF2B5EF4-FFF2-40B4-BE49-F238E27FC236}">
                <a16:creationId xmlns:a16="http://schemas.microsoft.com/office/drawing/2014/main" id="{8E3EB131-6FD4-5ED9-588D-90226196C480}"/>
              </a:ext>
            </a:extLst>
          </p:cNvPr>
          <p:cNvSpPr>
            <a:spLocks noGrp="1" noChangeArrowheads="1"/>
          </p:cNvSpPr>
          <p:nvPr>
            <p:ph type="body" idx="1"/>
          </p:nvPr>
        </p:nvSpPr>
        <p:spPr/>
        <p:txBody>
          <a:bodyPr/>
          <a:lstStyle/>
          <a:p>
            <a:r>
              <a:rPr lang="en-US" altLang="en-SE"/>
              <a:t>Very simple for user-level threads:</a:t>
            </a:r>
          </a:p>
          <a:p>
            <a:pPr lvl="1"/>
            <a:r>
              <a:rPr lang="en-US" altLang="en-SE"/>
              <a:t>save context of currently running thread</a:t>
            </a:r>
          </a:p>
          <a:p>
            <a:pPr lvl="2"/>
            <a:r>
              <a:rPr lang="en-US" altLang="en-SE"/>
              <a:t>push machine state onto thread stack</a:t>
            </a:r>
          </a:p>
          <a:p>
            <a:pPr lvl="1"/>
            <a:r>
              <a:rPr lang="en-US" altLang="en-SE"/>
              <a:t>restore context of the next thread</a:t>
            </a:r>
          </a:p>
          <a:p>
            <a:pPr lvl="2"/>
            <a:r>
              <a:rPr lang="en-US" altLang="en-SE"/>
              <a:t>pop machine state from next thread’s stack</a:t>
            </a:r>
          </a:p>
          <a:p>
            <a:pPr lvl="1"/>
            <a:r>
              <a:rPr lang="en-US" altLang="en-SE"/>
              <a:t>return as the new thread</a:t>
            </a:r>
          </a:p>
          <a:p>
            <a:pPr lvl="2"/>
            <a:r>
              <a:rPr lang="en-US" altLang="en-SE"/>
              <a:t>execution resumes at PC of next thread</a:t>
            </a:r>
          </a:p>
          <a:p>
            <a:r>
              <a:rPr lang="en-US" altLang="en-SE"/>
              <a:t>This is all done by assembly language</a:t>
            </a:r>
          </a:p>
          <a:p>
            <a:pPr lvl="1"/>
            <a:r>
              <a:rPr lang="en-US" altLang="en-SE"/>
              <a:t>it works at the level of the procedure calling convention</a:t>
            </a:r>
          </a:p>
          <a:p>
            <a:pPr lvl="2"/>
            <a:r>
              <a:rPr lang="en-US" altLang="en-SE"/>
              <a:t>thus, it cannot be implemented using procedure calls</a:t>
            </a:r>
          </a:p>
          <a:p>
            <a:pPr lvl="2"/>
            <a:r>
              <a:rPr lang="en-US" altLang="en-SE"/>
              <a:t>e.g., a thread might be preempted (and then resumed) in the middle of a procedure call</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8954194-30C0-3926-3FFE-26BFE5DD46E9}"/>
              </a:ext>
            </a:extLst>
          </p:cNvPr>
          <p:cNvSpPr>
            <a:spLocks noGrp="1" noChangeArrowheads="1"/>
          </p:cNvSpPr>
          <p:nvPr>
            <p:ph type="title"/>
          </p:nvPr>
        </p:nvSpPr>
        <p:spPr/>
        <p:txBody>
          <a:bodyPr/>
          <a:lstStyle/>
          <a:p>
            <a:r>
              <a:rPr lang="en-US" altLang="en-SE"/>
              <a:t>What if a thread tries to do I/O?</a:t>
            </a:r>
          </a:p>
        </p:txBody>
      </p:sp>
      <p:sp>
        <p:nvSpPr>
          <p:cNvPr id="140291" name="Rectangle 3">
            <a:extLst>
              <a:ext uri="{FF2B5EF4-FFF2-40B4-BE49-F238E27FC236}">
                <a16:creationId xmlns:a16="http://schemas.microsoft.com/office/drawing/2014/main" id="{FFD71764-B3AA-5153-3CBE-DB7975F010CA}"/>
              </a:ext>
            </a:extLst>
          </p:cNvPr>
          <p:cNvSpPr>
            <a:spLocks noGrp="1" noChangeArrowheads="1"/>
          </p:cNvSpPr>
          <p:nvPr>
            <p:ph type="body" idx="1"/>
          </p:nvPr>
        </p:nvSpPr>
        <p:spPr/>
        <p:txBody>
          <a:bodyPr/>
          <a:lstStyle/>
          <a:p>
            <a:endParaRPr lang="en-US" altLang="en-SE"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0EC44-3BBD-EB7A-FC48-2F591BA4C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A9138-4608-E262-DBF7-C3E895956F72}"/>
              </a:ext>
            </a:extLst>
          </p:cNvPr>
          <p:cNvSpPr>
            <a:spLocks noGrp="1"/>
          </p:cNvSpPr>
          <p:nvPr>
            <p:ph type="title"/>
          </p:nvPr>
        </p:nvSpPr>
        <p:spPr/>
        <p:txBody>
          <a:bodyPr/>
          <a:lstStyle/>
          <a:p>
            <a:r>
              <a:rPr lang="en-GB" dirty="0"/>
              <a:t>Fork Quiz</a:t>
            </a:r>
            <a:endParaRPr lang="en-SE" dirty="0"/>
          </a:p>
        </p:txBody>
      </p:sp>
      <p:sp>
        <p:nvSpPr>
          <p:cNvPr id="4" name="Plassholder for innhold 2">
            <a:extLst>
              <a:ext uri="{FF2B5EF4-FFF2-40B4-BE49-F238E27FC236}">
                <a16:creationId xmlns:a16="http://schemas.microsoft.com/office/drawing/2014/main" id="{E3BA8FE3-FB30-F57C-ABE7-EAF6E22BF142}"/>
              </a:ext>
            </a:extLst>
          </p:cNvPr>
          <p:cNvSpPr>
            <a:spLocks noGrp="1"/>
          </p:cNvSpPr>
          <p:nvPr>
            <p:ph idx="1"/>
          </p:nvPr>
        </p:nvSpPr>
        <p:spPr>
          <a:xfrm>
            <a:off x="856087" y="750216"/>
            <a:ext cx="5055376" cy="3702042"/>
          </a:xfrm>
        </p:spPr>
        <p:txBody>
          <a:bodyPr>
            <a:normAutofit/>
          </a:bodyPr>
          <a:lstStyle/>
          <a:p>
            <a:pPr marL="0" indent="0">
              <a:buNone/>
            </a:pPr>
            <a:endParaRPr lang="en-US" altLang="zh-CN" sz="2800" dirty="0"/>
          </a:p>
        </p:txBody>
      </p:sp>
      <p:sp>
        <p:nvSpPr>
          <p:cNvPr id="7" name="内容占位符 2">
            <a:extLst>
              <a:ext uri="{FF2B5EF4-FFF2-40B4-BE49-F238E27FC236}">
                <a16:creationId xmlns:a16="http://schemas.microsoft.com/office/drawing/2014/main" id="{B2342B56-D6E1-F877-D1C8-D028192E5D0D}"/>
              </a:ext>
            </a:extLst>
          </p:cNvPr>
          <p:cNvSpPr txBox="1">
            <a:spLocks/>
          </p:cNvSpPr>
          <p:nvPr/>
        </p:nvSpPr>
        <p:spPr bwMode="auto">
          <a:xfrm>
            <a:off x="4815031" y="750215"/>
            <a:ext cx="6894512" cy="583314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The number of times ‘hello’ is printed is equal to the total number of processes = 2^n, where n is the number of fork system calls. So here n = 3, 2^3 = 8.</a:t>
            </a:r>
          </a:p>
          <a:p>
            <a:pPr lvl="1"/>
            <a:r>
              <a:rPr lang="en-GB" sz="1800" b="0" kern="0" dirty="0"/>
              <a:t>Main process: P0</a:t>
            </a:r>
          </a:p>
          <a:p>
            <a:pPr lvl="1"/>
            <a:r>
              <a:rPr lang="en-GB" sz="1800" b="0" kern="0" dirty="0"/>
              <a:t>1 child process created by the 1st fork: P1</a:t>
            </a:r>
          </a:p>
          <a:p>
            <a:pPr lvl="1"/>
            <a:r>
              <a:rPr lang="en-GB" sz="1800" b="0" kern="0" dirty="0"/>
              <a:t>2 child processes created by the 2nd fork: P2, P3</a:t>
            </a:r>
          </a:p>
          <a:p>
            <a:pPr lvl="1"/>
            <a:r>
              <a:rPr lang="en-GB" sz="1800" b="0" kern="0" dirty="0"/>
              <a:t>4 child processes created by the 3rd fork: P4, P5, P6, P7</a:t>
            </a:r>
          </a:p>
          <a:p>
            <a:r>
              <a:rPr lang="en-GB" sz="2000" b="0" kern="0" dirty="0"/>
              <a:t>In general, for (i = 0; i &lt; n; i++) fork();” creates 1+2+…+2^(n-1)=(2^n)-1 child processes. Plus the main process P0, we have a total of 2^n processes.</a:t>
            </a:r>
          </a:p>
          <a:p>
            <a:r>
              <a:rPr lang="en-GB" sz="2000" b="0" kern="0" dirty="0"/>
              <a:t>Order of process execution may vary depending on how OS schedules these processes, so you don’t know which process printed which hello.</a:t>
            </a:r>
          </a:p>
          <a:p>
            <a:r>
              <a:rPr lang="en-GB" sz="2000" b="0" kern="0" dirty="0"/>
              <a:t>None of the processes include a wait() call to handle terminated child processes. When any of these child processes terminate, their PCBs remain in the process table as no parent process is waiting on them, resulting in zombie processes. (This also applies to the following examples.)</a:t>
            </a:r>
          </a:p>
        </p:txBody>
      </p:sp>
      <p:sp>
        <p:nvSpPr>
          <p:cNvPr id="5" name="TextBox 4">
            <a:extLst>
              <a:ext uri="{FF2B5EF4-FFF2-40B4-BE49-F238E27FC236}">
                <a16:creationId xmlns:a16="http://schemas.microsoft.com/office/drawing/2014/main" id="{96F69844-19C6-3EEA-BBBD-42EC37BE72D7}"/>
              </a:ext>
            </a:extLst>
          </p:cNvPr>
          <p:cNvSpPr txBox="1"/>
          <p:nvPr/>
        </p:nvSpPr>
        <p:spPr>
          <a:xfrm>
            <a:off x="3777517" y="3923531"/>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pic>
        <p:nvPicPr>
          <p:cNvPr id="10" name="Picture 9">
            <a:extLst>
              <a:ext uri="{FF2B5EF4-FFF2-40B4-BE49-F238E27FC236}">
                <a16:creationId xmlns:a16="http://schemas.microsoft.com/office/drawing/2014/main" id="{FC3A7D3F-EC65-056B-6A9F-6CB2076667FA}"/>
              </a:ext>
            </a:extLst>
          </p:cNvPr>
          <p:cNvPicPr>
            <a:picLocks noChangeAspect="1"/>
          </p:cNvPicPr>
          <p:nvPr/>
        </p:nvPicPr>
        <p:blipFill>
          <a:blip r:embed="rId3"/>
          <a:stretch>
            <a:fillRect/>
          </a:stretch>
        </p:blipFill>
        <p:spPr>
          <a:xfrm>
            <a:off x="923175" y="4419600"/>
            <a:ext cx="2787254" cy="2382269"/>
          </a:xfrm>
          <a:prstGeom prst="rect">
            <a:avLst/>
          </a:prstGeom>
        </p:spPr>
      </p:pic>
    </p:spTree>
    <p:extLst>
      <p:ext uri="{BB962C8B-B14F-4D97-AF65-F5344CB8AC3E}">
        <p14:creationId xmlns:p14="http://schemas.microsoft.com/office/powerpoint/2010/main" val="272204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6093236" y="2672117"/>
            <a:ext cx="807914" cy="107465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90488" tIns="44450" rIns="90488" bIns="44450">
            <a:spAutoFit/>
          </a:bodyPr>
          <a:lstStyle/>
          <a:p>
            <a:pPr algn="ctr" defTabSz="457200" eaLnBrk="1" fontAlgn="auto" hangingPunct="1">
              <a:spcBef>
                <a:spcPts val="0"/>
              </a:spcBef>
              <a:spcAft>
                <a:spcPts val="0"/>
              </a:spcAft>
            </a:pPr>
            <a:r>
              <a:rPr lang="en-US" sz="1600" b="0">
                <a:solidFill>
                  <a:srgbClr val="000000"/>
                </a:solidFill>
                <a:latin typeface="Calibri"/>
              </a:rPr>
              <a:t>Second</a:t>
            </a:r>
          </a:p>
          <a:p>
            <a:pPr algn="ctr" defTabSz="457200" eaLnBrk="1" fontAlgn="auto" hangingPunct="1">
              <a:spcBef>
                <a:spcPts val="0"/>
              </a:spcBef>
              <a:spcAft>
                <a:spcPts val="0"/>
              </a:spcAft>
            </a:pPr>
            <a:r>
              <a:rPr lang="en-US" sz="1600" b="0">
                <a:solidFill>
                  <a:srgbClr val="000000"/>
                </a:solidFill>
                <a:latin typeface="Calibri"/>
              </a:rPr>
              <a:t>Level</a:t>
            </a:r>
          </a:p>
          <a:p>
            <a:pPr algn="ctr" defTabSz="457200" eaLnBrk="1" fontAlgn="auto" hangingPunct="1">
              <a:spcBef>
                <a:spcPts val="0"/>
              </a:spcBef>
              <a:spcAft>
                <a:spcPts val="0"/>
              </a:spcAft>
            </a:pPr>
            <a:r>
              <a:rPr lang="en-US" sz="1600" b="0">
                <a:solidFill>
                  <a:srgbClr val="000000"/>
                </a:solidFill>
                <a:latin typeface="Calibri"/>
              </a:rPr>
              <a:t>Cache</a:t>
            </a:r>
          </a:p>
          <a:p>
            <a:pPr algn="ctr" defTabSz="457200" eaLnBrk="1" fontAlgn="auto" hangingPunct="1">
              <a:spcBef>
                <a:spcPts val="0"/>
              </a:spcBef>
              <a:spcAft>
                <a:spcPts val="0"/>
              </a:spcAft>
            </a:pPr>
            <a:r>
              <a:rPr lang="en-US" sz="1600" b="0">
                <a:solidFill>
                  <a:srgbClr val="000000"/>
                </a:solidFill>
                <a:latin typeface="Calibri"/>
              </a:rPr>
              <a:t>(SRAM)</a:t>
            </a:r>
          </a:p>
        </p:txBody>
      </p:sp>
      <p:sp>
        <p:nvSpPr>
          <p:cNvPr id="1487877" name="Rectangle 5"/>
          <p:cNvSpPr>
            <a:spLocks noGrp="1" noChangeArrowheads="1"/>
          </p:cNvSpPr>
          <p:nvPr>
            <p:ph type="title"/>
          </p:nvPr>
        </p:nvSpPr>
        <p:spPr/>
        <p:txBody>
          <a:bodyPr>
            <a:normAutofit/>
          </a:bodyPr>
          <a:lstStyle/>
          <a:p>
            <a:r>
              <a:rPr lang="en-US" dirty="0"/>
              <a:t>Typical Memory Hierarchy</a:t>
            </a:r>
          </a:p>
        </p:txBody>
      </p:sp>
      <p:sp>
        <p:nvSpPr>
          <p:cNvPr id="1487878" name="Rectangle 6"/>
          <p:cNvSpPr>
            <a:spLocks noChangeArrowheads="1"/>
          </p:cNvSpPr>
          <p:nvPr/>
        </p:nvSpPr>
        <p:spPr bwMode="auto">
          <a:xfrm>
            <a:off x="2535588" y="2138716"/>
            <a:ext cx="2716213" cy="24288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79" name="Rectangle 7"/>
          <p:cNvSpPr>
            <a:spLocks noChangeArrowheads="1"/>
          </p:cNvSpPr>
          <p:nvPr/>
        </p:nvSpPr>
        <p:spPr bwMode="auto">
          <a:xfrm>
            <a:off x="3449988" y="2062517"/>
            <a:ext cx="7994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Control</a:t>
            </a:r>
          </a:p>
        </p:txBody>
      </p:sp>
      <p:sp>
        <p:nvSpPr>
          <p:cNvPr id="1487880" name="Rectangle 8"/>
          <p:cNvSpPr>
            <a:spLocks noChangeArrowheads="1"/>
          </p:cNvSpPr>
          <p:nvPr/>
        </p:nvSpPr>
        <p:spPr bwMode="auto">
          <a:xfrm>
            <a:off x="2486375" y="2595916"/>
            <a:ext cx="1422400" cy="134778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1" name="Rectangle 9"/>
          <p:cNvSpPr>
            <a:spLocks noChangeArrowheads="1"/>
          </p:cNvSpPr>
          <p:nvPr/>
        </p:nvSpPr>
        <p:spPr bwMode="auto">
          <a:xfrm>
            <a:off x="2535588" y="3129317"/>
            <a:ext cx="949043"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Datapath</a:t>
            </a:r>
          </a:p>
        </p:txBody>
      </p:sp>
      <p:sp>
        <p:nvSpPr>
          <p:cNvPr id="1487882" name="Rectangle 10"/>
          <p:cNvSpPr>
            <a:spLocks noChangeArrowheads="1"/>
          </p:cNvSpPr>
          <p:nvPr/>
        </p:nvSpPr>
        <p:spPr bwMode="auto">
          <a:xfrm>
            <a:off x="9164987" y="1605316"/>
            <a:ext cx="1117600" cy="2432050"/>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3" name="Rectangle 11"/>
          <p:cNvSpPr>
            <a:spLocks noChangeArrowheads="1"/>
          </p:cNvSpPr>
          <p:nvPr/>
        </p:nvSpPr>
        <p:spPr bwMode="auto">
          <a:xfrm>
            <a:off x="9186081" y="2595917"/>
            <a:ext cx="1054777" cy="1074653"/>
          </a:xfrm>
          <a:prstGeom prst="rect">
            <a:avLst/>
          </a:prstGeom>
          <a:noFill/>
          <a:ln w="12700">
            <a:noFill/>
            <a:miter lim="800000"/>
            <a:headEnd/>
            <a:tailEnd/>
          </a:ln>
          <a:effectLst/>
        </p:spPr>
        <p:txBody>
          <a:bodyPr wrap="square" lIns="90488" tIns="44450" rIns="90488" bIns="44450">
            <a:spAutoFit/>
          </a:bodyPr>
          <a:lstStyle/>
          <a:p>
            <a:pPr algn="ctr" defTabSz="457200" eaLnBrk="1" fontAlgn="auto" hangingPunct="1">
              <a:spcBef>
                <a:spcPts val="0"/>
              </a:spcBef>
              <a:spcAft>
                <a:spcPts val="0"/>
              </a:spcAft>
            </a:pPr>
            <a:r>
              <a:rPr lang="en-US" sz="1600" b="0" dirty="0">
                <a:solidFill>
                  <a:prstClr val="black"/>
                </a:solidFill>
                <a:latin typeface="Calibri"/>
                <a:ea typeface="+mn-ea"/>
                <a:cs typeface="+mn-cs"/>
              </a:rPr>
              <a:t>Secondary</a:t>
            </a:r>
          </a:p>
          <a:p>
            <a:pPr algn="ctr" defTabSz="457200" eaLnBrk="1" fontAlgn="auto" hangingPunct="1">
              <a:spcBef>
                <a:spcPts val="0"/>
              </a:spcBef>
              <a:spcAft>
                <a:spcPts val="0"/>
              </a:spcAft>
            </a:pPr>
            <a:r>
              <a:rPr lang="en-US" sz="1600" b="0" dirty="0">
                <a:solidFill>
                  <a:prstClr val="black"/>
                </a:solidFill>
                <a:latin typeface="Calibri"/>
                <a:ea typeface="+mn-ea"/>
                <a:cs typeface="+mn-cs"/>
              </a:rPr>
              <a:t>Memory</a:t>
            </a:r>
          </a:p>
          <a:p>
            <a:pPr algn="ctr" defTabSz="457200" eaLnBrk="1" fontAlgn="auto" hangingPunct="1">
              <a:spcBef>
                <a:spcPts val="0"/>
              </a:spcBef>
              <a:spcAft>
                <a:spcPts val="0"/>
              </a:spcAft>
            </a:pPr>
            <a:r>
              <a:rPr lang="en-US" sz="1600" b="0" dirty="0">
                <a:solidFill>
                  <a:prstClr val="black"/>
                </a:solidFill>
                <a:latin typeface="Calibri"/>
                <a:ea typeface="+mn-ea"/>
                <a:cs typeface="+mn-cs"/>
              </a:rPr>
              <a:t>(Disk</a:t>
            </a:r>
          </a:p>
          <a:p>
            <a:pPr algn="ctr" defTabSz="457200" eaLnBrk="1" fontAlgn="auto" hangingPunct="1">
              <a:spcBef>
                <a:spcPts val="0"/>
              </a:spcBef>
              <a:spcAft>
                <a:spcPts val="0"/>
              </a:spcAft>
            </a:pPr>
            <a:r>
              <a:rPr lang="en-US" sz="1600" b="0" dirty="0">
                <a:solidFill>
                  <a:prstClr val="black"/>
                </a:solidFill>
                <a:latin typeface="Calibri"/>
                <a:ea typeface="+mn-ea"/>
                <a:cs typeface="+mn-cs"/>
              </a:rPr>
              <a:t>Or Flash)</a:t>
            </a:r>
          </a:p>
        </p:txBody>
      </p:sp>
      <p:sp>
        <p:nvSpPr>
          <p:cNvPr id="1487884" name="Rectangle 12"/>
          <p:cNvSpPr>
            <a:spLocks noChangeArrowheads="1"/>
          </p:cNvSpPr>
          <p:nvPr/>
        </p:nvSpPr>
        <p:spPr bwMode="auto">
          <a:xfrm>
            <a:off x="2333975" y="1833917"/>
            <a:ext cx="4773506" cy="2219325"/>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5" name="Rectangle 13"/>
          <p:cNvSpPr>
            <a:spLocks noChangeArrowheads="1"/>
          </p:cNvSpPr>
          <p:nvPr/>
        </p:nvSpPr>
        <p:spPr bwMode="auto">
          <a:xfrm>
            <a:off x="3556799" y="1831191"/>
            <a:ext cx="196816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On-Chip Components</a:t>
            </a:r>
          </a:p>
        </p:txBody>
      </p:sp>
      <p:sp>
        <p:nvSpPr>
          <p:cNvPr id="1487886" name="Line 14"/>
          <p:cNvSpPr>
            <a:spLocks noChangeShapeType="1"/>
          </p:cNvSpPr>
          <p:nvPr/>
        </p:nvSpPr>
        <p:spPr bwMode="auto">
          <a:xfrm flipV="1">
            <a:off x="3754787" y="1452916"/>
            <a:ext cx="5791200" cy="1676400"/>
          </a:xfrm>
          <a:prstGeom prst="line">
            <a:avLst/>
          </a:prstGeom>
          <a:noFill/>
          <a:ln w="28575">
            <a:solidFill>
              <a:schemeClr val="tx1"/>
            </a:solidFill>
            <a:prstDash val="dashDot"/>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7" name="Line 15"/>
          <p:cNvSpPr>
            <a:spLocks noChangeShapeType="1"/>
          </p:cNvSpPr>
          <p:nvPr/>
        </p:nvSpPr>
        <p:spPr bwMode="auto">
          <a:xfrm>
            <a:off x="3851625" y="3902430"/>
            <a:ext cx="5541962" cy="217487"/>
          </a:xfrm>
          <a:prstGeom prst="line">
            <a:avLst/>
          </a:prstGeom>
          <a:noFill/>
          <a:ln w="28575">
            <a:solidFill>
              <a:schemeClr val="tx1"/>
            </a:solidFill>
            <a:prstDash val="dashDot"/>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8" name="Rectangle 16"/>
          <p:cNvSpPr>
            <a:spLocks noChangeArrowheads="1"/>
          </p:cNvSpPr>
          <p:nvPr/>
        </p:nvSpPr>
        <p:spPr bwMode="auto">
          <a:xfrm>
            <a:off x="3476975" y="3195991"/>
            <a:ext cx="355600" cy="69373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9" name="Rectangle 17"/>
          <p:cNvSpPr>
            <a:spLocks noChangeArrowheads="1"/>
          </p:cNvSpPr>
          <p:nvPr/>
        </p:nvSpPr>
        <p:spPr bwMode="auto">
          <a:xfrm rot="5400000">
            <a:off x="3187256" y="3468248"/>
            <a:ext cx="1011238" cy="333375"/>
          </a:xfrm>
          <a:prstGeom prst="rect">
            <a:avLst/>
          </a:prstGeom>
          <a:noFill/>
          <a:ln w="12700">
            <a:noFill/>
            <a:miter lim="800000"/>
            <a:headEnd/>
            <a:tailEnd/>
          </a:ln>
          <a:effectLst/>
        </p:spPr>
        <p:txBody>
          <a:bodyPr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RegFile</a:t>
            </a:r>
          </a:p>
        </p:txBody>
      </p:sp>
      <p:sp>
        <p:nvSpPr>
          <p:cNvPr id="1487891" name="Rectangle 19" descr="10%"/>
          <p:cNvSpPr>
            <a:spLocks noChangeArrowheads="1"/>
          </p:cNvSpPr>
          <p:nvPr/>
        </p:nvSpPr>
        <p:spPr bwMode="auto">
          <a:xfrm>
            <a:off x="7564787" y="2519717"/>
            <a:ext cx="1041400" cy="1350963"/>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92" name="Rectangle 20"/>
          <p:cNvSpPr>
            <a:spLocks noChangeArrowheads="1"/>
          </p:cNvSpPr>
          <p:nvPr/>
        </p:nvSpPr>
        <p:spPr bwMode="auto">
          <a:xfrm>
            <a:off x="7656862" y="2824517"/>
            <a:ext cx="915988" cy="822325"/>
          </a:xfrm>
          <a:prstGeom prst="rect">
            <a:avLst/>
          </a:prstGeom>
          <a:noFill/>
          <a:ln w="12700">
            <a:noFill/>
            <a:miter lim="800000"/>
            <a:headEnd/>
            <a:tailEnd/>
          </a:ln>
          <a:effectLst/>
        </p:spPr>
        <p:txBody>
          <a:bodyPr wrap="none" lIns="90488" tIns="44450" rIns="90488" bIns="44450">
            <a:spAutoFit/>
          </a:bodyPr>
          <a:lstStyle/>
          <a:p>
            <a:pPr algn="ctr" defTabSz="457200" eaLnBrk="1" fontAlgn="auto" hangingPunct="1">
              <a:spcBef>
                <a:spcPts val="0"/>
              </a:spcBef>
              <a:spcAft>
                <a:spcPts val="0"/>
              </a:spcAft>
            </a:pPr>
            <a:r>
              <a:rPr lang="en-US" sz="1600" b="0">
                <a:solidFill>
                  <a:srgbClr val="000000"/>
                </a:solidFill>
                <a:latin typeface="Calibri"/>
                <a:ea typeface="+mn-ea"/>
                <a:cs typeface="+mn-cs"/>
              </a:rPr>
              <a:t>Main</a:t>
            </a:r>
          </a:p>
          <a:p>
            <a:pPr algn="ctr" defTabSz="457200" eaLnBrk="1" fontAlgn="auto" hangingPunct="1">
              <a:spcBef>
                <a:spcPts val="0"/>
              </a:spcBef>
              <a:spcAft>
                <a:spcPts val="0"/>
              </a:spcAft>
            </a:pPr>
            <a:r>
              <a:rPr lang="en-US" sz="1600" b="0">
                <a:solidFill>
                  <a:srgbClr val="000000"/>
                </a:solidFill>
                <a:latin typeface="Calibri"/>
                <a:ea typeface="+mn-ea"/>
                <a:cs typeface="+mn-cs"/>
              </a:rPr>
              <a:t>Memory</a:t>
            </a:r>
          </a:p>
          <a:p>
            <a:pPr algn="ctr" defTabSz="457200" eaLnBrk="1" fontAlgn="auto" hangingPunct="1">
              <a:spcBef>
                <a:spcPts val="0"/>
              </a:spcBef>
              <a:spcAft>
                <a:spcPts val="0"/>
              </a:spcAft>
            </a:pPr>
            <a:r>
              <a:rPr lang="en-US" sz="1600" b="0">
                <a:solidFill>
                  <a:srgbClr val="000000"/>
                </a:solidFill>
                <a:latin typeface="Calibri"/>
                <a:ea typeface="+mn-ea"/>
                <a:cs typeface="+mn-cs"/>
              </a:rPr>
              <a:t>(DRAM)</a:t>
            </a:r>
          </a:p>
        </p:txBody>
      </p:sp>
      <p:sp>
        <p:nvSpPr>
          <p:cNvPr id="1487893" name="Rectangle 21"/>
          <p:cNvSpPr>
            <a:spLocks noChangeArrowheads="1"/>
          </p:cNvSpPr>
          <p:nvPr/>
        </p:nvSpPr>
        <p:spPr bwMode="auto">
          <a:xfrm rot="5400000">
            <a:off x="4638882" y="3351769"/>
            <a:ext cx="686086" cy="58221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algn="ctr" defTabSz="457200" eaLnBrk="1" fontAlgn="auto" hangingPunct="1">
              <a:spcBef>
                <a:spcPts val="0"/>
              </a:spcBef>
              <a:spcAft>
                <a:spcPts val="0"/>
              </a:spcAft>
            </a:pPr>
            <a:r>
              <a:rPr lang="en-US" sz="1600" b="0" dirty="0">
                <a:solidFill>
                  <a:srgbClr val="000000"/>
                </a:solidFill>
                <a:latin typeface="Calibri"/>
              </a:rPr>
              <a:t>Data</a:t>
            </a:r>
          </a:p>
          <a:p>
            <a:pPr algn="ctr" defTabSz="457200" eaLnBrk="1" fontAlgn="auto" hangingPunct="1">
              <a:spcBef>
                <a:spcPts val="0"/>
              </a:spcBef>
              <a:spcAft>
                <a:spcPts val="0"/>
              </a:spcAft>
            </a:pPr>
            <a:r>
              <a:rPr lang="en-US" sz="1600" b="0" dirty="0">
                <a:solidFill>
                  <a:srgbClr val="000000"/>
                </a:solidFill>
                <a:latin typeface="Calibri"/>
              </a:rPr>
              <a:t>Cache</a:t>
            </a:r>
          </a:p>
        </p:txBody>
      </p:sp>
      <p:sp>
        <p:nvSpPr>
          <p:cNvPr id="1487895" name="Rectangle 23"/>
          <p:cNvSpPr>
            <a:spLocks noChangeArrowheads="1"/>
          </p:cNvSpPr>
          <p:nvPr/>
        </p:nvSpPr>
        <p:spPr bwMode="auto">
          <a:xfrm rot="5400000">
            <a:off x="4646818" y="2665969"/>
            <a:ext cx="686086" cy="5822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algn="ctr" defTabSz="457200" eaLnBrk="1" fontAlgn="auto" hangingPunct="1">
              <a:spcBef>
                <a:spcPts val="0"/>
              </a:spcBef>
              <a:spcAft>
                <a:spcPts val="0"/>
              </a:spcAft>
            </a:pPr>
            <a:r>
              <a:rPr lang="en-US" sz="1600" b="0" dirty="0" err="1">
                <a:solidFill>
                  <a:srgbClr val="000000"/>
                </a:solidFill>
                <a:latin typeface="Calibri"/>
              </a:rPr>
              <a:t>Instr</a:t>
            </a:r>
            <a:endParaRPr lang="en-US" sz="1600" b="0" dirty="0">
              <a:solidFill>
                <a:srgbClr val="000000"/>
              </a:solidFill>
              <a:latin typeface="Calibri"/>
            </a:endParaRPr>
          </a:p>
          <a:p>
            <a:pPr algn="ctr" defTabSz="457200" eaLnBrk="1" fontAlgn="auto" hangingPunct="1">
              <a:spcBef>
                <a:spcPts val="0"/>
              </a:spcBef>
              <a:spcAft>
                <a:spcPts val="0"/>
              </a:spcAft>
            </a:pPr>
            <a:r>
              <a:rPr lang="en-US" sz="1600" b="0" dirty="0">
                <a:solidFill>
                  <a:srgbClr val="000000"/>
                </a:solidFill>
                <a:latin typeface="Calibri"/>
              </a:rPr>
              <a:t>Cache</a:t>
            </a:r>
          </a:p>
        </p:txBody>
      </p:sp>
      <p:sp>
        <p:nvSpPr>
          <p:cNvPr id="1487901" name="Rectangle 29"/>
          <p:cNvSpPr>
            <a:spLocks noChangeArrowheads="1"/>
          </p:cNvSpPr>
          <p:nvPr/>
        </p:nvSpPr>
        <p:spPr bwMode="auto">
          <a:xfrm>
            <a:off x="1697387" y="4272316"/>
            <a:ext cx="8618432" cy="29367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Speed (cycles):        </a:t>
            </a:r>
            <a:r>
              <a:rPr lang="en-US" b="0" dirty="0">
                <a:solidFill>
                  <a:prstClr val="black"/>
                </a:solidFill>
                <a:latin typeface="Calibri"/>
                <a:ea typeface="+mn-ea"/>
                <a:cs typeface="Arial" charset="0"/>
              </a:rPr>
              <a:t>½</a:t>
            </a:r>
            <a:r>
              <a:rPr lang="en-US" b="0" dirty="0">
                <a:solidFill>
                  <a:prstClr val="black"/>
                </a:solidFill>
                <a:latin typeface="Calibri"/>
                <a:ea typeface="+mn-ea"/>
                <a:cs typeface="+mn-cs"/>
              </a:rPr>
              <a:t>’s                     1’s                    10’s                       100’s               1,000,000’s</a:t>
            </a:r>
          </a:p>
        </p:txBody>
      </p:sp>
      <p:sp>
        <p:nvSpPr>
          <p:cNvPr id="1487902" name="Rectangle 30"/>
          <p:cNvSpPr>
            <a:spLocks noChangeArrowheads="1"/>
          </p:cNvSpPr>
          <p:nvPr/>
        </p:nvSpPr>
        <p:spPr bwMode="auto">
          <a:xfrm>
            <a:off x="1697388" y="4653316"/>
            <a:ext cx="7963919" cy="29367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Size (bytes):    </a:t>
            </a:r>
            <a:r>
              <a:rPr lang="en-US" b="0" dirty="0">
                <a:solidFill>
                  <a:prstClr val="black"/>
                </a:solidFill>
                <a:latin typeface="Calibri"/>
                <a:ea typeface="+mn-ea"/>
                <a:cs typeface="+mn-cs"/>
              </a:rPr>
              <a:t>     100’s   </a:t>
            </a:r>
            <a:r>
              <a:rPr lang="en-US" dirty="0">
                <a:solidFill>
                  <a:prstClr val="black"/>
                </a:solidFill>
                <a:latin typeface="Calibri"/>
                <a:ea typeface="+mn-ea"/>
                <a:cs typeface="+mn-cs"/>
              </a:rPr>
              <a:t>      </a:t>
            </a:r>
            <a:r>
              <a:rPr lang="en-US" b="0" dirty="0">
                <a:solidFill>
                  <a:prstClr val="black"/>
                </a:solidFill>
                <a:latin typeface="Calibri"/>
                <a:ea typeface="+mn-ea"/>
                <a:cs typeface="+mn-cs"/>
              </a:rPr>
              <a:t>         10K’s                  M’s                          G’s                      T’s</a:t>
            </a:r>
          </a:p>
        </p:txBody>
      </p:sp>
      <p:sp>
        <p:nvSpPr>
          <p:cNvPr id="36" name="Content Placeholder 30"/>
          <p:cNvSpPr>
            <a:spLocks noGrp="1"/>
          </p:cNvSpPr>
          <p:nvPr>
            <p:ph idx="1"/>
          </p:nvPr>
        </p:nvSpPr>
        <p:spPr>
          <a:xfrm>
            <a:off x="1844762" y="5544553"/>
            <a:ext cx="8229600" cy="1193800"/>
          </a:xfrm>
        </p:spPr>
        <p:txBody>
          <a:bodyPr>
            <a:normAutofit/>
          </a:bodyPr>
          <a:lstStyle/>
          <a:p>
            <a:endParaRPr lang="en-US" dirty="0"/>
          </a:p>
        </p:txBody>
      </p:sp>
      <p:grpSp>
        <p:nvGrpSpPr>
          <p:cNvPr id="2" name="Group 29"/>
          <p:cNvGrpSpPr/>
          <p:nvPr/>
        </p:nvGrpSpPr>
        <p:grpSpPr>
          <a:xfrm>
            <a:off x="2005357" y="5023820"/>
            <a:ext cx="7924800" cy="293670"/>
            <a:chOff x="481357" y="4658696"/>
            <a:chExt cx="7924800" cy="293670"/>
          </a:xfrm>
        </p:grpSpPr>
        <p:sp>
          <p:nvSpPr>
            <p:cNvPr id="1487903" name="Rectangle 31"/>
            <p:cNvSpPr>
              <a:spLocks noChangeArrowheads="1"/>
            </p:cNvSpPr>
            <p:nvPr/>
          </p:nvSpPr>
          <p:spPr bwMode="auto">
            <a:xfrm>
              <a:off x="481357" y="4658696"/>
              <a:ext cx="7924800" cy="293670"/>
            </a:xfrm>
            <a:prstGeom prst="rect">
              <a:avLst/>
            </a:prstGeom>
            <a:noFill/>
            <a:ln w="12700">
              <a:noFill/>
              <a:miter lim="800000"/>
              <a:headEnd/>
              <a:tailEnd/>
            </a:ln>
            <a:effectLst/>
          </p:spPr>
          <p:txBody>
            <a:bodyPr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 Cost/bit:         </a:t>
              </a:r>
              <a:r>
                <a:rPr lang="en-US" b="0" dirty="0">
                  <a:solidFill>
                    <a:prstClr val="black"/>
                  </a:solidFill>
                  <a:latin typeface="Calibri"/>
                  <a:ea typeface="+mn-ea"/>
                  <a:cs typeface="+mn-cs"/>
                </a:rPr>
                <a:t>highest                                                                                                 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4" name="Slide Number Placeholder 3">
            <a:extLst>
              <a:ext uri="{FF2B5EF4-FFF2-40B4-BE49-F238E27FC236}">
                <a16:creationId xmlns:a16="http://schemas.microsoft.com/office/drawing/2014/main" id="{D8F284F5-C9A4-B347-EBF7-20F2B2B5A49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6</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61768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5AB-8C31-50B3-3FC9-41C28554893C}"/>
              </a:ext>
            </a:extLst>
          </p:cNvPr>
          <p:cNvSpPr>
            <a:spLocks noGrp="1"/>
          </p:cNvSpPr>
          <p:nvPr>
            <p:ph type="title"/>
          </p:nvPr>
        </p:nvSpPr>
        <p:spPr/>
        <p:txBody>
          <a:bodyPr/>
          <a:lstStyle/>
          <a:p>
            <a:r>
              <a:rPr lang="en-GB" dirty="0"/>
              <a:t>Memory Hierarchy</a:t>
            </a:r>
            <a:endParaRPr lang="en-SE" dirty="0"/>
          </a:p>
        </p:txBody>
      </p:sp>
      <p:sp>
        <p:nvSpPr>
          <p:cNvPr id="3" name="Content Placeholder 2">
            <a:extLst>
              <a:ext uri="{FF2B5EF4-FFF2-40B4-BE49-F238E27FC236}">
                <a16:creationId xmlns:a16="http://schemas.microsoft.com/office/drawing/2014/main" id="{D6D2329D-60A5-586C-8D2A-9626C196E286}"/>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0B4C39DA-31BF-E8AA-1A6A-6C0C1C4E4CDA}"/>
              </a:ext>
            </a:extLst>
          </p:cNvPr>
          <p:cNvPicPr>
            <a:picLocks noChangeAspect="1"/>
          </p:cNvPicPr>
          <p:nvPr/>
        </p:nvPicPr>
        <p:blipFill>
          <a:blip r:embed="rId2"/>
          <a:stretch>
            <a:fillRect/>
          </a:stretch>
        </p:blipFill>
        <p:spPr>
          <a:xfrm>
            <a:off x="1472138" y="1073427"/>
            <a:ext cx="9231013" cy="5391902"/>
          </a:xfrm>
          <a:prstGeom prst="rect">
            <a:avLst/>
          </a:prstGeom>
        </p:spPr>
      </p:pic>
    </p:spTree>
    <p:extLst>
      <p:ext uri="{BB962C8B-B14F-4D97-AF65-F5344CB8AC3E}">
        <p14:creationId xmlns:p14="http://schemas.microsoft.com/office/powerpoint/2010/main" val="177455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4FEB-C226-C1AE-4F7E-CA470817F858}"/>
              </a:ext>
            </a:extLst>
          </p:cNvPr>
          <p:cNvSpPr>
            <a:spLocks noGrp="1"/>
          </p:cNvSpPr>
          <p:nvPr>
            <p:ph type="title"/>
          </p:nvPr>
        </p:nvSpPr>
        <p:spPr>
          <a:xfrm>
            <a:off x="419449" y="274639"/>
            <a:ext cx="11336392" cy="954107"/>
          </a:xfrm>
        </p:spPr>
        <p:txBody>
          <a:bodyPr/>
          <a:lstStyle/>
          <a:p>
            <a:r>
              <a:rPr lang="en-US" sz="2800" dirty="0"/>
              <a:t>TLB Example This is wrong. A Page is 4KB and can contain 1K integers, not 4 integers.</a:t>
            </a:r>
          </a:p>
        </p:txBody>
      </p:sp>
      <p:sp>
        <p:nvSpPr>
          <p:cNvPr id="3" name="Content Placeholder 2">
            <a:extLst>
              <a:ext uri="{FF2B5EF4-FFF2-40B4-BE49-F238E27FC236}">
                <a16:creationId xmlns:a16="http://schemas.microsoft.com/office/drawing/2014/main" id="{9200DC11-5A69-3D8F-E196-393D27358B2C}"/>
              </a:ext>
            </a:extLst>
          </p:cNvPr>
          <p:cNvSpPr>
            <a:spLocks noGrp="1"/>
          </p:cNvSpPr>
          <p:nvPr>
            <p:ph idx="1"/>
          </p:nvPr>
        </p:nvSpPr>
        <p:spPr>
          <a:xfrm>
            <a:off x="419449" y="1073427"/>
            <a:ext cx="11336392" cy="858925"/>
          </a:xfrm>
        </p:spPr>
        <p:txBody>
          <a:bodyPr>
            <a:normAutofit fontScale="92500" lnSpcReduction="20000"/>
          </a:bodyPr>
          <a:lstStyle/>
          <a:p>
            <a:r>
              <a:rPr lang="en-US" dirty="0"/>
              <a:t>In virtual memory space layout, array elements a[0] to a[2] are in the same memory page with VPN 06; a[3] to a[6] in the same memory page with VPN 07; a[7] to a[9] in the same memory page with VPN 08; </a:t>
            </a:r>
          </a:p>
          <a:p>
            <a:endParaRPr lang="en-US" dirty="0"/>
          </a:p>
        </p:txBody>
      </p:sp>
      <p:graphicFrame>
        <p:nvGraphicFramePr>
          <p:cNvPr id="5" name="내용 개체 틀 6">
            <a:extLst>
              <a:ext uri="{FF2B5EF4-FFF2-40B4-BE49-F238E27FC236}">
                <a16:creationId xmlns:a16="http://schemas.microsoft.com/office/drawing/2014/main" id="{8CC3DBA9-0AD2-409B-3569-9AE92DB09876}"/>
              </a:ext>
            </a:extLst>
          </p:cNvPr>
          <p:cNvGraphicFramePr>
            <a:graphicFrameLocks/>
          </p:cNvGraphicFramePr>
          <p:nvPr/>
        </p:nvGraphicFramePr>
        <p:xfrm>
          <a:off x="1739444" y="1732737"/>
          <a:ext cx="3233176" cy="4909515"/>
        </p:xfrm>
        <a:graphic>
          <a:graphicData uri="http://schemas.openxmlformats.org/drawingml/2006/table">
            <a:tbl>
              <a:tblPr firstRow="1" bandRow="1">
                <a:tableStyleId>{5C22544A-7EE6-4342-B048-85BDC9FD1C3A}</a:tableStyleId>
              </a:tblPr>
              <a:tblGrid>
                <a:gridCol w="989726">
                  <a:extLst>
                    <a:ext uri="{9D8B030D-6E8A-4147-A177-3AD203B41FA5}">
                      <a16:colId xmlns:a16="http://schemas.microsoft.com/office/drawing/2014/main" val="20000"/>
                    </a:ext>
                  </a:extLst>
                </a:gridCol>
                <a:gridCol w="560862">
                  <a:extLst>
                    <a:ext uri="{9D8B030D-6E8A-4147-A177-3AD203B41FA5}">
                      <a16:colId xmlns:a16="http://schemas.microsoft.com/office/drawing/2014/main" val="20001"/>
                    </a:ext>
                  </a:extLst>
                </a:gridCol>
                <a:gridCol w="560863">
                  <a:extLst>
                    <a:ext uri="{9D8B030D-6E8A-4147-A177-3AD203B41FA5}">
                      <a16:colId xmlns:a16="http://schemas.microsoft.com/office/drawing/2014/main" val="20002"/>
                    </a:ext>
                  </a:extLst>
                </a:gridCol>
                <a:gridCol w="560863">
                  <a:extLst>
                    <a:ext uri="{9D8B030D-6E8A-4147-A177-3AD203B41FA5}">
                      <a16:colId xmlns:a16="http://schemas.microsoft.com/office/drawing/2014/main" val="20003"/>
                    </a:ext>
                  </a:extLst>
                </a:gridCol>
                <a:gridCol w="560862">
                  <a:extLst>
                    <a:ext uri="{9D8B030D-6E8A-4147-A177-3AD203B41FA5}">
                      <a16:colId xmlns:a16="http://schemas.microsoft.com/office/drawing/2014/main" val="20004"/>
                    </a:ext>
                  </a:extLst>
                </a:gridCol>
              </a:tblGrid>
              <a:tr h="405774">
                <a:tc gridSpan="5">
                  <a:txBody>
                    <a:bodyPr/>
                    <a:lstStyle/>
                    <a:p>
                      <a:pPr algn="ctr" latinLnBrk="1"/>
                      <a:r>
                        <a:rPr lang="en-US" altLang="ko-KR" sz="1600" b="1">
                          <a:solidFill>
                            <a:schemeClr val="tx1"/>
                          </a:solidFill>
                          <a:latin typeface="맑은 고딕" pitchFamily="50" charset="-127"/>
                          <a:ea typeface="맑은 고딕" pitchFamily="50" charset="-127"/>
                        </a:rPr>
                        <a:t>                 OFFSET</a:t>
                      </a:r>
                    </a:p>
                    <a:p>
                      <a:pPr algn="r" latinLnBrk="1"/>
                      <a:r>
                        <a:rPr lang="en-US" altLang="ko-KR" sz="1200" b="1">
                          <a:solidFill>
                            <a:schemeClr val="tx1"/>
                          </a:solidFill>
                          <a:latin typeface="맑은 고딕" pitchFamily="50" charset="-127"/>
                          <a:ea typeface="맑은 고딕" pitchFamily="50" charset="-127"/>
                        </a:rPr>
                        <a:t>00</a:t>
                      </a:r>
                      <a:r>
                        <a:rPr lang="en-US" altLang="ko-KR" sz="1200" b="1" baseline="0">
                          <a:solidFill>
                            <a:schemeClr val="tx1"/>
                          </a:solidFill>
                          <a:latin typeface="맑은 고딕" pitchFamily="50" charset="-127"/>
                          <a:ea typeface="맑은 고딕" pitchFamily="50" charset="-127"/>
                        </a:rPr>
                        <a:t>      04      08      12      16</a:t>
                      </a:r>
                      <a:endParaRPr lang="ko-KR" altLang="en-US" sz="1200" b="1">
                        <a:solidFill>
                          <a:schemeClr val="tx1"/>
                        </a:solidFill>
                        <a:latin typeface="맑은 고딕" pitchFamily="50" charset="-127"/>
                        <a:ea typeface="맑은 고딕" pitchFamily="50" charset="-127"/>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00</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01</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03</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04</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b="1" kern="1200" baseline="0">
                        <a:solidFill>
                          <a:schemeClr val="tx1"/>
                        </a:solidFill>
                        <a:latin typeface="맑은 고딕" pitchFamily="50" charset="-127"/>
                        <a:ea typeface="맑은 고딕" pitchFamily="50" charset="-127"/>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4"/>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05</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5"/>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06</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200" b="1">
                          <a:latin typeface="맑은 고딕" pitchFamily="50" charset="-127"/>
                          <a:ea typeface="맑은 고딕" pitchFamily="50" charset="-127"/>
                        </a:rPr>
                        <a:t>a[0]</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a[1]</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a[2]</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6"/>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07</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r>
                        <a:rPr lang="en-US" altLang="ko-KR" sz="1200" b="1">
                          <a:latin typeface="맑은 고딕" pitchFamily="50" charset="-127"/>
                          <a:ea typeface="맑은 고딕" pitchFamily="50" charset="-127"/>
                        </a:rPr>
                        <a:t>a[3]</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a[4]</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a[5]</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a[6]</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7"/>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08</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r>
                        <a:rPr lang="en-US" altLang="ko-KR" sz="1200" b="1">
                          <a:latin typeface="맑은 고딕" pitchFamily="50" charset="-127"/>
                          <a:ea typeface="맑은 고딕" pitchFamily="50" charset="-127"/>
                        </a:rPr>
                        <a:t>a[7]</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a[8]</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a[9]</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09</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9"/>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10</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0"/>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11</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1"/>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12</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2"/>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13</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3"/>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14</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4"/>
                  </a:ext>
                </a:extLst>
              </a:tr>
              <a:tr h="292757">
                <a:tc>
                  <a:txBody>
                    <a:bodyPr/>
                    <a:lstStyle/>
                    <a:p>
                      <a:pPr algn="r" latinLnBrk="1"/>
                      <a:r>
                        <a:rPr lang="en-US" altLang="ko-KR" sz="1200" b="1" dirty="0">
                          <a:solidFill>
                            <a:schemeClr val="tx1"/>
                          </a:solidFill>
                          <a:latin typeface="맑은 고딕" pitchFamily="50" charset="-127"/>
                          <a:ea typeface="맑은 고딕" pitchFamily="50" charset="-127"/>
                        </a:rPr>
                        <a:t>VPN</a:t>
                      </a:r>
                      <a:r>
                        <a:rPr lang="en-US" altLang="ko-KR" sz="1200" b="1" baseline="0" dirty="0">
                          <a:solidFill>
                            <a:schemeClr val="tx1"/>
                          </a:solidFill>
                          <a:latin typeface="맑은 고딕" pitchFamily="50" charset="-127"/>
                          <a:ea typeface="맑은 고딕" pitchFamily="50" charset="-127"/>
                        </a:rPr>
                        <a:t> = 15</a:t>
                      </a:r>
                      <a:endParaRPr lang="ko-KR" altLang="en-US" sz="1200" b="1" dirty="0">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dirty="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5"/>
                  </a:ext>
                </a:extLst>
              </a:tr>
            </a:tbl>
          </a:graphicData>
        </a:graphic>
      </p:graphicFrame>
      <p:sp>
        <p:nvSpPr>
          <p:cNvPr id="6" name="직사각형 8">
            <a:extLst>
              <a:ext uri="{FF2B5EF4-FFF2-40B4-BE49-F238E27FC236}">
                <a16:creationId xmlns:a16="http://schemas.microsoft.com/office/drawing/2014/main" id="{09973538-8070-0B12-FBFE-9D49601D6EA7}"/>
              </a:ext>
            </a:extLst>
          </p:cNvPr>
          <p:cNvSpPr/>
          <p:nvPr/>
        </p:nvSpPr>
        <p:spPr>
          <a:xfrm>
            <a:off x="5046363" y="2152559"/>
            <a:ext cx="5126959" cy="1900520"/>
          </a:xfrm>
          <a:prstGeom prst="rect">
            <a:avLst/>
          </a:prstGeom>
          <a:solidFill>
            <a:schemeClr val="bg1"/>
          </a:solidFill>
          <a:ln w="12700">
            <a:no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0:	</a:t>
            </a:r>
            <a:r>
              <a:rPr lang="en-US" altLang="ko-KR" sz="2000" dirty="0">
                <a:solidFill>
                  <a:srgbClr val="00B050"/>
                </a:solidFill>
                <a:latin typeface="Courier New" pitchFamily="49" charset="0"/>
                <a:ea typeface="맑은 고딕" pitchFamily="50" charset="-127"/>
                <a:cs typeface="Courier New" pitchFamily="49" charset="0"/>
              </a:rPr>
              <a:t>int </a:t>
            </a:r>
            <a:r>
              <a:rPr lang="en-US" altLang="ko-KR" sz="2000" dirty="0">
                <a:solidFill>
                  <a:prstClr val="black"/>
                </a:solidFill>
                <a:latin typeface="Courier New" pitchFamily="49" charset="0"/>
                <a:ea typeface="맑은 고딕" pitchFamily="50" charset="-127"/>
                <a:cs typeface="Courier New" pitchFamily="49" charset="0"/>
              </a:rPr>
              <a:t>sum = 0 ; 	</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1:	</a:t>
            </a:r>
            <a:r>
              <a:rPr lang="en-US" altLang="ko-KR" sz="2000" dirty="0">
                <a:solidFill>
                  <a:srgbClr val="F79646">
                    <a:lumMod val="75000"/>
                  </a:srgbClr>
                </a:solidFill>
                <a:latin typeface="Courier New" pitchFamily="49" charset="0"/>
                <a:ea typeface="맑은 고딕" pitchFamily="50" charset="-127"/>
                <a:cs typeface="Courier New" pitchFamily="49" charset="0"/>
              </a:rPr>
              <a:t>for</a:t>
            </a:r>
            <a:r>
              <a:rPr lang="en-US" altLang="ko-KR" sz="2000" dirty="0">
                <a:solidFill>
                  <a:prstClr val="black"/>
                </a:solidFill>
                <a:latin typeface="Courier New" pitchFamily="49" charset="0"/>
                <a:ea typeface="맑은 고딕" pitchFamily="50" charset="-127"/>
                <a:cs typeface="Courier New" pitchFamily="49" charset="0"/>
              </a:rPr>
              <a:t>( i=0; i&lt;10; i++){</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2:		sum+=a[i];</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3:	}</a:t>
            </a:r>
          </a:p>
        </p:txBody>
      </p:sp>
      <p:sp>
        <p:nvSpPr>
          <p:cNvPr id="7" name="모서리가 둥근 직사각형 9">
            <a:extLst>
              <a:ext uri="{FF2B5EF4-FFF2-40B4-BE49-F238E27FC236}">
                <a16:creationId xmlns:a16="http://schemas.microsoft.com/office/drawing/2014/main" id="{BCBB2C9C-51EB-52D2-C02E-A3035B8A21DD}"/>
              </a:ext>
            </a:extLst>
          </p:cNvPr>
          <p:cNvSpPr/>
          <p:nvPr/>
        </p:nvSpPr>
        <p:spPr>
          <a:xfrm>
            <a:off x="5517978" y="4053079"/>
            <a:ext cx="5702664" cy="2530282"/>
          </a:xfrm>
          <a:prstGeom prst="roundRect">
            <a:avLst/>
          </a:prstGeom>
          <a:noFill/>
          <a:ln w="15875">
            <a:no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Courier New" pitchFamily="49" charset="0"/>
              </a:rPr>
              <a:t>3 misses for looking up physical memory addresses of a[0], a[3], and a[7]. 7 hits for looking up physical memory addresses of the other array elements a[0], a[3], and a[7]. Thus </a:t>
            </a:r>
            <a:r>
              <a:rPr lang="en-GB" altLang="ko-KR" b="0" dirty="0">
                <a:solidFill>
                  <a:prstClr val="black"/>
                </a:solidFill>
                <a:latin typeface="맑은 고딕" pitchFamily="50" charset="-127"/>
                <a:ea typeface="맑은 고딕" pitchFamily="50" charset="-127"/>
                <a:cs typeface="Courier New" pitchFamily="49" charset="0"/>
              </a:rPr>
              <a:t>TLB hit rate is 70%. </a:t>
            </a:r>
            <a:endParaRPr lang="en-US" altLang="ko-KR" b="0" dirty="0">
              <a:solidFill>
                <a:prstClr val="black"/>
              </a:solidFill>
              <a:latin typeface="맑은 고딕" pitchFamily="50" charset="-127"/>
              <a:ea typeface="맑은 고딕" pitchFamily="50" charset="-127"/>
              <a:cs typeface="Courier New" pitchFamily="49" charset="0"/>
            </a:endParaRPr>
          </a:p>
          <a:p>
            <a:pPr defTabSz="457200" eaLnBrk="1" fontAlgn="auto" hangingPunct="1">
              <a:spcBef>
                <a:spcPts val="0"/>
              </a:spcBef>
              <a:spcAft>
                <a:spcPts val="0"/>
              </a:spcAft>
            </a:pPr>
            <a:r>
              <a:rPr lang="en-US" altLang="ko-KR" sz="1800" dirty="0">
                <a:solidFill>
                  <a:prstClr val="black"/>
                </a:solidFill>
                <a:latin typeface="맑은 고딕" pitchFamily="50" charset="-127"/>
                <a:ea typeface="맑은 고딕" pitchFamily="50" charset="-127"/>
                <a:cs typeface="Courier New" pitchFamily="49" charset="0"/>
              </a:rPr>
              <a:t>TLB improves performance due to </a:t>
            </a:r>
            <a:r>
              <a:rPr lang="en-US" altLang="ko-KR" sz="1800" dirty="0">
                <a:solidFill>
                  <a:srgbClr val="FF0000"/>
                </a:solidFill>
                <a:latin typeface="맑은 고딕" pitchFamily="50" charset="-127"/>
                <a:ea typeface="맑은 고딕" pitchFamily="50" charset="-127"/>
                <a:cs typeface="Courier New" pitchFamily="49" charset="0"/>
              </a:rPr>
              <a:t>spatial locality of page table lookups.</a:t>
            </a:r>
            <a:endParaRPr lang="en-US" altLang="ko-KR" b="0" dirty="0">
              <a:solidFill>
                <a:prstClr val="black"/>
              </a:solidFill>
              <a:latin typeface="맑은 고딕" pitchFamily="50" charset="-127"/>
              <a:ea typeface="맑은 고딕" pitchFamily="50" charset="-127"/>
              <a:cs typeface="Courier New" pitchFamily="49" charset="0"/>
            </a:endParaRPr>
          </a:p>
        </p:txBody>
      </p:sp>
      <p:sp>
        <p:nvSpPr>
          <p:cNvPr id="9" name="灯片编号占位符 2">
            <a:extLst>
              <a:ext uri="{FF2B5EF4-FFF2-40B4-BE49-F238E27FC236}">
                <a16:creationId xmlns:a16="http://schemas.microsoft.com/office/drawing/2014/main" id="{4B4FD030-407D-04A7-7E86-DF0604553D9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
        <p:nvSpPr>
          <p:cNvPr id="10" name="모서리가 둥근 직사각형 9">
            <a:extLst>
              <a:ext uri="{FF2B5EF4-FFF2-40B4-BE49-F238E27FC236}">
                <a16:creationId xmlns:a16="http://schemas.microsoft.com/office/drawing/2014/main" id="{2978BF42-5EDE-4D3E-E751-46BC0F234A22}"/>
              </a:ext>
            </a:extLst>
          </p:cNvPr>
          <p:cNvSpPr/>
          <p:nvPr/>
        </p:nvSpPr>
        <p:spPr>
          <a:xfrm>
            <a:off x="2565400" y="6182036"/>
            <a:ext cx="2480963" cy="621678"/>
          </a:xfrm>
          <a:prstGeom prst="roundRect">
            <a:avLst/>
          </a:prstGeom>
          <a:noFill/>
          <a:ln w="15875">
            <a:no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defTabSz="457200" eaLnBrk="1" fontAlgn="auto" hangingPunct="1">
              <a:spcBef>
                <a:spcPts val="0"/>
              </a:spcBef>
              <a:spcAft>
                <a:spcPts val="0"/>
              </a:spcAft>
            </a:pPr>
            <a:endParaRPr lang="en-US" altLang="ko-KR" b="0" dirty="0">
              <a:solidFill>
                <a:prstClr val="black"/>
              </a:solidFill>
              <a:latin typeface="맑은 고딕" pitchFamily="50" charset="-127"/>
              <a:ea typeface="맑은 고딕" pitchFamily="50" charset="-127"/>
              <a:cs typeface="Courier New" pitchFamily="49" charset="0"/>
            </a:endParaRPr>
          </a:p>
        </p:txBody>
      </p:sp>
    </p:spTree>
    <p:extLst>
      <p:ext uri="{BB962C8B-B14F-4D97-AF65-F5344CB8AC3E}">
        <p14:creationId xmlns:p14="http://schemas.microsoft.com/office/powerpoint/2010/main" val="4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F3B-225F-5920-E524-AC0ACD28E3B1}"/>
              </a:ext>
            </a:extLst>
          </p:cNvPr>
          <p:cNvSpPr>
            <a:spLocks noGrp="1"/>
          </p:cNvSpPr>
          <p:nvPr>
            <p:ph type="title"/>
          </p:nvPr>
        </p:nvSpPr>
        <p:spPr/>
        <p:txBody>
          <a:bodyPr/>
          <a:lstStyle/>
          <a:p>
            <a:r>
              <a:rPr lang="en-US"/>
              <a:t>Table Lookaside Buffer (TLB)</a:t>
            </a:r>
            <a:endParaRPr lang="en-US" b="0"/>
          </a:p>
        </p:txBody>
      </p:sp>
      <p:sp>
        <p:nvSpPr>
          <p:cNvPr id="5" name="내용 개체 틀 2">
            <a:extLst>
              <a:ext uri="{FF2B5EF4-FFF2-40B4-BE49-F238E27FC236}">
                <a16:creationId xmlns:a16="http://schemas.microsoft.com/office/drawing/2014/main" id="{B0D60281-2383-E49C-5605-103BB0109D89}"/>
              </a:ext>
            </a:extLst>
          </p:cNvPr>
          <p:cNvSpPr txBox="1">
            <a:spLocks/>
          </p:cNvSpPr>
          <p:nvPr/>
        </p:nvSpPr>
        <p:spPr>
          <a:xfrm>
            <a:off x="1838587" y="1120870"/>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a:solidFill>
                  <a:srgbClr val="0070C0"/>
                </a:solidFill>
                <a:ea typeface="굴림" panose="020B0600000101010101" pitchFamily="34" charset="-127"/>
              </a:rPr>
              <a:t>Temporal Locality</a:t>
            </a:r>
          </a:p>
          <a:p>
            <a:pPr lvl="1" fontAlgn="auto">
              <a:spcAft>
                <a:spcPts val="0"/>
              </a:spcAft>
            </a:pPr>
            <a:r>
              <a:rPr lang="en-US" altLang="ko-KR" b="0">
                <a:solidFill>
                  <a:srgbClr val="000000"/>
                </a:solidFill>
                <a:ea typeface="굴림" panose="020B0600000101010101" pitchFamily="34" charset="-127"/>
              </a:rPr>
              <a:t>An instruction or data item that has been recently accessed will likely be re-accessed soon in the future.</a:t>
            </a:r>
          </a:p>
          <a:p>
            <a:pPr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en-US" altLang="ko-KR" b="0">
              <a:solidFill>
                <a:srgbClr val="000000"/>
              </a:solidFill>
              <a:ea typeface="굴림" panose="020B0600000101010101" pitchFamily="34" charset="-127"/>
            </a:endParaRPr>
          </a:p>
          <a:p>
            <a:pPr fontAlgn="auto">
              <a:spcAft>
                <a:spcPts val="0"/>
              </a:spcAft>
            </a:pPr>
            <a:r>
              <a:rPr lang="en-US" altLang="ko-KR">
                <a:solidFill>
                  <a:srgbClr val="0070C0"/>
                </a:solidFill>
                <a:ea typeface="굴림" panose="020B0600000101010101" pitchFamily="34" charset="-127"/>
              </a:rPr>
              <a:t>Spatial Locality</a:t>
            </a:r>
            <a:endParaRPr lang="en-US" altLang="ko-KR" i="1">
              <a:solidFill>
                <a:srgbClr val="0070C0"/>
              </a:solidFill>
              <a:ea typeface="굴림" panose="020B0600000101010101" pitchFamily="34" charset="-127"/>
            </a:endParaRPr>
          </a:p>
          <a:p>
            <a:pPr lvl="1" fontAlgn="auto">
              <a:spcAft>
                <a:spcPts val="0"/>
              </a:spcAft>
            </a:pPr>
            <a:r>
              <a:rPr lang="en-US" altLang="ko-KR" b="0">
                <a:solidFill>
                  <a:srgbClr val="000000"/>
                </a:solidFill>
                <a:ea typeface="굴림" panose="020B0600000101010101" pitchFamily="34" charset="-127"/>
              </a:rPr>
              <a:t>If a program accesses memory at address </a:t>
            </a:r>
            <a:r>
              <a:rPr lang="en-US" altLang="ko-KR" b="0">
                <a:solidFill>
                  <a:srgbClr val="000000"/>
                </a:solidFill>
                <a:latin typeface="Courier" pitchFamily="49" charset="0"/>
                <a:ea typeface="굴림" panose="020B0600000101010101" pitchFamily="34" charset="-127"/>
              </a:rPr>
              <a:t>x</a:t>
            </a:r>
            <a:r>
              <a:rPr lang="en-US" altLang="ko-KR" b="0">
                <a:solidFill>
                  <a:srgbClr val="000000"/>
                </a:solidFill>
                <a:ea typeface="굴림" panose="020B0600000101010101" pitchFamily="34" charset="-127"/>
              </a:rPr>
              <a:t>, it will likely soon access memory near </a:t>
            </a:r>
            <a:r>
              <a:rPr lang="en-US" altLang="ko-KR" b="0">
                <a:solidFill>
                  <a:srgbClr val="000000"/>
                </a:solidFill>
                <a:latin typeface="Courier" pitchFamily="49" charset="0"/>
                <a:ea typeface="굴림" panose="020B0600000101010101" pitchFamily="34" charset="-127"/>
              </a:rPr>
              <a:t>x.</a:t>
            </a:r>
          </a:p>
          <a:p>
            <a:pPr lvl="1"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ko-KR" altLang="en-US" b="0">
              <a:solidFill>
                <a:srgbClr val="000000"/>
              </a:solidFill>
              <a:ea typeface="굴림" panose="020B0600000101010101" pitchFamily="34" charset="-127"/>
            </a:endParaRPr>
          </a:p>
        </p:txBody>
      </p:sp>
      <p:sp>
        <p:nvSpPr>
          <p:cNvPr id="6" name="아래쪽 화살표 29">
            <a:extLst>
              <a:ext uri="{FF2B5EF4-FFF2-40B4-BE49-F238E27FC236}">
                <a16:creationId xmlns:a16="http://schemas.microsoft.com/office/drawing/2014/main" id="{FE8D1406-F60C-8243-1BD2-03A67A3A474C}"/>
              </a:ext>
            </a:extLst>
          </p:cNvPr>
          <p:cNvSpPr/>
          <p:nvPr/>
        </p:nvSpPr>
        <p:spPr>
          <a:xfrm>
            <a:off x="6965486" y="2360372"/>
            <a:ext cx="131894" cy="290340"/>
          </a:xfrm>
          <a:prstGeom prst="downArrow">
            <a:avLst/>
          </a:prstGeom>
          <a:solidFill>
            <a:srgbClr val="FF000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45D9A1C4-972D-739A-312E-3E75E050BDFF}"/>
              </a:ext>
            </a:extLst>
          </p:cNvPr>
          <p:cNvSpPr txBox="1"/>
          <p:nvPr/>
        </p:nvSpPr>
        <p:spPr>
          <a:xfrm>
            <a:off x="7126326" y="1982322"/>
            <a:ext cx="2179443" cy="523220"/>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a:t>
            </a:r>
            <a:r>
              <a:rPr lang="en-US" altLang="ko-KR" sz="1400" b="0" baseline="30000">
                <a:solidFill>
                  <a:prstClr val="black"/>
                </a:solidFill>
                <a:latin typeface="맑은 고딕" pitchFamily="50" charset="-127"/>
                <a:ea typeface="맑은 고딕" pitchFamily="50" charset="-127"/>
                <a:cs typeface="+mn-cs"/>
              </a:rPr>
              <a:t>st</a:t>
            </a:r>
            <a:r>
              <a:rPr lang="en-US" altLang="ko-KR" sz="1400" b="0">
                <a:solidFill>
                  <a:prstClr val="black"/>
                </a:solidFill>
                <a:latin typeface="맑은 고딕" pitchFamily="50" charset="-127"/>
                <a:ea typeface="맑은 고딕" pitchFamily="50" charset="-127"/>
                <a:cs typeface="+mn-cs"/>
              </a:rPr>
              <a:t> access is page1.</a:t>
            </a:r>
          </a:p>
          <a:p>
            <a:pP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2</a:t>
            </a:r>
            <a:r>
              <a:rPr lang="en-US" altLang="ko-KR" sz="1400" b="0" baseline="30000">
                <a:solidFill>
                  <a:prstClr val="black"/>
                </a:solidFill>
                <a:latin typeface="맑은 고딕" pitchFamily="50" charset="-127"/>
                <a:ea typeface="맑은 고딕" pitchFamily="50" charset="-127"/>
                <a:cs typeface="+mn-cs"/>
              </a:rPr>
              <a:t>nd</a:t>
            </a:r>
            <a:r>
              <a:rPr lang="en-US" altLang="ko-KR" sz="1400" b="0">
                <a:solidFill>
                  <a:prstClr val="black"/>
                </a:solidFill>
                <a:latin typeface="맑은 고딕" pitchFamily="50" charset="-127"/>
                <a:ea typeface="맑은 고딕" pitchFamily="50" charset="-127"/>
                <a:cs typeface="+mn-cs"/>
              </a:rPr>
              <a:t> access is also page1.</a:t>
            </a:r>
            <a:endParaRPr lang="ko-KR" altLang="en-US" sz="1400" b="0">
              <a:solidFill>
                <a:prstClr val="black"/>
              </a:solidFill>
              <a:latin typeface="Courier New" pitchFamily="49" charset="0"/>
              <a:ea typeface="굴림" panose="020B0600000101010101" pitchFamily="34" charset="-127"/>
              <a:cs typeface="Courier New" pitchFamily="49" charset="0"/>
            </a:endParaRPr>
          </a:p>
        </p:txBody>
      </p:sp>
      <p:sp>
        <p:nvSpPr>
          <p:cNvPr id="8" name="TextBox 7">
            <a:extLst>
              <a:ext uri="{FF2B5EF4-FFF2-40B4-BE49-F238E27FC236}">
                <a16:creationId xmlns:a16="http://schemas.microsoft.com/office/drawing/2014/main" id="{E3CAA968-DC51-34AC-D4BA-B5706846667C}"/>
              </a:ext>
            </a:extLst>
          </p:cNvPr>
          <p:cNvSpPr txBox="1"/>
          <p:nvPr/>
        </p:nvSpPr>
        <p:spPr>
          <a:xfrm>
            <a:off x="7680177" y="3396079"/>
            <a:ext cx="1541191"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Virtual Memory</a:t>
            </a:r>
            <a:endParaRPr lang="ko-KR" altLang="en-US" sz="1400">
              <a:solidFill>
                <a:prstClr val="black"/>
              </a:solidFill>
              <a:latin typeface="맑은 고딕" pitchFamily="50" charset="-127"/>
              <a:ea typeface="맑은 고딕" pitchFamily="50" charset="-127"/>
              <a:cs typeface="+mn-cs"/>
            </a:endParaRPr>
          </a:p>
        </p:txBody>
      </p:sp>
      <p:grpSp>
        <p:nvGrpSpPr>
          <p:cNvPr id="9" name="그룹 33">
            <a:extLst>
              <a:ext uri="{FF2B5EF4-FFF2-40B4-BE49-F238E27FC236}">
                <a16:creationId xmlns:a16="http://schemas.microsoft.com/office/drawing/2014/main" id="{F9712021-4E6F-C84B-6EBA-C6575126A4DA}"/>
              </a:ext>
            </a:extLst>
          </p:cNvPr>
          <p:cNvGrpSpPr/>
          <p:nvPr/>
        </p:nvGrpSpPr>
        <p:grpSpPr>
          <a:xfrm>
            <a:off x="6850813" y="4488060"/>
            <a:ext cx="3112132" cy="1605237"/>
            <a:chOff x="1619672" y="2074344"/>
            <a:chExt cx="5097229" cy="2388716"/>
          </a:xfrm>
        </p:grpSpPr>
        <p:sp>
          <p:nvSpPr>
            <p:cNvPr id="10" name="직사각형 34">
              <a:extLst>
                <a:ext uri="{FF2B5EF4-FFF2-40B4-BE49-F238E27FC236}">
                  <a16:creationId xmlns:a16="http://schemas.microsoft.com/office/drawing/2014/main" id="{5D5578C3-90AE-31BA-9C6E-0BC1FD36135A}"/>
                </a:ext>
              </a:extLst>
            </p:cNvPr>
            <p:cNvSpPr/>
            <p:nvPr/>
          </p:nvSpPr>
          <p:spPr>
            <a:xfrm rot="5400000">
              <a:off x="3527884" y="944724"/>
              <a:ext cx="1080120" cy="4896544"/>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11" name="직사각형 35">
              <a:extLst>
                <a:ext uri="{FF2B5EF4-FFF2-40B4-BE49-F238E27FC236}">
                  <a16:creationId xmlns:a16="http://schemas.microsoft.com/office/drawing/2014/main" id="{9204DAF3-8B15-99F6-19DB-B231EE63224C}"/>
                </a:ext>
              </a:extLst>
            </p:cNvPr>
            <p:cNvSpPr/>
            <p:nvPr/>
          </p:nvSpPr>
          <p:spPr>
            <a:xfrm rot="5400000">
              <a:off x="1452669"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1</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2" name="직사각형 36">
              <a:extLst>
                <a:ext uri="{FF2B5EF4-FFF2-40B4-BE49-F238E27FC236}">
                  <a16:creationId xmlns:a16="http://schemas.microsoft.com/office/drawing/2014/main" id="{3D95E7FE-9BD8-BD67-DC73-5616F42D5353}"/>
                </a:ext>
              </a:extLst>
            </p:cNvPr>
            <p:cNvSpPr/>
            <p:nvPr/>
          </p:nvSpPr>
          <p:spPr>
            <a:xfrm rot="5400000">
              <a:off x="1939610"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2</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3" name="직사각형 37">
              <a:extLst>
                <a:ext uri="{FF2B5EF4-FFF2-40B4-BE49-F238E27FC236}">
                  <a16:creationId xmlns:a16="http://schemas.microsoft.com/office/drawing/2014/main" id="{9C50A87C-438D-2A22-AC6B-7784DA1FE6A9}"/>
                </a:ext>
              </a:extLst>
            </p:cNvPr>
            <p:cNvSpPr/>
            <p:nvPr/>
          </p:nvSpPr>
          <p:spPr>
            <a:xfrm rot="5400000">
              <a:off x="2460781"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3</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4" name="직사각형 38">
              <a:extLst>
                <a:ext uri="{FF2B5EF4-FFF2-40B4-BE49-F238E27FC236}">
                  <a16:creationId xmlns:a16="http://schemas.microsoft.com/office/drawing/2014/main" id="{1BFA66D4-66BC-9CD3-D5FB-A2D9A8A762A4}"/>
                </a:ext>
              </a:extLst>
            </p:cNvPr>
            <p:cNvSpPr/>
            <p:nvPr/>
          </p:nvSpPr>
          <p:spPr>
            <a:xfrm rot="5400000">
              <a:off x="2964837"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4</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5" name="직사각형 39">
              <a:extLst>
                <a:ext uri="{FF2B5EF4-FFF2-40B4-BE49-F238E27FC236}">
                  <a16:creationId xmlns:a16="http://schemas.microsoft.com/office/drawing/2014/main" id="{DA65C783-BD45-91B8-1719-BD117CC34738}"/>
                </a:ext>
              </a:extLst>
            </p:cNvPr>
            <p:cNvSpPr/>
            <p:nvPr/>
          </p:nvSpPr>
          <p:spPr>
            <a:xfrm rot="5400000">
              <a:off x="3468893"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5</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6" name="직사각형 40">
              <a:extLst>
                <a:ext uri="{FF2B5EF4-FFF2-40B4-BE49-F238E27FC236}">
                  <a16:creationId xmlns:a16="http://schemas.microsoft.com/office/drawing/2014/main" id="{BE56ED6B-D09C-0DAE-30E5-8598922E279E}"/>
                </a:ext>
              </a:extLst>
            </p:cNvPr>
            <p:cNvSpPr/>
            <p:nvPr/>
          </p:nvSpPr>
          <p:spPr>
            <a:xfrm rot="5400000">
              <a:off x="5598114"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n</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7" name="아래쪽 화살표 41">
              <a:extLst>
                <a:ext uri="{FF2B5EF4-FFF2-40B4-BE49-F238E27FC236}">
                  <a16:creationId xmlns:a16="http://schemas.microsoft.com/office/drawing/2014/main" id="{4D677700-BF1E-FA76-4128-9B0B6032E875}"/>
                </a:ext>
              </a:extLst>
            </p:cNvPr>
            <p:cNvSpPr/>
            <p:nvPr/>
          </p:nvSpPr>
          <p:spPr>
            <a:xfrm>
              <a:off x="1823097" y="2463856"/>
              <a:ext cx="216024" cy="432048"/>
            </a:xfrm>
            <a:prstGeom prst="downArrow">
              <a:avLst/>
            </a:prstGeom>
            <a:solidFill>
              <a:srgbClr val="FF000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18" name="TextBox 17">
              <a:extLst>
                <a:ext uri="{FF2B5EF4-FFF2-40B4-BE49-F238E27FC236}">
                  <a16:creationId xmlns:a16="http://schemas.microsoft.com/office/drawing/2014/main" id="{37579E31-85EE-4A74-181F-D3ED3749D1DE}"/>
                </a:ext>
              </a:extLst>
            </p:cNvPr>
            <p:cNvSpPr txBox="1"/>
            <p:nvPr/>
          </p:nvSpPr>
          <p:spPr>
            <a:xfrm>
              <a:off x="2669445" y="2074344"/>
              <a:ext cx="4047456" cy="778592"/>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1</a:t>
              </a:r>
              <a:r>
                <a:rPr lang="en-US" altLang="ko-KR" sz="1400" b="0" baseline="30000" dirty="0">
                  <a:solidFill>
                    <a:prstClr val="black"/>
                  </a:solidFill>
                  <a:latin typeface="맑은 고딕" pitchFamily="50" charset="-127"/>
                  <a:ea typeface="맑은 고딕" pitchFamily="50" charset="-127"/>
                  <a:cs typeface="+mn-cs"/>
                </a:rPr>
                <a:t>st</a:t>
              </a:r>
              <a:r>
                <a:rPr lang="en-US" altLang="ko-KR" sz="1400" b="0" dirty="0">
                  <a:solidFill>
                    <a:prstClr val="black"/>
                  </a:solidFill>
                  <a:latin typeface="맑은 고딕" pitchFamily="50" charset="-127"/>
                  <a:ea typeface="맑은 고딕" pitchFamily="50" charset="-127"/>
                  <a:cs typeface="+mn-cs"/>
                </a:rPr>
                <a:t> access is page1.</a:t>
              </a:r>
            </a:p>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2</a:t>
              </a:r>
              <a:r>
                <a:rPr lang="en-US" altLang="ko-KR" sz="1400" b="0" baseline="30000" dirty="0">
                  <a:solidFill>
                    <a:prstClr val="black"/>
                  </a:solidFill>
                  <a:latin typeface="맑은 고딕" pitchFamily="50" charset="-127"/>
                  <a:ea typeface="맑은 고딕" pitchFamily="50" charset="-127"/>
                  <a:cs typeface="+mn-cs"/>
                </a:rPr>
                <a:t>nd</a:t>
              </a:r>
              <a:r>
                <a:rPr lang="en-US" altLang="ko-KR" sz="1400" b="0" dirty="0">
                  <a:solidFill>
                    <a:prstClr val="black"/>
                  </a:solidFill>
                  <a:latin typeface="맑은 고딕" pitchFamily="50" charset="-127"/>
                  <a:ea typeface="맑은 고딕" pitchFamily="50" charset="-127"/>
                  <a:cs typeface="+mn-cs"/>
                </a:rPr>
                <a:t> access is nearby </a:t>
              </a:r>
              <a:r>
                <a:rPr lang="en-US" altLang="ko-KR" sz="1400" b="0" dirty="0">
                  <a:solidFill>
                    <a:prstClr val="black"/>
                  </a:solidFill>
                  <a:latin typeface="맑은 고딕" pitchFamily="50" charset="-127"/>
                  <a:ea typeface="맑은 고딕" pitchFamily="50" charset="-127"/>
                  <a:cs typeface="Courier New" pitchFamily="49" charset="0"/>
                </a:rPr>
                <a:t>page1</a:t>
              </a:r>
              <a:r>
                <a:rPr lang="en-US" altLang="ko-KR" sz="1400" b="0" dirty="0">
                  <a:solidFill>
                    <a:prstClr val="black"/>
                  </a:solidFill>
                  <a:latin typeface="맑은 고딕" pitchFamily="50" charset="-127"/>
                  <a:ea typeface="맑은 고딕" pitchFamily="50" charset="-127"/>
                  <a:cs typeface="+mn-cs"/>
                </a:rPr>
                <a:t>.</a:t>
              </a:r>
              <a:endParaRPr lang="ko-KR" altLang="en-US" sz="1400" b="0" dirty="0">
                <a:solidFill>
                  <a:prstClr val="black"/>
                </a:solidFill>
                <a:latin typeface="맑은 고딕" pitchFamily="50" charset="-127"/>
                <a:ea typeface="맑은 고딕" pitchFamily="50" charset="-127"/>
                <a:cs typeface="+mn-cs"/>
              </a:endParaRPr>
            </a:p>
          </p:txBody>
        </p:sp>
        <p:sp>
          <p:nvSpPr>
            <p:cNvPr id="19" name="TextBox 18">
              <a:extLst>
                <a:ext uri="{FF2B5EF4-FFF2-40B4-BE49-F238E27FC236}">
                  <a16:creationId xmlns:a16="http://schemas.microsoft.com/office/drawing/2014/main" id="{22A49073-8E9A-E09A-AF88-B130BA268E15}"/>
                </a:ext>
              </a:extLst>
            </p:cNvPr>
            <p:cNvSpPr txBox="1"/>
            <p:nvPr/>
          </p:nvSpPr>
          <p:spPr>
            <a:xfrm>
              <a:off x="2978050" y="4005064"/>
              <a:ext cx="2524251" cy="457996"/>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Virtual Memory</a:t>
              </a:r>
              <a:endParaRPr lang="ko-KR" altLang="en-US" sz="140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ACBEB941-C93F-59F7-7264-9F030F3E347B}"/>
                </a:ext>
              </a:extLst>
            </p:cNvPr>
            <p:cNvSpPr txBox="1"/>
            <p:nvPr/>
          </p:nvSpPr>
          <p:spPr>
            <a:xfrm>
              <a:off x="4644007" y="3140968"/>
              <a:ext cx="1058778" cy="412196"/>
            </a:xfrm>
            <a:prstGeom prst="rect">
              <a:avLst/>
            </a:prstGeom>
            <a:noFill/>
            <a:effectLst/>
          </p:spPr>
          <p:txBody>
            <a:bodyPr wrap="square" rtlCol="0">
              <a:spAutoFit/>
            </a:bodyPr>
            <a:lstStyle/>
            <a:p>
              <a:pP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a:t>
              </a:r>
            </a:p>
          </p:txBody>
        </p:sp>
      </p:grpSp>
      <p:sp>
        <p:nvSpPr>
          <p:cNvPr id="21" name="아래쪽 화살표 47">
            <a:extLst>
              <a:ext uri="{FF2B5EF4-FFF2-40B4-BE49-F238E27FC236}">
                <a16:creationId xmlns:a16="http://schemas.microsoft.com/office/drawing/2014/main" id="{FCFDDBA3-C879-5108-5E90-1B9FAEAA1A83}"/>
              </a:ext>
            </a:extLst>
          </p:cNvPr>
          <p:cNvSpPr/>
          <p:nvPr/>
        </p:nvSpPr>
        <p:spPr>
          <a:xfrm>
            <a:off x="7276967" y="4758661"/>
            <a:ext cx="131894" cy="290340"/>
          </a:xfrm>
          <a:prstGeom prst="downArrow">
            <a:avLst/>
          </a:prstGeom>
          <a:solidFill>
            <a:srgbClr val="0070C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grpSp>
        <p:nvGrpSpPr>
          <p:cNvPr id="22" name="그룹 5">
            <a:extLst>
              <a:ext uri="{FF2B5EF4-FFF2-40B4-BE49-F238E27FC236}">
                <a16:creationId xmlns:a16="http://schemas.microsoft.com/office/drawing/2014/main" id="{D31B1C46-97FD-4152-8EC2-46F99BB524AE}"/>
              </a:ext>
            </a:extLst>
          </p:cNvPr>
          <p:cNvGrpSpPr/>
          <p:nvPr/>
        </p:nvGrpSpPr>
        <p:grpSpPr>
          <a:xfrm>
            <a:off x="6869862" y="2621838"/>
            <a:ext cx="2980074" cy="725850"/>
            <a:chOff x="5345862" y="2621838"/>
            <a:chExt cx="2980074" cy="725850"/>
          </a:xfrm>
        </p:grpSpPr>
        <p:sp>
          <p:nvSpPr>
            <p:cNvPr id="23" name="직사각형 18">
              <a:extLst>
                <a:ext uri="{FF2B5EF4-FFF2-40B4-BE49-F238E27FC236}">
                  <a16:creationId xmlns:a16="http://schemas.microsoft.com/office/drawing/2014/main" id="{37B4BED9-186B-08BB-6086-020B83152086}"/>
                </a:ext>
              </a:extLst>
            </p:cNvPr>
            <p:cNvSpPr/>
            <p:nvPr/>
          </p:nvSpPr>
          <p:spPr>
            <a:xfrm rot="5400000">
              <a:off x="6472974" y="1494726"/>
              <a:ext cx="725850" cy="2980074"/>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24" name="직사각형 23">
              <a:extLst>
                <a:ext uri="{FF2B5EF4-FFF2-40B4-BE49-F238E27FC236}">
                  <a16:creationId xmlns:a16="http://schemas.microsoft.com/office/drawing/2014/main" id="{CC3DE096-EF69-560F-3815-BDA00752D60C}"/>
                </a:ext>
              </a:extLst>
            </p:cNvPr>
            <p:cNvSpPr/>
            <p:nvPr/>
          </p:nvSpPr>
          <p:spPr>
            <a:xfrm rot="5400000">
              <a:off x="5185449"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1</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5" name="직사각형 24">
              <a:extLst>
                <a:ext uri="{FF2B5EF4-FFF2-40B4-BE49-F238E27FC236}">
                  <a16:creationId xmlns:a16="http://schemas.microsoft.com/office/drawing/2014/main" id="{DD4B1400-D56E-1856-7650-ED556DF9D84C}"/>
                </a:ext>
              </a:extLst>
            </p:cNvPr>
            <p:cNvSpPr/>
            <p:nvPr/>
          </p:nvSpPr>
          <p:spPr>
            <a:xfrm rot="5400000">
              <a:off x="5494608"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2</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6" name="직사각형 25">
              <a:extLst>
                <a:ext uri="{FF2B5EF4-FFF2-40B4-BE49-F238E27FC236}">
                  <a16:creationId xmlns:a16="http://schemas.microsoft.com/office/drawing/2014/main" id="{C4D6E857-B5A0-8897-3363-DE86450F3B2B}"/>
                </a:ext>
              </a:extLst>
            </p:cNvPr>
            <p:cNvSpPr/>
            <p:nvPr/>
          </p:nvSpPr>
          <p:spPr>
            <a:xfrm rot="5400000">
              <a:off x="5803767"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3</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7" name="직사각형 26">
              <a:extLst>
                <a:ext uri="{FF2B5EF4-FFF2-40B4-BE49-F238E27FC236}">
                  <a16:creationId xmlns:a16="http://schemas.microsoft.com/office/drawing/2014/main" id="{93A3EF02-2B04-BD31-79DE-3473A9BA0B93}"/>
                </a:ext>
              </a:extLst>
            </p:cNvPr>
            <p:cNvSpPr/>
            <p:nvPr/>
          </p:nvSpPr>
          <p:spPr>
            <a:xfrm rot="5400000">
              <a:off x="6112926"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4</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8" name="직사각형 27">
              <a:extLst>
                <a:ext uri="{FF2B5EF4-FFF2-40B4-BE49-F238E27FC236}">
                  <a16:creationId xmlns:a16="http://schemas.microsoft.com/office/drawing/2014/main" id="{2D96DE80-C601-7D37-9295-0011EFD7C701}"/>
                </a:ext>
              </a:extLst>
            </p:cNvPr>
            <p:cNvSpPr/>
            <p:nvPr/>
          </p:nvSpPr>
          <p:spPr>
            <a:xfrm rot="5400000">
              <a:off x="6422085"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5</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9" name="직사각형 28">
              <a:extLst>
                <a:ext uri="{FF2B5EF4-FFF2-40B4-BE49-F238E27FC236}">
                  <a16:creationId xmlns:a16="http://schemas.microsoft.com/office/drawing/2014/main" id="{172C9705-6FC9-D7E6-FC7E-265B029A98E0}"/>
                </a:ext>
              </a:extLst>
            </p:cNvPr>
            <p:cNvSpPr/>
            <p:nvPr/>
          </p:nvSpPr>
          <p:spPr>
            <a:xfrm rot="5400000">
              <a:off x="7833941"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n</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30" name="TextBox 29">
              <a:extLst>
                <a:ext uri="{FF2B5EF4-FFF2-40B4-BE49-F238E27FC236}">
                  <a16:creationId xmlns:a16="http://schemas.microsoft.com/office/drawing/2014/main" id="{3ECF1320-D458-976B-23C5-C3D687CCBD24}"/>
                </a:ext>
              </a:extLst>
            </p:cNvPr>
            <p:cNvSpPr txBox="1"/>
            <p:nvPr/>
          </p:nvSpPr>
          <p:spPr>
            <a:xfrm>
              <a:off x="7452320" y="2815397"/>
              <a:ext cx="646441"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a:solidFill>
                    <a:prstClr val="black"/>
                  </a:solidFill>
                  <a:latin typeface="맑은 고딕" panose="020B0503020000020004" pitchFamily="50" charset="-127"/>
                  <a:ea typeface="맑은 고딕" panose="020B0503020000020004" pitchFamily="50" charset="-127"/>
                  <a:cs typeface="+mn-cs"/>
                </a:rPr>
                <a:t>…</a:t>
              </a:r>
            </a:p>
          </p:txBody>
        </p:sp>
        <p:sp>
          <p:nvSpPr>
            <p:cNvPr id="31" name="직사각형 45">
              <a:extLst>
                <a:ext uri="{FF2B5EF4-FFF2-40B4-BE49-F238E27FC236}">
                  <a16:creationId xmlns:a16="http://schemas.microsoft.com/office/drawing/2014/main" id="{D8EEDB19-8CD4-BC5A-B403-9A6245366D1A}"/>
                </a:ext>
              </a:extLst>
            </p:cNvPr>
            <p:cNvSpPr/>
            <p:nvPr/>
          </p:nvSpPr>
          <p:spPr>
            <a:xfrm rot="5400000">
              <a:off x="6731244" y="2850840"/>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6</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32" name="직사각형 46">
              <a:extLst>
                <a:ext uri="{FF2B5EF4-FFF2-40B4-BE49-F238E27FC236}">
                  <a16:creationId xmlns:a16="http://schemas.microsoft.com/office/drawing/2014/main" id="{3FAFB492-1A68-D2AB-0729-019483A1FE10}"/>
                </a:ext>
              </a:extLst>
            </p:cNvPr>
            <p:cNvSpPr/>
            <p:nvPr/>
          </p:nvSpPr>
          <p:spPr>
            <a:xfrm rot="5400000">
              <a:off x="7040401" y="2850840"/>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7</a:t>
              </a:r>
              <a:endParaRPr lang="ko-KR" altLang="en-US" sz="1200" b="0">
                <a:solidFill>
                  <a:prstClr val="black"/>
                </a:solidFill>
                <a:latin typeface="맑은 고딕" pitchFamily="50" charset="-127"/>
                <a:ea typeface="맑은 고딕" pitchFamily="50" charset="-127"/>
                <a:cs typeface="Courier New" pitchFamily="49" charset="0"/>
              </a:endParaRPr>
            </a:p>
          </p:txBody>
        </p:sp>
      </p:grpSp>
      <p:sp>
        <p:nvSpPr>
          <p:cNvPr id="3" name="灯片编号占位符 2">
            <a:extLst>
              <a:ext uri="{FF2B5EF4-FFF2-40B4-BE49-F238E27FC236}">
                <a16:creationId xmlns:a16="http://schemas.microsoft.com/office/drawing/2014/main" id="{15766F79-5455-23B8-1C6B-5131804AADC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412820124"/>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113080</TotalTime>
  <Pages>60</Pages>
  <Words>3044</Words>
  <Application>Microsoft Office PowerPoint</Application>
  <PresentationFormat>Widescreen</PresentationFormat>
  <Paragraphs>288</Paragraphs>
  <Slides>23</Slides>
  <Notes>10</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23</vt:i4>
      </vt:variant>
    </vt:vector>
  </HeadingPairs>
  <TitlesOfParts>
    <vt:vector size="42" baseType="lpstr">
      <vt:lpstr>Courier</vt:lpstr>
      <vt:lpstr>DengXian</vt:lpstr>
      <vt:lpstr>Gill Sans</vt:lpstr>
      <vt:lpstr>Gill Sans Light</vt:lpstr>
      <vt:lpstr>Gulim</vt:lpstr>
      <vt:lpstr>Malgun Gothic</vt:lpstr>
      <vt:lpstr>SimSun</vt:lpstr>
      <vt:lpstr>Arial</vt:lpstr>
      <vt:lpstr>Arial Rounded MT Bold</vt:lpstr>
      <vt:lpstr>Calibri</vt:lpstr>
      <vt:lpstr>Comic Sans MS</vt:lpstr>
      <vt:lpstr>Courier New</vt:lpstr>
      <vt:lpstr>Helvetica</vt:lpstr>
      <vt:lpstr>Nunito</vt:lpstr>
      <vt:lpstr>Times New Roman</vt:lpstr>
      <vt:lpstr>Wingdings</vt:lpstr>
      <vt:lpstr>Office</vt:lpstr>
      <vt:lpstr>1_lecture</vt:lpstr>
      <vt:lpstr>Quadrant</vt:lpstr>
      <vt:lpstr>CSC 112: Computer Operating Systems Lecture XX  Cache Deleted </vt:lpstr>
      <vt:lpstr>How to prevent a user-level thread from hogging the CPU?</vt:lpstr>
      <vt:lpstr>Thread context switch</vt:lpstr>
      <vt:lpstr>What if a thread tries to do I/O?</vt:lpstr>
      <vt:lpstr>Fork Quiz</vt:lpstr>
      <vt:lpstr>Typical Memory Hierarchy</vt:lpstr>
      <vt:lpstr>Memory Hierarchy</vt:lpstr>
      <vt:lpstr>TLB Example This is wrong. A Page is 4KB and can contain 1K integers, not 4 integers.</vt:lpstr>
      <vt:lpstr>Table Lookaside Buffer (TLB)</vt:lpstr>
      <vt:lpstr>Quiz IV</vt:lpstr>
      <vt:lpstr>Livelock</vt:lpstr>
      <vt:lpstr>Multi-Armed Lawyers</vt:lpstr>
      <vt:lpstr>PowerPoint Presentation</vt:lpstr>
      <vt:lpstr>BankerCheck() Method</vt:lpstr>
      <vt:lpstr>Dining Lawyers Questions I</vt:lpstr>
      <vt:lpstr>Dining Lawyers Questions II</vt:lpstr>
      <vt:lpstr>Dining Lawyers Questions III</vt:lpstr>
      <vt:lpstr>Dining Lawyers Variation I</vt:lpstr>
      <vt:lpstr>Dining Lawyers Variation II</vt:lpstr>
      <vt:lpstr>Dining Lawyers Variation III</vt:lpstr>
      <vt:lpstr>Dining Lawyers Variation III</vt:lpstr>
      <vt:lpstr>Measuring Cache Performance – Effect on CPI</vt:lpstr>
      <vt:lpstr>Impacts of Cache Performance</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1226</cp:revision>
  <cp:lastPrinted>2022-04-26T21:30:49Z</cp:lastPrinted>
  <dcterms:created xsi:type="dcterms:W3CDTF">1995-08-12T11:37:26Z</dcterms:created>
  <dcterms:modified xsi:type="dcterms:W3CDTF">2025-02-05T14:24:07Z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