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817" r:id="rId6"/>
    <p:sldId id="820" r:id="rId7"/>
    <p:sldId id="819" r:id="rId8"/>
    <p:sldId id="821" r:id="rId9"/>
    <p:sldId id="822" r:id="rId10"/>
    <p:sldId id="830" r:id="rId11"/>
    <p:sldId id="829" r:id="rId12"/>
    <p:sldId id="828" r:id="rId13"/>
    <p:sldId id="827" r:id="rId14"/>
    <p:sldId id="334" r:id="rId15"/>
    <p:sldId id="824" r:id="rId16"/>
    <p:sldId id="333" r:id="rId17"/>
    <p:sldId id="826" r:id="rId18"/>
    <p:sldId id="825" r:id="rId19"/>
    <p:sldId id="1503" r:id="rId20"/>
    <p:sldId id="1507" r:id="rId21"/>
    <p:sldId id="1506"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65359" autoAdjust="0"/>
  </p:normalViewPr>
  <p:slideViewPr>
    <p:cSldViewPr>
      <p:cViewPr varScale="1">
        <p:scale>
          <a:sx n="54" d="100"/>
          <a:sy n="54" d="100"/>
        </p:scale>
        <p:origin x="1536"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580051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92500" lnSpcReduction="2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47830" y="807595"/>
            <a:ext cx="5746050" cy="5775765"/>
          </a:xfrm>
        </p:spPr>
        <p:txBody>
          <a:bodyPr>
            <a:normAutofit/>
          </a:bodyPr>
          <a:lstStyle/>
          <a:p>
            <a:r>
              <a:rPr lang="en-GB" dirty="0"/>
              <a:t>ANS: Parent</a:t>
            </a:r>
          </a:p>
          <a:p>
            <a:r>
              <a:rPr lang="en-GB" dirty="0"/>
              <a:t>exec() replaces the current process image with a new program called SOME_COMMAND. The child process will execute the command and terminate. The code following it (e.g., </a:t>
            </a:r>
            <a:r>
              <a:rPr lang="en-GB" dirty="0" err="1"/>
              <a:t>printf</a:t>
            </a:r>
            <a:r>
              <a:rPr lang="en-GB" dirty="0"/>
              <a:t>("Child\n")) will not be executed because the current child process image is replaced.</a:t>
            </a:r>
          </a:p>
          <a:p>
            <a:r>
              <a:rPr lang="en-GB" dirty="0"/>
              <a:t>The parent process waits for the child to finish using wait(NULL) and then prints "Parent\n".</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256998">
            <a:off x="1912799" y="5247464"/>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322216"/>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718799">
            <a:off x="507767" y="4420464"/>
            <a:ext cx="1446587" cy="32186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718799">
            <a:off x="916914" y="589555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264342" y="5761692"/>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55009" y="49430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fontScale="92500" lnSpcReduction="10000"/>
          </a:bodyPr>
          <a:lstStyle/>
          <a:p>
            <a:r>
              <a:rPr lang="en-GB" dirty="0"/>
              <a:t>ANS: 123 or 213 or 231</a:t>
            </a:r>
          </a:p>
          <a:p>
            <a:r>
              <a:rPr lang="en-GB" dirty="0"/>
              <a:t>exec() replaces the current process image with a new program called SOME_COMMAND. The child process will execute the command and terminate. The code following it (e.g., </a:t>
            </a:r>
            <a:r>
              <a:rPr lang="en-GB" dirty="0" err="1"/>
              <a:t>printf</a:t>
            </a:r>
            <a:r>
              <a:rPr lang="en-GB" dirty="0"/>
              <a:t>(“3")) will not be executed because the current child process image is replaced</a:t>
            </a:r>
          </a:p>
          <a:p>
            <a:r>
              <a:rPr lang="en-GB" dirty="0"/>
              <a:t>Parent executes: </a:t>
            </a:r>
            <a:r>
              <a:rPr lang="en-GB" dirty="0" err="1"/>
              <a:t>printf</a:t>
            </a:r>
            <a:r>
              <a:rPr lang="en-GB" dirty="0"/>
              <a:t>("2") → </a:t>
            </a:r>
            <a:r>
              <a:rPr lang="en-GB" dirty="0" err="1"/>
              <a:t>printf</a:t>
            </a:r>
            <a:r>
              <a:rPr lang="en-GB" dirty="0"/>
              <a:t>("3"), output 23</a:t>
            </a:r>
          </a:p>
          <a:p>
            <a:r>
              <a:rPr lang="en-GB" dirty="0"/>
              <a:t>Child executes: </a:t>
            </a:r>
            <a:r>
              <a:rPr lang="en-GB" dirty="0" err="1"/>
              <a:t>printf</a:t>
            </a:r>
            <a:r>
              <a:rPr lang="en-GB" dirty="0"/>
              <a:t>("1") → exec(SOME_COMMAND), so  </a:t>
            </a:r>
            <a:r>
              <a:rPr lang="en-GB" dirty="0" err="1"/>
              <a:t>printf</a:t>
            </a:r>
            <a:r>
              <a:rPr lang="en-GB" dirty="0"/>
              <a:t>("3") in child will not be called</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718799">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Parent executes: </a:t>
            </a:r>
            <a:r>
              <a:rPr lang="en-GB" dirty="0" err="1"/>
              <a:t>printf</a:t>
            </a:r>
            <a:r>
              <a:rPr lang="en-GB" dirty="0"/>
              <a:t>("2") → </a:t>
            </a:r>
            <a:r>
              <a:rPr lang="en-GB" dirty="0" err="1"/>
              <a:t>printf</a:t>
            </a:r>
            <a:r>
              <a:rPr lang="en-GB" dirty="0"/>
              <a:t>("3"), output 23</a:t>
            </a:r>
          </a:p>
          <a:p>
            <a:r>
              <a:rPr lang="en-GB" dirty="0"/>
              <a:t>Child executes: </a:t>
            </a:r>
            <a:r>
              <a:rPr lang="en-GB" dirty="0" err="1"/>
              <a:t>printf</a:t>
            </a:r>
            <a:r>
              <a:rPr lang="en-GB" dirty="0"/>
              <a:t>("1") → </a:t>
            </a:r>
            <a:r>
              <a:rPr lang="en-GB" dirty="0" err="1"/>
              <a:t>printf</a:t>
            </a:r>
            <a:r>
              <a:rPr lang="en-GB" dirty="0"/>
              <a:t>("3"), output 13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B256BA5-2FB8-0EAD-9C2E-EEFB31ED958D}"/>
              </a:ext>
            </a:extLst>
          </p:cNvPr>
          <p:cNvSpPr/>
          <p:nvPr/>
        </p:nvSpPr>
        <p:spPr>
          <a:xfrm>
            <a:off x="5616864" y="4572115"/>
            <a:ext cx="45719" cy="583740"/>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C076301-460F-84A1-AF93-7C29F06AFBC1}"/>
              </a:ext>
            </a:extLst>
          </p:cNvPr>
          <p:cNvSpPr/>
          <p:nvPr/>
        </p:nvSpPr>
        <p:spPr>
          <a:xfrm>
            <a:off x="5565844" y="5155855"/>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4" name="object 19">
            <a:extLst>
              <a:ext uri="{FF2B5EF4-FFF2-40B4-BE49-F238E27FC236}">
                <a16:creationId xmlns:a16="http://schemas.microsoft.com/office/drawing/2014/main" id="{8C08D948-96C6-E287-FD98-DEF9CC34E3C0}"/>
              </a:ext>
            </a:extLst>
          </p:cNvPr>
          <p:cNvSpPr/>
          <p:nvPr/>
        </p:nvSpPr>
        <p:spPr>
          <a:xfrm rot="10256998">
            <a:off x="1954660" y="5030648"/>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6" name="object 66">
            <a:extLst>
              <a:ext uri="{FF2B5EF4-FFF2-40B4-BE49-F238E27FC236}">
                <a16:creationId xmlns:a16="http://schemas.microsoft.com/office/drawing/2014/main" id="{32CC8358-B3AC-D5A1-A3B4-62FF379C6AEF}"/>
              </a:ext>
            </a:extLst>
          </p:cNvPr>
          <p:cNvSpPr txBox="1"/>
          <p:nvPr/>
        </p:nvSpPr>
        <p:spPr>
          <a:xfrm>
            <a:off x="712900" y="510540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718799">
            <a:off x="549628" y="4203648"/>
            <a:ext cx="1446587" cy="32186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object 19">
            <a:extLst>
              <a:ext uri="{FF2B5EF4-FFF2-40B4-BE49-F238E27FC236}">
                <a16:creationId xmlns:a16="http://schemas.microsoft.com/office/drawing/2014/main" id="{D7C25243-701A-F8D5-7A09-4D7EB724B0D9}"/>
              </a:ext>
            </a:extLst>
          </p:cNvPr>
          <p:cNvSpPr/>
          <p:nvPr/>
        </p:nvSpPr>
        <p:spPr>
          <a:xfrm rot="4718799">
            <a:off x="958775" y="5678739"/>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object 66">
            <a:extLst>
              <a:ext uri="{FF2B5EF4-FFF2-40B4-BE49-F238E27FC236}">
                <a16:creationId xmlns:a16="http://schemas.microsoft.com/office/drawing/2014/main" id="{BC33C53B-3BFA-28AF-979C-B12728FF54FC}"/>
              </a:ext>
            </a:extLst>
          </p:cNvPr>
          <p:cNvSpPr txBox="1"/>
          <p:nvPr/>
        </p:nvSpPr>
        <p:spPr>
          <a:xfrm>
            <a:off x="1306204" y="5544876"/>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40" name="object 66">
            <a:extLst>
              <a:ext uri="{FF2B5EF4-FFF2-40B4-BE49-F238E27FC236}">
                <a16:creationId xmlns:a16="http://schemas.microsoft.com/office/drawing/2014/main" id="{2A9EA4E7-7678-320C-03E7-DD1286B00DC6}"/>
              </a:ext>
            </a:extLst>
          </p:cNvPr>
          <p:cNvSpPr txBox="1"/>
          <p:nvPr/>
        </p:nvSpPr>
        <p:spPr>
          <a:xfrm>
            <a:off x="5306690" y="5239597"/>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Tree>
    <p:extLst>
      <p:ext uri="{BB962C8B-B14F-4D97-AF65-F5344CB8AC3E}">
        <p14:creationId xmlns:p14="http://schemas.microsoft.com/office/powerpoint/2010/main" val="203914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98669</TotalTime>
  <Pages>60</Pages>
  <Words>4935</Words>
  <Application>Microsoft Office PowerPoint</Application>
  <PresentationFormat>Widescreen</PresentationFormat>
  <Paragraphs>928</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1107</cp:revision>
  <cp:lastPrinted>2022-03-15T20:14:46Z</cp:lastPrinted>
  <dcterms:created xsi:type="dcterms:W3CDTF">1995-08-12T11:37:26Z</dcterms:created>
  <dcterms:modified xsi:type="dcterms:W3CDTF">2025-03-27T00:30:16Z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