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1"/>
  </p:notesMasterIdLst>
  <p:handoutMasterIdLst>
    <p:handoutMasterId r:id="rId12"/>
  </p:handoutMasterIdLst>
  <p:sldIdLst>
    <p:sldId id="256" r:id="rId2"/>
    <p:sldId id="918" r:id="rId3"/>
    <p:sldId id="920" r:id="rId4"/>
    <p:sldId id="921" r:id="rId5"/>
    <p:sldId id="923" r:id="rId6"/>
    <p:sldId id="922" r:id="rId7"/>
    <p:sldId id="916" r:id="rId8"/>
    <p:sldId id="924" r:id="rId9"/>
    <p:sldId id="925" r:id="rId1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14" autoAdjust="0"/>
    <p:restoredTop sz="85098" autoAdjust="0"/>
  </p:normalViewPr>
  <p:slideViewPr>
    <p:cSldViewPr>
      <p:cViewPr>
        <p:scale>
          <a:sx n="75" d="100"/>
          <a:sy n="75" d="100"/>
        </p:scale>
        <p:origin x="634" y="-10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45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RM scheduling, using use Utilization Bound test and/or Response Time Analysis (RTA) to determine taskset </a:t>
            </a:r>
            <a:r>
              <a:rPr lang="en-GB" dirty="0" err="1"/>
              <a:t>schedulability</a:t>
            </a:r>
            <a:r>
              <a:rPr lang="en-GB" dirty="0"/>
              <a:t>. (2) EDF scheduling, using Utilization Bound test (the RM Utilization Bounds are provided in the following table).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endParaRPr lang="en-SE" b="0" dirty="0">
              <a:latin typeface="Gill Sans Light"/>
            </a:endParaRP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2609789415"/>
              </p:ext>
            </p:extLst>
          </p:nvPr>
        </p:nvGraphicFramePr>
        <p:xfrm>
          <a:off x="5029200" y="4547326"/>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analysis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We determine this taskset to be not schedulable under RM.</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m:t>
                    </m:r>
                    <m:r>
                      <a:rPr lang="en-GB" b="0" i="1" smtClean="0">
                        <a:latin typeface="Cambria Math" panose="02040503050406030204" pitchFamily="18" charset="0"/>
                      </a:rPr>
                      <m:t>≤1</m:t>
                    </m:r>
                  </m:oMath>
                </a14:m>
                <a:r>
                  <a:rPr lang="en-GB" dirty="0">
                    <a:latin typeface="Gill Sans Light"/>
                  </a:rPr>
                  <a:t>, hence we determine this taskset to be schedulable under EDF</a:t>
                </a:r>
              </a:p>
              <a:p>
                <a:r>
                  <a:rPr lang="en-GB" dirty="0">
                    <a:latin typeface="Gill Sans Light"/>
                  </a:rPr>
                  <a:t>(You are not required to draw the Gantt charts below, they are FYI only.)</a:t>
                </a:r>
              </a:p>
            </p:txBody>
          </p:sp>
        </mc:Choice>
        <mc:Fallback>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623" b="-1754"/>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B73B815-0B20-4562-16A0-48CA011E2700}"/>
              </a:ext>
            </a:extLst>
          </p:cNvPr>
          <p:cNvGrpSpPr/>
          <p:nvPr/>
        </p:nvGrpSpPr>
        <p:grpSpPr>
          <a:xfrm>
            <a:off x="402601" y="4429760"/>
            <a:ext cx="5693399" cy="1966434"/>
            <a:chOff x="758825" y="1676400"/>
            <a:chExt cx="3355975" cy="1159115"/>
          </a:xfrm>
        </p:grpSpPr>
        <p:grpSp>
          <p:nvGrpSpPr>
            <p:cNvPr id="8" name="object 7">
              <a:extLst>
                <a:ext uri="{FF2B5EF4-FFF2-40B4-BE49-F238E27FC236}">
                  <a16:creationId xmlns:a16="http://schemas.microsoft.com/office/drawing/2014/main" id="{B972DE13-EA2F-DDE9-20DF-3A1E98698369}"/>
                </a:ext>
              </a:extLst>
            </p:cNvPr>
            <p:cNvGrpSpPr/>
            <p:nvPr/>
          </p:nvGrpSpPr>
          <p:grpSpPr>
            <a:xfrm>
              <a:off x="758825" y="1676400"/>
              <a:ext cx="3355975" cy="841375"/>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m:t>
                    </m:r>
                    <m:r>
                      <a:rPr lang="en-GB" b="0" i="1" smtClean="0">
                        <a:latin typeface="Cambria Math" panose="02040503050406030204" pitchFamily="18" charset="0"/>
                      </a:rPr>
                      <m:t>833</m:t>
                    </m:r>
                    <m:r>
                      <a:rPr lang="en-GB" b="0" i="1" smtClean="0">
                        <a:latin typeface="Cambria Math" panose="02040503050406030204" pitchFamily="18" charset="0"/>
                      </a:rPr>
                      <m:t>&gt;0.828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analysis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r>
                  <a:rPr lang="en-GB" dirty="0">
                    <a:latin typeface="Gill Sans Light"/>
                  </a:rPr>
                  <a:t>Even though Gantt chart shows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r>
                  <a:rPr lang="en-GB" dirty="0">
                    <a:latin typeface="Gill Sans Light"/>
                  </a:rPr>
                  <a:t>, the ceiling operator counts 2 </a:t>
                </a:r>
                <a:r>
                  <a:rPr lang="en-GB" dirty="0" err="1">
                    <a:latin typeface="Gill Sans Light"/>
                  </a:rPr>
                  <a:t>preemptions</a:t>
                </a:r>
                <a:r>
                  <a:rPr lang="en-GB" dirty="0">
                    <a:latin typeface="Gill Sans Light"/>
                  </a:rPr>
                  <a:t> by task </a:t>
                </a:r>
                <a:r>
                  <a:rPr lang="en-GB" dirty="0">
                    <a:latin typeface="Symbol"/>
                    <a:cs typeface="Times New Roman" panose="02020603050405020304" pitchFamily="18" charset="0"/>
                  </a:rPr>
                  <a:t></a:t>
                </a:r>
                <a:r>
                  <a:rPr lang="en-GB" baseline="-7716" dirty="0">
                    <a:latin typeface="Times New Roman"/>
                    <a:cs typeface="Times New Roman"/>
                  </a:rPr>
                  <a:t>1</a:t>
                </a:r>
                <a:r>
                  <a:rPr lang="en-GB" sz="2000" baseline="-7716" dirty="0">
                    <a:latin typeface="Times New Roman"/>
                    <a:cs typeface="Times New Roman"/>
                  </a:rPr>
                  <a:t> </a:t>
                </a:r>
                <a:r>
                  <a:rPr lang="en-GB" dirty="0">
                    <a:latin typeface="Gill Sans Light"/>
                  </a:rPr>
                  <a:t>to task </a:t>
                </a:r>
                <a:r>
                  <a:rPr lang="en-GB" dirty="0">
                    <a:latin typeface="Symbol"/>
                    <a:cs typeface="Times New Roman" panose="02020603050405020304" pitchFamily="18" charset="0"/>
                  </a:rPr>
                  <a:t></a:t>
                </a:r>
                <a:r>
                  <a:rPr lang="en-GB" baseline="-7716" dirty="0">
                    <a:latin typeface="Times New Roman"/>
                    <a:cs typeface="Times New Roman"/>
                  </a:rPr>
                  <a:t>2</a:t>
                </a:r>
                <a:r>
                  <a:rPr lang="en-GB" sz="2000" dirty="0">
                    <a:latin typeface="Times New Roman"/>
                    <a:cs typeface="Times New Roman"/>
                  </a:rPr>
                  <a:t>, </a:t>
                </a:r>
                <a:r>
                  <a:rPr lang="en-GB" dirty="0">
                    <a:latin typeface="Gill Sans Light"/>
                  </a:rPr>
                  <a:t>since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may be a small remaining </a:t>
                </a:r>
                <a14:m>
                  <m:oMath xmlns:m="http://schemas.openxmlformats.org/officeDocument/2006/math">
                    <m:r>
                      <a:rPr lang="en-GB" altLang="zh-CN" b="0" i="1" smtClean="0">
                        <a:latin typeface="Cambria Math" panose="02040503050406030204" pitchFamily="18" charset="0"/>
                        <a:ea typeface="宋体" pitchFamily="2" charset="-122"/>
                      </a:rPr>
                      <m:t>𝜖</m:t>
                    </m:r>
                  </m:oMath>
                </a14:m>
                <a:r>
                  <a:rPr lang="en-GB" dirty="0">
                    <a:latin typeface="Gill Sans Light"/>
                  </a:rPr>
                  <a:t> execution time at time 6 for it to experience 1 more pre-emption by task </a:t>
                </a:r>
                <a:r>
                  <a:rPr lang="en-GB" dirty="0">
                    <a:latin typeface="Symbol"/>
                    <a:cs typeface="Times New Roman" panose="02020603050405020304" pitchFamily="18" charset="0"/>
                  </a:rPr>
                  <a:t></a:t>
                </a:r>
                <a:r>
                  <a:rPr lang="en-GB" baseline="-7716" dirty="0">
                    <a:latin typeface="Times New Roman"/>
                    <a:cs typeface="Times New Roman"/>
                  </a:rPr>
                  <a:t>1</a:t>
                </a:r>
                <a:endParaRPr lang="en-GB" dirty="0">
                  <a:latin typeface="Gill Sans Light"/>
                </a:endParaRPr>
              </a:p>
              <a:p>
                <a:r>
                  <a:rPr lang="en-GB" dirty="0">
                    <a:latin typeface="Gill Sans Light"/>
                  </a:rPr>
                  <a:t>We determine this taskset to be schedulable under RM.</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m:t>
                    </m:r>
                    <m:r>
                      <a:rPr lang="en-GB" b="0" i="1" smtClean="0">
                        <a:latin typeface="Cambria Math" panose="02040503050406030204" pitchFamily="18" charset="0"/>
                      </a:rPr>
                      <m:t>833≤1</m:t>
                    </m:r>
                  </m:oMath>
                </a14:m>
                <a:r>
                  <a:rPr lang="en-GB" dirty="0">
                    <a:latin typeface="Gill Sans Light"/>
                  </a:rPr>
                  <a:t>, hence we determine this taskset to be schedulable under EDF</a:t>
                </a:r>
                <a:endParaRPr lang="en-SE" dirty="0"/>
              </a:p>
            </p:txBody>
          </p:sp>
        </mc:Choice>
        <mc:Fallback>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963" b="-47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m:t>
                    </m:r>
                    <m:r>
                      <a:rPr lang="en-GB" b="0" i="1" smtClean="0">
                        <a:latin typeface="Cambria Math" panose="02040503050406030204" pitchFamily="18" charset="0"/>
                      </a:rPr>
                      <m:t>722≤</m:t>
                    </m:r>
                    <m:r>
                      <a:rPr lang="en-GB" b="0" i="1" smtClean="0">
                        <a:latin typeface="Cambria Math" panose="02040503050406030204" pitchFamily="18" charset="0"/>
                      </a:rPr>
                      <m:t>0.828</m:t>
                    </m:r>
                  </m:oMath>
                </a14:m>
                <a:r>
                  <a:rPr lang="en-GB" b="0" dirty="0">
                    <a:latin typeface="Gill Sans Light"/>
                  </a:rPr>
                  <a:t>. Since utilization is within the RM bound, we </a:t>
                </a:r>
                <a:r>
                  <a:rPr lang="en-GB" dirty="0">
                    <a:latin typeface="Gill Sans Light"/>
                  </a:rPr>
                  <a:t>determine this taskset to be schedulable under RM, without the need for RTA analysis </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m:t>
                    </m:r>
                    <m:r>
                      <a:rPr lang="en-GB" b="0" i="1" smtClean="0">
                        <a:latin typeface="Cambria Math" panose="02040503050406030204" pitchFamily="18" charset="0"/>
                      </a:rPr>
                      <m:t>833≤1</m:t>
                    </m:r>
                  </m:oMath>
                </a14:m>
                <a:r>
                  <a:rPr lang="en-GB" dirty="0">
                    <a:latin typeface="Gill Sans Light"/>
                  </a:rPr>
                  <a:t>, hence we determine this taskset to be schedulable under EDF</a:t>
                </a:r>
                <a:endParaRPr lang="en-SE" dirty="0"/>
              </a:p>
            </p:txBody>
          </p:sp>
        </mc:Choice>
        <mc:Fallback>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19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analysis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we determine this taskset to be schedulable under EDF</a:t>
                </a:r>
              </a:p>
              <a:p>
                <a:endParaRPr lang="en-SE" b="0" dirty="0">
                  <a:latin typeface="Gill Sans Light"/>
                </a:endParaRPr>
              </a:p>
              <a:p>
                <a:endParaRPr lang="en-SE" dirty="0"/>
              </a:p>
            </p:txBody>
          </p:sp>
        </mc:Choice>
        <mc:Fallback>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Q2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Q2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Q2 RM, EDF, LLF ANS</a:t>
            </a:r>
            <a:endParaRPr lang="en-SE" dirty="0"/>
          </a:p>
        </p:txBody>
      </p:sp>
      <mc:AlternateContent xmlns:mc="http://schemas.openxmlformats.org/markup-compatibility/2006">
        <mc:Choice xmlns:a14="http://schemas.microsoft.com/office/drawing/2010/main"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m:t>
                    </m:r>
                    <m:r>
                      <a:rPr lang="en-GB" b="0" i="1" smtClean="0">
                        <a:latin typeface="Cambria Math" panose="02040503050406030204" pitchFamily="18" charset="0"/>
                      </a:rPr>
                      <m:t>0.775≤</m:t>
                    </m:r>
                    <m:r>
                      <a:rPr lang="en-GB" b="0" i="1" smtClean="0">
                        <a:latin typeface="Cambria Math" panose="02040503050406030204" pitchFamily="18" charset="0"/>
                      </a:rPr>
                      <m:t>0.828</m:t>
                    </m:r>
                  </m:oMath>
                </a14:m>
                <a:r>
                  <a:rPr lang="en-GB" b="0" dirty="0">
                    <a:latin typeface="Gill Sans Light"/>
                  </a:rPr>
                  <a:t>. </a:t>
                </a:r>
                <a:r>
                  <a:rPr lang="en-GB" dirty="0">
                    <a:latin typeface="Gill Sans Light"/>
                  </a:rPr>
                  <a:t>Since utilization is within the RM bound, we determine this taskset to be schedulable under RM, without the need for RTA analysis </a:t>
                </a:r>
              </a:p>
              <a:p>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m:t>
                    </m:r>
                    <m:r>
                      <a:rPr lang="en-GB" b="0" i="1" smtClean="0">
                        <a:latin typeface="Cambria Math" panose="02040503050406030204" pitchFamily="18" charset="0"/>
                      </a:rPr>
                      <m:t>7</m:t>
                    </m:r>
                    <m:r>
                      <a:rPr lang="en-GB" b="0" i="1" smtClean="0">
                        <a:latin typeface="Cambria Math" panose="02040503050406030204" pitchFamily="18" charset="0"/>
                      </a:rPr>
                      <m:t>5≤</m:t>
                    </m:r>
                    <m:r>
                      <a:rPr lang="en-GB" b="0" i="1" smtClean="0">
                        <a:latin typeface="Cambria Math" panose="02040503050406030204" pitchFamily="18" charset="0"/>
                      </a:rPr>
                      <m:t>1.0</m:t>
                    </m:r>
                  </m:oMath>
                </a14:m>
                <a:r>
                  <a:rPr lang="en-GB" dirty="0"/>
                  <a:t>, </a:t>
                </a:r>
                <a:r>
                  <a:rPr lang="en-GB" dirty="0">
                    <a:latin typeface="Gill Sans Light"/>
                  </a:rPr>
                  <a:t>hence we determine this taskset to be schedulable under EDF and LLF</a:t>
                </a:r>
                <a:endParaRPr lang="en-SE" dirty="0"/>
              </a:p>
            </p:txBody>
          </p:sp>
        </mc:Choice>
        <mc:Fallback>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288"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99091</TotalTime>
  <Pages>60</Pages>
  <Words>1658</Words>
  <Application>Microsoft Office PowerPoint</Application>
  <PresentationFormat>Widescreen</PresentationFormat>
  <Paragraphs>335</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Gill Sans</vt:lpstr>
      <vt:lpstr>Gill Sans Light</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Q2 RM, EDF, LLF</vt:lpstr>
      <vt:lpstr>Q2 RM, EDF, LLF ANS</vt:lpstr>
      <vt:lpstr>Q2 RM, EDF, LLF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1100</cp:revision>
  <cp:lastPrinted>2022-03-15T20:14:46Z</cp:lastPrinted>
  <dcterms:created xsi:type="dcterms:W3CDTF">1995-08-12T11:37:26Z</dcterms:created>
  <dcterms:modified xsi:type="dcterms:W3CDTF">2025-04-06T00:34:35Z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