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56" r:id="rId2"/>
    <p:sldId id="332" r:id="rId3"/>
    <p:sldId id="333" r:id="rId4"/>
    <p:sldId id="1504" r:id="rId5"/>
    <p:sldId id="1507" r:id="rId6"/>
    <p:sldId id="1503" r:id="rId7"/>
    <p:sldId id="1505" r:id="rId8"/>
    <p:sldId id="1506" r:id="rId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61197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B21B0-9BA5-2E46-9FA0-E29283A2A0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77A88-BB89-FED1-C4EB-64508F4C52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3F1210-7BD5-4C65-F4C7-A1B7D6E43A5B}"/>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1378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Midterm Exam Answer Key</a:t>
            </a:r>
            <a:br>
              <a:rPr lang="en-US" sz="3000" dirty="0"/>
            </a:b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37D37-78EA-8798-63F7-D03899A19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13D19-1E20-74FD-BAED-7017E7C4C54C}"/>
              </a:ext>
            </a:extLst>
          </p:cNvPr>
          <p:cNvSpPr>
            <a:spLocks noGrp="1"/>
          </p:cNvSpPr>
          <p:nvPr>
            <p:ph type="title"/>
          </p:nvPr>
        </p:nvSpPr>
        <p:spPr/>
        <p:txBody>
          <a:bodyPr/>
          <a:lstStyle/>
          <a:p>
            <a:r>
              <a:rPr lang="en-GB" dirty="0"/>
              <a:t>(1) Deadlock</a:t>
            </a:r>
            <a:endParaRPr lang="en-SE" dirty="0"/>
          </a:p>
        </p:txBody>
      </p:sp>
      <p:graphicFrame>
        <p:nvGraphicFramePr>
          <p:cNvPr id="6" name="Content Placeholder 5">
            <a:extLst>
              <a:ext uri="{FF2B5EF4-FFF2-40B4-BE49-F238E27FC236}">
                <a16:creationId xmlns:a16="http://schemas.microsoft.com/office/drawing/2014/main" id="{374884A6-2A73-1875-3FF8-5086AE6B8D05}"/>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091A085-3945-B396-27F5-B87FDC9A27F3}"/>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E2B250E3-1B90-E61F-4240-3BF9CB6D020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18F92D57-5290-DADE-F64E-3F545D7F79C5}"/>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069AC651-3833-4E9C-0B46-BEF5040F9A3B}"/>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6697FB69-5C6F-9B7C-1439-AF1B6F030AFA}"/>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A43CA809-27AD-7F21-D32F-F9307913AB36}"/>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CC7DD6FE-37F0-BD14-8B4D-BD2792E173E8}"/>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F63A27A6-8761-B06A-8583-5E90F42E5818}"/>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BDF628-D122-953B-6418-0AE2E126E85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E5DCD5E3-95B9-B5A2-18DF-B2414778020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3DA519C5-934A-BA8F-7118-251CCAB86E77}"/>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13538E69-4E22-CCA1-B43D-DB4CDFF9EE2F}"/>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ED273A33-45AD-ED90-5591-0C45C60E8A0C}"/>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8625500E-5FE8-E104-BAF7-F647C5F74B1D}"/>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D8FA2132-C20D-B0F4-2AB1-9EB940E4CADF}"/>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D55A84E0-F6E4-E5DC-0093-68EC6D0E661A}"/>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CE2AA655-F9AE-0DC5-A3ED-9173CE52E919}"/>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8B0D25F2-661B-D50B-68D8-3308C943CC5C}"/>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65743B4A-6CB7-CBE3-CDF7-1282A655CCDE}"/>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D556628E-1B69-076D-DE8E-DE7532E81AC3}"/>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3EFC30A4-7645-670F-A23D-9C8D3270FA31}"/>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DA054B56-B3E5-5198-EE96-9DEF4F8E1687}"/>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9A3FD2C2-BDF1-F2DF-17B8-EFDF5EAC8DE1}"/>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36906151-9625-C4DB-6A1F-C876E6FCBA1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8859D858-A6F7-D465-B2AF-CB11987C9360}"/>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6B812CE8-9EC1-1556-7177-A0A1F288A4CB}"/>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C29C499A-428B-A64B-EC38-BA14E5D5FB22}"/>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B783A8D8-A438-AB8C-42B8-83DE6FD8B874}"/>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D3105FA3-EA54-BB6F-45C3-567CBCD290C7}"/>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BC765E83-C071-9F25-383D-AA2D2E9B1009}"/>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949619DA-DC54-AB9B-21DD-18E38B11C753}"/>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CB8E8B1C-FE96-65FA-ABAC-0E4F7DE7A58B}"/>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D8C00B37-9FD9-4B53-02FC-2F7EDD30BD2C}"/>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29DF653D-3EAD-A093-F2A7-1ACC506AD7E0}"/>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84D6DCBF-2DF7-2639-B915-161EE77B9C7A}"/>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C622C105-CE93-E28F-27E1-D01DDC2F32C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85B792D1-6E57-5DB7-A03C-F3FA84E2485D}"/>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583581B2-D09B-37E3-1B4A-E6798FDE3144}"/>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F7C5D6E3-02F3-444F-5725-7F21A836A719}"/>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074E2D4-1334-61B0-DCCF-202900686F17}"/>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BB6CBE07-E44E-96C3-ADF8-80F3854BC6DD}"/>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24AD1138-A59B-E288-6343-38323109E168}"/>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3E77A553-9BAF-4A69-8479-FA64B748FC60}"/>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99B3BF0A-9C20-4CA6-A6D1-012D86798970}"/>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2A196EAE-BC94-9481-D8D3-0F35D80A6814}"/>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Oval 4">
            <a:extLst>
              <a:ext uri="{FF2B5EF4-FFF2-40B4-BE49-F238E27FC236}">
                <a16:creationId xmlns:a16="http://schemas.microsoft.com/office/drawing/2014/main" id="{985A59C8-7B76-7AD2-A05F-5501DC9A6F3D}"/>
              </a:ext>
            </a:extLst>
          </p:cNvPr>
          <p:cNvSpPr/>
          <p:nvPr/>
        </p:nvSpPr>
        <p:spPr bwMode="auto">
          <a:xfrm>
            <a:off x="228600" y="4396630"/>
            <a:ext cx="67420" cy="6742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53" name="Rectangle 52">
            <a:extLst>
              <a:ext uri="{FF2B5EF4-FFF2-40B4-BE49-F238E27FC236}">
                <a16:creationId xmlns:a16="http://schemas.microsoft.com/office/drawing/2014/main" id="{75CF303D-0235-EE26-6F42-FFEAB69EEFAB}"/>
              </a:ext>
            </a:extLst>
          </p:cNvPr>
          <p:cNvSpPr/>
          <p:nvPr/>
        </p:nvSpPr>
        <p:spPr bwMode="auto">
          <a:xfrm rot="2273811">
            <a:off x="10607183" y="2781004"/>
            <a:ext cx="144313" cy="435808"/>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54" name="TextBox 53">
            <a:extLst>
              <a:ext uri="{FF2B5EF4-FFF2-40B4-BE49-F238E27FC236}">
                <a16:creationId xmlns:a16="http://schemas.microsoft.com/office/drawing/2014/main" id="{FE681247-4E8C-A1AE-98DE-684123EF99D9}"/>
              </a:ext>
            </a:extLst>
          </p:cNvPr>
          <p:cNvSpPr txBox="1"/>
          <p:nvPr/>
        </p:nvSpPr>
        <p:spPr>
          <a:xfrm>
            <a:off x="35888" y="4787747"/>
            <a:ext cx="3714260" cy="707886"/>
          </a:xfrm>
          <a:prstGeom prst="rect">
            <a:avLst/>
          </a:prstGeom>
          <a:noFill/>
        </p:spPr>
        <p:txBody>
          <a:bodyPr wrap="square" rtlCol="0">
            <a:spAutoFit/>
          </a:bodyPr>
          <a:lstStyle/>
          <a:p>
            <a:r>
              <a:rPr lang="en-GB" altLang="zh-CN" sz="2000" b="0" dirty="0">
                <a:solidFill>
                  <a:schemeClr val="dk1"/>
                </a:solidFill>
                <a:latin typeface="Gill Sans" panose="020B0502020104020203"/>
                <a:ea typeface="+mn-ea"/>
                <a:cs typeface="+mn-cs"/>
              </a:rPr>
              <a:t>Safe sequence T3, T2, T1 or T2, T3, T1</a:t>
            </a:r>
            <a:endParaRPr lang="en-GB" sz="2000" b="0" dirty="0">
              <a:solidFill>
                <a:schemeClr val="dk1"/>
              </a:solidFill>
              <a:latin typeface="Gill Sans" panose="020B0502020104020203"/>
              <a:ea typeface="+mn-ea"/>
              <a:cs typeface="+mn-cs"/>
            </a:endParaRPr>
          </a:p>
        </p:txBody>
      </p:sp>
      <p:graphicFrame>
        <p:nvGraphicFramePr>
          <p:cNvPr id="55" name="Content Placeholder 5">
            <a:extLst>
              <a:ext uri="{FF2B5EF4-FFF2-40B4-BE49-F238E27FC236}">
                <a16:creationId xmlns:a16="http://schemas.microsoft.com/office/drawing/2014/main" id="{73F117D2-1BE8-78F8-B84F-421ED7A69130}"/>
              </a:ext>
            </a:extLst>
          </p:cNvPr>
          <p:cNvGraphicFramePr>
            <a:graphicFrameLocks/>
          </p:cNvGraphicFramePr>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56" name="TextBox 55">
            <a:extLst>
              <a:ext uri="{FF2B5EF4-FFF2-40B4-BE49-F238E27FC236}">
                <a16:creationId xmlns:a16="http://schemas.microsoft.com/office/drawing/2014/main" id="{52FCD3E0-9542-A211-E477-D3E64A274967}"/>
              </a:ext>
            </a:extLst>
          </p:cNvPr>
          <p:cNvSpPr txBox="1"/>
          <p:nvPr/>
        </p:nvSpPr>
        <p:spPr>
          <a:xfrm>
            <a:off x="6010037" y="3395053"/>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graphicFrame>
        <p:nvGraphicFramePr>
          <p:cNvPr id="57" name="Content Placeholder 5">
            <a:extLst>
              <a:ext uri="{FF2B5EF4-FFF2-40B4-BE49-F238E27FC236}">
                <a16:creationId xmlns:a16="http://schemas.microsoft.com/office/drawing/2014/main" id="{75100EDD-6D2E-65F9-15CD-6C0032739D77}"/>
              </a:ext>
            </a:extLst>
          </p:cNvPr>
          <p:cNvGraphicFramePr>
            <a:graphicFrameLocks/>
          </p:cNvGraphicFramePr>
          <p:nvPr/>
        </p:nvGraphicFramePr>
        <p:xfrm>
          <a:off x="3562836" y="4598268"/>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Tree>
    <p:extLst>
      <p:ext uri="{BB962C8B-B14F-4D97-AF65-F5344CB8AC3E}">
        <p14:creationId xmlns:p14="http://schemas.microsoft.com/office/powerpoint/2010/main" val="7405195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(1) </a:t>
            </a:r>
            <a:r>
              <a:rPr lang="en-GB"/>
              <a:t>No Deadlock</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07C2-AF29-B03A-E6A6-9CAE5F5E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C23E-586F-DDDF-60F8-BAB18B89FB33}"/>
              </a:ext>
            </a:extLst>
          </p:cNvPr>
          <p:cNvSpPr>
            <a:spLocks noGrp="1"/>
          </p:cNvSpPr>
          <p:nvPr>
            <p:ph type="title"/>
          </p:nvPr>
        </p:nvSpPr>
        <p:spPr/>
        <p:txBody>
          <a:bodyPr/>
          <a:lstStyle/>
          <a:p>
            <a:r>
              <a:rPr lang="en-GB" dirty="0"/>
              <a:t>Scheduling with Bursts</a:t>
            </a:r>
            <a:endParaRPr lang="en-SE" dirty="0"/>
          </a:p>
        </p:txBody>
      </p:sp>
      <p:sp>
        <p:nvSpPr>
          <p:cNvPr id="3" name="Content Placeholder 2">
            <a:extLst>
              <a:ext uri="{FF2B5EF4-FFF2-40B4-BE49-F238E27FC236}">
                <a16:creationId xmlns:a16="http://schemas.microsoft.com/office/drawing/2014/main" id="{A8E39957-29B2-6ADC-3302-9BAC7F0D973A}"/>
              </a:ext>
            </a:extLst>
          </p:cNvPr>
          <p:cNvSpPr>
            <a:spLocks noGrp="1"/>
          </p:cNvSpPr>
          <p:nvPr>
            <p:ph idx="1"/>
          </p:nvPr>
        </p:nvSpPr>
        <p:spPr>
          <a:xfrm>
            <a:off x="812800" y="762000"/>
            <a:ext cx="10566400" cy="3200400"/>
          </a:xfrm>
        </p:spPr>
        <p:txBody>
          <a:bodyPr>
            <a:normAutofit lnSpcReduction="10000"/>
          </a:bodyPr>
          <a:lstStyle/>
          <a:p>
            <a:r>
              <a:rPr lang="en-GB" dirty="0"/>
              <a:t>*** Consider the set of 3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FP scheduling, assign P2 (PID 2) higher priority than P1 (PID 1). If a time slot is idle with no active process executing, then fill in X. (Except for any possible idle time slots at the end of schedule, leave them empty and do not fill in X.)</a:t>
            </a:r>
            <a:endParaRPr lang="en-SE" dirty="0"/>
          </a:p>
        </p:txBody>
      </p:sp>
      <p:graphicFrame>
        <p:nvGraphicFramePr>
          <p:cNvPr id="10" name="表格 6">
            <a:extLst>
              <a:ext uri="{FF2B5EF4-FFF2-40B4-BE49-F238E27FC236}">
                <a16:creationId xmlns:a16="http://schemas.microsoft.com/office/drawing/2014/main" id="{3AB098DD-6121-4D30-086B-9EE5B62900C5}"/>
              </a:ext>
            </a:extLst>
          </p:cNvPr>
          <p:cNvGraphicFramePr>
            <a:graphicFrameLocks noGrp="1"/>
          </p:cNvGraphicFramePr>
          <p:nvPr>
            <p:extLst>
              <p:ext uri="{D42A27DB-BD31-4B8C-83A1-F6EECF244321}">
                <p14:modId xmlns:p14="http://schemas.microsoft.com/office/powerpoint/2010/main" val="4174776933"/>
              </p:ext>
            </p:extLst>
          </p:nvPr>
        </p:nvGraphicFramePr>
        <p:xfrm>
          <a:off x="812800" y="403860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3998952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65C-55C7-E2F8-F9EE-8D982E4E0180}"/>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E93DD9E9-7FDE-DB6D-37D1-1CE2385B7CC4}"/>
              </a:ext>
            </a:extLst>
          </p:cNvPr>
          <p:cNvSpPr>
            <a:spLocks noGrp="1"/>
          </p:cNvSpPr>
          <p:nvPr>
            <p:ph idx="1"/>
          </p:nvPr>
        </p:nvSpPr>
        <p:spPr/>
        <p:txBody>
          <a:bodyPr/>
          <a:lstStyle/>
          <a:p>
            <a:endParaRPr lang="en-SE"/>
          </a:p>
        </p:txBody>
      </p:sp>
      <p:graphicFrame>
        <p:nvGraphicFramePr>
          <p:cNvPr id="4" name="Table 3">
            <a:extLst>
              <a:ext uri="{FF2B5EF4-FFF2-40B4-BE49-F238E27FC236}">
                <a16:creationId xmlns:a16="http://schemas.microsoft.com/office/drawing/2014/main" id="{E148A4C6-15C8-6DFC-F787-BA053506160C}"/>
              </a:ext>
            </a:extLst>
          </p:cNvPr>
          <p:cNvGraphicFramePr>
            <a:graphicFrameLocks noGrp="1"/>
          </p:cNvGraphicFramePr>
          <p:nvPr>
            <p:extLst>
              <p:ext uri="{D42A27DB-BD31-4B8C-83A1-F6EECF244321}">
                <p14:modId xmlns:p14="http://schemas.microsoft.com/office/powerpoint/2010/main" val="3408800204"/>
              </p:ext>
            </p:extLst>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48AC886F-2AFB-5E25-E80B-8EE39267DE4E}"/>
              </a:ext>
            </a:extLst>
          </p:cNvPr>
          <p:cNvGraphicFramePr>
            <a:graphicFrameLocks noGrp="1"/>
          </p:cNvGraphicFramePr>
          <p:nvPr>
            <p:extLst>
              <p:ext uri="{D42A27DB-BD31-4B8C-83A1-F6EECF244321}">
                <p14:modId xmlns:p14="http://schemas.microsoft.com/office/powerpoint/2010/main" val="2609088271"/>
              </p:ext>
            </p:extLst>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57C9F63A-CD23-8F9A-714B-D83CE56F4732}"/>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7" name="Straight Arrow Connector 6">
            <a:extLst>
              <a:ext uri="{FF2B5EF4-FFF2-40B4-BE49-F238E27FC236}">
                <a16:creationId xmlns:a16="http://schemas.microsoft.com/office/drawing/2014/main" id="{CB549D46-4D23-3447-D059-021D6632B749}"/>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10D17317-F6FC-5B8A-29BC-20694BB9C116}"/>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9" name="Straight Arrow Connector 8">
            <a:extLst>
              <a:ext uri="{FF2B5EF4-FFF2-40B4-BE49-F238E27FC236}">
                <a16:creationId xmlns:a16="http://schemas.microsoft.com/office/drawing/2014/main" id="{A56D0272-BDD4-9C7F-FC42-BA1B1CB93495}"/>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BDF41F2-31AE-4CF4-BC77-9C4D421E0142}"/>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627087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Scheduling with Bursts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extLst>
              <p:ext uri="{D42A27DB-BD31-4B8C-83A1-F6EECF244321}">
                <p14:modId xmlns:p14="http://schemas.microsoft.com/office/powerpoint/2010/main" val="2882459615"/>
              </p:ext>
            </p:extLst>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extLst>
              <p:ext uri="{D42A27DB-BD31-4B8C-83A1-F6EECF244321}">
                <p14:modId xmlns:p14="http://schemas.microsoft.com/office/powerpoint/2010/main" val="83211450"/>
              </p:ext>
            </p:extLst>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extLst>
              <p:ext uri="{D42A27DB-BD31-4B8C-83A1-F6EECF244321}">
                <p14:modId xmlns:p14="http://schemas.microsoft.com/office/powerpoint/2010/main" val="4127914529"/>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FF315-F33C-887F-2A28-D0E2AB607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07F3E-9AE9-E489-BD9C-FC0815FC83A0}"/>
              </a:ext>
            </a:extLst>
          </p:cNvPr>
          <p:cNvSpPr>
            <a:spLocks noGrp="1"/>
          </p:cNvSpPr>
          <p:nvPr>
            <p:ph type="title"/>
          </p:nvPr>
        </p:nvSpPr>
        <p:spPr/>
        <p:txBody>
          <a:bodyPr/>
          <a:lstStyle/>
          <a:p>
            <a:r>
              <a:rPr lang="en-GB" dirty="0"/>
              <a:t>Scheduling with Bursts II</a:t>
            </a:r>
            <a:endParaRPr lang="en-SE" dirty="0"/>
          </a:p>
        </p:txBody>
      </p:sp>
      <p:sp>
        <p:nvSpPr>
          <p:cNvPr id="3" name="Content Placeholder 2">
            <a:extLst>
              <a:ext uri="{FF2B5EF4-FFF2-40B4-BE49-F238E27FC236}">
                <a16:creationId xmlns:a16="http://schemas.microsoft.com/office/drawing/2014/main" id="{90F606F5-0923-E57B-AE1F-F9BF7D5D843B}"/>
              </a:ext>
            </a:extLst>
          </p:cNvPr>
          <p:cNvSpPr>
            <a:spLocks noGrp="1"/>
          </p:cNvSpPr>
          <p:nvPr>
            <p:ph idx="1"/>
          </p:nvPr>
        </p:nvSpPr>
        <p:spPr>
          <a:xfrm>
            <a:off x="812800" y="762000"/>
            <a:ext cx="10566400" cy="2895600"/>
          </a:xfrm>
        </p:spPr>
        <p:txBody>
          <a:bodyPr>
            <a:normAutofit fontScale="92500" lnSpcReduction="10000"/>
          </a:bodyPr>
          <a:lstStyle/>
          <a:p>
            <a:r>
              <a:rPr lang="en-GB" dirty="0"/>
              <a:t>*** Consider the set of 3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FP scheduling, assign P2 (PID 2) higher priority than P1 (PID 1). If a time slot is idle with no active process executing, then fill in X. (Except for any possible idle time slots at the end of schedule, leave them empty and do not fill in X.)</a:t>
            </a:r>
            <a:endParaRPr lang="en-SE" dirty="0"/>
          </a:p>
        </p:txBody>
      </p:sp>
      <p:graphicFrame>
        <p:nvGraphicFramePr>
          <p:cNvPr id="10" name="表格 6">
            <a:extLst>
              <a:ext uri="{FF2B5EF4-FFF2-40B4-BE49-F238E27FC236}">
                <a16:creationId xmlns:a16="http://schemas.microsoft.com/office/drawing/2014/main" id="{BCF48CAD-C516-467B-318A-AEA6493869BF}"/>
              </a:ext>
            </a:extLst>
          </p:cNvPr>
          <p:cNvGraphicFramePr>
            <a:graphicFrameLocks noGrp="1"/>
          </p:cNvGraphicFramePr>
          <p:nvPr>
            <p:extLst>
              <p:ext uri="{D42A27DB-BD31-4B8C-83A1-F6EECF244321}">
                <p14:modId xmlns:p14="http://schemas.microsoft.com/office/powerpoint/2010/main" val="3702518306"/>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28560503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Scheduling with Bursts II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extLst>
              <p:ext uri="{D42A27DB-BD31-4B8C-83A1-F6EECF244321}">
                <p14:modId xmlns:p14="http://schemas.microsoft.com/office/powerpoint/2010/main" val="3475607935"/>
              </p:ext>
            </p:extLst>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extLst>
              <p:ext uri="{D42A27DB-BD31-4B8C-83A1-F6EECF244321}">
                <p14:modId xmlns:p14="http://schemas.microsoft.com/office/powerpoint/2010/main" val="2253359976"/>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99062</TotalTime>
  <Pages>60</Pages>
  <Words>990</Words>
  <Application>Microsoft Office PowerPoint</Application>
  <PresentationFormat>Widescreen</PresentationFormat>
  <Paragraphs>562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Gill Sans</vt:lpstr>
      <vt:lpstr>Gill Sans Light</vt:lpstr>
      <vt:lpstr>Comic Sans MS</vt:lpstr>
      <vt:lpstr>Helvetica</vt:lpstr>
      <vt:lpstr>Office</vt:lpstr>
      <vt:lpstr>CSC 112: Computer Operating Systems Midterm Exam Answer Key  </vt:lpstr>
      <vt:lpstr>(1) Deadlock</vt:lpstr>
      <vt:lpstr>(1) No Deadlock</vt:lpstr>
      <vt:lpstr>Scheduling with Bursts</vt:lpstr>
      <vt:lpstr>PowerPoint Presentation</vt:lpstr>
      <vt:lpstr>Scheduling with Bursts ANS</vt:lpstr>
      <vt:lpstr>Scheduling with Bursts II</vt:lpstr>
      <vt:lpstr>Scheduling with Bursts II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1116</cp:revision>
  <cp:lastPrinted>2022-03-15T20:14:46Z</cp:lastPrinted>
  <dcterms:created xsi:type="dcterms:W3CDTF">1995-08-12T11:37:26Z</dcterms:created>
  <dcterms:modified xsi:type="dcterms:W3CDTF">2025-03-25T23:40:14Z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