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 id="2147483670" r:id="rId3"/>
  </p:sldMasterIdLst>
  <p:notesMasterIdLst>
    <p:notesMasterId r:id="rId62"/>
  </p:notesMasterIdLst>
  <p:handoutMasterIdLst>
    <p:handoutMasterId r:id="rId63"/>
  </p:handoutMasterIdLst>
  <p:sldIdLst>
    <p:sldId id="256" r:id="rId4"/>
    <p:sldId id="478" r:id="rId5"/>
    <p:sldId id="461" r:id="rId6"/>
    <p:sldId id="412" r:id="rId7"/>
    <p:sldId id="384" r:id="rId8"/>
    <p:sldId id="323" r:id="rId9"/>
    <p:sldId id="380" r:id="rId10"/>
    <p:sldId id="462" r:id="rId11"/>
    <p:sldId id="463" r:id="rId12"/>
    <p:sldId id="464" r:id="rId13"/>
    <p:sldId id="465" r:id="rId14"/>
    <p:sldId id="466" r:id="rId15"/>
    <p:sldId id="467" r:id="rId16"/>
    <p:sldId id="468" r:id="rId17"/>
    <p:sldId id="469" r:id="rId18"/>
    <p:sldId id="470" r:id="rId19"/>
    <p:sldId id="460" r:id="rId20"/>
    <p:sldId id="472" r:id="rId21"/>
    <p:sldId id="473" r:id="rId22"/>
    <p:sldId id="474" r:id="rId23"/>
    <p:sldId id="475" r:id="rId24"/>
    <p:sldId id="452" r:id="rId25"/>
    <p:sldId id="451" r:id="rId26"/>
    <p:sldId id="454" r:id="rId27"/>
    <p:sldId id="455" r:id="rId28"/>
    <p:sldId id="457" r:id="rId29"/>
    <p:sldId id="453" r:id="rId30"/>
    <p:sldId id="456" r:id="rId31"/>
    <p:sldId id="447" r:id="rId32"/>
    <p:sldId id="448" r:id="rId33"/>
    <p:sldId id="418" r:id="rId34"/>
    <p:sldId id="428" r:id="rId35"/>
    <p:sldId id="417" r:id="rId36"/>
    <p:sldId id="427" r:id="rId37"/>
    <p:sldId id="419" r:id="rId38"/>
    <p:sldId id="420" r:id="rId39"/>
    <p:sldId id="433" r:id="rId40"/>
    <p:sldId id="434" r:id="rId41"/>
    <p:sldId id="429" r:id="rId42"/>
    <p:sldId id="421" r:id="rId43"/>
    <p:sldId id="422" r:id="rId44"/>
    <p:sldId id="430" r:id="rId45"/>
    <p:sldId id="458" r:id="rId46"/>
    <p:sldId id="459" r:id="rId47"/>
    <p:sldId id="423" r:id="rId48"/>
    <p:sldId id="431" r:id="rId49"/>
    <p:sldId id="424" r:id="rId50"/>
    <p:sldId id="432" r:id="rId51"/>
    <p:sldId id="425" r:id="rId52"/>
    <p:sldId id="426" r:id="rId53"/>
    <p:sldId id="435" r:id="rId54"/>
    <p:sldId id="437" r:id="rId55"/>
    <p:sldId id="476" r:id="rId56"/>
    <p:sldId id="479" r:id="rId57"/>
    <p:sldId id="381" r:id="rId58"/>
    <p:sldId id="480" r:id="rId59"/>
    <p:sldId id="382" r:id="rId60"/>
    <p:sldId id="383" r:id="rId61"/>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47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45" autoAdjust="0"/>
    <p:restoredTop sz="76464" autoAdjust="0"/>
  </p:normalViewPr>
  <p:slideViewPr>
    <p:cSldViewPr>
      <p:cViewPr varScale="1">
        <p:scale>
          <a:sx n="63" d="100"/>
          <a:sy n="63" d="100"/>
        </p:scale>
        <p:origin x="1483" y="53"/>
      </p:cViewPr>
      <p:guideLst>
        <p:guide orient="horz" pos="2160"/>
        <p:guide pos="3840"/>
      </p:guideLst>
    </p:cSldViewPr>
  </p:slideViewPr>
  <p:outlineViewPr>
    <p:cViewPr>
      <p:scale>
        <a:sx n="33" d="100"/>
        <a:sy n="33" d="100"/>
      </p:scale>
      <p:origin x="0" y="20512"/>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126" d="100"/>
          <a:sy n="126" d="100"/>
        </p:scale>
        <p:origin x="4912" y="6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F8933265-5E23-BF49-B6BF-1934B9BC786E}" type="datetimeFigureOut">
              <a:rPr lang="en-US" smtClean="0"/>
              <a:pPr/>
              <a:t>4/21/2025</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1559546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77AA1BC7-CCFC-484A-97F3-979F740C57F6}" type="datetimeFigureOut">
              <a:rPr lang="en-US" smtClean="0"/>
              <a:pPr/>
              <a:t>4/21/2025</a:t>
            </a:fld>
            <a:endParaRPr lang="en-US"/>
          </a:p>
        </p:txBody>
      </p:sp>
      <p:sp>
        <p:nvSpPr>
          <p:cNvPr id="4" name="Slide Image Placeholder 3"/>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35784143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466618">
              <a:defRPr/>
            </a:pPr>
            <a:r>
              <a:rPr lang="en-US">
                <a:solidFill>
                  <a:srgbClr val="0000FF"/>
                </a:solidFill>
                <a:latin typeface="Calibri"/>
              </a:rPr>
              <a:t>CS252 S05</a:t>
            </a:r>
          </a:p>
        </p:txBody>
      </p:sp>
      <p:sp>
        <p:nvSpPr>
          <p:cNvPr id="7" name="Rectangle 5"/>
          <p:cNvSpPr>
            <a:spLocks noGrp="1" noChangeArrowheads="1"/>
          </p:cNvSpPr>
          <p:nvPr>
            <p:ph type="sldNum" sz="quarter" idx="5"/>
          </p:nvPr>
        </p:nvSpPr>
        <p:spPr>
          <a:ln/>
        </p:spPr>
        <p:txBody>
          <a:bodyPr/>
          <a:lstStyle/>
          <a:p>
            <a:pPr defTabSz="466618">
              <a:defRPr/>
            </a:pPr>
            <a:fld id="{5AC0FC8B-A6C6-9D47-A748-EF5366235BD0}" type="slidenum">
              <a:rPr lang="en-US">
                <a:solidFill>
                  <a:srgbClr val="0000FF"/>
                </a:solidFill>
                <a:latin typeface="Calibri"/>
              </a:rPr>
              <a:pPr defTabSz="466618">
                <a:defRPr/>
              </a:pPr>
              <a:t>25</a:t>
            </a:fld>
            <a:endParaRPr lang="en-US">
              <a:solidFill>
                <a:srgbClr val="0000FF"/>
              </a:solidFill>
              <a:latin typeface="Calibri"/>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8</a:t>
            </a:r>
            <a:r>
              <a:rPr lang="en-US" altLang="zh-CN" i="1" dirty="0">
                <a:solidFill>
                  <a:srgbClr val="56127A"/>
                </a:solidFill>
                <a:latin typeface="Verdana" charset="0"/>
              </a:rPr>
              <a:t>=4</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    (12 mod 2</a:t>
            </a:r>
            <a:r>
              <a:rPr lang="en-US" altLang="zh-CN" i="1" dirty="0">
                <a:solidFill>
                  <a:srgbClr val="56127A"/>
                </a:solidFill>
                <a:latin typeface="Verdana" charset="0"/>
              </a:rPr>
              <a:t>=0</a:t>
            </a:r>
            <a:r>
              <a:rPr lang="en-US" i="1" dirty="0">
                <a:solidFill>
                  <a:srgbClr val="56127A"/>
                </a:solidFill>
                <a:latin typeface="Verdana" charset="0"/>
              </a:rPr>
              <a:t>) </a:t>
            </a:r>
            <a:endParaRPr lang="en-US" dirty="0"/>
          </a:p>
        </p:txBody>
      </p:sp>
    </p:spTree>
    <p:extLst>
      <p:ext uri="{BB962C8B-B14F-4D97-AF65-F5344CB8AC3E}">
        <p14:creationId xmlns:p14="http://schemas.microsoft.com/office/powerpoint/2010/main" val="1069344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466618">
              <a:defRPr/>
            </a:pPr>
            <a:r>
              <a:rPr lang="en-US">
                <a:solidFill>
                  <a:srgbClr val="0000FF"/>
                </a:solidFill>
                <a:latin typeface="Calibri"/>
              </a:rPr>
              <a:t>CS252 S05</a:t>
            </a:r>
          </a:p>
        </p:txBody>
      </p:sp>
      <p:sp>
        <p:nvSpPr>
          <p:cNvPr id="7" name="Rectangle 5"/>
          <p:cNvSpPr>
            <a:spLocks noGrp="1" noChangeArrowheads="1"/>
          </p:cNvSpPr>
          <p:nvPr>
            <p:ph type="sldNum" sz="quarter" idx="5"/>
          </p:nvPr>
        </p:nvSpPr>
        <p:spPr>
          <a:ln/>
        </p:spPr>
        <p:txBody>
          <a:bodyPr/>
          <a:lstStyle/>
          <a:p>
            <a:pPr defTabSz="466618">
              <a:defRPr/>
            </a:pPr>
            <a:fld id="{5AC0FC8B-A6C6-9D47-A748-EF5366235BD0}" type="slidenum">
              <a:rPr lang="en-US">
                <a:solidFill>
                  <a:srgbClr val="0000FF"/>
                </a:solidFill>
                <a:latin typeface="Calibri"/>
              </a:rPr>
              <a:pPr defTabSz="466618">
                <a:defRPr/>
              </a:pPr>
              <a:t>27</a:t>
            </a:fld>
            <a:endParaRPr lang="en-US">
              <a:solidFill>
                <a:srgbClr val="0000FF"/>
              </a:solidFill>
              <a:latin typeface="Calibri"/>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8</a:t>
            </a:r>
            <a:r>
              <a:rPr lang="en-US" altLang="zh-CN" i="1" dirty="0">
                <a:solidFill>
                  <a:srgbClr val="56127A"/>
                </a:solidFill>
                <a:latin typeface="Verdana" charset="0"/>
              </a:rPr>
              <a:t>=4</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    (12 mod 2</a:t>
            </a:r>
            <a:r>
              <a:rPr lang="en-US" altLang="zh-CN" i="1" dirty="0">
                <a:solidFill>
                  <a:srgbClr val="56127A"/>
                </a:solidFill>
                <a:latin typeface="Verdana" charset="0"/>
              </a:rPr>
              <a:t>=0</a:t>
            </a:r>
            <a:r>
              <a:rPr lang="en-US" i="1" dirty="0">
                <a:solidFill>
                  <a:srgbClr val="56127A"/>
                </a:solidFill>
                <a:latin typeface="Verdana" charset="0"/>
              </a:rPr>
              <a:t>) </a:t>
            </a:r>
            <a:endParaRPr lang="en-US" dirty="0"/>
          </a:p>
        </p:txBody>
      </p:sp>
    </p:spTree>
    <p:extLst>
      <p:ext uri="{BB962C8B-B14F-4D97-AF65-F5344CB8AC3E}">
        <p14:creationId xmlns:p14="http://schemas.microsoft.com/office/powerpoint/2010/main" val="49680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b="1" dirty="0"/>
              <a:t>block size:</a:t>
            </a:r>
            <a:endParaRPr lang="en-US" dirty="0"/>
          </a:p>
          <a:p>
            <a:pPr rtl="0" eaLnBrk="1" fontAlgn="ctr" latinLnBrk="0" hangingPunct="1"/>
            <a:r>
              <a:rPr lang="en-US" dirty="0"/>
              <a:t>16 B</a:t>
            </a:r>
          </a:p>
          <a:p>
            <a:pPr rtl="0" eaLnBrk="1" fontAlgn="ctr" latinLnBrk="0" hangingPunct="1"/>
            <a:r>
              <a:rPr lang="en-US" b="1" dirty="0"/>
              <a:t>capacity:</a:t>
            </a:r>
            <a:endParaRPr lang="en-US" dirty="0"/>
          </a:p>
          <a:p>
            <a:pPr rtl="0" eaLnBrk="1" fontAlgn="ctr" latinLnBrk="0" hangingPunct="1"/>
            <a:r>
              <a:rPr lang="en-US" dirty="0"/>
              <a:t>8 blocks</a:t>
            </a:r>
          </a:p>
          <a:p>
            <a:pPr rtl="0" eaLnBrk="1" fontAlgn="ctr" latinLnBrk="0" hangingPunct="1"/>
            <a:r>
              <a:rPr lang="en-US" b="1" dirty="0"/>
              <a:t>address:</a:t>
            </a:r>
            <a:endParaRPr lang="en-US" dirty="0"/>
          </a:p>
          <a:p>
            <a:pPr rtl="0" eaLnBrk="1" fontAlgn="ctr" latinLnBrk="0" hangingPunct="1"/>
            <a:r>
              <a:rPr lang="en-US" dirty="0"/>
              <a:t>16 bits</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29</a:t>
            </a:fld>
            <a:endParaRPr lang="en-US"/>
          </a:p>
        </p:txBody>
      </p:sp>
    </p:spTree>
    <p:extLst>
      <p:ext uri="{BB962C8B-B14F-4D97-AF65-F5344CB8AC3E}">
        <p14:creationId xmlns:p14="http://schemas.microsoft.com/office/powerpoint/2010/main" val="473120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b="1" dirty="0"/>
              <a:t>block size:</a:t>
            </a:r>
            <a:endParaRPr lang="en-US" dirty="0"/>
          </a:p>
          <a:p>
            <a:pPr rtl="0" eaLnBrk="1" fontAlgn="ctr" latinLnBrk="0" hangingPunct="1"/>
            <a:r>
              <a:rPr lang="en-US" dirty="0"/>
              <a:t>16 B</a:t>
            </a:r>
          </a:p>
          <a:p>
            <a:pPr rtl="0" eaLnBrk="1" fontAlgn="ctr" latinLnBrk="0" hangingPunct="1"/>
            <a:r>
              <a:rPr lang="en-US" b="1" dirty="0"/>
              <a:t>capacity:</a:t>
            </a:r>
            <a:endParaRPr lang="en-US" dirty="0"/>
          </a:p>
          <a:p>
            <a:pPr rtl="0" eaLnBrk="1" fontAlgn="ctr" latinLnBrk="0" hangingPunct="1"/>
            <a:r>
              <a:rPr lang="en-US" dirty="0"/>
              <a:t>8 blocks</a:t>
            </a:r>
          </a:p>
          <a:p>
            <a:pPr rtl="0" eaLnBrk="1" fontAlgn="ctr" latinLnBrk="0" hangingPunct="1"/>
            <a:r>
              <a:rPr lang="en-US" b="1" dirty="0"/>
              <a:t>address:</a:t>
            </a:r>
            <a:endParaRPr lang="en-US" dirty="0"/>
          </a:p>
          <a:p>
            <a:pPr rtl="0" eaLnBrk="1" fontAlgn="ctr" latinLnBrk="0" hangingPunct="1"/>
            <a:r>
              <a:rPr lang="en-US" dirty="0"/>
              <a:t>16 bits</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30</a:t>
            </a:fld>
            <a:endParaRPr lang="en-US"/>
          </a:p>
        </p:txBody>
      </p:sp>
    </p:spTree>
    <p:extLst>
      <p:ext uri="{BB962C8B-B14F-4D97-AF65-F5344CB8AC3E}">
        <p14:creationId xmlns:p14="http://schemas.microsoft.com/office/powerpoint/2010/main" val="4268334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defTabSz="933237" fontAlgn="base">
              <a:spcBef>
                <a:spcPct val="0"/>
              </a:spcBef>
              <a:spcAft>
                <a:spcPct val="0"/>
              </a:spcAft>
              <a:defRPr/>
            </a:pPr>
            <a:fld id="{0D8AF720-472F-4B50-80B7-CC002CB185FA}" type="slidenum">
              <a:rPr lang="en-US" altLang="zh-CN">
                <a:solidFill>
                  <a:srgbClr val="000000"/>
                </a:solidFill>
                <a:latin typeface="Arial" charset="0"/>
                <a:ea typeface="宋体" panose="02010600030101010101" pitchFamily="2" charset="-122"/>
              </a:rPr>
              <a:pPr defTabSz="933237" fontAlgn="base">
                <a:spcBef>
                  <a:spcPct val="0"/>
                </a:spcBef>
                <a:spcAft>
                  <a:spcPct val="0"/>
                </a:spcAft>
                <a:defRPr/>
              </a:pPr>
              <a:t>33</a:t>
            </a:fld>
            <a:endParaRPr lang="en-US" altLang="zh-CN">
              <a:solidFill>
                <a:srgbClr val="000000"/>
              </a:solidFill>
              <a:latin typeface="Arial" charset="0"/>
              <a:ea typeface="宋体" panose="02010600030101010101" pitchFamily="2" charset="-122"/>
            </a:endParaRPr>
          </a:p>
        </p:txBody>
      </p:sp>
    </p:spTree>
    <p:extLst>
      <p:ext uri="{BB962C8B-B14F-4D97-AF65-F5344CB8AC3E}">
        <p14:creationId xmlns:p14="http://schemas.microsoft.com/office/powerpoint/2010/main" val="4280565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defTabSz="933237" fontAlgn="base">
              <a:spcBef>
                <a:spcPct val="0"/>
              </a:spcBef>
              <a:spcAft>
                <a:spcPct val="0"/>
              </a:spcAft>
              <a:defRPr/>
            </a:pPr>
            <a:fld id="{0D8AF720-472F-4B50-80B7-CC002CB185FA}" type="slidenum">
              <a:rPr lang="en-US" altLang="zh-CN">
                <a:solidFill>
                  <a:srgbClr val="000000"/>
                </a:solidFill>
                <a:latin typeface="Arial" charset="0"/>
                <a:ea typeface="宋体" panose="02010600030101010101" pitchFamily="2" charset="-122"/>
              </a:rPr>
              <a:pPr defTabSz="933237" fontAlgn="base">
                <a:spcBef>
                  <a:spcPct val="0"/>
                </a:spcBef>
                <a:spcAft>
                  <a:spcPct val="0"/>
                </a:spcAft>
                <a:defRPr/>
              </a:pPr>
              <a:t>34</a:t>
            </a:fld>
            <a:endParaRPr lang="en-US" altLang="zh-CN">
              <a:solidFill>
                <a:srgbClr val="000000"/>
              </a:solidFill>
              <a:latin typeface="Arial" charset="0"/>
              <a:ea typeface="宋体" panose="02010600030101010101" pitchFamily="2" charset="-122"/>
            </a:endParaRPr>
          </a:p>
        </p:txBody>
      </p:sp>
    </p:spTree>
    <p:extLst>
      <p:ext uri="{BB962C8B-B14F-4D97-AF65-F5344CB8AC3E}">
        <p14:creationId xmlns:p14="http://schemas.microsoft.com/office/powerpoint/2010/main" val="3044934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35</a:t>
            </a:fld>
            <a:endParaRPr lang="en-US">
              <a:solidFill>
                <a:srgbClr val="000000"/>
              </a:solidFill>
            </a:endParaRPr>
          </a:p>
        </p:txBody>
      </p:sp>
    </p:spTree>
    <p:extLst>
      <p:ext uri="{BB962C8B-B14F-4D97-AF65-F5344CB8AC3E}">
        <p14:creationId xmlns:p14="http://schemas.microsoft.com/office/powerpoint/2010/main" val="3325924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36</a:t>
            </a:fld>
            <a:endParaRPr lang="en-US">
              <a:solidFill>
                <a:srgbClr val="000000"/>
              </a:solidFill>
            </a:endParaRPr>
          </a:p>
        </p:txBody>
      </p:sp>
    </p:spTree>
    <p:extLst>
      <p:ext uri="{BB962C8B-B14F-4D97-AF65-F5344CB8AC3E}">
        <p14:creationId xmlns:p14="http://schemas.microsoft.com/office/powerpoint/2010/main" val="3795802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37</a:t>
            </a:fld>
            <a:endParaRPr lang="en-US">
              <a:solidFill>
                <a:srgbClr val="000000"/>
              </a:solidFill>
            </a:endParaRPr>
          </a:p>
        </p:txBody>
      </p:sp>
    </p:spTree>
    <p:extLst>
      <p:ext uri="{BB962C8B-B14F-4D97-AF65-F5344CB8AC3E}">
        <p14:creationId xmlns:p14="http://schemas.microsoft.com/office/powerpoint/2010/main" val="3192973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38</a:t>
            </a:fld>
            <a:endParaRPr lang="en-US">
              <a:solidFill>
                <a:srgbClr val="000000"/>
              </a:solidFill>
            </a:endParaRPr>
          </a:p>
        </p:txBody>
      </p:sp>
    </p:spTree>
    <p:extLst>
      <p:ext uri="{BB962C8B-B14F-4D97-AF65-F5344CB8AC3E}">
        <p14:creationId xmlns:p14="http://schemas.microsoft.com/office/powerpoint/2010/main" val="1792741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Total # cache blocks = Associativity  *  # sets </a:t>
            </a:r>
            <a:r>
              <a:rPr lang="en-US" sz="1200" i="1" dirty="0"/>
              <a:t>= #ways (blocks/set)  × # sets  ×  Bytes/block  </a:t>
            </a:r>
            <a:r>
              <a:rPr lang="en-US" sz="1200" i="1" dirty="0">
                <a:solidFill>
                  <a:srgbClr val="3366FF"/>
                </a:solidFill>
              </a:rPr>
              <a:t>C = N  ×  S  ×  B</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1"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r>
              <a:rPr lang="en-US" dirty="0"/>
              <a:t> </a:t>
            </a:r>
          </a:p>
        </p:txBody>
      </p:sp>
      <p:sp>
        <p:nvSpPr>
          <p:cNvPr id="4" name="Slide Number Placeholder 3"/>
          <p:cNvSpPr>
            <a:spLocks noGrp="1"/>
          </p:cNvSpPr>
          <p:nvPr>
            <p:ph type="sldNum" sz="quarter" idx="10"/>
          </p:nvPr>
        </p:nvSpPr>
        <p:spPr/>
        <p:txBody>
          <a:bodyPr/>
          <a:lstStyle/>
          <a:p>
            <a:fld id="{EF97FDFF-7B9F-7D4D-BFC0-AAD1F3D3D3CB}" type="slidenum">
              <a:rPr lang="en-US" smtClean="0"/>
              <a:pPr/>
              <a:t>2</a:t>
            </a:fld>
            <a:endParaRPr lang="en-US"/>
          </a:p>
        </p:txBody>
      </p:sp>
    </p:spTree>
    <p:extLst>
      <p:ext uri="{BB962C8B-B14F-4D97-AF65-F5344CB8AC3E}">
        <p14:creationId xmlns:p14="http://schemas.microsoft.com/office/powerpoint/2010/main" val="3396528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rPr>
              <a:t>8 word blocks =&gt; 32 bytes / block =&gt; </a:t>
            </a:r>
            <a:r>
              <a:rPr lang="en-US" altLang="zh-CN" dirty="0">
                <a:solidFill>
                  <a:schemeClr val="accent2"/>
                </a:solidFill>
              </a:rPr>
              <a:t>B</a:t>
            </a:r>
            <a:r>
              <a:rPr lang="en-US" dirty="0">
                <a:solidFill>
                  <a:schemeClr val="accent2"/>
                </a:solidFill>
              </a:rPr>
              <a:t>O = 5</a:t>
            </a:r>
          </a:p>
          <a:p>
            <a:r>
              <a:rPr lang="en-US" dirty="0">
                <a:solidFill>
                  <a:schemeClr val="accent2"/>
                </a:solidFill>
              </a:rPr>
              <a:t>32 KB / (32 bytes / block) = 2^10 blocks total</a:t>
            </a:r>
          </a:p>
          <a:p>
            <a:r>
              <a:rPr lang="en-US" dirty="0">
                <a:solidFill>
                  <a:schemeClr val="accent2"/>
                </a:solidFill>
              </a:rPr>
              <a:t>2^10 blocks / (4 blocks / set) = 2^8 sets total</a:t>
            </a:r>
          </a:p>
          <a:p>
            <a:r>
              <a:rPr lang="en-US" dirty="0">
                <a:solidFill>
                  <a:schemeClr val="accent2"/>
                </a:solidFill>
              </a:rPr>
              <a:t>Index bits will index into sets =&gt; I = 8</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39</a:t>
            </a:fld>
            <a:endParaRPr lang="en-US"/>
          </a:p>
        </p:txBody>
      </p:sp>
    </p:spTree>
    <p:extLst>
      <p:ext uri="{BB962C8B-B14F-4D97-AF65-F5344CB8AC3E}">
        <p14:creationId xmlns:p14="http://schemas.microsoft.com/office/powerpoint/2010/main" val="4231010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rPr>
              <a:t>8 word blocks =&gt; 32 bytes / block =&gt; </a:t>
            </a:r>
            <a:r>
              <a:rPr lang="en-US" altLang="zh-CN" dirty="0">
                <a:solidFill>
                  <a:schemeClr val="accent2"/>
                </a:solidFill>
              </a:rPr>
              <a:t>B</a:t>
            </a:r>
            <a:r>
              <a:rPr lang="en-US" dirty="0">
                <a:solidFill>
                  <a:schemeClr val="accent2"/>
                </a:solidFill>
              </a:rPr>
              <a:t>O = 5</a:t>
            </a:r>
          </a:p>
          <a:p>
            <a:r>
              <a:rPr lang="en-US" dirty="0">
                <a:solidFill>
                  <a:schemeClr val="accent2"/>
                </a:solidFill>
              </a:rPr>
              <a:t>32 KB / (32 bytes / block) = 2^10 blocks total</a:t>
            </a:r>
          </a:p>
          <a:p>
            <a:r>
              <a:rPr lang="en-US" dirty="0">
                <a:solidFill>
                  <a:schemeClr val="accent2"/>
                </a:solidFill>
              </a:rPr>
              <a:t>2^10 blocks / (4 blocks / set) = 2^8 sets total</a:t>
            </a:r>
          </a:p>
          <a:p>
            <a:r>
              <a:rPr lang="en-US" dirty="0">
                <a:solidFill>
                  <a:schemeClr val="accent2"/>
                </a:solidFill>
              </a:rPr>
              <a:t>Index bits will index into sets =&gt; I = 8</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40</a:t>
            </a:fld>
            <a:endParaRPr lang="en-US"/>
          </a:p>
        </p:txBody>
      </p:sp>
    </p:spTree>
    <p:extLst>
      <p:ext uri="{BB962C8B-B14F-4D97-AF65-F5344CB8AC3E}">
        <p14:creationId xmlns:p14="http://schemas.microsoft.com/office/powerpoint/2010/main" val="3091343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rPr>
              <a:t>8 word blocks =&gt; 32 bytes / block =&gt; </a:t>
            </a:r>
            <a:r>
              <a:rPr lang="en-US" altLang="zh-CN" dirty="0">
                <a:solidFill>
                  <a:schemeClr val="accent2"/>
                </a:solidFill>
              </a:rPr>
              <a:t>B</a:t>
            </a:r>
            <a:r>
              <a:rPr lang="en-US" dirty="0">
                <a:solidFill>
                  <a:schemeClr val="accent2"/>
                </a:solidFill>
              </a:rPr>
              <a:t>O = 5</a:t>
            </a:r>
          </a:p>
          <a:p>
            <a:r>
              <a:rPr lang="en-US" dirty="0">
                <a:solidFill>
                  <a:schemeClr val="accent2"/>
                </a:solidFill>
              </a:rPr>
              <a:t>32 KB / (32 bytes / block) = 2^10 blocks total</a:t>
            </a:r>
          </a:p>
          <a:p>
            <a:r>
              <a:rPr lang="en-US" dirty="0">
                <a:solidFill>
                  <a:schemeClr val="accent2"/>
                </a:solidFill>
              </a:rPr>
              <a:t>2^10 blocks / (4 blocks / set) = 2^8 sets total</a:t>
            </a:r>
          </a:p>
          <a:p>
            <a:r>
              <a:rPr lang="en-US" dirty="0">
                <a:solidFill>
                  <a:schemeClr val="accent2"/>
                </a:solidFill>
              </a:rPr>
              <a:t>Index bits will index into sets =&gt; I = 8</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41</a:t>
            </a:fld>
            <a:endParaRPr lang="en-US"/>
          </a:p>
        </p:txBody>
      </p:sp>
    </p:spTree>
    <p:extLst>
      <p:ext uri="{BB962C8B-B14F-4D97-AF65-F5344CB8AC3E}">
        <p14:creationId xmlns:p14="http://schemas.microsoft.com/office/powerpoint/2010/main" val="4025181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rPr>
              <a:t>8 word blocks =&gt; 32 bytes / block =&gt; </a:t>
            </a:r>
            <a:r>
              <a:rPr lang="en-US" altLang="zh-CN" dirty="0">
                <a:solidFill>
                  <a:schemeClr val="accent2"/>
                </a:solidFill>
              </a:rPr>
              <a:t>B</a:t>
            </a:r>
            <a:r>
              <a:rPr lang="en-US" dirty="0">
                <a:solidFill>
                  <a:schemeClr val="accent2"/>
                </a:solidFill>
              </a:rPr>
              <a:t>O = 5</a:t>
            </a:r>
          </a:p>
          <a:p>
            <a:r>
              <a:rPr lang="en-US" dirty="0">
                <a:solidFill>
                  <a:schemeClr val="accent2"/>
                </a:solidFill>
              </a:rPr>
              <a:t>32 KB / (32 bytes / block) = 2^10 blocks total</a:t>
            </a:r>
          </a:p>
          <a:p>
            <a:r>
              <a:rPr lang="en-US" dirty="0">
                <a:solidFill>
                  <a:schemeClr val="accent2"/>
                </a:solidFill>
              </a:rPr>
              <a:t>2^10 blocks / (4 blocks / set) = 2^8 sets total</a:t>
            </a:r>
          </a:p>
          <a:p>
            <a:r>
              <a:rPr lang="en-US" dirty="0">
                <a:solidFill>
                  <a:schemeClr val="accent2"/>
                </a:solidFill>
              </a:rPr>
              <a:t>Index bits will index into sets =&gt; I = 8</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42</a:t>
            </a:fld>
            <a:endParaRPr lang="en-US"/>
          </a:p>
        </p:txBody>
      </p:sp>
    </p:spTree>
    <p:extLst>
      <p:ext uri="{BB962C8B-B14F-4D97-AF65-F5344CB8AC3E}">
        <p14:creationId xmlns:p14="http://schemas.microsoft.com/office/powerpoint/2010/main" val="2827435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56</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57</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58</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If the block size gets too big, fetches become more expensive and the big blocks force out more useful data.</a:t>
            </a:r>
          </a:p>
          <a:p>
            <a:endParaRPr lang="en-SE" dirty="0"/>
          </a:p>
        </p:txBody>
      </p:sp>
    </p:spTree>
    <p:extLst>
      <p:ext uri="{BB962C8B-B14F-4D97-AF65-F5344CB8AC3E}">
        <p14:creationId xmlns:p14="http://schemas.microsoft.com/office/powerpoint/2010/main" val="942590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r>
              <a:rPr lang="en-GB" dirty="0"/>
              <a:t>Index bits will index into sets </a:t>
            </a:r>
            <a:endParaRPr lang="en-US" dirty="0"/>
          </a:p>
          <a:p>
            <a:r>
              <a:rPr lang="en-US" dirty="0"/>
              <a:t>32-bit address space, 32 KB 4-way SA cache with 8-word blocks. What is the breakdown of TIO bits?</a:t>
            </a:r>
          </a:p>
          <a:p>
            <a:endParaRPr lang="en-US" dirty="0"/>
          </a:p>
          <a:p>
            <a:r>
              <a:rPr lang="en-US" dirty="0"/>
              <a:t>32-bit address space, 32 KB FA cache with 8-word blocks.</a:t>
            </a:r>
          </a:p>
          <a:p>
            <a:endParaRPr lang="en-US" dirty="0"/>
          </a:p>
          <a:p>
            <a:pPr lvl="1"/>
            <a:endParaRPr lang="en-SE" dirty="0"/>
          </a:p>
        </p:txBody>
      </p:sp>
    </p:spTree>
    <p:extLst>
      <p:ext uri="{BB962C8B-B14F-4D97-AF65-F5344CB8AC3E}">
        <p14:creationId xmlns:p14="http://schemas.microsoft.com/office/powerpoint/2010/main" val="50483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Cache size = 16 * 2^10 bytes</a:t>
            </a:r>
          </a:p>
          <a:p>
            <a:r>
              <a:rPr lang="en-US" dirty="0"/>
              <a:t>cache block size = 16 bytes</a:t>
            </a:r>
          </a:p>
          <a:p>
            <a:r>
              <a:rPr lang="en-US" dirty="0"/>
              <a:t>Set size = cache block size * set associativity = 16 bytes * 2 = 32 bytes</a:t>
            </a:r>
          </a:p>
          <a:p>
            <a:r>
              <a:rPr lang="en-US" dirty="0"/>
              <a:t>Number of sets = 16 * 2^10 bytes / 32 bytes = 2^9</a:t>
            </a:r>
          </a:p>
          <a:p>
            <a:r>
              <a:rPr lang="en-US" dirty="0">
                <a:solidFill>
                  <a:srgbClr val="FF0000"/>
                </a:solidFill>
              </a:rPr>
              <a:t>Index bits = 9</a:t>
            </a:r>
          </a:p>
          <a:p>
            <a:r>
              <a:rPr lang="en-US" dirty="0"/>
              <a:t>Offset bits = 4</a:t>
            </a:r>
          </a:p>
          <a:p>
            <a:r>
              <a:rPr lang="en-US" dirty="0">
                <a:solidFill>
                  <a:srgbClr val="FF0000"/>
                </a:solidFill>
              </a:rPr>
              <a:t>Tag bits = 32 – 9 – 4 = 19</a:t>
            </a:r>
          </a:p>
          <a:p>
            <a:endParaRPr lang="en-US" dirty="0"/>
          </a:p>
          <a:p>
            <a:r>
              <a:rPr lang="en-US" dirty="0"/>
              <a:t>A: </a:t>
            </a:r>
          </a:p>
          <a:p>
            <a:r>
              <a:rPr lang="en-US" dirty="0"/>
              <a:t>Cache size = 16KB = 16 * 2^10 bytes</a:t>
            </a:r>
          </a:p>
          <a:p>
            <a:r>
              <a:rPr lang="en-US" dirty="0"/>
              <a:t>Cache block size = 4 words = 4 * 4 bytes = 16 bytes = 2^4</a:t>
            </a:r>
          </a:p>
          <a:p>
            <a:r>
              <a:rPr lang="en-US" dirty="0"/>
              <a:t>Number of cache blocks= 16 * 2^10 bytes / 16 bytes = 2^10</a:t>
            </a:r>
          </a:p>
          <a:p>
            <a:r>
              <a:rPr lang="en-US" dirty="0"/>
              <a:t>Index bits = 10</a:t>
            </a:r>
          </a:p>
          <a:p>
            <a:r>
              <a:rPr lang="en-US" dirty="0"/>
              <a:t>Offset bits = 4</a:t>
            </a:r>
          </a:p>
          <a:p>
            <a:r>
              <a:rPr lang="en-US" dirty="0"/>
              <a:t>Tag bits = 32 – 10 – 4 = 18</a:t>
            </a:r>
          </a:p>
          <a:p>
            <a:endParaRPr lang="en-SE" dirty="0"/>
          </a:p>
        </p:txBody>
      </p:sp>
    </p:spTree>
    <p:extLst>
      <p:ext uri="{BB962C8B-B14F-4D97-AF65-F5344CB8AC3E}">
        <p14:creationId xmlns:p14="http://schemas.microsoft.com/office/powerpoint/2010/main" val="2936803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defRPr/>
            </a:pPr>
            <a:r>
              <a:rPr lang="en-US" dirty="0"/>
              <a:t>16 Memory blocks = 16 words = 64 bytes =&gt; 6 bits to address all bytes (Memory and cache blocks always have the same size) 4 Cache blocks, 4 bytes (1 word) per block</a:t>
            </a:r>
          </a:p>
          <a:p>
            <a:pPr defTabSz="466618">
              <a:defRPr/>
            </a:pPr>
            <a:r>
              <a:rPr lang="en-US" dirty="0"/>
              <a:t>4 sets *1 block per set (direct mapped cache) = 4 blocks =</a:t>
            </a:r>
          </a:p>
          <a:p>
            <a:endParaRPr lang="en-US" sz="2000" dirty="0"/>
          </a:p>
          <a:p>
            <a:r>
              <a:rPr lang="en-US" sz="2000" dirty="0"/>
              <a:t># Memory blocks (16) &gt;&gt; # Cache blocks (4)</a:t>
            </a:r>
          </a:p>
          <a:p>
            <a:pPr lvl="1"/>
            <a:r>
              <a:rPr lang="en-US" sz="1600" dirty="0"/>
              <a:t>4 Memory blocks map to each cache block</a:t>
            </a:r>
          </a:p>
          <a:p>
            <a:r>
              <a:rPr lang="en-US" sz="2000" dirty="0"/>
              <a:t>Given a memory block, how to determine which cache set it is mapped to? </a:t>
            </a:r>
          </a:p>
          <a:p>
            <a:pPr lvl="1"/>
            <a:r>
              <a:rPr lang="en-US" sz="1600" dirty="0"/>
              <a:t>Look at </a:t>
            </a:r>
            <a:r>
              <a:rPr lang="en-US" altLang="zh-CN" sz="1600" i="1" dirty="0">
                <a:solidFill>
                  <a:srgbClr val="0000FF"/>
                </a:solidFill>
              </a:rPr>
              <a:t>Set I</a:t>
            </a:r>
            <a:r>
              <a:rPr lang="en-US" sz="1600" i="1" dirty="0">
                <a:solidFill>
                  <a:srgbClr val="0000FF"/>
                </a:solidFill>
              </a:rPr>
              <a:t>ndex</a:t>
            </a:r>
            <a:r>
              <a:rPr lang="en-US" sz="1600" dirty="0"/>
              <a:t>: middle two bits</a:t>
            </a:r>
          </a:p>
          <a:p>
            <a:r>
              <a:rPr lang="en-US" sz="2000" dirty="0"/>
              <a:t>A cache set may contain 1 of 4 possible memory blocks, which exact memory block is mapped to it? </a:t>
            </a:r>
          </a:p>
          <a:p>
            <a:pPr lvl="1"/>
            <a:r>
              <a:rPr lang="en-US" sz="1600" dirty="0"/>
              <a:t>Look at </a:t>
            </a:r>
            <a:r>
              <a:rPr lang="en-US" sz="1600" i="1" dirty="0">
                <a:solidFill>
                  <a:srgbClr val="0000FF"/>
                </a:solidFill>
              </a:rPr>
              <a:t>tag</a:t>
            </a:r>
            <a:r>
              <a:rPr lang="en-US" sz="1600" dirty="0"/>
              <a:t>: top two bits</a:t>
            </a:r>
          </a:p>
          <a:p>
            <a:pPr defTabSz="466618">
              <a:defRPr/>
            </a:pPr>
            <a:endParaRPr lang="en-US" dirty="0"/>
          </a:p>
          <a:p>
            <a:pPr defTabSz="466618">
              <a:defRPr/>
            </a:pPr>
            <a:endParaRPr lang="en-US" dirty="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17</a:t>
            </a:fld>
            <a:endParaRPr lang="en-US"/>
          </a:p>
        </p:txBody>
      </p:sp>
    </p:spTree>
    <p:extLst>
      <p:ext uri="{BB962C8B-B14F-4D97-AF65-F5344CB8AC3E}">
        <p14:creationId xmlns:p14="http://schemas.microsoft.com/office/powerpoint/2010/main" val="2246921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881390" eaLnBrk="0" fontAlgn="base" hangingPunct="0">
              <a:spcBef>
                <a:spcPct val="0"/>
              </a:spcBef>
              <a:spcAft>
                <a:spcPct val="0"/>
              </a:spcAft>
              <a:defRPr/>
            </a:pPr>
            <a:r>
              <a:rPr lang="en-US" sz="1000" i="1">
                <a:solidFill>
                  <a:srgbClr val="0000FF"/>
                </a:solidFill>
                <a:latin typeface="Times New Roman" charset="0"/>
              </a:rPr>
              <a:t>CS252 S05</a:t>
            </a:r>
          </a:p>
        </p:txBody>
      </p:sp>
      <p:sp>
        <p:nvSpPr>
          <p:cNvPr id="7" name="Rectangle 5"/>
          <p:cNvSpPr>
            <a:spLocks noGrp="1" noChangeArrowheads="1"/>
          </p:cNvSpPr>
          <p:nvPr>
            <p:ph type="sldNum" sz="quarter" idx="5"/>
          </p:nvPr>
        </p:nvSpPr>
        <p:spPr>
          <a:ln/>
        </p:spPr>
        <p:txBody>
          <a:bodyPr/>
          <a:lstStyle/>
          <a:p>
            <a:pPr defTabSz="881390" eaLnBrk="0" fontAlgn="base" hangingPunct="0">
              <a:spcBef>
                <a:spcPct val="0"/>
              </a:spcBef>
              <a:spcAft>
                <a:spcPct val="0"/>
              </a:spcAft>
              <a:defRPr/>
            </a:pPr>
            <a:fld id="{5AC0FC8B-A6C6-9D47-A748-EF5366235BD0}" type="slidenum">
              <a:rPr lang="en-US" sz="1000" i="1">
                <a:solidFill>
                  <a:srgbClr val="0000FF"/>
                </a:solidFill>
                <a:latin typeface="Times New Roman" charset="0"/>
              </a:rPr>
              <a:pPr defTabSz="881390" eaLnBrk="0" fontAlgn="base" hangingPunct="0">
                <a:spcBef>
                  <a:spcPct val="0"/>
                </a:spcBef>
                <a:spcAft>
                  <a:spcPct val="0"/>
                </a:spcAft>
                <a:defRPr/>
              </a:pPr>
              <a:t>22</a:t>
            </a:fld>
            <a:endParaRPr lang="en-US" sz="1000" i="1">
              <a:solidFill>
                <a:srgbClr val="0000FF"/>
              </a:solidFill>
              <a:latin typeface="Times New Roman" charset="0"/>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2</a:t>
            </a:r>
            <a:r>
              <a:rPr lang="en-US" altLang="zh-CN" i="1" dirty="0">
                <a:solidFill>
                  <a:srgbClr val="56127A"/>
                </a:solidFill>
                <a:latin typeface="Verdana" charset="0"/>
              </a:rPr>
              <a:t>=0</a:t>
            </a:r>
            <a:r>
              <a:rPr lang="en-US" i="1" dirty="0">
                <a:solidFill>
                  <a:srgbClr val="56127A"/>
                </a:solidFill>
                <a:latin typeface="Verdana" charset="0"/>
              </a:rPr>
              <a:t>)</a:t>
            </a:r>
            <a:endParaRPr lang="en-US" dirty="0"/>
          </a:p>
        </p:txBody>
      </p:sp>
    </p:spTree>
    <p:extLst>
      <p:ext uri="{BB962C8B-B14F-4D97-AF65-F5344CB8AC3E}">
        <p14:creationId xmlns:p14="http://schemas.microsoft.com/office/powerpoint/2010/main" val="2361207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881390" eaLnBrk="0" fontAlgn="base" hangingPunct="0">
              <a:spcBef>
                <a:spcPct val="0"/>
              </a:spcBef>
              <a:spcAft>
                <a:spcPct val="0"/>
              </a:spcAft>
              <a:defRPr/>
            </a:pPr>
            <a:r>
              <a:rPr lang="en-US" sz="1000" i="1">
                <a:solidFill>
                  <a:srgbClr val="0000FF"/>
                </a:solidFill>
                <a:latin typeface="Times New Roman" charset="0"/>
              </a:rPr>
              <a:t>CS252 S05</a:t>
            </a:r>
          </a:p>
        </p:txBody>
      </p:sp>
      <p:sp>
        <p:nvSpPr>
          <p:cNvPr id="7" name="Rectangle 5"/>
          <p:cNvSpPr>
            <a:spLocks noGrp="1" noChangeArrowheads="1"/>
          </p:cNvSpPr>
          <p:nvPr>
            <p:ph type="sldNum" sz="quarter" idx="5"/>
          </p:nvPr>
        </p:nvSpPr>
        <p:spPr>
          <a:ln/>
        </p:spPr>
        <p:txBody>
          <a:bodyPr/>
          <a:lstStyle/>
          <a:p>
            <a:pPr defTabSz="881390" eaLnBrk="0" fontAlgn="base" hangingPunct="0">
              <a:spcBef>
                <a:spcPct val="0"/>
              </a:spcBef>
              <a:spcAft>
                <a:spcPct val="0"/>
              </a:spcAft>
              <a:defRPr/>
            </a:pPr>
            <a:fld id="{5AC0FC8B-A6C6-9D47-A748-EF5366235BD0}" type="slidenum">
              <a:rPr lang="en-US" sz="1000" i="1">
                <a:solidFill>
                  <a:srgbClr val="0000FF"/>
                </a:solidFill>
                <a:latin typeface="Times New Roman" charset="0"/>
              </a:rPr>
              <a:pPr defTabSz="881390" eaLnBrk="0" fontAlgn="base" hangingPunct="0">
                <a:spcBef>
                  <a:spcPct val="0"/>
                </a:spcBef>
                <a:spcAft>
                  <a:spcPct val="0"/>
                </a:spcAft>
                <a:defRPr/>
              </a:pPr>
              <a:t>24</a:t>
            </a:fld>
            <a:endParaRPr lang="en-US" sz="1000" i="1">
              <a:solidFill>
                <a:srgbClr val="0000FF"/>
              </a:solidFill>
              <a:latin typeface="Times New Roman" charset="0"/>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2</a:t>
            </a:r>
            <a:r>
              <a:rPr lang="en-US" altLang="zh-CN" i="1" dirty="0">
                <a:solidFill>
                  <a:srgbClr val="56127A"/>
                </a:solidFill>
                <a:latin typeface="Verdana" charset="0"/>
              </a:rPr>
              <a:t>=0</a:t>
            </a:r>
            <a:r>
              <a:rPr lang="en-US" i="1" dirty="0">
                <a:solidFill>
                  <a:srgbClr val="56127A"/>
                </a:solidFill>
                <a:latin typeface="Verdana" charset="0"/>
              </a:rPr>
              <a:t>)</a:t>
            </a:r>
            <a:endParaRPr lang="en-US" dirty="0"/>
          </a:p>
        </p:txBody>
      </p:sp>
    </p:spTree>
    <p:extLst>
      <p:ext uri="{BB962C8B-B14F-4D97-AF65-F5344CB8AC3E}">
        <p14:creationId xmlns:p14="http://schemas.microsoft.com/office/powerpoint/2010/main" val="932482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931334" y="1193800"/>
            <a:ext cx="5020733"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55267" y="1193800"/>
            <a:ext cx="5020733"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74673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lgn="ct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0"/>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717437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4"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3187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817911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70959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269351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1621507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551438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069525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37528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6996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204055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419219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69426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029013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531828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1917701" y="198438"/>
            <a:ext cx="9649884" cy="1143000"/>
          </a:xfrm>
        </p:spPr>
        <p:txBody>
          <a:bodyPr/>
          <a:lstStyle/>
          <a:p>
            <a:r>
              <a:rPr lang="zh-CN" altLang="en-US"/>
              <a:t>单击此处编辑母版标题样式</a:t>
            </a:r>
          </a:p>
        </p:txBody>
      </p:sp>
      <p:sp>
        <p:nvSpPr>
          <p:cNvPr id="3" name="剪贴画占位符 2"/>
          <p:cNvSpPr>
            <a:spLocks noGrp="1"/>
          </p:cNvSpPr>
          <p:nvPr>
            <p:ph type="clipArt" sz="half" idx="1"/>
          </p:nvPr>
        </p:nvSpPr>
        <p:spPr>
          <a:xfrm>
            <a:off x="1102784" y="1557339"/>
            <a:ext cx="5080000" cy="4535487"/>
          </a:xfrm>
        </p:spPr>
        <p:txBody>
          <a:bodyPr/>
          <a:lstStyle/>
          <a:p>
            <a:pPr lvl="0"/>
            <a:endParaRPr lang="zh-CN" altLang="en-US" noProof="0"/>
          </a:p>
        </p:txBody>
      </p:sp>
      <p:sp>
        <p:nvSpPr>
          <p:cNvPr id="4" name="文本占位符 3"/>
          <p:cNvSpPr>
            <a:spLocks noGrp="1"/>
          </p:cNvSpPr>
          <p:nvPr>
            <p:ph type="body" sz="half" idx="2"/>
          </p:nvPr>
        </p:nvSpPr>
        <p:spPr>
          <a:xfrm>
            <a:off x="6385984" y="1557339"/>
            <a:ext cx="5080000" cy="4535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5921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499899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39469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0751987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1117601" y="152400"/>
            <a:ext cx="9723967"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30" name="Rectangle 6"/>
          <p:cNvSpPr>
            <a:spLocks noGrp="1" noChangeArrowheads="1"/>
          </p:cNvSpPr>
          <p:nvPr>
            <p:ph type="body" idx="1"/>
          </p:nvPr>
        </p:nvSpPr>
        <p:spPr bwMode="auto">
          <a:xfrm>
            <a:off x="931333" y="1066800"/>
            <a:ext cx="10244667" cy="5054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047395066"/>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Lst>
  <p:hf hdr="0" ftr="0" dt="0"/>
  <p:txStyles>
    <p:titleStyle>
      <a:lvl1pPr algn="ctr" rtl="0" eaLnBrk="0" fontAlgn="base" hangingPunct="0">
        <a:lnSpc>
          <a:spcPct val="90000"/>
        </a:lnSpc>
        <a:spcBef>
          <a:spcPct val="0"/>
        </a:spcBef>
        <a:spcAft>
          <a:spcPct val="0"/>
        </a:spcAft>
        <a:defRPr lang="en-US" sz="4400" b="0" kern="1200">
          <a:solidFill>
            <a:srgbClr val="FF0000"/>
          </a:solidFill>
          <a:latin typeface="Calibri" panose="020F0502020204030204" pitchFamily="34" charset="0"/>
          <a:ea typeface="+mj-ea"/>
          <a:cs typeface="Calibri" panose="020F0502020204030204" pitchFamily="34" charset="0"/>
        </a:defRPr>
      </a:lvl1pPr>
      <a:lvl2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0" fontAlgn="base" hangingPunct="0">
        <a:lnSpc>
          <a:spcPct val="90000"/>
        </a:lnSpc>
        <a:spcBef>
          <a:spcPct val="0"/>
        </a:spcBef>
        <a:spcAft>
          <a:spcPct val="0"/>
        </a:spcAft>
        <a:defRPr sz="3200" b="1">
          <a:solidFill>
            <a:srgbClr val="0332B7"/>
          </a:solidFill>
          <a:latin typeface="Arial" charset="0"/>
        </a:defRPr>
      </a:lvl6pPr>
      <a:lvl7pPr marL="914400" algn="l" rtl="0" eaLnBrk="0" fontAlgn="base" hangingPunct="0">
        <a:lnSpc>
          <a:spcPct val="90000"/>
        </a:lnSpc>
        <a:spcBef>
          <a:spcPct val="0"/>
        </a:spcBef>
        <a:spcAft>
          <a:spcPct val="0"/>
        </a:spcAft>
        <a:defRPr sz="3200" b="1">
          <a:solidFill>
            <a:srgbClr val="0332B7"/>
          </a:solidFill>
          <a:latin typeface="Arial" charset="0"/>
        </a:defRPr>
      </a:lvl7pPr>
      <a:lvl8pPr marL="1371600" algn="l" rtl="0" eaLnBrk="0" fontAlgn="base" hangingPunct="0">
        <a:lnSpc>
          <a:spcPct val="90000"/>
        </a:lnSpc>
        <a:spcBef>
          <a:spcPct val="0"/>
        </a:spcBef>
        <a:spcAft>
          <a:spcPct val="0"/>
        </a:spcAft>
        <a:defRPr sz="3200" b="1">
          <a:solidFill>
            <a:srgbClr val="0332B7"/>
          </a:solidFill>
          <a:latin typeface="Arial" charset="0"/>
        </a:defRPr>
      </a:lvl8pPr>
      <a:lvl9pPr marL="1828800" algn="l" rtl="0" eaLnBrk="0" fontAlgn="base" hangingPunct="0">
        <a:lnSpc>
          <a:spcPct val="90000"/>
        </a:lnSpc>
        <a:spcBef>
          <a:spcPct val="0"/>
        </a:spcBef>
        <a:spcAft>
          <a:spcPct val="0"/>
        </a:spcAft>
        <a:defRPr sz="3200" b="1">
          <a:solidFill>
            <a:srgbClr val="0332B7"/>
          </a:solidFill>
          <a:latin typeface="Arial" charset="0"/>
        </a:defRPr>
      </a:lvl9pPr>
    </p:titleStyle>
    <p:body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197426275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7</a:t>
            </a:r>
            <a:br>
              <a:rPr lang="en-US" sz="3000" dirty="0"/>
            </a:br>
            <a:br>
              <a:rPr lang="en-US" sz="3000" dirty="0"/>
            </a:br>
            <a:br>
              <a:rPr lang="en-US" sz="3000" dirty="0"/>
            </a:br>
            <a:r>
              <a:rPr lang="en-US" sz="3000" dirty="0"/>
              <a:t>Memory System I: Cache</a:t>
            </a:r>
            <a:br>
              <a:rPr lang="en-US" sz="3000" dirty="0"/>
            </a:br>
            <a:r>
              <a:rPr lang="en-US" sz="3000" dirty="0"/>
              <a:t>Exercises ANS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DM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10</a:t>
            </a:fld>
            <a:endParaRPr lang="en-US"/>
          </a:p>
        </p:txBody>
      </p:sp>
      <p:sp>
        <p:nvSpPr>
          <p:cNvPr id="56" name="Content Placeholder 55"/>
          <p:cNvSpPr>
            <a:spLocks noGrp="1"/>
          </p:cNvSpPr>
          <p:nvPr>
            <p:ph idx="1"/>
          </p:nvPr>
        </p:nvSpPr>
        <p:spPr>
          <a:xfrm>
            <a:off x="381000" y="1744499"/>
            <a:ext cx="10972800" cy="5251708"/>
          </a:xfrm>
        </p:spPr>
        <p:txBody>
          <a:bodyPr>
            <a:normAutofit fontScale="85000" lnSpcReduction="10000"/>
          </a:bodyPr>
          <a:lstStyle/>
          <a:p>
            <a:r>
              <a:rPr lang="en-US" dirty="0"/>
              <a:t>2. Cache hit or miss </a:t>
            </a:r>
            <a:r>
              <a:rPr lang="en-US" altLang="zh-CN" dirty="0"/>
              <a:t>for referencing the following memory addresses? If cache hit, give the actual value returned: </a:t>
            </a:r>
            <a:r>
              <a:rPr lang="en-US" dirty="0"/>
              <a:t>0x7AC, 0x024, 0x99F</a:t>
            </a:r>
          </a:p>
          <a:p>
            <a:r>
              <a:rPr lang="en-US" dirty="0"/>
              <a:t>0x7AC = </a:t>
            </a:r>
            <a:r>
              <a:rPr lang="en-US" dirty="0">
                <a:solidFill>
                  <a:srgbClr val="FF0000"/>
                </a:solidFill>
              </a:rPr>
              <a:t>0111 10</a:t>
            </a:r>
            <a:r>
              <a:rPr lang="en-US" dirty="0">
                <a:solidFill>
                  <a:schemeClr val="tx2"/>
                </a:solidFill>
              </a:rPr>
              <a:t>10 11</a:t>
            </a:r>
            <a:r>
              <a:rPr lang="en-US" dirty="0"/>
              <a:t>00 (bin). Set Index=</a:t>
            </a:r>
            <a:r>
              <a:rPr lang="en-US" dirty="0">
                <a:solidFill>
                  <a:schemeClr val="tx2"/>
                </a:solidFill>
              </a:rPr>
              <a:t>1011</a:t>
            </a:r>
            <a:r>
              <a:rPr lang="en-US" dirty="0"/>
              <a:t>(bin)=0xB. The set with index 0xB has a single block with Valid=0, hence it is a cache miss (no need to check for tag match. Even though the table shows some data in this block, all data is invalid with Valid=0).</a:t>
            </a:r>
          </a:p>
          <a:p>
            <a:r>
              <a:rPr lang="en-US" dirty="0"/>
              <a:t>0x024 = </a:t>
            </a:r>
            <a:r>
              <a:rPr lang="en-US" dirty="0">
                <a:solidFill>
                  <a:srgbClr val="FF0000"/>
                </a:solidFill>
              </a:rPr>
              <a:t>0000 00</a:t>
            </a:r>
            <a:r>
              <a:rPr lang="en-US" dirty="0">
                <a:solidFill>
                  <a:schemeClr val="tx2"/>
                </a:solidFill>
              </a:rPr>
              <a:t>10 01</a:t>
            </a:r>
            <a:r>
              <a:rPr lang="en-US" dirty="0"/>
              <a:t>00 (bin). Set Index=</a:t>
            </a:r>
            <a:r>
              <a:rPr lang="en-US" dirty="0">
                <a:solidFill>
                  <a:schemeClr val="tx2"/>
                </a:solidFill>
              </a:rPr>
              <a:t>1001</a:t>
            </a:r>
            <a:r>
              <a:rPr lang="en-US" dirty="0"/>
              <a:t>(bin)=0x9. The set with index 0x9 has a single block with Valid=1, and the Tag </a:t>
            </a:r>
            <a:r>
              <a:rPr lang="en-US" dirty="0">
                <a:solidFill>
                  <a:srgbClr val="FF0000"/>
                </a:solidFill>
              </a:rPr>
              <a:t>000000 </a:t>
            </a:r>
            <a:r>
              <a:rPr lang="en-US" dirty="0"/>
              <a:t>(bin) = 0x0 matches, hence it is a cache hit. The Byte offset is 00, hence the actual data returned is 0x01 contained in B0.</a:t>
            </a:r>
          </a:p>
          <a:p>
            <a:r>
              <a:rPr lang="en-US" dirty="0"/>
              <a:t>0x99F = </a:t>
            </a:r>
            <a:r>
              <a:rPr lang="en-US" dirty="0">
                <a:solidFill>
                  <a:srgbClr val="FF0000"/>
                </a:solidFill>
              </a:rPr>
              <a:t>1001 10</a:t>
            </a:r>
            <a:r>
              <a:rPr lang="en-US" dirty="0">
                <a:solidFill>
                  <a:schemeClr val="tx2"/>
                </a:solidFill>
              </a:rPr>
              <a:t>01 11</a:t>
            </a:r>
            <a:r>
              <a:rPr lang="en-US" dirty="0"/>
              <a:t>11</a:t>
            </a:r>
            <a:r>
              <a:rPr lang="en-US" dirty="0">
                <a:solidFill>
                  <a:srgbClr val="FF0000"/>
                </a:solidFill>
              </a:rPr>
              <a:t> </a:t>
            </a:r>
            <a:r>
              <a:rPr lang="en-US" dirty="0"/>
              <a:t>(bin). Set Index=</a:t>
            </a:r>
            <a:r>
              <a:rPr lang="en-US" dirty="0">
                <a:solidFill>
                  <a:schemeClr val="tx2"/>
                </a:solidFill>
              </a:rPr>
              <a:t>0111</a:t>
            </a:r>
            <a:r>
              <a:rPr lang="en-US" dirty="0"/>
              <a:t>(bin)=0x7. The set with index 0x7 has a single block with Valid=0, hence it is a cache miss (no need to check for tag match).</a:t>
            </a:r>
          </a:p>
        </p:txBody>
      </p:sp>
      <p:pic>
        <p:nvPicPr>
          <p:cNvPr id="9" name="Picture 8"/>
          <p:cNvPicPr>
            <a:picLocks noChangeAspect="1"/>
          </p:cNvPicPr>
          <p:nvPr/>
        </p:nvPicPr>
        <p:blipFill>
          <a:blip r:embed="rId2"/>
          <a:stretch>
            <a:fillRect/>
          </a:stretch>
        </p:blipFill>
        <p:spPr>
          <a:xfrm>
            <a:off x="7467600" y="0"/>
            <a:ext cx="4686718" cy="1744499"/>
          </a:xfrm>
          <a:prstGeom prst="rect">
            <a:avLst/>
          </a:prstGeom>
        </p:spPr>
      </p:pic>
    </p:spTree>
    <p:extLst>
      <p:ext uri="{BB962C8B-B14F-4D97-AF65-F5344CB8AC3E}">
        <p14:creationId xmlns:p14="http://schemas.microsoft.com/office/powerpoint/2010/main" val="97248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12-bit 2-way SA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11</a:t>
            </a:fld>
            <a:endParaRPr lang="en-US"/>
          </a:p>
        </p:txBody>
      </p:sp>
      <p:sp>
        <p:nvSpPr>
          <p:cNvPr id="56" name="Content Placeholder 55"/>
          <p:cNvSpPr>
            <a:spLocks noGrp="1"/>
          </p:cNvSpPr>
          <p:nvPr>
            <p:ph idx="1"/>
          </p:nvPr>
        </p:nvSpPr>
        <p:spPr>
          <a:xfrm>
            <a:off x="381000" y="1219200"/>
            <a:ext cx="10972800" cy="2133599"/>
          </a:xfrm>
        </p:spPr>
        <p:txBody>
          <a:bodyPr>
            <a:normAutofit fontScale="92500" lnSpcReduction="20000"/>
          </a:bodyPr>
          <a:lstStyle/>
          <a:p>
            <a:r>
              <a:rPr lang="en-US" dirty="0"/>
              <a:t>Consider 12-bit memory address; 2-way SA cache with block size 4B</a:t>
            </a:r>
            <a:r>
              <a:rPr lang="en-US"/>
              <a:t>; total of </a:t>
            </a:r>
            <a:r>
              <a:rPr lang="en-US" dirty="0"/>
              <a:t>16 cache blocks with contents shown below ("—“ means invalid data). All values are in hex. </a:t>
            </a:r>
          </a:p>
          <a:p>
            <a:pPr lvl="1"/>
            <a:r>
              <a:rPr lang="en-US" altLang="zh-CN" dirty="0"/>
              <a:t>1. What are the sizes of Tag, Set Index, Offset?</a:t>
            </a:r>
          </a:p>
          <a:p>
            <a:pPr lvl="1"/>
            <a:r>
              <a:rPr lang="en-US" dirty="0"/>
              <a:t>2. </a:t>
            </a:r>
            <a:r>
              <a:rPr lang="en-US" altLang="zh-CN" dirty="0"/>
              <a:t>If cache hit, give the actual value returned: </a:t>
            </a:r>
            <a:r>
              <a:rPr lang="en-US" dirty="0"/>
              <a:t>0x435, 0x388, 0x0D3</a:t>
            </a:r>
          </a:p>
        </p:txBody>
      </p:sp>
      <p:pic>
        <p:nvPicPr>
          <p:cNvPr id="3" name="Picture 2"/>
          <p:cNvPicPr>
            <a:picLocks noChangeAspect="1"/>
          </p:cNvPicPr>
          <p:nvPr/>
        </p:nvPicPr>
        <p:blipFill>
          <a:blip r:embed="rId2"/>
          <a:stretch>
            <a:fillRect/>
          </a:stretch>
        </p:blipFill>
        <p:spPr>
          <a:xfrm>
            <a:off x="1600199" y="3124200"/>
            <a:ext cx="9292877" cy="3505200"/>
          </a:xfrm>
          <a:prstGeom prst="rect">
            <a:avLst/>
          </a:prstGeom>
        </p:spPr>
      </p:pic>
    </p:spTree>
    <p:extLst>
      <p:ext uri="{BB962C8B-B14F-4D97-AF65-F5344CB8AC3E}">
        <p14:creationId xmlns:p14="http://schemas.microsoft.com/office/powerpoint/2010/main" val="2257299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2-way SA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12</a:t>
            </a:fld>
            <a:endParaRPr lang="en-US"/>
          </a:p>
        </p:txBody>
      </p:sp>
      <p:sp>
        <p:nvSpPr>
          <p:cNvPr id="56" name="Content Placeholder 55"/>
          <p:cNvSpPr>
            <a:spLocks noGrp="1"/>
          </p:cNvSpPr>
          <p:nvPr>
            <p:ph idx="1"/>
          </p:nvPr>
        </p:nvSpPr>
        <p:spPr>
          <a:xfrm>
            <a:off x="381000" y="1703850"/>
            <a:ext cx="10972800" cy="3477750"/>
          </a:xfrm>
        </p:spPr>
        <p:txBody>
          <a:bodyPr>
            <a:normAutofit/>
          </a:bodyPr>
          <a:lstStyle/>
          <a:p>
            <a:r>
              <a:rPr lang="en-US" altLang="zh-CN" dirty="0"/>
              <a:t>1. What are the sizes of Tag, Set Index, Offset?</a:t>
            </a:r>
          </a:p>
          <a:p>
            <a:r>
              <a:rPr lang="en-US" altLang="zh-CN" dirty="0"/>
              <a:t># Bytes/block=4, hence Offset size=2</a:t>
            </a:r>
          </a:p>
          <a:p>
            <a:r>
              <a:rPr lang="en-US" altLang="zh-CN" dirty="0"/>
              <a:t># Sets=#blocks/#ways=16/2=8, hence SI size=3</a:t>
            </a:r>
          </a:p>
          <a:p>
            <a:r>
              <a:rPr lang="en-US" altLang="zh-CN" dirty="0"/>
              <a:t>Tag size=12-3-2=7</a:t>
            </a:r>
          </a:p>
        </p:txBody>
      </p:sp>
      <p:sp>
        <p:nvSpPr>
          <p:cNvPr id="6" name="TextBox 5"/>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7" name="TextBox 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pic>
        <p:nvPicPr>
          <p:cNvPr id="8" name="Picture 7"/>
          <p:cNvPicPr>
            <a:picLocks noChangeAspect="1"/>
          </p:cNvPicPr>
          <p:nvPr/>
        </p:nvPicPr>
        <p:blipFill>
          <a:blip r:embed="rId2"/>
          <a:stretch>
            <a:fillRect/>
          </a:stretch>
        </p:blipFill>
        <p:spPr>
          <a:xfrm>
            <a:off x="7240000" y="0"/>
            <a:ext cx="4917389" cy="1854801"/>
          </a:xfrm>
          <a:prstGeom prst="rect">
            <a:avLst/>
          </a:prstGeom>
        </p:spPr>
      </p:pic>
    </p:spTree>
    <p:extLst>
      <p:ext uri="{BB962C8B-B14F-4D97-AF65-F5344CB8AC3E}">
        <p14:creationId xmlns:p14="http://schemas.microsoft.com/office/powerpoint/2010/main" val="328989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2-way SA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13</a:t>
            </a:fld>
            <a:endParaRPr lang="en-US"/>
          </a:p>
        </p:txBody>
      </p:sp>
      <p:pic>
        <p:nvPicPr>
          <p:cNvPr id="8" name="Picture 7"/>
          <p:cNvPicPr>
            <a:picLocks noChangeAspect="1"/>
          </p:cNvPicPr>
          <p:nvPr/>
        </p:nvPicPr>
        <p:blipFill>
          <a:blip r:embed="rId2"/>
          <a:stretch>
            <a:fillRect/>
          </a:stretch>
        </p:blipFill>
        <p:spPr>
          <a:xfrm>
            <a:off x="7240000" y="0"/>
            <a:ext cx="4917389" cy="1854801"/>
          </a:xfrm>
          <a:prstGeom prst="rect">
            <a:avLst/>
          </a:prstGeom>
        </p:spPr>
      </p:pic>
      <p:sp>
        <p:nvSpPr>
          <p:cNvPr id="9" name="Content Placeholder 55"/>
          <p:cNvSpPr txBox="1">
            <a:spLocks/>
          </p:cNvSpPr>
          <p:nvPr/>
        </p:nvSpPr>
        <p:spPr>
          <a:xfrm>
            <a:off x="381000" y="1744499"/>
            <a:ext cx="10972800" cy="5251708"/>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2. Cache hit or miss </a:t>
            </a:r>
            <a:r>
              <a:rPr lang="en-US" altLang="zh-CN" dirty="0"/>
              <a:t>for referencing the following memory addresses? If cache hit, give the actual value returned: </a:t>
            </a:r>
            <a:r>
              <a:rPr lang="en-US" dirty="0"/>
              <a:t>0x435, 0x388, 0x0D3</a:t>
            </a:r>
          </a:p>
          <a:p>
            <a:r>
              <a:rPr lang="en-US" dirty="0"/>
              <a:t>0x435 = </a:t>
            </a:r>
            <a:r>
              <a:rPr lang="en-US" dirty="0">
                <a:solidFill>
                  <a:srgbClr val="FF0000"/>
                </a:solidFill>
              </a:rPr>
              <a:t>0100 001</a:t>
            </a:r>
            <a:r>
              <a:rPr lang="en-US" dirty="0">
                <a:solidFill>
                  <a:schemeClr val="tx2"/>
                </a:solidFill>
              </a:rPr>
              <a:t>1 01</a:t>
            </a:r>
            <a:r>
              <a:rPr lang="en-US" dirty="0"/>
              <a:t>01 (bin). Set Index=</a:t>
            </a:r>
            <a:r>
              <a:rPr lang="en-US" dirty="0">
                <a:solidFill>
                  <a:schemeClr val="tx2"/>
                </a:solidFill>
              </a:rPr>
              <a:t>101</a:t>
            </a:r>
            <a:r>
              <a:rPr lang="en-US" dirty="0"/>
              <a:t>(bin)=0x5. The set with index 0x5 has 2 blocks, but only one block with Valid=1. The Tag </a:t>
            </a:r>
            <a:r>
              <a:rPr lang="en-US" dirty="0">
                <a:solidFill>
                  <a:srgbClr val="FF0000"/>
                </a:solidFill>
              </a:rPr>
              <a:t>0100001 </a:t>
            </a:r>
            <a:r>
              <a:rPr lang="en-US" dirty="0"/>
              <a:t>(bin) = 0x21 matches the valid block Tag, hence it is a cache hit. The Byte offset is 01, hence the actual data returned is 0xAD contained in B1.</a:t>
            </a:r>
          </a:p>
          <a:p>
            <a:r>
              <a:rPr lang="en-US" dirty="0"/>
              <a:t>0x388 = </a:t>
            </a:r>
            <a:r>
              <a:rPr lang="en-US" dirty="0">
                <a:solidFill>
                  <a:srgbClr val="FF0000"/>
                </a:solidFill>
              </a:rPr>
              <a:t>0011 100</a:t>
            </a:r>
            <a:r>
              <a:rPr lang="en-US" dirty="0">
                <a:solidFill>
                  <a:schemeClr val="tx2"/>
                </a:solidFill>
              </a:rPr>
              <a:t>0 10</a:t>
            </a:r>
            <a:r>
              <a:rPr lang="en-US" dirty="0"/>
              <a:t>00 (bin). Set Index=</a:t>
            </a:r>
            <a:r>
              <a:rPr lang="en-US" dirty="0">
                <a:solidFill>
                  <a:schemeClr val="tx2"/>
                </a:solidFill>
              </a:rPr>
              <a:t>010</a:t>
            </a:r>
            <a:r>
              <a:rPr lang="en-US" dirty="0"/>
              <a:t>(bin)=0x2. The set with index 0x2 has 2 blocks, both with Valid=1, but the Tag </a:t>
            </a:r>
            <a:r>
              <a:rPr lang="en-US" dirty="0">
                <a:solidFill>
                  <a:srgbClr val="FF0000"/>
                </a:solidFill>
              </a:rPr>
              <a:t>0011100 </a:t>
            </a:r>
            <a:r>
              <a:rPr lang="en-US" dirty="0"/>
              <a:t>(bin) = 0x1C does not match any valid block Tag (0x03, 0x0E), hence it is a cache miss.</a:t>
            </a:r>
          </a:p>
          <a:p>
            <a:r>
              <a:rPr lang="en-US" dirty="0"/>
              <a:t>0x0D3 = </a:t>
            </a:r>
            <a:r>
              <a:rPr lang="en-US" dirty="0">
                <a:solidFill>
                  <a:srgbClr val="FF0000"/>
                </a:solidFill>
              </a:rPr>
              <a:t>0000 110</a:t>
            </a:r>
            <a:r>
              <a:rPr lang="en-US" dirty="0">
                <a:solidFill>
                  <a:schemeClr val="tx2"/>
                </a:solidFill>
              </a:rPr>
              <a:t>1 00</a:t>
            </a:r>
            <a:r>
              <a:rPr lang="en-US" dirty="0"/>
              <a:t>11</a:t>
            </a:r>
            <a:r>
              <a:rPr lang="en-US" dirty="0">
                <a:solidFill>
                  <a:srgbClr val="FF0000"/>
                </a:solidFill>
              </a:rPr>
              <a:t> </a:t>
            </a:r>
            <a:r>
              <a:rPr lang="en-US" dirty="0"/>
              <a:t>(bin). Set Index=</a:t>
            </a:r>
            <a:r>
              <a:rPr lang="en-US" dirty="0">
                <a:solidFill>
                  <a:schemeClr val="tx2"/>
                </a:solidFill>
              </a:rPr>
              <a:t>100</a:t>
            </a:r>
            <a:r>
              <a:rPr lang="en-US" dirty="0"/>
              <a:t>(bin)=0x4. The set with index 0x4 has 2 blocks, both with Valid=0, hence it is a cache miss (no need to check for tag match).</a:t>
            </a:r>
          </a:p>
        </p:txBody>
      </p:sp>
    </p:spTree>
    <p:extLst>
      <p:ext uri="{BB962C8B-B14F-4D97-AF65-F5344CB8AC3E}">
        <p14:creationId xmlns:p14="http://schemas.microsoft.com/office/powerpoint/2010/main" val="343648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12-bit FA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14</a:t>
            </a:fld>
            <a:endParaRPr lang="en-US"/>
          </a:p>
        </p:txBody>
      </p:sp>
      <p:sp>
        <p:nvSpPr>
          <p:cNvPr id="56" name="Content Placeholder 55"/>
          <p:cNvSpPr>
            <a:spLocks noGrp="1"/>
          </p:cNvSpPr>
          <p:nvPr>
            <p:ph idx="1"/>
          </p:nvPr>
        </p:nvSpPr>
        <p:spPr>
          <a:xfrm>
            <a:off x="381000" y="1219200"/>
            <a:ext cx="10972800" cy="2133599"/>
          </a:xfrm>
        </p:spPr>
        <p:txBody>
          <a:bodyPr>
            <a:normAutofit fontScale="92500" lnSpcReduction="20000"/>
          </a:bodyPr>
          <a:lstStyle/>
          <a:p>
            <a:r>
              <a:rPr lang="en-US" dirty="0"/>
              <a:t>Consider 12-bit memory address; FA cache with block size 4B; contents shown below ("—“ means invalid data). All values are in hex. </a:t>
            </a:r>
          </a:p>
          <a:p>
            <a:pPr lvl="1"/>
            <a:r>
              <a:rPr lang="en-US" altLang="zh-CN" dirty="0"/>
              <a:t>1. What are the sizes of Tag, Set Index, Offset?</a:t>
            </a:r>
          </a:p>
          <a:p>
            <a:pPr lvl="1"/>
            <a:r>
              <a:rPr lang="en-US" dirty="0"/>
              <a:t>2. </a:t>
            </a:r>
            <a:r>
              <a:rPr lang="en-US" altLang="zh-CN" dirty="0"/>
              <a:t>If cache hit, give the actual value returned: </a:t>
            </a:r>
            <a:r>
              <a:rPr lang="en-US" dirty="0"/>
              <a:t>0x1DD, 0x719, 0x2AA</a:t>
            </a:r>
          </a:p>
        </p:txBody>
      </p:sp>
      <p:pic>
        <p:nvPicPr>
          <p:cNvPr id="5" name="Picture 4"/>
          <p:cNvPicPr>
            <a:picLocks noChangeAspect="1"/>
          </p:cNvPicPr>
          <p:nvPr/>
        </p:nvPicPr>
        <p:blipFill>
          <a:blip r:embed="rId2"/>
          <a:stretch>
            <a:fillRect/>
          </a:stretch>
        </p:blipFill>
        <p:spPr>
          <a:xfrm>
            <a:off x="990600" y="3124200"/>
            <a:ext cx="9911868" cy="3670687"/>
          </a:xfrm>
          <a:prstGeom prst="rect">
            <a:avLst/>
          </a:prstGeom>
        </p:spPr>
      </p:pic>
    </p:spTree>
    <p:extLst>
      <p:ext uri="{BB962C8B-B14F-4D97-AF65-F5344CB8AC3E}">
        <p14:creationId xmlns:p14="http://schemas.microsoft.com/office/powerpoint/2010/main" val="1746873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FA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15</a:t>
            </a:fld>
            <a:endParaRPr lang="en-US"/>
          </a:p>
        </p:txBody>
      </p:sp>
      <p:sp>
        <p:nvSpPr>
          <p:cNvPr id="56" name="Content Placeholder 55"/>
          <p:cNvSpPr>
            <a:spLocks noGrp="1"/>
          </p:cNvSpPr>
          <p:nvPr>
            <p:ph idx="1"/>
          </p:nvPr>
        </p:nvSpPr>
        <p:spPr>
          <a:xfrm>
            <a:off x="381000" y="1703850"/>
            <a:ext cx="10972800" cy="3477750"/>
          </a:xfrm>
        </p:spPr>
        <p:txBody>
          <a:bodyPr>
            <a:normAutofit/>
          </a:bodyPr>
          <a:lstStyle/>
          <a:p>
            <a:r>
              <a:rPr lang="en-US" altLang="zh-CN" dirty="0"/>
              <a:t>1. What are the sizes of Tag, Set Index, Offset?</a:t>
            </a:r>
          </a:p>
          <a:p>
            <a:r>
              <a:rPr lang="en-US" altLang="zh-CN" dirty="0"/>
              <a:t># Bytes/block=4, hence Offset size=2</a:t>
            </a:r>
          </a:p>
          <a:p>
            <a:r>
              <a:rPr lang="en-US" altLang="zh-CN" dirty="0"/>
              <a:t># Sets=1 for FA cache, hence SI size=0</a:t>
            </a:r>
          </a:p>
          <a:p>
            <a:r>
              <a:rPr lang="en-US" altLang="zh-CN" dirty="0"/>
              <a:t>Tag size=12-0-2=10</a:t>
            </a:r>
          </a:p>
        </p:txBody>
      </p:sp>
      <p:sp>
        <p:nvSpPr>
          <p:cNvPr id="6" name="TextBox 5"/>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7" name="TextBox 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pic>
        <p:nvPicPr>
          <p:cNvPr id="9" name="Picture 8"/>
          <p:cNvPicPr>
            <a:picLocks noChangeAspect="1"/>
          </p:cNvPicPr>
          <p:nvPr/>
        </p:nvPicPr>
        <p:blipFill>
          <a:blip r:embed="rId2"/>
          <a:stretch>
            <a:fillRect/>
          </a:stretch>
        </p:blipFill>
        <p:spPr>
          <a:xfrm>
            <a:off x="7271751" y="32717"/>
            <a:ext cx="4849918" cy="1796083"/>
          </a:xfrm>
          <a:prstGeom prst="rect">
            <a:avLst/>
          </a:prstGeom>
        </p:spPr>
      </p:pic>
    </p:spTree>
    <p:extLst>
      <p:ext uri="{BB962C8B-B14F-4D97-AF65-F5344CB8AC3E}">
        <p14:creationId xmlns:p14="http://schemas.microsoft.com/office/powerpoint/2010/main" val="284694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FA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16</a:t>
            </a:fld>
            <a:endParaRPr lang="en-US"/>
          </a:p>
        </p:txBody>
      </p:sp>
      <p:sp>
        <p:nvSpPr>
          <p:cNvPr id="9" name="Content Placeholder 55"/>
          <p:cNvSpPr txBox="1">
            <a:spLocks/>
          </p:cNvSpPr>
          <p:nvPr/>
        </p:nvSpPr>
        <p:spPr>
          <a:xfrm>
            <a:off x="381000" y="1744499"/>
            <a:ext cx="10972800" cy="5251708"/>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2. Cache hit or miss </a:t>
            </a:r>
            <a:r>
              <a:rPr lang="en-US" altLang="zh-CN" dirty="0"/>
              <a:t>for referencing the following memory addresses? If cache hit, give the actual value returned: </a:t>
            </a:r>
            <a:r>
              <a:rPr lang="en-US" dirty="0"/>
              <a:t>0x1DD, 0x719, 0x2AA</a:t>
            </a:r>
          </a:p>
          <a:p>
            <a:r>
              <a:rPr lang="en-US" dirty="0"/>
              <a:t>0x1DD = </a:t>
            </a:r>
            <a:r>
              <a:rPr lang="en-US" dirty="0">
                <a:solidFill>
                  <a:srgbClr val="FF0000"/>
                </a:solidFill>
              </a:rPr>
              <a:t>00001 1101 11</a:t>
            </a:r>
            <a:r>
              <a:rPr lang="en-US" dirty="0"/>
              <a:t>01 (bin). The Tag </a:t>
            </a:r>
            <a:r>
              <a:rPr lang="en-US" dirty="0">
                <a:solidFill>
                  <a:srgbClr val="FF0000"/>
                </a:solidFill>
              </a:rPr>
              <a:t>00001110111</a:t>
            </a:r>
            <a:r>
              <a:rPr lang="en-US" dirty="0"/>
              <a:t> (bin) = 0x77, which matches a block with Valid=1, hence it is a cache hit. The Byte offset is 01, hence the actual data returned is 0x23 contained in B1</a:t>
            </a:r>
          </a:p>
          <a:p>
            <a:r>
              <a:rPr lang="en-US" dirty="0"/>
              <a:t>0x719 = </a:t>
            </a:r>
            <a:r>
              <a:rPr lang="en-US" dirty="0">
                <a:solidFill>
                  <a:srgbClr val="FF0000"/>
                </a:solidFill>
              </a:rPr>
              <a:t>0111 0001 10</a:t>
            </a:r>
            <a:r>
              <a:rPr lang="en-US" dirty="0"/>
              <a:t>01 (bin). The Tag </a:t>
            </a:r>
            <a:r>
              <a:rPr lang="en-US" dirty="0">
                <a:solidFill>
                  <a:srgbClr val="FF0000"/>
                </a:solidFill>
              </a:rPr>
              <a:t>0111000110</a:t>
            </a:r>
            <a:r>
              <a:rPr lang="en-US" dirty="0"/>
              <a:t> (bin) = 0x1C6, which matches a block with Valid=1, hence it is a cache hit. The Byte offset is 01, hence the actual data returned is 0x11 contained in B1</a:t>
            </a:r>
          </a:p>
          <a:p>
            <a:r>
              <a:rPr lang="en-US" dirty="0"/>
              <a:t>0x2AA = </a:t>
            </a:r>
            <a:r>
              <a:rPr lang="en-US" dirty="0">
                <a:solidFill>
                  <a:srgbClr val="FF0000"/>
                </a:solidFill>
              </a:rPr>
              <a:t>0010 1010 10</a:t>
            </a:r>
            <a:r>
              <a:rPr lang="en-US" dirty="0"/>
              <a:t>10 (bin). The Tag </a:t>
            </a:r>
            <a:r>
              <a:rPr lang="en-US" dirty="0">
                <a:solidFill>
                  <a:srgbClr val="FF0000"/>
                </a:solidFill>
              </a:rPr>
              <a:t>0010101010</a:t>
            </a:r>
            <a:r>
              <a:rPr lang="en-US" dirty="0"/>
              <a:t> (bin) = 0xAA, which does not match any block with Valid=1, hence it is a </a:t>
            </a:r>
            <a:r>
              <a:rPr lang="en-US"/>
              <a:t>cache miss.</a:t>
            </a:r>
            <a:endParaRPr lang="en-US" dirty="0"/>
          </a:p>
        </p:txBody>
      </p:sp>
      <p:pic>
        <p:nvPicPr>
          <p:cNvPr id="6" name="Picture 5"/>
          <p:cNvPicPr>
            <a:picLocks noChangeAspect="1"/>
          </p:cNvPicPr>
          <p:nvPr/>
        </p:nvPicPr>
        <p:blipFill>
          <a:blip r:embed="rId2"/>
          <a:stretch>
            <a:fillRect/>
          </a:stretch>
        </p:blipFill>
        <p:spPr>
          <a:xfrm>
            <a:off x="7271751" y="32717"/>
            <a:ext cx="4849918" cy="1796083"/>
          </a:xfrm>
          <a:prstGeom prst="rect">
            <a:avLst/>
          </a:prstGeom>
        </p:spPr>
      </p:pic>
    </p:spTree>
    <p:extLst>
      <p:ext uri="{BB962C8B-B14F-4D97-AF65-F5344CB8AC3E}">
        <p14:creationId xmlns:p14="http://schemas.microsoft.com/office/powerpoint/2010/main" val="278936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85000"/>
              </a:lnSpc>
            </a:pPr>
            <a:r>
              <a:rPr lang="en-US" sz="4000" dirty="0"/>
              <a:t>Question: Tag</a:t>
            </a:r>
          </a:p>
        </p:txBody>
      </p:sp>
      <p:sp>
        <p:nvSpPr>
          <p:cNvPr id="29" name="Content Placeholder 28"/>
          <p:cNvSpPr>
            <a:spLocks noGrp="1"/>
          </p:cNvSpPr>
          <p:nvPr>
            <p:ph idx="1"/>
          </p:nvPr>
        </p:nvSpPr>
        <p:spPr>
          <a:xfrm>
            <a:off x="609600" y="2633651"/>
            <a:ext cx="10972800" cy="3995749"/>
          </a:xfrm>
        </p:spPr>
        <p:txBody>
          <a:bodyPr>
            <a:noAutofit/>
          </a:bodyPr>
          <a:lstStyle/>
          <a:p>
            <a:r>
              <a:rPr lang="en-US" sz="2000" dirty="0"/>
              <a:t>Assume: DM cache; 6</a:t>
            </a:r>
            <a:r>
              <a:rPr lang="en-US" altLang="zh-CN" sz="2000" dirty="0"/>
              <a:t>-bit memory </a:t>
            </a:r>
            <a:r>
              <a:rPr lang="en-US" sz="2000" dirty="0"/>
              <a:t>address: 2-bit Tag, 2-bit index, 2-bit Offset. Compute cache capacity and memory size.</a:t>
            </a:r>
          </a:p>
          <a:p>
            <a:pPr lvl="1"/>
            <a:r>
              <a:rPr lang="en-US" sz="1600" dirty="0"/>
              <a:t>2-bit Offset </a:t>
            </a:r>
            <a:r>
              <a:rPr lang="en-US" altLang="zh-CN" sz="1600" dirty="0"/>
              <a:t>=&gt; </a:t>
            </a:r>
            <a:r>
              <a:rPr lang="en-US" sz="1600" dirty="0"/>
              <a:t>Bytes/block = 4; </a:t>
            </a:r>
          </a:p>
          <a:p>
            <a:pPr lvl="1"/>
            <a:r>
              <a:rPr lang="en-US" sz="1600" dirty="0"/>
              <a:t># sets = 2</a:t>
            </a:r>
            <a:r>
              <a:rPr lang="en-US" sz="1600" baseline="30000" dirty="0"/>
              <a:t>SI </a:t>
            </a:r>
            <a:r>
              <a:rPr lang="en-US" altLang="zh-CN" sz="1600" baseline="30000" dirty="0"/>
              <a:t>Size</a:t>
            </a:r>
            <a:r>
              <a:rPr lang="en-US" sz="1600" dirty="0"/>
              <a:t> = 4</a:t>
            </a:r>
          </a:p>
          <a:p>
            <a:pPr lvl="1"/>
            <a:r>
              <a:rPr lang="en-US" sz="1600" dirty="0"/>
              <a:t># cache blocks = </a:t>
            </a:r>
            <a:r>
              <a:rPr lang="en-US" sz="1600" kern="0" dirty="0">
                <a:solidFill>
                  <a:prstClr val="black"/>
                </a:solidFill>
              </a:rPr>
              <a:t># ways * # sets = 1*4 = 4</a:t>
            </a:r>
          </a:p>
          <a:p>
            <a:pPr lvl="1"/>
            <a:r>
              <a:rPr lang="en-US" sz="1600" kern="0" dirty="0">
                <a:solidFill>
                  <a:prstClr val="black"/>
                </a:solidFill>
              </a:rPr>
              <a:t>cache capacity  = # cache blocks * Bytes/block = 4*4 = 16B</a:t>
            </a:r>
          </a:p>
          <a:p>
            <a:r>
              <a:rPr lang="en-US" sz="2000" dirty="0"/>
              <a:t>Memory size: 2^4 (2-bit tag +2-bit SI) = 16 blocks = 64 Bytes</a:t>
            </a:r>
            <a:endParaRPr lang="en-US" sz="1600" dirty="0"/>
          </a:p>
        </p:txBody>
      </p:sp>
      <p:sp>
        <p:nvSpPr>
          <p:cNvPr id="26" name="Slide Number Placeholder 5"/>
          <p:cNvSpPr>
            <a:spLocks noGrp="1"/>
          </p:cNvSpPr>
          <p:nvPr>
            <p:ph type="sldNum" sz="quarter" idx="4294967295"/>
          </p:nvPr>
        </p:nvSpPr>
        <p:spPr>
          <a:xfrm>
            <a:off x="92710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17</a:t>
            </a:fld>
            <a:endParaRPr lang="en-US"/>
          </a:p>
        </p:txBody>
      </p:sp>
      <p:sp>
        <p:nvSpPr>
          <p:cNvPr id="7" name="Rectangle 6"/>
          <p:cNvSpPr/>
          <p:nvPr/>
        </p:nvSpPr>
        <p:spPr>
          <a:xfrm>
            <a:off x="2971800" y="1743214"/>
            <a:ext cx="6235700" cy="47539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3"/>
          <p:cNvGrpSpPr/>
          <p:nvPr/>
        </p:nvGrpSpPr>
        <p:grpSpPr>
          <a:xfrm>
            <a:off x="2971801" y="1371600"/>
            <a:ext cx="6232859" cy="412810"/>
            <a:chOff x="1447800" y="1473200"/>
            <a:chExt cx="6232859" cy="412810"/>
          </a:xfrm>
        </p:grpSpPr>
        <p:sp>
          <p:nvSpPr>
            <p:cNvPr id="10" name="TextBox 9"/>
            <p:cNvSpPr txBox="1"/>
            <p:nvPr/>
          </p:nvSpPr>
          <p:spPr>
            <a:xfrm>
              <a:off x="7366000" y="1473200"/>
              <a:ext cx="314659" cy="400110"/>
            </a:xfrm>
            <a:prstGeom prst="rect">
              <a:avLst/>
            </a:prstGeom>
            <a:noFill/>
          </p:spPr>
          <p:txBody>
            <a:bodyPr wrap="none" rtlCol="0">
              <a:spAutoFit/>
            </a:bodyPr>
            <a:lstStyle/>
            <a:p>
              <a:r>
                <a:rPr lang="en-US" sz="2000" dirty="0"/>
                <a:t>0</a:t>
              </a:r>
            </a:p>
          </p:txBody>
        </p:sp>
        <p:sp>
          <p:nvSpPr>
            <p:cNvPr id="11" name="TextBox 10"/>
            <p:cNvSpPr txBox="1"/>
            <p:nvPr/>
          </p:nvSpPr>
          <p:spPr>
            <a:xfrm>
              <a:off x="1447800" y="1485900"/>
              <a:ext cx="314659" cy="400110"/>
            </a:xfrm>
            <a:prstGeom prst="rect">
              <a:avLst/>
            </a:prstGeom>
            <a:noFill/>
          </p:spPr>
          <p:txBody>
            <a:bodyPr wrap="none" rtlCol="0">
              <a:spAutoFit/>
            </a:bodyPr>
            <a:lstStyle/>
            <a:p>
              <a:r>
                <a:rPr lang="en-US" sz="2000" dirty="0"/>
                <a:t>5</a:t>
              </a:r>
            </a:p>
          </p:txBody>
        </p:sp>
      </p:grpSp>
      <p:cxnSp>
        <p:nvCxnSpPr>
          <p:cNvPr id="9" name="Straight Connector 8"/>
          <p:cNvCxnSpPr/>
          <p:nvPr/>
        </p:nvCxnSpPr>
        <p:spPr>
          <a:xfrm>
            <a:off x="7187407" y="1736924"/>
            <a:ext cx="0" cy="4816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199607" y="1371600"/>
            <a:ext cx="314659" cy="400110"/>
          </a:xfrm>
          <a:prstGeom prst="rect">
            <a:avLst/>
          </a:prstGeom>
          <a:noFill/>
        </p:spPr>
        <p:txBody>
          <a:bodyPr wrap="none" rtlCol="0">
            <a:spAutoFit/>
          </a:bodyPr>
          <a:lstStyle/>
          <a:p>
            <a:r>
              <a:rPr lang="en-US" sz="2000" dirty="0"/>
              <a:t>1</a:t>
            </a:r>
          </a:p>
        </p:txBody>
      </p:sp>
      <p:sp>
        <p:nvSpPr>
          <p:cNvPr id="18" name="TextBox 17"/>
          <p:cNvSpPr txBox="1"/>
          <p:nvPr/>
        </p:nvSpPr>
        <p:spPr>
          <a:xfrm>
            <a:off x="7210639" y="2158255"/>
            <a:ext cx="2031325" cy="400110"/>
          </a:xfrm>
          <a:prstGeom prst="rect">
            <a:avLst/>
          </a:prstGeom>
          <a:noFill/>
        </p:spPr>
        <p:txBody>
          <a:bodyPr wrap="none" rtlCol="0">
            <a:spAutoFit/>
          </a:bodyPr>
          <a:lstStyle/>
          <a:p>
            <a:r>
              <a:rPr lang="en-US" sz="2000" dirty="0"/>
              <a:t>Byte Within Block</a:t>
            </a:r>
          </a:p>
        </p:txBody>
      </p:sp>
      <p:sp>
        <p:nvSpPr>
          <p:cNvPr id="22" name="TextBox 21"/>
          <p:cNvSpPr txBox="1"/>
          <p:nvPr/>
        </p:nvSpPr>
        <p:spPr>
          <a:xfrm>
            <a:off x="7239001" y="1752600"/>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sp>
        <p:nvSpPr>
          <p:cNvPr id="13" name="TextBox 12"/>
          <p:cNvSpPr txBox="1"/>
          <p:nvPr/>
        </p:nvSpPr>
        <p:spPr>
          <a:xfrm>
            <a:off x="6844007" y="1371600"/>
            <a:ext cx="314659" cy="400110"/>
          </a:xfrm>
          <a:prstGeom prst="rect">
            <a:avLst/>
          </a:prstGeom>
          <a:noFill/>
        </p:spPr>
        <p:txBody>
          <a:bodyPr wrap="none" rtlCol="0">
            <a:spAutoFit/>
          </a:bodyPr>
          <a:lstStyle/>
          <a:p>
            <a:r>
              <a:rPr lang="en-US" sz="2000" dirty="0"/>
              <a:t>2</a:t>
            </a:r>
          </a:p>
        </p:txBody>
      </p:sp>
      <p:cxnSp>
        <p:nvCxnSpPr>
          <p:cNvPr id="14" name="Straight Connector 13"/>
          <p:cNvCxnSpPr/>
          <p:nvPr/>
        </p:nvCxnSpPr>
        <p:spPr>
          <a:xfrm>
            <a:off x="5131595" y="1749624"/>
            <a:ext cx="0" cy="4689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170154" y="1371600"/>
            <a:ext cx="314659" cy="400110"/>
          </a:xfrm>
          <a:prstGeom prst="rect">
            <a:avLst/>
          </a:prstGeom>
          <a:noFill/>
        </p:spPr>
        <p:txBody>
          <a:bodyPr wrap="none" rtlCol="0">
            <a:spAutoFit/>
          </a:bodyPr>
          <a:lstStyle/>
          <a:p>
            <a:r>
              <a:rPr lang="en-US" sz="2000" dirty="0"/>
              <a:t>3</a:t>
            </a:r>
          </a:p>
        </p:txBody>
      </p:sp>
      <p:sp>
        <p:nvSpPr>
          <p:cNvPr id="19" name="TextBox 18"/>
          <p:cNvSpPr txBox="1"/>
          <p:nvPr/>
        </p:nvSpPr>
        <p:spPr>
          <a:xfrm>
            <a:off x="5296336" y="2173535"/>
            <a:ext cx="1690612" cy="400110"/>
          </a:xfrm>
          <a:prstGeom prst="rect">
            <a:avLst/>
          </a:prstGeom>
          <a:noFill/>
        </p:spPr>
        <p:txBody>
          <a:bodyPr wrap="none" rtlCol="0">
            <a:spAutoFit/>
          </a:bodyPr>
          <a:lstStyle/>
          <a:p>
            <a:pPr algn="ctr"/>
            <a:r>
              <a:rPr lang="en-US" sz="2000" dirty="0"/>
              <a:t>Block Within $</a:t>
            </a:r>
          </a:p>
        </p:txBody>
      </p:sp>
      <p:sp>
        <p:nvSpPr>
          <p:cNvPr id="16" name="TextBox 15"/>
          <p:cNvSpPr txBox="1"/>
          <p:nvPr/>
        </p:nvSpPr>
        <p:spPr>
          <a:xfrm>
            <a:off x="4762851" y="1371600"/>
            <a:ext cx="314659" cy="400110"/>
          </a:xfrm>
          <a:prstGeom prst="rect">
            <a:avLst/>
          </a:prstGeom>
          <a:noFill/>
        </p:spPr>
        <p:txBody>
          <a:bodyPr wrap="none" rtlCol="0">
            <a:spAutoFit/>
          </a:bodyPr>
          <a:lstStyle/>
          <a:p>
            <a:r>
              <a:rPr lang="en-US" sz="2000" dirty="0"/>
              <a:t>4</a:t>
            </a:r>
          </a:p>
        </p:txBody>
      </p:sp>
      <p:sp>
        <p:nvSpPr>
          <p:cNvPr id="20" name="TextBox 19"/>
          <p:cNvSpPr txBox="1"/>
          <p:nvPr/>
        </p:nvSpPr>
        <p:spPr>
          <a:xfrm>
            <a:off x="2326470" y="2181304"/>
            <a:ext cx="3031808" cy="400110"/>
          </a:xfrm>
          <a:prstGeom prst="rect">
            <a:avLst/>
          </a:prstGeom>
          <a:noFill/>
        </p:spPr>
        <p:txBody>
          <a:bodyPr wrap="square" rtlCol="0">
            <a:spAutoFit/>
          </a:bodyPr>
          <a:lstStyle/>
          <a:p>
            <a:pPr algn="ctr"/>
            <a:r>
              <a:rPr lang="en-US" sz="2000" dirty="0"/>
              <a:t>Mem Block Within $Block</a:t>
            </a:r>
          </a:p>
        </p:txBody>
      </p:sp>
      <p:sp>
        <p:nvSpPr>
          <p:cNvPr id="4" name="TextBox 3"/>
          <p:cNvSpPr txBox="1"/>
          <p:nvPr/>
        </p:nvSpPr>
        <p:spPr>
          <a:xfrm>
            <a:off x="3505200" y="1752600"/>
            <a:ext cx="626582" cy="461665"/>
          </a:xfrm>
          <a:prstGeom prst="rect">
            <a:avLst/>
          </a:prstGeom>
          <a:noFill/>
        </p:spPr>
        <p:txBody>
          <a:bodyPr wrap="none" rtlCol="0">
            <a:spAutoFit/>
          </a:bodyPr>
          <a:lstStyle/>
          <a:p>
            <a:r>
              <a:rPr lang="en-US" sz="2400" i="1" dirty="0">
                <a:solidFill>
                  <a:srgbClr val="0000FF"/>
                </a:solidFill>
              </a:rPr>
              <a:t>Tag</a:t>
            </a:r>
            <a:endParaRPr lang="en-US" sz="2800" i="1" dirty="0">
              <a:solidFill>
                <a:srgbClr val="0000FF"/>
              </a:solidFill>
            </a:endParaRPr>
          </a:p>
        </p:txBody>
      </p:sp>
      <p:sp>
        <p:nvSpPr>
          <p:cNvPr id="5" name="TextBox 4"/>
          <p:cNvSpPr txBox="1"/>
          <p:nvPr/>
        </p:nvSpPr>
        <p:spPr>
          <a:xfrm>
            <a:off x="5562600" y="1752600"/>
            <a:ext cx="1310039" cy="461665"/>
          </a:xfrm>
          <a:prstGeom prst="rect">
            <a:avLst/>
          </a:prstGeom>
          <a:noFill/>
        </p:spPr>
        <p:txBody>
          <a:bodyPr wrap="none" rtlCol="0">
            <a:spAutoFit/>
          </a:bodyPr>
          <a:lstStyle/>
          <a:p>
            <a:r>
              <a:rPr lang="en-US" sz="2400" i="1" dirty="0">
                <a:solidFill>
                  <a:srgbClr val="0000FF"/>
                </a:solidFill>
              </a:rPr>
              <a:t>Set Index</a:t>
            </a:r>
          </a:p>
        </p:txBody>
      </p:sp>
      <p:sp>
        <p:nvSpPr>
          <p:cNvPr id="24"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4/21/2025</a:t>
            </a:fld>
            <a:endParaRPr lang="en-US" dirty="0"/>
          </a:p>
        </p:txBody>
      </p:sp>
      <p:sp>
        <p:nvSpPr>
          <p:cNvPr id="25"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3" name="TextBox 22"/>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27" name="TextBox 26"/>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16846379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T-SI-O Distribution</a:t>
            </a:r>
            <a:endParaRPr lang="en-US" dirty="0"/>
          </a:p>
        </p:txBody>
      </p:sp>
      <p:sp>
        <p:nvSpPr>
          <p:cNvPr id="3" name="Content Placeholder 2"/>
          <p:cNvSpPr>
            <a:spLocks noGrp="1"/>
          </p:cNvSpPr>
          <p:nvPr>
            <p:ph idx="1"/>
          </p:nvPr>
        </p:nvSpPr>
        <p:spPr/>
        <p:txBody>
          <a:bodyPr/>
          <a:lstStyle/>
          <a:p>
            <a:r>
              <a:rPr lang="en-US" dirty="0"/>
              <a:t>Consider 32-bit memory address, </a:t>
            </a:r>
            <a:r>
              <a:rPr lang="en-US" dirty="0">
                <a:solidFill>
                  <a:srgbClr val="FF0000"/>
                </a:solidFill>
              </a:rPr>
              <a:t>DM</a:t>
            </a:r>
            <a:r>
              <a:rPr lang="en-US" dirty="0"/>
              <a:t> cache with size 64KB, 16 </a:t>
            </a:r>
            <a:r>
              <a:rPr lang="en-US" altLang="zh-CN" dirty="0"/>
              <a:t>Bytes/block. What are the bit-widths of Tag-</a:t>
            </a:r>
            <a:r>
              <a:rPr lang="en-US" altLang="zh-CN" dirty="0" err="1"/>
              <a:t>SetIndex</a:t>
            </a:r>
            <a:r>
              <a:rPr lang="en-US" altLang="zh-CN" dirty="0"/>
              <a:t>-Offset? </a:t>
            </a:r>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18</a:t>
            </a:fld>
            <a:endParaRPr lang="en-US"/>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3583509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T-SI-O Distribution</a:t>
            </a:r>
            <a:endParaRPr lang="en-US" dirty="0"/>
          </a:p>
        </p:txBody>
      </p:sp>
      <p:sp>
        <p:nvSpPr>
          <p:cNvPr id="3" name="Content Placeholder 2"/>
          <p:cNvSpPr>
            <a:spLocks noGrp="1"/>
          </p:cNvSpPr>
          <p:nvPr>
            <p:ph idx="1"/>
          </p:nvPr>
        </p:nvSpPr>
        <p:spPr/>
        <p:txBody>
          <a:bodyPr/>
          <a:lstStyle/>
          <a:p>
            <a:r>
              <a:rPr lang="en-US" dirty="0"/>
              <a:t>Consider 32-bit memory address, </a:t>
            </a:r>
            <a:r>
              <a:rPr lang="en-US" dirty="0">
                <a:solidFill>
                  <a:srgbClr val="FF0000"/>
                </a:solidFill>
              </a:rPr>
              <a:t>DM</a:t>
            </a:r>
            <a:r>
              <a:rPr lang="en-US" dirty="0"/>
              <a:t> cache with size 64KB, 16 </a:t>
            </a:r>
            <a:r>
              <a:rPr lang="en-US" altLang="zh-CN" dirty="0"/>
              <a:t>Bytes/block. What are the bit-widths of Tag-Set Index-Offset? </a:t>
            </a:r>
          </a:p>
          <a:p>
            <a:r>
              <a:rPr lang="en-US" altLang="zh-CN" dirty="0"/>
              <a:t>A: 16 Bytes/block </a:t>
            </a:r>
            <a:r>
              <a:rPr lang="en-US" altLang="zh-CN" dirty="0">
                <a:sym typeface="Wingdings" panose="05000000000000000000" pitchFamily="2" charset="2"/>
              </a:rPr>
              <a:t> Offset size=4</a:t>
            </a:r>
          </a:p>
          <a:p>
            <a:r>
              <a:rPr lang="en-US" altLang="zh-CN" dirty="0">
                <a:sym typeface="Wingdings" panose="05000000000000000000" pitchFamily="2" charset="2"/>
              </a:rPr>
              <a:t>For DM cache, # Sets = # blocks = 64 KB/16 Bytes/block = 4K  SI size=12</a:t>
            </a:r>
          </a:p>
          <a:p>
            <a:r>
              <a:rPr lang="en-US" altLang="zh-CN" dirty="0">
                <a:sym typeface="Wingdings" panose="05000000000000000000" pitchFamily="2" charset="2"/>
              </a:rPr>
              <a:t>Tag size = 32-12-4=16</a:t>
            </a:r>
            <a:endParaRPr lang="en-US" altLang="zh-CN" dirty="0"/>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19</a:t>
            </a:fld>
            <a:endParaRPr lang="en-US"/>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193451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93997"/>
            <a:ext cx="8229600" cy="487362"/>
          </a:xfrm>
        </p:spPr>
        <p:txBody>
          <a:bodyPr>
            <a:noAutofit/>
          </a:bodyPr>
          <a:lstStyle/>
          <a:p>
            <a:r>
              <a:rPr lang="en-US" sz="5400" dirty="0"/>
              <a:t>Key Equations</a:t>
            </a:r>
          </a:p>
        </p:txBody>
      </p:sp>
      <p:sp>
        <p:nvSpPr>
          <p:cNvPr id="7" name="Rectangle 6"/>
          <p:cNvSpPr/>
          <p:nvPr/>
        </p:nvSpPr>
        <p:spPr>
          <a:xfrm>
            <a:off x="3358665" y="5110139"/>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rot="5400000">
            <a:off x="7091537" y="5442176"/>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a:off x="5105371" y="5452891"/>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Date Placeholder 3"/>
          <p:cNvSpPr txBox="1">
            <a:spLocks/>
          </p:cNvSpPr>
          <p:nvPr/>
        </p:nvSpPr>
        <p:spPr>
          <a:xfrm>
            <a:off x="729916"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4/21/2025</a:t>
            </a:fld>
            <a:endParaRPr lang="en-US"/>
          </a:p>
        </p:txBody>
      </p:sp>
      <p:sp>
        <p:nvSpPr>
          <p:cNvPr id="19" name="Slide Number Placeholder 5"/>
          <p:cNvSpPr>
            <a:spLocks noGrp="1"/>
          </p:cNvSpPr>
          <p:nvPr>
            <p:ph type="sldNum" sz="quarter" idx="4294967295"/>
          </p:nvPr>
        </p:nvSpPr>
        <p:spPr>
          <a:xfrm>
            <a:off x="9296399"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2</a:t>
            </a:fld>
            <a:endParaRPr lang="en-US"/>
          </a:p>
        </p:txBody>
      </p:sp>
      <p:sp>
        <p:nvSpPr>
          <p:cNvPr id="17" name="TextBox 16"/>
          <p:cNvSpPr txBox="1"/>
          <p:nvPr/>
        </p:nvSpPr>
        <p:spPr>
          <a:xfrm>
            <a:off x="7523510" y="5189858"/>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sp>
        <p:nvSpPr>
          <p:cNvPr id="20" name="TextBox 19"/>
          <p:cNvSpPr txBox="1"/>
          <p:nvPr/>
        </p:nvSpPr>
        <p:spPr>
          <a:xfrm>
            <a:off x="3887098" y="5189858"/>
            <a:ext cx="626582" cy="461665"/>
          </a:xfrm>
          <a:prstGeom prst="rect">
            <a:avLst/>
          </a:prstGeom>
          <a:noFill/>
        </p:spPr>
        <p:txBody>
          <a:bodyPr wrap="none" rtlCol="0">
            <a:spAutoFit/>
          </a:bodyPr>
          <a:lstStyle/>
          <a:p>
            <a:r>
              <a:rPr lang="en-US" sz="2400" i="1" dirty="0">
                <a:solidFill>
                  <a:srgbClr val="0000FF"/>
                </a:solidFill>
              </a:rPr>
              <a:t>Tag</a:t>
            </a:r>
          </a:p>
        </p:txBody>
      </p:sp>
      <p:sp>
        <p:nvSpPr>
          <p:cNvPr id="25" name="TextBox 24"/>
          <p:cNvSpPr txBox="1"/>
          <p:nvPr/>
        </p:nvSpPr>
        <p:spPr>
          <a:xfrm>
            <a:off x="5873265" y="5189858"/>
            <a:ext cx="1310039" cy="461665"/>
          </a:xfrm>
          <a:prstGeom prst="rect">
            <a:avLst/>
          </a:prstGeom>
          <a:noFill/>
        </p:spPr>
        <p:txBody>
          <a:bodyPr wrap="none" rtlCol="0">
            <a:spAutoFit/>
          </a:bodyPr>
          <a:lstStyle/>
          <a:p>
            <a:r>
              <a:rPr lang="en-US" altLang="zh-CN" sz="2400" i="1" dirty="0">
                <a:solidFill>
                  <a:srgbClr val="FF0000"/>
                </a:solidFill>
              </a:rPr>
              <a:t>Set </a:t>
            </a:r>
            <a:r>
              <a:rPr lang="en-US" sz="2400" i="1" dirty="0">
                <a:solidFill>
                  <a:srgbClr val="FF0000"/>
                </a:solidFill>
              </a:rPr>
              <a:t>Index</a:t>
            </a:r>
          </a:p>
        </p:txBody>
      </p:sp>
      <p:sp>
        <p:nvSpPr>
          <p:cNvPr id="14" name="TextBox 13"/>
          <p:cNvSpPr txBox="1"/>
          <p:nvPr/>
        </p:nvSpPr>
        <p:spPr>
          <a:xfrm>
            <a:off x="2133600" y="1600200"/>
            <a:ext cx="803148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3600" dirty="0"/>
              <a:t># sets = 2</a:t>
            </a:r>
            <a:r>
              <a:rPr lang="en-US" altLang="zh-CN" sz="3600" baseline="30000" dirty="0"/>
              <a:t>SI size</a:t>
            </a:r>
            <a:r>
              <a:rPr lang="en-US" altLang="zh-CN" sz="3600" dirty="0"/>
              <a:t>; # Bytes/block=2</a:t>
            </a:r>
            <a:r>
              <a:rPr lang="en-US" altLang="zh-CN" sz="3600" baseline="30000" dirty="0"/>
              <a:t>Offset size</a:t>
            </a:r>
          </a:p>
          <a:p>
            <a:r>
              <a:rPr lang="en-US" sz="3600" dirty="0"/>
              <a:t># blocks = # ways (associativity) * # sets</a:t>
            </a:r>
          </a:p>
          <a:p>
            <a:r>
              <a:rPr lang="en-US" altLang="zh-CN" sz="3600" dirty="0"/>
              <a:t>cache capacity  = </a:t>
            </a:r>
            <a:r>
              <a:rPr lang="en-US" sz="3600" dirty="0"/>
              <a:t># blocks * # Bytes/block</a:t>
            </a:r>
          </a:p>
        </p:txBody>
      </p:sp>
      <p:sp>
        <p:nvSpPr>
          <p:cNvPr id="3" name="Rounded Rectangular Callout 2"/>
          <p:cNvSpPr/>
          <p:nvPr/>
        </p:nvSpPr>
        <p:spPr>
          <a:xfrm>
            <a:off x="5263665" y="3718644"/>
            <a:ext cx="2579069" cy="1127912"/>
          </a:xfrm>
          <a:prstGeom prst="wedgeRoundRectCallout">
            <a:avLst>
              <a:gd name="adj1" fmla="val -15860"/>
              <a:gd name="adj2" fmla="val 7375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solidFill>
                  <a:srgbClr val="FF0000"/>
                </a:solidFill>
              </a:rPr>
              <a:t>SI size determines # sets = 2</a:t>
            </a:r>
            <a:r>
              <a:rPr lang="en-US" altLang="zh-CN" sz="2400" baseline="30000" dirty="0">
                <a:solidFill>
                  <a:srgbClr val="FF0000"/>
                </a:solidFill>
              </a:rPr>
              <a:t>SI size</a:t>
            </a:r>
            <a:endParaRPr lang="en-US" sz="2400" dirty="0">
              <a:solidFill>
                <a:srgbClr val="FF0000"/>
              </a:solidFill>
            </a:endParaRPr>
          </a:p>
        </p:txBody>
      </p:sp>
      <p:sp>
        <p:nvSpPr>
          <p:cNvPr id="21" name="Rounded Rectangular Callout 20"/>
          <p:cNvSpPr/>
          <p:nvPr/>
        </p:nvSpPr>
        <p:spPr>
          <a:xfrm>
            <a:off x="8088930" y="3718644"/>
            <a:ext cx="3112470" cy="1126237"/>
          </a:xfrm>
          <a:prstGeom prst="wedgeRoundRectCallout">
            <a:avLst>
              <a:gd name="adj1" fmla="val -15860"/>
              <a:gd name="adj2" fmla="val 7375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t>Offset size determines Bytes/block = 2</a:t>
            </a:r>
            <a:r>
              <a:rPr lang="en-US" altLang="zh-CN" sz="2400" baseline="30000" dirty="0"/>
              <a:t>Offset size</a:t>
            </a:r>
            <a:endParaRPr lang="en-US" sz="2400" baseline="30000" dirty="0"/>
          </a:p>
        </p:txBody>
      </p:sp>
      <p:sp>
        <p:nvSpPr>
          <p:cNvPr id="22" name="Rounded Rectangular Callout 21"/>
          <p:cNvSpPr/>
          <p:nvPr/>
        </p:nvSpPr>
        <p:spPr>
          <a:xfrm>
            <a:off x="457200" y="3655925"/>
            <a:ext cx="4343400" cy="1090096"/>
          </a:xfrm>
          <a:prstGeom prst="wedgeRoundRectCallout">
            <a:avLst>
              <a:gd name="adj1" fmla="val 40634"/>
              <a:gd name="adj2" fmla="val 91168"/>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Tag </a:t>
            </a:r>
            <a:r>
              <a:rPr lang="en-US" altLang="zh-CN" sz="2400" dirty="0"/>
              <a:t>size</a:t>
            </a:r>
            <a:r>
              <a:rPr lang="en-US" sz="2400" dirty="0"/>
              <a:t> does not affect cache capacity; depends on memory address length</a:t>
            </a:r>
          </a:p>
        </p:txBody>
      </p:sp>
      <p:sp>
        <p:nvSpPr>
          <p:cNvPr id="15" name="Horizontal Scroll 1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554497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T-SI-O Distribution</a:t>
            </a:r>
            <a:endParaRPr lang="en-US" dirty="0"/>
          </a:p>
        </p:txBody>
      </p:sp>
      <p:sp>
        <p:nvSpPr>
          <p:cNvPr id="3" name="Content Placeholder 2"/>
          <p:cNvSpPr>
            <a:spLocks noGrp="1"/>
          </p:cNvSpPr>
          <p:nvPr>
            <p:ph idx="1"/>
          </p:nvPr>
        </p:nvSpPr>
        <p:spPr/>
        <p:txBody>
          <a:bodyPr/>
          <a:lstStyle/>
          <a:p>
            <a:r>
              <a:rPr lang="en-US" dirty="0"/>
              <a:t>Consider 32-bit memory address, </a:t>
            </a:r>
            <a:r>
              <a:rPr lang="en-US" dirty="0">
                <a:solidFill>
                  <a:srgbClr val="FF0000"/>
                </a:solidFill>
              </a:rPr>
              <a:t>8-way SA </a:t>
            </a:r>
            <a:r>
              <a:rPr lang="en-US" dirty="0"/>
              <a:t>cache with size 64KB, 16 </a:t>
            </a:r>
            <a:r>
              <a:rPr lang="en-US" altLang="zh-CN" dirty="0"/>
              <a:t>Bytes/block. What are the bit-widths of Tag-Set Index-Offset? </a:t>
            </a:r>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20</a:t>
            </a:fld>
            <a:endParaRPr lang="en-US"/>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2957195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T-SI-O Distribution</a:t>
            </a:r>
            <a:endParaRPr lang="en-US" dirty="0"/>
          </a:p>
        </p:txBody>
      </p:sp>
      <p:sp>
        <p:nvSpPr>
          <p:cNvPr id="3" name="Content Placeholder 2"/>
          <p:cNvSpPr>
            <a:spLocks noGrp="1"/>
          </p:cNvSpPr>
          <p:nvPr>
            <p:ph idx="1"/>
          </p:nvPr>
        </p:nvSpPr>
        <p:spPr>
          <a:xfrm>
            <a:off x="609600" y="1600201"/>
            <a:ext cx="10972800" cy="3657599"/>
          </a:xfrm>
        </p:spPr>
        <p:txBody>
          <a:bodyPr>
            <a:normAutofit lnSpcReduction="10000"/>
          </a:bodyPr>
          <a:lstStyle/>
          <a:p>
            <a:r>
              <a:rPr lang="en-US" dirty="0"/>
              <a:t>Consider 32-bit memory address, </a:t>
            </a:r>
            <a:r>
              <a:rPr lang="en-US" dirty="0">
                <a:solidFill>
                  <a:srgbClr val="FF0000"/>
                </a:solidFill>
              </a:rPr>
              <a:t>8-way SA </a:t>
            </a:r>
            <a:r>
              <a:rPr lang="en-US" dirty="0"/>
              <a:t>cache with size 64KB, 16 </a:t>
            </a:r>
            <a:r>
              <a:rPr lang="en-US" altLang="zh-CN" dirty="0"/>
              <a:t>Bytes/block. What are the bit-widths of Tag-Set Index-Offset? </a:t>
            </a:r>
          </a:p>
          <a:p>
            <a:r>
              <a:rPr lang="en-US" altLang="zh-CN" dirty="0"/>
              <a:t>A: 16 Bytes/block </a:t>
            </a:r>
            <a:r>
              <a:rPr lang="en-US" altLang="zh-CN" dirty="0">
                <a:sym typeface="Wingdings" panose="05000000000000000000" pitchFamily="2" charset="2"/>
              </a:rPr>
              <a:t> Offset size=4</a:t>
            </a:r>
          </a:p>
          <a:p>
            <a:r>
              <a:rPr lang="en-US" altLang="zh-CN" dirty="0">
                <a:sym typeface="Wingdings" panose="05000000000000000000" pitchFamily="2" charset="2"/>
              </a:rPr>
              <a:t>For 8-way SA cache, # Sets = # blocks/8 = (64 KB/16 Bytes/block)/8 = 0.5K  SI size=9</a:t>
            </a:r>
          </a:p>
          <a:p>
            <a:r>
              <a:rPr lang="en-US" altLang="zh-CN" dirty="0">
                <a:sym typeface="Wingdings" panose="05000000000000000000" pitchFamily="2" charset="2"/>
              </a:rPr>
              <a:t>Tag size = 32-9-4=19</a:t>
            </a:r>
            <a:endParaRPr lang="en-US" altLang="zh-CN" dirty="0"/>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21</a:t>
            </a:fld>
            <a:endParaRPr lang="en-US"/>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3103840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5"/>
          <p:cNvSpPr>
            <a:spLocks noGrp="1"/>
          </p:cNvSpPr>
          <p:nvPr>
            <p:ph type="sldNum" sz="quarter" idx="4"/>
          </p:nvPr>
        </p:nvSpPr>
        <p:spPr>
          <a:xfrm>
            <a:off x="9550400" y="6477000"/>
            <a:ext cx="2540000" cy="292100"/>
          </a:xfrm>
        </p:spPr>
        <p:txBody>
          <a:bodyPr/>
          <a:lstStyle/>
          <a:p>
            <a:pPr marL="0" marR="0" lvl="0" indent="0" algn="r" defTabSz="914400" rtl="0" eaLnBrk="0" fontAlgn="base" latinLnBrk="0" hangingPunct="0">
              <a:lnSpc>
                <a:spcPct val="100000"/>
              </a:lnSpc>
              <a:spcBef>
                <a:spcPts val="0"/>
              </a:spcBef>
              <a:spcAft>
                <a:spcPct val="0"/>
              </a:spcAft>
              <a:buClrTx/>
              <a:buSzTx/>
              <a:buFontTx/>
              <a:buNone/>
              <a:tabLst/>
              <a:defRPr/>
            </a:pPr>
            <a:fld id="{EAB74400-8F3F-7342-8443-62FEA9644894}" type="slidenum">
              <a:rPr kumimoji="0" lang="en-US" sz="1200" b="0" i="0" u="none" strike="noStrike" kern="1200" cap="none" spc="0" normalizeH="0" baseline="0" noProof="0">
                <a:ln>
                  <a:noFill/>
                </a:ln>
                <a:solidFill>
                  <a:srgbClr val="000000">
                    <a:tint val="75000"/>
                  </a:srgbClr>
                </a:solidFill>
                <a:effectLst/>
                <a:uLnTx/>
                <a:uFillTx/>
                <a:latin typeface="Arial"/>
                <a:ea typeface="+mn-ea"/>
                <a:cs typeface="+mn-cs"/>
              </a:rPr>
              <a:pPr marL="0" marR="0" lvl="0" indent="0" algn="r" defTabSz="914400" rtl="0" eaLnBrk="0" fontAlgn="base" latinLnBrk="0" hangingPunct="0">
                <a:lnSpc>
                  <a:spcPct val="100000"/>
                </a:lnSpc>
                <a:spcBef>
                  <a:spcPts val="0"/>
                </a:spcBef>
                <a:spcAft>
                  <a:spcPct val="0"/>
                </a:spcAft>
                <a:buClrTx/>
                <a:buSzTx/>
                <a:buFontTx/>
                <a:buNone/>
                <a:tabLst/>
                <a:defRPr/>
              </a:pPr>
              <a:t>22</a:t>
            </a:fld>
            <a:endParaRPr kumimoji="0" lang="en-US" sz="1200" b="0" i="0" u="none" strike="noStrike" kern="1200" cap="none" spc="0" normalizeH="0" baseline="0" noProof="0">
              <a:ln>
                <a:noFill/>
              </a:ln>
              <a:solidFill>
                <a:srgbClr val="FBBA03"/>
              </a:solidFill>
              <a:effectLst/>
              <a:uLnTx/>
              <a:uFillTx/>
              <a:latin typeface="Arial"/>
              <a:ea typeface="+mn-ea"/>
              <a:cs typeface="+mn-cs"/>
            </a:endParaRPr>
          </a:p>
        </p:txBody>
      </p:sp>
      <p:grpSp>
        <p:nvGrpSpPr>
          <p:cNvPr id="1434628" name="Group 4"/>
          <p:cNvGrpSpPr>
            <a:grpSpLocks/>
          </p:cNvGrpSpPr>
          <p:nvPr/>
        </p:nvGrpSpPr>
        <p:grpSpPr bwMode="auto">
          <a:xfrm rot="5400000">
            <a:off x="8616951" y="3411538"/>
            <a:ext cx="604838" cy="1054100"/>
            <a:chOff x="1749" y="2308"/>
            <a:chExt cx="381" cy="664"/>
          </a:xfrm>
        </p:grpSpPr>
        <p:sp>
          <p:nvSpPr>
            <p:cNvPr id="1434629" name="Rectangle 5"/>
            <p:cNvSpPr>
              <a:spLocks noChangeArrowheads="1"/>
            </p:cNvSpPr>
            <p:nvPr/>
          </p:nvSpPr>
          <p:spPr bwMode="auto">
            <a:xfrm>
              <a:off x="1749" y="2312"/>
              <a:ext cx="381"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grpSp>
        <p:nvGrpSpPr>
          <p:cNvPr id="2" name="Group 1"/>
          <p:cNvGrpSpPr/>
          <p:nvPr/>
        </p:nvGrpSpPr>
        <p:grpSpPr>
          <a:xfrm rot="5400000">
            <a:off x="4581525" y="3407569"/>
            <a:ext cx="604837" cy="1054100"/>
            <a:chOff x="4583906" y="3405187"/>
            <a:chExt cx="604837" cy="1054100"/>
          </a:xfrm>
        </p:grpSpPr>
        <p:sp>
          <p:nvSpPr>
            <p:cNvPr id="1434639" name="Rectangle 15"/>
            <p:cNvSpPr>
              <a:spLocks noChangeArrowheads="1"/>
            </p:cNvSpPr>
            <p:nvPr/>
          </p:nvSpPr>
          <p:spPr bwMode="auto">
            <a:xfrm>
              <a:off x="4583906" y="3411537"/>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0" name="Line 16"/>
            <p:cNvSpPr>
              <a:spLocks noChangeShapeType="1"/>
            </p:cNvSpPr>
            <p:nvPr/>
          </p:nvSpPr>
          <p:spPr bwMode="auto">
            <a:xfrm>
              <a:off x="47236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1" name="Line 17"/>
            <p:cNvSpPr>
              <a:spLocks noChangeShapeType="1"/>
            </p:cNvSpPr>
            <p:nvPr/>
          </p:nvSpPr>
          <p:spPr bwMode="auto">
            <a:xfrm>
              <a:off x="48760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2" name="Line 18"/>
            <p:cNvSpPr>
              <a:spLocks noChangeShapeType="1"/>
            </p:cNvSpPr>
            <p:nvPr/>
          </p:nvSpPr>
          <p:spPr bwMode="auto">
            <a:xfrm>
              <a:off x="50284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3" name="Line 19"/>
            <p:cNvSpPr>
              <a:spLocks noChangeShapeType="1"/>
            </p:cNvSpPr>
            <p:nvPr/>
          </p:nvSpPr>
          <p:spPr bwMode="auto">
            <a:xfrm>
              <a:off x="51808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1434647" name="Rectangle 23"/>
          <p:cNvSpPr>
            <a:spLocks noChangeArrowheads="1"/>
          </p:cNvSpPr>
          <p:nvPr/>
        </p:nvSpPr>
        <p:spPr bwMode="auto">
          <a:xfrm rot="5400000">
            <a:off x="3831513" y="3811082"/>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0 1 2 3</a:t>
            </a:r>
          </a:p>
        </p:txBody>
      </p:sp>
      <p:sp>
        <p:nvSpPr>
          <p:cNvPr id="1434658" name="Rectangle 34"/>
          <p:cNvSpPr>
            <a:spLocks noChangeArrowheads="1"/>
          </p:cNvSpPr>
          <p:nvPr/>
        </p:nvSpPr>
        <p:spPr bwMode="auto">
          <a:xfrm>
            <a:off x="2698750" y="3133725"/>
            <a:ext cx="142026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2380350" y="3689350"/>
            <a:ext cx="1734450"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(4 blocks)</a:t>
            </a:r>
          </a:p>
        </p:txBody>
      </p:sp>
      <p:sp>
        <p:nvSpPr>
          <p:cNvPr id="1434660" name="Rectangle 36"/>
          <p:cNvSpPr>
            <a:spLocks noChangeArrowheads="1"/>
          </p:cNvSpPr>
          <p:nvPr/>
        </p:nvSpPr>
        <p:spPr bwMode="auto">
          <a:xfrm>
            <a:off x="4202113" y="4241726"/>
            <a:ext cx="5735995" cy="1320874"/>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FA (4-way SA)</a:t>
            </a:r>
          </a:p>
          <a:p>
            <a:pPr lvl="0" defTabSz="914400" eaLnBrk="0" fontAlgn="base" hangingPunct="0">
              <a:spcBef>
                <a:spcPct val="0"/>
              </a:spcBef>
              <a:spcAft>
                <a:spcPct val="0"/>
              </a:spcAft>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          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endPar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endParaRPr>
          </a:p>
          <a:p>
            <a:pPr lvl="0" defTabSz="914400" eaLnBrk="0" fontAlgn="base" hangingPunct="0">
              <a:spcBef>
                <a:spcPct val="0"/>
              </a:spcBef>
              <a:spcAft>
                <a:spcPct val="0"/>
              </a:spcAft>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a:t>
            </a:r>
            <a:r>
              <a:rPr lang="en-US" sz="200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sp>
        <p:nvSpPr>
          <p:cNvPr id="1434661" name="Rectangle 37"/>
          <p:cNvSpPr>
            <a:spLocks noChangeArrowheads="1"/>
          </p:cNvSpPr>
          <p:nvPr/>
        </p:nvSpPr>
        <p:spPr bwMode="auto">
          <a:xfrm>
            <a:off x="6124575"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2" name="Rectangle 38"/>
          <p:cNvSpPr>
            <a:spLocks noChangeArrowheads="1"/>
          </p:cNvSpPr>
          <p:nvPr/>
        </p:nvSpPr>
        <p:spPr bwMode="auto">
          <a:xfrm>
            <a:off x="4308475"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3" name="Line 39"/>
          <p:cNvSpPr>
            <a:spLocks noChangeShapeType="1"/>
          </p:cNvSpPr>
          <p:nvPr/>
        </p:nvSpPr>
        <p:spPr bwMode="auto">
          <a:xfrm>
            <a:off x="444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4" name="Line 40"/>
          <p:cNvSpPr>
            <a:spLocks noChangeShapeType="1"/>
          </p:cNvSpPr>
          <p:nvPr/>
        </p:nvSpPr>
        <p:spPr bwMode="auto">
          <a:xfrm>
            <a:off x="460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5" name="Line 41"/>
          <p:cNvSpPr>
            <a:spLocks noChangeShapeType="1"/>
          </p:cNvSpPr>
          <p:nvPr/>
        </p:nvSpPr>
        <p:spPr bwMode="auto">
          <a:xfrm>
            <a:off x="475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6" name="Line 42"/>
          <p:cNvSpPr>
            <a:spLocks noChangeShapeType="1"/>
          </p:cNvSpPr>
          <p:nvPr/>
        </p:nvSpPr>
        <p:spPr bwMode="auto">
          <a:xfrm>
            <a:off x="490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7" name="Line 43"/>
          <p:cNvSpPr>
            <a:spLocks noChangeShapeType="1"/>
          </p:cNvSpPr>
          <p:nvPr/>
        </p:nvSpPr>
        <p:spPr bwMode="auto">
          <a:xfrm>
            <a:off x="505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8" name="Line 44"/>
          <p:cNvSpPr>
            <a:spLocks noChangeShapeType="1"/>
          </p:cNvSpPr>
          <p:nvPr/>
        </p:nvSpPr>
        <p:spPr bwMode="auto">
          <a:xfrm>
            <a:off x="521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9" name="Line 45"/>
          <p:cNvSpPr>
            <a:spLocks noChangeShapeType="1"/>
          </p:cNvSpPr>
          <p:nvPr/>
        </p:nvSpPr>
        <p:spPr bwMode="auto">
          <a:xfrm>
            <a:off x="5362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0" name="Line 46"/>
          <p:cNvSpPr>
            <a:spLocks noChangeShapeType="1"/>
          </p:cNvSpPr>
          <p:nvPr/>
        </p:nvSpPr>
        <p:spPr bwMode="auto">
          <a:xfrm>
            <a:off x="5514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1" name="Line 47"/>
          <p:cNvSpPr>
            <a:spLocks noChangeShapeType="1"/>
          </p:cNvSpPr>
          <p:nvPr/>
        </p:nvSpPr>
        <p:spPr bwMode="auto">
          <a:xfrm>
            <a:off x="5667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2" name="Line 48"/>
          <p:cNvSpPr>
            <a:spLocks noChangeShapeType="1"/>
          </p:cNvSpPr>
          <p:nvPr/>
        </p:nvSpPr>
        <p:spPr bwMode="auto">
          <a:xfrm>
            <a:off x="5819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3" name="Line 49"/>
          <p:cNvSpPr>
            <a:spLocks noChangeShapeType="1"/>
          </p:cNvSpPr>
          <p:nvPr/>
        </p:nvSpPr>
        <p:spPr bwMode="auto">
          <a:xfrm>
            <a:off x="5972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4" name="Line 50"/>
          <p:cNvSpPr>
            <a:spLocks noChangeShapeType="1"/>
          </p:cNvSpPr>
          <p:nvPr/>
        </p:nvSpPr>
        <p:spPr bwMode="auto">
          <a:xfrm>
            <a:off x="6124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5" name="Line 51"/>
          <p:cNvSpPr>
            <a:spLocks noChangeShapeType="1"/>
          </p:cNvSpPr>
          <p:nvPr/>
        </p:nvSpPr>
        <p:spPr bwMode="auto">
          <a:xfrm>
            <a:off x="6276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6" name="Line 52"/>
          <p:cNvSpPr>
            <a:spLocks noChangeShapeType="1"/>
          </p:cNvSpPr>
          <p:nvPr/>
        </p:nvSpPr>
        <p:spPr bwMode="auto">
          <a:xfrm>
            <a:off x="6429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7" name="Line 53"/>
          <p:cNvSpPr>
            <a:spLocks noChangeShapeType="1"/>
          </p:cNvSpPr>
          <p:nvPr/>
        </p:nvSpPr>
        <p:spPr bwMode="auto">
          <a:xfrm>
            <a:off x="6581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8" name="Line 54"/>
          <p:cNvSpPr>
            <a:spLocks noChangeShapeType="1"/>
          </p:cNvSpPr>
          <p:nvPr/>
        </p:nvSpPr>
        <p:spPr bwMode="auto">
          <a:xfrm>
            <a:off x="6734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9" name="Line 55"/>
          <p:cNvSpPr>
            <a:spLocks noChangeShapeType="1"/>
          </p:cNvSpPr>
          <p:nvPr/>
        </p:nvSpPr>
        <p:spPr bwMode="auto">
          <a:xfrm>
            <a:off x="6886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0" name="Line 56"/>
          <p:cNvSpPr>
            <a:spLocks noChangeShapeType="1"/>
          </p:cNvSpPr>
          <p:nvPr/>
        </p:nvSpPr>
        <p:spPr bwMode="auto">
          <a:xfrm>
            <a:off x="7038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1" name="Line 57"/>
          <p:cNvSpPr>
            <a:spLocks noChangeShapeType="1"/>
          </p:cNvSpPr>
          <p:nvPr/>
        </p:nvSpPr>
        <p:spPr bwMode="auto">
          <a:xfrm>
            <a:off x="7191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2" name="Line 58"/>
          <p:cNvSpPr>
            <a:spLocks noChangeShapeType="1"/>
          </p:cNvSpPr>
          <p:nvPr/>
        </p:nvSpPr>
        <p:spPr bwMode="auto">
          <a:xfrm>
            <a:off x="7343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3" name="Line 59"/>
          <p:cNvSpPr>
            <a:spLocks noChangeShapeType="1"/>
          </p:cNvSpPr>
          <p:nvPr/>
        </p:nvSpPr>
        <p:spPr bwMode="auto">
          <a:xfrm>
            <a:off x="7496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4" name="Line 60"/>
          <p:cNvSpPr>
            <a:spLocks noChangeShapeType="1"/>
          </p:cNvSpPr>
          <p:nvPr/>
        </p:nvSpPr>
        <p:spPr bwMode="auto">
          <a:xfrm>
            <a:off x="7648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5" name="Line 61"/>
          <p:cNvSpPr>
            <a:spLocks noChangeShapeType="1"/>
          </p:cNvSpPr>
          <p:nvPr/>
        </p:nvSpPr>
        <p:spPr bwMode="auto">
          <a:xfrm>
            <a:off x="7800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6" name="Line 62"/>
          <p:cNvSpPr>
            <a:spLocks noChangeShapeType="1"/>
          </p:cNvSpPr>
          <p:nvPr/>
        </p:nvSpPr>
        <p:spPr bwMode="auto">
          <a:xfrm>
            <a:off x="7953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7" name="Line 63"/>
          <p:cNvSpPr>
            <a:spLocks noChangeShapeType="1"/>
          </p:cNvSpPr>
          <p:nvPr/>
        </p:nvSpPr>
        <p:spPr bwMode="auto">
          <a:xfrm>
            <a:off x="8105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8" name="Line 64"/>
          <p:cNvSpPr>
            <a:spLocks noChangeShapeType="1"/>
          </p:cNvSpPr>
          <p:nvPr/>
        </p:nvSpPr>
        <p:spPr bwMode="auto">
          <a:xfrm>
            <a:off x="825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9" name="Line 65"/>
          <p:cNvSpPr>
            <a:spLocks noChangeShapeType="1"/>
          </p:cNvSpPr>
          <p:nvPr/>
        </p:nvSpPr>
        <p:spPr bwMode="auto">
          <a:xfrm>
            <a:off x="841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0" name="Line 66"/>
          <p:cNvSpPr>
            <a:spLocks noChangeShapeType="1"/>
          </p:cNvSpPr>
          <p:nvPr/>
        </p:nvSpPr>
        <p:spPr bwMode="auto">
          <a:xfrm>
            <a:off x="856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1" name="Line 67"/>
          <p:cNvSpPr>
            <a:spLocks noChangeShapeType="1"/>
          </p:cNvSpPr>
          <p:nvPr/>
        </p:nvSpPr>
        <p:spPr bwMode="auto">
          <a:xfrm>
            <a:off x="871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2" name="Line 68"/>
          <p:cNvSpPr>
            <a:spLocks noChangeShapeType="1"/>
          </p:cNvSpPr>
          <p:nvPr/>
        </p:nvSpPr>
        <p:spPr bwMode="auto">
          <a:xfrm>
            <a:off x="886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3" name="Line 69"/>
          <p:cNvSpPr>
            <a:spLocks noChangeShapeType="1"/>
          </p:cNvSpPr>
          <p:nvPr/>
        </p:nvSpPr>
        <p:spPr bwMode="auto">
          <a:xfrm>
            <a:off x="902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4" name="Rectangle 70"/>
          <p:cNvSpPr>
            <a:spLocks noChangeArrowheads="1"/>
          </p:cNvSpPr>
          <p:nvPr/>
        </p:nvSpPr>
        <p:spPr bwMode="auto">
          <a:xfrm>
            <a:off x="4257675"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5"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362200" y="1676400"/>
            <a:ext cx="1930017"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(32 blocks)</a:t>
            </a:r>
          </a:p>
        </p:txBody>
      </p:sp>
      <p:sp>
        <p:nvSpPr>
          <p:cNvPr id="1434699" name="Rectangle 75"/>
          <p:cNvSpPr>
            <a:spLocks noChangeArrowheads="1"/>
          </p:cNvSpPr>
          <p:nvPr/>
        </p:nvSpPr>
        <p:spPr bwMode="auto">
          <a:xfrm>
            <a:off x="2622550" y="1150937"/>
            <a:ext cx="162865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1"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Q: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3" name="TextBox 2"/>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4" name="Group 3"/>
          <p:cNvGrpSpPr/>
          <p:nvPr/>
        </p:nvGrpSpPr>
        <p:grpSpPr>
          <a:xfrm rot="5400000">
            <a:off x="6531479" y="3415530"/>
            <a:ext cx="604837" cy="1054100"/>
            <a:chOff x="6533674" y="3412962"/>
            <a:chExt cx="604837" cy="1054100"/>
          </a:xfrm>
        </p:grpSpPr>
        <p:sp>
          <p:nvSpPr>
            <p:cNvPr id="68" name="Rectangle 15"/>
            <p:cNvSpPr>
              <a:spLocks noChangeArrowheads="1"/>
            </p:cNvSpPr>
            <p:nvPr/>
          </p:nvSpPr>
          <p:spPr bwMode="auto">
            <a:xfrm>
              <a:off x="6533674" y="3419312"/>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9" name="Line 16"/>
            <p:cNvSpPr>
              <a:spLocks noChangeShapeType="1"/>
            </p:cNvSpPr>
            <p:nvPr/>
          </p:nvSpPr>
          <p:spPr bwMode="auto">
            <a:xfrm>
              <a:off x="66733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0" name="Line 17"/>
            <p:cNvSpPr>
              <a:spLocks noChangeShapeType="1"/>
            </p:cNvSpPr>
            <p:nvPr/>
          </p:nvSpPr>
          <p:spPr bwMode="auto">
            <a:xfrm>
              <a:off x="68257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1" name="Line 18"/>
            <p:cNvSpPr>
              <a:spLocks noChangeShapeType="1"/>
            </p:cNvSpPr>
            <p:nvPr/>
          </p:nvSpPr>
          <p:spPr bwMode="auto">
            <a:xfrm>
              <a:off x="69781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2" name="Line 19"/>
            <p:cNvSpPr>
              <a:spLocks noChangeShapeType="1"/>
            </p:cNvSpPr>
            <p:nvPr/>
          </p:nvSpPr>
          <p:spPr bwMode="auto">
            <a:xfrm>
              <a:off x="71305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80" name="Rectangle 23"/>
          <p:cNvSpPr>
            <a:spLocks noChangeArrowheads="1"/>
          </p:cNvSpPr>
          <p:nvPr/>
        </p:nvSpPr>
        <p:spPr bwMode="auto">
          <a:xfrm rot="5400000">
            <a:off x="5801088" y="3793201"/>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0 1 0 1</a:t>
            </a:r>
          </a:p>
        </p:txBody>
      </p:sp>
      <p:sp>
        <p:nvSpPr>
          <p:cNvPr id="82" name="Rectangle 23"/>
          <p:cNvSpPr>
            <a:spLocks noChangeArrowheads="1"/>
          </p:cNvSpPr>
          <p:nvPr/>
        </p:nvSpPr>
        <p:spPr bwMode="auto">
          <a:xfrm rot="5400000">
            <a:off x="8137278" y="3811083"/>
            <a:ext cx="367409"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77" name="TextBox 76"/>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78" name="TextBox 77"/>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66208543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CC63E4C-4642-794D-A2FD-70F6B81535F5}" type="slidenum">
              <a:rPr lang="en-US" smtClean="0"/>
              <a:pPr/>
              <a:t>23</a:t>
            </a:fld>
            <a:endParaRPr lang="en-US" dirty="0"/>
          </a:p>
        </p:txBody>
      </p:sp>
      <p:sp>
        <p:nvSpPr>
          <p:cNvPr id="4" name="Content Placeholder 2"/>
          <p:cNvSpPr txBox="1">
            <a:spLocks/>
          </p:cNvSpPr>
          <p:nvPr/>
        </p:nvSpPr>
        <p:spPr>
          <a:xfrm>
            <a:off x="609600" y="1143000"/>
            <a:ext cx="10972800" cy="3886200"/>
          </a:xfrm>
          <a:prstGeom prst="rect">
            <a:avLst/>
          </a:prstGeom>
        </p:spPr>
        <p:txBody>
          <a:bodyPr>
            <a:normAutofit fontScale="85000" lnSpcReduction="10000"/>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defTabSz="914400"/>
            <a:r>
              <a:rPr lang="en-US" kern="0" dirty="0"/>
              <a:t>Memory block #12 (decimal) corresponds to memory address 01100XXXX in binary (we don’t care about block size)</a:t>
            </a:r>
          </a:p>
          <a:p>
            <a:pPr defTabSz="914400"/>
            <a:r>
              <a:rPr lang="en-US" kern="0" dirty="0"/>
              <a:t>For DM cache: </a:t>
            </a:r>
          </a:p>
          <a:p>
            <a:pPr lvl="1" defTabSz="914400"/>
            <a:r>
              <a:rPr lang="en-US" kern="0" dirty="0"/>
              <a:t># cache blocks = 4 = # ways (1) * # sets</a:t>
            </a:r>
          </a:p>
          <a:p>
            <a:pPr lvl="1" defTabSz="914400"/>
            <a:r>
              <a:rPr lang="en-US" kern="0" dirty="0"/>
              <a:t>=&gt; # sets = 4 = 2</a:t>
            </a:r>
            <a:r>
              <a:rPr lang="en-US" kern="0" baseline="30000" dirty="0"/>
              <a:t>2</a:t>
            </a:r>
            <a:r>
              <a:rPr lang="en-US" kern="0" dirty="0"/>
              <a:t> =&gt; Set Index has 2b =&gt; Set Index is 00 (last 2b in 01100)</a:t>
            </a:r>
          </a:p>
          <a:p>
            <a:pPr lvl="1" defTabSz="914400"/>
            <a:r>
              <a:rPr lang="en-US" kern="0" dirty="0"/>
              <a:t>Tag (3b); Set Index (2b)</a:t>
            </a:r>
          </a:p>
          <a:p>
            <a:pPr defTabSz="914400"/>
            <a:r>
              <a:rPr lang="en-US" kern="0" dirty="0"/>
              <a:t>For 2</a:t>
            </a:r>
            <a:r>
              <a:rPr lang="en-US" altLang="zh-CN" kern="0" dirty="0"/>
              <a:t>-way SA cache:</a:t>
            </a:r>
            <a:endParaRPr lang="en-US" kern="0" dirty="0"/>
          </a:p>
          <a:p>
            <a:pPr lvl="1" defTabSz="914400"/>
            <a:r>
              <a:rPr lang="en-US" kern="0" dirty="0"/>
              <a:t># cache blocks = 4 = # ways (2) * # sets</a:t>
            </a:r>
          </a:p>
          <a:p>
            <a:pPr lvl="1" defTabSz="914400"/>
            <a:r>
              <a:rPr lang="en-US" kern="0" dirty="0"/>
              <a:t>=&gt; # sets = 2 = 2</a:t>
            </a:r>
            <a:r>
              <a:rPr lang="en-US" kern="0" baseline="30000" dirty="0"/>
              <a:t>1</a:t>
            </a:r>
            <a:r>
              <a:rPr lang="en-US" kern="0" dirty="0"/>
              <a:t> =&gt; Set Index has 1b =&gt; Set Index is 0 (last 1b in 01100)</a:t>
            </a:r>
          </a:p>
          <a:p>
            <a:pPr lvl="1" defTabSz="914400"/>
            <a:r>
              <a:rPr lang="en-US" kern="0" dirty="0"/>
              <a:t>Tag (4b); Set Index (1b)</a:t>
            </a:r>
          </a:p>
          <a:p>
            <a:pPr defTabSz="914400"/>
            <a:r>
              <a:rPr lang="en-US" kern="0" dirty="0"/>
              <a:t>For FA (4</a:t>
            </a:r>
            <a:r>
              <a:rPr lang="en-US" altLang="zh-CN" kern="0" dirty="0"/>
              <a:t>-way SA) cache:</a:t>
            </a:r>
          </a:p>
          <a:p>
            <a:pPr lvl="1" defTabSz="914400"/>
            <a:r>
              <a:rPr lang="en-US" kern="0" dirty="0"/>
              <a:t># cache blocks = 4 = # ways (4) * # sets</a:t>
            </a:r>
          </a:p>
          <a:p>
            <a:pPr lvl="1" defTabSz="914400"/>
            <a:r>
              <a:rPr lang="en-US" kern="0" dirty="0"/>
              <a:t>=&gt; # sets = 1 = 2</a:t>
            </a:r>
            <a:r>
              <a:rPr lang="en-US" kern="0" baseline="30000" dirty="0"/>
              <a:t>0</a:t>
            </a:r>
            <a:r>
              <a:rPr lang="en-US" kern="0" dirty="0"/>
              <a:t> =&gt; </a:t>
            </a:r>
            <a:r>
              <a:rPr lang="en-US" altLang="zh-CN" kern="0" dirty="0"/>
              <a:t>No </a:t>
            </a:r>
            <a:r>
              <a:rPr lang="en-US" kern="0" dirty="0"/>
              <a:t>Set Index</a:t>
            </a:r>
          </a:p>
          <a:p>
            <a:pPr lvl="1" defTabSz="914400"/>
            <a:r>
              <a:rPr lang="en-US" kern="0" dirty="0"/>
              <a:t>Tag (5b)</a:t>
            </a:r>
          </a:p>
        </p:txBody>
      </p:sp>
      <p:sp>
        <p:nvSpPr>
          <p:cNvPr id="5"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 name="TextBox 7"/>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9" name="TextBox 8"/>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1663436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5"/>
          <p:cNvSpPr>
            <a:spLocks noGrp="1"/>
          </p:cNvSpPr>
          <p:nvPr>
            <p:ph type="sldNum" sz="quarter" idx="4"/>
          </p:nvPr>
        </p:nvSpPr>
        <p:spPr>
          <a:xfrm>
            <a:off x="9550400" y="6477000"/>
            <a:ext cx="2540000" cy="292100"/>
          </a:xfrm>
        </p:spPr>
        <p:txBody>
          <a:bodyPr/>
          <a:lstStyle/>
          <a:p>
            <a:pPr marL="0" marR="0" lvl="0" indent="0" algn="r" defTabSz="914400" rtl="0" eaLnBrk="0" fontAlgn="base" latinLnBrk="0" hangingPunct="0">
              <a:lnSpc>
                <a:spcPct val="100000"/>
              </a:lnSpc>
              <a:spcBef>
                <a:spcPts val="0"/>
              </a:spcBef>
              <a:spcAft>
                <a:spcPct val="0"/>
              </a:spcAft>
              <a:buClrTx/>
              <a:buSzTx/>
              <a:buFontTx/>
              <a:buNone/>
              <a:tabLst/>
              <a:defRPr/>
            </a:pPr>
            <a:fld id="{EAB74400-8F3F-7342-8443-62FEA9644894}" type="slidenum">
              <a:rPr kumimoji="0" lang="en-US" sz="1200" b="0" i="0" u="none" strike="noStrike" kern="1200" cap="none" spc="0" normalizeH="0" baseline="0" noProof="0">
                <a:ln>
                  <a:noFill/>
                </a:ln>
                <a:solidFill>
                  <a:srgbClr val="000000">
                    <a:tint val="75000"/>
                  </a:srgbClr>
                </a:solidFill>
                <a:effectLst/>
                <a:uLnTx/>
                <a:uFillTx/>
                <a:latin typeface="Arial"/>
                <a:ea typeface="+mn-ea"/>
                <a:cs typeface="+mn-cs"/>
              </a:rPr>
              <a:pPr marL="0" marR="0" lvl="0" indent="0" algn="r" defTabSz="914400" rtl="0" eaLnBrk="0" fontAlgn="base" latinLnBrk="0" hangingPunct="0">
                <a:lnSpc>
                  <a:spcPct val="100000"/>
                </a:lnSpc>
                <a:spcBef>
                  <a:spcPts val="0"/>
                </a:spcBef>
                <a:spcAft>
                  <a:spcPct val="0"/>
                </a:spcAft>
                <a:buClrTx/>
                <a:buSzTx/>
                <a:buFontTx/>
                <a:buNone/>
                <a:tabLst/>
                <a:defRPr/>
              </a:pPr>
              <a:t>24</a:t>
            </a:fld>
            <a:endParaRPr kumimoji="0" lang="en-US" sz="1200" b="0" i="0" u="none" strike="noStrike" kern="1200" cap="none" spc="0" normalizeH="0" baseline="0" noProof="0">
              <a:ln>
                <a:noFill/>
              </a:ln>
              <a:solidFill>
                <a:srgbClr val="FBBA03"/>
              </a:solidFill>
              <a:effectLst/>
              <a:uLnTx/>
              <a:uFillTx/>
              <a:latin typeface="Arial"/>
              <a:ea typeface="+mn-ea"/>
              <a:cs typeface="+mn-cs"/>
            </a:endParaRPr>
          </a:p>
        </p:txBody>
      </p:sp>
      <p:grpSp>
        <p:nvGrpSpPr>
          <p:cNvPr id="5" name="Group 4"/>
          <p:cNvGrpSpPr/>
          <p:nvPr/>
        </p:nvGrpSpPr>
        <p:grpSpPr>
          <a:xfrm rot="5400000">
            <a:off x="8610600" y="3398837"/>
            <a:ext cx="617540" cy="1066800"/>
            <a:chOff x="8610600" y="3398837"/>
            <a:chExt cx="617540" cy="1066800"/>
          </a:xfrm>
        </p:grpSpPr>
        <p:sp>
          <p:nvSpPr>
            <p:cNvPr id="1434627" name="Rectangle 3"/>
            <p:cNvSpPr>
              <a:spLocks noChangeArrowheads="1"/>
            </p:cNvSpPr>
            <p:nvPr/>
          </p:nvSpPr>
          <p:spPr bwMode="auto">
            <a:xfrm>
              <a:off x="8610600" y="3398837"/>
              <a:ext cx="617537" cy="1066800"/>
            </a:xfrm>
            <a:prstGeom prst="rect">
              <a:avLst/>
            </a:prstGeom>
            <a:solidFill>
              <a:schemeClr val="bg2"/>
            </a:solid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nvGrpSpPr>
            <p:cNvPr id="1434628" name="Group 4"/>
            <p:cNvGrpSpPr>
              <a:grpSpLocks/>
            </p:cNvGrpSpPr>
            <p:nvPr/>
          </p:nvGrpSpPr>
          <p:grpSpPr bwMode="auto">
            <a:xfrm>
              <a:off x="8623302" y="3405187"/>
              <a:ext cx="604838" cy="1054100"/>
              <a:chOff x="1749" y="2308"/>
              <a:chExt cx="381" cy="664"/>
            </a:xfrm>
          </p:grpSpPr>
          <p:sp>
            <p:nvSpPr>
              <p:cNvPr id="1434629" name="Rectangle 5"/>
              <p:cNvSpPr>
                <a:spLocks noChangeArrowheads="1"/>
              </p:cNvSpPr>
              <p:nvPr/>
            </p:nvSpPr>
            <p:spPr bwMode="auto">
              <a:xfrm>
                <a:off x="1749" y="2312"/>
                <a:ext cx="381"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grpSp>
      <p:grpSp>
        <p:nvGrpSpPr>
          <p:cNvPr id="2" name="Group 1"/>
          <p:cNvGrpSpPr/>
          <p:nvPr/>
        </p:nvGrpSpPr>
        <p:grpSpPr>
          <a:xfrm rot="5400000">
            <a:off x="4579143" y="3398837"/>
            <a:ext cx="609600" cy="1066800"/>
            <a:chOff x="4579143" y="3398837"/>
            <a:chExt cx="609600" cy="1066800"/>
          </a:xfrm>
        </p:grpSpPr>
        <p:sp>
          <p:nvSpPr>
            <p:cNvPr id="1434637" name="Rectangle 13"/>
            <p:cNvSpPr>
              <a:spLocks noChangeArrowheads="1"/>
            </p:cNvSpPr>
            <p:nvPr/>
          </p:nvSpPr>
          <p:spPr bwMode="auto">
            <a:xfrm>
              <a:off x="4579143" y="33988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9" name="Rectangle 15"/>
            <p:cNvSpPr>
              <a:spLocks noChangeArrowheads="1"/>
            </p:cNvSpPr>
            <p:nvPr/>
          </p:nvSpPr>
          <p:spPr bwMode="auto">
            <a:xfrm>
              <a:off x="4583906" y="3411537"/>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0" name="Line 16"/>
            <p:cNvSpPr>
              <a:spLocks noChangeShapeType="1"/>
            </p:cNvSpPr>
            <p:nvPr/>
          </p:nvSpPr>
          <p:spPr bwMode="auto">
            <a:xfrm>
              <a:off x="47236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1" name="Line 17"/>
            <p:cNvSpPr>
              <a:spLocks noChangeShapeType="1"/>
            </p:cNvSpPr>
            <p:nvPr/>
          </p:nvSpPr>
          <p:spPr bwMode="auto">
            <a:xfrm>
              <a:off x="48760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2" name="Line 18"/>
            <p:cNvSpPr>
              <a:spLocks noChangeShapeType="1"/>
            </p:cNvSpPr>
            <p:nvPr/>
          </p:nvSpPr>
          <p:spPr bwMode="auto">
            <a:xfrm>
              <a:off x="50284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3" name="Line 19"/>
            <p:cNvSpPr>
              <a:spLocks noChangeShapeType="1"/>
            </p:cNvSpPr>
            <p:nvPr/>
          </p:nvSpPr>
          <p:spPr bwMode="auto">
            <a:xfrm>
              <a:off x="51808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1434647" name="Rectangle 23"/>
          <p:cNvSpPr>
            <a:spLocks noChangeArrowheads="1"/>
          </p:cNvSpPr>
          <p:nvPr/>
        </p:nvSpPr>
        <p:spPr bwMode="auto">
          <a:xfrm rot="5400000">
            <a:off x="3831513" y="3811082"/>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0 1 2 3</a:t>
            </a:r>
          </a:p>
        </p:txBody>
      </p:sp>
      <p:sp>
        <p:nvSpPr>
          <p:cNvPr id="1434658" name="Rectangle 34"/>
          <p:cNvSpPr>
            <a:spLocks noChangeArrowheads="1"/>
          </p:cNvSpPr>
          <p:nvPr/>
        </p:nvSpPr>
        <p:spPr bwMode="auto">
          <a:xfrm>
            <a:off x="2698750" y="3133725"/>
            <a:ext cx="142026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2380350" y="3689350"/>
            <a:ext cx="1734450"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(4 blocks)</a:t>
            </a:r>
          </a:p>
        </p:txBody>
      </p:sp>
      <p:sp>
        <p:nvSpPr>
          <p:cNvPr id="1434660" name="Rectangle 36"/>
          <p:cNvSpPr>
            <a:spLocks noChangeArrowheads="1"/>
          </p:cNvSpPr>
          <p:nvPr/>
        </p:nvSpPr>
        <p:spPr bwMode="auto">
          <a:xfrm>
            <a:off x="4202113" y="4241726"/>
            <a:ext cx="5735995" cy="1320874"/>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FA (4-way SA)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0          In set 0              In set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(1 block)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(2 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(4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sp>
        <p:nvSpPr>
          <p:cNvPr id="1434661" name="Rectangle 37"/>
          <p:cNvSpPr>
            <a:spLocks noChangeArrowheads="1"/>
          </p:cNvSpPr>
          <p:nvPr/>
        </p:nvSpPr>
        <p:spPr bwMode="auto">
          <a:xfrm>
            <a:off x="6124575"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2" name="Rectangle 38"/>
          <p:cNvSpPr>
            <a:spLocks noChangeArrowheads="1"/>
          </p:cNvSpPr>
          <p:nvPr/>
        </p:nvSpPr>
        <p:spPr bwMode="auto">
          <a:xfrm>
            <a:off x="4308475"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3" name="Line 39"/>
          <p:cNvSpPr>
            <a:spLocks noChangeShapeType="1"/>
          </p:cNvSpPr>
          <p:nvPr/>
        </p:nvSpPr>
        <p:spPr bwMode="auto">
          <a:xfrm>
            <a:off x="444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4" name="Line 40"/>
          <p:cNvSpPr>
            <a:spLocks noChangeShapeType="1"/>
          </p:cNvSpPr>
          <p:nvPr/>
        </p:nvSpPr>
        <p:spPr bwMode="auto">
          <a:xfrm>
            <a:off x="460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5" name="Line 41"/>
          <p:cNvSpPr>
            <a:spLocks noChangeShapeType="1"/>
          </p:cNvSpPr>
          <p:nvPr/>
        </p:nvSpPr>
        <p:spPr bwMode="auto">
          <a:xfrm>
            <a:off x="475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6" name="Line 42"/>
          <p:cNvSpPr>
            <a:spLocks noChangeShapeType="1"/>
          </p:cNvSpPr>
          <p:nvPr/>
        </p:nvSpPr>
        <p:spPr bwMode="auto">
          <a:xfrm>
            <a:off x="490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7" name="Line 43"/>
          <p:cNvSpPr>
            <a:spLocks noChangeShapeType="1"/>
          </p:cNvSpPr>
          <p:nvPr/>
        </p:nvSpPr>
        <p:spPr bwMode="auto">
          <a:xfrm>
            <a:off x="505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8" name="Line 44"/>
          <p:cNvSpPr>
            <a:spLocks noChangeShapeType="1"/>
          </p:cNvSpPr>
          <p:nvPr/>
        </p:nvSpPr>
        <p:spPr bwMode="auto">
          <a:xfrm>
            <a:off x="521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9" name="Line 45"/>
          <p:cNvSpPr>
            <a:spLocks noChangeShapeType="1"/>
          </p:cNvSpPr>
          <p:nvPr/>
        </p:nvSpPr>
        <p:spPr bwMode="auto">
          <a:xfrm>
            <a:off x="5362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0" name="Line 46"/>
          <p:cNvSpPr>
            <a:spLocks noChangeShapeType="1"/>
          </p:cNvSpPr>
          <p:nvPr/>
        </p:nvSpPr>
        <p:spPr bwMode="auto">
          <a:xfrm>
            <a:off x="5514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1" name="Line 47"/>
          <p:cNvSpPr>
            <a:spLocks noChangeShapeType="1"/>
          </p:cNvSpPr>
          <p:nvPr/>
        </p:nvSpPr>
        <p:spPr bwMode="auto">
          <a:xfrm>
            <a:off x="5667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2" name="Line 48"/>
          <p:cNvSpPr>
            <a:spLocks noChangeShapeType="1"/>
          </p:cNvSpPr>
          <p:nvPr/>
        </p:nvSpPr>
        <p:spPr bwMode="auto">
          <a:xfrm>
            <a:off x="5819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3" name="Line 49"/>
          <p:cNvSpPr>
            <a:spLocks noChangeShapeType="1"/>
          </p:cNvSpPr>
          <p:nvPr/>
        </p:nvSpPr>
        <p:spPr bwMode="auto">
          <a:xfrm>
            <a:off x="5972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4" name="Line 50"/>
          <p:cNvSpPr>
            <a:spLocks noChangeShapeType="1"/>
          </p:cNvSpPr>
          <p:nvPr/>
        </p:nvSpPr>
        <p:spPr bwMode="auto">
          <a:xfrm>
            <a:off x="6124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5" name="Line 51"/>
          <p:cNvSpPr>
            <a:spLocks noChangeShapeType="1"/>
          </p:cNvSpPr>
          <p:nvPr/>
        </p:nvSpPr>
        <p:spPr bwMode="auto">
          <a:xfrm>
            <a:off x="6276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6" name="Line 52"/>
          <p:cNvSpPr>
            <a:spLocks noChangeShapeType="1"/>
          </p:cNvSpPr>
          <p:nvPr/>
        </p:nvSpPr>
        <p:spPr bwMode="auto">
          <a:xfrm>
            <a:off x="6429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7" name="Line 53"/>
          <p:cNvSpPr>
            <a:spLocks noChangeShapeType="1"/>
          </p:cNvSpPr>
          <p:nvPr/>
        </p:nvSpPr>
        <p:spPr bwMode="auto">
          <a:xfrm>
            <a:off x="6581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8" name="Line 54"/>
          <p:cNvSpPr>
            <a:spLocks noChangeShapeType="1"/>
          </p:cNvSpPr>
          <p:nvPr/>
        </p:nvSpPr>
        <p:spPr bwMode="auto">
          <a:xfrm>
            <a:off x="6734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9" name="Line 55"/>
          <p:cNvSpPr>
            <a:spLocks noChangeShapeType="1"/>
          </p:cNvSpPr>
          <p:nvPr/>
        </p:nvSpPr>
        <p:spPr bwMode="auto">
          <a:xfrm>
            <a:off x="6886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0" name="Line 56"/>
          <p:cNvSpPr>
            <a:spLocks noChangeShapeType="1"/>
          </p:cNvSpPr>
          <p:nvPr/>
        </p:nvSpPr>
        <p:spPr bwMode="auto">
          <a:xfrm>
            <a:off x="7038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1" name="Line 57"/>
          <p:cNvSpPr>
            <a:spLocks noChangeShapeType="1"/>
          </p:cNvSpPr>
          <p:nvPr/>
        </p:nvSpPr>
        <p:spPr bwMode="auto">
          <a:xfrm>
            <a:off x="7191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2" name="Line 58"/>
          <p:cNvSpPr>
            <a:spLocks noChangeShapeType="1"/>
          </p:cNvSpPr>
          <p:nvPr/>
        </p:nvSpPr>
        <p:spPr bwMode="auto">
          <a:xfrm>
            <a:off x="7343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3" name="Line 59"/>
          <p:cNvSpPr>
            <a:spLocks noChangeShapeType="1"/>
          </p:cNvSpPr>
          <p:nvPr/>
        </p:nvSpPr>
        <p:spPr bwMode="auto">
          <a:xfrm>
            <a:off x="7496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4" name="Line 60"/>
          <p:cNvSpPr>
            <a:spLocks noChangeShapeType="1"/>
          </p:cNvSpPr>
          <p:nvPr/>
        </p:nvSpPr>
        <p:spPr bwMode="auto">
          <a:xfrm>
            <a:off x="7648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5" name="Line 61"/>
          <p:cNvSpPr>
            <a:spLocks noChangeShapeType="1"/>
          </p:cNvSpPr>
          <p:nvPr/>
        </p:nvSpPr>
        <p:spPr bwMode="auto">
          <a:xfrm>
            <a:off x="7800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6" name="Line 62"/>
          <p:cNvSpPr>
            <a:spLocks noChangeShapeType="1"/>
          </p:cNvSpPr>
          <p:nvPr/>
        </p:nvSpPr>
        <p:spPr bwMode="auto">
          <a:xfrm>
            <a:off x="7953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7" name="Line 63"/>
          <p:cNvSpPr>
            <a:spLocks noChangeShapeType="1"/>
          </p:cNvSpPr>
          <p:nvPr/>
        </p:nvSpPr>
        <p:spPr bwMode="auto">
          <a:xfrm>
            <a:off x="8105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8" name="Line 64"/>
          <p:cNvSpPr>
            <a:spLocks noChangeShapeType="1"/>
          </p:cNvSpPr>
          <p:nvPr/>
        </p:nvSpPr>
        <p:spPr bwMode="auto">
          <a:xfrm>
            <a:off x="825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9" name="Line 65"/>
          <p:cNvSpPr>
            <a:spLocks noChangeShapeType="1"/>
          </p:cNvSpPr>
          <p:nvPr/>
        </p:nvSpPr>
        <p:spPr bwMode="auto">
          <a:xfrm>
            <a:off x="841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0" name="Line 66"/>
          <p:cNvSpPr>
            <a:spLocks noChangeShapeType="1"/>
          </p:cNvSpPr>
          <p:nvPr/>
        </p:nvSpPr>
        <p:spPr bwMode="auto">
          <a:xfrm>
            <a:off x="856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1" name="Line 67"/>
          <p:cNvSpPr>
            <a:spLocks noChangeShapeType="1"/>
          </p:cNvSpPr>
          <p:nvPr/>
        </p:nvSpPr>
        <p:spPr bwMode="auto">
          <a:xfrm>
            <a:off x="871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2" name="Line 68"/>
          <p:cNvSpPr>
            <a:spLocks noChangeShapeType="1"/>
          </p:cNvSpPr>
          <p:nvPr/>
        </p:nvSpPr>
        <p:spPr bwMode="auto">
          <a:xfrm>
            <a:off x="886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3" name="Line 69"/>
          <p:cNvSpPr>
            <a:spLocks noChangeShapeType="1"/>
          </p:cNvSpPr>
          <p:nvPr/>
        </p:nvSpPr>
        <p:spPr bwMode="auto">
          <a:xfrm>
            <a:off x="902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4" name="Rectangle 70"/>
          <p:cNvSpPr>
            <a:spLocks noChangeArrowheads="1"/>
          </p:cNvSpPr>
          <p:nvPr/>
        </p:nvSpPr>
        <p:spPr bwMode="auto">
          <a:xfrm>
            <a:off x="4257675"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5"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362200" y="1676400"/>
            <a:ext cx="1930017"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(32 blocks)</a:t>
            </a:r>
          </a:p>
        </p:txBody>
      </p:sp>
      <p:sp>
        <p:nvSpPr>
          <p:cNvPr id="1434699" name="Rectangle 75"/>
          <p:cNvSpPr>
            <a:spLocks noChangeArrowheads="1"/>
          </p:cNvSpPr>
          <p:nvPr/>
        </p:nvSpPr>
        <p:spPr bwMode="auto">
          <a:xfrm>
            <a:off x="2622550" y="1150937"/>
            <a:ext cx="162865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1"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3" name="TextBox 2"/>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4" name="Group 3"/>
          <p:cNvGrpSpPr/>
          <p:nvPr/>
        </p:nvGrpSpPr>
        <p:grpSpPr>
          <a:xfrm rot="5400000">
            <a:off x="6528911" y="3406612"/>
            <a:ext cx="609600" cy="1067172"/>
            <a:chOff x="6528911" y="3406612"/>
            <a:chExt cx="609600" cy="1067172"/>
          </a:xfrm>
        </p:grpSpPr>
        <p:sp>
          <p:nvSpPr>
            <p:cNvPr id="73" name="Rectangle 13"/>
            <p:cNvSpPr>
              <a:spLocks noChangeArrowheads="1"/>
            </p:cNvSpPr>
            <p:nvPr/>
          </p:nvSpPr>
          <p:spPr bwMode="auto">
            <a:xfrm>
              <a:off x="6832124" y="3406984"/>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7" name="Rectangle 13"/>
            <p:cNvSpPr>
              <a:spLocks noChangeArrowheads="1"/>
            </p:cNvSpPr>
            <p:nvPr/>
          </p:nvSpPr>
          <p:spPr bwMode="auto">
            <a:xfrm>
              <a:off x="6528911" y="3406612"/>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8" name="Rectangle 15"/>
            <p:cNvSpPr>
              <a:spLocks noChangeArrowheads="1"/>
            </p:cNvSpPr>
            <p:nvPr/>
          </p:nvSpPr>
          <p:spPr bwMode="auto">
            <a:xfrm>
              <a:off x="6533674" y="3419312"/>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9" name="Line 16"/>
            <p:cNvSpPr>
              <a:spLocks noChangeShapeType="1"/>
            </p:cNvSpPr>
            <p:nvPr/>
          </p:nvSpPr>
          <p:spPr bwMode="auto">
            <a:xfrm>
              <a:off x="66733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0" name="Line 17"/>
            <p:cNvSpPr>
              <a:spLocks noChangeShapeType="1"/>
            </p:cNvSpPr>
            <p:nvPr/>
          </p:nvSpPr>
          <p:spPr bwMode="auto">
            <a:xfrm>
              <a:off x="68257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1" name="Line 18"/>
            <p:cNvSpPr>
              <a:spLocks noChangeShapeType="1"/>
            </p:cNvSpPr>
            <p:nvPr/>
          </p:nvSpPr>
          <p:spPr bwMode="auto">
            <a:xfrm>
              <a:off x="69781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2" name="Line 19"/>
            <p:cNvSpPr>
              <a:spLocks noChangeShapeType="1"/>
            </p:cNvSpPr>
            <p:nvPr/>
          </p:nvSpPr>
          <p:spPr bwMode="auto">
            <a:xfrm>
              <a:off x="71305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80" name="Rectangle 23"/>
          <p:cNvSpPr>
            <a:spLocks noChangeArrowheads="1"/>
          </p:cNvSpPr>
          <p:nvPr/>
        </p:nvSpPr>
        <p:spPr bwMode="auto">
          <a:xfrm rot="5400000">
            <a:off x="5801088" y="3793201"/>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0 1 0 1</a:t>
            </a:r>
          </a:p>
        </p:txBody>
      </p:sp>
      <p:sp>
        <p:nvSpPr>
          <p:cNvPr id="82" name="Rectangle 23"/>
          <p:cNvSpPr>
            <a:spLocks noChangeArrowheads="1"/>
          </p:cNvSpPr>
          <p:nvPr/>
        </p:nvSpPr>
        <p:spPr bwMode="auto">
          <a:xfrm rot="5400000">
            <a:off x="8137278" y="3811083"/>
            <a:ext cx="367409"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76" name="TextBox 75"/>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77" name="TextBox 76"/>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362595374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5"/>
          <p:cNvSpPr>
            <a:spLocks noGrp="1"/>
          </p:cNvSpPr>
          <p:nvPr>
            <p:ph type="sldNum" sz="quarter" idx="4"/>
          </p:nvPr>
        </p:nvSpPr>
        <p:spPr>
          <a:xfrm>
            <a:off x="9550400" y="6477000"/>
            <a:ext cx="2540000" cy="292100"/>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AB74400-8F3F-7342-8443-62FEA9644894}" type="slidenum">
              <a:rPr kumimoji="0" lang="en-US" sz="1200" b="0" i="0" u="none" strike="noStrike" kern="1200" cap="none" spc="0" normalizeH="0" baseline="0" noProof="0">
                <a:ln>
                  <a:noFill/>
                </a:ln>
                <a:solidFill>
                  <a:srgbClr val="000000">
                    <a:tint val="75000"/>
                  </a:srgbClr>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srgbClr val="FBBA03"/>
              </a:solidFill>
              <a:effectLst/>
              <a:uLnTx/>
              <a:uFillTx/>
              <a:latin typeface="Arial"/>
              <a:ea typeface="+mn-ea"/>
              <a:cs typeface="+mn-cs"/>
            </a:endParaRPr>
          </a:p>
        </p:txBody>
      </p:sp>
      <p:grpSp>
        <p:nvGrpSpPr>
          <p:cNvPr id="1434628" name="Group 4"/>
          <p:cNvGrpSpPr>
            <a:grpSpLocks/>
          </p:cNvGrpSpPr>
          <p:nvPr/>
        </p:nvGrpSpPr>
        <p:grpSpPr bwMode="auto">
          <a:xfrm rot="5400000">
            <a:off x="8841715" y="3405187"/>
            <a:ext cx="1193800" cy="1054100"/>
            <a:chOff x="1749" y="2308"/>
            <a:chExt cx="752" cy="664"/>
          </a:xfrm>
        </p:grpSpPr>
        <p:sp>
          <p:nvSpPr>
            <p:cNvPr id="1434629" name="Rectangle 5"/>
            <p:cNvSpPr>
              <a:spLocks noChangeArrowheads="1"/>
            </p:cNvSpPr>
            <p:nvPr/>
          </p:nvSpPr>
          <p:spPr bwMode="auto">
            <a:xfrm>
              <a:off x="17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3" name="Line 9"/>
            <p:cNvSpPr>
              <a:spLocks noChangeShapeType="1"/>
            </p:cNvSpPr>
            <p:nvPr/>
          </p:nvSpPr>
          <p:spPr bwMode="auto">
            <a:xfrm>
              <a:off x="21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4" name="Line 10"/>
            <p:cNvSpPr>
              <a:spLocks noChangeShapeType="1"/>
            </p:cNvSpPr>
            <p:nvPr/>
          </p:nvSpPr>
          <p:spPr bwMode="auto">
            <a:xfrm>
              <a:off x="22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5" name="Line 11"/>
            <p:cNvSpPr>
              <a:spLocks noChangeShapeType="1"/>
            </p:cNvSpPr>
            <p:nvPr/>
          </p:nvSpPr>
          <p:spPr bwMode="auto">
            <a:xfrm>
              <a:off x="23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6" name="Line 12"/>
            <p:cNvSpPr>
              <a:spLocks noChangeShapeType="1"/>
            </p:cNvSpPr>
            <p:nvPr/>
          </p:nvSpPr>
          <p:spPr bwMode="auto">
            <a:xfrm>
              <a:off x="24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nvGrpSpPr>
          <p:cNvPr id="1434638" name="Group 14"/>
          <p:cNvGrpSpPr>
            <a:grpSpLocks/>
          </p:cNvGrpSpPr>
          <p:nvPr/>
        </p:nvGrpSpPr>
        <p:grpSpPr bwMode="auto">
          <a:xfrm rot="5400000">
            <a:off x="2951025" y="3405187"/>
            <a:ext cx="1193800" cy="1054100"/>
            <a:chOff x="4149" y="2308"/>
            <a:chExt cx="752" cy="664"/>
          </a:xfrm>
        </p:grpSpPr>
        <p:sp>
          <p:nvSpPr>
            <p:cNvPr id="1434639"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0"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1"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2"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3"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4"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5"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6"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434658" name="Rectangle 34"/>
          <p:cNvSpPr>
            <a:spLocks noChangeArrowheads="1"/>
          </p:cNvSpPr>
          <p:nvPr/>
        </p:nvSpPr>
        <p:spPr bwMode="auto">
          <a:xfrm>
            <a:off x="1320800" y="3133725"/>
            <a:ext cx="157415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1295400" y="3689350"/>
            <a:ext cx="1120501"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Cache</a:t>
            </a:r>
          </a:p>
        </p:txBody>
      </p:sp>
      <p:sp>
        <p:nvSpPr>
          <p:cNvPr id="1434661" name="Rectangle 37"/>
          <p:cNvSpPr>
            <a:spLocks noChangeArrowheads="1"/>
          </p:cNvSpPr>
          <p:nvPr/>
        </p:nvSpPr>
        <p:spPr bwMode="auto">
          <a:xfrm>
            <a:off x="6124576"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2" name="Rectangle 38"/>
          <p:cNvSpPr>
            <a:spLocks noChangeArrowheads="1"/>
          </p:cNvSpPr>
          <p:nvPr/>
        </p:nvSpPr>
        <p:spPr bwMode="auto">
          <a:xfrm>
            <a:off x="4308476"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3" name="Line 39"/>
          <p:cNvSpPr>
            <a:spLocks noChangeShapeType="1"/>
          </p:cNvSpPr>
          <p:nvPr/>
        </p:nvSpPr>
        <p:spPr bwMode="auto">
          <a:xfrm>
            <a:off x="444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4" name="Line 40"/>
          <p:cNvSpPr>
            <a:spLocks noChangeShapeType="1"/>
          </p:cNvSpPr>
          <p:nvPr/>
        </p:nvSpPr>
        <p:spPr bwMode="auto">
          <a:xfrm>
            <a:off x="460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5" name="Line 41"/>
          <p:cNvSpPr>
            <a:spLocks noChangeShapeType="1"/>
          </p:cNvSpPr>
          <p:nvPr/>
        </p:nvSpPr>
        <p:spPr bwMode="auto">
          <a:xfrm>
            <a:off x="475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6" name="Line 42"/>
          <p:cNvSpPr>
            <a:spLocks noChangeShapeType="1"/>
          </p:cNvSpPr>
          <p:nvPr/>
        </p:nvSpPr>
        <p:spPr bwMode="auto">
          <a:xfrm>
            <a:off x="490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7" name="Line 43"/>
          <p:cNvSpPr>
            <a:spLocks noChangeShapeType="1"/>
          </p:cNvSpPr>
          <p:nvPr/>
        </p:nvSpPr>
        <p:spPr bwMode="auto">
          <a:xfrm>
            <a:off x="505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8" name="Line 44"/>
          <p:cNvSpPr>
            <a:spLocks noChangeShapeType="1"/>
          </p:cNvSpPr>
          <p:nvPr/>
        </p:nvSpPr>
        <p:spPr bwMode="auto">
          <a:xfrm>
            <a:off x="521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9" name="Line 45"/>
          <p:cNvSpPr>
            <a:spLocks noChangeShapeType="1"/>
          </p:cNvSpPr>
          <p:nvPr/>
        </p:nvSpPr>
        <p:spPr bwMode="auto">
          <a:xfrm>
            <a:off x="5362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0" name="Line 46"/>
          <p:cNvSpPr>
            <a:spLocks noChangeShapeType="1"/>
          </p:cNvSpPr>
          <p:nvPr/>
        </p:nvSpPr>
        <p:spPr bwMode="auto">
          <a:xfrm>
            <a:off x="5514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1" name="Line 47"/>
          <p:cNvSpPr>
            <a:spLocks noChangeShapeType="1"/>
          </p:cNvSpPr>
          <p:nvPr/>
        </p:nvSpPr>
        <p:spPr bwMode="auto">
          <a:xfrm>
            <a:off x="5667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2" name="Line 48"/>
          <p:cNvSpPr>
            <a:spLocks noChangeShapeType="1"/>
          </p:cNvSpPr>
          <p:nvPr/>
        </p:nvSpPr>
        <p:spPr bwMode="auto">
          <a:xfrm>
            <a:off x="5819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3" name="Line 49"/>
          <p:cNvSpPr>
            <a:spLocks noChangeShapeType="1"/>
          </p:cNvSpPr>
          <p:nvPr/>
        </p:nvSpPr>
        <p:spPr bwMode="auto">
          <a:xfrm>
            <a:off x="5972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4" name="Line 50"/>
          <p:cNvSpPr>
            <a:spLocks noChangeShapeType="1"/>
          </p:cNvSpPr>
          <p:nvPr/>
        </p:nvSpPr>
        <p:spPr bwMode="auto">
          <a:xfrm>
            <a:off x="6124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5" name="Line 51"/>
          <p:cNvSpPr>
            <a:spLocks noChangeShapeType="1"/>
          </p:cNvSpPr>
          <p:nvPr/>
        </p:nvSpPr>
        <p:spPr bwMode="auto">
          <a:xfrm>
            <a:off x="6276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6" name="Line 52"/>
          <p:cNvSpPr>
            <a:spLocks noChangeShapeType="1"/>
          </p:cNvSpPr>
          <p:nvPr/>
        </p:nvSpPr>
        <p:spPr bwMode="auto">
          <a:xfrm>
            <a:off x="6429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7" name="Line 53"/>
          <p:cNvSpPr>
            <a:spLocks noChangeShapeType="1"/>
          </p:cNvSpPr>
          <p:nvPr/>
        </p:nvSpPr>
        <p:spPr bwMode="auto">
          <a:xfrm>
            <a:off x="6581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8" name="Line 54"/>
          <p:cNvSpPr>
            <a:spLocks noChangeShapeType="1"/>
          </p:cNvSpPr>
          <p:nvPr/>
        </p:nvSpPr>
        <p:spPr bwMode="auto">
          <a:xfrm>
            <a:off x="6734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9" name="Line 55"/>
          <p:cNvSpPr>
            <a:spLocks noChangeShapeType="1"/>
          </p:cNvSpPr>
          <p:nvPr/>
        </p:nvSpPr>
        <p:spPr bwMode="auto">
          <a:xfrm>
            <a:off x="6886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0" name="Line 56"/>
          <p:cNvSpPr>
            <a:spLocks noChangeShapeType="1"/>
          </p:cNvSpPr>
          <p:nvPr/>
        </p:nvSpPr>
        <p:spPr bwMode="auto">
          <a:xfrm>
            <a:off x="7038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1" name="Line 57"/>
          <p:cNvSpPr>
            <a:spLocks noChangeShapeType="1"/>
          </p:cNvSpPr>
          <p:nvPr/>
        </p:nvSpPr>
        <p:spPr bwMode="auto">
          <a:xfrm>
            <a:off x="7191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2" name="Line 58"/>
          <p:cNvSpPr>
            <a:spLocks noChangeShapeType="1"/>
          </p:cNvSpPr>
          <p:nvPr/>
        </p:nvSpPr>
        <p:spPr bwMode="auto">
          <a:xfrm>
            <a:off x="7343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3" name="Line 59"/>
          <p:cNvSpPr>
            <a:spLocks noChangeShapeType="1"/>
          </p:cNvSpPr>
          <p:nvPr/>
        </p:nvSpPr>
        <p:spPr bwMode="auto">
          <a:xfrm>
            <a:off x="7496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4" name="Line 60"/>
          <p:cNvSpPr>
            <a:spLocks noChangeShapeType="1"/>
          </p:cNvSpPr>
          <p:nvPr/>
        </p:nvSpPr>
        <p:spPr bwMode="auto">
          <a:xfrm>
            <a:off x="7648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5" name="Line 61"/>
          <p:cNvSpPr>
            <a:spLocks noChangeShapeType="1"/>
          </p:cNvSpPr>
          <p:nvPr/>
        </p:nvSpPr>
        <p:spPr bwMode="auto">
          <a:xfrm>
            <a:off x="7800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6" name="Line 62"/>
          <p:cNvSpPr>
            <a:spLocks noChangeShapeType="1"/>
          </p:cNvSpPr>
          <p:nvPr/>
        </p:nvSpPr>
        <p:spPr bwMode="auto">
          <a:xfrm>
            <a:off x="7953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7" name="Line 63"/>
          <p:cNvSpPr>
            <a:spLocks noChangeShapeType="1"/>
          </p:cNvSpPr>
          <p:nvPr/>
        </p:nvSpPr>
        <p:spPr bwMode="auto">
          <a:xfrm>
            <a:off x="8105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8" name="Line 64"/>
          <p:cNvSpPr>
            <a:spLocks noChangeShapeType="1"/>
          </p:cNvSpPr>
          <p:nvPr/>
        </p:nvSpPr>
        <p:spPr bwMode="auto">
          <a:xfrm>
            <a:off x="825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9" name="Line 65"/>
          <p:cNvSpPr>
            <a:spLocks noChangeShapeType="1"/>
          </p:cNvSpPr>
          <p:nvPr/>
        </p:nvSpPr>
        <p:spPr bwMode="auto">
          <a:xfrm>
            <a:off x="841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0" name="Line 66"/>
          <p:cNvSpPr>
            <a:spLocks noChangeShapeType="1"/>
          </p:cNvSpPr>
          <p:nvPr/>
        </p:nvSpPr>
        <p:spPr bwMode="auto">
          <a:xfrm>
            <a:off x="856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1" name="Line 67"/>
          <p:cNvSpPr>
            <a:spLocks noChangeShapeType="1"/>
          </p:cNvSpPr>
          <p:nvPr/>
        </p:nvSpPr>
        <p:spPr bwMode="auto">
          <a:xfrm>
            <a:off x="871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2" name="Line 68"/>
          <p:cNvSpPr>
            <a:spLocks noChangeShapeType="1"/>
          </p:cNvSpPr>
          <p:nvPr/>
        </p:nvSpPr>
        <p:spPr bwMode="auto">
          <a:xfrm>
            <a:off x="886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3" name="Line 69"/>
          <p:cNvSpPr>
            <a:spLocks noChangeShapeType="1"/>
          </p:cNvSpPr>
          <p:nvPr/>
        </p:nvSpPr>
        <p:spPr bwMode="auto">
          <a:xfrm>
            <a:off x="902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4" name="Rectangle 70"/>
          <p:cNvSpPr>
            <a:spLocks noChangeArrowheads="1"/>
          </p:cNvSpPr>
          <p:nvPr/>
        </p:nvSpPr>
        <p:spPr bwMode="auto">
          <a:xfrm>
            <a:off x="4257676"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6"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622551" y="1746250"/>
            <a:ext cx="142667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Memory</a:t>
            </a:r>
          </a:p>
        </p:txBody>
      </p:sp>
      <p:sp>
        <p:nvSpPr>
          <p:cNvPr id="1434699" name="Rectangle 75"/>
          <p:cNvSpPr>
            <a:spLocks noChangeArrowheads="1"/>
          </p:cNvSpPr>
          <p:nvPr/>
        </p:nvSpPr>
        <p:spPr bwMode="auto">
          <a:xfrm>
            <a:off x="2622551" y="1150937"/>
            <a:ext cx="1806586"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0" name="Title 1"/>
          <p:cNvSpPr txBox="1">
            <a:spLocks/>
          </p:cNvSpPr>
          <p:nvPr/>
        </p:nvSpPr>
        <p:spPr>
          <a:xfrm>
            <a:off x="152400" y="25399"/>
            <a:ext cx="118110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Q: Alternative Cache Organizations</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8-block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4" name="TextBox 83"/>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85" name="Group 14"/>
          <p:cNvGrpSpPr>
            <a:grpSpLocks/>
          </p:cNvGrpSpPr>
          <p:nvPr/>
        </p:nvGrpSpPr>
        <p:grpSpPr bwMode="auto">
          <a:xfrm rot="5400000">
            <a:off x="4831580" y="3421718"/>
            <a:ext cx="1193800" cy="1054100"/>
            <a:chOff x="4149" y="2308"/>
            <a:chExt cx="752" cy="664"/>
          </a:xfrm>
        </p:grpSpPr>
        <p:sp>
          <p:nvSpPr>
            <p:cNvPr id="86"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7"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8"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9"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0"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1"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2"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3"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96" name="Rectangle 36"/>
          <p:cNvSpPr>
            <a:spLocks noChangeArrowheads="1"/>
          </p:cNvSpPr>
          <p:nvPr/>
        </p:nvSpPr>
        <p:spPr bwMode="auto">
          <a:xfrm>
            <a:off x="2824162" y="4537075"/>
            <a:ext cx="7837487" cy="1320874"/>
          </a:xfrm>
          <a:prstGeom prst="rect">
            <a:avLst/>
          </a:prstGeom>
          <a:noFill/>
          <a:ln w="25400">
            <a:noFill/>
            <a:miter lim="800000"/>
            <a:headEnd/>
            <a:tailEnd/>
          </a:ln>
          <a:effectLst/>
        </p:spPr>
        <p:txBody>
          <a:bodyPr wrap="squar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4-way SA       FA(8-way SA)</a:t>
            </a:r>
          </a:p>
          <a:p>
            <a:pPr lvl="0" defTabSz="914400" eaLnBrk="0" fontAlgn="base" hangingPunct="0">
              <a:spcBef>
                <a:spcPct val="0"/>
              </a:spcBef>
              <a:spcAft>
                <a:spcPct val="0"/>
              </a:spcAft>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endPar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endParaRPr>
          </a:p>
          <a:p>
            <a:pPr lvl="0" defTabSz="914400" eaLnBrk="0" fontAlgn="base" hangingPunct="0">
              <a:spcBef>
                <a:spcPct val="0"/>
              </a:spcBef>
              <a:spcAft>
                <a:spcPct val="0"/>
              </a:spcAft>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a:t>
            </a:r>
            <a:r>
              <a:rPr lang="en-US" sz="200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a:t>
            </a:r>
            <a:r>
              <a:rPr lang="en-US" sz="2000" dirty="0">
                <a:solidFill>
                  <a:srgbClr val="56127A"/>
                </a:solidFill>
                <a:latin typeface="Verdana" charset="0"/>
              </a:rPr>
              <a:t>?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a:t>
            </a:r>
            <a:r>
              <a:rPr lang="en-US" sz="2000" noProof="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      (</a:t>
            </a:r>
            <a:r>
              <a:rPr lang="en-US" sz="200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grpSp>
        <p:nvGrpSpPr>
          <p:cNvPr id="100" name="Group 14"/>
          <p:cNvGrpSpPr>
            <a:grpSpLocks/>
          </p:cNvGrpSpPr>
          <p:nvPr/>
        </p:nvGrpSpPr>
        <p:grpSpPr bwMode="auto">
          <a:xfrm rot="5400000">
            <a:off x="6944455" y="3418543"/>
            <a:ext cx="1193800" cy="1054100"/>
            <a:chOff x="4149" y="2308"/>
            <a:chExt cx="752" cy="664"/>
          </a:xfrm>
        </p:grpSpPr>
        <p:sp>
          <p:nvSpPr>
            <p:cNvPr id="101"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2"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3"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4"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5"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6"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7"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8"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13" name="Rectangle 23"/>
          <p:cNvSpPr>
            <a:spLocks noChangeArrowheads="1"/>
          </p:cNvSpPr>
          <p:nvPr/>
        </p:nvSpPr>
        <p:spPr bwMode="auto">
          <a:xfrm rot="5400000">
            <a:off x="2207285" y="379263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4</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5</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6</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7</a:t>
            </a:r>
          </a:p>
        </p:txBody>
      </p:sp>
      <p:sp>
        <p:nvSpPr>
          <p:cNvPr id="114" name="Rectangle 23"/>
          <p:cNvSpPr>
            <a:spLocks noChangeArrowheads="1"/>
          </p:cNvSpPr>
          <p:nvPr/>
        </p:nvSpPr>
        <p:spPr bwMode="auto">
          <a:xfrm rot="5400000">
            <a:off x="4069246" y="3811956"/>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2</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3</a:t>
            </a:r>
          </a:p>
        </p:txBody>
      </p:sp>
      <p:sp>
        <p:nvSpPr>
          <p:cNvPr id="115" name="Rectangle 23"/>
          <p:cNvSpPr>
            <a:spLocks noChangeArrowheads="1"/>
          </p:cNvSpPr>
          <p:nvPr/>
        </p:nvSpPr>
        <p:spPr bwMode="auto">
          <a:xfrm rot="5400000">
            <a:off x="6199074" y="379539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0 1 0 1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p:txBody>
      </p:sp>
      <p:sp>
        <p:nvSpPr>
          <p:cNvPr id="116" name="Rectangle 23"/>
          <p:cNvSpPr>
            <a:spLocks noChangeArrowheads="1"/>
          </p:cNvSpPr>
          <p:nvPr/>
        </p:nvSpPr>
        <p:spPr bwMode="auto">
          <a:xfrm rot="5400000">
            <a:off x="8604688" y="3805606"/>
            <a:ext cx="35202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99" name="TextBox 98"/>
          <p:cNvSpPr txBox="1"/>
          <p:nvPr/>
        </p:nvSpPr>
        <p:spPr>
          <a:xfrm>
            <a:off x="134921" y="5591174"/>
            <a:ext cx="6019800" cy="120032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400" b="0" i="0" u="none" strike="noStrike" kern="0" cap="none" spc="0" normalizeH="0" baseline="0" noProof="0" dirty="0">
                <a:ln>
                  <a:noFill/>
                </a:ln>
                <a:solidFill>
                  <a:prstClr val="black"/>
                </a:solidFill>
                <a:effectLst/>
                <a:uLnTx/>
                <a:uFillTx/>
                <a:latin typeface="Calibri"/>
                <a:cs typeface="+mn-cs"/>
              </a:rPr>
              <a:t># cache blocks * Bytes/block</a:t>
            </a:r>
          </a:p>
        </p:txBody>
      </p:sp>
      <p:sp>
        <p:nvSpPr>
          <p:cNvPr id="111" name="TextBox 110"/>
          <p:cNvSpPr txBox="1"/>
          <p:nvPr/>
        </p:nvSpPr>
        <p:spPr>
          <a:xfrm>
            <a:off x="0" y="5067954"/>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349981794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CC63E4C-4642-794D-A2FD-70F6B81535F5}" type="slidenum">
              <a:rPr lang="en-US" smtClean="0"/>
              <a:pPr/>
              <a:t>26</a:t>
            </a:fld>
            <a:endParaRPr lang="en-US" dirty="0"/>
          </a:p>
        </p:txBody>
      </p:sp>
      <p:sp>
        <p:nvSpPr>
          <p:cNvPr id="4" name="Content Placeholder 2"/>
          <p:cNvSpPr txBox="1">
            <a:spLocks/>
          </p:cNvSpPr>
          <p:nvPr/>
        </p:nvSpPr>
        <p:spPr>
          <a:xfrm>
            <a:off x="609600" y="1143000"/>
            <a:ext cx="10972800" cy="3886200"/>
          </a:xfrm>
          <a:prstGeom prst="rect">
            <a:avLst/>
          </a:prstGeom>
        </p:spPr>
        <p:txBody>
          <a:bodyPr>
            <a:normAutofit fontScale="70000" lnSpcReduction="20000"/>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defTabSz="914400"/>
            <a:r>
              <a:rPr lang="en-US" kern="0" dirty="0"/>
              <a:t>Memory block #12 (decimal) corresponds to memory address 01100XXXX in binary (we don’t care about block size)</a:t>
            </a:r>
          </a:p>
          <a:p>
            <a:pPr defTabSz="914400"/>
            <a:r>
              <a:rPr lang="en-US" kern="0" dirty="0"/>
              <a:t>For DM cache: </a:t>
            </a:r>
          </a:p>
          <a:p>
            <a:pPr lvl="1" defTabSz="914400"/>
            <a:r>
              <a:rPr lang="en-US" kern="0" dirty="0"/>
              <a:t># cache blocks = 8 = # ways (1) * # sets</a:t>
            </a:r>
          </a:p>
          <a:p>
            <a:pPr lvl="1" defTabSz="914400"/>
            <a:r>
              <a:rPr lang="en-US" kern="0" dirty="0"/>
              <a:t>=&gt; # sets = 8 = 2</a:t>
            </a:r>
            <a:r>
              <a:rPr lang="en-US" kern="0" baseline="30000" dirty="0"/>
              <a:t>3</a:t>
            </a:r>
            <a:r>
              <a:rPr lang="en-US" kern="0" dirty="0"/>
              <a:t> =&gt; Set Index has 3b =&gt; Set Index is 100 (4) (last 3b in 01100)</a:t>
            </a:r>
          </a:p>
          <a:p>
            <a:pPr lvl="1" defTabSz="914400"/>
            <a:r>
              <a:rPr lang="en-US" kern="0" dirty="0"/>
              <a:t>Tag (2b); Set Index (3b)</a:t>
            </a:r>
          </a:p>
          <a:p>
            <a:pPr defTabSz="914400"/>
            <a:r>
              <a:rPr lang="en-US" kern="0" dirty="0"/>
              <a:t>For 2-way SA cache:</a:t>
            </a:r>
          </a:p>
          <a:p>
            <a:pPr lvl="1" defTabSz="914400"/>
            <a:r>
              <a:rPr lang="en-US" kern="0" dirty="0"/>
              <a:t># cache blocks = 8 = # ways (2) * # sets</a:t>
            </a:r>
          </a:p>
          <a:p>
            <a:pPr lvl="1" defTabSz="914400"/>
            <a:r>
              <a:rPr lang="en-US" kern="0" dirty="0"/>
              <a:t>=&gt; # sets = 4 = 2</a:t>
            </a:r>
            <a:r>
              <a:rPr lang="en-US" kern="0" baseline="30000" dirty="0"/>
              <a:t>2</a:t>
            </a:r>
            <a:r>
              <a:rPr lang="en-US" kern="0" dirty="0"/>
              <a:t> =&gt; Set Index has 2b =&gt; Set Index is 00 (last 2b in 01100)</a:t>
            </a:r>
          </a:p>
          <a:p>
            <a:pPr lvl="1" defTabSz="914400"/>
            <a:r>
              <a:rPr lang="en-US" kern="0" dirty="0"/>
              <a:t>Tag (3b); Set Index (2b)</a:t>
            </a:r>
          </a:p>
          <a:p>
            <a:pPr defTabSz="914400"/>
            <a:r>
              <a:rPr lang="en-US" kern="0" dirty="0"/>
              <a:t>For 4</a:t>
            </a:r>
            <a:r>
              <a:rPr lang="en-US" altLang="zh-CN" kern="0" dirty="0"/>
              <a:t>-way SA cache:</a:t>
            </a:r>
            <a:endParaRPr lang="en-US" kern="0" dirty="0"/>
          </a:p>
          <a:p>
            <a:pPr lvl="1" defTabSz="914400"/>
            <a:r>
              <a:rPr lang="en-US" kern="0" dirty="0"/>
              <a:t># cache blocks = 8 = # ways (4) * # sets</a:t>
            </a:r>
          </a:p>
          <a:p>
            <a:pPr lvl="1" defTabSz="914400"/>
            <a:r>
              <a:rPr lang="en-US" kern="0" dirty="0"/>
              <a:t>=&gt; # sets = 2 = 2</a:t>
            </a:r>
            <a:r>
              <a:rPr lang="en-US" kern="0" baseline="30000" dirty="0"/>
              <a:t>1</a:t>
            </a:r>
            <a:r>
              <a:rPr lang="en-US" kern="0" dirty="0"/>
              <a:t> =&gt; Set Index has 1b =&gt; Set Index is 0 (last 1b in 01100)</a:t>
            </a:r>
          </a:p>
          <a:p>
            <a:pPr lvl="1" defTabSz="914400"/>
            <a:r>
              <a:rPr lang="en-US" kern="0" dirty="0"/>
              <a:t>Tag (4b); Set Index (1b)</a:t>
            </a:r>
          </a:p>
          <a:p>
            <a:pPr defTabSz="914400"/>
            <a:r>
              <a:rPr lang="en-US" kern="0" dirty="0"/>
              <a:t>For FA (8</a:t>
            </a:r>
            <a:r>
              <a:rPr lang="en-US" altLang="zh-CN" kern="0" dirty="0"/>
              <a:t>-way SA) cache:</a:t>
            </a:r>
          </a:p>
          <a:p>
            <a:pPr lvl="1" defTabSz="914400"/>
            <a:r>
              <a:rPr lang="en-US" kern="0" dirty="0"/>
              <a:t># cache blocks = 8 = # ways (8) * # sets</a:t>
            </a:r>
          </a:p>
          <a:p>
            <a:pPr lvl="1" defTabSz="914400"/>
            <a:r>
              <a:rPr lang="en-US" kern="0" dirty="0"/>
              <a:t>=&gt; # sets = 1 = 2</a:t>
            </a:r>
            <a:r>
              <a:rPr lang="en-US" kern="0" baseline="30000" dirty="0"/>
              <a:t>0</a:t>
            </a:r>
            <a:r>
              <a:rPr lang="en-US" kern="0" dirty="0"/>
              <a:t> =&gt; </a:t>
            </a:r>
            <a:r>
              <a:rPr lang="en-US" altLang="zh-CN" kern="0" dirty="0"/>
              <a:t>No </a:t>
            </a:r>
            <a:r>
              <a:rPr lang="en-US" kern="0" dirty="0"/>
              <a:t>Set Index</a:t>
            </a:r>
          </a:p>
          <a:p>
            <a:pPr lvl="1" defTabSz="914400"/>
            <a:r>
              <a:rPr lang="en-US" kern="0" dirty="0"/>
              <a:t>Tag (5b)</a:t>
            </a:r>
          </a:p>
        </p:txBody>
      </p:sp>
      <p:sp>
        <p:nvSpPr>
          <p:cNvPr id="5"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8-block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 name="TextBox 7"/>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9" name="TextBox 8"/>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3265037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5"/>
          <p:cNvSpPr>
            <a:spLocks noGrp="1"/>
          </p:cNvSpPr>
          <p:nvPr>
            <p:ph type="sldNum" sz="quarter" idx="4"/>
          </p:nvPr>
        </p:nvSpPr>
        <p:spPr>
          <a:xfrm>
            <a:off x="9550400" y="6477000"/>
            <a:ext cx="2540000" cy="292100"/>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AB74400-8F3F-7342-8443-62FEA9644894}" type="slidenum">
              <a:rPr kumimoji="0" lang="en-US" sz="1200" b="0" i="0" u="none" strike="noStrike" kern="1200" cap="none" spc="0" normalizeH="0" baseline="0" noProof="0">
                <a:ln>
                  <a:noFill/>
                </a:ln>
                <a:solidFill>
                  <a:srgbClr val="000000">
                    <a:tint val="75000"/>
                  </a:srgbClr>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srgbClr val="FBBA03"/>
              </a:solidFill>
              <a:effectLst/>
              <a:uLnTx/>
              <a:uFillTx/>
              <a:latin typeface="Arial"/>
              <a:ea typeface="+mn-ea"/>
              <a:cs typeface="+mn-cs"/>
            </a:endParaRPr>
          </a:p>
        </p:txBody>
      </p:sp>
      <p:grpSp>
        <p:nvGrpSpPr>
          <p:cNvPr id="5" name="Group 4"/>
          <p:cNvGrpSpPr/>
          <p:nvPr/>
        </p:nvGrpSpPr>
        <p:grpSpPr>
          <a:xfrm rot="5400000">
            <a:off x="8829015" y="3398837"/>
            <a:ext cx="1219200" cy="1066800"/>
            <a:chOff x="8829015" y="3398837"/>
            <a:chExt cx="1219200" cy="1066800"/>
          </a:xfrm>
        </p:grpSpPr>
        <p:sp>
          <p:nvSpPr>
            <p:cNvPr id="1434627" name="Rectangle 3"/>
            <p:cNvSpPr>
              <a:spLocks noChangeArrowheads="1"/>
            </p:cNvSpPr>
            <p:nvPr/>
          </p:nvSpPr>
          <p:spPr bwMode="auto">
            <a:xfrm>
              <a:off x="8829015" y="3398837"/>
              <a:ext cx="1219200" cy="1066800"/>
            </a:xfrm>
            <a:prstGeom prst="rect">
              <a:avLst/>
            </a:prstGeom>
            <a:solidFill>
              <a:schemeClr val="bg2"/>
            </a:solidFill>
            <a:ln w="254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1434628" name="Group 4"/>
            <p:cNvGrpSpPr>
              <a:grpSpLocks/>
            </p:cNvGrpSpPr>
            <p:nvPr/>
          </p:nvGrpSpPr>
          <p:grpSpPr bwMode="auto">
            <a:xfrm>
              <a:off x="8841715" y="3405187"/>
              <a:ext cx="1193800" cy="1054100"/>
              <a:chOff x="1749" y="2308"/>
              <a:chExt cx="752" cy="664"/>
            </a:xfrm>
          </p:grpSpPr>
          <p:sp>
            <p:nvSpPr>
              <p:cNvPr id="1434629" name="Rectangle 5"/>
              <p:cNvSpPr>
                <a:spLocks noChangeArrowheads="1"/>
              </p:cNvSpPr>
              <p:nvPr/>
            </p:nvSpPr>
            <p:spPr bwMode="auto">
              <a:xfrm>
                <a:off x="17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3" name="Line 9"/>
              <p:cNvSpPr>
                <a:spLocks noChangeShapeType="1"/>
              </p:cNvSpPr>
              <p:nvPr/>
            </p:nvSpPr>
            <p:spPr bwMode="auto">
              <a:xfrm>
                <a:off x="21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4" name="Line 10"/>
              <p:cNvSpPr>
                <a:spLocks noChangeShapeType="1"/>
              </p:cNvSpPr>
              <p:nvPr/>
            </p:nvSpPr>
            <p:spPr bwMode="auto">
              <a:xfrm>
                <a:off x="22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5" name="Line 11"/>
              <p:cNvSpPr>
                <a:spLocks noChangeShapeType="1"/>
              </p:cNvSpPr>
              <p:nvPr/>
            </p:nvSpPr>
            <p:spPr bwMode="auto">
              <a:xfrm>
                <a:off x="23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6" name="Line 12"/>
              <p:cNvSpPr>
                <a:spLocks noChangeShapeType="1"/>
              </p:cNvSpPr>
              <p:nvPr/>
            </p:nvSpPr>
            <p:spPr bwMode="auto">
              <a:xfrm>
                <a:off x="24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grpSp>
        <p:nvGrpSpPr>
          <p:cNvPr id="2" name="Group 1"/>
          <p:cNvGrpSpPr/>
          <p:nvPr/>
        </p:nvGrpSpPr>
        <p:grpSpPr>
          <a:xfrm rot="5400000">
            <a:off x="2951025" y="3398837"/>
            <a:ext cx="1193800" cy="1066800"/>
            <a:chOff x="2951025" y="3398837"/>
            <a:chExt cx="1193800" cy="1066800"/>
          </a:xfrm>
        </p:grpSpPr>
        <p:sp>
          <p:nvSpPr>
            <p:cNvPr id="1434637" name="Rectangle 13"/>
            <p:cNvSpPr>
              <a:spLocks noChangeArrowheads="1"/>
            </p:cNvSpPr>
            <p:nvPr/>
          </p:nvSpPr>
          <p:spPr bwMode="auto">
            <a:xfrm>
              <a:off x="3547925" y="33988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1434638" name="Group 14"/>
            <p:cNvGrpSpPr>
              <a:grpSpLocks/>
            </p:cNvGrpSpPr>
            <p:nvPr/>
          </p:nvGrpSpPr>
          <p:grpSpPr bwMode="auto">
            <a:xfrm>
              <a:off x="2951025" y="3405187"/>
              <a:ext cx="1193800" cy="1054100"/>
              <a:chOff x="4149" y="2308"/>
              <a:chExt cx="752" cy="664"/>
            </a:xfrm>
          </p:grpSpPr>
          <p:sp>
            <p:nvSpPr>
              <p:cNvPr id="1434639"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0"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1"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2"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3"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4"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5"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6"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sp>
        <p:nvSpPr>
          <p:cNvPr id="1434658" name="Rectangle 34"/>
          <p:cNvSpPr>
            <a:spLocks noChangeArrowheads="1"/>
          </p:cNvSpPr>
          <p:nvPr/>
        </p:nvSpPr>
        <p:spPr bwMode="auto">
          <a:xfrm>
            <a:off x="1320800" y="3133725"/>
            <a:ext cx="157415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1295400" y="3689350"/>
            <a:ext cx="1120501"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Cache</a:t>
            </a:r>
          </a:p>
        </p:txBody>
      </p:sp>
      <p:sp>
        <p:nvSpPr>
          <p:cNvPr id="1434661" name="Rectangle 37"/>
          <p:cNvSpPr>
            <a:spLocks noChangeArrowheads="1"/>
          </p:cNvSpPr>
          <p:nvPr/>
        </p:nvSpPr>
        <p:spPr bwMode="auto">
          <a:xfrm>
            <a:off x="6124576"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2" name="Rectangle 38"/>
          <p:cNvSpPr>
            <a:spLocks noChangeArrowheads="1"/>
          </p:cNvSpPr>
          <p:nvPr/>
        </p:nvSpPr>
        <p:spPr bwMode="auto">
          <a:xfrm>
            <a:off x="4308476"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3" name="Line 39"/>
          <p:cNvSpPr>
            <a:spLocks noChangeShapeType="1"/>
          </p:cNvSpPr>
          <p:nvPr/>
        </p:nvSpPr>
        <p:spPr bwMode="auto">
          <a:xfrm>
            <a:off x="444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4" name="Line 40"/>
          <p:cNvSpPr>
            <a:spLocks noChangeShapeType="1"/>
          </p:cNvSpPr>
          <p:nvPr/>
        </p:nvSpPr>
        <p:spPr bwMode="auto">
          <a:xfrm>
            <a:off x="460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5" name="Line 41"/>
          <p:cNvSpPr>
            <a:spLocks noChangeShapeType="1"/>
          </p:cNvSpPr>
          <p:nvPr/>
        </p:nvSpPr>
        <p:spPr bwMode="auto">
          <a:xfrm>
            <a:off x="475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6" name="Line 42"/>
          <p:cNvSpPr>
            <a:spLocks noChangeShapeType="1"/>
          </p:cNvSpPr>
          <p:nvPr/>
        </p:nvSpPr>
        <p:spPr bwMode="auto">
          <a:xfrm>
            <a:off x="490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7" name="Line 43"/>
          <p:cNvSpPr>
            <a:spLocks noChangeShapeType="1"/>
          </p:cNvSpPr>
          <p:nvPr/>
        </p:nvSpPr>
        <p:spPr bwMode="auto">
          <a:xfrm>
            <a:off x="505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8" name="Line 44"/>
          <p:cNvSpPr>
            <a:spLocks noChangeShapeType="1"/>
          </p:cNvSpPr>
          <p:nvPr/>
        </p:nvSpPr>
        <p:spPr bwMode="auto">
          <a:xfrm>
            <a:off x="521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9" name="Line 45"/>
          <p:cNvSpPr>
            <a:spLocks noChangeShapeType="1"/>
          </p:cNvSpPr>
          <p:nvPr/>
        </p:nvSpPr>
        <p:spPr bwMode="auto">
          <a:xfrm>
            <a:off x="5362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0" name="Line 46"/>
          <p:cNvSpPr>
            <a:spLocks noChangeShapeType="1"/>
          </p:cNvSpPr>
          <p:nvPr/>
        </p:nvSpPr>
        <p:spPr bwMode="auto">
          <a:xfrm>
            <a:off x="5514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1" name="Line 47"/>
          <p:cNvSpPr>
            <a:spLocks noChangeShapeType="1"/>
          </p:cNvSpPr>
          <p:nvPr/>
        </p:nvSpPr>
        <p:spPr bwMode="auto">
          <a:xfrm>
            <a:off x="5667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2" name="Line 48"/>
          <p:cNvSpPr>
            <a:spLocks noChangeShapeType="1"/>
          </p:cNvSpPr>
          <p:nvPr/>
        </p:nvSpPr>
        <p:spPr bwMode="auto">
          <a:xfrm>
            <a:off x="5819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3" name="Line 49"/>
          <p:cNvSpPr>
            <a:spLocks noChangeShapeType="1"/>
          </p:cNvSpPr>
          <p:nvPr/>
        </p:nvSpPr>
        <p:spPr bwMode="auto">
          <a:xfrm>
            <a:off x="5972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4" name="Line 50"/>
          <p:cNvSpPr>
            <a:spLocks noChangeShapeType="1"/>
          </p:cNvSpPr>
          <p:nvPr/>
        </p:nvSpPr>
        <p:spPr bwMode="auto">
          <a:xfrm>
            <a:off x="6124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5" name="Line 51"/>
          <p:cNvSpPr>
            <a:spLocks noChangeShapeType="1"/>
          </p:cNvSpPr>
          <p:nvPr/>
        </p:nvSpPr>
        <p:spPr bwMode="auto">
          <a:xfrm>
            <a:off x="6276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6" name="Line 52"/>
          <p:cNvSpPr>
            <a:spLocks noChangeShapeType="1"/>
          </p:cNvSpPr>
          <p:nvPr/>
        </p:nvSpPr>
        <p:spPr bwMode="auto">
          <a:xfrm>
            <a:off x="6429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7" name="Line 53"/>
          <p:cNvSpPr>
            <a:spLocks noChangeShapeType="1"/>
          </p:cNvSpPr>
          <p:nvPr/>
        </p:nvSpPr>
        <p:spPr bwMode="auto">
          <a:xfrm>
            <a:off x="6581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8" name="Line 54"/>
          <p:cNvSpPr>
            <a:spLocks noChangeShapeType="1"/>
          </p:cNvSpPr>
          <p:nvPr/>
        </p:nvSpPr>
        <p:spPr bwMode="auto">
          <a:xfrm>
            <a:off x="6734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9" name="Line 55"/>
          <p:cNvSpPr>
            <a:spLocks noChangeShapeType="1"/>
          </p:cNvSpPr>
          <p:nvPr/>
        </p:nvSpPr>
        <p:spPr bwMode="auto">
          <a:xfrm>
            <a:off x="6886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0" name="Line 56"/>
          <p:cNvSpPr>
            <a:spLocks noChangeShapeType="1"/>
          </p:cNvSpPr>
          <p:nvPr/>
        </p:nvSpPr>
        <p:spPr bwMode="auto">
          <a:xfrm>
            <a:off x="7038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1" name="Line 57"/>
          <p:cNvSpPr>
            <a:spLocks noChangeShapeType="1"/>
          </p:cNvSpPr>
          <p:nvPr/>
        </p:nvSpPr>
        <p:spPr bwMode="auto">
          <a:xfrm>
            <a:off x="7191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2" name="Line 58"/>
          <p:cNvSpPr>
            <a:spLocks noChangeShapeType="1"/>
          </p:cNvSpPr>
          <p:nvPr/>
        </p:nvSpPr>
        <p:spPr bwMode="auto">
          <a:xfrm>
            <a:off x="7343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3" name="Line 59"/>
          <p:cNvSpPr>
            <a:spLocks noChangeShapeType="1"/>
          </p:cNvSpPr>
          <p:nvPr/>
        </p:nvSpPr>
        <p:spPr bwMode="auto">
          <a:xfrm>
            <a:off x="7496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4" name="Line 60"/>
          <p:cNvSpPr>
            <a:spLocks noChangeShapeType="1"/>
          </p:cNvSpPr>
          <p:nvPr/>
        </p:nvSpPr>
        <p:spPr bwMode="auto">
          <a:xfrm>
            <a:off x="7648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5" name="Line 61"/>
          <p:cNvSpPr>
            <a:spLocks noChangeShapeType="1"/>
          </p:cNvSpPr>
          <p:nvPr/>
        </p:nvSpPr>
        <p:spPr bwMode="auto">
          <a:xfrm>
            <a:off x="7800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6" name="Line 62"/>
          <p:cNvSpPr>
            <a:spLocks noChangeShapeType="1"/>
          </p:cNvSpPr>
          <p:nvPr/>
        </p:nvSpPr>
        <p:spPr bwMode="auto">
          <a:xfrm>
            <a:off x="7953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7" name="Line 63"/>
          <p:cNvSpPr>
            <a:spLocks noChangeShapeType="1"/>
          </p:cNvSpPr>
          <p:nvPr/>
        </p:nvSpPr>
        <p:spPr bwMode="auto">
          <a:xfrm>
            <a:off x="8105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8" name="Line 64"/>
          <p:cNvSpPr>
            <a:spLocks noChangeShapeType="1"/>
          </p:cNvSpPr>
          <p:nvPr/>
        </p:nvSpPr>
        <p:spPr bwMode="auto">
          <a:xfrm>
            <a:off x="825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9" name="Line 65"/>
          <p:cNvSpPr>
            <a:spLocks noChangeShapeType="1"/>
          </p:cNvSpPr>
          <p:nvPr/>
        </p:nvSpPr>
        <p:spPr bwMode="auto">
          <a:xfrm>
            <a:off x="841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0" name="Line 66"/>
          <p:cNvSpPr>
            <a:spLocks noChangeShapeType="1"/>
          </p:cNvSpPr>
          <p:nvPr/>
        </p:nvSpPr>
        <p:spPr bwMode="auto">
          <a:xfrm>
            <a:off x="856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1" name="Line 67"/>
          <p:cNvSpPr>
            <a:spLocks noChangeShapeType="1"/>
          </p:cNvSpPr>
          <p:nvPr/>
        </p:nvSpPr>
        <p:spPr bwMode="auto">
          <a:xfrm>
            <a:off x="871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2" name="Line 68"/>
          <p:cNvSpPr>
            <a:spLocks noChangeShapeType="1"/>
          </p:cNvSpPr>
          <p:nvPr/>
        </p:nvSpPr>
        <p:spPr bwMode="auto">
          <a:xfrm>
            <a:off x="886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3" name="Line 69"/>
          <p:cNvSpPr>
            <a:spLocks noChangeShapeType="1"/>
          </p:cNvSpPr>
          <p:nvPr/>
        </p:nvSpPr>
        <p:spPr bwMode="auto">
          <a:xfrm>
            <a:off x="902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4" name="Rectangle 70"/>
          <p:cNvSpPr>
            <a:spLocks noChangeArrowheads="1"/>
          </p:cNvSpPr>
          <p:nvPr/>
        </p:nvSpPr>
        <p:spPr bwMode="auto">
          <a:xfrm>
            <a:off x="4257676"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6"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622551" y="1746250"/>
            <a:ext cx="142667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Memory</a:t>
            </a:r>
          </a:p>
        </p:txBody>
      </p:sp>
      <p:sp>
        <p:nvSpPr>
          <p:cNvPr id="1434699" name="Rectangle 75"/>
          <p:cNvSpPr>
            <a:spLocks noChangeArrowheads="1"/>
          </p:cNvSpPr>
          <p:nvPr/>
        </p:nvSpPr>
        <p:spPr bwMode="auto">
          <a:xfrm>
            <a:off x="2622551" y="1150937"/>
            <a:ext cx="1806586"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0" name="Title 1"/>
          <p:cNvSpPr txBox="1">
            <a:spLocks/>
          </p:cNvSpPr>
          <p:nvPr/>
        </p:nvSpPr>
        <p:spPr>
          <a:xfrm>
            <a:off x="152400" y="25399"/>
            <a:ext cx="11658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8-block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4" name="TextBox 83"/>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3" name="Group 2"/>
          <p:cNvGrpSpPr/>
          <p:nvPr/>
        </p:nvGrpSpPr>
        <p:grpSpPr>
          <a:xfrm rot="5400000">
            <a:off x="4830721" y="3411537"/>
            <a:ext cx="1201461" cy="1066800"/>
            <a:chOff x="4830721" y="3411537"/>
            <a:chExt cx="1201461" cy="1066800"/>
          </a:xfrm>
        </p:grpSpPr>
        <p:sp>
          <p:nvSpPr>
            <p:cNvPr id="94" name="Rectangle 13"/>
            <p:cNvSpPr>
              <a:spLocks noChangeArrowheads="1"/>
            </p:cNvSpPr>
            <p:nvPr/>
          </p:nvSpPr>
          <p:spPr bwMode="auto">
            <a:xfrm>
              <a:off x="483072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5" name="Rectangle 13"/>
            <p:cNvSpPr>
              <a:spLocks noChangeArrowheads="1"/>
            </p:cNvSpPr>
            <p:nvPr/>
          </p:nvSpPr>
          <p:spPr bwMode="auto">
            <a:xfrm>
              <a:off x="543925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85" name="Group 14"/>
            <p:cNvGrpSpPr>
              <a:grpSpLocks/>
            </p:cNvGrpSpPr>
            <p:nvPr/>
          </p:nvGrpSpPr>
          <p:grpSpPr bwMode="auto">
            <a:xfrm>
              <a:off x="4838382" y="3420859"/>
              <a:ext cx="1193800" cy="1054100"/>
              <a:chOff x="4149" y="2308"/>
              <a:chExt cx="752" cy="664"/>
            </a:xfrm>
          </p:grpSpPr>
          <p:sp>
            <p:nvSpPr>
              <p:cNvPr id="86"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7"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8"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9"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0"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1"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2"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3"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sp>
        <p:nvSpPr>
          <p:cNvPr id="96" name="Rectangle 36"/>
          <p:cNvSpPr>
            <a:spLocks noChangeArrowheads="1"/>
          </p:cNvSpPr>
          <p:nvPr/>
        </p:nvSpPr>
        <p:spPr bwMode="auto">
          <a:xfrm>
            <a:off x="2824162" y="4537075"/>
            <a:ext cx="7837487" cy="1320874"/>
          </a:xfrm>
          <a:prstGeom prst="rect">
            <a:avLst/>
          </a:prstGeom>
          <a:noFill/>
          <a:ln w="25400">
            <a:noFill/>
            <a:miter lim="800000"/>
            <a:headEnd/>
            <a:tailEnd/>
          </a:ln>
          <a:effectLst/>
        </p:spPr>
        <p:txBody>
          <a:bodyPr wrap="squar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4-way SA       FA(8-way SA)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4          In set 0              In set 0         In set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(1 block)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(2 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(4 blocks)      (8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grpSp>
        <p:nvGrpSpPr>
          <p:cNvPr id="4" name="Group 3"/>
          <p:cNvGrpSpPr/>
          <p:nvPr/>
        </p:nvGrpSpPr>
        <p:grpSpPr>
          <a:xfrm rot="5400000">
            <a:off x="6946771" y="3405187"/>
            <a:ext cx="1201461" cy="1073150"/>
            <a:chOff x="6946771" y="3405187"/>
            <a:chExt cx="1201461" cy="1073150"/>
          </a:xfrm>
        </p:grpSpPr>
        <p:sp>
          <p:nvSpPr>
            <p:cNvPr id="110" name="Rectangle 13"/>
            <p:cNvSpPr>
              <a:spLocks noChangeArrowheads="1"/>
            </p:cNvSpPr>
            <p:nvPr/>
          </p:nvSpPr>
          <p:spPr bwMode="auto">
            <a:xfrm>
              <a:off x="7864069" y="340518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7" name="Rectangle 13"/>
            <p:cNvSpPr>
              <a:spLocks noChangeArrowheads="1"/>
            </p:cNvSpPr>
            <p:nvPr/>
          </p:nvSpPr>
          <p:spPr bwMode="auto">
            <a:xfrm>
              <a:off x="694677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8" name="Rectangle 13"/>
            <p:cNvSpPr>
              <a:spLocks noChangeArrowheads="1"/>
            </p:cNvSpPr>
            <p:nvPr/>
          </p:nvSpPr>
          <p:spPr bwMode="auto">
            <a:xfrm>
              <a:off x="755530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100" name="Group 14"/>
            <p:cNvGrpSpPr>
              <a:grpSpLocks/>
            </p:cNvGrpSpPr>
            <p:nvPr/>
          </p:nvGrpSpPr>
          <p:grpSpPr bwMode="auto">
            <a:xfrm>
              <a:off x="6954432" y="3420859"/>
              <a:ext cx="1193800" cy="1054100"/>
              <a:chOff x="4149" y="2308"/>
              <a:chExt cx="752" cy="664"/>
            </a:xfrm>
          </p:grpSpPr>
          <p:sp>
            <p:nvSpPr>
              <p:cNvPr id="101"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2"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3"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4"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5"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6"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7"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8"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09" name="Rectangle 13"/>
            <p:cNvSpPr>
              <a:spLocks noChangeArrowheads="1"/>
            </p:cNvSpPr>
            <p:nvPr/>
          </p:nvSpPr>
          <p:spPr bwMode="auto">
            <a:xfrm>
              <a:off x="7244150" y="3408159"/>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13" name="Rectangle 23"/>
          <p:cNvSpPr>
            <a:spLocks noChangeArrowheads="1"/>
          </p:cNvSpPr>
          <p:nvPr/>
        </p:nvSpPr>
        <p:spPr bwMode="auto">
          <a:xfrm rot="5400000">
            <a:off x="2207285" y="379263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4</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5</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6</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7</a:t>
            </a:r>
          </a:p>
        </p:txBody>
      </p:sp>
      <p:sp>
        <p:nvSpPr>
          <p:cNvPr id="114" name="Rectangle 23"/>
          <p:cNvSpPr>
            <a:spLocks noChangeArrowheads="1"/>
          </p:cNvSpPr>
          <p:nvPr/>
        </p:nvSpPr>
        <p:spPr bwMode="auto">
          <a:xfrm rot="5400000">
            <a:off x="4069246" y="3811956"/>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2</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3</a:t>
            </a:r>
          </a:p>
        </p:txBody>
      </p:sp>
      <p:sp>
        <p:nvSpPr>
          <p:cNvPr id="115" name="Rectangle 23"/>
          <p:cNvSpPr>
            <a:spLocks noChangeArrowheads="1"/>
          </p:cNvSpPr>
          <p:nvPr/>
        </p:nvSpPr>
        <p:spPr bwMode="auto">
          <a:xfrm rot="5400000">
            <a:off x="6199074" y="379539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0 1 0 1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p:txBody>
      </p:sp>
      <p:sp>
        <p:nvSpPr>
          <p:cNvPr id="116" name="Rectangle 23"/>
          <p:cNvSpPr>
            <a:spLocks noChangeArrowheads="1"/>
          </p:cNvSpPr>
          <p:nvPr/>
        </p:nvSpPr>
        <p:spPr bwMode="auto">
          <a:xfrm rot="5400000">
            <a:off x="8604688" y="3805606"/>
            <a:ext cx="35202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112" name="TextBox 111"/>
          <p:cNvSpPr txBox="1"/>
          <p:nvPr/>
        </p:nvSpPr>
        <p:spPr>
          <a:xfrm>
            <a:off x="134921" y="5591174"/>
            <a:ext cx="6019800" cy="120032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400" b="0" i="0" u="none" strike="noStrike" kern="0" cap="none" spc="0" normalizeH="0" baseline="0" noProof="0" dirty="0">
                <a:ln>
                  <a:noFill/>
                </a:ln>
                <a:solidFill>
                  <a:prstClr val="black"/>
                </a:solidFill>
                <a:effectLst/>
                <a:uLnTx/>
                <a:uFillTx/>
                <a:latin typeface="Calibri"/>
                <a:cs typeface="+mn-cs"/>
              </a:rPr>
              <a:t># cache blocks * Bytes/block</a:t>
            </a:r>
          </a:p>
        </p:txBody>
      </p:sp>
      <p:sp>
        <p:nvSpPr>
          <p:cNvPr id="117" name="TextBox 116"/>
          <p:cNvSpPr txBox="1"/>
          <p:nvPr/>
        </p:nvSpPr>
        <p:spPr>
          <a:xfrm>
            <a:off x="0" y="5067954"/>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352900379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CC63E4C-4642-794D-A2FD-70F6B81535F5}" type="slidenum">
              <a:rPr lang="en-US" smtClean="0"/>
              <a:pPr/>
              <a:t>28</a:t>
            </a:fld>
            <a:endParaRPr lang="en-US" dirty="0"/>
          </a:p>
        </p:txBody>
      </p:sp>
      <p:sp>
        <p:nvSpPr>
          <p:cNvPr id="4" name="Content Placeholder 2"/>
          <p:cNvSpPr txBox="1">
            <a:spLocks/>
          </p:cNvSpPr>
          <p:nvPr/>
        </p:nvSpPr>
        <p:spPr>
          <a:xfrm>
            <a:off x="609600" y="1259130"/>
            <a:ext cx="10972800" cy="5141670"/>
          </a:xfrm>
          <a:prstGeom prst="rect">
            <a:avLst/>
          </a:prstGeom>
        </p:spPr>
        <p:txBody>
          <a:bodyPr>
            <a:normAutofit/>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defTabSz="914400"/>
            <a:r>
              <a:rPr lang="en-US" kern="0" dirty="0"/>
              <a:t># cache blocks = 32; Block #12 in decimal is 01100 in binary</a:t>
            </a:r>
          </a:p>
          <a:p>
            <a:pPr defTabSz="914400"/>
            <a:r>
              <a:rPr lang="en-US" kern="0" dirty="0"/>
              <a:t>For DM cache: Tag (2b); Set Index (3b)</a:t>
            </a:r>
          </a:p>
          <a:p>
            <a:pPr lvl="1" defTabSz="914400"/>
            <a:r>
              <a:rPr lang="en-US" altLang="zh-CN" kern="0" dirty="0"/>
              <a:t>Set Index=100, hence it is set 4 (1 block)</a:t>
            </a:r>
            <a:endParaRPr lang="en-US" kern="0" dirty="0"/>
          </a:p>
          <a:p>
            <a:pPr defTabSz="914400"/>
            <a:r>
              <a:rPr lang="en-US" kern="0" dirty="0"/>
              <a:t>For 2</a:t>
            </a:r>
            <a:r>
              <a:rPr lang="en-US" altLang="zh-CN" kern="0" dirty="0"/>
              <a:t>-way SA cache: </a:t>
            </a:r>
            <a:r>
              <a:rPr lang="en-US" kern="0" dirty="0"/>
              <a:t>Tag (3b); Set Index (2b)</a:t>
            </a:r>
          </a:p>
          <a:p>
            <a:pPr lvl="1" defTabSz="914400"/>
            <a:r>
              <a:rPr lang="en-US" altLang="zh-CN" kern="0" dirty="0"/>
              <a:t>Set Index=00, hence it is set 0 (2 blocks)</a:t>
            </a:r>
          </a:p>
          <a:p>
            <a:pPr defTabSz="914400"/>
            <a:r>
              <a:rPr lang="en-US" kern="0" dirty="0"/>
              <a:t>For 4</a:t>
            </a:r>
            <a:r>
              <a:rPr lang="en-US" altLang="zh-CN" kern="0" dirty="0"/>
              <a:t>-way SA cache: </a:t>
            </a:r>
            <a:r>
              <a:rPr lang="en-US" kern="0" dirty="0"/>
              <a:t>Tag (4b); Set Index (1b)</a:t>
            </a:r>
          </a:p>
          <a:p>
            <a:pPr lvl="1" defTabSz="914400"/>
            <a:r>
              <a:rPr lang="en-US" altLang="zh-CN" kern="0" dirty="0"/>
              <a:t>Set Index=0, hence it is set 0 (2 blocks)</a:t>
            </a:r>
            <a:endParaRPr lang="en-US" kern="0" dirty="0"/>
          </a:p>
          <a:p>
            <a:pPr defTabSz="914400"/>
            <a:r>
              <a:rPr lang="en-US" kern="0" dirty="0"/>
              <a:t>For FA (8</a:t>
            </a:r>
            <a:r>
              <a:rPr lang="en-US" altLang="zh-CN" kern="0" dirty="0"/>
              <a:t>-way SA) cache: </a:t>
            </a:r>
            <a:r>
              <a:rPr lang="en-US" kern="0" dirty="0"/>
              <a:t>Tag (5b)</a:t>
            </a:r>
          </a:p>
          <a:p>
            <a:pPr lvl="1" defTabSz="914400"/>
            <a:r>
              <a:rPr lang="en-US" kern="0" dirty="0"/>
              <a:t>Can be anywhere for SA cache</a:t>
            </a:r>
          </a:p>
        </p:txBody>
      </p:sp>
      <p:sp>
        <p:nvSpPr>
          <p:cNvPr id="5"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7" name="TextBox 6"/>
          <p:cNvSpPr txBox="1"/>
          <p:nvPr/>
        </p:nvSpPr>
        <p:spPr>
          <a:xfrm>
            <a:off x="134921" y="5591174"/>
            <a:ext cx="6019800" cy="120032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400" b="0" i="0" u="none" strike="noStrike" kern="0" cap="none" spc="0" normalizeH="0" baseline="0" noProof="0" dirty="0">
                <a:ln>
                  <a:noFill/>
                </a:ln>
                <a:solidFill>
                  <a:prstClr val="black"/>
                </a:solidFill>
                <a:effectLst/>
                <a:uLnTx/>
                <a:uFillTx/>
                <a:latin typeface="Calibri"/>
                <a:cs typeface="+mn-cs"/>
              </a:rPr>
              <a:t># cache blocks * Bytes/block</a:t>
            </a:r>
          </a:p>
        </p:txBody>
      </p:sp>
      <p:sp>
        <p:nvSpPr>
          <p:cNvPr id="8" name="TextBox 7"/>
          <p:cNvSpPr txBox="1"/>
          <p:nvPr/>
        </p:nvSpPr>
        <p:spPr>
          <a:xfrm>
            <a:off x="0" y="5067954"/>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188926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59131"/>
            <a:ext cx="10972800" cy="2489666"/>
          </a:xfrm>
        </p:spPr>
        <p:txBody>
          <a:bodyPr>
            <a:normAutofit fontScale="70000" lnSpcReduction="20000"/>
          </a:bodyPr>
          <a:lstStyle/>
          <a:p>
            <a:r>
              <a:rPr lang="en-US" dirty="0"/>
              <a:t>What are the possible locations in the cache that memory address 0x1833 (0b0001 1000 0011 0011) be mapped? Assuming: 16-bit memory address, Bytes/block=16, # cache blocks=8</a:t>
            </a:r>
          </a:p>
          <a:p>
            <a:r>
              <a:rPr lang="en-US" dirty="0"/>
              <a:t>For DM cache: </a:t>
            </a:r>
          </a:p>
          <a:p>
            <a:r>
              <a:rPr lang="en-US" dirty="0"/>
              <a:t>For 2</a:t>
            </a:r>
            <a:r>
              <a:rPr lang="en-US" altLang="zh-CN" dirty="0"/>
              <a:t>-way SA cache:</a:t>
            </a:r>
            <a:endParaRPr lang="en-US" dirty="0"/>
          </a:p>
          <a:p>
            <a:r>
              <a:rPr lang="en-US" dirty="0"/>
              <a:t>For 4</a:t>
            </a:r>
            <a:r>
              <a:rPr lang="en-US" altLang="zh-CN" dirty="0"/>
              <a:t>-way SA cache:</a:t>
            </a:r>
            <a:endParaRPr lang="en-US" dirty="0"/>
          </a:p>
          <a:p>
            <a:r>
              <a:rPr lang="en-US" dirty="0"/>
              <a:t>For FA cache (8-way SA):</a:t>
            </a:r>
          </a:p>
          <a:p>
            <a:endParaRPr lang="en-US" dirty="0"/>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29</a:t>
            </a:fld>
            <a:endParaRPr lang="en-US" dirty="0"/>
          </a:p>
        </p:txBody>
      </p:sp>
      <p:graphicFrame>
        <p:nvGraphicFramePr>
          <p:cNvPr id="6" name="Table 5"/>
          <p:cNvGraphicFramePr>
            <a:graphicFrameLocks noGrp="1"/>
          </p:cNvGraphicFramePr>
          <p:nvPr/>
        </p:nvGraphicFramePr>
        <p:xfrm>
          <a:off x="1094154"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4</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5</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6</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7</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7" name="Text Box 33"/>
          <p:cNvSpPr txBox="1">
            <a:spLocks noChangeArrowheads="1"/>
          </p:cNvSpPr>
          <p:nvPr>
            <p:custDataLst>
              <p:tags r:id="rId1"/>
            </p:custDataLst>
          </p:nvPr>
        </p:nvSpPr>
        <p:spPr bwMode="auto">
          <a:xfrm>
            <a:off x="1428752"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1882" tIns="50941" rIns="101882" bIns="50941" anchor="ctr">
            <a:norm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DM</a:t>
            </a:r>
          </a:p>
        </p:txBody>
      </p:sp>
      <p:sp>
        <p:nvSpPr>
          <p:cNvPr id="10" name="Text Box 33"/>
          <p:cNvSpPr txBox="1">
            <a:spLocks noChangeArrowheads="1"/>
          </p:cNvSpPr>
          <p:nvPr>
            <p:custDataLst>
              <p:tags r:id="rId2"/>
            </p:custDataLst>
          </p:nvPr>
        </p:nvSpPr>
        <p:spPr bwMode="auto">
          <a:xfrm>
            <a:off x="3990976" y="3774394"/>
            <a:ext cx="1691640" cy="34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2-way SA</a:t>
            </a:r>
          </a:p>
        </p:txBody>
      </p:sp>
      <p:sp>
        <p:nvSpPr>
          <p:cNvPr id="11" name="Text Box 33"/>
          <p:cNvSpPr txBox="1">
            <a:spLocks noChangeArrowheads="1"/>
          </p:cNvSpPr>
          <p:nvPr>
            <p:custDataLst>
              <p:tags r:id="rId3"/>
            </p:custDataLst>
          </p:nvPr>
        </p:nvSpPr>
        <p:spPr bwMode="auto">
          <a:xfrm>
            <a:off x="6553200"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4-way SA</a:t>
            </a:r>
          </a:p>
        </p:txBody>
      </p:sp>
      <p:sp>
        <p:nvSpPr>
          <p:cNvPr id="23" name="Title 22"/>
          <p:cNvSpPr>
            <a:spLocks noGrp="1"/>
          </p:cNvSpPr>
          <p:nvPr>
            <p:ph type="title"/>
          </p:nvPr>
        </p:nvSpPr>
        <p:spPr/>
        <p:txBody>
          <a:bodyPr/>
          <a:lstStyle/>
          <a:p>
            <a:r>
              <a:rPr lang="en-US" dirty="0"/>
              <a:t>Question: Cache Address Mapping </a:t>
            </a:r>
          </a:p>
        </p:txBody>
      </p:sp>
      <p:graphicFrame>
        <p:nvGraphicFramePr>
          <p:cNvPr id="14" name="Table 13"/>
          <p:cNvGraphicFramePr>
            <a:graphicFrameLocks noGrp="1"/>
          </p:cNvGraphicFramePr>
          <p:nvPr>
            <p:extLst>
              <p:ext uri="{D42A27DB-BD31-4B8C-83A1-F6EECF244321}">
                <p14:modId xmlns:p14="http://schemas.microsoft.com/office/powerpoint/2010/main" val="3168091114"/>
              </p:ext>
            </p:extLst>
          </p:nvPr>
        </p:nvGraphicFramePr>
        <p:xfrm>
          <a:off x="3757072"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216778">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04827745"/>
              </p:ext>
            </p:extLst>
          </p:nvPr>
        </p:nvGraphicFramePr>
        <p:xfrm>
          <a:off x="6385901"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30" name="Text Box 33"/>
          <p:cNvSpPr txBox="1">
            <a:spLocks noChangeArrowheads="1"/>
          </p:cNvSpPr>
          <p:nvPr>
            <p:custDataLst>
              <p:tags r:id="rId4"/>
            </p:custDataLst>
          </p:nvPr>
        </p:nvSpPr>
        <p:spPr bwMode="auto">
          <a:xfrm>
            <a:off x="9212155" y="377439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FA (8-way SA)</a:t>
            </a:r>
          </a:p>
        </p:txBody>
      </p:sp>
      <p:graphicFrame>
        <p:nvGraphicFramePr>
          <p:cNvPr id="31" name="Table 30"/>
          <p:cNvGraphicFramePr>
            <a:graphicFrameLocks noGrp="1"/>
          </p:cNvGraphicFramePr>
          <p:nvPr>
            <p:extLst>
              <p:ext uri="{D42A27DB-BD31-4B8C-83A1-F6EECF244321}">
                <p14:modId xmlns:p14="http://schemas.microsoft.com/office/powerpoint/2010/main" val="3267881771"/>
              </p:ext>
            </p:extLst>
          </p:nvPr>
        </p:nvGraphicFramePr>
        <p:xfrm>
          <a:off x="8983896"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32268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Binary and Hex</a:t>
            </a:r>
          </a:p>
        </p:txBody>
      </p:sp>
      <p:sp>
        <p:nvSpPr>
          <p:cNvPr id="3" name="Slide Number Placeholder 2"/>
          <p:cNvSpPr>
            <a:spLocks noGrp="1"/>
          </p:cNvSpPr>
          <p:nvPr>
            <p:ph type="sldNum" sz="quarter" idx="4294967295"/>
          </p:nvPr>
        </p:nvSpPr>
        <p:spPr>
          <a:xfrm>
            <a:off x="2136648" y="6356350"/>
            <a:ext cx="1981200" cy="365760"/>
          </a:xfrm>
          <a:prstGeom prst="rect">
            <a:avLst/>
          </a:prstGeom>
        </p:spPr>
        <p:txBody>
          <a:bodyPr/>
          <a:lstStyle/>
          <a:p>
            <a:pPr algn="l" defTabSz="914400">
              <a:defRPr/>
            </a:pPr>
            <a:fld id="{EA7C8D44-3667-46F6-9772-CC52308E2A7F}" type="slidenum">
              <a:rPr lang="en-US" sz="1400">
                <a:solidFill>
                  <a:srgbClr val="1F497D"/>
                </a:solidFill>
                <a:latin typeface="Gill Sans MT"/>
              </a:rPr>
              <a:pPr algn="l" defTabSz="914400">
                <a:defRPr/>
              </a:pPr>
              <a:t>3</a:t>
            </a:fld>
            <a:endParaRPr lang="en-US" sz="1400" dirty="0">
              <a:solidFill>
                <a:srgbClr val="1F497D"/>
              </a:solidFill>
              <a:latin typeface="Gill Sans MT"/>
            </a:endParaRPr>
          </a:p>
        </p:txBody>
      </p:sp>
      <p:graphicFrame>
        <p:nvGraphicFramePr>
          <p:cNvPr id="5" name="Table 4"/>
          <p:cNvGraphicFramePr>
            <a:graphicFrameLocks noGrp="1"/>
          </p:cNvGraphicFramePr>
          <p:nvPr/>
        </p:nvGraphicFramePr>
        <p:xfrm>
          <a:off x="4213674" y="129540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6" name="TextBox 5"/>
          <p:cNvSpPr txBox="1"/>
          <p:nvPr/>
        </p:nvSpPr>
        <p:spPr>
          <a:xfrm>
            <a:off x="5148221" y="6223000"/>
            <a:ext cx="223349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defTabSz="914400">
              <a:defRPr/>
            </a:pPr>
            <a:r>
              <a:rPr lang="en-US" dirty="0">
                <a:solidFill>
                  <a:prstClr val="black"/>
                </a:solidFill>
                <a:latin typeface="Gill Sans MT"/>
              </a:rPr>
              <a:t>Prefix 0x denotes hex</a:t>
            </a:r>
          </a:p>
        </p:txBody>
      </p:sp>
      <p:sp>
        <p:nvSpPr>
          <p:cNvPr id="7" name="Horizontal Scroll 6"/>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4089909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59131"/>
            <a:ext cx="10972800" cy="2489666"/>
          </a:xfrm>
        </p:spPr>
        <p:txBody>
          <a:bodyPr>
            <a:normAutofit fontScale="55000" lnSpcReduction="20000"/>
          </a:bodyPr>
          <a:lstStyle/>
          <a:p>
            <a:r>
              <a:rPr lang="en-US" dirty="0"/>
              <a:t>What are the possible locations in the cache that memory address 0x1833 (0b0001 1000 0011 XXXX) be mapped? Assuming: 16-bit memory address, Bytes/block=16, # cache blocks=8</a:t>
            </a:r>
          </a:p>
          <a:p>
            <a:r>
              <a:rPr lang="en-US" dirty="0"/>
              <a:t>For DM cache: Tag (9b); Set Index (3b); Offset (4b)</a:t>
            </a:r>
          </a:p>
          <a:p>
            <a:pPr lvl="1"/>
            <a:r>
              <a:rPr lang="en-US" altLang="zh-CN" dirty="0"/>
              <a:t>Set Index=011, hence it is set 3 (1 block)</a:t>
            </a:r>
            <a:endParaRPr lang="en-US" dirty="0"/>
          </a:p>
          <a:p>
            <a:r>
              <a:rPr lang="en-US" dirty="0"/>
              <a:t>For 2</a:t>
            </a:r>
            <a:r>
              <a:rPr lang="en-US" altLang="zh-CN" dirty="0"/>
              <a:t>-way SA cache: </a:t>
            </a:r>
            <a:r>
              <a:rPr lang="en-US" dirty="0"/>
              <a:t>Tag (10b); Set Index (2b); Offset (4b)</a:t>
            </a:r>
          </a:p>
          <a:p>
            <a:pPr lvl="1"/>
            <a:r>
              <a:rPr lang="en-US" altLang="zh-CN" dirty="0"/>
              <a:t>Set Index=11, hence it is set 3 (2 blocks)</a:t>
            </a:r>
            <a:endParaRPr lang="en-US" dirty="0"/>
          </a:p>
          <a:p>
            <a:r>
              <a:rPr lang="en-US" dirty="0"/>
              <a:t>For 4</a:t>
            </a:r>
            <a:r>
              <a:rPr lang="en-US" altLang="zh-CN" dirty="0"/>
              <a:t>-way SA cache: </a:t>
            </a:r>
            <a:r>
              <a:rPr lang="en-US" dirty="0"/>
              <a:t>Tag (11b); Set Index (1b); Offset (4b)</a:t>
            </a:r>
          </a:p>
          <a:p>
            <a:pPr lvl="1"/>
            <a:r>
              <a:rPr lang="en-US" dirty="0"/>
              <a:t>Set Index=1, hence it is set 1 (4 blocks)</a:t>
            </a:r>
          </a:p>
          <a:p>
            <a:r>
              <a:rPr lang="en-US" dirty="0"/>
              <a:t>For FA cache (8-way SA): Tag (12b); Offset (4b)</a:t>
            </a:r>
          </a:p>
          <a:p>
            <a:endParaRPr lang="en-US" dirty="0"/>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30</a:t>
            </a:fld>
            <a:endParaRPr lang="en-US" dirty="0"/>
          </a:p>
        </p:txBody>
      </p:sp>
      <p:graphicFrame>
        <p:nvGraphicFramePr>
          <p:cNvPr id="6" name="Table 5"/>
          <p:cNvGraphicFramePr>
            <a:graphicFrameLocks noGrp="1"/>
          </p:cNvGraphicFramePr>
          <p:nvPr/>
        </p:nvGraphicFramePr>
        <p:xfrm>
          <a:off x="1094154"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4</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5</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6</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7</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7" name="Text Box 33"/>
          <p:cNvSpPr txBox="1">
            <a:spLocks noChangeArrowheads="1"/>
          </p:cNvSpPr>
          <p:nvPr>
            <p:custDataLst>
              <p:tags r:id="rId1"/>
            </p:custDataLst>
          </p:nvPr>
        </p:nvSpPr>
        <p:spPr bwMode="auto">
          <a:xfrm>
            <a:off x="1428752"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1882" tIns="50941" rIns="101882" bIns="50941" anchor="ctr">
            <a:norm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DM</a:t>
            </a:r>
          </a:p>
        </p:txBody>
      </p:sp>
      <p:sp>
        <p:nvSpPr>
          <p:cNvPr id="10" name="Text Box 33"/>
          <p:cNvSpPr txBox="1">
            <a:spLocks noChangeArrowheads="1"/>
          </p:cNvSpPr>
          <p:nvPr>
            <p:custDataLst>
              <p:tags r:id="rId2"/>
            </p:custDataLst>
          </p:nvPr>
        </p:nvSpPr>
        <p:spPr bwMode="auto">
          <a:xfrm>
            <a:off x="3990976" y="3774394"/>
            <a:ext cx="1691640" cy="34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2-way SA</a:t>
            </a:r>
          </a:p>
        </p:txBody>
      </p:sp>
      <p:sp>
        <p:nvSpPr>
          <p:cNvPr id="11" name="Text Box 33"/>
          <p:cNvSpPr txBox="1">
            <a:spLocks noChangeArrowheads="1"/>
          </p:cNvSpPr>
          <p:nvPr>
            <p:custDataLst>
              <p:tags r:id="rId3"/>
            </p:custDataLst>
          </p:nvPr>
        </p:nvSpPr>
        <p:spPr bwMode="auto">
          <a:xfrm>
            <a:off x="6553200"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4-way SA</a:t>
            </a:r>
          </a:p>
        </p:txBody>
      </p:sp>
      <p:sp>
        <p:nvSpPr>
          <p:cNvPr id="23" name="Title 22"/>
          <p:cNvSpPr>
            <a:spLocks noGrp="1"/>
          </p:cNvSpPr>
          <p:nvPr>
            <p:ph type="title"/>
          </p:nvPr>
        </p:nvSpPr>
        <p:spPr/>
        <p:txBody>
          <a:bodyPr/>
          <a:lstStyle/>
          <a:p>
            <a:r>
              <a:rPr lang="en-US" dirty="0"/>
              <a:t>Answer: Cache Address Mapping </a:t>
            </a:r>
          </a:p>
        </p:txBody>
      </p:sp>
      <p:graphicFrame>
        <p:nvGraphicFramePr>
          <p:cNvPr id="14" name="Table 13"/>
          <p:cNvGraphicFramePr>
            <a:graphicFrameLocks noGrp="1"/>
          </p:cNvGraphicFramePr>
          <p:nvPr/>
        </p:nvGraphicFramePr>
        <p:xfrm>
          <a:off x="3757072"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216778">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graphicFrame>
        <p:nvGraphicFramePr>
          <p:cNvPr id="15" name="Table 14"/>
          <p:cNvGraphicFramePr>
            <a:graphicFrameLocks noGrp="1"/>
          </p:cNvGraphicFramePr>
          <p:nvPr/>
        </p:nvGraphicFramePr>
        <p:xfrm>
          <a:off x="6385901"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2" name="Rectangle 1"/>
          <p:cNvSpPr/>
          <p:nvPr/>
        </p:nvSpPr>
        <p:spPr>
          <a:xfrm>
            <a:off x="1981200" y="5152464"/>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648200" y="5152464"/>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652433" y="613202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239000" y="5142946"/>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39000" y="613202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239000" y="563977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239000" y="464309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 Box 33"/>
          <p:cNvSpPr txBox="1">
            <a:spLocks noChangeArrowheads="1"/>
          </p:cNvSpPr>
          <p:nvPr>
            <p:custDataLst>
              <p:tags r:id="rId4"/>
            </p:custDataLst>
          </p:nvPr>
        </p:nvSpPr>
        <p:spPr bwMode="auto">
          <a:xfrm>
            <a:off x="9212155" y="377439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FA (8-way SA)</a:t>
            </a:r>
          </a:p>
        </p:txBody>
      </p:sp>
      <p:graphicFrame>
        <p:nvGraphicFramePr>
          <p:cNvPr id="31" name="Table 30"/>
          <p:cNvGraphicFramePr>
            <a:graphicFrameLocks noGrp="1"/>
          </p:cNvGraphicFramePr>
          <p:nvPr/>
        </p:nvGraphicFramePr>
        <p:xfrm>
          <a:off x="8983896"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32" name="Rectangle 31"/>
          <p:cNvSpPr/>
          <p:nvPr/>
        </p:nvSpPr>
        <p:spPr>
          <a:xfrm>
            <a:off x="9836995" y="5142946"/>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9836995" y="613202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9836995" y="563977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9836995" y="464309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9836995" y="489682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9841228" y="5396693"/>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9836995" y="588209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857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Cache Capacity 1</a:t>
            </a:r>
          </a:p>
        </p:txBody>
      </p:sp>
      <p:sp>
        <p:nvSpPr>
          <p:cNvPr id="3" name="Content Placeholder 2"/>
          <p:cNvSpPr>
            <a:spLocks noGrp="1"/>
          </p:cNvSpPr>
          <p:nvPr>
            <p:ph idx="1"/>
          </p:nvPr>
        </p:nvSpPr>
        <p:spPr>
          <a:xfrm>
            <a:off x="643947" y="1524635"/>
            <a:ext cx="10972800" cy="2143522"/>
          </a:xfrm>
        </p:spPr>
        <p:txBody>
          <a:bodyPr/>
          <a:lstStyle/>
          <a:p>
            <a:r>
              <a:rPr lang="en-US" dirty="0"/>
              <a:t>Work out the cache capacity :</a:t>
            </a:r>
          </a:p>
        </p:txBody>
      </p:sp>
      <p:sp>
        <p:nvSpPr>
          <p:cNvPr id="4" name="Slide Number Placeholder 3"/>
          <p:cNvSpPr>
            <a:spLocks noGrp="1"/>
          </p:cNvSpPr>
          <p:nvPr>
            <p:ph type="sldNum" sz="quarter" idx="12"/>
          </p:nvPr>
        </p:nvSpPr>
        <p:spPr/>
        <p:txBody>
          <a:bodyPr/>
          <a:lstStyle/>
          <a:p>
            <a:fld id="{3CC63E4C-4642-794D-A2FD-70F6B81535F5}" type="slidenum">
              <a:rPr lang="en-US" smtClean="0"/>
              <a:pPr/>
              <a:t>31</a:t>
            </a:fld>
            <a:endParaRPr lang="en-US"/>
          </a:p>
        </p:txBody>
      </p:sp>
      <p:sp>
        <p:nvSpPr>
          <p:cNvPr id="8" name="Rectangle 7"/>
          <p:cNvSpPr/>
          <p:nvPr/>
        </p:nvSpPr>
        <p:spPr>
          <a:xfrm>
            <a:off x="1241598" y="2825353"/>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9" name="Group 23"/>
          <p:cNvGrpSpPr/>
          <p:nvPr/>
        </p:nvGrpSpPr>
        <p:grpSpPr>
          <a:xfrm>
            <a:off x="1144137" y="2550111"/>
            <a:ext cx="2893386" cy="338555"/>
            <a:chOff x="1657460" y="1453098"/>
            <a:chExt cx="4117782" cy="481821"/>
          </a:xfrm>
        </p:grpSpPr>
        <p:sp>
          <p:nvSpPr>
            <p:cNvPr id="19" name="TextBox 18"/>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20" name="TextBox 19"/>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10" name="Straight Connector 9"/>
          <p:cNvCxnSpPr/>
          <p:nvPr/>
        </p:nvCxnSpPr>
        <p:spPr>
          <a:xfrm>
            <a:off x="3273850" y="2820427"/>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194801" y="2549605"/>
            <a:ext cx="288862" cy="338554"/>
          </a:xfrm>
          <a:prstGeom prst="rect">
            <a:avLst/>
          </a:prstGeom>
          <a:noFill/>
        </p:spPr>
        <p:txBody>
          <a:bodyPr wrap="none" rtlCol="0">
            <a:spAutoFit/>
          </a:bodyPr>
          <a:lstStyle/>
          <a:p>
            <a:r>
              <a:rPr lang="en-US" sz="1600" dirty="0"/>
              <a:t>1</a:t>
            </a:r>
          </a:p>
        </p:txBody>
      </p:sp>
      <p:sp>
        <p:nvSpPr>
          <p:cNvPr id="12" name="TextBox 11"/>
          <p:cNvSpPr txBox="1"/>
          <p:nvPr/>
        </p:nvSpPr>
        <p:spPr>
          <a:xfrm>
            <a:off x="3422810" y="2794570"/>
            <a:ext cx="326934" cy="400110"/>
          </a:xfrm>
          <a:prstGeom prst="rect">
            <a:avLst/>
          </a:prstGeom>
          <a:noFill/>
        </p:spPr>
        <p:txBody>
          <a:bodyPr wrap="square" rtlCol="0">
            <a:spAutoFit/>
          </a:bodyPr>
          <a:lstStyle/>
          <a:p>
            <a:r>
              <a:rPr lang="en-US" sz="2000" i="1" dirty="0">
                <a:solidFill>
                  <a:srgbClr val="0000FF"/>
                </a:solidFill>
              </a:rPr>
              <a:t>O</a:t>
            </a:r>
            <a:endParaRPr lang="en-US" sz="2000" i="1" dirty="0"/>
          </a:p>
        </p:txBody>
      </p:sp>
      <p:sp>
        <p:nvSpPr>
          <p:cNvPr id="13" name="TextBox 12"/>
          <p:cNvSpPr txBox="1"/>
          <p:nvPr/>
        </p:nvSpPr>
        <p:spPr>
          <a:xfrm>
            <a:off x="2984988" y="2550111"/>
            <a:ext cx="288862" cy="338554"/>
          </a:xfrm>
          <a:prstGeom prst="rect">
            <a:avLst/>
          </a:prstGeom>
          <a:noFill/>
        </p:spPr>
        <p:txBody>
          <a:bodyPr wrap="none" rtlCol="0">
            <a:spAutoFit/>
          </a:bodyPr>
          <a:lstStyle/>
          <a:p>
            <a:r>
              <a:rPr lang="en-US" sz="1600" dirty="0"/>
              <a:t>2</a:t>
            </a:r>
          </a:p>
        </p:txBody>
      </p:sp>
      <p:cxnSp>
        <p:nvCxnSpPr>
          <p:cNvPr id="14" name="Straight Connector 13"/>
          <p:cNvCxnSpPr/>
          <p:nvPr/>
        </p:nvCxnSpPr>
        <p:spPr>
          <a:xfrm>
            <a:off x="2590611" y="2829857"/>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30538" y="2550111"/>
            <a:ext cx="288862" cy="338554"/>
          </a:xfrm>
          <a:prstGeom prst="rect">
            <a:avLst/>
          </a:prstGeom>
          <a:noFill/>
        </p:spPr>
        <p:txBody>
          <a:bodyPr wrap="none" rtlCol="0">
            <a:spAutoFit/>
          </a:bodyPr>
          <a:lstStyle/>
          <a:p>
            <a:r>
              <a:rPr lang="en-US" sz="1600" dirty="0"/>
              <a:t>3</a:t>
            </a:r>
          </a:p>
        </p:txBody>
      </p:sp>
      <p:sp>
        <p:nvSpPr>
          <p:cNvPr id="16" name="TextBox 15"/>
          <p:cNvSpPr txBox="1"/>
          <p:nvPr/>
        </p:nvSpPr>
        <p:spPr>
          <a:xfrm>
            <a:off x="2322059" y="2550111"/>
            <a:ext cx="288862" cy="338554"/>
          </a:xfrm>
          <a:prstGeom prst="rect">
            <a:avLst/>
          </a:prstGeom>
          <a:noFill/>
        </p:spPr>
        <p:txBody>
          <a:bodyPr wrap="none" rtlCol="0">
            <a:spAutoFit/>
          </a:bodyPr>
          <a:lstStyle/>
          <a:p>
            <a:r>
              <a:rPr lang="en-US" sz="1600" dirty="0"/>
              <a:t>4</a:t>
            </a:r>
          </a:p>
        </p:txBody>
      </p:sp>
      <p:sp>
        <p:nvSpPr>
          <p:cNvPr id="17" name="TextBox 16"/>
          <p:cNvSpPr txBox="1"/>
          <p:nvPr/>
        </p:nvSpPr>
        <p:spPr>
          <a:xfrm>
            <a:off x="1589876" y="2791749"/>
            <a:ext cx="550792" cy="400110"/>
          </a:xfrm>
          <a:prstGeom prst="rect">
            <a:avLst/>
          </a:prstGeom>
          <a:noFill/>
        </p:spPr>
        <p:txBody>
          <a:bodyPr wrap="none" rtlCol="0">
            <a:spAutoFit/>
          </a:bodyPr>
          <a:lstStyle/>
          <a:p>
            <a:r>
              <a:rPr lang="en-US" sz="2000" i="1" dirty="0">
                <a:solidFill>
                  <a:srgbClr val="0000FF"/>
                </a:solidFill>
              </a:rPr>
              <a:t>Tag</a:t>
            </a:r>
          </a:p>
        </p:txBody>
      </p:sp>
      <p:sp>
        <p:nvSpPr>
          <p:cNvPr id="18" name="TextBox 17"/>
          <p:cNvSpPr txBox="1"/>
          <p:nvPr/>
        </p:nvSpPr>
        <p:spPr>
          <a:xfrm>
            <a:off x="2756388" y="2791749"/>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58" name="Rectangle 57"/>
          <p:cNvSpPr/>
          <p:nvPr/>
        </p:nvSpPr>
        <p:spPr>
          <a:xfrm>
            <a:off x="4530249" y="2824847"/>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59" name="Group 23"/>
          <p:cNvGrpSpPr/>
          <p:nvPr/>
        </p:nvGrpSpPr>
        <p:grpSpPr>
          <a:xfrm>
            <a:off x="4432788" y="2549605"/>
            <a:ext cx="2893386" cy="338555"/>
            <a:chOff x="1657460" y="1453098"/>
            <a:chExt cx="4117782" cy="481821"/>
          </a:xfrm>
        </p:grpSpPr>
        <p:sp>
          <p:nvSpPr>
            <p:cNvPr id="60" name="TextBox 59"/>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61" name="TextBox 60"/>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62" name="Straight Connector 61"/>
          <p:cNvCxnSpPr/>
          <p:nvPr/>
        </p:nvCxnSpPr>
        <p:spPr>
          <a:xfrm>
            <a:off x="6562501" y="2819921"/>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491230" y="2542641"/>
            <a:ext cx="288862" cy="338554"/>
          </a:xfrm>
          <a:prstGeom prst="rect">
            <a:avLst/>
          </a:prstGeom>
          <a:noFill/>
        </p:spPr>
        <p:txBody>
          <a:bodyPr wrap="none" rtlCol="0">
            <a:spAutoFit/>
          </a:bodyPr>
          <a:lstStyle/>
          <a:p>
            <a:r>
              <a:rPr lang="en-US" sz="1600" dirty="0"/>
              <a:t>1</a:t>
            </a:r>
          </a:p>
        </p:txBody>
      </p:sp>
      <p:sp>
        <p:nvSpPr>
          <p:cNvPr id="65" name="TextBox 64"/>
          <p:cNvSpPr txBox="1"/>
          <p:nvPr/>
        </p:nvSpPr>
        <p:spPr>
          <a:xfrm>
            <a:off x="6206547" y="2549605"/>
            <a:ext cx="288862" cy="338554"/>
          </a:xfrm>
          <a:prstGeom prst="rect">
            <a:avLst/>
          </a:prstGeom>
          <a:noFill/>
        </p:spPr>
        <p:txBody>
          <a:bodyPr wrap="none" rtlCol="0">
            <a:spAutoFit/>
          </a:bodyPr>
          <a:lstStyle/>
          <a:p>
            <a:r>
              <a:rPr lang="en-US" sz="1600" dirty="0"/>
              <a:t>2</a:t>
            </a:r>
          </a:p>
        </p:txBody>
      </p:sp>
      <p:cxnSp>
        <p:nvCxnSpPr>
          <p:cNvPr id="66" name="Straight Connector 65"/>
          <p:cNvCxnSpPr/>
          <p:nvPr/>
        </p:nvCxnSpPr>
        <p:spPr>
          <a:xfrm>
            <a:off x="6130347" y="2829351"/>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5901747" y="2549605"/>
            <a:ext cx="288862" cy="338554"/>
          </a:xfrm>
          <a:prstGeom prst="rect">
            <a:avLst/>
          </a:prstGeom>
          <a:noFill/>
        </p:spPr>
        <p:txBody>
          <a:bodyPr wrap="none" rtlCol="0">
            <a:spAutoFit/>
          </a:bodyPr>
          <a:lstStyle/>
          <a:p>
            <a:r>
              <a:rPr lang="en-US" sz="1600" dirty="0"/>
              <a:t>3</a:t>
            </a:r>
          </a:p>
        </p:txBody>
      </p:sp>
      <p:sp>
        <p:nvSpPr>
          <p:cNvPr id="69" name="TextBox 68"/>
          <p:cNvSpPr txBox="1"/>
          <p:nvPr/>
        </p:nvSpPr>
        <p:spPr>
          <a:xfrm>
            <a:off x="4878527" y="2791243"/>
            <a:ext cx="550792" cy="400110"/>
          </a:xfrm>
          <a:prstGeom prst="rect">
            <a:avLst/>
          </a:prstGeom>
          <a:noFill/>
        </p:spPr>
        <p:txBody>
          <a:bodyPr wrap="none" rtlCol="0">
            <a:spAutoFit/>
          </a:bodyPr>
          <a:lstStyle/>
          <a:p>
            <a:r>
              <a:rPr lang="en-US" sz="2000" i="1" dirty="0">
                <a:solidFill>
                  <a:srgbClr val="0000FF"/>
                </a:solidFill>
              </a:rPr>
              <a:t>Tag</a:t>
            </a:r>
          </a:p>
        </p:txBody>
      </p:sp>
      <p:sp>
        <p:nvSpPr>
          <p:cNvPr id="70" name="TextBox 69"/>
          <p:cNvSpPr txBox="1"/>
          <p:nvPr/>
        </p:nvSpPr>
        <p:spPr>
          <a:xfrm>
            <a:off x="6159225" y="2791243"/>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71" name="Rectangle 70"/>
          <p:cNvSpPr/>
          <p:nvPr/>
        </p:nvSpPr>
        <p:spPr>
          <a:xfrm>
            <a:off x="7793661" y="2829351"/>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72" name="Group 23"/>
          <p:cNvGrpSpPr/>
          <p:nvPr/>
        </p:nvGrpSpPr>
        <p:grpSpPr>
          <a:xfrm>
            <a:off x="7696200" y="2554109"/>
            <a:ext cx="2893386" cy="338555"/>
            <a:chOff x="1657460" y="1453098"/>
            <a:chExt cx="4117782" cy="481821"/>
          </a:xfrm>
        </p:grpSpPr>
        <p:sp>
          <p:nvSpPr>
            <p:cNvPr id="73" name="TextBox 72"/>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74" name="TextBox 73"/>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75" name="Straight Connector 74"/>
          <p:cNvCxnSpPr/>
          <p:nvPr/>
        </p:nvCxnSpPr>
        <p:spPr>
          <a:xfrm>
            <a:off x="9825913" y="2824425"/>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9754833" y="2554109"/>
            <a:ext cx="288862" cy="338554"/>
          </a:xfrm>
          <a:prstGeom prst="rect">
            <a:avLst/>
          </a:prstGeom>
          <a:noFill/>
        </p:spPr>
        <p:txBody>
          <a:bodyPr wrap="none" rtlCol="0">
            <a:spAutoFit/>
          </a:bodyPr>
          <a:lstStyle/>
          <a:p>
            <a:r>
              <a:rPr lang="en-US" sz="1600" dirty="0"/>
              <a:t>1</a:t>
            </a:r>
          </a:p>
        </p:txBody>
      </p:sp>
      <p:sp>
        <p:nvSpPr>
          <p:cNvPr id="78" name="TextBox 77"/>
          <p:cNvSpPr txBox="1"/>
          <p:nvPr/>
        </p:nvSpPr>
        <p:spPr>
          <a:xfrm>
            <a:off x="9602433" y="2554109"/>
            <a:ext cx="288862" cy="338554"/>
          </a:xfrm>
          <a:prstGeom prst="rect">
            <a:avLst/>
          </a:prstGeom>
          <a:noFill/>
        </p:spPr>
        <p:txBody>
          <a:bodyPr wrap="none" rtlCol="0">
            <a:spAutoFit/>
          </a:bodyPr>
          <a:lstStyle/>
          <a:p>
            <a:r>
              <a:rPr lang="en-US" sz="1600" dirty="0"/>
              <a:t>2</a:t>
            </a:r>
          </a:p>
        </p:txBody>
      </p:sp>
      <p:sp>
        <p:nvSpPr>
          <p:cNvPr id="81" name="TextBox 80"/>
          <p:cNvSpPr txBox="1"/>
          <p:nvPr/>
        </p:nvSpPr>
        <p:spPr>
          <a:xfrm>
            <a:off x="8141939" y="2795747"/>
            <a:ext cx="550792" cy="400110"/>
          </a:xfrm>
          <a:prstGeom prst="rect">
            <a:avLst/>
          </a:prstGeom>
          <a:noFill/>
        </p:spPr>
        <p:txBody>
          <a:bodyPr wrap="none" rtlCol="0">
            <a:spAutoFit/>
          </a:bodyPr>
          <a:lstStyle/>
          <a:p>
            <a:r>
              <a:rPr lang="en-US" sz="2000" i="1" dirty="0">
                <a:solidFill>
                  <a:srgbClr val="0000FF"/>
                </a:solidFill>
              </a:rPr>
              <a:t>Tag</a:t>
            </a:r>
          </a:p>
        </p:txBody>
      </p:sp>
      <p:sp>
        <p:nvSpPr>
          <p:cNvPr id="84" name="TextBox 83"/>
          <p:cNvSpPr txBox="1"/>
          <p:nvPr/>
        </p:nvSpPr>
        <p:spPr>
          <a:xfrm>
            <a:off x="2133600" y="2208311"/>
            <a:ext cx="838199" cy="400110"/>
          </a:xfrm>
          <a:prstGeom prst="rect">
            <a:avLst/>
          </a:prstGeom>
          <a:noFill/>
        </p:spPr>
        <p:txBody>
          <a:bodyPr wrap="square" rtlCol="0">
            <a:spAutoFit/>
          </a:bodyPr>
          <a:lstStyle/>
          <a:p>
            <a:r>
              <a:rPr lang="en-US" sz="2000" dirty="0"/>
              <a:t>DM </a:t>
            </a:r>
          </a:p>
        </p:txBody>
      </p:sp>
      <p:sp>
        <p:nvSpPr>
          <p:cNvPr id="85" name="TextBox 84"/>
          <p:cNvSpPr txBox="1"/>
          <p:nvPr/>
        </p:nvSpPr>
        <p:spPr>
          <a:xfrm>
            <a:off x="5173749" y="2208311"/>
            <a:ext cx="1148584" cy="400110"/>
          </a:xfrm>
          <a:prstGeom prst="rect">
            <a:avLst/>
          </a:prstGeom>
          <a:noFill/>
        </p:spPr>
        <p:txBody>
          <a:bodyPr wrap="none" rtlCol="0">
            <a:spAutoFit/>
          </a:bodyPr>
          <a:lstStyle/>
          <a:p>
            <a:r>
              <a:rPr lang="en-US" sz="2000" dirty="0"/>
              <a:t>2 Way SA</a:t>
            </a:r>
          </a:p>
        </p:txBody>
      </p:sp>
      <p:sp>
        <p:nvSpPr>
          <p:cNvPr id="86" name="TextBox 85"/>
          <p:cNvSpPr txBox="1"/>
          <p:nvPr/>
        </p:nvSpPr>
        <p:spPr>
          <a:xfrm>
            <a:off x="8401040" y="2208311"/>
            <a:ext cx="1598643" cy="400110"/>
          </a:xfrm>
          <a:prstGeom prst="rect">
            <a:avLst/>
          </a:prstGeom>
          <a:noFill/>
        </p:spPr>
        <p:txBody>
          <a:bodyPr wrap="none" rtlCol="0">
            <a:spAutoFit/>
          </a:bodyPr>
          <a:lstStyle/>
          <a:p>
            <a:r>
              <a:rPr lang="en-US" sz="2000" dirty="0"/>
              <a:t>4-way SA (FA)</a:t>
            </a:r>
          </a:p>
        </p:txBody>
      </p:sp>
      <p:sp>
        <p:nvSpPr>
          <p:cNvPr id="44" name="TextBox 43"/>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47" name="TextBox 4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45" name="TextBox 44"/>
          <p:cNvSpPr txBox="1"/>
          <p:nvPr/>
        </p:nvSpPr>
        <p:spPr>
          <a:xfrm>
            <a:off x="6698648" y="2788137"/>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46" name="TextBox 45"/>
          <p:cNvSpPr txBox="1"/>
          <p:nvPr/>
        </p:nvSpPr>
        <p:spPr>
          <a:xfrm>
            <a:off x="9971833" y="2794570"/>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Tree>
    <p:extLst>
      <p:ext uri="{BB962C8B-B14F-4D97-AF65-F5344CB8AC3E}">
        <p14:creationId xmlns:p14="http://schemas.microsoft.com/office/powerpoint/2010/main" val="4025092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Cache Capacity 1</a:t>
            </a:r>
          </a:p>
        </p:txBody>
      </p:sp>
      <p:sp>
        <p:nvSpPr>
          <p:cNvPr id="3" name="Content Placeholder 2"/>
          <p:cNvSpPr>
            <a:spLocks noGrp="1"/>
          </p:cNvSpPr>
          <p:nvPr>
            <p:ph idx="1"/>
          </p:nvPr>
        </p:nvSpPr>
        <p:spPr>
          <a:xfrm>
            <a:off x="643947" y="1524635"/>
            <a:ext cx="10972800" cy="2143522"/>
          </a:xfrm>
        </p:spPr>
        <p:txBody>
          <a:bodyPr/>
          <a:lstStyle/>
          <a:p>
            <a:r>
              <a:rPr lang="en-US" dirty="0"/>
              <a:t>Work out the cache capacity :</a:t>
            </a:r>
          </a:p>
        </p:txBody>
      </p:sp>
      <p:sp>
        <p:nvSpPr>
          <p:cNvPr id="4" name="Slide Number Placeholder 3"/>
          <p:cNvSpPr>
            <a:spLocks noGrp="1"/>
          </p:cNvSpPr>
          <p:nvPr>
            <p:ph type="sldNum" sz="quarter" idx="12"/>
          </p:nvPr>
        </p:nvSpPr>
        <p:spPr/>
        <p:txBody>
          <a:bodyPr/>
          <a:lstStyle/>
          <a:p>
            <a:fld id="{3CC63E4C-4642-794D-A2FD-70F6B81535F5}" type="slidenum">
              <a:rPr lang="en-US" smtClean="0"/>
              <a:pPr/>
              <a:t>32</a:t>
            </a:fld>
            <a:endParaRPr lang="en-US"/>
          </a:p>
        </p:txBody>
      </p:sp>
      <p:sp>
        <p:nvSpPr>
          <p:cNvPr id="8" name="Rectangle 7"/>
          <p:cNvSpPr/>
          <p:nvPr/>
        </p:nvSpPr>
        <p:spPr>
          <a:xfrm>
            <a:off x="1241598" y="2825353"/>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9" name="Group 23"/>
          <p:cNvGrpSpPr/>
          <p:nvPr/>
        </p:nvGrpSpPr>
        <p:grpSpPr>
          <a:xfrm>
            <a:off x="1144137" y="2550111"/>
            <a:ext cx="2893386" cy="338555"/>
            <a:chOff x="1657460" y="1453098"/>
            <a:chExt cx="4117782" cy="481821"/>
          </a:xfrm>
        </p:grpSpPr>
        <p:sp>
          <p:nvSpPr>
            <p:cNvPr id="19" name="TextBox 18"/>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20" name="TextBox 19"/>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10" name="Straight Connector 9"/>
          <p:cNvCxnSpPr/>
          <p:nvPr/>
        </p:nvCxnSpPr>
        <p:spPr>
          <a:xfrm>
            <a:off x="3273850" y="2820427"/>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194801" y="2549605"/>
            <a:ext cx="288862" cy="338554"/>
          </a:xfrm>
          <a:prstGeom prst="rect">
            <a:avLst/>
          </a:prstGeom>
          <a:noFill/>
        </p:spPr>
        <p:txBody>
          <a:bodyPr wrap="none" rtlCol="0">
            <a:spAutoFit/>
          </a:bodyPr>
          <a:lstStyle/>
          <a:p>
            <a:r>
              <a:rPr lang="en-US" sz="1600" dirty="0"/>
              <a:t>1</a:t>
            </a:r>
          </a:p>
        </p:txBody>
      </p:sp>
      <p:sp>
        <p:nvSpPr>
          <p:cNvPr id="13" name="TextBox 12"/>
          <p:cNvSpPr txBox="1"/>
          <p:nvPr/>
        </p:nvSpPr>
        <p:spPr>
          <a:xfrm>
            <a:off x="2984988" y="2550111"/>
            <a:ext cx="288862" cy="338554"/>
          </a:xfrm>
          <a:prstGeom prst="rect">
            <a:avLst/>
          </a:prstGeom>
          <a:noFill/>
        </p:spPr>
        <p:txBody>
          <a:bodyPr wrap="none" rtlCol="0">
            <a:spAutoFit/>
          </a:bodyPr>
          <a:lstStyle/>
          <a:p>
            <a:r>
              <a:rPr lang="en-US" sz="1600" dirty="0"/>
              <a:t>2</a:t>
            </a:r>
          </a:p>
        </p:txBody>
      </p:sp>
      <p:cxnSp>
        <p:nvCxnSpPr>
          <p:cNvPr id="14" name="Straight Connector 13"/>
          <p:cNvCxnSpPr/>
          <p:nvPr/>
        </p:nvCxnSpPr>
        <p:spPr>
          <a:xfrm>
            <a:off x="2590611" y="2829857"/>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30538" y="2550111"/>
            <a:ext cx="288862" cy="338554"/>
          </a:xfrm>
          <a:prstGeom prst="rect">
            <a:avLst/>
          </a:prstGeom>
          <a:noFill/>
        </p:spPr>
        <p:txBody>
          <a:bodyPr wrap="none" rtlCol="0">
            <a:spAutoFit/>
          </a:bodyPr>
          <a:lstStyle/>
          <a:p>
            <a:r>
              <a:rPr lang="en-US" sz="1600" dirty="0"/>
              <a:t>3</a:t>
            </a:r>
          </a:p>
        </p:txBody>
      </p:sp>
      <p:sp>
        <p:nvSpPr>
          <p:cNvPr id="16" name="TextBox 15"/>
          <p:cNvSpPr txBox="1"/>
          <p:nvPr/>
        </p:nvSpPr>
        <p:spPr>
          <a:xfrm>
            <a:off x="2322059" y="2550111"/>
            <a:ext cx="288862" cy="338554"/>
          </a:xfrm>
          <a:prstGeom prst="rect">
            <a:avLst/>
          </a:prstGeom>
          <a:noFill/>
        </p:spPr>
        <p:txBody>
          <a:bodyPr wrap="none" rtlCol="0">
            <a:spAutoFit/>
          </a:bodyPr>
          <a:lstStyle/>
          <a:p>
            <a:r>
              <a:rPr lang="en-US" sz="1600" dirty="0"/>
              <a:t>4</a:t>
            </a:r>
          </a:p>
        </p:txBody>
      </p:sp>
      <p:sp>
        <p:nvSpPr>
          <p:cNvPr id="17" name="TextBox 16"/>
          <p:cNvSpPr txBox="1"/>
          <p:nvPr/>
        </p:nvSpPr>
        <p:spPr>
          <a:xfrm>
            <a:off x="1589876" y="2791749"/>
            <a:ext cx="550792" cy="400110"/>
          </a:xfrm>
          <a:prstGeom prst="rect">
            <a:avLst/>
          </a:prstGeom>
          <a:noFill/>
        </p:spPr>
        <p:txBody>
          <a:bodyPr wrap="none" rtlCol="0">
            <a:spAutoFit/>
          </a:bodyPr>
          <a:lstStyle/>
          <a:p>
            <a:r>
              <a:rPr lang="en-US" sz="2000" i="1" dirty="0">
                <a:solidFill>
                  <a:srgbClr val="0000FF"/>
                </a:solidFill>
              </a:rPr>
              <a:t>Tag</a:t>
            </a:r>
          </a:p>
        </p:txBody>
      </p:sp>
      <p:sp>
        <p:nvSpPr>
          <p:cNvPr id="18" name="TextBox 17"/>
          <p:cNvSpPr txBox="1"/>
          <p:nvPr/>
        </p:nvSpPr>
        <p:spPr>
          <a:xfrm>
            <a:off x="2756388" y="2791749"/>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58" name="Rectangle 57"/>
          <p:cNvSpPr/>
          <p:nvPr/>
        </p:nvSpPr>
        <p:spPr>
          <a:xfrm>
            <a:off x="4530249" y="2824847"/>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59" name="Group 23"/>
          <p:cNvGrpSpPr/>
          <p:nvPr/>
        </p:nvGrpSpPr>
        <p:grpSpPr>
          <a:xfrm>
            <a:off x="4432788" y="2549605"/>
            <a:ext cx="2893386" cy="338555"/>
            <a:chOff x="1657460" y="1453098"/>
            <a:chExt cx="4117782" cy="481821"/>
          </a:xfrm>
        </p:grpSpPr>
        <p:sp>
          <p:nvSpPr>
            <p:cNvPr id="60" name="TextBox 59"/>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61" name="TextBox 60"/>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62" name="Straight Connector 61"/>
          <p:cNvCxnSpPr/>
          <p:nvPr/>
        </p:nvCxnSpPr>
        <p:spPr>
          <a:xfrm>
            <a:off x="6562501" y="2819921"/>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491230" y="2542641"/>
            <a:ext cx="288862" cy="338554"/>
          </a:xfrm>
          <a:prstGeom prst="rect">
            <a:avLst/>
          </a:prstGeom>
          <a:noFill/>
        </p:spPr>
        <p:txBody>
          <a:bodyPr wrap="none" rtlCol="0">
            <a:spAutoFit/>
          </a:bodyPr>
          <a:lstStyle/>
          <a:p>
            <a:r>
              <a:rPr lang="en-US" sz="1600" dirty="0"/>
              <a:t>1</a:t>
            </a:r>
          </a:p>
        </p:txBody>
      </p:sp>
      <p:sp>
        <p:nvSpPr>
          <p:cNvPr id="65" name="TextBox 64"/>
          <p:cNvSpPr txBox="1"/>
          <p:nvPr/>
        </p:nvSpPr>
        <p:spPr>
          <a:xfrm>
            <a:off x="6206547" y="2549605"/>
            <a:ext cx="288862" cy="338554"/>
          </a:xfrm>
          <a:prstGeom prst="rect">
            <a:avLst/>
          </a:prstGeom>
          <a:noFill/>
        </p:spPr>
        <p:txBody>
          <a:bodyPr wrap="none" rtlCol="0">
            <a:spAutoFit/>
          </a:bodyPr>
          <a:lstStyle/>
          <a:p>
            <a:r>
              <a:rPr lang="en-US" sz="1600" dirty="0"/>
              <a:t>2</a:t>
            </a:r>
          </a:p>
        </p:txBody>
      </p:sp>
      <p:cxnSp>
        <p:nvCxnSpPr>
          <p:cNvPr id="66" name="Straight Connector 65"/>
          <p:cNvCxnSpPr/>
          <p:nvPr/>
        </p:nvCxnSpPr>
        <p:spPr>
          <a:xfrm>
            <a:off x="6130347" y="2829351"/>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5901747" y="2549605"/>
            <a:ext cx="288862" cy="338554"/>
          </a:xfrm>
          <a:prstGeom prst="rect">
            <a:avLst/>
          </a:prstGeom>
          <a:noFill/>
        </p:spPr>
        <p:txBody>
          <a:bodyPr wrap="none" rtlCol="0">
            <a:spAutoFit/>
          </a:bodyPr>
          <a:lstStyle/>
          <a:p>
            <a:r>
              <a:rPr lang="en-US" sz="1600" dirty="0"/>
              <a:t>3</a:t>
            </a:r>
          </a:p>
        </p:txBody>
      </p:sp>
      <p:sp>
        <p:nvSpPr>
          <p:cNvPr id="69" name="TextBox 68"/>
          <p:cNvSpPr txBox="1"/>
          <p:nvPr/>
        </p:nvSpPr>
        <p:spPr>
          <a:xfrm>
            <a:off x="4878527" y="2791243"/>
            <a:ext cx="550792" cy="400110"/>
          </a:xfrm>
          <a:prstGeom prst="rect">
            <a:avLst/>
          </a:prstGeom>
          <a:noFill/>
        </p:spPr>
        <p:txBody>
          <a:bodyPr wrap="none" rtlCol="0">
            <a:spAutoFit/>
          </a:bodyPr>
          <a:lstStyle/>
          <a:p>
            <a:r>
              <a:rPr lang="en-US" sz="2000" i="1" dirty="0">
                <a:solidFill>
                  <a:srgbClr val="0000FF"/>
                </a:solidFill>
              </a:rPr>
              <a:t>Tag</a:t>
            </a:r>
          </a:p>
        </p:txBody>
      </p:sp>
      <p:sp>
        <p:nvSpPr>
          <p:cNvPr id="70" name="TextBox 69"/>
          <p:cNvSpPr txBox="1"/>
          <p:nvPr/>
        </p:nvSpPr>
        <p:spPr>
          <a:xfrm>
            <a:off x="6159225" y="2791243"/>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71" name="Rectangle 70"/>
          <p:cNvSpPr/>
          <p:nvPr/>
        </p:nvSpPr>
        <p:spPr>
          <a:xfrm>
            <a:off x="7793661" y="2829351"/>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72" name="Group 23"/>
          <p:cNvGrpSpPr/>
          <p:nvPr/>
        </p:nvGrpSpPr>
        <p:grpSpPr>
          <a:xfrm>
            <a:off x="7696200" y="2554109"/>
            <a:ext cx="2893386" cy="338555"/>
            <a:chOff x="1657460" y="1453098"/>
            <a:chExt cx="4117782" cy="481821"/>
          </a:xfrm>
        </p:grpSpPr>
        <p:sp>
          <p:nvSpPr>
            <p:cNvPr id="73" name="TextBox 72"/>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74" name="TextBox 73"/>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75" name="Straight Connector 74"/>
          <p:cNvCxnSpPr/>
          <p:nvPr/>
        </p:nvCxnSpPr>
        <p:spPr>
          <a:xfrm>
            <a:off x="9825913" y="2824425"/>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9754833" y="2554109"/>
            <a:ext cx="288862" cy="338554"/>
          </a:xfrm>
          <a:prstGeom prst="rect">
            <a:avLst/>
          </a:prstGeom>
          <a:noFill/>
        </p:spPr>
        <p:txBody>
          <a:bodyPr wrap="none" rtlCol="0">
            <a:spAutoFit/>
          </a:bodyPr>
          <a:lstStyle/>
          <a:p>
            <a:r>
              <a:rPr lang="en-US" sz="1600" dirty="0"/>
              <a:t>1</a:t>
            </a:r>
          </a:p>
        </p:txBody>
      </p:sp>
      <p:sp>
        <p:nvSpPr>
          <p:cNvPr id="78" name="TextBox 77"/>
          <p:cNvSpPr txBox="1"/>
          <p:nvPr/>
        </p:nvSpPr>
        <p:spPr>
          <a:xfrm>
            <a:off x="9602433" y="2554109"/>
            <a:ext cx="288862" cy="338554"/>
          </a:xfrm>
          <a:prstGeom prst="rect">
            <a:avLst/>
          </a:prstGeom>
          <a:noFill/>
        </p:spPr>
        <p:txBody>
          <a:bodyPr wrap="none" rtlCol="0">
            <a:spAutoFit/>
          </a:bodyPr>
          <a:lstStyle/>
          <a:p>
            <a:r>
              <a:rPr lang="en-US" sz="1600" dirty="0"/>
              <a:t>2</a:t>
            </a:r>
          </a:p>
        </p:txBody>
      </p:sp>
      <p:sp>
        <p:nvSpPr>
          <p:cNvPr id="81" name="TextBox 80"/>
          <p:cNvSpPr txBox="1"/>
          <p:nvPr/>
        </p:nvSpPr>
        <p:spPr>
          <a:xfrm>
            <a:off x="8141939" y="2795747"/>
            <a:ext cx="550792" cy="400110"/>
          </a:xfrm>
          <a:prstGeom prst="rect">
            <a:avLst/>
          </a:prstGeom>
          <a:noFill/>
        </p:spPr>
        <p:txBody>
          <a:bodyPr wrap="none" rtlCol="0">
            <a:spAutoFit/>
          </a:bodyPr>
          <a:lstStyle/>
          <a:p>
            <a:r>
              <a:rPr lang="en-US" sz="2000" i="1" dirty="0">
                <a:solidFill>
                  <a:srgbClr val="0000FF"/>
                </a:solidFill>
              </a:rPr>
              <a:t>Tag</a:t>
            </a:r>
          </a:p>
        </p:txBody>
      </p:sp>
      <p:sp>
        <p:nvSpPr>
          <p:cNvPr id="83" name="Rectangle 82"/>
          <p:cNvSpPr/>
          <p:nvPr/>
        </p:nvSpPr>
        <p:spPr>
          <a:xfrm>
            <a:off x="704594" y="3172361"/>
            <a:ext cx="3728193" cy="1323439"/>
          </a:xfrm>
          <a:prstGeom prst="rect">
            <a:avLst/>
          </a:prstGeom>
        </p:spPr>
        <p:txBody>
          <a:bodyPr wrap="square">
            <a:spAutoFit/>
          </a:bodyPr>
          <a:lstStyle/>
          <a:p>
            <a:pPr lvl="1"/>
            <a:r>
              <a:rPr lang="en-US" sz="2000" dirty="0">
                <a:solidFill>
                  <a:srgbClr val="FF0000"/>
                </a:solidFill>
              </a:rPr>
              <a:t># cache blocks = 1 way * 2</a:t>
            </a:r>
            <a:r>
              <a:rPr lang="en-US" sz="2000" baseline="30000" dirty="0">
                <a:solidFill>
                  <a:srgbClr val="FF0000"/>
                </a:solidFill>
              </a:rPr>
              <a:t>^2 </a:t>
            </a:r>
            <a:r>
              <a:rPr lang="en-US" sz="2000" dirty="0">
                <a:solidFill>
                  <a:srgbClr val="FF0000"/>
                </a:solidFill>
              </a:rPr>
              <a:t>sets </a:t>
            </a:r>
            <a:r>
              <a:rPr lang="en-US" altLang="zh-CN" sz="2000" dirty="0">
                <a:solidFill>
                  <a:srgbClr val="FF0000"/>
                </a:solidFill>
              </a:rPr>
              <a:t>= 4 blocks</a:t>
            </a:r>
          </a:p>
          <a:p>
            <a:pPr lvl="1"/>
            <a:r>
              <a:rPr lang="en-US" sz="2000" dirty="0">
                <a:solidFill>
                  <a:srgbClr val="FF0000"/>
                </a:solidFill>
              </a:rPr>
              <a:t>cache capacity  = 4 blocks * 4B/block = 16B</a:t>
            </a:r>
          </a:p>
        </p:txBody>
      </p:sp>
      <p:sp>
        <p:nvSpPr>
          <p:cNvPr id="84" name="TextBox 83"/>
          <p:cNvSpPr txBox="1"/>
          <p:nvPr/>
        </p:nvSpPr>
        <p:spPr>
          <a:xfrm>
            <a:off x="2133600" y="2208311"/>
            <a:ext cx="838199" cy="400110"/>
          </a:xfrm>
          <a:prstGeom prst="rect">
            <a:avLst/>
          </a:prstGeom>
          <a:noFill/>
        </p:spPr>
        <p:txBody>
          <a:bodyPr wrap="square" rtlCol="0">
            <a:spAutoFit/>
          </a:bodyPr>
          <a:lstStyle/>
          <a:p>
            <a:r>
              <a:rPr lang="en-US" sz="2000" dirty="0"/>
              <a:t>DM </a:t>
            </a:r>
          </a:p>
        </p:txBody>
      </p:sp>
      <p:sp>
        <p:nvSpPr>
          <p:cNvPr id="85" name="TextBox 84"/>
          <p:cNvSpPr txBox="1"/>
          <p:nvPr/>
        </p:nvSpPr>
        <p:spPr>
          <a:xfrm>
            <a:off x="5173749" y="2208311"/>
            <a:ext cx="1148584" cy="400110"/>
          </a:xfrm>
          <a:prstGeom prst="rect">
            <a:avLst/>
          </a:prstGeom>
          <a:noFill/>
        </p:spPr>
        <p:txBody>
          <a:bodyPr wrap="none" rtlCol="0">
            <a:spAutoFit/>
          </a:bodyPr>
          <a:lstStyle/>
          <a:p>
            <a:r>
              <a:rPr lang="en-US" sz="2000" dirty="0"/>
              <a:t>2 Way SA</a:t>
            </a:r>
          </a:p>
        </p:txBody>
      </p:sp>
      <p:sp>
        <p:nvSpPr>
          <p:cNvPr id="86" name="TextBox 85"/>
          <p:cNvSpPr txBox="1"/>
          <p:nvPr/>
        </p:nvSpPr>
        <p:spPr>
          <a:xfrm>
            <a:off x="8401040" y="2208311"/>
            <a:ext cx="1130566" cy="400110"/>
          </a:xfrm>
          <a:prstGeom prst="rect">
            <a:avLst/>
          </a:prstGeom>
          <a:noFill/>
        </p:spPr>
        <p:txBody>
          <a:bodyPr wrap="none" rtlCol="0">
            <a:spAutoFit/>
          </a:bodyPr>
          <a:lstStyle/>
          <a:p>
            <a:r>
              <a:rPr lang="en-US" sz="2000" dirty="0"/>
              <a:t>4-way SA</a:t>
            </a:r>
          </a:p>
        </p:txBody>
      </p:sp>
      <p:sp>
        <p:nvSpPr>
          <p:cNvPr id="47" name="Rectangle 46"/>
          <p:cNvSpPr/>
          <p:nvPr/>
        </p:nvSpPr>
        <p:spPr>
          <a:xfrm>
            <a:off x="3930870" y="3169989"/>
            <a:ext cx="3728193" cy="1323439"/>
          </a:xfrm>
          <a:prstGeom prst="rect">
            <a:avLst/>
          </a:prstGeom>
        </p:spPr>
        <p:txBody>
          <a:bodyPr wrap="square">
            <a:spAutoFit/>
          </a:bodyPr>
          <a:lstStyle/>
          <a:p>
            <a:pPr lvl="1"/>
            <a:r>
              <a:rPr lang="en-US" sz="2000" dirty="0">
                <a:solidFill>
                  <a:srgbClr val="FF0000"/>
                </a:solidFill>
              </a:rPr>
              <a:t># cache blocks = 2 ways * 2</a:t>
            </a:r>
            <a:r>
              <a:rPr lang="en-US" sz="2000" baseline="30000" dirty="0">
                <a:solidFill>
                  <a:srgbClr val="FF0000"/>
                </a:solidFill>
              </a:rPr>
              <a:t>^1 </a:t>
            </a:r>
            <a:r>
              <a:rPr lang="en-US" sz="2000" dirty="0">
                <a:solidFill>
                  <a:srgbClr val="FF0000"/>
                </a:solidFill>
              </a:rPr>
              <a:t>sets </a:t>
            </a:r>
            <a:r>
              <a:rPr lang="en-US" altLang="zh-CN" sz="2000" dirty="0">
                <a:solidFill>
                  <a:srgbClr val="FF0000"/>
                </a:solidFill>
              </a:rPr>
              <a:t>= 4 blocks</a:t>
            </a:r>
          </a:p>
          <a:p>
            <a:pPr lvl="1"/>
            <a:r>
              <a:rPr lang="en-US" sz="2000" dirty="0">
                <a:solidFill>
                  <a:srgbClr val="FF0000"/>
                </a:solidFill>
              </a:rPr>
              <a:t>cache capacity  = 4 blocks * 4B/block = 16B</a:t>
            </a:r>
          </a:p>
        </p:txBody>
      </p:sp>
      <p:sp>
        <p:nvSpPr>
          <p:cNvPr id="48" name="Rectangle 47"/>
          <p:cNvSpPr/>
          <p:nvPr/>
        </p:nvSpPr>
        <p:spPr>
          <a:xfrm>
            <a:off x="7213996" y="3191353"/>
            <a:ext cx="3728193" cy="1323439"/>
          </a:xfrm>
          <a:prstGeom prst="rect">
            <a:avLst/>
          </a:prstGeom>
        </p:spPr>
        <p:txBody>
          <a:bodyPr wrap="square">
            <a:spAutoFit/>
          </a:bodyPr>
          <a:lstStyle/>
          <a:p>
            <a:pPr lvl="1"/>
            <a:r>
              <a:rPr lang="en-US" sz="2000" dirty="0">
                <a:solidFill>
                  <a:srgbClr val="FF0000"/>
                </a:solidFill>
              </a:rPr>
              <a:t># cache blocks = 4 ways * 2</a:t>
            </a:r>
            <a:r>
              <a:rPr lang="en-US" sz="2000" baseline="30000" dirty="0">
                <a:solidFill>
                  <a:srgbClr val="FF0000"/>
                </a:solidFill>
              </a:rPr>
              <a:t>^0 </a:t>
            </a:r>
            <a:r>
              <a:rPr lang="en-US" sz="2000" dirty="0">
                <a:solidFill>
                  <a:srgbClr val="FF0000"/>
                </a:solidFill>
              </a:rPr>
              <a:t>sets </a:t>
            </a:r>
            <a:r>
              <a:rPr lang="en-US" altLang="zh-CN" sz="2000" dirty="0">
                <a:solidFill>
                  <a:srgbClr val="FF0000"/>
                </a:solidFill>
              </a:rPr>
              <a:t>= 4 blocks</a:t>
            </a:r>
          </a:p>
          <a:p>
            <a:pPr lvl="1"/>
            <a:r>
              <a:rPr lang="en-US" sz="2000" dirty="0">
                <a:solidFill>
                  <a:srgbClr val="FF0000"/>
                </a:solidFill>
              </a:rPr>
              <a:t>cache capacity  = 4 blocks * 4B/block = 16B</a:t>
            </a:r>
          </a:p>
        </p:txBody>
      </p:sp>
      <p:sp>
        <p:nvSpPr>
          <p:cNvPr id="49" name="TextBox 48"/>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50" name="TextBox 49"/>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52" name="TextBox 51"/>
          <p:cNvSpPr txBox="1"/>
          <p:nvPr/>
        </p:nvSpPr>
        <p:spPr>
          <a:xfrm>
            <a:off x="3457018" y="2791749"/>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3" name="TextBox 52"/>
          <p:cNvSpPr txBox="1"/>
          <p:nvPr/>
        </p:nvSpPr>
        <p:spPr>
          <a:xfrm>
            <a:off x="6707468" y="2796371"/>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4" name="TextBox 53"/>
          <p:cNvSpPr txBox="1"/>
          <p:nvPr/>
        </p:nvSpPr>
        <p:spPr>
          <a:xfrm>
            <a:off x="9960117" y="2795747"/>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 name="Rectangle 4"/>
          <p:cNvSpPr/>
          <p:nvPr/>
        </p:nvSpPr>
        <p:spPr>
          <a:xfrm>
            <a:off x="7811756" y="4650155"/>
            <a:ext cx="3285196" cy="646331"/>
          </a:xfrm>
          <a:prstGeom prst="rect">
            <a:avLst/>
          </a:prstGeom>
        </p:spPr>
        <p:txBody>
          <a:bodyPr wrap="square">
            <a:spAutoFit/>
          </a:bodyPr>
          <a:lstStyle/>
          <a:p>
            <a:r>
              <a:rPr lang="en-US" dirty="0"/>
              <a:t>(Just saying FA is not enough to determine cache capacity!)</a:t>
            </a:r>
          </a:p>
        </p:txBody>
      </p:sp>
    </p:spTree>
    <p:extLst>
      <p:ext uri="{BB962C8B-B14F-4D97-AF65-F5344CB8AC3E}">
        <p14:creationId xmlns:p14="http://schemas.microsoft.com/office/powerpoint/2010/main" val="133798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47" grpId="0"/>
      <p:bldP spid="4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Cache Capacity 2</a:t>
            </a:r>
          </a:p>
        </p:txBody>
      </p:sp>
      <p:sp>
        <p:nvSpPr>
          <p:cNvPr id="3" name="Content Placeholder 2"/>
          <p:cNvSpPr>
            <a:spLocks noGrp="1"/>
          </p:cNvSpPr>
          <p:nvPr>
            <p:ph idx="1"/>
          </p:nvPr>
        </p:nvSpPr>
        <p:spPr>
          <a:xfrm>
            <a:off x="609600" y="1143001"/>
            <a:ext cx="10972800" cy="4038599"/>
          </a:xfrm>
        </p:spPr>
        <p:txBody>
          <a:bodyPr>
            <a:normAutofit/>
          </a:bodyPr>
          <a:lstStyle/>
          <a:p>
            <a:r>
              <a:rPr lang="en-US" dirty="0"/>
              <a:t>Q: What is the cache capacity  of a DM cache with 15 Tag bits, 15 Set Index bits, and 2 Offset bits? </a:t>
            </a:r>
          </a:p>
          <a:p>
            <a:pPr marL="0" indent="0">
              <a:buNone/>
            </a:pPr>
            <a:endParaRPr lang="en-US" dirty="0"/>
          </a:p>
          <a:p>
            <a:r>
              <a:rPr lang="en-US" dirty="0"/>
              <a:t>Q: What is the cache capacity  of a 2-way SA cache with 15 Tag bits, 15 Set Index bits, and 2 Offset bits? </a:t>
            </a:r>
          </a:p>
          <a:p>
            <a:pPr marL="0" indent="0">
              <a:buNone/>
            </a:pPr>
            <a:endParaRPr lang="en-US" baseline="30000" dirty="0"/>
          </a:p>
        </p:txBody>
      </p:sp>
      <p:sp>
        <p:nvSpPr>
          <p:cNvPr id="4" name="Slide Number Placeholder 3"/>
          <p:cNvSpPr>
            <a:spLocks noGrp="1"/>
          </p:cNvSpPr>
          <p:nvPr>
            <p:ph type="sldNum" sz="quarter" idx="4294967295"/>
          </p:nvPr>
        </p:nvSpPr>
        <p:spPr/>
        <p:txBody>
          <a:bodyPr/>
          <a:lstStyle/>
          <a:p>
            <a:pPr algn="ctr" defTabSz="914400" eaLnBrk="0" fontAlgn="base" hangingPunct="0">
              <a:spcBef>
                <a:spcPct val="0"/>
              </a:spcBef>
              <a:spcAft>
                <a:spcPct val="0"/>
              </a:spcAft>
              <a:defRPr/>
            </a:pPr>
            <a:fld id="{79ACD604-DE96-4BF4-B014-6BD05026CF1E}" type="slidenum">
              <a:rPr lang="en-US" altLang="zh-CN">
                <a:solidFill>
                  <a:prstClr val="black"/>
                </a:solidFill>
                <a:latin typeface="Times New Roman" pitchFamily="18" charset="0"/>
                <a:ea typeface="宋体" panose="02010600030101010101" pitchFamily="2" charset="-122"/>
              </a:rPr>
              <a:pPr algn="ctr" defTabSz="914400" eaLnBrk="0" fontAlgn="base" hangingPunct="0">
                <a:spcBef>
                  <a:spcPct val="0"/>
                </a:spcBef>
                <a:spcAft>
                  <a:spcPct val="0"/>
                </a:spcAft>
                <a:defRPr/>
              </a:pPr>
              <a:t>33</a:t>
            </a:fld>
            <a:endParaRPr lang="en-US" altLang="zh-CN">
              <a:solidFill>
                <a:prstClr val="black"/>
              </a:solidFill>
              <a:latin typeface="Times New Roman" pitchFamily="18" charset="0"/>
              <a:ea typeface="宋体" panose="02010600030101010101" pitchFamily="2" charset="-122"/>
            </a:endParaRPr>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256429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Cache Capacity 2</a:t>
            </a:r>
          </a:p>
        </p:txBody>
      </p:sp>
      <p:sp>
        <p:nvSpPr>
          <p:cNvPr id="3" name="Content Placeholder 2"/>
          <p:cNvSpPr>
            <a:spLocks noGrp="1"/>
          </p:cNvSpPr>
          <p:nvPr>
            <p:ph idx="1"/>
          </p:nvPr>
        </p:nvSpPr>
        <p:spPr>
          <a:xfrm>
            <a:off x="609600" y="1143001"/>
            <a:ext cx="10972800" cy="4038599"/>
          </a:xfrm>
        </p:spPr>
        <p:txBody>
          <a:bodyPr>
            <a:normAutofit lnSpcReduction="10000"/>
          </a:bodyPr>
          <a:lstStyle/>
          <a:p>
            <a:r>
              <a:rPr lang="en-US" dirty="0"/>
              <a:t>Q: What is the cache capacity  of a DM cache with 15 Tag bits, 15 Set Index bits, and 2 Offset bits? </a:t>
            </a:r>
          </a:p>
          <a:p>
            <a:r>
              <a:rPr lang="en-US" dirty="0">
                <a:solidFill>
                  <a:srgbClr val="FF0000"/>
                </a:solidFill>
              </a:rPr>
              <a:t>A: Bytes/block = 2</a:t>
            </a:r>
            <a:r>
              <a:rPr lang="en-US" baseline="30000" dirty="0">
                <a:solidFill>
                  <a:srgbClr val="FF0000"/>
                </a:solidFill>
              </a:rPr>
              <a:t>2</a:t>
            </a:r>
            <a:r>
              <a:rPr lang="en-US" dirty="0">
                <a:solidFill>
                  <a:srgbClr val="FF0000"/>
                </a:solidFill>
              </a:rPr>
              <a:t>; # sets = 2</a:t>
            </a:r>
            <a:r>
              <a:rPr lang="en-US" baseline="30000" dirty="0">
                <a:solidFill>
                  <a:srgbClr val="FF0000"/>
                </a:solidFill>
              </a:rPr>
              <a:t>15</a:t>
            </a:r>
            <a:r>
              <a:rPr lang="en-US" dirty="0">
                <a:solidFill>
                  <a:srgbClr val="FF0000"/>
                </a:solidFill>
              </a:rPr>
              <a:t>; # cache blocks = 1 way * 2</a:t>
            </a:r>
            <a:r>
              <a:rPr lang="en-US" baseline="30000" dirty="0">
                <a:solidFill>
                  <a:srgbClr val="FF0000"/>
                </a:solidFill>
              </a:rPr>
              <a:t>15</a:t>
            </a:r>
            <a:r>
              <a:rPr lang="en-US" dirty="0">
                <a:solidFill>
                  <a:srgbClr val="FF0000"/>
                </a:solidFill>
              </a:rPr>
              <a:t> = 2</a:t>
            </a:r>
            <a:r>
              <a:rPr lang="en-US" baseline="30000" dirty="0">
                <a:solidFill>
                  <a:srgbClr val="FF0000"/>
                </a:solidFill>
              </a:rPr>
              <a:t>15</a:t>
            </a:r>
            <a:r>
              <a:rPr lang="en-US" dirty="0">
                <a:solidFill>
                  <a:srgbClr val="FF0000"/>
                </a:solidFill>
              </a:rPr>
              <a:t>;  cache capacity  = 2</a:t>
            </a:r>
            <a:r>
              <a:rPr lang="en-US" baseline="30000" dirty="0">
                <a:solidFill>
                  <a:srgbClr val="FF0000"/>
                </a:solidFill>
              </a:rPr>
              <a:t>15 </a:t>
            </a:r>
            <a:r>
              <a:rPr lang="en-US" dirty="0">
                <a:solidFill>
                  <a:srgbClr val="FF0000"/>
                </a:solidFill>
              </a:rPr>
              <a:t>blocks * 2</a:t>
            </a:r>
            <a:r>
              <a:rPr lang="en-US" baseline="30000" dirty="0">
                <a:solidFill>
                  <a:srgbClr val="FF0000"/>
                </a:solidFill>
              </a:rPr>
              <a:t>2</a:t>
            </a:r>
            <a:r>
              <a:rPr lang="en-US" dirty="0">
                <a:solidFill>
                  <a:srgbClr val="FF0000"/>
                </a:solidFill>
              </a:rPr>
              <a:t> Bytes/block=2</a:t>
            </a:r>
            <a:r>
              <a:rPr lang="en-US" baseline="30000" dirty="0">
                <a:solidFill>
                  <a:srgbClr val="FF0000"/>
                </a:solidFill>
              </a:rPr>
              <a:t>17</a:t>
            </a:r>
            <a:r>
              <a:rPr lang="en-US" dirty="0">
                <a:solidFill>
                  <a:srgbClr val="FF0000"/>
                </a:solidFill>
              </a:rPr>
              <a:t> Bytes </a:t>
            </a:r>
          </a:p>
          <a:p>
            <a:r>
              <a:rPr lang="en-US" dirty="0"/>
              <a:t>Q: What is the cache capacity  of a 2-way SA cache with 15 Tag bits, 15 Set Index bits, and 2 Offset bits? </a:t>
            </a:r>
          </a:p>
          <a:p>
            <a:r>
              <a:rPr lang="en-US" dirty="0">
                <a:solidFill>
                  <a:srgbClr val="FF0000"/>
                </a:solidFill>
              </a:rPr>
              <a:t>A: Bytes/block = 2</a:t>
            </a:r>
            <a:r>
              <a:rPr lang="en-US" baseline="30000" dirty="0">
                <a:solidFill>
                  <a:srgbClr val="FF0000"/>
                </a:solidFill>
              </a:rPr>
              <a:t>2</a:t>
            </a:r>
            <a:r>
              <a:rPr lang="en-US" dirty="0">
                <a:solidFill>
                  <a:srgbClr val="FF0000"/>
                </a:solidFill>
              </a:rPr>
              <a:t>; # sets = 2</a:t>
            </a:r>
            <a:r>
              <a:rPr lang="en-US" baseline="30000" dirty="0">
                <a:solidFill>
                  <a:srgbClr val="FF0000"/>
                </a:solidFill>
              </a:rPr>
              <a:t>15</a:t>
            </a:r>
            <a:r>
              <a:rPr lang="en-US" dirty="0">
                <a:solidFill>
                  <a:srgbClr val="FF0000"/>
                </a:solidFill>
              </a:rPr>
              <a:t>; # cache blocks = 2 ways * 2</a:t>
            </a:r>
            <a:r>
              <a:rPr lang="en-US" baseline="30000" dirty="0">
                <a:solidFill>
                  <a:srgbClr val="FF0000"/>
                </a:solidFill>
              </a:rPr>
              <a:t>15</a:t>
            </a:r>
            <a:r>
              <a:rPr lang="en-US" dirty="0">
                <a:solidFill>
                  <a:srgbClr val="FF0000"/>
                </a:solidFill>
              </a:rPr>
              <a:t> = 2</a:t>
            </a:r>
            <a:r>
              <a:rPr lang="en-US" baseline="30000" dirty="0">
                <a:solidFill>
                  <a:srgbClr val="FF0000"/>
                </a:solidFill>
              </a:rPr>
              <a:t>16</a:t>
            </a:r>
            <a:r>
              <a:rPr lang="en-US" dirty="0">
                <a:solidFill>
                  <a:srgbClr val="FF0000"/>
                </a:solidFill>
              </a:rPr>
              <a:t>;  cache capacity  = 2</a:t>
            </a:r>
            <a:r>
              <a:rPr lang="en-US" baseline="30000" dirty="0">
                <a:solidFill>
                  <a:srgbClr val="FF0000"/>
                </a:solidFill>
              </a:rPr>
              <a:t>16 </a:t>
            </a:r>
            <a:r>
              <a:rPr lang="en-US" dirty="0">
                <a:solidFill>
                  <a:srgbClr val="FF0000"/>
                </a:solidFill>
              </a:rPr>
              <a:t>blocks * </a:t>
            </a:r>
            <a:r>
              <a:rPr lang="en-US">
                <a:solidFill>
                  <a:srgbClr val="FF0000"/>
                </a:solidFill>
              </a:rPr>
              <a:t>2</a:t>
            </a:r>
            <a:r>
              <a:rPr lang="en-US" baseline="30000">
                <a:solidFill>
                  <a:srgbClr val="FF0000"/>
                </a:solidFill>
              </a:rPr>
              <a:t>2</a:t>
            </a:r>
            <a:r>
              <a:rPr lang="en-US">
                <a:solidFill>
                  <a:srgbClr val="FF0000"/>
                </a:solidFill>
              </a:rPr>
              <a:t> Bytes/block=2</a:t>
            </a:r>
            <a:r>
              <a:rPr lang="en-US" baseline="30000">
                <a:solidFill>
                  <a:srgbClr val="FF0000"/>
                </a:solidFill>
              </a:rPr>
              <a:t>18</a:t>
            </a:r>
            <a:r>
              <a:rPr lang="en-US">
                <a:solidFill>
                  <a:srgbClr val="FF0000"/>
                </a:solidFill>
              </a:rPr>
              <a:t> </a:t>
            </a:r>
            <a:r>
              <a:rPr lang="en-US" dirty="0">
                <a:solidFill>
                  <a:srgbClr val="FF0000"/>
                </a:solidFill>
              </a:rPr>
              <a:t>Bytes</a:t>
            </a:r>
          </a:p>
          <a:p>
            <a:endParaRPr lang="en-US" baseline="30000" dirty="0"/>
          </a:p>
        </p:txBody>
      </p:sp>
      <p:sp>
        <p:nvSpPr>
          <p:cNvPr id="4" name="Slide Number Placeholder 3"/>
          <p:cNvSpPr>
            <a:spLocks noGrp="1"/>
          </p:cNvSpPr>
          <p:nvPr>
            <p:ph type="sldNum" sz="quarter" idx="4294967295"/>
          </p:nvPr>
        </p:nvSpPr>
        <p:spPr/>
        <p:txBody>
          <a:bodyPr/>
          <a:lstStyle/>
          <a:p>
            <a:pPr algn="ctr" defTabSz="914400" eaLnBrk="0" fontAlgn="base" hangingPunct="0">
              <a:spcBef>
                <a:spcPct val="0"/>
              </a:spcBef>
              <a:spcAft>
                <a:spcPct val="0"/>
              </a:spcAft>
              <a:defRPr/>
            </a:pPr>
            <a:fld id="{79ACD604-DE96-4BF4-B014-6BD05026CF1E}" type="slidenum">
              <a:rPr lang="en-US" altLang="zh-CN">
                <a:solidFill>
                  <a:prstClr val="black"/>
                </a:solidFill>
                <a:latin typeface="Times New Roman" pitchFamily="18" charset="0"/>
                <a:ea typeface="宋体" panose="02010600030101010101" pitchFamily="2" charset="-122"/>
              </a:rPr>
              <a:pPr algn="ctr" defTabSz="914400" eaLnBrk="0" fontAlgn="base" hangingPunct="0">
                <a:spcBef>
                  <a:spcPct val="0"/>
                </a:spcBef>
                <a:spcAft>
                  <a:spcPct val="0"/>
                </a:spcAft>
                <a:defRPr/>
              </a:pPr>
              <a:t>34</a:t>
            </a:fld>
            <a:endParaRPr lang="en-US" altLang="zh-CN">
              <a:solidFill>
                <a:prstClr val="black"/>
              </a:solidFill>
              <a:latin typeface="Times New Roman" pitchFamily="18" charset="0"/>
              <a:ea typeface="宋体" panose="02010600030101010101" pitchFamily="2" charset="-122"/>
            </a:endParaRPr>
          </a:p>
        </p:txBody>
      </p:sp>
      <p:sp>
        <p:nvSpPr>
          <p:cNvPr id="7" name="TextBox 6"/>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8" name="TextBox 7"/>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88103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Question: Cache Capacity 3</a:t>
            </a:r>
          </a:p>
        </p:txBody>
      </p:sp>
      <p:sp>
        <p:nvSpPr>
          <p:cNvPr id="4" name="Content Placeholder 3"/>
          <p:cNvSpPr>
            <a:spLocks noGrp="1"/>
          </p:cNvSpPr>
          <p:nvPr>
            <p:ph idx="1"/>
          </p:nvPr>
        </p:nvSpPr>
        <p:spPr>
          <a:xfrm>
            <a:off x="609600" y="1600200"/>
            <a:ext cx="10972800" cy="4800600"/>
          </a:xfrm>
        </p:spPr>
        <p:txBody>
          <a:bodyPr>
            <a:normAutofit/>
          </a:bodyPr>
          <a:lstStyle/>
          <a:p>
            <a:pPr>
              <a:lnSpc>
                <a:spcPct val="85000"/>
              </a:lnSpc>
              <a:spcBef>
                <a:spcPts val="600"/>
              </a:spcBef>
            </a:pPr>
            <a:r>
              <a:rPr lang="en-US" sz="2800" dirty="0"/>
              <a:t>For a cache of 64 blocks, each block 4 Bytes in size:</a:t>
            </a:r>
          </a:p>
          <a:p>
            <a:pPr marL="514350" indent="-514350">
              <a:lnSpc>
                <a:spcPct val="85000"/>
              </a:lnSpc>
              <a:spcBef>
                <a:spcPts val="600"/>
              </a:spcBef>
              <a:buFont typeface="+mj-lt"/>
              <a:buAutoNum type="arabicPeriod"/>
            </a:pPr>
            <a:r>
              <a:rPr lang="en-US" sz="2600" dirty="0"/>
              <a:t>The capacity of the cache is: </a:t>
            </a:r>
            <a:r>
              <a:rPr lang="en-US" sz="2600" u="sng" dirty="0">
                <a:solidFill>
                  <a:srgbClr val="FF0000"/>
                </a:solidFill>
              </a:rPr>
              <a:t>____</a:t>
            </a:r>
            <a:r>
              <a:rPr lang="en-US" sz="2600" dirty="0"/>
              <a:t> bytes.</a:t>
            </a:r>
          </a:p>
          <a:p>
            <a:pPr marL="514350" indent="-514350">
              <a:lnSpc>
                <a:spcPct val="85000"/>
              </a:lnSpc>
              <a:spcBef>
                <a:spcPts val="600"/>
              </a:spcBef>
              <a:buFont typeface="+mj-lt"/>
              <a:buAutoNum type="arabicPeriod"/>
            </a:pPr>
            <a:r>
              <a:rPr lang="en-US" sz="2600" dirty="0"/>
              <a:t>Given a 2-way SA organization, there are </a:t>
            </a:r>
            <a:r>
              <a:rPr lang="en-US" sz="2600" u="sng" dirty="0">
                <a:solidFill>
                  <a:srgbClr val="FF0000"/>
                </a:solidFill>
              </a:rPr>
              <a:t>___</a:t>
            </a:r>
            <a:r>
              <a:rPr lang="en-US" sz="2600" dirty="0"/>
              <a:t> sets, each of </a:t>
            </a:r>
            <a:r>
              <a:rPr lang="en-US" sz="2600" u="sng" dirty="0">
                <a:solidFill>
                  <a:srgbClr val="FF0000"/>
                </a:solidFill>
              </a:rPr>
              <a:t>__</a:t>
            </a:r>
            <a:r>
              <a:rPr lang="en-US" sz="2600" dirty="0"/>
              <a:t> blocks, and </a:t>
            </a:r>
            <a:r>
              <a:rPr lang="en-US" sz="2600" u="sng" dirty="0">
                <a:solidFill>
                  <a:srgbClr val="FF0000"/>
                </a:solidFill>
              </a:rPr>
              <a:t>__</a:t>
            </a:r>
            <a:r>
              <a:rPr lang="en-US" sz="2600" dirty="0"/>
              <a:t> places a block from memory could be placed.</a:t>
            </a:r>
          </a:p>
          <a:p>
            <a:pPr marL="514350" indent="-514350">
              <a:lnSpc>
                <a:spcPct val="85000"/>
              </a:lnSpc>
              <a:spcBef>
                <a:spcPts val="600"/>
              </a:spcBef>
              <a:buFont typeface="+mj-lt"/>
              <a:buAutoNum type="arabicPeriod"/>
            </a:pPr>
            <a:r>
              <a:rPr lang="en-US" sz="2600" dirty="0"/>
              <a:t>Given a 4-way SA organization, there are </a:t>
            </a:r>
            <a:r>
              <a:rPr lang="en-US" sz="2600" u="sng" dirty="0">
                <a:solidFill>
                  <a:srgbClr val="FF0000"/>
                </a:solidFill>
              </a:rPr>
              <a:t>____</a:t>
            </a:r>
            <a:r>
              <a:rPr lang="en-US" sz="2600" dirty="0"/>
              <a:t> sets each of </a:t>
            </a:r>
            <a:r>
              <a:rPr lang="en-US" sz="2600" u="sng" dirty="0">
                <a:solidFill>
                  <a:srgbClr val="FF0000"/>
                </a:solidFill>
              </a:rPr>
              <a:t>__</a:t>
            </a:r>
            <a:r>
              <a:rPr lang="en-US" sz="2600" dirty="0"/>
              <a:t> blocks and </a:t>
            </a:r>
            <a:r>
              <a:rPr lang="en-US" sz="2600" u="sng" dirty="0">
                <a:solidFill>
                  <a:srgbClr val="FF0000"/>
                </a:solidFill>
              </a:rPr>
              <a:t>__</a:t>
            </a:r>
            <a:r>
              <a:rPr lang="en-US" sz="2600" dirty="0"/>
              <a:t> places a block from memory could be placed.</a:t>
            </a:r>
          </a:p>
          <a:p>
            <a:pPr marL="514350" indent="-514350">
              <a:lnSpc>
                <a:spcPct val="85000"/>
              </a:lnSpc>
              <a:spcBef>
                <a:spcPts val="600"/>
              </a:spcBef>
              <a:buFont typeface="+mj-lt"/>
              <a:buAutoNum type="arabicPeriod"/>
            </a:pPr>
            <a:r>
              <a:rPr lang="en-US" sz="2600" dirty="0"/>
              <a:t>Given an 8-way SA organization, there are </a:t>
            </a:r>
            <a:r>
              <a:rPr lang="en-US" sz="2600" u="sng" dirty="0">
                <a:solidFill>
                  <a:srgbClr val="FF0000"/>
                </a:solidFill>
              </a:rPr>
              <a:t>____</a:t>
            </a:r>
            <a:r>
              <a:rPr lang="en-US" sz="2600" dirty="0"/>
              <a:t> sets each of </a:t>
            </a:r>
            <a:r>
              <a:rPr lang="en-US" sz="2600" u="sng" dirty="0">
                <a:solidFill>
                  <a:srgbClr val="FF0000"/>
                </a:solidFill>
              </a:rPr>
              <a:t>__</a:t>
            </a:r>
            <a:r>
              <a:rPr lang="en-US" sz="2600" dirty="0"/>
              <a:t> blocks and </a:t>
            </a:r>
            <a:r>
              <a:rPr lang="en-US" sz="2600" u="sng" dirty="0">
                <a:solidFill>
                  <a:srgbClr val="FF0000"/>
                </a:solidFill>
              </a:rPr>
              <a:t>___</a:t>
            </a:r>
            <a:r>
              <a:rPr lang="en-US" sz="2600" dirty="0"/>
              <a:t> places a block from memory could be placed.</a:t>
            </a:r>
          </a:p>
        </p:txBody>
      </p:sp>
      <p:sp>
        <p:nvSpPr>
          <p:cNvPr id="17" name="Slide Number Placeholder 5"/>
          <p:cNvSpPr>
            <a:spLocks noGrp="1"/>
          </p:cNvSpPr>
          <p:nvPr>
            <p:ph type="sldNum" sz="quarter" idx="4294967295"/>
          </p:nvPr>
        </p:nvSpPr>
        <p:spPr>
          <a:xfrm>
            <a:off x="937661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35</a:t>
            </a:fld>
            <a:endParaRPr lang="en-US"/>
          </a:p>
        </p:txBody>
      </p:sp>
      <p:sp>
        <p:nvSpPr>
          <p:cNvPr id="9" name="TextBox 8"/>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0" name="TextBox 9"/>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3200549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Answer: Cache Capacity 3</a:t>
            </a:r>
          </a:p>
        </p:txBody>
      </p:sp>
      <p:sp>
        <p:nvSpPr>
          <p:cNvPr id="4" name="Content Placeholder 3"/>
          <p:cNvSpPr>
            <a:spLocks noGrp="1"/>
          </p:cNvSpPr>
          <p:nvPr>
            <p:ph idx="1"/>
          </p:nvPr>
        </p:nvSpPr>
        <p:spPr>
          <a:xfrm>
            <a:off x="609600" y="1600200"/>
            <a:ext cx="10972800" cy="4800600"/>
          </a:xfrm>
        </p:spPr>
        <p:txBody>
          <a:bodyPr>
            <a:normAutofit/>
          </a:bodyPr>
          <a:lstStyle/>
          <a:p>
            <a:pPr>
              <a:lnSpc>
                <a:spcPct val="85000"/>
              </a:lnSpc>
              <a:spcBef>
                <a:spcPts val="600"/>
              </a:spcBef>
            </a:pPr>
            <a:r>
              <a:rPr lang="en-US" sz="2800" dirty="0"/>
              <a:t>For a cache of 64 blocks, each block 4 Bytes in size:</a:t>
            </a:r>
          </a:p>
          <a:p>
            <a:pPr marL="514350" indent="-514350">
              <a:lnSpc>
                <a:spcPct val="85000"/>
              </a:lnSpc>
              <a:spcBef>
                <a:spcPts val="600"/>
              </a:spcBef>
              <a:buFont typeface="+mj-lt"/>
              <a:buAutoNum type="arabicPeriod"/>
            </a:pPr>
            <a:r>
              <a:rPr lang="en-US" sz="2600" dirty="0"/>
              <a:t>The capacity of the cache is: </a:t>
            </a:r>
            <a:r>
              <a:rPr lang="en-US" sz="2600" u="sng" dirty="0">
                <a:solidFill>
                  <a:srgbClr val="FF0000"/>
                </a:solidFill>
              </a:rPr>
              <a:t>_256_</a:t>
            </a:r>
            <a:r>
              <a:rPr lang="en-US" sz="2600" dirty="0"/>
              <a:t> bytes.</a:t>
            </a:r>
          </a:p>
          <a:p>
            <a:pPr marL="514350" indent="-514350">
              <a:lnSpc>
                <a:spcPct val="85000"/>
              </a:lnSpc>
              <a:spcBef>
                <a:spcPts val="600"/>
              </a:spcBef>
              <a:buFont typeface="+mj-lt"/>
              <a:buAutoNum type="arabicPeriod"/>
            </a:pPr>
            <a:r>
              <a:rPr lang="en-US" sz="2600" dirty="0"/>
              <a:t>Given a 2-way SA organization, there are </a:t>
            </a:r>
            <a:r>
              <a:rPr lang="en-US" sz="2600" u="sng" dirty="0">
                <a:solidFill>
                  <a:srgbClr val="FF0000"/>
                </a:solidFill>
              </a:rPr>
              <a:t>_32_</a:t>
            </a:r>
            <a:r>
              <a:rPr lang="en-US" sz="2600" dirty="0"/>
              <a:t> sets, each of </a:t>
            </a:r>
            <a:r>
              <a:rPr lang="en-US" sz="2600" u="sng" dirty="0">
                <a:solidFill>
                  <a:srgbClr val="FF0000"/>
                </a:solidFill>
              </a:rPr>
              <a:t>_2_</a:t>
            </a:r>
            <a:r>
              <a:rPr lang="en-US" sz="2600" dirty="0"/>
              <a:t> blocks, and </a:t>
            </a:r>
            <a:r>
              <a:rPr lang="en-US" sz="2600" u="sng" dirty="0">
                <a:solidFill>
                  <a:srgbClr val="FF0000"/>
                </a:solidFill>
              </a:rPr>
              <a:t>_2_</a:t>
            </a:r>
            <a:r>
              <a:rPr lang="en-US" sz="2600" dirty="0"/>
              <a:t> places a block from memory could be placed.</a:t>
            </a:r>
          </a:p>
          <a:p>
            <a:pPr marL="514350" indent="-514350">
              <a:lnSpc>
                <a:spcPct val="85000"/>
              </a:lnSpc>
              <a:spcBef>
                <a:spcPts val="600"/>
              </a:spcBef>
              <a:buFont typeface="+mj-lt"/>
              <a:buAutoNum type="arabicPeriod"/>
            </a:pPr>
            <a:r>
              <a:rPr lang="en-US" sz="2600" dirty="0"/>
              <a:t>Given a 4-way SA organization, there are </a:t>
            </a:r>
            <a:r>
              <a:rPr lang="en-US" sz="2600" u="sng" dirty="0">
                <a:solidFill>
                  <a:srgbClr val="FF0000"/>
                </a:solidFill>
              </a:rPr>
              <a:t>_16_</a:t>
            </a:r>
            <a:r>
              <a:rPr lang="en-US" sz="2600" dirty="0"/>
              <a:t> sets each of </a:t>
            </a:r>
            <a:r>
              <a:rPr lang="en-US" sz="2600" u="sng" dirty="0">
                <a:solidFill>
                  <a:srgbClr val="FF0000"/>
                </a:solidFill>
              </a:rPr>
              <a:t>_4_</a:t>
            </a:r>
            <a:r>
              <a:rPr lang="en-US" sz="2600" dirty="0"/>
              <a:t> blocks and </a:t>
            </a:r>
            <a:r>
              <a:rPr lang="en-US" sz="2600" u="sng" dirty="0">
                <a:solidFill>
                  <a:srgbClr val="FF0000"/>
                </a:solidFill>
              </a:rPr>
              <a:t>_4_</a:t>
            </a:r>
            <a:r>
              <a:rPr lang="en-US" sz="2600" dirty="0"/>
              <a:t> places a block from memory could be placed.</a:t>
            </a:r>
          </a:p>
          <a:p>
            <a:pPr marL="514350" indent="-514350">
              <a:lnSpc>
                <a:spcPct val="85000"/>
              </a:lnSpc>
              <a:spcBef>
                <a:spcPts val="600"/>
              </a:spcBef>
              <a:buFont typeface="+mj-lt"/>
              <a:buAutoNum type="arabicPeriod"/>
            </a:pPr>
            <a:r>
              <a:rPr lang="en-US" sz="2600" dirty="0"/>
              <a:t>Given an 8-way SA organization, there are </a:t>
            </a:r>
            <a:r>
              <a:rPr lang="en-US" sz="2600" u="sng" dirty="0">
                <a:solidFill>
                  <a:srgbClr val="FF0000"/>
                </a:solidFill>
              </a:rPr>
              <a:t>_8_</a:t>
            </a:r>
            <a:r>
              <a:rPr lang="en-US" sz="2600" dirty="0"/>
              <a:t> sets each of </a:t>
            </a:r>
            <a:r>
              <a:rPr lang="en-US" sz="2600" u="sng" dirty="0">
                <a:solidFill>
                  <a:srgbClr val="FF0000"/>
                </a:solidFill>
              </a:rPr>
              <a:t>_8_</a:t>
            </a:r>
            <a:r>
              <a:rPr lang="en-US" sz="2600" dirty="0"/>
              <a:t> blocks and </a:t>
            </a:r>
            <a:r>
              <a:rPr lang="en-US" sz="2600" u="sng" dirty="0">
                <a:solidFill>
                  <a:srgbClr val="FF0000"/>
                </a:solidFill>
              </a:rPr>
              <a:t>_8_</a:t>
            </a:r>
            <a:r>
              <a:rPr lang="en-US" sz="2600" dirty="0"/>
              <a:t> places a block from memory could be placed.</a:t>
            </a:r>
          </a:p>
        </p:txBody>
      </p:sp>
      <p:sp>
        <p:nvSpPr>
          <p:cNvPr id="17" name="Slide Number Placeholder 5"/>
          <p:cNvSpPr>
            <a:spLocks noGrp="1"/>
          </p:cNvSpPr>
          <p:nvPr>
            <p:ph type="sldNum" sz="quarter" idx="4294967295"/>
          </p:nvPr>
        </p:nvSpPr>
        <p:spPr>
          <a:xfrm>
            <a:off x="937661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36</a:t>
            </a:fld>
            <a:endParaRPr lang="en-US"/>
          </a:p>
        </p:txBody>
      </p:sp>
      <p:sp>
        <p:nvSpPr>
          <p:cNvPr id="9" name="TextBox 8"/>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0" name="TextBox 9"/>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4033350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Question: Cache Capacity 4</a:t>
            </a:r>
          </a:p>
        </p:txBody>
      </p:sp>
      <p:sp>
        <p:nvSpPr>
          <p:cNvPr id="4" name="Content Placeholder 3"/>
          <p:cNvSpPr>
            <a:spLocks noGrp="1"/>
          </p:cNvSpPr>
          <p:nvPr>
            <p:ph idx="1"/>
          </p:nvPr>
        </p:nvSpPr>
        <p:spPr>
          <a:xfrm>
            <a:off x="930442" y="1600200"/>
            <a:ext cx="10651958" cy="4800600"/>
          </a:xfrm>
        </p:spPr>
        <p:txBody>
          <a:bodyPr>
            <a:normAutofit/>
          </a:bodyPr>
          <a:lstStyle/>
          <a:p>
            <a:pPr>
              <a:lnSpc>
                <a:spcPct val="85000"/>
              </a:lnSpc>
              <a:spcBef>
                <a:spcPts val="600"/>
              </a:spcBef>
            </a:pPr>
            <a:r>
              <a:rPr lang="en-US" sz="2800" dirty="0"/>
              <a:t>For an N-way SA cache, # cache blocks = B, # sets = S, which statements hold?</a:t>
            </a:r>
          </a:p>
          <a:p>
            <a:pPr marL="0" indent="0">
              <a:lnSpc>
                <a:spcPct val="85000"/>
              </a:lnSpc>
              <a:spcBef>
                <a:spcPts val="600"/>
              </a:spcBef>
              <a:buNone/>
            </a:pPr>
            <a:r>
              <a:rPr lang="en-US" sz="2800" dirty="0"/>
              <a:t>	(</a:t>
            </a:r>
            <a:r>
              <a:rPr lang="en-US" sz="2800" dirty="0" err="1"/>
              <a:t>i</a:t>
            </a:r>
            <a:r>
              <a:rPr lang="en-US" sz="2800" dirty="0"/>
              <a:t>) The cache has B number of tags</a:t>
            </a:r>
          </a:p>
          <a:p>
            <a:pPr marL="0" indent="0">
              <a:lnSpc>
                <a:spcPct val="85000"/>
              </a:lnSpc>
              <a:spcBef>
                <a:spcPts val="600"/>
              </a:spcBef>
              <a:buNone/>
            </a:pPr>
            <a:r>
              <a:rPr lang="en-US" sz="2800" dirty="0"/>
              <a:t>	(ii) The cache needs N comparators</a:t>
            </a:r>
          </a:p>
          <a:p>
            <a:pPr marL="0" indent="0">
              <a:lnSpc>
                <a:spcPct val="85000"/>
              </a:lnSpc>
              <a:spcBef>
                <a:spcPts val="600"/>
              </a:spcBef>
              <a:buNone/>
            </a:pPr>
            <a:r>
              <a:rPr lang="en-US" sz="2800" dirty="0"/>
              <a:t>	(iii) B = N x S</a:t>
            </a:r>
          </a:p>
          <a:p>
            <a:pPr marL="0" indent="0">
              <a:lnSpc>
                <a:spcPct val="85000"/>
              </a:lnSpc>
              <a:spcBef>
                <a:spcPts val="600"/>
              </a:spcBef>
              <a:buNone/>
            </a:pPr>
            <a:r>
              <a:rPr lang="en-US" sz="2800" dirty="0"/>
              <a:t>	(iv) Size of </a:t>
            </a:r>
            <a:r>
              <a:rPr lang="en-US" altLang="zh-CN" sz="2800" dirty="0"/>
              <a:t>Set</a:t>
            </a:r>
            <a:r>
              <a:rPr lang="en-US" sz="2800" dirty="0"/>
              <a:t> Index (in # bits) = Log</a:t>
            </a:r>
            <a:r>
              <a:rPr lang="en-US" sz="2800" baseline="-25000" dirty="0"/>
              <a:t>2</a:t>
            </a:r>
            <a:r>
              <a:rPr lang="en-US" sz="2800" dirty="0"/>
              <a:t>(S)</a:t>
            </a:r>
            <a:br>
              <a:rPr lang="en-US" sz="2800" dirty="0"/>
            </a:br>
            <a:endParaRPr lang="en-US" sz="2800" dirty="0"/>
          </a:p>
          <a:p>
            <a:pPr marL="0" indent="0">
              <a:lnSpc>
                <a:spcPct val="85000"/>
              </a:lnSpc>
              <a:spcBef>
                <a:spcPts val="600"/>
              </a:spcBef>
              <a:buNone/>
            </a:pPr>
            <a:r>
              <a:rPr lang="en-US" dirty="0"/>
              <a:t>	</a:t>
            </a:r>
          </a:p>
        </p:txBody>
      </p:sp>
      <p:sp>
        <p:nvSpPr>
          <p:cNvPr id="17" name="Slide Number Placeholder 5"/>
          <p:cNvSpPr>
            <a:spLocks noGrp="1"/>
          </p:cNvSpPr>
          <p:nvPr>
            <p:ph type="sldNum" sz="quarter" idx="4294967295"/>
          </p:nvPr>
        </p:nvSpPr>
        <p:spPr>
          <a:xfrm>
            <a:off x="9296402"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37</a:t>
            </a:fld>
            <a:endParaRPr lang="en-US"/>
          </a:p>
        </p:txBody>
      </p:sp>
      <p:sp>
        <p:nvSpPr>
          <p:cNvPr id="10" name="TextBox 9"/>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1" name="TextBox 10"/>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2077907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Answer: Cache Capacity 4</a:t>
            </a:r>
          </a:p>
        </p:txBody>
      </p:sp>
      <p:sp>
        <p:nvSpPr>
          <p:cNvPr id="4" name="Content Placeholder 3"/>
          <p:cNvSpPr>
            <a:spLocks noGrp="1"/>
          </p:cNvSpPr>
          <p:nvPr>
            <p:ph idx="1"/>
          </p:nvPr>
        </p:nvSpPr>
        <p:spPr>
          <a:xfrm>
            <a:off x="930442" y="1600200"/>
            <a:ext cx="10651958" cy="4800600"/>
          </a:xfrm>
        </p:spPr>
        <p:txBody>
          <a:bodyPr>
            <a:normAutofit/>
          </a:bodyPr>
          <a:lstStyle/>
          <a:p>
            <a:pPr>
              <a:lnSpc>
                <a:spcPct val="85000"/>
              </a:lnSpc>
              <a:spcBef>
                <a:spcPts val="600"/>
              </a:spcBef>
            </a:pPr>
            <a:r>
              <a:rPr lang="en-US" sz="2800" dirty="0"/>
              <a:t>For an N-way SA cache, # cache blocks = B, # sets = S, which statements hold true?</a:t>
            </a:r>
          </a:p>
          <a:p>
            <a:pPr marL="0" indent="0">
              <a:lnSpc>
                <a:spcPct val="85000"/>
              </a:lnSpc>
              <a:spcBef>
                <a:spcPts val="600"/>
              </a:spcBef>
              <a:buNone/>
            </a:pPr>
            <a:r>
              <a:rPr lang="en-US" sz="2800" dirty="0"/>
              <a:t>	(</a:t>
            </a:r>
            <a:r>
              <a:rPr lang="en-US" sz="2800" dirty="0" err="1"/>
              <a:t>i</a:t>
            </a:r>
            <a:r>
              <a:rPr lang="en-US" sz="2800" dirty="0"/>
              <a:t>) The cache has B number of tags</a:t>
            </a:r>
          </a:p>
          <a:p>
            <a:pPr marL="0" indent="0">
              <a:lnSpc>
                <a:spcPct val="85000"/>
              </a:lnSpc>
              <a:spcBef>
                <a:spcPts val="600"/>
              </a:spcBef>
              <a:buNone/>
            </a:pPr>
            <a:r>
              <a:rPr lang="en-US" sz="2800" dirty="0"/>
              <a:t>	(ii) The cache needs N comparators</a:t>
            </a:r>
          </a:p>
          <a:p>
            <a:pPr marL="0" indent="0">
              <a:lnSpc>
                <a:spcPct val="85000"/>
              </a:lnSpc>
              <a:spcBef>
                <a:spcPts val="600"/>
              </a:spcBef>
              <a:buNone/>
            </a:pPr>
            <a:r>
              <a:rPr lang="en-US" sz="2800" dirty="0"/>
              <a:t>	(iii) B = N x S</a:t>
            </a:r>
          </a:p>
          <a:p>
            <a:pPr marL="0" indent="0">
              <a:lnSpc>
                <a:spcPct val="85000"/>
              </a:lnSpc>
              <a:spcBef>
                <a:spcPts val="600"/>
              </a:spcBef>
              <a:buNone/>
            </a:pPr>
            <a:r>
              <a:rPr lang="en-US" sz="2800" dirty="0"/>
              <a:t>	(iv) Size of </a:t>
            </a:r>
            <a:r>
              <a:rPr lang="en-US" altLang="zh-CN" sz="2800" dirty="0"/>
              <a:t>Set</a:t>
            </a:r>
            <a:r>
              <a:rPr lang="en-US" sz="2800" dirty="0"/>
              <a:t> Index (in # bits) = Log</a:t>
            </a:r>
            <a:r>
              <a:rPr lang="en-US" sz="2800" baseline="-25000" dirty="0"/>
              <a:t>2</a:t>
            </a:r>
            <a:r>
              <a:rPr lang="en-US" sz="2800" dirty="0"/>
              <a:t>(S)</a:t>
            </a:r>
          </a:p>
          <a:p>
            <a:pPr>
              <a:lnSpc>
                <a:spcPct val="85000"/>
              </a:lnSpc>
              <a:spcBef>
                <a:spcPts val="600"/>
              </a:spcBef>
            </a:pPr>
            <a:r>
              <a:rPr lang="en-US" altLang="zh-CN" sz="2800" dirty="0">
                <a:solidFill>
                  <a:srgbClr val="FF0000"/>
                </a:solidFill>
              </a:rPr>
              <a:t>A: All statements are true</a:t>
            </a:r>
            <a:endParaRPr lang="en-US" dirty="0">
              <a:solidFill>
                <a:srgbClr val="FF0000"/>
              </a:solidFill>
            </a:endParaRPr>
          </a:p>
        </p:txBody>
      </p:sp>
      <p:sp>
        <p:nvSpPr>
          <p:cNvPr id="17" name="Slide Number Placeholder 5"/>
          <p:cNvSpPr>
            <a:spLocks noGrp="1"/>
          </p:cNvSpPr>
          <p:nvPr>
            <p:ph type="sldNum" sz="quarter" idx="4294967295"/>
          </p:nvPr>
        </p:nvSpPr>
        <p:spPr>
          <a:xfrm>
            <a:off x="9296402"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38</a:t>
            </a:fld>
            <a:endParaRPr lang="en-US"/>
          </a:p>
        </p:txBody>
      </p:sp>
      <p:sp>
        <p:nvSpPr>
          <p:cNvPr id="10" name="TextBox 9"/>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1" name="TextBox 10"/>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1156419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013" y="197356"/>
            <a:ext cx="10972800" cy="1143000"/>
          </a:xfrm>
        </p:spPr>
        <p:txBody>
          <a:bodyPr/>
          <a:lstStyle/>
          <a:p>
            <a:r>
              <a:rPr lang="en-US" dirty="0"/>
              <a:t>Question: </a:t>
            </a:r>
            <a:r>
              <a:rPr lang="en-US" altLang="zh-CN" dirty="0"/>
              <a:t>Bits in Memory Address 1</a:t>
            </a:r>
            <a:endParaRPr lang="en-US" dirty="0"/>
          </a:p>
        </p:txBody>
      </p:sp>
      <p:sp>
        <p:nvSpPr>
          <p:cNvPr id="3" name="Content Placeholder 2"/>
          <p:cNvSpPr>
            <a:spLocks noGrp="1"/>
          </p:cNvSpPr>
          <p:nvPr>
            <p:ph idx="1"/>
          </p:nvPr>
        </p:nvSpPr>
        <p:spPr>
          <a:xfrm>
            <a:off x="609600" y="1219201"/>
            <a:ext cx="10972800" cy="1219200"/>
          </a:xfrm>
        </p:spPr>
        <p:txBody>
          <a:bodyPr>
            <a:normAutofit/>
          </a:bodyPr>
          <a:lstStyle/>
          <a:p>
            <a:r>
              <a:rPr lang="en-US" sz="2800" dirty="0"/>
              <a:t>32 bit address space, 32KB 4-way SA cache with 8-word blocks. What are the </a:t>
            </a:r>
            <a:r>
              <a:rPr lang="en-US" altLang="zh-CN" sz="2800" dirty="0"/>
              <a:t>lengths of </a:t>
            </a:r>
            <a:r>
              <a:rPr lang="en-US" sz="2800" dirty="0"/>
              <a:t>Tag - Set Index - Offset in the memory address?</a:t>
            </a:r>
          </a:p>
        </p:txBody>
      </p:sp>
      <p:graphicFrame>
        <p:nvGraphicFramePr>
          <p:cNvPr id="7" name="Table 6"/>
          <p:cNvGraphicFramePr>
            <a:graphicFrameLocks noGrp="1"/>
          </p:cNvGraphicFramePr>
          <p:nvPr>
            <p:extLst>
              <p:ext uri="{D42A27DB-BD31-4B8C-83A1-F6EECF244321}">
                <p14:modId xmlns:p14="http://schemas.microsoft.com/office/powerpoint/2010/main" val="841838106"/>
              </p:ext>
            </p:extLst>
          </p:nvPr>
        </p:nvGraphicFramePr>
        <p:xfrm>
          <a:off x="703906" y="2514599"/>
          <a:ext cx="6096000" cy="2377440"/>
        </p:xfrm>
        <a:graphic>
          <a:graphicData uri="http://schemas.openxmlformats.org/drawingml/2006/table">
            <a:tbl>
              <a:tblPr firstRow="1" bandRow="1">
                <a:tableStyleId>{5940675A-B579-460E-94D1-54222C63F5DA}</a:tableStyleId>
              </a:tblPr>
              <a:tblGrid>
                <a:gridCol w="965703">
                  <a:extLst>
                    <a:ext uri="{9D8B030D-6E8A-4147-A177-3AD203B41FA5}">
                      <a16:colId xmlns:a16="http://schemas.microsoft.com/office/drawing/2014/main" val="20000"/>
                    </a:ext>
                  </a:extLst>
                </a:gridCol>
                <a:gridCol w="5130297">
                  <a:extLst>
                    <a:ext uri="{9D8B030D-6E8A-4147-A177-3AD203B41FA5}">
                      <a16:colId xmlns:a16="http://schemas.microsoft.com/office/drawing/2014/main" val="20001"/>
                    </a:ext>
                  </a:extLst>
                </a:gridCol>
              </a:tblGrid>
              <a:tr h="370840">
                <a:tc>
                  <a:txBody>
                    <a:bodyPr/>
                    <a:lstStyle/>
                    <a:p>
                      <a:r>
                        <a:rPr lang="en-US" sz="2000" b="1" dirty="0"/>
                        <a:t>1</a:t>
                      </a:r>
                    </a:p>
                  </a:txBody>
                  <a:tcPr/>
                </a:tc>
                <a:tc>
                  <a:txBody>
                    <a:bodyPr/>
                    <a:lstStyle/>
                    <a:p>
                      <a:r>
                        <a:rPr lang="en-US" sz="2000" b="1" dirty="0"/>
                        <a:t>T - 21</a:t>
                      </a:r>
                      <a:r>
                        <a:rPr lang="en-US" sz="2000" b="1" baseline="0" dirty="0"/>
                        <a:t>         </a:t>
                      </a:r>
                      <a:r>
                        <a:rPr lang="en-US" altLang="zh-CN" sz="2000" b="1" baseline="0" dirty="0"/>
                        <a:t>S</a:t>
                      </a:r>
                      <a:r>
                        <a:rPr lang="en-US" sz="2000" b="1" baseline="0" dirty="0"/>
                        <a:t>I </a:t>
                      </a:r>
                      <a:r>
                        <a:rPr lang="en-US" sz="2000" b="1" dirty="0"/>
                        <a:t>- </a:t>
                      </a:r>
                      <a:r>
                        <a:rPr lang="en-US" sz="2000" b="1" baseline="0" dirty="0"/>
                        <a:t>8         O – 3</a:t>
                      </a:r>
                      <a:endParaRPr lang="en-US" sz="2000" b="1" dirty="0"/>
                    </a:p>
                  </a:txBody>
                  <a:tcPr/>
                </a:tc>
                <a:extLst>
                  <a:ext uri="{0D108BD9-81ED-4DB2-BD59-A6C34878D82A}">
                    <a16:rowId xmlns:a16="http://schemas.microsoft.com/office/drawing/2014/main" val="10000"/>
                  </a:ext>
                </a:extLst>
              </a:tr>
              <a:tr h="370840">
                <a:tc>
                  <a:txBody>
                    <a:bodyPr/>
                    <a:lstStyle/>
                    <a:p>
                      <a:r>
                        <a:rPr lang="en-US" sz="2000" b="1" dirty="0"/>
                        <a:t>2</a:t>
                      </a:r>
                    </a:p>
                  </a:txBody>
                  <a:tcPr/>
                </a:tc>
                <a:tc>
                  <a:txBody>
                    <a:bodyPr/>
                    <a:lstStyle/>
                    <a:p>
                      <a:r>
                        <a:rPr lang="en-US" sz="2000" b="1" dirty="0"/>
                        <a:t>T - 19         </a:t>
                      </a:r>
                      <a:r>
                        <a:rPr lang="en-US" altLang="zh-CN" sz="2000" b="1" dirty="0"/>
                        <a:t>S</a:t>
                      </a:r>
                      <a:r>
                        <a:rPr lang="en-US" sz="2000" b="1" dirty="0"/>
                        <a:t>I - 10</a:t>
                      </a:r>
                      <a:r>
                        <a:rPr lang="en-US" sz="2000" b="1" baseline="0" dirty="0"/>
                        <a:t>       </a:t>
                      </a:r>
                      <a:r>
                        <a:rPr lang="en-US" sz="2000" b="1" dirty="0"/>
                        <a:t>O – 3</a:t>
                      </a:r>
                    </a:p>
                  </a:txBody>
                  <a:tcPr/>
                </a:tc>
                <a:extLst>
                  <a:ext uri="{0D108BD9-81ED-4DB2-BD59-A6C34878D82A}">
                    <a16:rowId xmlns:a16="http://schemas.microsoft.com/office/drawing/2014/main" val="10001"/>
                  </a:ext>
                </a:extLst>
              </a:tr>
              <a:tr h="370840">
                <a:tc>
                  <a:txBody>
                    <a:bodyPr/>
                    <a:lstStyle/>
                    <a:p>
                      <a:r>
                        <a:rPr lang="en-US" sz="2000" b="1" dirty="0"/>
                        <a:t>3</a:t>
                      </a:r>
                    </a:p>
                  </a:txBody>
                  <a:tcPr/>
                </a:tc>
                <a:tc>
                  <a:txBody>
                    <a:bodyPr/>
                    <a:lstStyle/>
                    <a:p>
                      <a:r>
                        <a:rPr lang="en-US" sz="2000" b="1" dirty="0"/>
                        <a:t>T - 17         </a:t>
                      </a:r>
                      <a:r>
                        <a:rPr lang="en-US" altLang="zh-CN" sz="2000" b="1" dirty="0"/>
                        <a:t>S</a:t>
                      </a:r>
                      <a:r>
                        <a:rPr lang="en-US" sz="2000" b="1" dirty="0"/>
                        <a:t>I - 12</a:t>
                      </a:r>
                      <a:r>
                        <a:rPr lang="en-US" sz="2000" b="1" baseline="0" dirty="0"/>
                        <a:t>       </a:t>
                      </a:r>
                      <a:r>
                        <a:rPr lang="en-US" sz="2000" b="1" dirty="0"/>
                        <a:t>O – 3</a:t>
                      </a:r>
                    </a:p>
                  </a:txBody>
                  <a:tcPr/>
                </a:tc>
                <a:extLst>
                  <a:ext uri="{0D108BD9-81ED-4DB2-BD59-A6C34878D82A}">
                    <a16:rowId xmlns:a16="http://schemas.microsoft.com/office/drawing/2014/main" val="10002"/>
                  </a:ext>
                </a:extLst>
              </a:tr>
              <a:tr h="370840">
                <a:tc>
                  <a:txBody>
                    <a:bodyPr/>
                    <a:lstStyle/>
                    <a:p>
                      <a:r>
                        <a:rPr lang="en-US" sz="2000" b="1" dirty="0"/>
                        <a:t>4</a:t>
                      </a:r>
                    </a:p>
                  </a:txBody>
                  <a:tcPr/>
                </a:tc>
                <a:tc>
                  <a:txBody>
                    <a:bodyPr/>
                    <a:lstStyle/>
                    <a:p>
                      <a:r>
                        <a:rPr lang="en-US" sz="2000" b="1" dirty="0"/>
                        <a:t>T</a:t>
                      </a:r>
                      <a:r>
                        <a:rPr lang="en-US" sz="2000" b="1" baseline="0" dirty="0"/>
                        <a:t> - 19         SI - 8         O – 5</a:t>
                      </a:r>
                      <a:endParaRPr lang="en-US" sz="2000" b="1" dirty="0"/>
                    </a:p>
                  </a:txBody>
                  <a:tcPr/>
                </a:tc>
                <a:extLst>
                  <a:ext uri="{0D108BD9-81ED-4DB2-BD59-A6C34878D82A}">
                    <a16:rowId xmlns:a16="http://schemas.microsoft.com/office/drawing/2014/main" val="10003"/>
                  </a:ext>
                </a:extLst>
              </a:tr>
              <a:tr h="370840">
                <a:tc>
                  <a:txBody>
                    <a:bodyPr/>
                    <a:lstStyle/>
                    <a:p>
                      <a:r>
                        <a:rPr lang="en-US" sz="2000" b="1" dirty="0"/>
                        <a:t>5</a:t>
                      </a:r>
                    </a:p>
                  </a:txBody>
                  <a:tcPr/>
                </a:tc>
                <a:tc>
                  <a:txBody>
                    <a:bodyPr/>
                    <a:lstStyle/>
                    <a:p>
                      <a:r>
                        <a:rPr lang="en-US" sz="2000" b="1" dirty="0"/>
                        <a:t>T</a:t>
                      </a:r>
                      <a:r>
                        <a:rPr lang="en-US" sz="2000" b="1" baseline="0" dirty="0"/>
                        <a:t> - 18         SI - 10       O – 4</a:t>
                      </a:r>
                      <a:endParaRPr lang="en-US" sz="2000" b="1" dirty="0"/>
                    </a:p>
                  </a:txBody>
                  <a:tcPr/>
                </a:tc>
                <a:extLst>
                  <a:ext uri="{0D108BD9-81ED-4DB2-BD59-A6C34878D82A}">
                    <a16:rowId xmlns:a16="http://schemas.microsoft.com/office/drawing/2014/main" val="10004"/>
                  </a:ext>
                </a:extLst>
              </a:tr>
              <a:tr h="370840">
                <a:tc>
                  <a:txBody>
                    <a:bodyPr/>
                    <a:lstStyle/>
                    <a:p>
                      <a:r>
                        <a:rPr lang="en-US" sz="2000" b="1" dirty="0"/>
                        <a:t>6</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a:t>T</a:t>
                      </a:r>
                      <a:r>
                        <a:rPr lang="en-US" sz="2000" b="1" baseline="0" dirty="0"/>
                        <a:t> - 15         SI - 12       O - 5</a:t>
                      </a:r>
                      <a:endParaRPr lang="en-US" sz="2000" b="1" dirty="0"/>
                    </a:p>
                  </a:txBody>
                  <a:tcPr/>
                </a:tc>
                <a:extLst>
                  <a:ext uri="{0D108BD9-81ED-4DB2-BD59-A6C34878D82A}">
                    <a16:rowId xmlns:a16="http://schemas.microsoft.com/office/drawing/2014/main" val="10005"/>
                  </a:ext>
                </a:extLst>
              </a:tr>
            </a:tbl>
          </a:graphicData>
        </a:graphic>
      </p:graphicFrame>
      <p:sp>
        <p:nvSpPr>
          <p:cNvPr id="8" name="Slide Number Placeholder 7"/>
          <p:cNvSpPr>
            <a:spLocks noGrp="1"/>
          </p:cNvSpPr>
          <p:nvPr>
            <p:ph type="sldNum" sz="quarter" idx="4294967295"/>
          </p:nvPr>
        </p:nvSpPr>
        <p:spPr>
          <a:xfrm>
            <a:off x="11506200" y="6324600"/>
            <a:ext cx="2133600" cy="365125"/>
          </a:xfrm>
        </p:spPr>
        <p:txBody>
          <a:bodyPr/>
          <a:lstStyle/>
          <a:p>
            <a:fld id="{3CC63E4C-4642-794D-A2FD-70F6B81535F5}" type="slidenum">
              <a:rPr lang="en-US" smtClean="0">
                <a:solidFill>
                  <a:prstClr val="black">
                    <a:tint val="75000"/>
                  </a:prstClr>
                </a:solidFill>
              </a:rPr>
              <a:pPr/>
              <a:t>39</a:t>
            </a:fld>
            <a:endParaRPr lang="en-US" dirty="0">
              <a:solidFill>
                <a:prstClr val="black">
                  <a:tint val="75000"/>
                </a:prstClr>
              </a:solidFill>
            </a:endParaRPr>
          </a:p>
        </p:txBody>
      </p:sp>
      <p:sp>
        <p:nvSpPr>
          <p:cNvPr id="9" name="TextBox 8"/>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0" name="TextBox 9"/>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904546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047A-EE68-5B76-8BBD-6D588E0660C4}"/>
              </a:ext>
            </a:extLst>
          </p:cNvPr>
          <p:cNvSpPr>
            <a:spLocks noGrp="1"/>
          </p:cNvSpPr>
          <p:nvPr>
            <p:ph type="title"/>
          </p:nvPr>
        </p:nvSpPr>
        <p:spPr/>
        <p:txBody>
          <a:bodyPr/>
          <a:lstStyle/>
          <a:p>
            <a:r>
              <a:rPr lang="en-US" dirty="0"/>
              <a:t>Quiz</a:t>
            </a:r>
            <a:endParaRPr lang="en-SE" dirty="0"/>
          </a:p>
        </p:txBody>
      </p:sp>
      <p:sp>
        <p:nvSpPr>
          <p:cNvPr id="3" name="Content Placeholder 2">
            <a:extLst>
              <a:ext uri="{FF2B5EF4-FFF2-40B4-BE49-F238E27FC236}">
                <a16:creationId xmlns:a16="http://schemas.microsoft.com/office/drawing/2014/main" id="{86942D27-9669-47FF-53E2-F1A26E354108}"/>
              </a:ext>
            </a:extLst>
          </p:cNvPr>
          <p:cNvSpPr>
            <a:spLocks noGrp="1"/>
          </p:cNvSpPr>
          <p:nvPr>
            <p:ph idx="1"/>
          </p:nvPr>
        </p:nvSpPr>
        <p:spPr/>
        <p:txBody>
          <a:bodyPr>
            <a:normAutofit fontScale="85000" lnSpcReduction="20000"/>
          </a:bodyPr>
          <a:lstStyle/>
          <a:p>
            <a:r>
              <a:rPr lang="en-GB" dirty="0"/>
              <a:t>Memory hierarchies take advantage of spatial locality by keeping the most recent data items closer to the processor.</a:t>
            </a:r>
          </a:p>
          <a:p>
            <a:pPr lvl="1"/>
            <a:r>
              <a:rPr lang="en-GB" dirty="0"/>
              <a:t>False. This is called temporal locality.</a:t>
            </a:r>
          </a:p>
          <a:p>
            <a:r>
              <a:rPr lang="en-GB" dirty="0"/>
              <a:t>For a given cache size, a larger block size may cause lower hit rate than a smaller one.</a:t>
            </a:r>
          </a:p>
          <a:p>
            <a:pPr lvl="1"/>
            <a:r>
              <a:rPr lang="en-GB" dirty="0"/>
              <a:t>True. The relationship between block size and hit rate is non-monotonic. A large block size leads to fewer cache blocks, so it may cause lower hit rate since useless junk may be brought into cache along with useful data. But it may lead to higher hit rate if the program has good locality. </a:t>
            </a:r>
          </a:p>
          <a:p>
            <a:r>
              <a:rPr lang="en-GB" dirty="0"/>
              <a:t>If you know your computer’s cache size, you can often make your code run faster.</a:t>
            </a:r>
          </a:p>
          <a:p>
            <a:pPr lvl="1"/>
            <a:r>
              <a:rPr lang="en-GB" dirty="0"/>
              <a:t>True. By tuning your code to be cache-aware.</a:t>
            </a:r>
            <a:endParaRPr lang="en-SE" dirty="0"/>
          </a:p>
        </p:txBody>
      </p:sp>
      <p:sp>
        <p:nvSpPr>
          <p:cNvPr id="5" name="Slide Number Placeholder 5">
            <a:extLst>
              <a:ext uri="{FF2B5EF4-FFF2-40B4-BE49-F238E27FC236}">
                <a16:creationId xmlns:a16="http://schemas.microsoft.com/office/drawing/2014/main" id="{35915231-452E-18F1-357D-430D559E68B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pPr/>
              <a:t>4</a:t>
            </a:fld>
            <a:endParaRPr lang="en-US" dirty="0"/>
          </a:p>
        </p:txBody>
      </p:sp>
    </p:spTree>
    <p:extLst>
      <p:ext uri="{BB962C8B-B14F-4D97-AF65-F5344CB8AC3E}">
        <p14:creationId xmlns:p14="http://schemas.microsoft.com/office/powerpoint/2010/main" val="600219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10972800" cy="1219200"/>
          </a:xfrm>
        </p:spPr>
        <p:txBody>
          <a:bodyPr>
            <a:normAutofit/>
          </a:bodyPr>
          <a:lstStyle/>
          <a:p>
            <a:r>
              <a:rPr lang="en-US" sz="2800" dirty="0"/>
              <a:t>32 bit address space, 32KB 4-way SA cache with 8-word blocks. What are the </a:t>
            </a:r>
            <a:r>
              <a:rPr lang="en-US" altLang="zh-CN" sz="2800" dirty="0"/>
              <a:t>lengths of </a:t>
            </a:r>
            <a:r>
              <a:rPr lang="en-US" sz="2800" dirty="0"/>
              <a:t>Tag - Set Index - Offset in the memory address?</a:t>
            </a:r>
          </a:p>
        </p:txBody>
      </p:sp>
      <p:graphicFrame>
        <p:nvGraphicFramePr>
          <p:cNvPr id="7" name="Table 6"/>
          <p:cNvGraphicFramePr>
            <a:graphicFrameLocks noGrp="1"/>
          </p:cNvGraphicFramePr>
          <p:nvPr>
            <p:extLst>
              <p:ext uri="{D42A27DB-BD31-4B8C-83A1-F6EECF244321}">
                <p14:modId xmlns:p14="http://schemas.microsoft.com/office/powerpoint/2010/main" val="3627716615"/>
              </p:ext>
            </p:extLst>
          </p:nvPr>
        </p:nvGraphicFramePr>
        <p:xfrm>
          <a:off x="703906" y="2514599"/>
          <a:ext cx="6096000" cy="2377440"/>
        </p:xfrm>
        <a:graphic>
          <a:graphicData uri="http://schemas.openxmlformats.org/drawingml/2006/table">
            <a:tbl>
              <a:tblPr firstRow="1" bandRow="1">
                <a:tableStyleId>{5940675A-B579-460E-94D1-54222C63F5DA}</a:tableStyleId>
              </a:tblPr>
              <a:tblGrid>
                <a:gridCol w="965703">
                  <a:extLst>
                    <a:ext uri="{9D8B030D-6E8A-4147-A177-3AD203B41FA5}">
                      <a16:colId xmlns:a16="http://schemas.microsoft.com/office/drawing/2014/main" val="20000"/>
                    </a:ext>
                  </a:extLst>
                </a:gridCol>
                <a:gridCol w="5130297">
                  <a:extLst>
                    <a:ext uri="{9D8B030D-6E8A-4147-A177-3AD203B41FA5}">
                      <a16:colId xmlns:a16="http://schemas.microsoft.com/office/drawing/2014/main" val="20001"/>
                    </a:ext>
                  </a:extLst>
                </a:gridCol>
              </a:tblGrid>
              <a:tr h="370840">
                <a:tc>
                  <a:txBody>
                    <a:bodyPr/>
                    <a:lstStyle/>
                    <a:p>
                      <a:r>
                        <a:rPr lang="en-US" sz="2000" b="1" dirty="0"/>
                        <a:t>1</a:t>
                      </a:r>
                    </a:p>
                  </a:txBody>
                  <a:tcPr/>
                </a:tc>
                <a:tc>
                  <a:txBody>
                    <a:bodyPr/>
                    <a:lstStyle/>
                    <a:p>
                      <a:r>
                        <a:rPr lang="en-US" sz="2000" b="1" dirty="0"/>
                        <a:t>T - 21</a:t>
                      </a:r>
                      <a:r>
                        <a:rPr lang="en-US" sz="2000" b="1" baseline="0" dirty="0"/>
                        <a:t>         </a:t>
                      </a:r>
                      <a:r>
                        <a:rPr lang="en-US" altLang="zh-CN" sz="2000" b="1" baseline="0" dirty="0"/>
                        <a:t>S</a:t>
                      </a:r>
                      <a:r>
                        <a:rPr lang="en-US" sz="2000" b="1" baseline="0" dirty="0"/>
                        <a:t>I </a:t>
                      </a:r>
                      <a:r>
                        <a:rPr lang="en-US" sz="2000" b="1" dirty="0"/>
                        <a:t>- </a:t>
                      </a:r>
                      <a:r>
                        <a:rPr lang="en-US" sz="2000" b="1" baseline="0" dirty="0"/>
                        <a:t>8         O – 3</a:t>
                      </a:r>
                      <a:endParaRPr lang="en-US" sz="2000" b="1" dirty="0"/>
                    </a:p>
                  </a:txBody>
                  <a:tcPr/>
                </a:tc>
                <a:extLst>
                  <a:ext uri="{0D108BD9-81ED-4DB2-BD59-A6C34878D82A}">
                    <a16:rowId xmlns:a16="http://schemas.microsoft.com/office/drawing/2014/main" val="10000"/>
                  </a:ext>
                </a:extLst>
              </a:tr>
              <a:tr h="370840">
                <a:tc>
                  <a:txBody>
                    <a:bodyPr/>
                    <a:lstStyle/>
                    <a:p>
                      <a:r>
                        <a:rPr lang="en-US" sz="2000" b="1" dirty="0"/>
                        <a:t>2</a:t>
                      </a:r>
                    </a:p>
                  </a:txBody>
                  <a:tcPr/>
                </a:tc>
                <a:tc>
                  <a:txBody>
                    <a:bodyPr/>
                    <a:lstStyle/>
                    <a:p>
                      <a:r>
                        <a:rPr lang="en-US" sz="2000" b="1" dirty="0"/>
                        <a:t>T - 19         </a:t>
                      </a:r>
                      <a:r>
                        <a:rPr lang="en-US" altLang="zh-CN" sz="2000" b="1" dirty="0"/>
                        <a:t>S</a:t>
                      </a:r>
                      <a:r>
                        <a:rPr lang="en-US" sz="2000" b="1" dirty="0"/>
                        <a:t>I - 10</a:t>
                      </a:r>
                      <a:r>
                        <a:rPr lang="en-US" sz="2000" b="1" baseline="0" dirty="0"/>
                        <a:t>       </a:t>
                      </a:r>
                      <a:r>
                        <a:rPr lang="en-US" sz="2000" b="1" dirty="0"/>
                        <a:t>O – 3</a:t>
                      </a:r>
                    </a:p>
                  </a:txBody>
                  <a:tcPr/>
                </a:tc>
                <a:extLst>
                  <a:ext uri="{0D108BD9-81ED-4DB2-BD59-A6C34878D82A}">
                    <a16:rowId xmlns:a16="http://schemas.microsoft.com/office/drawing/2014/main" val="10001"/>
                  </a:ext>
                </a:extLst>
              </a:tr>
              <a:tr h="370840">
                <a:tc>
                  <a:txBody>
                    <a:bodyPr/>
                    <a:lstStyle/>
                    <a:p>
                      <a:r>
                        <a:rPr lang="en-US" sz="2000" b="1" dirty="0"/>
                        <a:t>3</a:t>
                      </a:r>
                    </a:p>
                  </a:txBody>
                  <a:tcPr/>
                </a:tc>
                <a:tc>
                  <a:txBody>
                    <a:bodyPr/>
                    <a:lstStyle/>
                    <a:p>
                      <a:r>
                        <a:rPr lang="en-US" sz="2000" b="1" dirty="0"/>
                        <a:t>T - 17         </a:t>
                      </a:r>
                      <a:r>
                        <a:rPr lang="en-US" altLang="zh-CN" sz="2000" b="1" dirty="0"/>
                        <a:t>S</a:t>
                      </a:r>
                      <a:r>
                        <a:rPr lang="en-US" sz="2000" b="1" dirty="0"/>
                        <a:t>I - 12</a:t>
                      </a:r>
                      <a:r>
                        <a:rPr lang="en-US" sz="2000" b="1" baseline="0" dirty="0"/>
                        <a:t>       </a:t>
                      </a:r>
                      <a:r>
                        <a:rPr lang="en-US" sz="2000" b="1" dirty="0"/>
                        <a:t>O – 3</a:t>
                      </a:r>
                    </a:p>
                  </a:txBody>
                  <a:tcPr/>
                </a:tc>
                <a:extLst>
                  <a:ext uri="{0D108BD9-81ED-4DB2-BD59-A6C34878D82A}">
                    <a16:rowId xmlns:a16="http://schemas.microsoft.com/office/drawing/2014/main" val="10002"/>
                  </a:ext>
                </a:extLst>
              </a:tr>
              <a:tr h="370840">
                <a:tc>
                  <a:txBody>
                    <a:bodyPr/>
                    <a:lstStyle/>
                    <a:p>
                      <a:r>
                        <a:rPr lang="en-US" sz="2000" b="1" dirty="0"/>
                        <a:t>4</a:t>
                      </a:r>
                    </a:p>
                  </a:txBody>
                  <a:tcPr/>
                </a:tc>
                <a:tc>
                  <a:txBody>
                    <a:bodyPr/>
                    <a:lstStyle/>
                    <a:p>
                      <a:r>
                        <a:rPr lang="en-US" sz="2000" b="1" dirty="0"/>
                        <a:t>T</a:t>
                      </a:r>
                      <a:r>
                        <a:rPr lang="en-US" sz="2000" b="1" baseline="0" dirty="0"/>
                        <a:t> - 19         SI - 8         O – 5</a:t>
                      </a:r>
                      <a:endParaRPr lang="en-US" sz="2000" b="1" dirty="0"/>
                    </a:p>
                  </a:txBody>
                  <a:tcPr/>
                </a:tc>
                <a:extLst>
                  <a:ext uri="{0D108BD9-81ED-4DB2-BD59-A6C34878D82A}">
                    <a16:rowId xmlns:a16="http://schemas.microsoft.com/office/drawing/2014/main" val="10003"/>
                  </a:ext>
                </a:extLst>
              </a:tr>
              <a:tr h="370840">
                <a:tc>
                  <a:txBody>
                    <a:bodyPr/>
                    <a:lstStyle/>
                    <a:p>
                      <a:r>
                        <a:rPr lang="en-US" sz="2000" b="1" dirty="0"/>
                        <a:t>5</a:t>
                      </a:r>
                    </a:p>
                  </a:txBody>
                  <a:tcPr/>
                </a:tc>
                <a:tc>
                  <a:txBody>
                    <a:bodyPr/>
                    <a:lstStyle/>
                    <a:p>
                      <a:r>
                        <a:rPr lang="en-US" sz="2000" b="1" dirty="0"/>
                        <a:t>T</a:t>
                      </a:r>
                      <a:r>
                        <a:rPr lang="en-US" sz="2000" b="1" baseline="0" dirty="0"/>
                        <a:t> - 18         SI - 10       O – 4</a:t>
                      </a:r>
                      <a:endParaRPr lang="en-US" sz="2000" b="1" dirty="0"/>
                    </a:p>
                  </a:txBody>
                  <a:tcPr/>
                </a:tc>
                <a:extLst>
                  <a:ext uri="{0D108BD9-81ED-4DB2-BD59-A6C34878D82A}">
                    <a16:rowId xmlns:a16="http://schemas.microsoft.com/office/drawing/2014/main" val="10004"/>
                  </a:ext>
                </a:extLst>
              </a:tr>
              <a:tr h="370840">
                <a:tc>
                  <a:txBody>
                    <a:bodyPr/>
                    <a:lstStyle/>
                    <a:p>
                      <a:r>
                        <a:rPr lang="en-US" sz="2000" b="1" dirty="0"/>
                        <a:t>6</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a:t>T</a:t>
                      </a:r>
                      <a:r>
                        <a:rPr lang="en-US" sz="2000" b="1" baseline="0" dirty="0"/>
                        <a:t> - 15         SI - 12       O - 5</a:t>
                      </a:r>
                      <a:endParaRPr lang="en-US" sz="2000" b="1" dirty="0"/>
                    </a:p>
                  </a:txBody>
                  <a:tcPr/>
                </a:tc>
                <a:extLst>
                  <a:ext uri="{0D108BD9-81ED-4DB2-BD59-A6C34878D82A}">
                    <a16:rowId xmlns:a16="http://schemas.microsoft.com/office/drawing/2014/main" val="10005"/>
                  </a:ext>
                </a:extLst>
              </a:tr>
            </a:tbl>
          </a:graphicData>
        </a:graphic>
      </p:graphicFrame>
      <p:sp>
        <p:nvSpPr>
          <p:cNvPr id="8" name="Slide Number Placeholder 7"/>
          <p:cNvSpPr>
            <a:spLocks noGrp="1"/>
          </p:cNvSpPr>
          <p:nvPr>
            <p:ph type="sldNum" sz="quarter" idx="4294967295"/>
          </p:nvPr>
        </p:nvSpPr>
        <p:spPr>
          <a:xfrm>
            <a:off x="11506200" y="6324600"/>
            <a:ext cx="2133600" cy="365125"/>
          </a:xfrm>
        </p:spPr>
        <p:txBody>
          <a:bodyPr/>
          <a:lstStyle/>
          <a:p>
            <a:fld id="{3CC63E4C-4642-794D-A2FD-70F6B81535F5}" type="slidenum">
              <a:rPr lang="en-US" smtClean="0">
                <a:solidFill>
                  <a:prstClr val="black">
                    <a:tint val="75000"/>
                  </a:prstClr>
                </a:solidFill>
              </a:rPr>
              <a:pPr/>
              <a:t>40</a:t>
            </a:fld>
            <a:endParaRPr lang="en-US" dirty="0">
              <a:solidFill>
                <a:prstClr val="black">
                  <a:tint val="75000"/>
                </a:prstClr>
              </a:solidFill>
            </a:endParaRPr>
          </a:p>
        </p:txBody>
      </p:sp>
      <p:sp>
        <p:nvSpPr>
          <p:cNvPr id="9" name="Rectangle 8"/>
          <p:cNvSpPr/>
          <p:nvPr/>
        </p:nvSpPr>
        <p:spPr>
          <a:xfrm>
            <a:off x="685800" y="3657005"/>
            <a:ext cx="4037846" cy="488887"/>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934200" y="2399691"/>
            <a:ext cx="5389431" cy="2246769"/>
          </a:xfrm>
          <a:prstGeom prst="rect">
            <a:avLst/>
          </a:prstGeom>
          <a:noFill/>
        </p:spPr>
        <p:txBody>
          <a:bodyPr wrap="square" rtlCol="0">
            <a:spAutoFit/>
          </a:bodyPr>
          <a:lstStyle/>
          <a:p>
            <a:r>
              <a:rPr lang="en-US" altLang="zh-CN" sz="2000" dirty="0">
                <a:solidFill>
                  <a:schemeClr val="accent2"/>
                </a:solidFill>
              </a:rPr>
              <a:t>Bytes/block=8 words=32B </a:t>
            </a:r>
            <a:r>
              <a:rPr lang="en-US" sz="2000" dirty="0">
                <a:solidFill>
                  <a:schemeClr val="accent2"/>
                </a:solidFill>
              </a:rPr>
              <a:t>=&gt; Offset is 5b</a:t>
            </a:r>
          </a:p>
          <a:p>
            <a:r>
              <a:rPr lang="en-US" sz="2000" dirty="0">
                <a:solidFill>
                  <a:schemeClr val="accent2"/>
                </a:solidFill>
              </a:rPr>
              <a:t>cache capacity (32KB) = # cache blocks*32B/block</a:t>
            </a:r>
          </a:p>
          <a:p>
            <a:r>
              <a:rPr lang="en-US" sz="2000" dirty="0">
                <a:solidFill>
                  <a:schemeClr val="accent2"/>
                </a:solidFill>
              </a:rPr>
              <a:t>=&gt; # cache blocks = 1K = 2</a:t>
            </a:r>
            <a:r>
              <a:rPr lang="en-US" sz="2000" baseline="30000" dirty="0">
                <a:solidFill>
                  <a:schemeClr val="accent2"/>
                </a:solidFill>
              </a:rPr>
              <a:t>10</a:t>
            </a:r>
          </a:p>
          <a:p>
            <a:r>
              <a:rPr lang="en-US" altLang="zh-CN" sz="2000" dirty="0">
                <a:solidFill>
                  <a:schemeClr val="accent2"/>
                </a:solidFill>
              </a:rPr>
              <a:t># cache blocks (</a:t>
            </a:r>
            <a:r>
              <a:rPr lang="en-US" sz="2000" dirty="0">
                <a:solidFill>
                  <a:schemeClr val="accent2"/>
                </a:solidFill>
              </a:rPr>
              <a:t>2</a:t>
            </a:r>
            <a:r>
              <a:rPr lang="en-US" sz="2000" baseline="30000" dirty="0">
                <a:solidFill>
                  <a:schemeClr val="accent2"/>
                </a:solidFill>
              </a:rPr>
              <a:t>10</a:t>
            </a:r>
            <a:r>
              <a:rPr lang="en-US" altLang="zh-CN" sz="2000" dirty="0">
                <a:solidFill>
                  <a:schemeClr val="accent2"/>
                </a:solidFill>
              </a:rPr>
              <a:t>) = # ways (4) * # sets</a:t>
            </a:r>
          </a:p>
          <a:p>
            <a:r>
              <a:rPr lang="en-US" sz="2000" dirty="0">
                <a:solidFill>
                  <a:schemeClr val="accent2"/>
                </a:solidFill>
              </a:rPr>
              <a:t>=&gt; </a:t>
            </a:r>
            <a:r>
              <a:rPr lang="en-US" altLang="zh-CN" sz="2000" dirty="0">
                <a:solidFill>
                  <a:schemeClr val="accent2"/>
                </a:solidFill>
              </a:rPr>
              <a:t># sets = 2</a:t>
            </a:r>
            <a:r>
              <a:rPr lang="en-US" altLang="zh-CN" sz="2000" baseline="30000" dirty="0">
                <a:solidFill>
                  <a:schemeClr val="accent2"/>
                </a:solidFill>
              </a:rPr>
              <a:t>8</a:t>
            </a:r>
            <a:r>
              <a:rPr lang="en-US" sz="2000" dirty="0">
                <a:solidFill>
                  <a:schemeClr val="accent2"/>
                </a:solidFill>
              </a:rPr>
              <a:t> =&gt; Set Index has 8b</a:t>
            </a:r>
          </a:p>
          <a:p>
            <a:r>
              <a:rPr lang="en-US" sz="2000" dirty="0">
                <a:solidFill>
                  <a:schemeClr val="accent2"/>
                </a:solidFill>
              </a:rPr>
              <a:t>Memory address length (32) </a:t>
            </a:r>
          </a:p>
          <a:p>
            <a:r>
              <a:rPr lang="en-US" sz="2000" dirty="0">
                <a:solidFill>
                  <a:schemeClr val="accent2"/>
                </a:solidFill>
              </a:rPr>
              <a:t>=&gt; T = 32</a:t>
            </a:r>
            <a:r>
              <a:rPr lang="en-US" altLang="zh-CN" sz="2000" dirty="0">
                <a:solidFill>
                  <a:schemeClr val="accent2"/>
                </a:solidFill>
              </a:rPr>
              <a:t>b</a:t>
            </a:r>
            <a:r>
              <a:rPr lang="en-US" sz="2000" dirty="0">
                <a:solidFill>
                  <a:schemeClr val="accent2"/>
                </a:solidFill>
              </a:rPr>
              <a:t> – (8b+5b) = 19b</a:t>
            </a:r>
          </a:p>
        </p:txBody>
      </p:sp>
      <p:sp>
        <p:nvSpPr>
          <p:cNvPr id="11" name="Title 1"/>
          <p:cNvSpPr txBox="1">
            <a:spLocks/>
          </p:cNvSpPr>
          <p:nvPr/>
        </p:nvSpPr>
        <p:spPr>
          <a:xfrm>
            <a:off x="871013" y="197356"/>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Answer: </a:t>
            </a:r>
            <a:r>
              <a:rPr lang="en-US" altLang="zh-CN" dirty="0"/>
              <a:t>Bits in Memory Address 1</a:t>
            </a:r>
            <a:endParaRPr lang="en-US" dirty="0"/>
          </a:p>
        </p:txBody>
      </p:sp>
      <p:sp>
        <p:nvSpPr>
          <p:cNvPr id="12" name="TextBox 11"/>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3" name="TextBox 12"/>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110292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10972800" cy="1219200"/>
          </a:xfrm>
        </p:spPr>
        <p:txBody>
          <a:bodyPr>
            <a:normAutofit/>
          </a:bodyPr>
          <a:lstStyle/>
          <a:p>
            <a:r>
              <a:rPr lang="en-US" sz="2800" dirty="0"/>
              <a:t>32 bit address space, 16KB DM cache with 4-word blocks. What are the </a:t>
            </a:r>
            <a:r>
              <a:rPr lang="en-US" altLang="zh-CN" sz="2800" dirty="0"/>
              <a:t>lengths of </a:t>
            </a:r>
            <a:r>
              <a:rPr lang="en-US" sz="2800" dirty="0"/>
              <a:t>Tag - Set Index - Offset?</a:t>
            </a:r>
          </a:p>
        </p:txBody>
      </p:sp>
      <p:graphicFrame>
        <p:nvGraphicFramePr>
          <p:cNvPr id="7" name="Table 6"/>
          <p:cNvGraphicFramePr>
            <a:graphicFrameLocks noGrp="1"/>
          </p:cNvGraphicFramePr>
          <p:nvPr>
            <p:extLst>
              <p:ext uri="{D42A27DB-BD31-4B8C-83A1-F6EECF244321}">
                <p14:modId xmlns:p14="http://schemas.microsoft.com/office/powerpoint/2010/main" val="1585553616"/>
              </p:ext>
            </p:extLst>
          </p:nvPr>
        </p:nvGraphicFramePr>
        <p:xfrm>
          <a:off x="703906" y="2514599"/>
          <a:ext cx="6096000" cy="2377440"/>
        </p:xfrm>
        <a:graphic>
          <a:graphicData uri="http://schemas.openxmlformats.org/drawingml/2006/table">
            <a:tbl>
              <a:tblPr firstRow="1" bandRow="1">
                <a:tableStyleId>{5940675A-B579-460E-94D1-54222C63F5DA}</a:tableStyleId>
              </a:tblPr>
              <a:tblGrid>
                <a:gridCol w="965703">
                  <a:extLst>
                    <a:ext uri="{9D8B030D-6E8A-4147-A177-3AD203B41FA5}">
                      <a16:colId xmlns:a16="http://schemas.microsoft.com/office/drawing/2014/main" val="20000"/>
                    </a:ext>
                  </a:extLst>
                </a:gridCol>
                <a:gridCol w="5130297">
                  <a:extLst>
                    <a:ext uri="{9D8B030D-6E8A-4147-A177-3AD203B41FA5}">
                      <a16:colId xmlns:a16="http://schemas.microsoft.com/office/drawing/2014/main" val="20001"/>
                    </a:ext>
                  </a:extLst>
                </a:gridCol>
              </a:tblGrid>
              <a:tr h="370840">
                <a:tc>
                  <a:txBody>
                    <a:bodyPr/>
                    <a:lstStyle/>
                    <a:p>
                      <a:r>
                        <a:rPr lang="en-US" sz="2000" b="1" dirty="0"/>
                        <a:t>1</a:t>
                      </a:r>
                    </a:p>
                  </a:txBody>
                  <a:tcPr/>
                </a:tc>
                <a:tc>
                  <a:txBody>
                    <a:bodyPr/>
                    <a:lstStyle/>
                    <a:p>
                      <a:r>
                        <a:rPr lang="en-US" sz="2000" b="1" dirty="0"/>
                        <a:t>T - 21</a:t>
                      </a:r>
                      <a:r>
                        <a:rPr lang="en-US" sz="2000" b="1" baseline="0" dirty="0"/>
                        <a:t>         </a:t>
                      </a:r>
                      <a:r>
                        <a:rPr lang="en-US" altLang="zh-CN" sz="2000" b="1" baseline="0" dirty="0"/>
                        <a:t>S</a:t>
                      </a:r>
                      <a:r>
                        <a:rPr lang="en-US" sz="2000" b="1" baseline="0" dirty="0"/>
                        <a:t>I </a:t>
                      </a:r>
                      <a:r>
                        <a:rPr lang="en-US" sz="2000" b="1" dirty="0"/>
                        <a:t>- </a:t>
                      </a:r>
                      <a:r>
                        <a:rPr lang="en-US" sz="2000" b="1" baseline="0" dirty="0"/>
                        <a:t>8         O – 3</a:t>
                      </a:r>
                      <a:endParaRPr lang="en-US" sz="2000" b="1" dirty="0"/>
                    </a:p>
                  </a:txBody>
                  <a:tcPr/>
                </a:tc>
                <a:extLst>
                  <a:ext uri="{0D108BD9-81ED-4DB2-BD59-A6C34878D82A}">
                    <a16:rowId xmlns:a16="http://schemas.microsoft.com/office/drawing/2014/main" val="10000"/>
                  </a:ext>
                </a:extLst>
              </a:tr>
              <a:tr h="370840">
                <a:tc>
                  <a:txBody>
                    <a:bodyPr/>
                    <a:lstStyle/>
                    <a:p>
                      <a:r>
                        <a:rPr lang="en-US" sz="2000" b="1" dirty="0"/>
                        <a:t>2</a:t>
                      </a:r>
                    </a:p>
                  </a:txBody>
                  <a:tcPr/>
                </a:tc>
                <a:tc>
                  <a:txBody>
                    <a:bodyPr/>
                    <a:lstStyle/>
                    <a:p>
                      <a:r>
                        <a:rPr lang="en-US" sz="2000" b="1" dirty="0"/>
                        <a:t>T - 19         </a:t>
                      </a:r>
                      <a:r>
                        <a:rPr lang="en-US" altLang="zh-CN" sz="2000" b="1" dirty="0"/>
                        <a:t>S</a:t>
                      </a:r>
                      <a:r>
                        <a:rPr lang="en-US" sz="2000" b="1" dirty="0"/>
                        <a:t>I - 10</a:t>
                      </a:r>
                      <a:r>
                        <a:rPr lang="en-US" sz="2000" b="1" baseline="0" dirty="0"/>
                        <a:t>       </a:t>
                      </a:r>
                      <a:r>
                        <a:rPr lang="en-US" sz="2000" b="1" dirty="0"/>
                        <a:t>O – 3</a:t>
                      </a:r>
                    </a:p>
                  </a:txBody>
                  <a:tcPr/>
                </a:tc>
                <a:extLst>
                  <a:ext uri="{0D108BD9-81ED-4DB2-BD59-A6C34878D82A}">
                    <a16:rowId xmlns:a16="http://schemas.microsoft.com/office/drawing/2014/main" val="10001"/>
                  </a:ext>
                </a:extLst>
              </a:tr>
              <a:tr h="370840">
                <a:tc>
                  <a:txBody>
                    <a:bodyPr/>
                    <a:lstStyle/>
                    <a:p>
                      <a:r>
                        <a:rPr lang="en-US" sz="2000" b="1" dirty="0"/>
                        <a:t>3</a:t>
                      </a:r>
                    </a:p>
                  </a:txBody>
                  <a:tcPr/>
                </a:tc>
                <a:tc>
                  <a:txBody>
                    <a:bodyPr/>
                    <a:lstStyle/>
                    <a:p>
                      <a:r>
                        <a:rPr lang="en-US" sz="2000" b="1" dirty="0"/>
                        <a:t>T - 17         </a:t>
                      </a:r>
                      <a:r>
                        <a:rPr lang="en-US" altLang="zh-CN" sz="2000" b="1" dirty="0"/>
                        <a:t>S</a:t>
                      </a:r>
                      <a:r>
                        <a:rPr lang="en-US" sz="2000" b="1" dirty="0"/>
                        <a:t>I - 12</a:t>
                      </a:r>
                      <a:r>
                        <a:rPr lang="en-US" sz="2000" b="1" baseline="0" dirty="0"/>
                        <a:t>       </a:t>
                      </a:r>
                      <a:r>
                        <a:rPr lang="en-US" sz="2000" b="1" dirty="0"/>
                        <a:t>O – 3</a:t>
                      </a:r>
                    </a:p>
                  </a:txBody>
                  <a:tcPr/>
                </a:tc>
                <a:extLst>
                  <a:ext uri="{0D108BD9-81ED-4DB2-BD59-A6C34878D82A}">
                    <a16:rowId xmlns:a16="http://schemas.microsoft.com/office/drawing/2014/main" val="10002"/>
                  </a:ext>
                </a:extLst>
              </a:tr>
              <a:tr h="370840">
                <a:tc>
                  <a:txBody>
                    <a:bodyPr/>
                    <a:lstStyle/>
                    <a:p>
                      <a:r>
                        <a:rPr lang="en-US" sz="2000" b="1" dirty="0"/>
                        <a:t>4</a:t>
                      </a:r>
                    </a:p>
                  </a:txBody>
                  <a:tcPr/>
                </a:tc>
                <a:tc>
                  <a:txBody>
                    <a:bodyPr/>
                    <a:lstStyle/>
                    <a:p>
                      <a:r>
                        <a:rPr lang="en-US" sz="2000" b="1" dirty="0"/>
                        <a:t>T</a:t>
                      </a:r>
                      <a:r>
                        <a:rPr lang="en-US" sz="2000" b="1" baseline="0" dirty="0"/>
                        <a:t> - 19         SI - 8         O – 5</a:t>
                      </a:r>
                      <a:endParaRPr lang="en-US" sz="2000" b="1" dirty="0"/>
                    </a:p>
                  </a:txBody>
                  <a:tcPr/>
                </a:tc>
                <a:extLst>
                  <a:ext uri="{0D108BD9-81ED-4DB2-BD59-A6C34878D82A}">
                    <a16:rowId xmlns:a16="http://schemas.microsoft.com/office/drawing/2014/main" val="10003"/>
                  </a:ext>
                </a:extLst>
              </a:tr>
              <a:tr h="370840">
                <a:tc>
                  <a:txBody>
                    <a:bodyPr/>
                    <a:lstStyle/>
                    <a:p>
                      <a:r>
                        <a:rPr lang="en-US" sz="2000" b="1" dirty="0"/>
                        <a:t>5</a:t>
                      </a:r>
                    </a:p>
                  </a:txBody>
                  <a:tcPr/>
                </a:tc>
                <a:tc>
                  <a:txBody>
                    <a:bodyPr/>
                    <a:lstStyle/>
                    <a:p>
                      <a:r>
                        <a:rPr lang="en-US" sz="2000" b="1" dirty="0"/>
                        <a:t>T</a:t>
                      </a:r>
                      <a:r>
                        <a:rPr lang="en-US" sz="2000" b="1" baseline="0" dirty="0"/>
                        <a:t> - 18         SI - 10       O – 4</a:t>
                      </a:r>
                      <a:endParaRPr lang="en-US" sz="2000" b="1" dirty="0"/>
                    </a:p>
                  </a:txBody>
                  <a:tcPr/>
                </a:tc>
                <a:extLst>
                  <a:ext uri="{0D108BD9-81ED-4DB2-BD59-A6C34878D82A}">
                    <a16:rowId xmlns:a16="http://schemas.microsoft.com/office/drawing/2014/main" val="10004"/>
                  </a:ext>
                </a:extLst>
              </a:tr>
              <a:tr h="370840">
                <a:tc>
                  <a:txBody>
                    <a:bodyPr/>
                    <a:lstStyle/>
                    <a:p>
                      <a:r>
                        <a:rPr lang="en-US" sz="2000" b="1" dirty="0"/>
                        <a:t>6</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a:t>T</a:t>
                      </a:r>
                      <a:r>
                        <a:rPr lang="en-US" sz="2000" b="1" baseline="0" dirty="0"/>
                        <a:t> - 15         SI - 12       O - 5</a:t>
                      </a:r>
                      <a:endParaRPr lang="en-US" sz="2000" b="1" dirty="0"/>
                    </a:p>
                  </a:txBody>
                  <a:tcPr/>
                </a:tc>
                <a:extLst>
                  <a:ext uri="{0D108BD9-81ED-4DB2-BD59-A6C34878D82A}">
                    <a16:rowId xmlns:a16="http://schemas.microsoft.com/office/drawing/2014/main" val="10005"/>
                  </a:ext>
                </a:extLst>
              </a:tr>
            </a:tbl>
          </a:graphicData>
        </a:graphic>
      </p:graphicFrame>
      <p:sp>
        <p:nvSpPr>
          <p:cNvPr id="8" name="Slide Number Placeholder 7"/>
          <p:cNvSpPr>
            <a:spLocks noGrp="1"/>
          </p:cNvSpPr>
          <p:nvPr>
            <p:ph type="sldNum" sz="quarter" idx="4294967295"/>
          </p:nvPr>
        </p:nvSpPr>
        <p:spPr>
          <a:xfrm>
            <a:off x="11506200" y="6324600"/>
            <a:ext cx="2133600" cy="365125"/>
          </a:xfrm>
        </p:spPr>
        <p:txBody>
          <a:bodyPr/>
          <a:lstStyle/>
          <a:p>
            <a:fld id="{3CC63E4C-4642-794D-A2FD-70F6B81535F5}" type="slidenum">
              <a:rPr lang="en-US" smtClean="0">
                <a:solidFill>
                  <a:prstClr val="black">
                    <a:tint val="75000"/>
                  </a:prstClr>
                </a:solidFill>
              </a:rPr>
              <a:pPr/>
              <a:t>41</a:t>
            </a:fld>
            <a:endParaRPr lang="en-US" dirty="0">
              <a:solidFill>
                <a:prstClr val="black">
                  <a:tint val="75000"/>
                </a:prstClr>
              </a:solidFill>
            </a:endParaRPr>
          </a:p>
        </p:txBody>
      </p:sp>
      <p:sp>
        <p:nvSpPr>
          <p:cNvPr id="12" name="Title 1"/>
          <p:cNvSpPr>
            <a:spLocks noGrp="1"/>
          </p:cNvSpPr>
          <p:nvPr>
            <p:ph type="title"/>
          </p:nvPr>
        </p:nvSpPr>
        <p:spPr>
          <a:xfrm>
            <a:off x="871013" y="197356"/>
            <a:ext cx="10972800" cy="1143000"/>
          </a:xfrm>
        </p:spPr>
        <p:txBody>
          <a:bodyPr/>
          <a:lstStyle/>
          <a:p>
            <a:r>
              <a:rPr lang="en-US" dirty="0"/>
              <a:t>Question: </a:t>
            </a:r>
            <a:r>
              <a:rPr lang="en-US" altLang="zh-CN" dirty="0"/>
              <a:t>Bits in Memory Address 2</a:t>
            </a:r>
            <a:endParaRPr lang="en-US" dirty="0"/>
          </a:p>
        </p:txBody>
      </p:sp>
      <p:sp>
        <p:nvSpPr>
          <p:cNvPr id="9" name="TextBox 8"/>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0" name="TextBox 9"/>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3896743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10972800" cy="1219200"/>
          </a:xfrm>
        </p:spPr>
        <p:txBody>
          <a:bodyPr>
            <a:normAutofit/>
          </a:bodyPr>
          <a:lstStyle/>
          <a:p>
            <a:r>
              <a:rPr lang="en-US" sz="2800" dirty="0"/>
              <a:t>32 bit address space, 16KB DM cache with 4-word blocks. What are the </a:t>
            </a:r>
            <a:r>
              <a:rPr lang="en-US" altLang="zh-CN" sz="2800" dirty="0"/>
              <a:t>lengths of </a:t>
            </a:r>
            <a:r>
              <a:rPr lang="en-US" sz="2800" dirty="0"/>
              <a:t>Tag - Set Index - Offset?</a:t>
            </a:r>
          </a:p>
        </p:txBody>
      </p:sp>
      <p:graphicFrame>
        <p:nvGraphicFramePr>
          <p:cNvPr id="7" name="Table 6"/>
          <p:cNvGraphicFramePr>
            <a:graphicFrameLocks noGrp="1"/>
          </p:cNvGraphicFramePr>
          <p:nvPr>
            <p:extLst>
              <p:ext uri="{D42A27DB-BD31-4B8C-83A1-F6EECF244321}">
                <p14:modId xmlns:p14="http://schemas.microsoft.com/office/powerpoint/2010/main" val="1983916312"/>
              </p:ext>
            </p:extLst>
          </p:nvPr>
        </p:nvGraphicFramePr>
        <p:xfrm>
          <a:off x="703906" y="2514599"/>
          <a:ext cx="6096000" cy="2377440"/>
        </p:xfrm>
        <a:graphic>
          <a:graphicData uri="http://schemas.openxmlformats.org/drawingml/2006/table">
            <a:tbl>
              <a:tblPr firstRow="1" bandRow="1">
                <a:tableStyleId>{5940675A-B579-460E-94D1-54222C63F5DA}</a:tableStyleId>
              </a:tblPr>
              <a:tblGrid>
                <a:gridCol w="965703">
                  <a:extLst>
                    <a:ext uri="{9D8B030D-6E8A-4147-A177-3AD203B41FA5}">
                      <a16:colId xmlns:a16="http://schemas.microsoft.com/office/drawing/2014/main" val="20000"/>
                    </a:ext>
                  </a:extLst>
                </a:gridCol>
                <a:gridCol w="5130297">
                  <a:extLst>
                    <a:ext uri="{9D8B030D-6E8A-4147-A177-3AD203B41FA5}">
                      <a16:colId xmlns:a16="http://schemas.microsoft.com/office/drawing/2014/main" val="20001"/>
                    </a:ext>
                  </a:extLst>
                </a:gridCol>
              </a:tblGrid>
              <a:tr h="370840">
                <a:tc>
                  <a:txBody>
                    <a:bodyPr/>
                    <a:lstStyle/>
                    <a:p>
                      <a:r>
                        <a:rPr lang="en-US" sz="2000" b="1" dirty="0"/>
                        <a:t>1</a:t>
                      </a:r>
                    </a:p>
                  </a:txBody>
                  <a:tcPr/>
                </a:tc>
                <a:tc>
                  <a:txBody>
                    <a:bodyPr/>
                    <a:lstStyle/>
                    <a:p>
                      <a:r>
                        <a:rPr lang="en-US" sz="2000" b="1" dirty="0"/>
                        <a:t>T - 21</a:t>
                      </a:r>
                      <a:r>
                        <a:rPr lang="en-US" sz="2000" b="1" baseline="0" dirty="0"/>
                        <a:t>         </a:t>
                      </a:r>
                      <a:r>
                        <a:rPr lang="en-US" altLang="zh-CN" sz="2000" b="1" baseline="0" dirty="0"/>
                        <a:t>S</a:t>
                      </a:r>
                      <a:r>
                        <a:rPr lang="en-US" sz="2000" b="1" baseline="0" dirty="0"/>
                        <a:t>I </a:t>
                      </a:r>
                      <a:r>
                        <a:rPr lang="en-US" sz="2000" b="1" dirty="0"/>
                        <a:t>- </a:t>
                      </a:r>
                      <a:r>
                        <a:rPr lang="en-US" sz="2000" b="1" baseline="0" dirty="0"/>
                        <a:t>8         O – 3</a:t>
                      </a:r>
                      <a:endParaRPr lang="en-US" sz="2000" b="1" dirty="0"/>
                    </a:p>
                  </a:txBody>
                  <a:tcPr/>
                </a:tc>
                <a:extLst>
                  <a:ext uri="{0D108BD9-81ED-4DB2-BD59-A6C34878D82A}">
                    <a16:rowId xmlns:a16="http://schemas.microsoft.com/office/drawing/2014/main" val="10000"/>
                  </a:ext>
                </a:extLst>
              </a:tr>
              <a:tr h="370840">
                <a:tc>
                  <a:txBody>
                    <a:bodyPr/>
                    <a:lstStyle/>
                    <a:p>
                      <a:r>
                        <a:rPr lang="en-US" sz="2000" b="1" dirty="0"/>
                        <a:t>2</a:t>
                      </a:r>
                    </a:p>
                  </a:txBody>
                  <a:tcPr/>
                </a:tc>
                <a:tc>
                  <a:txBody>
                    <a:bodyPr/>
                    <a:lstStyle/>
                    <a:p>
                      <a:r>
                        <a:rPr lang="en-US" sz="2000" b="1" dirty="0"/>
                        <a:t>T - 19         </a:t>
                      </a:r>
                      <a:r>
                        <a:rPr lang="en-US" altLang="zh-CN" sz="2000" b="1" dirty="0"/>
                        <a:t>S</a:t>
                      </a:r>
                      <a:r>
                        <a:rPr lang="en-US" sz="2000" b="1" dirty="0"/>
                        <a:t>I - 10</a:t>
                      </a:r>
                      <a:r>
                        <a:rPr lang="en-US" sz="2000" b="1" baseline="0" dirty="0"/>
                        <a:t>       </a:t>
                      </a:r>
                      <a:r>
                        <a:rPr lang="en-US" sz="2000" b="1" dirty="0"/>
                        <a:t>O – 3</a:t>
                      </a:r>
                    </a:p>
                  </a:txBody>
                  <a:tcPr/>
                </a:tc>
                <a:extLst>
                  <a:ext uri="{0D108BD9-81ED-4DB2-BD59-A6C34878D82A}">
                    <a16:rowId xmlns:a16="http://schemas.microsoft.com/office/drawing/2014/main" val="10001"/>
                  </a:ext>
                </a:extLst>
              </a:tr>
              <a:tr h="370840">
                <a:tc>
                  <a:txBody>
                    <a:bodyPr/>
                    <a:lstStyle/>
                    <a:p>
                      <a:r>
                        <a:rPr lang="en-US" sz="2000" b="1" dirty="0"/>
                        <a:t>3</a:t>
                      </a:r>
                    </a:p>
                  </a:txBody>
                  <a:tcPr/>
                </a:tc>
                <a:tc>
                  <a:txBody>
                    <a:bodyPr/>
                    <a:lstStyle/>
                    <a:p>
                      <a:r>
                        <a:rPr lang="en-US" sz="2000" b="1" dirty="0"/>
                        <a:t>T - 17         </a:t>
                      </a:r>
                      <a:r>
                        <a:rPr lang="en-US" altLang="zh-CN" sz="2000" b="1" dirty="0"/>
                        <a:t>S</a:t>
                      </a:r>
                      <a:r>
                        <a:rPr lang="en-US" sz="2000" b="1" dirty="0"/>
                        <a:t>I - 12</a:t>
                      </a:r>
                      <a:r>
                        <a:rPr lang="en-US" sz="2000" b="1" baseline="0" dirty="0"/>
                        <a:t>       </a:t>
                      </a:r>
                      <a:r>
                        <a:rPr lang="en-US" sz="2000" b="1" dirty="0"/>
                        <a:t>O – 3</a:t>
                      </a:r>
                    </a:p>
                  </a:txBody>
                  <a:tcPr/>
                </a:tc>
                <a:extLst>
                  <a:ext uri="{0D108BD9-81ED-4DB2-BD59-A6C34878D82A}">
                    <a16:rowId xmlns:a16="http://schemas.microsoft.com/office/drawing/2014/main" val="10002"/>
                  </a:ext>
                </a:extLst>
              </a:tr>
              <a:tr h="370840">
                <a:tc>
                  <a:txBody>
                    <a:bodyPr/>
                    <a:lstStyle/>
                    <a:p>
                      <a:r>
                        <a:rPr lang="en-US" sz="2000" b="1" dirty="0"/>
                        <a:t>4</a:t>
                      </a:r>
                    </a:p>
                  </a:txBody>
                  <a:tcPr/>
                </a:tc>
                <a:tc>
                  <a:txBody>
                    <a:bodyPr/>
                    <a:lstStyle/>
                    <a:p>
                      <a:r>
                        <a:rPr lang="en-US" sz="2000" b="1" dirty="0"/>
                        <a:t>T</a:t>
                      </a:r>
                      <a:r>
                        <a:rPr lang="en-US" sz="2000" b="1" baseline="0" dirty="0"/>
                        <a:t> - 19         SI - 8         O – 5</a:t>
                      </a:r>
                      <a:endParaRPr lang="en-US" sz="2000" b="1" dirty="0"/>
                    </a:p>
                  </a:txBody>
                  <a:tcPr/>
                </a:tc>
                <a:extLst>
                  <a:ext uri="{0D108BD9-81ED-4DB2-BD59-A6C34878D82A}">
                    <a16:rowId xmlns:a16="http://schemas.microsoft.com/office/drawing/2014/main" val="10003"/>
                  </a:ext>
                </a:extLst>
              </a:tr>
              <a:tr h="370840">
                <a:tc>
                  <a:txBody>
                    <a:bodyPr/>
                    <a:lstStyle/>
                    <a:p>
                      <a:r>
                        <a:rPr lang="en-US" sz="2000" b="1" dirty="0"/>
                        <a:t>5</a:t>
                      </a:r>
                    </a:p>
                  </a:txBody>
                  <a:tcPr/>
                </a:tc>
                <a:tc>
                  <a:txBody>
                    <a:bodyPr/>
                    <a:lstStyle/>
                    <a:p>
                      <a:r>
                        <a:rPr lang="en-US" sz="2000" b="1" dirty="0"/>
                        <a:t>T</a:t>
                      </a:r>
                      <a:r>
                        <a:rPr lang="en-US" sz="2000" b="1" baseline="0" dirty="0"/>
                        <a:t> - 18         SI - 10       O – 4</a:t>
                      </a:r>
                      <a:endParaRPr lang="en-US" sz="2000" b="1" dirty="0"/>
                    </a:p>
                  </a:txBody>
                  <a:tcPr/>
                </a:tc>
                <a:extLst>
                  <a:ext uri="{0D108BD9-81ED-4DB2-BD59-A6C34878D82A}">
                    <a16:rowId xmlns:a16="http://schemas.microsoft.com/office/drawing/2014/main" val="10004"/>
                  </a:ext>
                </a:extLst>
              </a:tr>
              <a:tr h="370840">
                <a:tc>
                  <a:txBody>
                    <a:bodyPr/>
                    <a:lstStyle/>
                    <a:p>
                      <a:r>
                        <a:rPr lang="en-US" sz="2000" b="1" dirty="0"/>
                        <a:t>6</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a:t>T</a:t>
                      </a:r>
                      <a:r>
                        <a:rPr lang="en-US" sz="2000" b="1" baseline="0" dirty="0"/>
                        <a:t> - 15         SI - 12       O - 5</a:t>
                      </a:r>
                      <a:endParaRPr lang="en-US" sz="2000" b="1" dirty="0"/>
                    </a:p>
                  </a:txBody>
                  <a:tcPr/>
                </a:tc>
                <a:extLst>
                  <a:ext uri="{0D108BD9-81ED-4DB2-BD59-A6C34878D82A}">
                    <a16:rowId xmlns:a16="http://schemas.microsoft.com/office/drawing/2014/main" val="10005"/>
                  </a:ext>
                </a:extLst>
              </a:tr>
            </a:tbl>
          </a:graphicData>
        </a:graphic>
      </p:graphicFrame>
      <p:sp>
        <p:nvSpPr>
          <p:cNvPr id="8" name="Slide Number Placeholder 7"/>
          <p:cNvSpPr>
            <a:spLocks noGrp="1"/>
          </p:cNvSpPr>
          <p:nvPr>
            <p:ph type="sldNum" sz="quarter" idx="4294967295"/>
          </p:nvPr>
        </p:nvSpPr>
        <p:spPr>
          <a:xfrm>
            <a:off x="11506200" y="6324600"/>
            <a:ext cx="2133600" cy="365125"/>
          </a:xfrm>
        </p:spPr>
        <p:txBody>
          <a:bodyPr/>
          <a:lstStyle/>
          <a:p>
            <a:fld id="{3CC63E4C-4642-794D-A2FD-70F6B81535F5}" type="slidenum">
              <a:rPr lang="en-US" smtClean="0">
                <a:solidFill>
                  <a:prstClr val="black">
                    <a:tint val="75000"/>
                  </a:prstClr>
                </a:solidFill>
              </a:rPr>
              <a:pPr/>
              <a:t>42</a:t>
            </a:fld>
            <a:endParaRPr lang="en-US" dirty="0">
              <a:solidFill>
                <a:prstClr val="black">
                  <a:tint val="75000"/>
                </a:prstClr>
              </a:solidFill>
            </a:endParaRPr>
          </a:p>
        </p:txBody>
      </p:sp>
      <p:sp>
        <p:nvSpPr>
          <p:cNvPr id="9" name="Rectangle 8"/>
          <p:cNvSpPr/>
          <p:nvPr/>
        </p:nvSpPr>
        <p:spPr>
          <a:xfrm>
            <a:off x="685800" y="4083113"/>
            <a:ext cx="4037846" cy="412687"/>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934200" y="2399691"/>
            <a:ext cx="5389431" cy="2246769"/>
          </a:xfrm>
          <a:prstGeom prst="rect">
            <a:avLst/>
          </a:prstGeom>
          <a:noFill/>
        </p:spPr>
        <p:txBody>
          <a:bodyPr wrap="square" rtlCol="0">
            <a:spAutoFit/>
          </a:bodyPr>
          <a:lstStyle/>
          <a:p>
            <a:r>
              <a:rPr lang="en-US" altLang="zh-CN" sz="2000" dirty="0">
                <a:solidFill>
                  <a:schemeClr val="accent2"/>
                </a:solidFill>
              </a:rPr>
              <a:t>Bytes/block=4 words=16B </a:t>
            </a:r>
            <a:r>
              <a:rPr lang="en-US" sz="2000" dirty="0">
                <a:solidFill>
                  <a:schemeClr val="accent2"/>
                </a:solidFill>
              </a:rPr>
              <a:t>=&gt; Offset is 4b</a:t>
            </a:r>
          </a:p>
          <a:p>
            <a:r>
              <a:rPr lang="en-US" sz="2000" dirty="0">
                <a:solidFill>
                  <a:schemeClr val="accent2"/>
                </a:solidFill>
              </a:rPr>
              <a:t>cache capacity (16KB) = # cache blocks*16B/block</a:t>
            </a:r>
          </a:p>
          <a:p>
            <a:r>
              <a:rPr lang="en-US" sz="2000" dirty="0">
                <a:solidFill>
                  <a:schemeClr val="accent2"/>
                </a:solidFill>
              </a:rPr>
              <a:t>=&gt; # cache blocks = 1K = 2</a:t>
            </a:r>
            <a:r>
              <a:rPr lang="en-US" sz="2000" baseline="30000" dirty="0">
                <a:solidFill>
                  <a:schemeClr val="accent2"/>
                </a:solidFill>
              </a:rPr>
              <a:t>10</a:t>
            </a:r>
          </a:p>
          <a:p>
            <a:r>
              <a:rPr lang="en-US" altLang="zh-CN" sz="2000" dirty="0">
                <a:solidFill>
                  <a:schemeClr val="accent2"/>
                </a:solidFill>
              </a:rPr>
              <a:t># cache blocks (</a:t>
            </a:r>
            <a:r>
              <a:rPr lang="en-US" sz="2000" dirty="0">
                <a:solidFill>
                  <a:schemeClr val="accent2"/>
                </a:solidFill>
              </a:rPr>
              <a:t>2</a:t>
            </a:r>
            <a:r>
              <a:rPr lang="en-US" sz="2000" baseline="30000" dirty="0">
                <a:solidFill>
                  <a:schemeClr val="accent2"/>
                </a:solidFill>
              </a:rPr>
              <a:t>10</a:t>
            </a:r>
            <a:r>
              <a:rPr lang="en-US" altLang="zh-CN" sz="2000" dirty="0">
                <a:solidFill>
                  <a:schemeClr val="accent2"/>
                </a:solidFill>
              </a:rPr>
              <a:t>) = # ways (1) * # sets</a:t>
            </a:r>
          </a:p>
          <a:p>
            <a:r>
              <a:rPr lang="en-US" sz="2000" dirty="0">
                <a:solidFill>
                  <a:schemeClr val="accent2"/>
                </a:solidFill>
              </a:rPr>
              <a:t>=&gt; </a:t>
            </a:r>
            <a:r>
              <a:rPr lang="en-US" altLang="zh-CN" sz="2000" dirty="0">
                <a:solidFill>
                  <a:schemeClr val="accent2"/>
                </a:solidFill>
              </a:rPr>
              <a:t># sets = 2</a:t>
            </a:r>
            <a:r>
              <a:rPr lang="en-US" altLang="zh-CN" sz="2000" baseline="30000" dirty="0">
                <a:solidFill>
                  <a:schemeClr val="accent2"/>
                </a:solidFill>
              </a:rPr>
              <a:t>10</a:t>
            </a:r>
            <a:r>
              <a:rPr lang="en-US" sz="2000" dirty="0">
                <a:solidFill>
                  <a:schemeClr val="accent2"/>
                </a:solidFill>
              </a:rPr>
              <a:t> =&gt; Set Index has 10b</a:t>
            </a:r>
          </a:p>
          <a:p>
            <a:r>
              <a:rPr lang="en-US" sz="2000" dirty="0">
                <a:solidFill>
                  <a:schemeClr val="accent2"/>
                </a:solidFill>
              </a:rPr>
              <a:t>Memory address length (32) </a:t>
            </a:r>
          </a:p>
          <a:p>
            <a:r>
              <a:rPr lang="en-US" sz="2000" dirty="0">
                <a:solidFill>
                  <a:schemeClr val="accent2"/>
                </a:solidFill>
              </a:rPr>
              <a:t>=&gt; T = 32</a:t>
            </a:r>
            <a:r>
              <a:rPr lang="en-US" altLang="zh-CN" sz="2000" dirty="0">
                <a:solidFill>
                  <a:schemeClr val="accent2"/>
                </a:solidFill>
              </a:rPr>
              <a:t>b</a:t>
            </a:r>
            <a:r>
              <a:rPr lang="en-US" sz="2000" dirty="0">
                <a:solidFill>
                  <a:schemeClr val="accent2"/>
                </a:solidFill>
              </a:rPr>
              <a:t> – (10b+4b) = 18b</a:t>
            </a:r>
          </a:p>
        </p:txBody>
      </p:sp>
      <p:sp>
        <p:nvSpPr>
          <p:cNvPr id="12" name="Title 1"/>
          <p:cNvSpPr>
            <a:spLocks noGrp="1"/>
          </p:cNvSpPr>
          <p:nvPr>
            <p:ph type="title"/>
          </p:nvPr>
        </p:nvSpPr>
        <p:spPr>
          <a:xfrm>
            <a:off x="871013" y="197356"/>
            <a:ext cx="10972800" cy="1143000"/>
          </a:xfrm>
        </p:spPr>
        <p:txBody>
          <a:bodyPr/>
          <a:lstStyle/>
          <a:p>
            <a:r>
              <a:rPr lang="en-US" dirty="0"/>
              <a:t>Answer: </a:t>
            </a:r>
            <a:r>
              <a:rPr lang="en-US" altLang="zh-CN" dirty="0"/>
              <a:t>Bits in Memory Address 2</a:t>
            </a:r>
            <a:endParaRPr lang="en-US" dirty="0"/>
          </a:p>
        </p:txBody>
      </p:sp>
      <p:sp>
        <p:nvSpPr>
          <p:cNvPr id="11" name="TextBox 10"/>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3" name="TextBox 12"/>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175669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altLang="zh-CN" dirty="0"/>
              <a:t>Bits in Memory Address 3</a:t>
            </a:r>
            <a:endParaRPr lang="en-US" dirty="0"/>
          </a:p>
        </p:txBody>
      </p:sp>
      <p:sp>
        <p:nvSpPr>
          <p:cNvPr id="3" name="Slide Number Placeholder 2"/>
          <p:cNvSpPr>
            <a:spLocks noGrp="1"/>
          </p:cNvSpPr>
          <p:nvPr>
            <p:ph type="sldNum" sz="quarter" idx="4294967295"/>
          </p:nvPr>
        </p:nvSpPr>
        <p:spPr/>
        <p:txBody>
          <a:bodyPr/>
          <a:lstStyle/>
          <a:p>
            <a:fld id="{3CC63E4C-4642-794D-A2FD-70F6B81535F5}" type="slidenum">
              <a:rPr lang="en-US" smtClean="0"/>
              <a:pPr/>
              <a:t>43</a:t>
            </a:fld>
            <a:endParaRPr lang="en-US" dirty="0"/>
          </a:p>
        </p:txBody>
      </p:sp>
      <p:sp>
        <p:nvSpPr>
          <p:cNvPr id="5" name="Content Placeholder 2"/>
          <p:cNvSpPr txBox="1">
            <a:spLocks/>
          </p:cNvSpPr>
          <p:nvPr/>
        </p:nvSpPr>
        <p:spPr>
          <a:xfrm>
            <a:off x="609600" y="1259130"/>
            <a:ext cx="10972800" cy="5141670"/>
          </a:xfrm>
          <a:prstGeom prst="rect">
            <a:avLst/>
          </a:prstGeom>
        </p:spPr>
        <p:txBody>
          <a:bodyPr>
            <a:normAutofit/>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r>
              <a:rPr lang="en-US" dirty="0"/>
              <a:t>We have a cache of size 2 KB with block size of 128 B</a:t>
            </a:r>
            <a:r>
              <a:rPr lang="en-US" altLang="zh-CN" dirty="0"/>
              <a:t>ytes</a:t>
            </a:r>
            <a:r>
              <a:rPr lang="en-US" dirty="0"/>
              <a:t>.  If our cache has 2 sets, what is its associativity? If memory address is 16 bits, how wide is the Tag field?</a:t>
            </a:r>
          </a:p>
          <a:p>
            <a:endParaRPr lang="en-US" dirty="0"/>
          </a:p>
          <a:p>
            <a:pPr marL="363474" lvl="1" indent="0">
              <a:buNone/>
            </a:pPr>
            <a:r>
              <a:rPr lang="en-US" dirty="0"/>
              <a:t> </a:t>
            </a:r>
          </a:p>
        </p:txBody>
      </p:sp>
      <p:sp>
        <p:nvSpPr>
          <p:cNvPr id="7" name="TextBox 6"/>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0" name="TextBox 9"/>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12846394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a:t>
            </a:r>
            <a:r>
              <a:rPr lang="en-US" dirty="0"/>
              <a:t>: </a:t>
            </a:r>
            <a:r>
              <a:rPr lang="en-US" altLang="zh-CN" dirty="0"/>
              <a:t>Bits in Memory Address 3</a:t>
            </a:r>
            <a:endParaRPr lang="en-US" dirty="0"/>
          </a:p>
        </p:txBody>
      </p:sp>
      <p:sp>
        <p:nvSpPr>
          <p:cNvPr id="3" name="Slide Number Placeholder 2"/>
          <p:cNvSpPr>
            <a:spLocks noGrp="1"/>
          </p:cNvSpPr>
          <p:nvPr>
            <p:ph type="sldNum" sz="quarter" idx="4294967295"/>
          </p:nvPr>
        </p:nvSpPr>
        <p:spPr/>
        <p:txBody>
          <a:bodyPr/>
          <a:lstStyle/>
          <a:p>
            <a:fld id="{3CC63E4C-4642-794D-A2FD-70F6B81535F5}" type="slidenum">
              <a:rPr lang="en-US" smtClean="0"/>
              <a:pPr/>
              <a:t>44</a:t>
            </a:fld>
            <a:endParaRPr lang="en-US" dirty="0"/>
          </a:p>
        </p:txBody>
      </p:sp>
      <p:sp>
        <p:nvSpPr>
          <p:cNvPr id="5" name="Content Placeholder 2"/>
          <p:cNvSpPr txBox="1">
            <a:spLocks/>
          </p:cNvSpPr>
          <p:nvPr/>
        </p:nvSpPr>
        <p:spPr>
          <a:xfrm>
            <a:off x="609600" y="1259130"/>
            <a:ext cx="10972800" cy="5141670"/>
          </a:xfrm>
          <a:prstGeom prst="rect">
            <a:avLst/>
          </a:prstGeom>
        </p:spPr>
        <p:txBody>
          <a:bodyPr>
            <a:normAutofit/>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r>
              <a:rPr lang="en-US" dirty="0"/>
              <a:t>We have a cache of size 2 KB with block size of 128 Bytes.  If our cache has 2 sets, what is its associativity? If memory address is 16 bits, how wide is the Tag field?</a:t>
            </a:r>
          </a:p>
          <a:p>
            <a:endParaRPr lang="en-US" dirty="0"/>
          </a:p>
          <a:p>
            <a:pPr marL="363474" lvl="1" indent="0">
              <a:buNone/>
            </a:pPr>
            <a:r>
              <a:rPr lang="en-US" dirty="0"/>
              <a:t> </a:t>
            </a:r>
          </a:p>
        </p:txBody>
      </p:sp>
      <p:sp>
        <p:nvSpPr>
          <p:cNvPr id="7" name="TextBox 6"/>
          <p:cNvSpPr txBox="1"/>
          <p:nvPr/>
        </p:nvSpPr>
        <p:spPr>
          <a:xfrm>
            <a:off x="838201" y="1981200"/>
            <a:ext cx="10134600" cy="3046988"/>
          </a:xfrm>
          <a:prstGeom prst="rect">
            <a:avLst/>
          </a:prstGeom>
          <a:noFill/>
        </p:spPr>
        <p:txBody>
          <a:bodyPr wrap="square" rtlCol="0">
            <a:spAutoFit/>
          </a:bodyPr>
          <a:lstStyle/>
          <a:p>
            <a:r>
              <a:rPr lang="en-US" altLang="zh-CN" sz="2400" dirty="0">
                <a:solidFill>
                  <a:srgbClr val="C0504D"/>
                </a:solidFill>
                <a:latin typeface="Calibri"/>
                <a:ea typeface="宋体" panose="02010600030101010101" pitchFamily="2" charset="-122"/>
              </a:rPr>
              <a:t>Bytes/block=128B = 2</a:t>
            </a:r>
            <a:r>
              <a:rPr lang="en-US" altLang="zh-CN" sz="2400" baseline="30000" dirty="0">
                <a:solidFill>
                  <a:srgbClr val="C0504D"/>
                </a:solidFill>
                <a:latin typeface="Calibri"/>
                <a:ea typeface="宋体" panose="02010600030101010101" pitchFamily="2" charset="-122"/>
              </a:rPr>
              <a:t>7</a:t>
            </a:r>
            <a:r>
              <a:rPr lang="en-US" altLang="zh-CN" sz="2400" dirty="0">
                <a:solidFill>
                  <a:srgbClr val="C0504D"/>
                </a:solidFill>
                <a:latin typeface="Calibri"/>
                <a:ea typeface="宋体" panose="02010600030101010101" pitchFamily="2" charset="-122"/>
              </a:rPr>
              <a:t>B </a:t>
            </a:r>
            <a:r>
              <a:rPr lang="en-US" sz="2400" dirty="0">
                <a:solidFill>
                  <a:srgbClr val="C0504D"/>
                </a:solidFill>
                <a:latin typeface="Calibri"/>
              </a:rPr>
              <a:t>=&gt; Offset has 7b</a:t>
            </a:r>
          </a:p>
          <a:p>
            <a:r>
              <a:rPr lang="en-US" sz="2400" dirty="0">
                <a:solidFill>
                  <a:srgbClr val="C0504D"/>
                </a:solidFill>
                <a:latin typeface="Calibri"/>
              </a:rPr>
              <a:t>cache capacity (2KB=2</a:t>
            </a:r>
            <a:r>
              <a:rPr lang="en-US" sz="2400" baseline="30000" dirty="0">
                <a:solidFill>
                  <a:srgbClr val="C0504D"/>
                </a:solidFill>
                <a:latin typeface="Calibri"/>
              </a:rPr>
              <a:t>11</a:t>
            </a:r>
            <a:r>
              <a:rPr lang="en-US" sz="2400" dirty="0">
                <a:solidFill>
                  <a:srgbClr val="C0504D"/>
                </a:solidFill>
                <a:latin typeface="Calibri"/>
              </a:rPr>
              <a:t>B) = # cache blocks*2</a:t>
            </a:r>
            <a:r>
              <a:rPr lang="en-US" sz="2400" baseline="30000" dirty="0">
                <a:solidFill>
                  <a:srgbClr val="C0504D"/>
                </a:solidFill>
                <a:latin typeface="Calibri"/>
              </a:rPr>
              <a:t>7</a:t>
            </a:r>
            <a:r>
              <a:rPr lang="en-US" sz="2400" dirty="0">
                <a:solidFill>
                  <a:srgbClr val="C0504D"/>
                </a:solidFill>
                <a:latin typeface="Calibri"/>
              </a:rPr>
              <a:t>B/block</a:t>
            </a:r>
          </a:p>
          <a:p>
            <a:r>
              <a:rPr lang="en-US" sz="2400" dirty="0">
                <a:solidFill>
                  <a:srgbClr val="C0504D"/>
                </a:solidFill>
                <a:latin typeface="Calibri"/>
              </a:rPr>
              <a:t>=&gt; # cache blocks = 16 = 2</a:t>
            </a:r>
            <a:r>
              <a:rPr lang="en-US" sz="2400" baseline="30000" dirty="0">
                <a:solidFill>
                  <a:srgbClr val="C0504D"/>
                </a:solidFill>
                <a:latin typeface="Calibri"/>
              </a:rPr>
              <a:t>4</a:t>
            </a:r>
          </a:p>
          <a:p>
            <a:r>
              <a:rPr lang="en-US" altLang="zh-CN" sz="2400" dirty="0">
                <a:solidFill>
                  <a:srgbClr val="C0504D"/>
                </a:solidFill>
                <a:latin typeface="Calibri"/>
                <a:ea typeface="宋体" panose="02010600030101010101" pitchFamily="2" charset="-122"/>
              </a:rPr>
              <a:t># cache blocks (</a:t>
            </a:r>
            <a:r>
              <a:rPr lang="en-US" sz="2400" dirty="0">
                <a:solidFill>
                  <a:srgbClr val="C0504D"/>
                </a:solidFill>
                <a:latin typeface="Calibri"/>
              </a:rPr>
              <a:t>16</a:t>
            </a:r>
            <a:r>
              <a:rPr lang="en-US" altLang="zh-CN" sz="2400" dirty="0">
                <a:solidFill>
                  <a:srgbClr val="C0504D"/>
                </a:solidFill>
                <a:latin typeface="Calibri"/>
                <a:ea typeface="宋体" panose="02010600030101010101" pitchFamily="2" charset="-122"/>
              </a:rPr>
              <a:t>) = # ways * # sets (2)</a:t>
            </a:r>
          </a:p>
          <a:p>
            <a:pPr marL="342900" indent="-342900">
              <a:buFont typeface="Symbol"/>
              <a:buChar char="Þ"/>
            </a:pPr>
            <a:r>
              <a:rPr lang="en-US" altLang="zh-CN" sz="2400" dirty="0">
                <a:solidFill>
                  <a:srgbClr val="C0504D"/>
                </a:solidFill>
                <a:latin typeface="Calibri"/>
                <a:ea typeface="宋体" panose="02010600030101010101" pitchFamily="2" charset="-122"/>
              </a:rPr>
              <a:t># ways = 8</a:t>
            </a:r>
            <a:r>
              <a:rPr lang="en-US" sz="2400" dirty="0">
                <a:solidFill>
                  <a:srgbClr val="C0504D"/>
                </a:solidFill>
                <a:latin typeface="Calibri"/>
              </a:rPr>
              <a:t> = 2</a:t>
            </a:r>
            <a:r>
              <a:rPr lang="en-US" sz="2400" baseline="30000" dirty="0">
                <a:solidFill>
                  <a:srgbClr val="C0504D"/>
                </a:solidFill>
                <a:latin typeface="Calibri"/>
              </a:rPr>
              <a:t>3</a:t>
            </a:r>
            <a:endParaRPr lang="en-US" sz="2400" dirty="0">
              <a:solidFill>
                <a:srgbClr val="C0504D"/>
              </a:solidFill>
              <a:latin typeface="Calibri"/>
            </a:endParaRPr>
          </a:p>
          <a:p>
            <a:r>
              <a:rPr lang="en-US" sz="2400" dirty="0">
                <a:solidFill>
                  <a:srgbClr val="C0504D"/>
                </a:solidFill>
                <a:latin typeface="Calibri"/>
              </a:rPr>
              <a:t>Set Index has 1b</a:t>
            </a:r>
          </a:p>
          <a:p>
            <a:r>
              <a:rPr lang="en-US" sz="2400" dirty="0">
                <a:solidFill>
                  <a:srgbClr val="C0504D"/>
                </a:solidFill>
                <a:latin typeface="Calibri"/>
              </a:rPr>
              <a:t>Memory address length (16) = T + SI + O </a:t>
            </a:r>
          </a:p>
          <a:p>
            <a:r>
              <a:rPr lang="en-US" sz="2400" dirty="0">
                <a:solidFill>
                  <a:srgbClr val="C0504D"/>
                </a:solidFill>
                <a:latin typeface="Calibri"/>
              </a:rPr>
              <a:t>=&gt; T = 16</a:t>
            </a:r>
            <a:r>
              <a:rPr lang="en-US" altLang="zh-CN" sz="2400" dirty="0">
                <a:solidFill>
                  <a:srgbClr val="C0504D"/>
                </a:solidFill>
                <a:latin typeface="Calibri"/>
                <a:ea typeface="宋体" panose="02010600030101010101" pitchFamily="2" charset="-122"/>
              </a:rPr>
              <a:t>b</a:t>
            </a:r>
            <a:r>
              <a:rPr lang="en-US" sz="2400" dirty="0">
                <a:solidFill>
                  <a:srgbClr val="C0504D"/>
                </a:solidFill>
                <a:latin typeface="Calibri"/>
              </a:rPr>
              <a:t> – (1b+7b) = 8b</a:t>
            </a:r>
          </a:p>
        </p:txBody>
      </p:sp>
      <p:sp>
        <p:nvSpPr>
          <p:cNvPr id="10" name="TextBox 9"/>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1" name="TextBox 10"/>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213545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10972800" cy="3742724"/>
          </a:xfrm>
        </p:spPr>
        <p:txBody>
          <a:bodyPr>
            <a:normAutofit/>
          </a:bodyPr>
          <a:lstStyle/>
          <a:p>
            <a:r>
              <a:rPr lang="en-US" dirty="0"/>
              <a:t>32 bit address space, 32KB DM cache with 8-word blocks</a:t>
            </a:r>
          </a:p>
          <a:p>
            <a:endParaRPr lang="en-US" dirty="0"/>
          </a:p>
          <a:p>
            <a:r>
              <a:rPr lang="en-US" dirty="0"/>
              <a:t>32 bit address space, 16KB 2-way SA cache with 4-word blocks</a:t>
            </a:r>
          </a:p>
          <a:p>
            <a:endParaRPr lang="en-US" dirty="0"/>
          </a:p>
          <a:p>
            <a:r>
              <a:rPr lang="en-US" dirty="0"/>
              <a:t>32 bit address space, 32KB FA cache with 8-word blocks</a:t>
            </a:r>
          </a:p>
          <a:p>
            <a:pPr marL="0" indent="0">
              <a:buNone/>
            </a:pPr>
            <a:endParaRPr lang="en-US" dirty="0"/>
          </a:p>
        </p:txBody>
      </p:sp>
      <p:sp>
        <p:nvSpPr>
          <p:cNvPr id="4" name="Slide Number Placeholder 3"/>
          <p:cNvSpPr>
            <a:spLocks noGrp="1"/>
          </p:cNvSpPr>
          <p:nvPr>
            <p:ph type="sldNum" sz="quarter" idx="4294967295"/>
          </p:nvPr>
        </p:nvSpPr>
        <p:spPr/>
        <p:txBody>
          <a:bodyPr/>
          <a:lstStyle/>
          <a:p>
            <a:pPr>
              <a:defRPr/>
            </a:pPr>
            <a:endParaRPr lang="en-US" altLang="zh-CN" dirty="0"/>
          </a:p>
        </p:txBody>
      </p:sp>
      <p:sp>
        <p:nvSpPr>
          <p:cNvPr id="16" name="Title 1"/>
          <p:cNvSpPr txBox="1">
            <a:spLocks/>
          </p:cNvSpPr>
          <p:nvPr/>
        </p:nvSpPr>
        <p:spPr>
          <a:xfrm>
            <a:off x="871013" y="197356"/>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Question: </a:t>
            </a:r>
            <a:r>
              <a:rPr lang="en-US" altLang="zh-CN" dirty="0"/>
              <a:t>Bits in Memory Address 4</a:t>
            </a:r>
            <a:endParaRPr lang="en-US" dirty="0"/>
          </a:p>
        </p:txBody>
      </p:sp>
    </p:spTree>
    <p:extLst>
      <p:ext uri="{BB962C8B-B14F-4D97-AF65-F5344CB8AC3E}">
        <p14:creationId xmlns:p14="http://schemas.microsoft.com/office/powerpoint/2010/main" val="347213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2"/>
            <a:ext cx="10972800" cy="3657598"/>
          </a:xfrm>
        </p:spPr>
        <p:txBody>
          <a:bodyPr>
            <a:normAutofit fontScale="85000" lnSpcReduction="20000"/>
          </a:bodyPr>
          <a:lstStyle/>
          <a:p>
            <a:r>
              <a:rPr lang="en-US" dirty="0"/>
              <a:t>32 bit address space, 32KB DM cache with 8-word blocks</a:t>
            </a:r>
          </a:p>
          <a:p>
            <a:r>
              <a:rPr lang="en-US" dirty="0">
                <a:solidFill>
                  <a:srgbClr val="FF0000"/>
                </a:solidFill>
              </a:rPr>
              <a:t>T - 17, SI - 10, O – 5 (</a:t>
            </a:r>
            <a:r>
              <a:rPr lang="en-US" altLang="zh-CN" dirty="0">
                <a:solidFill>
                  <a:srgbClr val="FF0000"/>
                </a:solidFill>
              </a:rPr>
              <a:t># blocks = # sets = 2</a:t>
            </a:r>
            <a:r>
              <a:rPr lang="en-US" altLang="zh-CN" baseline="30000" dirty="0">
                <a:solidFill>
                  <a:srgbClr val="FF0000"/>
                </a:solidFill>
              </a:rPr>
              <a:t>10</a:t>
            </a:r>
            <a:r>
              <a:rPr lang="en-US" dirty="0">
                <a:solidFill>
                  <a:srgbClr val="FF0000"/>
                </a:solidFill>
              </a:rPr>
              <a:t> =&gt; SI has 10b, T = 32b–(10b+5b)=17b)</a:t>
            </a:r>
          </a:p>
          <a:p>
            <a:r>
              <a:rPr lang="en-US" dirty="0"/>
              <a:t>32 bit address space, 16KB 2-way SA cache with 4-word blocks</a:t>
            </a:r>
          </a:p>
          <a:p>
            <a:r>
              <a:rPr lang="en-US" dirty="0">
                <a:solidFill>
                  <a:srgbClr val="FF0000"/>
                </a:solidFill>
              </a:rPr>
              <a:t>T - 19, SI - 9, O – 4 (</a:t>
            </a:r>
            <a:r>
              <a:rPr lang="en-US" altLang="zh-CN" dirty="0">
                <a:solidFill>
                  <a:srgbClr val="FF0000"/>
                </a:solidFill>
              </a:rPr>
              <a:t># blocks = 2</a:t>
            </a:r>
            <a:r>
              <a:rPr lang="en-US" altLang="zh-CN" baseline="30000" dirty="0">
                <a:solidFill>
                  <a:srgbClr val="FF0000"/>
                </a:solidFill>
              </a:rPr>
              <a:t>10</a:t>
            </a:r>
            <a:r>
              <a:rPr lang="en-US" altLang="zh-CN" dirty="0">
                <a:solidFill>
                  <a:srgbClr val="FF0000"/>
                </a:solidFill>
              </a:rPr>
              <a:t>; # sets = 2</a:t>
            </a:r>
            <a:r>
              <a:rPr lang="en-US" altLang="zh-CN" baseline="30000" dirty="0">
                <a:solidFill>
                  <a:srgbClr val="FF0000"/>
                </a:solidFill>
              </a:rPr>
              <a:t>10</a:t>
            </a:r>
            <a:r>
              <a:rPr lang="en-US" dirty="0">
                <a:solidFill>
                  <a:srgbClr val="FF0000"/>
                </a:solidFill>
              </a:rPr>
              <a:t>/2=</a:t>
            </a:r>
            <a:r>
              <a:rPr lang="en-US" altLang="zh-CN" dirty="0">
                <a:solidFill>
                  <a:srgbClr val="FF0000"/>
                </a:solidFill>
              </a:rPr>
              <a:t>2</a:t>
            </a:r>
            <a:r>
              <a:rPr lang="en-US" altLang="zh-CN" baseline="30000" dirty="0">
                <a:solidFill>
                  <a:srgbClr val="FF0000"/>
                </a:solidFill>
              </a:rPr>
              <a:t>9 </a:t>
            </a:r>
            <a:r>
              <a:rPr lang="en-US" dirty="0">
                <a:solidFill>
                  <a:srgbClr val="FF0000"/>
                </a:solidFill>
              </a:rPr>
              <a:t>=&gt; SI has 9b, T = 32b–(9b+4b)=19b)</a:t>
            </a:r>
          </a:p>
          <a:p>
            <a:r>
              <a:rPr lang="en-US" dirty="0"/>
              <a:t>32 bit address space, 32KB FA cache with 8-word blocks</a:t>
            </a:r>
          </a:p>
          <a:p>
            <a:r>
              <a:rPr lang="en-US" dirty="0">
                <a:solidFill>
                  <a:srgbClr val="FF0000"/>
                </a:solidFill>
              </a:rPr>
              <a:t>T - 27, SI - 0, O – 5 (</a:t>
            </a:r>
            <a:r>
              <a:rPr lang="en-US" altLang="zh-CN" dirty="0">
                <a:solidFill>
                  <a:srgbClr val="FF0000"/>
                </a:solidFill>
              </a:rPr>
              <a:t># blocks = 2</a:t>
            </a:r>
            <a:r>
              <a:rPr lang="en-US" altLang="zh-CN" baseline="30000" dirty="0">
                <a:solidFill>
                  <a:srgbClr val="FF0000"/>
                </a:solidFill>
              </a:rPr>
              <a:t>10</a:t>
            </a:r>
            <a:r>
              <a:rPr lang="en-US" altLang="zh-CN" dirty="0">
                <a:solidFill>
                  <a:srgbClr val="FF0000"/>
                </a:solidFill>
              </a:rPr>
              <a:t>; # sets = 1</a:t>
            </a:r>
            <a:r>
              <a:rPr lang="en-US" dirty="0">
                <a:solidFill>
                  <a:srgbClr val="FF0000"/>
                </a:solidFill>
              </a:rPr>
              <a:t> =&gt; SI has 0b, T = 32b–(0b+5b) = 27b)</a:t>
            </a:r>
          </a:p>
        </p:txBody>
      </p:sp>
      <p:sp>
        <p:nvSpPr>
          <p:cNvPr id="4" name="Slide Number Placeholder 3"/>
          <p:cNvSpPr>
            <a:spLocks noGrp="1"/>
          </p:cNvSpPr>
          <p:nvPr>
            <p:ph type="sldNum" sz="quarter" idx="4294967295"/>
          </p:nvPr>
        </p:nvSpPr>
        <p:spPr/>
        <p:txBody>
          <a:bodyPr/>
          <a:lstStyle/>
          <a:p>
            <a:pPr>
              <a:defRPr/>
            </a:pPr>
            <a:endParaRPr lang="en-US" altLang="zh-CN" dirty="0"/>
          </a:p>
        </p:txBody>
      </p:sp>
      <p:sp>
        <p:nvSpPr>
          <p:cNvPr id="16" name="Title 1"/>
          <p:cNvSpPr txBox="1">
            <a:spLocks/>
          </p:cNvSpPr>
          <p:nvPr/>
        </p:nvSpPr>
        <p:spPr>
          <a:xfrm>
            <a:off x="871013" y="197356"/>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Answer: </a:t>
            </a:r>
            <a:r>
              <a:rPr lang="en-US" altLang="zh-CN" dirty="0"/>
              <a:t>Bits in Memory </a:t>
            </a:r>
            <a:r>
              <a:rPr lang="en-US" altLang="zh-CN"/>
              <a:t>Address 4</a:t>
            </a:r>
            <a:endParaRPr lang="en-US" dirty="0"/>
          </a:p>
        </p:txBody>
      </p:sp>
    </p:spTree>
    <p:extLst>
      <p:ext uri="{BB962C8B-B14F-4D97-AF65-F5344CB8AC3E}">
        <p14:creationId xmlns:p14="http://schemas.microsoft.com/office/powerpoint/2010/main" val="287566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Question: Associativity 1</a:t>
            </a:r>
            <a:endParaRPr lang="en-US" dirty="0"/>
          </a:p>
        </p:txBody>
      </p:sp>
      <p:sp>
        <p:nvSpPr>
          <p:cNvPr id="3" name="Content Placeholder 2"/>
          <p:cNvSpPr>
            <a:spLocks noGrp="1"/>
          </p:cNvSpPr>
          <p:nvPr>
            <p:ph idx="1"/>
          </p:nvPr>
        </p:nvSpPr>
        <p:spPr/>
        <p:txBody>
          <a:bodyPr>
            <a:normAutofit/>
          </a:bodyPr>
          <a:lstStyle/>
          <a:p>
            <a:pPr>
              <a:lnSpc>
                <a:spcPct val="85000"/>
              </a:lnSpc>
            </a:pPr>
            <a:r>
              <a:rPr lang="en-US" dirty="0"/>
              <a:t>For a cache with fixed total size, if we increase the number of ways by a factor of two, which statement is false:</a:t>
            </a:r>
          </a:p>
          <a:p>
            <a:pPr marL="0" indent="0">
              <a:lnSpc>
                <a:spcPct val="85000"/>
              </a:lnSpc>
              <a:buNone/>
            </a:pPr>
            <a:r>
              <a:rPr lang="en-US" dirty="0"/>
              <a:t>	</a:t>
            </a:r>
            <a:r>
              <a:rPr lang="en-US" b="1" dirty="0">
                <a:solidFill>
                  <a:srgbClr val="FF0000"/>
                </a:solidFill>
              </a:rPr>
              <a:t>A </a:t>
            </a:r>
            <a:r>
              <a:rPr lang="en-US" dirty="0"/>
              <a:t>: The number of sets is halved</a:t>
            </a:r>
          </a:p>
          <a:p>
            <a:pPr marL="0" indent="0">
              <a:lnSpc>
                <a:spcPct val="85000"/>
              </a:lnSpc>
              <a:buNone/>
            </a:pPr>
            <a:r>
              <a:rPr lang="en-US" dirty="0"/>
              <a:t>	</a:t>
            </a:r>
            <a:r>
              <a:rPr lang="en-US" b="1" dirty="0">
                <a:solidFill>
                  <a:srgbClr val="92D050"/>
                </a:solidFill>
              </a:rPr>
              <a:t>B </a:t>
            </a:r>
            <a:r>
              <a:rPr lang="en-US" dirty="0"/>
              <a:t>: The tag width decreases</a:t>
            </a:r>
          </a:p>
          <a:p>
            <a:pPr marL="0" indent="0">
              <a:lnSpc>
                <a:spcPct val="85000"/>
              </a:lnSpc>
              <a:buNone/>
            </a:pPr>
            <a:r>
              <a:rPr lang="en-US" dirty="0"/>
              <a:t>	</a:t>
            </a:r>
            <a:r>
              <a:rPr lang="en-US" b="1" dirty="0">
                <a:solidFill>
                  <a:srgbClr val="FFC000"/>
                </a:solidFill>
              </a:rPr>
              <a:t>C </a:t>
            </a:r>
            <a:r>
              <a:rPr lang="en-US" dirty="0"/>
              <a:t>: The block size stays the same</a:t>
            </a:r>
          </a:p>
          <a:p>
            <a:pPr marL="0" indent="0">
              <a:lnSpc>
                <a:spcPct val="85000"/>
              </a:lnSpc>
              <a:buNone/>
            </a:pPr>
            <a:r>
              <a:rPr lang="en-US" dirty="0"/>
              <a:t>	</a:t>
            </a:r>
            <a:r>
              <a:rPr lang="en-US" b="1" dirty="0">
                <a:ln>
                  <a:solidFill>
                    <a:sysClr val="windowText" lastClr="000000"/>
                  </a:solidFill>
                </a:ln>
                <a:solidFill>
                  <a:srgbClr val="FFFF00"/>
                </a:solidFill>
              </a:rPr>
              <a:t>D </a:t>
            </a:r>
            <a:r>
              <a:rPr lang="en-US" dirty="0"/>
              <a:t>: The set index decreases</a:t>
            </a:r>
          </a:p>
        </p:txBody>
      </p:sp>
      <p:sp>
        <p:nvSpPr>
          <p:cNvPr id="7"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47</a:t>
            </a:fld>
            <a:endParaRPr lang="en-US"/>
          </a:p>
        </p:txBody>
      </p:sp>
      <p:sp>
        <p:nvSpPr>
          <p:cNvPr id="5"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4/21/2025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865149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Answer</a:t>
            </a:r>
            <a:r>
              <a:rPr lang="en-US" altLang="zh-CN" dirty="0"/>
              <a:t>: Associativity 1</a:t>
            </a:r>
            <a:endParaRPr lang="en-US" dirty="0"/>
          </a:p>
        </p:txBody>
      </p:sp>
      <p:sp>
        <p:nvSpPr>
          <p:cNvPr id="3" name="Content Placeholder 2"/>
          <p:cNvSpPr>
            <a:spLocks noGrp="1"/>
          </p:cNvSpPr>
          <p:nvPr>
            <p:ph idx="1"/>
          </p:nvPr>
        </p:nvSpPr>
        <p:spPr/>
        <p:txBody>
          <a:bodyPr>
            <a:normAutofit/>
          </a:bodyPr>
          <a:lstStyle/>
          <a:p>
            <a:pPr>
              <a:lnSpc>
                <a:spcPct val="85000"/>
              </a:lnSpc>
            </a:pPr>
            <a:r>
              <a:rPr lang="en-US" dirty="0"/>
              <a:t>For a cache with fixed total size, if we increase the number of ways by a factor of two, which statement is false:</a:t>
            </a:r>
          </a:p>
          <a:p>
            <a:pPr marL="0" indent="0">
              <a:lnSpc>
                <a:spcPct val="85000"/>
              </a:lnSpc>
              <a:buNone/>
            </a:pPr>
            <a:r>
              <a:rPr lang="en-US" dirty="0"/>
              <a:t>	</a:t>
            </a:r>
            <a:r>
              <a:rPr lang="en-US" b="1" dirty="0">
                <a:solidFill>
                  <a:srgbClr val="FF0000"/>
                </a:solidFill>
              </a:rPr>
              <a:t>A </a:t>
            </a:r>
            <a:r>
              <a:rPr lang="en-US" dirty="0"/>
              <a:t>: The number of sets is halved</a:t>
            </a:r>
          </a:p>
          <a:p>
            <a:pPr marL="0" indent="0">
              <a:lnSpc>
                <a:spcPct val="85000"/>
              </a:lnSpc>
              <a:buNone/>
            </a:pPr>
            <a:r>
              <a:rPr lang="en-US" dirty="0"/>
              <a:t>	</a:t>
            </a:r>
            <a:r>
              <a:rPr lang="en-US" b="1" dirty="0">
                <a:solidFill>
                  <a:srgbClr val="92D050"/>
                </a:solidFill>
              </a:rPr>
              <a:t>B </a:t>
            </a:r>
            <a:r>
              <a:rPr lang="en-US" dirty="0"/>
              <a:t>: The tag width decreases</a:t>
            </a:r>
          </a:p>
          <a:p>
            <a:pPr marL="0" indent="0">
              <a:lnSpc>
                <a:spcPct val="85000"/>
              </a:lnSpc>
              <a:buNone/>
            </a:pPr>
            <a:r>
              <a:rPr lang="en-US" dirty="0"/>
              <a:t>	</a:t>
            </a:r>
            <a:r>
              <a:rPr lang="en-US" b="1" dirty="0">
                <a:solidFill>
                  <a:srgbClr val="FFC000"/>
                </a:solidFill>
              </a:rPr>
              <a:t>C </a:t>
            </a:r>
            <a:r>
              <a:rPr lang="en-US" dirty="0"/>
              <a:t>: The block size stays the same</a:t>
            </a:r>
          </a:p>
          <a:p>
            <a:pPr marL="0" indent="0">
              <a:lnSpc>
                <a:spcPct val="85000"/>
              </a:lnSpc>
              <a:buNone/>
            </a:pPr>
            <a:r>
              <a:rPr lang="en-US" dirty="0"/>
              <a:t>	</a:t>
            </a:r>
            <a:r>
              <a:rPr lang="en-US" b="1" dirty="0">
                <a:ln>
                  <a:solidFill>
                    <a:sysClr val="windowText" lastClr="000000"/>
                  </a:solidFill>
                </a:ln>
                <a:solidFill>
                  <a:srgbClr val="FFFF00"/>
                </a:solidFill>
              </a:rPr>
              <a:t>D </a:t>
            </a:r>
            <a:r>
              <a:rPr lang="en-US" dirty="0"/>
              <a:t>: The set </a:t>
            </a:r>
            <a:r>
              <a:rPr lang="en-US"/>
              <a:t>index width </a:t>
            </a:r>
            <a:r>
              <a:rPr lang="en-US" dirty="0"/>
              <a:t>decreases</a:t>
            </a:r>
          </a:p>
        </p:txBody>
      </p:sp>
      <p:sp>
        <p:nvSpPr>
          <p:cNvPr id="7"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48</a:t>
            </a:fld>
            <a:endParaRPr lang="en-US"/>
          </a:p>
        </p:txBody>
      </p:sp>
      <p:sp>
        <p:nvSpPr>
          <p:cNvPr id="5"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4/21/2025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nvGrpSpPr>
          <p:cNvPr id="33" name="Group 32"/>
          <p:cNvGrpSpPr/>
          <p:nvPr/>
        </p:nvGrpSpPr>
        <p:grpSpPr>
          <a:xfrm>
            <a:off x="762000" y="2971800"/>
            <a:ext cx="8458200" cy="3160341"/>
            <a:chOff x="762000" y="2971800"/>
            <a:chExt cx="8458200" cy="3160341"/>
          </a:xfrm>
        </p:grpSpPr>
        <p:sp>
          <p:nvSpPr>
            <p:cNvPr id="4" name="Rectangle 3"/>
            <p:cNvSpPr/>
            <p:nvPr/>
          </p:nvSpPr>
          <p:spPr>
            <a:xfrm>
              <a:off x="762000" y="2971800"/>
              <a:ext cx="6934200" cy="609600"/>
            </a:xfrm>
            <a:prstGeom prst="rect">
              <a:avLst/>
            </a:prstGeom>
            <a:noFill/>
            <a:ln w="508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3566969" y="4704502"/>
              <a:ext cx="4094390" cy="461665"/>
            </a:xfrm>
            <a:prstGeom prst="rect">
              <a:avLst/>
            </a:prstGeom>
            <a:noFill/>
          </p:spPr>
          <p:txBody>
            <a:bodyPr wrap="none" rtlCol="0">
              <a:spAutoFit/>
            </a:bodyPr>
            <a:lstStyle/>
            <a:p>
              <a:r>
                <a:rPr lang="en-US" sz="2400" dirty="0"/>
                <a:t>More Associativity (more ways)</a:t>
              </a:r>
            </a:p>
          </p:txBody>
        </p:sp>
        <p:cxnSp>
          <p:nvCxnSpPr>
            <p:cNvPr id="26" name="Straight Arrow Connector 25"/>
            <p:cNvCxnSpPr/>
            <p:nvPr/>
          </p:nvCxnSpPr>
          <p:spPr>
            <a:xfrm rot="10800000" flipH="1">
              <a:off x="4679467" y="5260804"/>
              <a:ext cx="1343394" cy="1588"/>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3200400" y="5451080"/>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p:nvCxnSpPr>
          <p:spPr>
            <a:xfrm rot="5400000">
              <a:off x="6933272" y="5783117"/>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848600" y="5565604"/>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cxnSp>
          <p:nvCxnSpPr>
            <p:cNvPr id="30" name="Straight Connector 29"/>
            <p:cNvCxnSpPr/>
            <p:nvPr/>
          </p:nvCxnSpPr>
          <p:spPr>
            <a:xfrm rot="5400000">
              <a:off x="4947106" y="5793832"/>
              <a:ext cx="675084" cy="1533"/>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31" name="TextBox 30"/>
            <p:cNvSpPr txBox="1"/>
            <p:nvPr/>
          </p:nvSpPr>
          <p:spPr>
            <a:xfrm>
              <a:off x="3786106" y="5565604"/>
              <a:ext cx="626582" cy="461665"/>
            </a:xfrm>
            <a:prstGeom prst="rect">
              <a:avLst/>
            </a:prstGeom>
            <a:noFill/>
          </p:spPr>
          <p:txBody>
            <a:bodyPr wrap="none" rtlCol="0">
              <a:spAutoFit/>
            </a:bodyPr>
            <a:lstStyle/>
            <a:p>
              <a:r>
                <a:rPr lang="en-US" sz="2400" i="1" dirty="0">
                  <a:solidFill>
                    <a:srgbClr val="0000FF"/>
                  </a:solidFill>
                </a:rPr>
                <a:t>Tag</a:t>
              </a:r>
            </a:p>
          </p:txBody>
        </p:sp>
        <p:sp>
          <p:nvSpPr>
            <p:cNvPr id="32" name="TextBox 31"/>
            <p:cNvSpPr txBox="1"/>
            <p:nvPr/>
          </p:nvSpPr>
          <p:spPr>
            <a:xfrm>
              <a:off x="5772273" y="5565604"/>
              <a:ext cx="1310039" cy="461665"/>
            </a:xfrm>
            <a:prstGeom prst="rect">
              <a:avLst/>
            </a:prstGeom>
            <a:noFill/>
          </p:spPr>
          <p:txBody>
            <a:bodyPr wrap="none" rtlCol="0">
              <a:spAutoFit/>
            </a:bodyPr>
            <a:lstStyle/>
            <a:p>
              <a:r>
                <a:rPr lang="en-US" altLang="zh-CN" sz="2400" i="1" dirty="0">
                  <a:solidFill>
                    <a:srgbClr val="0000FF"/>
                  </a:solidFill>
                </a:rPr>
                <a:t>Set </a:t>
              </a:r>
              <a:r>
                <a:rPr lang="en-US" sz="2400" i="1" dirty="0">
                  <a:solidFill>
                    <a:srgbClr val="0000FF"/>
                  </a:solidFill>
                </a:rPr>
                <a:t>Index</a:t>
              </a:r>
            </a:p>
          </p:txBody>
        </p:sp>
      </p:grpSp>
    </p:spTree>
    <p:extLst>
      <p:ext uri="{BB962C8B-B14F-4D97-AF65-F5344CB8AC3E}">
        <p14:creationId xmlns:p14="http://schemas.microsoft.com/office/powerpoint/2010/main" val="370416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Question: Associativity 2</a:t>
            </a:r>
            <a:endParaRPr lang="en-US" dirty="0"/>
          </a:p>
        </p:txBody>
      </p:sp>
      <p:sp>
        <p:nvSpPr>
          <p:cNvPr id="19"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49</a:t>
            </a:fld>
            <a:endParaRPr lang="en-US"/>
          </a:p>
        </p:txBody>
      </p:sp>
      <p:sp>
        <p:nvSpPr>
          <p:cNvPr id="16"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4/21/2025</a:t>
            </a:fld>
            <a:endParaRPr lang="en-US"/>
          </a:p>
        </p:txBody>
      </p:sp>
      <p:sp>
        <p:nvSpPr>
          <p:cNvPr id="17"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nvGrpSpPr>
          <p:cNvPr id="3" name="Group 2"/>
          <p:cNvGrpSpPr/>
          <p:nvPr/>
        </p:nvGrpSpPr>
        <p:grpSpPr>
          <a:xfrm>
            <a:off x="3169133" y="4572000"/>
            <a:ext cx="6019800" cy="685799"/>
            <a:chOff x="3169133" y="2189640"/>
            <a:chExt cx="6019800" cy="685799"/>
          </a:xfrm>
        </p:grpSpPr>
        <p:sp>
          <p:nvSpPr>
            <p:cNvPr id="32" name="Rectangle 31"/>
            <p:cNvSpPr/>
            <p:nvPr/>
          </p:nvSpPr>
          <p:spPr>
            <a:xfrm>
              <a:off x="3169133" y="2194378"/>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33"/>
            <p:cNvCxnSpPr/>
            <p:nvPr/>
          </p:nvCxnSpPr>
          <p:spPr>
            <a:xfrm rot="5400000">
              <a:off x="6902005" y="2526415"/>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772400" y="2308902"/>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cxnSp>
          <p:nvCxnSpPr>
            <p:cNvPr id="36" name="Straight Connector 35"/>
            <p:cNvCxnSpPr/>
            <p:nvPr/>
          </p:nvCxnSpPr>
          <p:spPr>
            <a:xfrm rot="5400000">
              <a:off x="4915839" y="2537130"/>
              <a:ext cx="675084" cy="1533"/>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37" name="TextBox 36"/>
            <p:cNvSpPr txBox="1"/>
            <p:nvPr/>
          </p:nvSpPr>
          <p:spPr>
            <a:xfrm>
              <a:off x="3754839" y="2308902"/>
              <a:ext cx="626582" cy="461665"/>
            </a:xfrm>
            <a:prstGeom prst="rect">
              <a:avLst/>
            </a:prstGeom>
            <a:noFill/>
          </p:spPr>
          <p:txBody>
            <a:bodyPr wrap="none" rtlCol="0">
              <a:spAutoFit/>
            </a:bodyPr>
            <a:lstStyle/>
            <a:p>
              <a:r>
                <a:rPr lang="en-US" sz="2400" i="1" dirty="0">
                  <a:solidFill>
                    <a:srgbClr val="0000FF"/>
                  </a:solidFill>
                </a:rPr>
                <a:t>Tag</a:t>
              </a:r>
            </a:p>
          </p:txBody>
        </p:sp>
        <p:sp>
          <p:nvSpPr>
            <p:cNvPr id="38" name="TextBox 37"/>
            <p:cNvSpPr txBox="1"/>
            <p:nvPr/>
          </p:nvSpPr>
          <p:spPr>
            <a:xfrm>
              <a:off x="5741006" y="2308902"/>
              <a:ext cx="1310039" cy="461665"/>
            </a:xfrm>
            <a:prstGeom prst="rect">
              <a:avLst/>
            </a:prstGeom>
            <a:noFill/>
          </p:spPr>
          <p:txBody>
            <a:bodyPr wrap="none" rtlCol="0">
              <a:spAutoFit/>
            </a:bodyPr>
            <a:lstStyle/>
            <a:p>
              <a:r>
                <a:rPr lang="en-US" altLang="zh-CN" sz="2400" i="1" dirty="0">
                  <a:solidFill>
                    <a:srgbClr val="0000FF"/>
                  </a:solidFill>
                </a:rPr>
                <a:t>Set </a:t>
              </a:r>
              <a:r>
                <a:rPr lang="en-US" sz="2400" i="1" dirty="0">
                  <a:solidFill>
                    <a:srgbClr val="0000FF"/>
                  </a:solidFill>
                </a:rPr>
                <a:t>Index</a:t>
              </a:r>
            </a:p>
          </p:txBody>
        </p:sp>
      </p:grpSp>
      <p:sp>
        <p:nvSpPr>
          <p:cNvPr id="39" name="TextBox 38"/>
          <p:cNvSpPr txBox="1"/>
          <p:nvPr/>
        </p:nvSpPr>
        <p:spPr>
          <a:xfrm>
            <a:off x="1219200" y="1600200"/>
            <a:ext cx="8274894" cy="2720745"/>
          </a:xfrm>
          <a:prstGeom prst="rect">
            <a:avLst/>
          </a:prstGeom>
          <a:noFill/>
        </p:spPr>
        <p:txBody>
          <a:bodyPr wrap="none" rtlCol="0">
            <a:spAutoFit/>
          </a:bodyPr>
          <a:lstStyle/>
          <a:p>
            <a:pPr>
              <a:lnSpc>
                <a:spcPct val="85000"/>
              </a:lnSpc>
            </a:pPr>
            <a:r>
              <a:rPr lang="en-US" altLang="zh-CN" sz="2800" dirty="0"/>
              <a:t>Push red bar right 1 bit</a:t>
            </a:r>
          </a:p>
          <a:p>
            <a:pPr>
              <a:lnSpc>
                <a:spcPct val="85000"/>
              </a:lnSpc>
            </a:pPr>
            <a:r>
              <a:rPr lang="en-US" sz="2800" i="1" dirty="0" err="1"/>
              <a:t>tag_size</a:t>
            </a:r>
            <a:r>
              <a:rPr lang="en-US" sz="2800" i="1" dirty="0"/>
              <a:t> </a:t>
            </a:r>
            <a:r>
              <a:rPr lang="en-US" sz="2800" i="1" dirty="0">
                <a:solidFill>
                  <a:srgbClr val="FF0000"/>
                </a:solidFill>
              </a:rPr>
              <a:t>?</a:t>
            </a:r>
            <a:r>
              <a:rPr lang="en-US" sz="2800" i="1" dirty="0"/>
              <a:t>; </a:t>
            </a:r>
            <a:r>
              <a:rPr lang="en-US" sz="2800" i="1" dirty="0" err="1"/>
              <a:t>index_size</a:t>
            </a:r>
            <a:r>
              <a:rPr lang="en-US" sz="2800" i="1" dirty="0">
                <a:solidFill>
                  <a:srgbClr val="FF0000"/>
                </a:solidFill>
              </a:rPr>
              <a:t>?</a:t>
            </a:r>
            <a:r>
              <a:rPr lang="en-US" sz="2800" i="1" dirty="0"/>
              <a:t>; </a:t>
            </a:r>
            <a:r>
              <a:rPr lang="en-US" sz="2800" dirty="0"/>
              <a:t># sets</a:t>
            </a:r>
            <a:r>
              <a:rPr lang="en-US" sz="2800" i="1" dirty="0">
                <a:solidFill>
                  <a:srgbClr val="FF0000"/>
                </a:solidFill>
              </a:rPr>
              <a:t>?</a:t>
            </a:r>
            <a:r>
              <a:rPr lang="en-US" altLang="zh-CN" sz="2800" dirty="0"/>
              <a:t>;</a:t>
            </a:r>
            <a:r>
              <a:rPr lang="en-US" altLang="zh-CN" sz="2800" dirty="0">
                <a:solidFill>
                  <a:srgbClr val="FF0000"/>
                </a:solidFill>
              </a:rPr>
              <a:t> </a:t>
            </a:r>
            <a:r>
              <a:rPr lang="en-US" altLang="zh-CN" sz="2800" dirty="0"/>
              <a:t># ways/associativity </a:t>
            </a:r>
            <a:r>
              <a:rPr lang="en-US" sz="2800" i="1" dirty="0">
                <a:solidFill>
                  <a:srgbClr val="FF0000"/>
                </a:solidFill>
              </a:rPr>
              <a:t>?</a:t>
            </a:r>
            <a:r>
              <a:rPr lang="en-US" altLang="zh-CN" sz="2800" dirty="0">
                <a:solidFill>
                  <a:srgbClr val="FF0000"/>
                </a:solidFill>
              </a:rPr>
              <a:t>; </a:t>
            </a:r>
          </a:p>
          <a:p>
            <a:pPr>
              <a:lnSpc>
                <a:spcPct val="85000"/>
              </a:lnSpc>
            </a:pPr>
            <a:r>
              <a:rPr lang="en-US" sz="2800" i="1" dirty="0"/>
              <a:t># </a:t>
            </a:r>
            <a:r>
              <a:rPr lang="en-US" altLang="zh-CN" sz="2800" i="1" dirty="0"/>
              <a:t>HW </a:t>
            </a:r>
            <a:r>
              <a:rPr lang="en-US" sz="2800" i="1" dirty="0"/>
              <a:t>comparators </a:t>
            </a:r>
            <a:r>
              <a:rPr lang="en-US" sz="2800" i="1" dirty="0">
                <a:solidFill>
                  <a:srgbClr val="FF0000"/>
                </a:solidFill>
              </a:rPr>
              <a:t>?</a:t>
            </a:r>
          </a:p>
          <a:p>
            <a:pPr>
              <a:lnSpc>
                <a:spcPct val="85000"/>
              </a:lnSpc>
            </a:pPr>
            <a:r>
              <a:rPr lang="en-US" altLang="zh-CN" sz="2800" dirty="0"/>
              <a:t>Push red bar left 1 bit</a:t>
            </a:r>
          </a:p>
          <a:p>
            <a:pPr>
              <a:lnSpc>
                <a:spcPct val="85000"/>
              </a:lnSpc>
            </a:pPr>
            <a:r>
              <a:rPr lang="en-US" sz="2800" i="1" dirty="0" err="1"/>
              <a:t>tag_size</a:t>
            </a:r>
            <a:r>
              <a:rPr lang="en-US" sz="2800" i="1" dirty="0"/>
              <a:t> </a:t>
            </a:r>
            <a:r>
              <a:rPr lang="en-US" sz="2800" i="1" dirty="0">
                <a:solidFill>
                  <a:srgbClr val="FF0000"/>
                </a:solidFill>
              </a:rPr>
              <a:t>?</a:t>
            </a:r>
            <a:r>
              <a:rPr lang="en-US" sz="2800" i="1" dirty="0"/>
              <a:t>; </a:t>
            </a:r>
            <a:r>
              <a:rPr lang="en-US" sz="2800" i="1" dirty="0" err="1"/>
              <a:t>index_size</a:t>
            </a:r>
            <a:r>
              <a:rPr lang="en-US" sz="2800" i="1" dirty="0"/>
              <a:t> </a:t>
            </a:r>
            <a:r>
              <a:rPr lang="en-US" sz="2800" i="1" dirty="0">
                <a:solidFill>
                  <a:srgbClr val="FF0000"/>
                </a:solidFill>
              </a:rPr>
              <a:t>?</a:t>
            </a:r>
            <a:r>
              <a:rPr lang="en-US" sz="2800" i="1" dirty="0"/>
              <a:t>; # sets </a:t>
            </a:r>
            <a:r>
              <a:rPr lang="en-US" sz="2800" i="1" dirty="0">
                <a:solidFill>
                  <a:srgbClr val="FF0000"/>
                </a:solidFill>
              </a:rPr>
              <a:t>?</a:t>
            </a:r>
            <a:r>
              <a:rPr lang="en-US" sz="2800" i="1" dirty="0"/>
              <a:t>; # </a:t>
            </a:r>
            <a:r>
              <a:rPr lang="en-US" altLang="zh-CN" sz="2800" dirty="0"/>
              <a:t>ways/associativity </a:t>
            </a:r>
            <a:r>
              <a:rPr lang="en-US" sz="2800" i="1" dirty="0">
                <a:solidFill>
                  <a:srgbClr val="FF0000"/>
                </a:solidFill>
              </a:rPr>
              <a:t>?</a:t>
            </a:r>
            <a:r>
              <a:rPr lang="en-US" altLang="zh-CN" sz="2800" dirty="0">
                <a:solidFill>
                  <a:srgbClr val="FF0000"/>
                </a:solidFill>
              </a:rPr>
              <a:t>; </a:t>
            </a:r>
          </a:p>
          <a:p>
            <a:pPr>
              <a:lnSpc>
                <a:spcPct val="85000"/>
              </a:lnSpc>
            </a:pPr>
            <a:r>
              <a:rPr lang="en-US" sz="2800" i="1" dirty="0"/>
              <a:t># HW comparators </a:t>
            </a:r>
            <a:r>
              <a:rPr lang="en-US" sz="2800" i="1" dirty="0">
                <a:solidFill>
                  <a:srgbClr val="FF0000"/>
                </a:solidFill>
              </a:rPr>
              <a:t>?</a:t>
            </a:r>
          </a:p>
          <a:p>
            <a:endParaRPr lang="en-US" sz="2800" dirty="0"/>
          </a:p>
        </p:txBody>
      </p:sp>
    </p:spTree>
    <p:extLst>
      <p:ext uri="{BB962C8B-B14F-4D97-AF65-F5344CB8AC3E}">
        <p14:creationId xmlns:p14="http://schemas.microsoft.com/office/powerpoint/2010/main" val="155843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lstStyle/>
          <a:p>
            <a:r>
              <a:rPr lang="en-US" dirty="0"/>
              <a:t>Q: How many 32-bit integers can be stored in a DM cache with 15 tag bits, 15 index bits, and 2 offset bits? </a:t>
            </a:r>
          </a:p>
          <a:p>
            <a:r>
              <a:rPr lang="en-US" dirty="0"/>
              <a:t>A: Each cache block is 2^2=4 Bytes and can store one 32-bit integer. The cache has a total number of 2^15=32K blocks, hence it can store 32K integers. (The tag bits are irrelevant here since it is related to memory size, not cache size)</a:t>
            </a:r>
            <a:endParaRPr lang="en-US" baseline="30000" dirty="0"/>
          </a:p>
        </p:txBody>
      </p:sp>
      <p:sp>
        <p:nvSpPr>
          <p:cNvPr id="5" name="Slide Number Placeholder 5">
            <a:extLst>
              <a:ext uri="{FF2B5EF4-FFF2-40B4-BE49-F238E27FC236}">
                <a16:creationId xmlns:a16="http://schemas.microsoft.com/office/drawing/2014/main" id="{84B20718-512A-73E0-8F3C-84F6D3BAE5C4}"/>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pPr/>
              <a:t>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Answer</a:t>
            </a:r>
            <a:r>
              <a:rPr lang="en-US" altLang="zh-CN" dirty="0"/>
              <a:t>: Associativity 2</a:t>
            </a:r>
            <a:endParaRPr lang="en-US" dirty="0"/>
          </a:p>
        </p:txBody>
      </p:sp>
      <p:sp>
        <p:nvSpPr>
          <p:cNvPr id="19"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50</a:t>
            </a:fld>
            <a:endParaRPr lang="en-US"/>
          </a:p>
        </p:txBody>
      </p:sp>
      <p:sp>
        <p:nvSpPr>
          <p:cNvPr id="25" name="TextBox 24"/>
          <p:cNvSpPr txBox="1"/>
          <p:nvPr/>
        </p:nvSpPr>
        <p:spPr>
          <a:xfrm>
            <a:off x="1244847" y="1388012"/>
            <a:ext cx="10364889" cy="2720745"/>
          </a:xfrm>
          <a:prstGeom prst="rect">
            <a:avLst/>
          </a:prstGeom>
          <a:noFill/>
        </p:spPr>
        <p:txBody>
          <a:bodyPr wrap="none" rtlCol="0">
            <a:spAutoFit/>
          </a:bodyPr>
          <a:lstStyle/>
          <a:p>
            <a:pPr>
              <a:lnSpc>
                <a:spcPct val="85000"/>
              </a:lnSpc>
            </a:pPr>
            <a:r>
              <a:rPr lang="en-US" altLang="zh-CN" sz="2800" dirty="0"/>
              <a:t>Push red bar right 1 bit</a:t>
            </a:r>
          </a:p>
          <a:p>
            <a:pPr>
              <a:lnSpc>
                <a:spcPct val="85000"/>
              </a:lnSpc>
            </a:pPr>
            <a:r>
              <a:rPr lang="en-US" sz="2800" i="1" dirty="0" err="1"/>
              <a:t>tag_size</a:t>
            </a:r>
            <a:r>
              <a:rPr lang="en-US" sz="2800" i="1" dirty="0"/>
              <a:t> </a:t>
            </a:r>
            <a:r>
              <a:rPr lang="en-US" sz="2800" i="1" dirty="0">
                <a:solidFill>
                  <a:srgbClr val="FF0000"/>
                </a:solidFill>
              </a:rPr>
              <a:t>+1</a:t>
            </a:r>
            <a:r>
              <a:rPr lang="en-US" sz="2800" i="1" dirty="0"/>
              <a:t>; </a:t>
            </a:r>
            <a:r>
              <a:rPr lang="en-US" sz="2800" i="1" dirty="0" err="1"/>
              <a:t>index_size</a:t>
            </a:r>
            <a:r>
              <a:rPr lang="en-US" sz="2800" i="1" dirty="0"/>
              <a:t> </a:t>
            </a:r>
            <a:r>
              <a:rPr lang="en-US" sz="2800" i="1" dirty="0">
                <a:solidFill>
                  <a:srgbClr val="FF0000"/>
                </a:solidFill>
              </a:rPr>
              <a:t>-1</a:t>
            </a:r>
            <a:r>
              <a:rPr lang="en-US" sz="2800" i="1" dirty="0"/>
              <a:t>; </a:t>
            </a:r>
            <a:r>
              <a:rPr lang="en-US" sz="2800" dirty="0"/>
              <a:t># sets</a:t>
            </a:r>
            <a:r>
              <a:rPr lang="en-US" altLang="zh-CN" sz="2800" dirty="0"/>
              <a:t> </a:t>
            </a:r>
            <a:r>
              <a:rPr lang="en-US" altLang="zh-CN" sz="2800" dirty="0">
                <a:solidFill>
                  <a:srgbClr val="FF0000"/>
                </a:solidFill>
              </a:rPr>
              <a:t>halved</a:t>
            </a:r>
            <a:r>
              <a:rPr lang="en-US" altLang="zh-CN" sz="2800" dirty="0"/>
              <a:t>;</a:t>
            </a:r>
            <a:r>
              <a:rPr lang="en-US" altLang="zh-CN" sz="2800" dirty="0">
                <a:solidFill>
                  <a:srgbClr val="FF0000"/>
                </a:solidFill>
              </a:rPr>
              <a:t> </a:t>
            </a:r>
            <a:r>
              <a:rPr lang="en-US" altLang="zh-CN" sz="2800" dirty="0"/>
              <a:t># ways/associativity </a:t>
            </a:r>
            <a:r>
              <a:rPr lang="en-US" altLang="zh-CN" sz="2800" dirty="0">
                <a:solidFill>
                  <a:srgbClr val="FF0000"/>
                </a:solidFill>
              </a:rPr>
              <a:t>doubled; </a:t>
            </a:r>
          </a:p>
          <a:p>
            <a:pPr>
              <a:lnSpc>
                <a:spcPct val="85000"/>
              </a:lnSpc>
            </a:pPr>
            <a:r>
              <a:rPr lang="en-US" sz="2800" i="1" dirty="0"/>
              <a:t># HW comparators </a:t>
            </a:r>
            <a:r>
              <a:rPr lang="en-US" altLang="zh-CN" sz="2800" i="1" dirty="0">
                <a:solidFill>
                  <a:srgbClr val="FF0000"/>
                </a:solidFill>
              </a:rPr>
              <a:t>doubled</a:t>
            </a:r>
            <a:endParaRPr lang="en-US" sz="2800" i="1" dirty="0">
              <a:solidFill>
                <a:srgbClr val="FF0000"/>
              </a:solidFill>
            </a:endParaRPr>
          </a:p>
          <a:p>
            <a:pPr>
              <a:lnSpc>
                <a:spcPct val="85000"/>
              </a:lnSpc>
            </a:pPr>
            <a:r>
              <a:rPr lang="en-US" altLang="zh-CN" sz="2800" dirty="0"/>
              <a:t>Push red bar left 1 bit</a:t>
            </a:r>
          </a:p>
          <a:p>
            <a:pPr>
              <a:lnSpc>
                <a:spcPct val="85000"/>
              </a:lnSpc>
            </a:pPr>
            <a:r>
              <a:rPr lang="en-US" sz="2800" i="1" dirty="0" err="1"/>
              <a:t>tag_size</a:t>
            </a:r>
            <a:r>
              <a:rPr lang="en-US" sz="2800" i="1" dirty="0"/>
              <a:t> </a:t>
            </a:r>
            <a:r>
              <a:rPr lang="en-US" sz="2800" i="1" dirty="0">
                <a:solidFill>
                  <a:srgbClr val="FF0000"/>
                </a:solidFill>
              </a:rPr>
              <a:t>-1</a:t>
            </a:r>
            <a:r>
              <a:rPr lang="en-US" sz="2800" i="1" dirty="0"/>
              <a:t>; </a:t>
            </a:r>
            <a:r>
              <a:rPr lang="en-US" sz="2800" i="1" dirty="0" err="1"/>
              <a:t>index_size</a:t>
            </a:r>
            <a:r>
              <a:rPr lang="en-US" sz="2800" i="1" dirty="0"/>
              <a:t> </a:t>
            </a:r>
            <a:r>
              <a:rPr lang="en-US" sz="2800" i="1" dirty="0">
                <a:solidFill>
                  <a:srgbClr val="FF0000"/>
                </a:solidFill>
              </a:rPr>
              <a:t>+1</a:t>
            </a:r>
            <a:r>
              <a:rPr lang="en-US" sz="2800" i="1" dirty="0"/>
              <a:t>; # sets </a:t>
            </a:r>
            <a:r>
              <a:rPr lang="en-US" sz="2800" i="1" dirty="0">
                <a:solidFill>
                  <a:srgbClr val="FF0000"/>
                </a:solidFill>
              </a:rPr>
              <a:t>doubled</a:t>
            </a:r>
            <a:r>
              <a:rPr lang="en-US" sz="2800" i="1" dirty="0"/>
              <a:t>; # </a:t>
            </a:r>
            <a:r>
              <a:rPr lang="en-US" altLang="zh-CN" sz="2800" dirty="0"/>
              <a:t>ways/associativity </a:t>
            </a:r>
            <a:r>
              <a:rPr lang="en-US" altLang="zh-CN" sz="2800" dirty="0">
                <a:solidFill>
                  <a:srgbClr val="FF0000"/>
                </a:solidFill>
              </a:rPr>
              <a:t>halved; </a:t>
            </a:r>
          </a:p>
          <a:p>
            <a:pPr>
              <a:lnSpc>
                <a:spcPct val="85000"/>
              </a:lnSpc>
            </a:pPr>
            <a:r>
              <a:rPr lang="en-US" sz="2800" i="1" dirty="0"/>
              <a:t># HW comparators </a:t>
            </a:r>
            <a:r>
              <a:rPr lang="en-US" sz="2800" i="1" dirty="0">
                <a:solidFill>
                  <a:srgbClr val="FF0000"/>
                </a:solidFill>
              </a:rPr>
              <a:t>halved</a:t>
            </a:r>
          </a:p>
          <a:p>
            <a:endParaRPr lang="en-US" sz="2800" dirty="0"/>
          </a:p>
        </p:txBody>
      </p:sp>
      <p:sp>
        <p:nvSpPr>
          <p:cNvPr id="16"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4/21/2025</a:t>
            </a:fld>
            <a:endParaRPr lang="en-US"/>
          </a:p>
        </p:txBody>
      </p:sp>
      <p:sp>
        <p:nvSpPr>
          <p:cNvPr id="17"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nvGrpSpPr>
          <p:cNvPr id="3" name="Group 2"/>
          <p:cNvGrpSpPr/>
          <p:nvPr/>
        </p:nvGrpSpPr>
        <p:grpSpPr>
          <a:xfrm>
            <a:off x="3200400" y="3810000"/>
            <a:ext cx="6019800" cy="2118902"/>
            <a:chOff x="3200400" y="1279527"/>
            <a:chExt cx="6019800" cy="2118902"/>
          </a:xfrm>
        </p:grpSpPr>
        <p:sp>
          <p:nvSpPr>
            <p:cNvPr id="13" name="TextBox 12"/>
            <p:cNvSpPr txBox="1"/>
            <p:nvPr/>
          </p:nvSpPr>
          <p:spPr>
            <a:xfrm>
              <a:off x="3566969" y="1279527"/>
              <a:ext cx="4094390" cy="461665"/>
            </a:xfrm>
            <a:prstGeom prst="rect">
              <a:avLst/>
            </a:prstGeom>
            <a:noFill/>
          </p:spPr>
          <p:txBody>
            <a:bodyPr wrap="none" rtlCol="0">
              <a:spAutoFit/>
            </a:bodyPr>
            <a:lstStyle/>
            <a:p>
              <a:r>
                <a:rPr lang="en-US" sz="2400" dirty="0"/>
                <a:t>More associativity (more ways)</a:t>
              </a:r>
            </a:p>
          </p:txBody>
        </p:sp>
        <p:cxnSp>
          <p:nvCxnSpPr>
            <p:cNvPr id="20" name="Straight Arrow Connector 19"/>
            <p:cNvCxnSpPr/>
            <p:nvPr/>
          </p:nvCxnSpPr>
          <p:spPr>
            <a:xfrm rot="10800000" flipH="1">
              <a:off x="4679467" y="1835829"/>
              <a:ext cx="1343394" cy="1588"/>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3200400" y="2026105"/>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rot="5400000">
              <a:off x="6933272" y="2358142"/>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848600" y="2140629"/>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cxnSp>
          <p:nvCxnSpPr>
            <p:cNvPr id="24" name="Straight Connector 23"/>
            <p:cNvCxnSpPr/>
            <p:nvPr/>
          </p:nvCxnSpPr>
          <p:spPr>
            <a:xfrm rot="5400000">
              <a:off x="4947106" y="2368857"/>
              <a:ext cx="675084" cy="1533"/>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a:off x="3786106" y="2140629"/>
              <a:ext cx="626582" cy="461665"/>
            </a:xfrm>
            <a:prstGeom prst="rect">
              <a:avLst/>
            </a:prstGeom>
            <a:noFill/>
          </p:spPr>
          <p:txBody>
            <a:bodyPr wrap="none" rtlCol="0">
              <a:spAutoFit/>
            </a:bodyPr>
            <a:lstStyle/>
            <a:p>
              <a:r>
                <a:rPr lang="en-US" sz="2400" i="1" dirty="0">
                  <a:solidFill>
                    <a:srgbClr val="0000FF"/>
                  </a:solidFill>
                </a:rPr>
                <a:t>Tag</a:t>
              </a:r>
            </a:p>
          </p:txBody>
        </p:sp>
        <p:sp>
          <p:nvSpPr>
            <p:cNvPr id="29" name="TextBox 28"/>
            <p:cNvSpPr txBox="1"/>
            <p:nvPr/>
          </p:nvSpPr>
          <p:spPr>
            <a:xfrm>
              <a:off x="5772273" y="2140629"/>
              <a:ext cx="1310039" cy="461665"/>
            </a:xfrm>
            <a:prstGeom prst="rect">
              <a:avLst/>
            </a:prstGeom>
            <a:noFill/>
          </p:spPr>
          <p:txBody>
            <a:bodyPr wrap="none" rtlCol="0">
              <a:spAutoFit/>
            </a:bodyPr>
            <a:lstStyle/>
            <a:p>
              <a:r>
                <a:rPr lang="en-US" altLang="zh-CN" sz="2400" i="1" dirty="0">
                  <a:solidFill>
                    <a:srgbClr val="0000FF"/>
                  </a:solidFill>
                </a:rPr>
                <a:t>Set </a:t>
              </a:r>
              <a:r>
                <a:rPr lang="en-US" sz="2400" i="1" dirty="0">
                  <a:solidFill>
                    <a:srgbClr val="0000FF"/>
                  </a:solidFill>
                </a:rPr>
                <a:t>Index</a:t>
              </a:r>
            </a:p>
          </p:txBody>
        </p:sp>
        <p:sp>
          <p:nvSpPr>
            <p:cNvPr id="31" name="TextBox 30"/>
            <p:cNvSpPr txBox="1"/>
            <p:nvPr/>
          </p:nvSpPr>
          <p:spPr>
            <a:xfrm>
              <a:off x="3688102" y="2936764"/>
              <a:ext cx="3984232" cy="461665"/>
            </a:xfrm>
            <a:prstGeom prst="rect">
              <a:avLst/>
            </a:prstGeom>
            <a:noFill/>
          </p:spPr>
          <p:txBody>
            <a:bodyPr wrap="none" rtlCol="0">
              <a:spAutoFit/>
            </a:bodyPr>
            <a:lstStyle/>
            <a:p>
              <a:r>
                <a:rPr lang="en-US" altLang="zh-CN" sz="2400" dirty="0"/>
                <a:t>Less</a:t>
              </a:r>
              <a:r>
                <a:rPr lang="en-US" sz="2400" dirty="0"/>
                <a:t> associativity (fewer ways)</a:t>
              </a:r>
            </a:p>
          </p:txBody>
        </p:sp>
        <p:cxnSp>
          <p:nvCxnSpPr>
            <p:cNvPr id="32" name="Straight Arrow Connector 31"/>
            <p:cNvCxnSpPr/>
            <p:nvPr/>
          </p:nvCxnSpPr>
          <p:spPr>
            <a:xfrm rot="10800000" flipH="1">
              <a:off x="4695509" y="2888289"/>
              <a:ext cx="1343394" cy="1588"/>
            </a:xfrm>
            <a:prstGeom prst="straightConnector1">
              <a:avLst/>
            </a:prstGeom>
            <a:ln w="57150" cap="flat" cmpd="sng" algn="ctr">
              <a:solidFill>
                <a:schemeClr val="accent1"/>
              </a:solidFill>
              <a:prstDash val="solid"/>
              <a:round/>
              <a:headEnd type="arrow" w="med" len="med"/>
              <a:tailEnd type="none" w="med" len="med"/>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883831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 Associativity vs. Performance</a:t>
            </a:r>
          </a:p>
        </p:txBody>
      </p:sp>
      <p:sp>
        <p:nvSpPr>
          <p:cNvPr id="3" name="Content Placeholder 2"/>
          <p:cNvSpPr>
            <a:spLocks noGrp="1"/>
          </p:cNvSpPr>
          <p:nvPr>
            <p:ph idx="1"/>
          </p:nvPr>
        </p:nvSpPr>
        <p:spPr/>
        <p:txBody>
          <a:bodyPr>
            <a:normAutofit/>
          </a:bodyPr>
          <a:lstStyle/>
          <a:p>
            <a:pPr marL="0" indent="0">
              <a:buNone/>
            </a:pPr>
            <a:r>
              <a:rPr lang="en-US" dirty="0"/>
              <a:t>For a cache of fixed capacity and block size, increasing associativity causes __________ in hit time, and __________ in miss rate</a:t>
            </a:r>
          </a:p>
        </p:txBody>
      </p:sp>
      <p:sp>
        <p:nvSpPr>
          <p:cNvPr id="7"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51</a:t>
            </a:fld>
            <a:endParaRPr lang="en-US"/>
          </a:p>
        </p:txBody>
      </p:sp>
      <p:sp>
        <p:nvSpPr>
          <p:cNvPr id="5" name="Date Placeholder 3"/>
          <p:cNvSpPr txBox="1">
            <a:spLocks/>
          </p:cNvSpPr>
          <p:nvPr/>
        </p:nvSpPr>
        <p:spPr>
          <a:xfrm>
            <a:off x="581022"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4/21/2025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503796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Answer: Associativity vs. Performance</a:t>
            </a:r>
          </a:p>
        </p:txBody>
      </p:sp>
      <p:sp>
        <p:nvSpPr>
          <p:cNvPr id="3" name="Content Placeholder 2"/>
          <p:cNvSpPr>
            <a:spLocks noGrp="1"/>
          </p:cNvSpPr>
          <p:nvPr>
            <p:ph idx="1"/>
          </p:nvPr>
        </p:nvSpPr>
        <p:spPr/>
        <p:txBody>
          <a:bodyPr>
            <a:normAutofit/>
          </a:bodyPr>
          <a:lstStyle/>
          <a:p>
            <a:pPr marL="0" indent="0">
              <a:buNone/>
            </a:pPr>
            <a:r>
              <a:rPr lang="en-US" dirty="0"/>
              <a:t>For a cache of fixed capacity and block size, increasing associativity causes _</a:t>
            </a:r>
            <a:r>
              <a:rPr lang="en-US" dirty="0">
                <a:solidFill>
                  <a:srgbClr val="FF0000"/>
                </a:solidFill>
              </a:rPr>
              <a:t>increase</a:t>
            </a:r>
            <a:r>
              <a:rPr lang="en-US" dirty="0"/>
              <a:t>_ in hit time, and _</a:t>
            </a:r>
            <a:r>
              <a:rPr lang="en-US" dirty="0">
                <a:solidFill>
                  <a:srgbClr val="FF0000"/>
                </a:solidFill>
              </a:rPr>
              <a:t>decrease</a:t>
            </a:r>
            <a:r>
              <a:rPr lang="en-US" dirty="0"/>
              <a:t>_ in miss rate</a:t>
            </a:r>
          </a:p>
        </p:txBody>
      </p:sp>
      <p:sp>
        <p:nvSpPr>
          <p:cNvPr id="7"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52</a:t>
            </a:fld>
            <a:endParaRPr lang="en-US"/>
          </a:p>
        </p:txBody>
      </p:sp>
      <p:sp>
        <p:nvSpPr>
          <p:cNvPr id="5" name="Date Placeholder 3"/>
          <p:cNvSpPr txBox="1">
            <a:spLocks/>
          </p:cNvSpPr>
          <p:nvPr/>
        </p:nvSpPr>
        <p:spPr>
          <a:xfrm>
            <a:off x="581022"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4/21/2025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970285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Tag bits &amp; </a:t>
            </a:r>
            <a:r>
              <a:rPr lang="en-US" altLang="zh-CN"/>
              <a:t>Offset bits</a:t>
            </a:r>
            <a:endParaRPr lang="en-US" dirty="0"/>
          </a:p>
        </p:txBody>
      </p:sp>
      <p:sp>
        <p:nvSpPr>
          <p:cNvPr id="3" name="Content Placeholder 2"/>
          <p:cNvSpPr>
            <a:spLocks noGrp="1"/>
          </p:cNvSpPr>
          <p:nvPr>
            <p:ph idx="1"/>
          </p:nvPr>
        </p:nvSpPr>
        <p:spPr>
          <a:xfrm>
            <a:off x="609600" y="1600201"/>
            <a:ext cx="8382000" cy="5121275"/>
          </a:xfrm>
        </p:spPr>
        <p:txBody>
          <a:bodyPr>
            <a:normAutofit fontScale="85000" lnSpcReduction="10000"/>
          </a:bodyPr>
          <a:lstStyle/>
          <a:p>
            <a:r>
              <a:rPr lang="en-US" dirty="0"/>
              <a:t>Q: Under what condition will we have # Offset bits = 0? Under what condition will we have # Tag bits = 0?</a:t>
            </a:r>
          </a:p>
          <a:p>
            <a:r>
              <a:rPr lang="en-US" dirty="0"/>
              <a:t>A: # Offset bits = 0 when size of a cache block = 1 Byte</a:t>
            </a:r>
          </a:p>
          <a:p>
            <a:pPr lvl="1"/>
            <a:r>
              <a:rPr lang="en-US" dirty="0"/>
              <a:t>(not realistic, since it cannot even fit a 16b short or 32b </a:t>
            </a:r>
            <a:r>
              <a:rPr lang="en-US" dirty="0" err="1"/>
              <a:t>int</a:t>
            </a:r>
            <a:r>
              <a:rPr lang="en-US" dirty="0"/>
              <a:t>)</a:t>
            </a:r>
          </a:p>
          <a:p>
            <a:r>
              <a:rPr lang="en-US" dirty="0"/>
              <a:t># Tag bits = 0 when we have a DM cache with the same size as memory</a:t>
            </a:r>
          </a:p>
          <a:p>
            <a:pPr lvl="1"/>
            <a:r>
              <a:rPr lang="en-US" dirty="0"/>
              <a:t>Tag bits are needed to disambiguate among multiple possible memory blocks that may be mapped to one cache bloc</a:t>
            </a:r>
            <a:r>
              <a:rPr lang="en-US" altLang="zh-CN" dirty="0"/>
              <a:t>k; if there is a 1-to-1 correspondence between cache blocks and memory blocks, then Tag bits are not needed</a:t>
            </a:r>
          </a:p>
          <a:p>
            <a:pPr lvl="1"/>
            <a:r>
              <a:rPr lang="en-US" dirty="0"/>
              <a:t>(not realistic, since cache must be small in order to be fast)</a:t>
            </a:r>
          </a:p>
        </p:txBody>
      </p:sp>
      <p:sp>
        <p:nvSpPr>
          <p:cNvPr id="4" name="Slide Number Placeholder 3"/>
          <p:cNvSpPr>
            <a:spLocks noGrp="1"/>
          </p:cNvSpPr>
          <p:nvPr>
            <p:ph type="sldNum" sz="quarter" idx="12"/>
          </p:nvPr>
        </p:nvSpPr>
        <p:spPr/>
        <p:txBody>
          <a:bodyPr/>
          <a:lstStyle/>
          <a:p>
            <a:fld id="{3CC63E4C-4642-794D-A2FD-70F6B81535F5}" type="slidenum">
              <a:rPr lang="en-US" smtClean="0"/>
              <a:pPr/>
              <a:t>53</a:t>
            </a:fld>
            <a:endParaRPr lang="en-US"/>
          </a:p>
        </p:txBody>
      </p:sp>
      <p:grpSp>
        <p:nvGrpSpPr>
          <p:cNvPr id="133" name="Group 132"/>
          <p:cNvGrpSpPr/>
          <p:nvPr/>
        </p:nvGrpSpPr>
        <p:grpSpPr>
          <a:xfrm>
            <a:off x="9067800" y="977628"/>
            <a:ext cx="2804783" cy="5194572"/>
            <a:chOff x="9067800" y="977628"/>
            <a:chExt cx="2804783" cy="5194572"/>
          </a:xfrm>
          <a:noFill/>
        </p:grpSpPr>
        <p:sp>
          <p:nvSpPr>
            <p:cNvPr id="80" name="Rectangle 43" descr="5%"/>
            <p:cNvSpPr>
              <a:spLocks noChangeArrowheads="1"/>
            </p:cNvSpPr>
            <p:nvPr/>
          </p:nvSpPr>
          <p:spPr bwMode="auto">
            <a:xfrm>
              <a:off x="10591800" y="1295400"/>
              <a:ext cx="990600" cy="4876800"/>
            </a:xfrm>
            <a:prstGeom prst="rect">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81" name="Line 8"/>
            <p:cNvSpPr>
              <a:spLocks noChangeShapeType="1"/>
            </p:cNvSpPr>
            <p:nvPr/>
          </p:nvSpPr>
          <p:spPr bwMode="auto">
            <a:xfrm>
              <a:off x="10591800" y="1905000"/>
              <a:ext cx="990600" cy="0"/>
            </a:xfrm>
            <a:prstGeom prst="line">
              <a:avLst/>
            </a:prstGeom>
            <a:grpFill/>
            <a:ln w="12700">
              <a:solidFill>
                <a:schemeClr val="tx1"/>
              </a:solidFill>
              <a:round/>
              <a:headEnd/>
              <a:tailEnd/>
            </a:ln>
            <a:effectLst/>
          </p:spPr>
          <p:txBody>
            <a:bodyPr wrap="none" anchor="ctr"/>
            <a:lstStyle/>
            <a:p>
              <a:endParaRPr lang="en-US"/>
            </a:p>
          </p:txBody>
        </p:sp>
        <p:sp>
          <p:nvSpPr>
            <p:cNvPr id="82" name="Line 9"/>
            <p:cNvSpPr>
              <a:spLocks noChangeShapeType="1"/>
            </p:cNvSpPr>
            <p:nvPr/>
          </p:nvSpPr>
          <p:spPr bwMode="auto">
            <a:xfrm>
              <a:off x="10591800" y="1600200"/>
              <a:ext cx="990600" cy="0"/>
            </a:xfrm>
            <a:prstGeom prst="line">
              <a:avLst/>
            </a:prstGeom>
            <a:grpFill/>
            <a:ln w="12700">
              <a:solidFill>
                <a:schemeClr val="tx1"/>
              </a:solidFill>
              <a:round/>
              <a:headEnd/>
              <a:tailEnd/>
            </a:ln>
            <a:effectLst/>
          </p:spPr>
          <p:txBody>
            <a:bodyPr wrap="none" anchor="ctr"/>
            <a:lstStyle/>
            <a:p>
              <a:endParaRPr lang="en-US"/>
            </a:p>
          </p:txBody>
        </p:sp>
        <p:sp>
          <p:nvSpPr>
            <p:cNvPr id="83" name="Line 10"/>
            <p:cNvSpPr>
              <a:spLocks noChangeShapeType="1"/>
            </p:cNvSpPr>
            <p:nvPr/>
          </p:nvSpPr>
          <p:spPr bwMode="auto">
            <a:xfrm>
              <a:off x="10591800" y="2209800"/>
              <a:ext cx="990600" cy="0"/>
            </a:xfrm>
            <a:prstGeom prst="line">
              <a:avLst/>
            </a:prstGeom>
            <a:grpFill/>
            <a:ln w="12700">
              <a:solidFill>
                <a:schemeClr val="tx1"/>
              </a:solidFill>
              <a:round/>
              <a:headEnd/>
              <a:tailEnd/>
            </a:ln>
            <a:effectLst/>
          </p:spPr>
          <p:txBody>
            <a:bodyPr wrap="none" anchor="ctr"/>
            <a:lstStyle/>
            <a:p>
              <a:endParaRPr lang="en-US"/>
            </a:p>
          </p:txBody>
        </p:sp>
        <p:sp>
          <p:nvSpPr>
            <p:cNvPr id="84" name="Line 11"/>
            <p:cNvSpPr>
              <a:spLocks noChangeShapeType="1"/>
            </p:cNvSpPr>
            <p:nvPr/>
          </p:nvSpPr>
          <p:spPr bwMode="auto">
            <a:xfrm>
              <a:off x="10591800" y="1295400"/>
              <a:ext cx="990600" cy="0"/>
            </a:xfrm>
            <a:prstGeom prst="line">
              <a:avLst/>
            </a:prstGeom>
            <a:grpFill/>
            <a:ln w="12700">
              <a:solidFill>
                <a:schemeClr val="tx1"/>
              </a:solidFill>
              <a:round/>
              <a:headEnd/>
              <a:tailEnd/>
            </a:ln>
            <a:effectLst/>
          </p:spPr>
          <p:txBody>
            <a:bodyPr wrap="none" anchor="ctr"/>
            <a:lstStyle/>
            <a:p>
              <a:endParaRPr lang="en-US"/>
            </a:p>
          </p:txBody>
        </p:sp>
        <p:sp>
          <p:nvSpPr>
            <p:cNvPr id="85" name="Line 14"/>
            <p:cNvSpPr>
              <a:spLocks noChangeShapeType="1"/>
            </p:cNvSpPr>
            <p:nvPr/>
          </p:nvSpPr>
          <p:spPr bwMode="auto">
            <a:xfrm flipH="1" flipV="1">
              <a:off x="10591800" y="5562600"/>
              <a:ext cx="990600" cy="0"/>
            </a:xfrm>
            <a:prstGeom prst="line">
              <a:avLst/>
            </a:prstGeom>
            <a:grpFill/>
            <a:ln w="12700">
              <a:solidFill>
                <a:schemeClr val="tx1"/>
              </a:solidFill>
              <a:round/>
              <a:headEnd/>
              <a:tailEnd/>
            </a:ln>
            <a:effectLst/>
          </p:spPr>
          <p:txBody>
            <a:bodyPr wrap="none" anchor="ctr"/>
            <a:lstStyle/>
            <a:p>
              <a:endParaRPr lang="en-US"/>
            </a:p>
          </p:txBody>
        </p:sp>
        <p:sp>
          <p:nvSpPr>
            <p:cNvPr id="86" name="Line 15"/>
            <p:cNvSpPr>
              <a:spLocks noChangeShapeType="1"/>
            </p:cNvSpPr>
            <p:nvPr/>
          </p:nvSpPr>
          <p:spPr bwMode="auto">
            <a:xfrm flipH="1" flipV="1">
              <a:off x="10591800" y="5867400"/>
              <a:ext cx="990600" cy="0"/>
            </a:xfrm>
            <a:prstGeom prst="line">
              <a:avLst/>
            </a:prstGeom>
            <a:grpFill/>
            <a:ln w="12700">
              <a:solidFill>
                <a:schemeClr val="tx1"/>
              </a:solidFill>
              <a:round/>
              <a:headEnd/>
              <a:tailEnd/>
            </a:ln>
            <a:effectLst/>
          </p:spPr>
          <p:txBody>
            <a:bodyPr wrap="none" anchor="ctr"/>
            <a:lstStyle/>
            <a:p>
              <a:endParaRPr lang="en-US"/>
            </a:p>
          </p:txBody>
        </p:sp>
        <p:sp>
          <p:nvSpPr>
            <p:cNvPr id="87" name="Line 16"/>
            <p:cNvSpPr>
              <a:spLocks noChangeShapeType="1"/>
            </p:cNvSpPr>
            <p:nvPr/>
          </p:nvSpPr>
          <p:spPr bwMode="auto">
            <a:xfrm flipH="1" flipV="1">
              <a:off x="10591800" y="5257800"/>
              <a:ext cx="990600" cy="0"/>
            </a:xfrm>
            <a:prstGeom prst="line">
              <a:avLst/>
            </a:prstGeom>
            <a:grpFill/>
            <a:ln w="12700">
              <a:solidFill>
                <a:schemeClr val="tx1"/>
              </a:solidFill>
              <a:round/>
              <a:headEnd/>
              <a:tailEnd/>
            </a:ln>
            <a:effectLst/>
          </p:spPr>
          <p:txBody>
            <a:bodyPr wrap="none" anchor="ctr"/>
            <a:lstStyle/>
            <a:p>
              <a:endParaRPr lang="en-US"/>
            </a:p>
          </p:txBody>
        </p:sp>
        <p:sp>
          <p:nvSpPr>
            <p:cNvPr id="88" name="Text Box 25"/>
            <p:cNvSpPr txBox="1">
              <a:spLocks noChangeArrowheads="1"/>
            </p:cNvSpPr>
            <p:nvPr/>
          </p:nvSpPr>
          <p:spPr bwMode="auto">
            <a:xfrm>
              <a:off x="10319657" y="977628"/>
              <a:ext cx="1552926" cy="369332"/>
            </a:xfrm>
            <a:prstGeom prst="rect">
              <a:avLst/>
            </a:prstGeom>
            <a:grpFill/>
            <a:ln w="12700">
              <a:noFill/>
              <a:miter lim="800000"/>
              <a:headEnd/>
              <a:tailEnd/>
            </a:ln>
            <a:effectLst/>
          </p:spPr>
          <p:txBody>
            <a:bodyPr wrap="none">
              <a:spAutoFit/>
            </a:bodyPr>
            <a:lstStyle/>
            <a:p>
              <a:r>
                <a:rPr lang="en-US" b="1" dirty="0"/>
                <a:t>Main Memory</a:t>
              </a:r>
            </a:p>
          </p:txBody>
        </p:sp>
        <p:sp>
          <p:nvSpPr>
            <p:cNvPr id="89" name="Line 27"/>
            <p:cNvSpPr>
              <a:spLocks noChangeShapeType="1"/>
            </p:cNvSpPr>
            <p:nvPr/>
          </p:nvSpPr>
          <p:spPr bwMode="auto">
            <a:xfrm>
              <a:off x="10591800" y="2514600"/>
              <a:ext cx="990600" cy="0"/>
            </a:xfrm>
            <a:prstGeom prst="line">
              <a:avLst/>
            </a:prstGeom>
            <a:grpFill/>
            <a:ln w="12700">
              <a:solidFill>
                <a:schemeClr val="tx1"/>
              </a:solidFill>
              <a:round/>
              <a:headEnd/>
              <a:tailEnd/>
            </a:ln>
            <a:effectLst/>
          </p:spPr>
          <p:txBody>
            <a:bodyPr wrap="none" anchor="ctr"/>
            <a:lstStyle/>
            <a:p>
              <a:endParaRPr lang="en-US"/>
            </a:p>
          </p:txBody>
        </p:sp>
        <p:sp>
          <p:nvSpPr>
            <p:cNvPr id="90" name="Line 28"/>
            <p:cNvSpPr>
              <a:spLocks noChangeShapeType="1"/>
            </p:cNvSpPr>
            <p:nvPr/>
          </p:nvSpPr>
          <p:spPr bwMode="auto">
            <a:xfrm>
              <a:off x="10591800" y="2819400"/>
              <a:ext cx="990600" cy="0"/>
            </a:xfrm>
            <a:prstGeom prst="line">
              <a:avLst/>
            </a:prstGeom>
            <a:grpFill/>
            <a:ln w="12700">
              <a:solidFill>
                <a:schemeClr val="tx1"/>
              </a:solidFill>
              <a:round/>
              <a:headEnd/>
              <a:tailEnd/>
            </a:ln>
            <a:effectLst/>
          </p:spPr>
          <p:txBody>
            <a:bodyPr wrap="none" anchor="ctr"/>
            <a:lstStyle/>
            <a:p>
              <a:endParaRPr lang="en-US"/>
            </a:p>
          </p:txBody>
        </p:sp>
        <p:sp>
          <p:nvSpPr>
            <p:cNvPr id="91" name="Line 29"/>
            <p:cNvSpPr>
              <a:spLocks noChangeShapeType="1"/>
            </p:cNvSpPr>
            <p:nvPr/>
          </p:nvSpPr>
          <p:spPr bwMode="auto">
            <a:xfrm>
              <a:off x="10591800" y="3124200"/>
              <a:ext cx="990600" cy="0"/>
            </a:xfrm>
            <a:prstGeom prst="line">
              <a:avLst/>
            </a:prstGeom>
            <a:grpFill/>
            <a:ln w="12700">
              <a:solidFill>
                <a:schemeClr val="tx1"/>
              </a:solidFill>
              <a:round/>
              <a:headEnd/>
              <a:tailEnd/>
            </a:ln>
            <a:effectLst/>
          </p:spPr>
          <p:txBody>
            <a:bodyPr wrap="none" anchor="ctr"/>
            <a:lstStyle/>
            <a:p>
              <a:endParaRPr lang="en-US"/>
            </a:p>
          </p:txBody>
        </p:sp>
        <p:sp>
          <p:nvSpPr>
            <p:cNvPr id="92" name="Line 30"/>
            <p:cNvSpPr>
              <a:spLocks noChangeShapeType="1"/>
            </p:cNvSpPr>
            <p:nvPr/>
          </p:nvSpPr>
          <p:spPr bwMode="auto">
            <a:xfrm>
              <a:off x="10591800" y="3429000"/>
              <a:ext cx="990600" cy="0"/>
            </a:xfrm>
            <a:prstGeom prst="line">
              <a:avLst/>
            </a:prstGeom>
            <a:grpFill/>
            <a:ln w="12700">
              <a:solidFill>
                <a:schemeClr val="tx1"/>
              </a:solidFill>
              <a:round/>
              <a:headEnd/>
              <a:tailEnd/>
            </a:ln>
            <a:effectLst/>
          </p:spPr>
          <p:txBody>
            <a:bodyPr wrap="none" anchor="ctr"/>
            <a:lstStyle/>
            <a:p>
              <a:endParaRPr lang="en-US"/>
            </a:p>
          </p:txBody>
        </p:sp>
        <p:sp>
          <p:nvSpPr>
            <p:cNvPr id="93" name="Line 31"/>
            <p:cNvSpPr>
              <a:spLocks noChangeShapeType="1"/>
            </p:cNvSpPr>
            <p:nvPr/>
          </p:nvSpPr>
          <p:spPr bwMode="auto">
            <a:xfrm>
              <a:off x="10591800" y="3733800"/>
              <a:ext cx="990600" cy="0"/>
            </a:xfrm>
            <a:prstGeom prst="line">
              <a:avLst/>
            </a:prstGeom>
            <a:grpFill/>
            <a:ln w="12700">
              <a:solidFill>
                <a:schemeClr val="tx1"/>
              </a:solidFill>
              <a:round/>
              <a:headEnd/>
              <a:tailEnd/>
            </a:ln>
            <a:effectLst/>
          </p:spPr>
          <p:txBody>
            <a:bodyPr wrap="none" anchor="ctr"/>
            <a:lstStyle/>
            <a:p>
              <a:endParaRPr lang="en-US"/>
            </a:p>
          </p:txBody>
        </p:sp>
        <p:sp>
          <p:nvSpPr>
            <p:cNvPr id="94" name="Line 32"/>
            <p:cNvSpPr>
              <a:spLocks noChangeShapeType="1"/>
            </p:cNvSpPr>
            <p:nvPr/>
          </p:nvSpPr>
          <p:spPr bwMode="auto">
            <a:xfrm>
              <a:off x="10591800" y="4038600"/>
              <a:ext cx="990600" cy="0"/>
            </a:xfrm>
            <a:prstGeom prst="line">
              <a:avLst/>
            </a:prstGeom>
            <a:grpFill/>
            <a:ln w="12700">
              <a:solidFill>
                <a:schemeClr val="tx1"/>
              </a:solidFill>
              <a:round/>
              <a:headEnd/>
              <a:tailEnd/>
            </a:ln>
            <a:effectLst/>
          </p:spPr>
          <p:txBody>
            <a:bodyPr wrap="none" anchor="ctr"/>
            <a:lstStyle/>
            <a:p>
              <a:endParaRPr lang="en-US"/>
            </a:p>
          </p:txBody>
        </p:sp>
        <p:sp>
          <p:nvSpPr>
            <p:cNvPr id="95" name="Line 33"/>
            <p:cNvSpPr>
              <a:spLocks noChangeShapeType="1"/>
            </p:cNvSpPr>
            <p:nvPr/>
          </p:nvSpPr>
          <p:spPr bwMode="auto">
            <a:xfrm>
              <a:off x="10591800" y="4953000"/>
              <a:ext cx="990600" cy="0"/>
            </a:xfrm>
            <a:prstGeom prst="line">
              <a:avLst/>
            </a:prstGeom>
            <a:grpFill/>
            <a:ln w="12700">
              <a:solidFill>
                <a:schemeClr val="tx1"/>
              </a:solidFill>
              <a:round/>
              <a:headEnd/>
              <a:tailEnd/>
            </a:ln>
            <a:effectLst/>
          </p:spPr>
          <p:txBody>
            <a:bodyPr wrap="none" anchor="ctr"/>
            <a:lstStyle/>
            <a:p>
              <a:endParaRPr lang="en-US"/>
            </a:p>
          </p:txBody>
        </p:sp>
        <p:sp>
          <p:nvSpPr>
            <p:cNvPr id="96" name="Line 34"/>
            <p:cNvSpPr>
              <a:spLocks noChangeShapeType="1"/>
            </p:cNvSpPr>
            <p:nvPr/>
          </p:nvSpPr>
          <p:spPr bwMode="auto">
            <a:xfrm>
              <a:off x="10591800" y="4343400"/>
              <a:ext cx="990600" cy="0"/>
            </a:xfrm>
            <a:prstGeom prst="line">
              <a:avLst/>
            </a:prstGeom>
            <a:grpFill/>
            <a:ln w="12700">
              <a:solidFill>
                <a:schemeClr val="tx1"/>
              </a:solidFill>
              <a:round/>
              <a:headEnd/>
              <a:tailEnd/>
            </a:ln>
            <a:effectLst/>
          </p:spPr>
          <p:txBody>
            <a:bodyPr wrap="none" anchor="ctr"/>
            <a:lstStyle/>
            <a:p>
              <a:endParaRPr lang="en-US"/>
            </a:p>
          </p:txBody>
        </p:sp>
        <p:sp>
          <p:nvSpPr>
            <p:cNvPr id="97" name="Line 35"/>
            <p:cNvSpPr>
              <a:spLocks noChangeShapeType="1"/>
            </p:cNvSpPr>
            <p:nvPr/>
          </p:nvSpPr>
          <p:spPr bwMode="auto">
            <a:xfrm>
              <a:off x="10591800" y="4648200"/>
              <a:ext cx="990600" cy="0"/>
            </a:xfrm>
            <a:prstGeom prst="line">
              <a:avLst/>
            </a:prstGeom>
            <a:grpFill/>
            <a:ln w="12700">
              <a:solidFill>
                <a:schemeClr val="tx1"/>
              </a:solidFill>
              <a:round/>
              <a:headEnd/>
              <a:tailEnd/>
            </a:ln>
            <a:effectLst/>
          </p:spPr>
          <p:txBody>
            <a:bodyPr wrap="none" anchor="ctr"/>
            <a:lstStyle/>
            <a:p>
              <a:endParaRPr lang="en-US"/>
            </a:p>
          </p:txBody>
        </p:sp>
        <p:sp>
          <p:nvSpPr>
            <p:cNvPr id="98" name="Rectangle 43" descr="5%"/>
            <p:cNvSpPr>
              <a:spLocks noChangeArrowheads="1"/>
            </p:cNvSpPr>
            <p:nvPr/>
          </p:nvSpPr>
          <p:spPr bwMode="auto">
            <a:xfrm>
              <a:off x="9067800" y="1295400"/>
              <a:ext cx="990600" cy="4876800"/>
            </a:xfrm>
            <a:prstGeom prst="rect">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99" name="Line 8"/>
            <p:cNvSpPr>
              <a:spLocks noChangeShapeType="1"/>
            </p:cNvSpPr>
            <p:nvPr/>
          </p:nvSpPr>
          <p:spPr bwMode="auto">
            <a:xfrm>
              <a:off x="9067800" y="1905000"/>
              <a:ext cx="990600" cy="0"/>
            </a:xfrm>
            <a:prstGeom prst="line">
              <a:avLst/>
            </a:prstGeom>
            <a:grpFill/>
            <a:ln w="12700">
              <a:solidFill>
                <a:schemeClr val="tx1"/>
              </a:solidFill>
              <a:round/>
              <a:headEnd/>
              <a:tailEnd/>
            </a:ln>
            <a:effectLst/>
          </p:spPr>
          <p:txBody>
            <a:bodyPr wrap="none" anchor="ctr"/>
            <a:lstStyle/>
            <a:p>
              <a:endParaRPr lang="en-US"/>
            </a:p>
          </p:txBody>
        </p:sp>
        <p:sp>
          <p:nvSpPr>
            <p:cNvPr id="100" name="Line 9"/>
            <p:cNvSpPr>
              <a:spLocks noChangeShapeType="1"/>
            </p:cNvSpPr>
            <p:nvPr/>
          </p:nvSpPr>
          <p:spPr bwMode="auto">
            <a:xfrm>
              <a:off x="9067800" y="1600200"/>
              <a:ext cx="990600" cy="0"/>
            </a:xfrm>
            <a:prstGeom prst="line">
              <a:avLst/>
            </a:prstGeom>
            <a:grpFill/>
            <a:ln w="12700">
              <a:solidFill>
                <a:schemeClr val="tx1"/>
              </a:solidFill>
              <a:round/>
              <a:headEnd/>
              <a:tailEnd/>
            </a:ln>
            <a:effectLst/>
          </p:spPr>
          <p:txBody>
            <a:bodyPr wrap="none" anchor="ctr"/>
            <a:lstStyle/>
            <a:p>
              <a:endParaRPr lang="en-US"/>
            </a:p>
          </p:txBody>
        </p:sp>
        <p:sp>
          <p:nvSpPr>
            <p:cNvPr id="101" name="Line 10"/>
            <p:cNvSpPr>
              <a:spLocks noChangeShapeType="1"/>
            </p:cNvSpPr>
            <p:nvPr/>
          </p:nvSpPr>
          <p:spPr bwMode="auto">
            <a:xfrm>
              <a:off x="9067800" y="2209800"/>
              <a:ext cx="990600" cy="0"/>
            </a:xfrm>
            <a:prstGeom prst="line">
              <a:avLst/>
            </a:prstGeom>
            <a:grpFill/>
            <a:ln w="12700">
              <a:solidFill>
                <a:schemeClr val="tx1"/>
              </a:solidFill>
              <a:round/>
              <a:headEnd/>
              <a:tailEnd/>
            </a:ln>
            <a:effectLst/>
          </p:spPr>
          <p:txBody>
            <a:bodyPr wrap="none" anchor="ctr"/>
            <a:lstStyle/>
            <a:p>
              <a:endParaRPr lang="en-US"/>
            </a:p>
          </p:txBody>
        </p:sp>
        <p:sp>
          <p:nvSpPr>
            <p:cNvPr id="102" name="Line 11"/>
            <p:cNvSpPr>
              <a:spLocks noChangeShapeType="1"/>
            </p:cNvSpPr>
            <p:nvPr/>
          </p:nvSpPr>
          <p:spPr bwMode="auto">
            <a:xfrm>
              <a:off x="9067800" y="1295400"/>
              <a:ext cx="990600" cy="0"/>
            </a:xfrm>
            <a:prstGeom prst="line">
              <a:avLst/>
            </a:prstGeom>
            <a:grpFill/>
            <a:ln w="12700">
              <a:solidFill>
                <a:schemeClr val="tx1"/>
              </a:solidFill>
              <a:round/>
              <a:headEnd/>
              <a:tailEnd/>
            </a:ln>
            <a:effectLst/>
          </p:spPr>
          <p:txBody>
            <a:bodyPr wrap="none" anchor="ctr"/>
            <a:lstStyle/>
            <a:p>
              <a:endParaRPr lang="en-US"/>
            </a:p>
          </p:txBody>
        </p:sp>
        <p:sp>
          <p:nvSpPr>
            <p:cNvPr id="103" name="Line 14"/>
            <p:cNvSpPr>
              <a:spLocks noChangeShapeType="1"/>
            </p:cNvSpPr>
            <p:nvPr/>
          </p:nvSpPr>
          <p:spPr bwMode="auto">
            <a:xfrm flipH="1" flipV="1">
              <a:off x="9067800" y="5562600"/>
              <a:ext cx="990600" cy="0"/>
            </a:xfrm>
            <a:prstGeom prst="line">
              <a:avLst/>
            </a:prstGeom>
            <a:grpFill/>
            <a:ln w="12700">
              <a:solidFill>
                <a:schemeClr val="tx1"/>
              </a:solidFill>
              <a:round/>
              <a:headEnd/>
              <a:tailEnd/>
            </a:ln>
            <a:effectLst/>
          </p:spPr>
          <p:txBody>
            <a:bodyPr wrap="none" anchor="ctr"/>
            <a:lstStyle/>
            <a:p>
              <a:endParaRPr lang="en-US"/>
            </a:p>
          </p:txBody>
        </p:sp>
        <p:sp>
          <p:nvSpPr>
            <p:cNvPr id="104" name="Line 15"/>
            <p:cNvSpPr>
              <a:spLocks noChangeShapeType="1"/>
            </p:cNvSpPr>
            <p:nvPr/>
          </p:nvSpPr>
          <p:spPr bwMode="auto">
            <a:xfrm flipH="1" flipV="1">
              <a:off x="9067800" y="5867400"/>
              <a:ext cx="990600" cy="0"/>
            </a:xfrm>
            <a:prstGeom prst="line">
              <a:avLst/>
            </a:prstGeom>
            <a:grpFill/>
            <a:ln w="12700">
              <a:solidFill>
                <a:schemeClr val="tx1"/>
              </a:solidFill>
              <a:round/>
              <a:headEnd/>
              <a:tailEnd/>
            </a:ln>
            <a:effectLst/>
          </p:spPr>
          <p:txBody>
            <a:bodyPr wrap="none" anchor="ctr"/>
            <a:lstStyle/>
            <a:p>
              <a:endParaRPr lang="en-US"/>
            </a:p>
          </p:txBody>
        </p:sp>
        <p:sp>
          <p:nvSpPr>
            <p:cNvPr id="105" name="Line 16"/>
            <p:cNvSpPr>
              <a:spLocks noChangeShapeType="1"/>
            </p:cNvSpPr>
            <p:nvPr/>
          </p:nvSpPr>
          <p:spPr bwMode="auto">
            <a:xfrm flipH="1" flipV="1">
              <a:off x="9067800" y="5257800"/>
              <a:ext cx="990600" cy="0"/>
            </a:xfrm>
            <a:prstGeom prst="line">
              <a:avLst/>
            </a:prstGeom>
            <a:grpFill/>
            <a:ln w="12700">
              <a:solidFill>
                <a:schemeClr val="tx1"/>
              </a:solidFill>
              <a:round/>
              <a:headEnd/>
              <a:tailEnd/>
            </a:ln>
            <a:effectLst/>
          </p:spPr>
          <p:txBody>
            <a:bodyPr wrap="none" anchor="ctr"/>
            <a:lstStyle/>
            <a:p>
              <a:endParaRPr lang="en-US"/>
            </a:p>
          </p:txBody>
        </p:sp>
        <p:sp>
          <p:nvSpPr>
            <p:cNvPr id="106" name="Text Box 25"/>
            <p:cNvSpPr txBox="1">
              <a:spLocks noChangeArrowheads="1"/>
            </p:cNvSpPr>
            <p:nvPr/>
          </p:nvSpPr>
          <p:spPr bwMode="auto">
            <a:xfrm>
              <a:off x="9144000" y="977628"/>
              <a:ext cx="755335" cy="369332"/>
            </a:xfrm>
            <a:prstGeom prst="rect">
              <a:avLst/>
            </a:prstGeom>
            <a:grpFill/>
            <a:ln w="12700">
              <a:noFill/>
              <a:miter lim="800000"/>
              <a:headEnd/>
              <a:tailEnd/>
            </a:ln>
            <a:effectLst/>
          </p:spPr>
          <p:txBody>
            <a:bodyPr wrap="none">
              <a:spAutoFit/>
            </a:bodyPr>
            <a:lstStyle/>
            <a:p>
              <a:r>
                <a:rPr lang="en-US" b="1" dirty="0"/>
                <a:t>Cache</a:t>
              </a:r>
            </a:p>
          </p:txBody>
        </p:sp>
        <p:sp>
          <p:nvSpPr>
            <p:cNvPr id="107" name="Line 27"/>
            <p:cNvSpPr>
              <a:spLocks noChangeShapeType="1"/>
            </p:cNvSpPr>
            <p:nvPr/>
          </p:nvSpPr>
          <p:spPr bwMode="auto">
            <a:xfrm>
              <a:off x="9067800" y="2514600"/>
              <a:ext cx="990600" cy="0"/>
            </a:xfrm>
            <a:prstGeom prst="line">
              <a:avLst/>
            </a:prstGeom>
            <a:grpFill/>
            <a:ln w="12700">
              <a:solidFill>
                <a:schemeClr val="tx1"/>
              </a:solidFill>
              <a:round/>
              <a:headEnd/>
              <a:tailEnd/>
            </a:ln>
            <a:effectLst/>
          </p:spPr>
          <p:txBody>
            <a:bodyPr wrap="none" anchor="ctr"/>
            <a:lstStyle/>
            <a:p>
              <a:endParaRPr lang="en-US"/>
            </a:p>
          </p:txBody>
        </p:sp>
        <p:sp>
          <p:nvSpPr>
            <p:cNvPr id="108" name="Line 28"/>
            <p:cNvSpPr>
              <a:spLocks noChangeShapeType="1"/>
            </p:cNvSpPr>
            <p:nvPr/>
          </p:nvSpPr>
          <p:spPr bwMode="auto">
            <a:xfrm>
              <a:off x="9067800" y="2819400"/>
              <a:ext cx="990600" cy="0"/>
            </a:xfrm>
            <a:prstGeom prst="line">
              <a:avLst/>
            </a:prstGeom>
            <a:grpFill/>
            <a:ln w="12700">
              <a:solidFill>
                <a:schemeClr val="tx1"/>
              </a:solidFill>
              <a:round/>
              <a:headEnd/>
              <a:tailEnd/>
            </a:ln>
            <a:effectLst/>
          </p:spPr>
          <p:txBody>
            <a:bodyPr wrap="none" anchor="ctr"/>
            <a:lstStyle/>
            <a:p>
              <a:endParaRPr lang="en-US"/>
            </a:p>
          </p:txBody>
        </p:sp>
        <p:sp>
          <p:nvSpPr>
            <p:cNvPr id="109" name="Line 29"/>
            <p:cNvSpPr>
              <a:spLocks noChangeShapeType="1"/>
            </p:cNvSpPr>
            <p:nvPr/>
          </p:nvSpPr>
          <p:spPr bwMode="auto">
            <a:xfrm>
              <a:off x="9067800" y="3124200"/>
              <a:ext cx="990600" cy="0"/>
            </a:xfrm>
            <a:prstGeom prst="line">
              <a:avLst/>
            </a:prstGeom>
            <a:grpFill/>
            <a:ln w="12700">
              <a:solidFill>
                <a:schemeClr val="tx1"/>
              </a:solidFill>
              <a:round/>
              <a:headEnd/>
              <a:tailEnd/>
            </a:ln>
            <a:effectLst/>
          </p:spPr>
          <p:txBody>
            <a:bodyPr wrap="none" anchor="ctr"/>
            <a:lstStyle/>
            <a:p>
              <a:endParaRPr lang="en-US"/>
            </a:p>
          </p:txBody>
        </p:sp>
        <p:sp>
          <p:nvSpPr>
            <p:cNvPr id="110" name="Line 30"/>
            <p:cNvSpPr>
              <a:spLocks noChangeShapeType="1"/>
            </p:cNvSpPr>
            <p:nvPr/>
          </p:nvSpPr>
          <p:spPr bwMode="auto">
            <a:xfrm>
              <a:off x="9067800" y="3429000"/>
              <a:ext cx="990600" cy="0"/>
            </a:xfrm>
            <a:prstGeom prst="line">
              <a:avLst/>
            </a:prstGeom>
            <a:grpFill/>
            <a:ln w="12700">
              <a:solidFill>
                <a:schemeClr val="tx1"/>
              </a:solidFill>
              <a:round/>
              <a:headEnd/>
              <a:tailEnd/>
            </a:ln>
            <a:effectLst/>
          </p:spPr>
          <p:txBody>
            <a:bodyPr wrap="none" anchor="ctr"/>
            <a:lstStyle/>
            <a:p>
              <a:endParaRPr lang="en-US"/>
            </a:p>
          </p:txBody>
        </p:sp>
        <p:sp>
          <p:nvSpPr>
            <p:cNvPr id="111" name="Line 31"/>
            <p:cNvSpPr>
              <a:spLocks noChangeShapeType="1"/>
            </p:cNvSpPr>
            <p:nvPr/>
          </p:nvSpPr>
          <p:spPr bwMode="auto">
            <a:xfrm>
              <a:off x="9067800" y="3733800"/>
              <a:ext cx="990600" cy="0"/>
            </a:xfrm>
            <a:prstGeom prst="line">
              <a:avLst/>
            </a:prstGeom>
            <a:grpFill/>
            <a:ln w="12700">
              <a:solidFill>
                <a:schemeClr val="tx1"/>
              </a:solidFill>
              <a:round/>
              <a:headEnd/>
              <a:tailEnd/>
            </a:ln>
            <a:effectLst/>
          </p:spPr>
          <p:txBody>
            <a:bodyPr wrap="none" anchor="ctr"/>
            <a:lstStyle/>
            <a:p>
              <a:endParaRPr lang="en-US"/>
            </a:p>
          </p:txBody>
        </p:sp>
        <p:sp>
          <p:nvSpPr>
            <p:cNvPr id="112" name="Line 32"/>
            <p:cNvSpPr>
              <a:spLocks noChangeShapeType="1"/>
            </p:cNvSpPr>
            <p:nvPr/>
          </p:nvSpPr>
          <p:spPr bwMode="auto">
            <a:xfrm>
              <a:off x="9067800" y="4038600"/>
              <a:ext cx="990600" cy="0"/>
            </a:xfrm>
            <a:prstGeom prst="line">
              <a:avLst/>
            </a:prstGeom>
            <a:grpFill/>
            <a:ln w="12700">
              <a:solidFill>
                <a:schemeClr val="tx1"/>
              </a:solidFill>
              <a:round/>
              <a:headEnd/>
              <a:tailEnd/>
            </a:ln>
            <a:effectLst/>
          </p:spPr>
          <p:txBody>
            <a:bodyPr wrap="none" anchor="ctr"/>
            <a:lstStyle/>
            <a:p>
              <a:endParaRPr lang="en-US"/>
            </a:p>
          </p:txBody>
        </p:sp>
        <p:sp>
          <p:nvSpPr>
            <p:cNvPr id="113" name="Line 33"/>
            <p:cNvSpPr>
              <a:spLocks noChangeShapeType="1"/>
            </p:cNvSpPr>
            <p:nvPr/>
          </p:nvSpPr>
          <p:spPr bwMode="auto">
            <a:xfrm>
              <a:off x="9067800" y="4953000"/>
              <a:ext cx="990600" cy="0"/>
            </a:xfrm>
            <a:prstGeom prst="line">
              <a:avLst/>
            </a:prstGeom>
            <a:grpFill/>
            <a:ln w="12700">
              <a:solidFill>
                <a:schemeClr val="tx1"/>
              </a:solidFill>
              <a:round/>
              <a:headEnd/>
              <a:tailEnd/>
            </a:ln>
            <a:effectLst/>
          </p:spPr>
          <p:txBody>
            <a:bodyPr wrap="none" anchor="ctr"/>
            <a:lstStyle/>
            <a:p>
              <a:endParaRPr lang="en-US"/>
            </a:p>
          </p:txBody>
        </p:sp>
        <p:sp>
          <p:nvSpPr>
            <p:cNvPr id="114" name="Line 34"/>
            <p:cNvSpPr>
              <a:spLocks noChangeShapeType="1"/>
            </p:cNvSpPr>
            <p:nvPr/>
          </p:nvSpPr>
          <p:spPr bwMode="auto">
            <a:xfrm>
              <a:off x="9067800" y="4343400"/>
              <a:ext cx="990600" cy="0"/>
            </a:xfrm>
            <a:prstGeom prst="line">
              <a:avLst/>
            </a:prstGeom>
            <a:grpFill/>
            <a:ln w="12700">
              <a:solidFill>
                <a:schemeClr val="tx1"/>
              </a:solidFill>
              <a:round/>
              <a:headEnd/>
              <a:tailEnd/>
            </a:ln>
            <a:effectLst/>
          </p:spPr>
          <p:txBody>
            <a:bodyPr wrap="none" anchor="ctr"/>
            <a:lstStyle/>
            <a:p>
              <a:endParaRPr lang="en-US"/>
            </a:p>
          </p:txBody>
        </p:sp>
        <p:sp>
          <p:nvSpPr>
            <p:cNvPr id="115" name="Line 35"/>
            <p:cNvSpPr>
              <a:spLocks noChangeShapeType="1"/>
            </p:cNvSpPr>
            <p:nvPr/>
          </p:nvSpPr>
          <p:spPr bwMode="auto">
            <a:xfrm>
              <a:off x="9067800" y="4648200"/>
              <a:ext cx="990600" cy="0"/>
            </a:xfrm>
            <a:prstGeom prst="line">
              <a:avLst/>
            </a:prstGeom>
            <a:grpFill/>
            <a:ln w="12700">
              <a:solidFill>
                <a:schemeClr val="tx1"/>
              </a:solidFill>
              <a:round/>
              <a:headEnd/>
              <a:tailEnd/>
            </a:ln>
            <a:effectLst/>
          </p:spPr>
          <p:txBody>
            <a:bodyPr wrap="none" anchor="ctr"/>
            <a:lstStyle/>
            <a:p>
              <a:endParaRPr lang="en-US"/>
            </a:p>
          </p:txBody>
        </p:sp>
        <p:cxnSp>
          <p:nvCxnSpPr>
            <p:cNvPr id="117" name="Straight Arrow Connector 116"/>
            <p:cNvCxnSpPr/>
            <p:nvPr/>
          </p:nvCxnSpPr>
          <p:spPr>
            <a:xfrm>
              <a:off x="10046697" y="1447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10046697" y="17526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10046697" y="20574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10046697" y="23622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10046697" y="26670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10046697" y="2971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10046697" y="32766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10046697" y="35814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10046697" y="38862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10046697" y="41910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10046697" y="4495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10046697" y="48006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10046697" y="51054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10046697" y="54102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10046697" y="57150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10046697" y="6019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308837" y="5919342"/>
            <a:ext cx="3416021" cy="437009"/>
            <a:chOff x="2577821" y="6000566"/>
            <a:chExt cx="6019800" cy="770107"/>
          </a:xfrm>
        </p:grpSpPr>
        <p:sp>
          <p:nvSpPr>
            <p:cNvPr id="58" name="Rectangle 57"/>
            <p:cNvSpPr/>
            <p:nvPr/>
          </p:nvSpPr>
          <p:spPr>
            <a:xfrm>
              <a:off x="2577821" y="6005304"/>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cxnSp>
          <p:nvCxnSpPr>
            <p:cNvPr id="59" name="Straight Connector 58"/>
            <p:cNvCxnSpPr/>
            <p:nvPr/>
          </p:nvCxnSpPr>
          <p:spPr>
            <a:xfrm rot="5400000">
              <a:off x="6310693" y="6337341"/>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7162799" y="6119828"/>
              <a:ext cx="1325535" cy="650845"/>
            </a:xfrm>
            <a:prstGeom prst="rect">
              <a:avLst/>
            </a:prstGeom>
            <a:noFill/>
          </p:spPr>
          <p:txBody>
            <a:bodyPr wrap="none" rtlCol="0">
              <a:spAutoFit/>
            </a:bodyPr>
            <a:lstStyle/>
            <a:p>
              <a:r>
                <a:rPr lang="en-US" i="1" dirty="0">
                  <a:solidFill>
                    <a:srgbClr val="0000FF"/>
                  </a:solidFill>
                </a:rPr>
                <a:t>Offset</a:t>
              </a:r>
              <a:endParaRPr lang="en-US" i="1" dirty="0"/>
            </a:p>
          </p:txBody>
        </p:sp>
        <p:sp>
          <p:nvSpPr>
            <p:cNvPr id="61" name="TextBox 60"/>
            <p:cNvSpPr txBox="1"/>
            <p:nvPr/>
          </p:nvSpPr>
          <p:spPr>
            <a:xfrm>
              <a:off x="3949421" y="6119828"/>
              <a:ext cx="1812088" cy="650845"/>
            </a:xfrm>
            <a:prstGeom prst="rect">
              <a:avLst/>
            </a:prstGeom>
            <a:noFill/>
          </p:spPr>
          <p:txBody>
            <a:bodyPr wrap="none" rtlCol="0">
              <a:spAutoFit/>
            </a:bodyPr>
            <a:lstStyle/>
            <a:p>
              <a:r>
                <a:rPr lang="en-US" altLang="zh-CN" i="1" dirty="0">
                  <a:solidFill>
                    <a:srgbClr val="0000FF"/>
                  </a:solidFill>
                </a:rPr>
                <a:t>Set </a:t>
              </a:r>
              <a:r>
                <a:rPr lang="en-US" i="1" dirty="0">
                  <a:solidFill>
                    <a:srgbClr val="0000FF"/>
                  </a:solidFill>
                </a:rPr>
                <a:t>Index</a:t>
              </a:r>
            </a:p>
          </p:txBody>
        </p:sp>
      </p:grpSp>
    </p:spTree>
    <p:extLst>
      <p:ext uri="{BB962C8B-B14F-4D97-AF65-F5344CB8AC3E}">
        <p14:creationId xmlns:p14="http://schemas.microsoft.com/office/powerpoint/2010/main" val="320749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a:t>
            </a:r>
          </a:p>
        </p:txBody>
      </p:sp>
      <p:sp>
        <p:nvSpPr>
          <p:cNvPr id="3" name="Content Placeholder 2"/>
          <p:cNvSpPr>
            <a:spLocks noGrp="1"/>
          </p:cNvSpPr>
          <p:nvPr>
            <p:ph idx="1"/>
          </p:nvPr>
        </p:nvSpPr>
        <p:spPr/>
        <p:txBody>
          <a:bodyPr>
            <a:normAutofit fontScale="92500" lnSpcReduction="10000"/>
          </a:bodyPr>
          <a:lstStyle/>
          <a:p>
            <a:r>
              <a:rPr lang="en-US" dirty="0"/>
              <a:t>Q: Consider 32-bit address space; a direct-mapped cache with size 16KB;each cache block is 4 words. What is the TIO breakdown?</a:t>
            </a:r>
          </a:p>
          <a:p>
            <a:r>
              <a:rPr lang="en-US" dirty="0"/>
              <a:t>A: </a:t>
            </a:r>
          </a:p>
          <a:p>
            <a:r>
              <a:rPr lang="en-US" dirty="0"/>
              <a:t>Cache size = 16KB = 16 * 2^10 bytes</a:t>
            </a:r>
          </a:p>
          <a:p>
            <a:r>
              <a:rPr lang="en-US" dirty="0"/>
              <a:t>Cache block size = 4 words = 4 * 4 bytes = 16 bytes = 2^4</a:t>
            </a:r>
          </a:p>
          <a:p>
            <a:r>
              <a:rPr lang="en-US" dirty="0"/>
              <a:t>Number of cache blocks= 16 * 2^10 bytes / 16 bytes = 2^10</a:t>
            </a:r>
          </a:p>
          <a:p>
            <a:r>
              <a:rPr lang="en-US" dirty="0"/>
              <a:t>Index bits = 10</a:t>
            </a:r>
          </a:p>
          <a:p>
            <a:r>
              <a:rPr lang="en-US" dirty="0"/>
              <a:t>Offset bits = 4</a:t>
            </a:r>
          </a:p>
          <a:p>
            <a:r>
              <a:rPr lang="en-US" dirty="0"/>
              <a:t>Tag bits = 32 – 10 – 4 = 18</a:t>
            </a:r>
          </a:p>
          <a:p>
            <a:endParaRPr lang="en-US" dirty="0"/>
          </a:p>
          <a:p>
            <a:endParaRPr lang="en-US" dirty="0"/>
          </a:p>
        </p:txBody>
      </p:sp>
      <p:sp>
        <p:nvSpPr>
          <p:cNvPr id="4" name="Slide Number Placeholder 3"/>
          <p:cNvSpPr>
            <a:spLocks noGrp="1"/>
          </p:cNvSpPr>
          <p:nvPr>
            <p:ph type="sldNum" sz="quarter" idx="10"/>
          </p:nvPr>
        </p:nvSpPr>
        <p:spPr>
          <a:xfrm>
            <a:off x="6781800" y="6364288"/>
            <a:ext cx="1905000" cy="457200"/>
          </a:xfrm>
          <a:prstGeom prst="rect">
            <a:avLst/>
          </a:prstGeom>
        </p:spPr>
        <p:txBody>
          <a:bodyPr/>
          <a:lstStyle>
            <a:defPPr>
              <a:defRPr lang="en-US"/>
            </a:defPPr>
            <a:lvl1pPr algn="ctr"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defRPr/>
            </a:pPr>
            <a:fld id="{79ACD604-DE96-4BF4-B014-6BD05026CF1E}" type="slidenum">
              <a:rPr lang="en-US" altLang="zh-CN" smtClean="0"/>
              <a:pPr>
                <a:defRPr/>
              </a:pPr>
              <a:t>54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II</a:t>
            </a:r>
          </a:p>
        </p:txBody>
      </p:sp>
      <p:sp>
        <p:nvSpPr>
          <p:cNvPr id="3" name="Content Placeholder 2"/>
          <p:cNvSpPr>
            <a:spLocks noGrp="1"/>
          </p:cNvSpPr>
          <p:nvPr>
            <p:ph idx="1"/>
          </p:nvPr>
        </p:nvSpPr>
        <p:spPr/>
        <p:txBody>
          <a:bodyPr>
            <a:normAutofit fontScale="85000" lnSpcReduction="10000"/>
          </a:bodyPr>
          <a:lstStyle/>
          <a:p>
            <a:r>
              <a:rPr lang="en-US" dirty="0"/>
              <a:t>Q: Consider 32-bit address space; a </a:t>
            </a:r>
            <a:r>
              <a:rPr lang="en-US" dirty="0">
                <a:solidFill>
                  <a:srgbClr val="FF0000"/>
                </a:solidFill>
              </a:rPr>
              <a:t>two-way set-associative cache </a:t>
            </a:r>
            <a:r>
              <a:rPr lang="en-US" dirty="0"/>
              <a:t>with size 16KB;each cache block is 4 words. What is the TIO breakdown?</a:t>
            </a:r>
          </a:p>
          <a:p>
            <a:r>
              <a:rPr lang="en-US" dirty="0"/>
              <a:t>A: </a:t>
            </a:r>
          </a:p>
          <a:p>
            <a:r>
              <a:rPr lang="en-US" dirty="0"/>
              <a:t>Cache size = 16 * 2^10 bytes</a:t>
            </a:r>
          </a:p>
          <a:p>
            <a:r>
              <a:rPr lang="en-US" dirty="0"/>
              <a:t>cache block size = 16 bytes</a:t>
            </a:r>
          </a:p>
          <a:p>
            <a:r>
              <a:rPr lang="en-US" dirty="0"/>
              <a:t>Set size = cache block size * set </a:t>
            </a:r>
            <a:r>
              <a:rPr lang="en-US" dirty="0" err="1"/>
              <a:t>associativity</a:t>
            </a:r>
            <a:r>
              <a:rPr lang="en-US" dirty="0"/>
              <a:t> = 16 bytes * 2 = 32 bytes</a:t>
            </a:r>
          </a:p>
          <a:p>
            <a:r>
              <a:rPr lang="en-US" dirty="0"/>
              <a:t>Number of sets = 16 * 2^10 bytes / 32 bytes = 2^9</a:t>
            </a:r>
          </a:p>
          <a:p>
            <a:r>
              <a:rPr lang="en-US" dirty="0">
                <a:solidFill>
                  <a:srgbClr val="FF0000"/>
                </a:solidFill>
              </a:rPr>
              <a:t>Index bits = 9</a:t>
            </a:r>
          </a:p>
          <a:p>
            <a:r>
              <a:rPr lang="en-US" dirty="0"/>
              <a:t>Offset bits = 4</a:t>
            </a:r>
          </a:p>
          <a:p>
            <a:r>
              <a:rPr lang="en-US" dirty="0">
                <a:solidFill>
                  <a:srgbClr val="FF0000"/>
                </a:solidFill>
              </a:rPr>
              <a:t>Tag bits = 32 – 9 – 4 = 19</a:t>
            </a:r>
          </a:p>
          <a:p>
            <a:endParaRPr lang="en-US" dirty="0"/>
          </a:p>
        </p:txBody>
      </p:sp>
      <p:sp>
        <p:nvSpPr>
          <p:cNvPr id="4" name="Slide Number Placeholder 3"/>
          <p:cNvSpPr>
            <a:spLocks noGrp="1"/>
          </p:cNvSpPr>
          <p:nvPr>
            <p:ph type="sldNum" sz="quarter" idx="10"/>
          </p:nvPr>
        </p:nvSpPr>
        <p:spPr>
          <a:xfrm>
            <a:off x="6781800" y="6364288"/>
            <a:ext cx="1905000" cy="457200"/>
          </a:xfrm>
          <a:prstGeom prst="rect">
            <a:avLst/>
          </a:prstGeom>
        </p:spPr>
        <p:txBody>
          <a:bodyPr/>
          <a:lstStyle>
            <a:defPPr>
              <a:defRPr lang="en-US"/>
            </a:defPPr>
            <a:lvl1pPr algn="ctr"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defRPr/>
            </a:pPr>
            <a:fld id="{79ACD604-DE96-4BF4-B014-6BD05026CF1E}" type="slidenum">
              <a:rPr lang="en-US" altLang="zh-CN" smtClean="0"/>
              <a:pPr>
                <a:defRPr/>
              </a:pPr>
              <a:t>55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III</a:t>
            </a:r>
          </a:p>
        </p:txBody>
      </p:sp>
      <p:sp>
        <p:nvSpPr>
          <p:cNvPr id="3" name="Content Placeholder 2"/>
          <p:cNvSpPr>
            <a:spLocks noGrp="1"/>
          </p:cNvSpPr>
          <p:nvPr>
            <p:ph idx="1"/>
          </p:nvPr>
        </p:nvSpPr>
        <p:spPr/>
        <p:txBody>
          <a:bodyPr/>
          <a:lstStyle/>
          <a:p>
            <a:r>
              <a:rPr lang="en-US" dirty="0"/>
              <a:t>Q: How many 32-bit integers can be stored in a byte-addressed direct-mapped cache with 15 tag bits, 15 index bits, and 2 offset bits? </a:t>
            </a:r>
          </a:p>
          <a:p>
            <a:r>
              <a:rPr lang="en-US" dirty="0"/>
              <a:t>A: Each cache block is 2^2=4 Bytes and can store one 32-bit integer. The cache has a total number of 2^15=32K blocks, hence it can store 32K integers. </a:t>
            </a:r>
            <a:endParaRPr lang="en-US" baseline="30000" dirty="0"/>
          </a:p>
        </p:txBody>
      </p:sp>
      <p:sp>
        <p:nvSpPr>
          <p:cNvPr id="4" name="Slide Number Placeholder 3"/>
          <p:cNvSpPr>
            <a:spLocks noGrp="1"/>
          </p:cNvSpPr>
          <p:nvPr>
            <p:ph type="sldNum" sz="quarter" idx="10"/>
          </p:nvPr>
        </p:nvSpPr>
        <p:spPr>
          <a:xfrm>
            <a:off x="6781800" y="6364288"/>
            <a:ext cx="1905000" cy="457200"/>
          </a:xfrm>
          <a:prstGeom prst="rect">
            <a:avLst/>
          </a:prstGeom>
        </p:spPr>
        <p:txBody>
          <a:bodyPr/>
          <a:lstStyle>
            <a:defPPr>
              <a:defRPr lang="en-US"/>
            </a:defPPr>
            <a:lvl1pPr algn="ctr"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defRPr/>
            </a:pPr>
            <a:fld id="{79ACD604-DE96-4BF4-B014-6BD05026CF1E}" type="slidenum">
              <a:rPr lang="en-US" altLang="zh-CN" smtClean="0"/>
              <a:pPr>
                <a:defRPr/>
              </a:pPr>
              <a:t>56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IV</a:t>
            </a:r>
          </a:p>
        </p:txBody>
      </p:sp>
      <p:sp>
        <p:nvSpPr>
          <p:cNvPr id="3" name="Content Placeholder 2"/>
          <p:cNvSpPr>
            <a:spLocks noGrp="1"/>
          </p:cNvSpPr>
          <p:nvPr>
            <p:ph idx="1"/>
          </p:nvPr>
        </p:nvSpPr>
        <p:spPr>
          <a:xfrm>
            <a:off x="1981200" y="1511300"/>
            <a:ext cx="8229600" cy="4978400"/>
          </a:xfrm>
        </p:spPr>
        <p:txBody>
          <a:bodyPr>
            <a:normAutofit fontScale="70000" lnSpcReduction="20000"/>
          </a:bodyPr>
          <a:lstStyle/>
          <a:p>
            <a:r>
              <a:rPr lang="en-US" dirty="0"/>
              <a:t>Consider 8-bit address space; a direct mapped, write-back, write-allocate cache that can hold two blocks of 8 Bytes each. The cache is initially empty. The following sequence of memory operations are made, where each reference is a byte address of a 4-byte number (Only consider word aligned word addresses, i.e. locations 0, 4, 8, and so on. </a:t>
            </a:r>
            <a:r>
              <a:rPr lang="en-US" dirty="0" err="1"/>
              <a:t>lw</a:t>
            </a:r>
            <a:r>
              <a:rPr lang="en-US" dirty="0"/>
              <a:t>: load word; </a:t>
            </a:r>
            <a:r>
              <a:rPr lang="en-US" dirty="0" err="1"/>
              <a:t>sw</a:t>
            </a:r>
            <a:r>
              <a:rPr lang="en-US" dirty="0"/>
              <a:t>: store word) : </a:t>
            </a:r>
          </a:p>
          <a:p>
            <a:pPr lvl="1"/>
            <a:r>
              <a:rPr lang="en-US" dirty="0" err="1"/>
              <a:t>lw</a:t>
            </a:r>
            <a:r>
              <a:rPr lang="en-US" dirty="0"/>
              <a:t> 0</a:t>
            </a:r>
          </a:p>
          <a:p>
            <a:pPr lvl="1"/>
            <a:r>
              <a:rPr lang="en-US" dirty="0" err="1"/>
              <a:t>sw</a:t>
            </a:r>
            <a:r>
              <a:rPr lang="en-US" dirty="0"/>
              <a:t> 44</a:t>
            </a:r>
          </a:p>
          <a:p>
            <a:pPr lvl="1"/>
            <a:r>
              <a:rPr lang="en-US" dirty="0" err="1"/>
              <a:t>lw</a:t>
            </a:r>
            <a:r>
              <a:rPr lang="en-US" dirty="0"/>
              <a:t> 52</a:t>
            </a:r>
          </a:p>
          <a:p>
            <a:pPr lvl="1"/>
            <a:r>
              <a:rPr lang="en-US" dirty="0" err="1"/>
              <a:t>lw</a:t>
            </a:r>
            <a:r>
              <a:rPr lang="en-US" dirty="0"/>
              <a:t> 88</a:t>
            </a:r>
          </a:p>
          <a:p>
            <a:pPr lvl="1"/>
            <a:r>
              <a:rPr lang="en-US" dirty="0" err="1"/>
              <a:t>lw</a:t>
            </a:r>
            <a:r>
              <a:rPr lang="en-US" dirty="0"/>
              <a:t> 0</a:t>
            </a:r>
          </a:p>
          <a:p>
            <a:pPr lvl="1"/>
            <a:r>
              <a:rPr lang="en-US" dirty="0" err="1"/>
              <a:t>sw</a:t>
            </a:r>
            <a:r>
              <a:rPr lang="en-US" dirty="0"/>
              <a:t> 52 </a:t>
            </a:r>
          </a:p>
          <a:p>
            <a:pPr lvl="1"/>
            <a:r>
              <a:rPr lang="en-US" dirty="0" err="1"/>
              <a:t>lw</a:t>
            </a:r>
            <a:r>
              <a:rPr lang="en-US" dirty="0"/>
              <a:t> 68 </a:t>
            </a:r>
          </a:p>
          <a:p>
            <a:pPr lvl="1"/>
            <a:r>
              <a:rPr lang="en-US" dirty="0" err="1"/>
              <a:t>lw</a:t>
            </a:r>
            <a:r>
              <a:rPr lang="en-US" dirty="0"/>
              <a:t> 44 </a:t>
            </a:r>
          </a:p>
          <a:p>
            <a:r>
              <a:rPr lang="en-US" dirty="0"/>
              <a:t>Work out the cache behavior after each operation.</a:t>
            </a:r>
          </a:p>
        </p:txBody>
      </p:sp>
      <p:sp>
        <p:nvSpPr>
          <p:cNvPr id="4" name="Slide Number Placeholder 3"/>
          <p:cNvSpPr>
            <a:spLocks noGrp="1"/>
          </p:cNvSpPr>
          <p:nvPr>
            <p:ph type="sldNum" sz="quarter" idx="10"/>
          </p:nvPr>
        </p:nvSpPr>
        <p:spPr>
          <a:xfrm>
            <a:off x="6781800" y="6364288"/>
            <a:ext cx="1905000" cy="457200"/>
          </a:xfrm>
          <a:prstGeom prst="rect">
            <a:avLst/>
          </a:prstGeom>
        </p:spPr>
        <p:txBody>
          <a:bodyPr/>
          <a:lstStyle>
            <a:defPPr>
              <a:defRPr lang="en-US"/>
            </a:defPPr>
            <a:lvl1pPr algn="ctr"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defRPr/>
            </a:pPr>
            <a:fld id="{79ACD604-DE96-4BF4-B014-6BD05026CF1E}" type="slidenum">
              <a:rPr lang="en-US" altLang="zh-CN" smtClean="0"/>
              <a:pPr>
                <a:defRPr/>
              </a:pPr>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IV Answer</a:t>
            </a:r>
          </a:p>
        </p:txBody>
      </p:sp>
      <p:sp>
        <p:nvSpPr>
          <p:cNvPr id="3" name="Content Placeholder 2"/>
          <p:cNvSpPr>
            <a:spLocks noGrp="1"/>
          </p:cNvSpPr>
          <p:nvPr>
            <p:ph idx="1"/>
          </p:nvPr>
        </p:nvSpPr>
        <p:spPr>
          <a:xfrm>
            <a:off x="1981200" y="1219200"/>
            <a:ext cx="8229600" cy="5638800"/>
          </a:xfrm>
        </p:spPr>
        <p:txBody>
          <a:bodyPr>
            <a:normAutofit fontScale="55000" lnSpcReduction="20000"/>
          </a:bodyPr>
          <a:lstStyle/>
          <a:p>
            <a:r>
              <a:rPr lang="en-US" dirty="0"/>
              <a:t>Tag: 4 Index: 1 Offset: 3. The low-order 3 bits of an address specifies the byte address, and the next 1 bit is the index. I'll write addresses as a triple of </a:t>
            </a:r>
            <a:r>
              <a:rPr lang="en-US" dirty="0" err="1"/>
              <a:t>tag:index:offset</a:t>
            </a:r>
            <a:r>
              <a:rPr lang="en-US" dirty="0"/>
              <a:t>. We have: </a:t>
            </a:r>
          </a:p>
          <a:p>
            <a:r>
              <a:rPr lang="en-US" dirty="0" err="1"/>
              <a:t>lw</a:t>
            </a:r>
            <a:r>
              <a:rPr lang="en-US" dirty="0"/>
              <a:t> 0   = 0000:0:000 </a:t>
            </a:r>
          </a:p>
          <a:p>
            <a:pPr lvl="1"/>
            <a:r>
              <a:rPr lang="en-US" dirty="0"/>
              <a:t>Bytes 0-7 loaded into cache index 0.</a:t>
            </a:r>
          </a:p>
          <a:p>
            <a:r>
              <a:rPr lang="en-US" dirty="0" err="1"/>
              <a:t>sw</a:t>
            </a:r>
            <a:r>
              <a:rPr lang="en-US" dirty="0"/>
              <a:t> 44= 0010:1:100 </a:t>
            </a:r>
          </a:p>
          <a:p>
            <a:pPr lvl="1"/>
            <a:r>
              <a:rPr lang="en-US" dirty="0"/>
              <a:t>Bytes 40-47 loaded into cache index 1; bytes 44-47 modified; block marked "dirty".</a:t>
            </a:r>
          </a:p>
          <a:p>
            <a:r>
              <a:rPr lang="en-US" dirty="0" err="1"/>
              <a:t>lw</a:t>
            </a:r>
            <a:r>
              <a:rPr lang="en-US" dirty="0"/>
              <a:t> 52 =  0011:0:100  </a:t>
            </a:r>
          </a:p>
          <a:p>
            <a:pPr lvl="1"/>
            <a:r>
              <a:rPr lang="en-US" dirty="0"/>
              <a:t>Bytes 48-55 loaded into cache index 0; Clean miss  (since replaced block was clean), previous block discarded</a:t>
            </a:r>
          </a:p>
          <a:p>
            <a:r>
              <a:rPr lang="en-US" dirty="0" err="1"/>
              <a:t>lw</a:t>
            </a:r>
            <a:r>
              <a:rPr lang="en-US" dirty="0"/>
              <a:t> 88 =  0101:1:000 </a:t>
            </a:r>
          </a:p>
          <a:p>
            <a:pPr lvl="1"/>
            <a:r>
              <a:rPr lang="en-US" dirty="0"/>
              <a:t>Bytes 88-95 loaded into cache index 1; Dirty miss (since replaced block was dirty); previous (dirty) contents written back to memory; block marked "clean“</a:t>
            </a:r>
          </a:p>
          <a:p>
            <a:r>
              <a:rPr lang="en-US" dirty="0" err="1"/>
              <a:t>lw</a:t>
            </a:r>
            <a:r>
              <a:rPr lang="en-US" dirty="0"/>
              <a:t> 0 = 0000:0:000 </a:t>
            </a:r>
          </a:p>
          <a:p>
            <a:pPr lvl="1"/>
            <a:r>
              <a:rPr lang="en-US" dirty="0"/>
              <a:t>Bytes 0-7 loaded into cache index 0. Clean miss; block marked “clean”</a:t>
            </a:r>
          </a:p>
          <a:p>
            <a:r>
              <a:rPr lang="en-US" dirty="0" err="1"/>
              <a:t>sw</a:t>
            </a:r>
            <a:r>
              <a:rPr lang="en-US" dirty="0"/>
              <a:t> 52 = 0011:0:100 </a:t>
            </a:r>
          </a:p>
          <a:p>
            <a:pPr lvl="1"/>
            <a:r>
              <a:rPr lang="en-US" dirty="0"/>
              <a:t>Bytes 48-55 loaded into cache index 0. Clean miss. bytes 52-55 modified; block marked "dirty". </a:t>
            </a:r>
          </a:p>
          <a:p>
            <a:r>
              <a:rPr lang="en-US" dirty="0" err="1"/>
              <a:t>lw</a:t>
            </a:r>
            <a:r>
              <a:rPr lang="en-US" dirty="0"/>
              <a:t> 68 = 0010:0:100 </a:t>
            </a:r>
          </a:p>
          <a:p>
            <a:pPr lvl="1"/>
            <a:r>
              <a:rPr lang="en-US" dirty="0"/>
              <a:t>Bytes 64-71 brought into cache index 0; Dirty miss; previous (dirty) contents written back to memory; block marked “clean”. </a:t>
            </a:r>
          </a:p>
          <a:p>
            <a:r>
              <a:rPr lang="en-US" dirty="0" err="1"/>
              <a:t>lw</a:t>
            </a:r>
            <a:r>
              <a:rPr lang="en-US" dirty="0"/>
              <a:t> 44 = 0010:1:100 </a:t>
            </a:r>
          </a:p>
          <a:p>
            <a:pPr lvl="1"/>
            <a:r>
              <a:rPr lang="en-US" dirty="0"/>
              <a:t>Bytes 40-47 loaded into cache index1; Clean miss; block marked "clean".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a:xfrm>
            <a:off x="601884" y="1425354"/>
            <a:ext cx="10972800" cy="5346699"/>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32 KB; each cache block is 8 words. What is the TIO breakdown?</a:t>
            </a:r>
          </a:p>
          <a:p>
            <a:r>
              <a:rPr lang="en-US" dirty="0"/>
              <a:t>ANS: T=17, I=10, O=5</a:t>
            </a:r>
          </a:p>
          <a:p>
            <a:pPr lvl="1"/>
            <a:r>
              <a:rPr lang="en-GB" dirty="0"/>
              <a:t>8-word per block =&gt; 32 bytes / block =&gt; O = 5</a:t>
            </a:r>
          </a:p>
          <a:p>
            <a:pPr lvl="1"/>
            <a:r>
              <a:rPr lang="en-GB" dirty="0"/>
              <a:t>32 KB / (32 bytes / block) = 2^10 blocks total =&gt; I = 10</a:t>
            </a:r>
          </a:p>
          <a:p>
            <a:pPr lvl="1"/>
            <a:r>
              <a:rPr lang="en-GB" dirty="0"/>
              <a:t>T = 32 – 10 – 5 = 17</a:t>
            </a:r>
            <a:endParaRPr lang="en-US" dirty="0"/>
          </a:p>
          <a:p>
            <a:r>
              <a:rPr lang="en-US" dirty="0"/>
              <a:t>Q: Consider 32-bit address space; a </a:t>
            </a:r>
            <a:r>
              <a:rPr lang="en-US" dirty="0">
                <a:solidFill>
                  <a:srgbClr val="FF0000"/>
                </a:solidFill>
              </a:rPr>
              <a:t>4-way SA cache </a:t>
            </a:r>
            <a:r>
              <a:rPr lang="en-US" dirty="0"/>
              <a:t>with size 32 KB; each cache block is 8 words. What is the TIO breakdown?</a:t>
            </a:r>
          </a:p>
          <a:p>
            <a:r>
              <a:rPr lang="en-GB" dirty="0"/>
              <a:t>ANS: </a:t>
            </a:r>
            <a:r>
              <a:rPr lang="en-US" dirty="0"/>
              <a:t>T=19, I=8, O=5 (</a:t>
            </a:r>
            <a:r>
              <a:rPr lang="en-GB" dirty="0"/>
              <a:t>Tag 19b, Index 8b, Offset 5b)</a:t>
            </a:r>
          </a:p>
          <a:p>
            <a:pPr lvl="1"/>
            <a:r>
              <a:rPr lang="en-GB" dirty="0"/>
              <a:t>8-word per block =&gt; 32 bytes / block =&gt; O = 5</a:t>
            </a:r>
          </a:p>
          <a:p>
            <a:pPr lvl="1"/>
            <a:r>
              <a:rPr lang="en-GB" dirty="0"/>
              <a:t>32 KB / (32 bytes / block) = 2^10 blocks total</a:t>
            </a:r>
          </a:p>
          <a:p>
            <a:pPr lvl="1"/>
            <a:r>
              <a:rPr lang="en-GB" dirty="0"/>
              <a:t>2^10 blocks / (4 blocks / set) = 2^8 sets total =&gt; I = 8</a:t>
            </a:r>
          </a:p>
          <a:p>
            <a:pPr lvl="1"/>
            <a:r>
              <a:rPr lang="en-GB" dirty="0"/>
              <a:t>T = 32 – 8 – 5 = 19</a:t>
            </a:r>
          </a:p>
          <a:p>
            <a:r>
              <a:rPr lang="en-US" dirty="0"/>
              <a:t>Q: Consider 32-bit address space; an </a:t>
            </a:r>
            <a:r>
              <a:rPr lang="en-US" dirty="0">
                <a:solidFill>
                  <a:srgbClr val="FF0000"/>
                </a:solidFill>
              </a:rPr>
              <a:t>FA cache </a:t>
            </a:r>
            <a:r>
              <a:rPr lang="en-US" dirty="0"/>
              <a:t>with size 32 KB; each cache block is 8 words. What is the TIO breakdown?</a:t>
            </a:r>
          </a:p>
          <a:p>
            <a:pPr lvl="1"/>
            <a:r>
              <a:rPr lang="en-US" dirty="0"/>
              <a:t>ANS: T=27, I=0, O=5</a:t>
            </a:r>
          </a:p>
          <a:p>
            <a:pPr lvl="1"/>
            <a:r>
              <a:rPr lang="en-GB" dirty="0"/>
              <a:t>8-word per block =&gt; 32 bytes / block =&gt; O = 5</a:t>
            </a:r>
          </a:p>
          <a:p>
            <a:pPr lvl="1"/>
            <a:r>
              <a:rPr lang="en-GB" dirty="0"/>
              <a:t>FA cache =&gt; I = 0</a:t>
            </a:r>
          </a:p>
          <a:p>
            <a:pPr lvl="1"/>
            <a:r>
              <a:rPr lang="en-GB" dirty="0"/>
              <a:t>T = 32 – 0 – 5 = 27</a:t>
            </a:r>
          </a:p>
          <a:p>
            <a:endParaRPr lang="en-US" dirty="0"/>
          </a:p>
          <a:p>
            <a:endParaRPr lang="en-US" dirty="0"/>
          </a:p>
        </p:txBody>
      </p:sp>
      <p:sp>
        <p:nvSpPr>
          <p:cNvPr id="5" name="Slide Number Placeholder 5">
            <a:extLst>
              <a:ext uri="{FF2B5EF4-FFF2-40B4-BE49-F238E27FC236}">
                <a16:creationId xmlns:a16="http://schemas.microsoft.com/office/drawing/2014/main" id="{6780E627-7CF5-4440-9E76-FF8A4524502A}"/>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pPr/>
              <a:t>6</a:t>
            </a:fld>
            <a:endParaRPr lang="en-US" dirty="0"/>
          </a:p>
        </p:txBody>
      </p:sp>
    </p:spTree>
    <p:extLst>
      <p:ext uri="{BB962C8B-B14F-4D97-AF65-F5344CB8AC3E}">
        <p14:creationId xmlns:p14="http://schemas.microsoft.com/office/powerpoint/2010/main" val="897643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a:xfrm>
            <a:off x="609600" y="1511301"/>
            <a:ext cx="10972800" cy="5310187"/>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16 KB; each cache block is 4 words. What is the TIO breakdown?</a:t>
            </a:r>
          </a:p>
          <a:p>
            <a:r>
              <a:rPr lang="en-US" dirty="0"/>
              <a:t>ANS: T=18, I=10, O=4</a:t>
            </a:r>
          </a:p>
          <a:p>
            <a:pPr lvl="1"/>
            <a:r>
              <a:rPr lang="en-GB" dirty="0"/>
              <a:t>4-word per block =&gt; 16 bytes / block =&gt; O = 4</a:t>
            </a:r>
          </a:p>
          <a:p>
            <a:pPr lvl="1"/>
            <a:r>
              <a:rPr lang="en-GB" dirty="0"/>
              <a:t>16 KB / (16 bytes / block) = 2^10 blocks total =&gt; I = 10</a:t>
            </a:r>
          </a:p>
          <a:p>
            <a:pPr lvl="1"/>
            <a:r>
              <a:rPr lang="en-GB" dirty="0"/>
              <a:t>T = 32 – 10 – 4 = 18</a:t>
            </a:r>
          </a:p>
          <a:p>
            <a:r>
              <a:rPr lang="en-US" dirty="0"/>
              <a:t>Q: Consider 32-bit address space; a </a:t>
            </a:r>
            <a:r>
              <a:rPr lang="en-US" dirty="0">
                <a:solidFill>
                  <a:srgbClr val="FF0000"/>
                </a:solidFill>
              </a:rPr>
              <a:t>2-way SA cache </a:t>
            </a:r>
            <a:r>
              <a:rPr lang="en-US" dirty="0"/>
              <a:t>with size 16KB; each cache block is 4 words. What is the TIO breakdown?</a:t>
            </a:r>
          </a:p>
          <a:p>
            <a:r>
              <a:rPr lang="en-US" dirty="0"/>
              <a:t>ANS: T=19, I=9, O=4</a:t>
            </a:r>
          </a:p>
          <a:p>
            <a:pPr lvl="1"/>
            <a:r>
              <a:rPr lang="en-GB" dirty="0"/>
              <a:t>4-word per block =&gt; 16 bytes / block =&gt; O = 4</a:t>
            </a:r>
          </a:p>
          <a:p>
            <a:pPr lvl="1"/>
            <a:r>
              <a:rPr lang="en-GB" dirty="0"/>
              <a:t>16 KB / (16 bytes / block) = 2^10 blocks total</a:t>
            </a:r>
          </a:p>
          <a:p>
            <a:pPr lvl="1"/>
            <a:r>
              <a:rPr lang="en-GB" dirty="0"/>
              <a:t>2^10 blocks / (2 blocks / set) = 2^9 sets total =&gt; I = 9</a:t>
            </a:r>
          </a:p>
          <a:p>
            <a:pPr lvl="1"/>
            <a:r>
              <a:rPr lang="en-GB" dirty="0"/>
              <a:t>T = 32 – 9 – 4 = 19</a:t>
            </a:r>
          </a:p>
          <a:p>
            <a:r>
              <a:rPr lang="en-US" dirty="0"/>
              <a:t>Q: Consider 32-bit address space; an </a:t>
            </a:r>
            <a:r>
              <a:rPr lang="en-US" dirty="0">
                <a:solidFill>
                  <a:srgbClr val="FF0000"/>
                </a:solidFill>
              </a:rPr>
              <a:t>FA cache </a:t>
            </a:r>
            <a:r>
              <a:rPr lang="en-US" dirty="0"/>
              <a:t>with size 16KB; each cache block is 4 words. What is the TIO breakdown?</a:t>
            </a:r>
          </a:p>
          <a:p>
            <a:pPr lvl="1"/>
            <a:r>
              <a:rPr lang="en-US" dirty="0"/>
              <a:t>ANS: T=27, I=0, O=5</a:t>
            </a:r>
          </a:p>
          <a:p>
            <a:pPr lvl="1"/>
            <a:r>
              <a:rPr lang="en-GB" dirty="0"/>
              <a:t>4-word per block =&gt; 16 bytes / block =&gt; O = 4</a:t>
            </a:r>
          </a:p>
          <a:p>
            <a:pPr lvl="1"/>
            <a:r>
              <a:rPr lang="en-GB" dirty="0"/>
              <a:t>FA cache =&gt; I = 0</a:t>
            </a:r>
          </a:p>
          <a:p>
            <a:pPr lvl="1"/>
            <a:r>
              <a:rPr lang="en-GB" dirty="0"/>
              <a:t>T = 32 – 0 – 4 = 28</a:t>
            </a:r>
            <a:endParaRPr lang="en-US" dirty="0"/>
          </a:p>
          <a:p>
            <a:endParaRPr lang="en-GB" dirty="0"/>
          </a:p>
          <a:p>
            <a:endParaRPr lang="en-US" dirty="0"/>
          </a:p>
          <a:p>
            <a:endParaRPr lang="en-US" dirty="0"/>
          </a:p>
          <a:p>
            <a:endParaRPr lang="en-US" dirty="0"/>
          </a:p>
          <a:p>
            <a:endParaRPr lang="en-US" dirty="0"/>
          </a:p>
        </p:txBody>
      </p:sp>
      <p:sp>
        <p:nvSpPr>
          <p:cNvPr id="5" name="Slide Number Placeholder 5">
            <a:extLst>
              <a:ext uri="{FF2B5EF4-FFF2-40B4-BE49-F238E27FC236}">
                <a16:creationId xmlns:a16="http://schemas.microsoft.com/office/drawing/2014/main" id="{BABC8C65-26D0-B01A-D99E-0F9C16DF226C}"/>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12-bit DM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8</a:t>
            </a:fld>
            <a:endParaRPr lang="en-US"/>
          </a:p>
        </p:txBody>
      </p:sp>
      <p:sp>
        <p:nvSpPr>
          <p:cNvPr id="56" name="Content Placeholder 55"/>
          <p:cNvSpPr>
            <a:spLocks noGrp="1"/>
          </p:cNvSpPr>
          <p:nvPr>
            <p:ph idx="1"/>
          </p:nvPr>
        </p:nvSpPr>
        <p:spPr>
          <a:xfrm>
            <a:off x="381000" y="1219200"/>
            <a:ext cx="11125200" cy="2209800"/>
          </a:xfrm>
        </p:spPr>
        <p:txBody>
          <a:bodyPr>
            <a:normAutofit fontScale="70000" lnSpcReduction="20000"/>
          </a:bodyPr>
          <a:lstStyle/>
          <a:p>
            <a:r>
              <a:rPr lang="en-US" dirty="0"/>
              <a:t>Consider 12-bit memory address; DM cache with block size 4B; total of 16 cache blocks, with contents shown below ("—“ means invalid data). All values are in hex. Within each block, B0 refers to Byte address 00, B1 refers to Byte address 01, and so on. </a:t>
            </a:r>
          </a:p>
          <a:p>
            <a:pPr lvl="1"/>
            <a:r>
              <a:rPr lang="en-US" altLang="zh-CN" dirty="0"/>
              <a:t>1. What are the sizes of Tag, Set Index, Offset?</a:t>
            </a:r>
          </a:p>
          <a:p>
            <a:pPr lvl="1"/>
            <a:r>
              <a:rPr lang="en-US" dirty="0"/>
              <a:t>2. Cache hit or miss </a:t>
            </a:r>
            <a:r>
              <a:rPr lang="en-US" altLang="zh-CN" dirty="0"/>
              <a:t>for referencing the following memory addresses (individually, not sequentially) ? If cache hit, give the actual value returned: </a:t>
            </a:r>
            <a:r>
              <a:rPr lang="en-US" dirty="0"/>
              <a:t>0x7AC, 0x024, 0x99F</a:t>
            </a:r>
          </a:p>
          <a:p>
            <a:pPr lvl="1"/>
            <a:endParaRPr lang="en-US" dirty="0"/>
          </a:p>
        </p:txBody>
      </p:sp>
      <p:pic>
        <p:nvPicPr>
          <p:cNvPr id="3" name="Picture 2"/>
          <p:cNvPicPr>
            <a:picLocks noChangeAspect="1"/>
          </p:cNvPicPr>
          <p:nvPr/>
        </p:nvPicPr>
        <p:blipFill>
          <a:blip r:embed="rId2"/>
          <a:stretch>
            <a:fillRect/>
          </a:stretch>
        </p:blipFill>
        <p:spPr>
          <a:xfrm>
            <a:off x="1524000" y="3103460"/>
            <a:ext cx="9677400" cy="3602140"/>
          </a:xfrm>
          <a:prstGeom prst="rect">
            <a:avLst/>
          </a:prstGeom>
        </p:spPr>
      </p:pic>
    </p:spTree>
    <p:extLst>
      <p:ext uri="{BB962C8B-B14F-4D97-AF65-F5344CB8AC3E}">
        <p14:creationId xmlns:p14="http://schemas.microsoft.com/office/powerpoint/2010/main" val="4199952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DM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9</a:t>
            </a:fld>
            <a:endParaRPr lang="en-US"/>
          </a:p>
        </p:txBody>
      </p:sp>
      <p:sp>
        <p:nvSpPr>
          <p:cNvPr id="56" name="Content Placeholder 55"/>
          <p:cNvSpPr>
            <a:spLocks noGrp="1"/>
          </p:cNvSpPr>
          <p:nvPr>
            <p:ph idx="1"/>
          </p:nvPr>
        </p:nvSpPr>
        <p:spPr>
          <a:xfrm>
            <a:off x="381000" y="1703850"/>
            <a:ext cx="10972800" cy="3477750"/>
          </a:xfrm>
        </p:spPr>
        <p:txBody>
          <a:bodyPr>
            <a:normAutofit/>
          </a:bodyPr>
          <a:lstStyle/>
          <a:p>
            <a:r>
              <a:rPr lang="en-US" altLang="zh-CN" dirty="0"/>
              <a:t>1. What are the sizes of Tag, Set Index, Offset?</a:t>
            </a:r>
          </a:p>
          <a:p>
            <a:r>
              <a:rPr lang="en-US" altLang="zh-CN" dirty="0"/>
              <a:t># Bytes/block=4, hence Offset size=2</a:t>
            </a:r>
          </a:p>
          <a:p>
            <a:r>
              <a:rPr lang="en-US" altLang="zh-CN" dirty="0"/>
              <a:t># Sets=(# Blocks for DM cache)=16, hence SI size=4</a:t>
            </a:r>
          </a:p>
          <a:p>
            <a:r>
              <a:rPr lang="en-US" altLang="zh-CN" dirty="0"/>
              <a:t>Tag size=12-4-2=6</a:t>
            </a:r>
          </a:p>
        </p:txBody>
      </p:sp>
      <p:sp>
        <p:nvSpPr>
          <p:cNvPr id="6" name="TextBox 5"/>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7" name="TextBox 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pic>
        <p:nvPicPr>
          <p:cNvPr id="3" name="Picture 2"/>
          <p:cNvPicPr>
            <a:picLocks noChangeAspect="1"/>
          </p:cNvPicPr>
          <p:nvPr/>
        </p:nvPicPr>
        <p:blipFill>
          <a:blip r:embed="rId2"/>
          <a:stretch>
            <a:fillRect/>
          </a:stretch>
        </p:blipFill>
        <p:spPr>
          <a:xfrm>
            <a:off x="7467600" y="0"/>
            <a:ext cx="4686718" cy="1744499"/>
          </a:xfrm>
          <a:prstGeom prst="rect">
            <a:avLst/>
          </a:prstGeom>
        </p:spPr>
      </p:pic>
    </p:spTree>
    <p:extLst>
      <p:ext uri="{BB962C8B-B14F-4D97-AF65-F5344CB8AC3E}">
        <p14:creationId xmlns:p14="http://schemas.microsoft.com/office/powerpoint/2010/main" val="184384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vert="horz" wrap="none" lIns="91440" tIns="45720" rIns="91440" bIns="45720" numCol="1" rtlCol="0"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a:ln>
              <a:noFill/>
            </a:ln>
            <a:solidFill>
              <a:schemeClr val="hlink"/>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dirty="0" smtClean="0">
            <a:solidFill>
              <a:srgbClr val="000000"/>
            </a:solidFill>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19848</TotalTime>
  <Words>9016</Words>
  <Application>Microsoft Office PowerPoint</Application>
  <PresentationFormat>Widescreen</PresentationFormat>
  <Paragraphs>1049</Paragraphs>
  <Slides>58</Slides>
  <Notes>26</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58</vt:i4>
      </vt:variant>
    </vt:vector>
  </HeadingPairs>
  <TitlesOfParts>
    <vt:vector size="72" baseType="lpstr">
      <vt:lpstr>Gill Sans</vt:lpstr>
      <vt:lpstr>Gill Sans Light</vt:lpstr>
      <vt:lpstr>Arial</vt:lpstr>
      <vt:lpstr>Calibri</vt:lpstr>
      <vt:lpstr>Comic Sans MS</vt:lpstr>
      <vt:lpstr>Consolas</vt:lpstr>
      <vt:lpstr>Gill Sans MT</vt:lpstr>
      <vt:lpstr>Symbol</vt:lpstr>
      <vt:lpstr>Times New Roman</vt:lpstr>
      <vt:lpstr>Verdana</vt:lpstr>
      <vt:lpstr>Wingdings</vt:lpstr>
      <vt:lpstr>Office Theme</vt:lpstr>
      <vt:lpstr>1_CS252-template</vt:lpstr>
      <vt:lpstr>Office</vt:lpstr>
      <vt:lpstr>CSC 112: Computer Operating Systems Lecture 7   Memory System I: Cache Exercises ANS</vt:lpstr>
      <vt:lpstr>Key Equations</vt:lpstr>
      <vt:lpstr>Decimal, Binary and Hex</vt:lpstr>
      <vt:lpstr>Quiz</vt:lpstr>
      <vt:lpstr>Quiz</vt:lpstr>
      <vt:lpstr>Quiz</vt:lpstr>
      <vt:lpstr>Quiz</vt:lpstr>
      <vt:lpstr>Q: 12-bit DM Cache</vt:lpstr>
      <vt:lpstr>A: 12-bit DM Cache</vt:lpstr>
      <vt:lpstr>A: 12-bit DM Cache</vt:lpstr>
      <vt:lpstr>Q: 12-bit 2-way SA Cache</vt:lpstr>
      <vt:lpstr>A: 12-bit 2-way SA Cache</vt:lpstr>
      <vt:lpstr>A: 12-bit 2-way SA Cache</vt:lpstr>
      <vt:lpstr>Q: 12-bit FA Cache</vt:lpstr>
      <vt:lpstr>A: 12-bit FA Cache</vt:lpstr>
      <vt:lpstr>A: 12-bit FA Cache</vt:lpstr>
      <vt:lpstr>Question: Tag</vt:lpstr>
      <vt:lpstr>Question: T-SI-O Distribution</vt:lpstr>
      <vt:lpstr>Answer: T-SI-O Distribution</vt:lpstr>
      <vt:lpstr>Question: T-SI-O Distribution</vt:lpstr>
      <vt:lpstr>Answer: T-SI-O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Cache Address Mapping </vt:lpstr>
      <vt:lpstr>Answer: Cache Address Mapping </vt:lpstr>
      <vt:lpstr>Question: Cache Capacity 1</vt:lpstr>
      <vt:lpstr>Answer: Cache Capacity 1</vt:lpstr>
      <vt:lpstr>Question: Cache Capacity 2</vt:lpstr>
      <vt:lpstr>Answer: Cache Capacity 2</vt:lpstr>
      <vt:lpstr>Question: Cache Capacity 3</vt:lpstr>
      <vt:lpstr>Answer: Cache Capacity 3</vt:lpstr>
      <vt:lpstr>Question: Cache Capacity 4</vt:lpstr>
      <vt:lpstr>Answer: Cache Capacity 4</vt:lpstr>
      <vt:lpstr>Question: Bits in Memory Address 1</vt:lpstr>
      <vt:lpstr>PowerPoint Presentation</vt:lpstr>
      <vt:lpstr>Question: Bits in Memory Address 2</vt:lpstr>
      <vt:lpstr>Answer: Bits in Memory Address 2</vt:lpstr>
      <vt:lpstr>Question: Bits in Memory Address 3</vt:lpstr>
      <vt:lpstr>Answer: Bits in Memory Address 3</vt:lpstr>
      <vt:lpstr>PowerPoint Presentation</vt:lpstr>
      <vt:lpstr>PowerPoint Presentation</vt:lpstr>
      <vt:lpstr>Question: Associativity 1</vt:lpstr>
      <vt:lpstr>Answer: Associativity 1</vt:lpstr>
      <vt:lpstr>Question: Associativity 2</vt:lpstr>
      <vt:lpstr>Answer: Associativity 2</vt:lpstr>
      <vt:lpstr>Question: Associativity vs. Performance</vt:lpstr>
      <vt:lpstr>Answer: Associativity vs. Performance</vt:lpstr>
      <vt:lpstr>Question: Tag bits &amp; Offset bits</vt:lpstr>
      <vt:lpstr>Quiz I</vt:lpstr>
      <vt:lpstr>Quiz II</vt:lpstr>
      <vt:lpstr>Quiz III</vt:lpstr>
      <vt:lpstr>Quiz IV</vt:lpstr>
      <vt:lpstr>Quiz IV Answer</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Zonghua Gu</cp:lastModifiedBy>
  <cp:revision>478</cp:revision>
  <cp:lastPrinted>2018-04-18T12:53:19Z</cp:lastPrinted>
  <dcterms:created xsi:type="dcterms:W3CDTF">2012-02-15T14:17:37Z</dcterms:created>
  <dcterms:modified xsi:type="dcterms:W3CDTF">2025-04-22T01:08:29Z</dcterms:modified>
</cp:coreProperties>
</file>