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5"/>
  </p:notesMasterIdLst>
  <p:handoutMasterIdLst>
    <p:handoutMasterId r:id="rId96"/>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891" r:id="rId46"/>
    <p:sldId id="258" r:id="rId47"/>
    <p:sldId id="259" r:id="rId48"/>
    <p:sldId id="895" r:id="rId49"/>
    <p:sldId id="911" r:id="rId50"/>
    <p:sldId id="268" r:id="rId51"/>
    <p:sldId id="912" r:id="rId52"/>
    <p:sldId id="1888" r:id="rId53"/>
    <p:sldId id="914" r:id="rId54"/>
    <p:sldId id="894" r:id="rId55"/>
    <p:sldId id="892" r:id="rId56"/>
    <p:sldId id="257" r:id="rId57"/>
    <p:sldId id="301" r:id="rId58"/>
    <p:sldId id="317" r:id="rId59"/>
    <p:sldId id="893" r:id="rId60"/>
    <p:sldId id="308" r:id="rId61"/>
    <p:sldId id="318" r:id="rId62"/>
    <p:sldId id="312" r:id="rId63"/>
    <p:sldId id="898" r:id="rId64"/>
    <p:sldId id="567" r:id="rId65"/>
    <p:sldId id="886" r:id="rId66"/>
    <p:sldId id="887" r:id="rId67"/>
    <p:sldId id="888" r:id="rId68"/>
    <p:sldId id="889" r:id="rId69"/>
    <p:sldId id="903" r:id="rId70"/>
    <p:sldId id="899" r:id="rId71"/>
    <p:sldId id="900" r:id="rId72"/>
    <p:sldId id="901" r:id="rId73"/>
    <p:sldId id="310" r:id="rId74"/>
    <p:sldId id="437" r:id="rId75"/>
    <p:sldId id="440" r:id="rId76"/>
    <p:sldId id="401" r:id="rId77"/>
    <p:sldId id="287" r:id="rId78"/>
    <p:sldId id="289" r:id="rId79"/>
    <p:sldId id="400" r:id="rId80"/>
    <p:sldId id="394" r:id="rId81"/>
    <p:sldId id="395" r:id="rId82"/>
    <p:sldId id="396" r:id="rId83"/>
    <p:sldId id="397" r:id="rId84"/>
    <p:sldId id="438" r:id="rId85"/>
    <p:sldId id="402" r:id="rId86"/>
    <p:sldId id="905" r:id="rId87"/>
    <p:sldId id="292" r:id="rId88"/>
    <p:sldId id="906" r:id="rId89"/>
    <p:sldId id="422" r:id="rId90"/>
    <p:sldId id="430" r:id="rId91"/>
    <p:sldId id="431" r:id="rId92"/>
    <p:sldId id="432" r:id="rId93"/>
    <p:sldId id="433" r:id="rId9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varScale="1">
        <p:scale>
          <a:sx n="70" d="100"/>
          <a:sy n="70" d="100"/>
        </p:scale>
        <p:origin x="826" y="3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45</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46</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47</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51</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54</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59</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64</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69</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70</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71</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72</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73</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74</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75</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76</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77</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78</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79</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80</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81</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82</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83</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85</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86</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87</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88</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89</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9.png"/><Relationship Id="rId4" Type="http://schemas.openxmlformats.org/officeDocument/2006/relationships/image" Target="../media/image8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95.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56.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7.png"/><Relationship Id="rId3" Type="http://schemas.openxmlformats.org/officeDocument/2006/relationships/image" Target="../media/image100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38.png"/></Relationships>
</file>

<file path=ppt/slides/_rels/slide63.xml.rels><?xml version="1.0" encoding="UTF-8" standalone="yes"?>
<Relationships xmlns="http://schemas.openxmlformats.org/package/2006/relationships"><Relationship Id="rId2" Type="http://schemas.openxmlformats.org/officeDocument/2006/relationships/image" Target="../media/image13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68.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47.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the	processor state (cache, prefetch queue,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425285"/>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425285"/>
              </a:xfrm>
              <a:blipFill>
                <a:blip r:embed="rId3"/>
                <a:stretch>
                  <a:fillRect l="-1074" t="-7265"/>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21</a:t>
            </a:fld>
            <a:endParaRPr lang="it-IT"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y=8</a:t>
            </a:r>
            <a:endParaRPr sz="1543">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381000" y="914400"/>
                <a:ext cx="3886200" cy="5105400"/>
              </a:xfrm>
            </p:spPr>
            <p:txBody>
              <a:bodyPr/>
              <a:lstStyle/>
              <a:p>
                <a:r>
                  <a:rPr lang="en-GB" dirty="0"/>
                  <a:t>Which schedule is better depends on application requirements:</a:t>
                </a:r>
              </a:p>
              <a:p>
                <a:r>
                  <a:rPr lang="en-GB" dirty="0"/>
                  <a:t>In (a), the maximum lateness is minimized,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381000" y="914400"/>
                <a:ext cx="3886200" cy="5105400"/>
              </a:xfrm>
              <a:blipFill>
                <a:blip r:embed="rId2"/>
                <a:stretch>
                  <a:fillRect l="-2983" t="-2148" r="-3925"/>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3812729327"/>
              </p:ext>
            </p:extLst>
          </p:nvPr>
        </p:nvGraphicFramePr>
        <p:xfrm>
          <a:off x="9078280" y="234671"/>
          <a:ext cx="2656891" cy="2966720"/>
        </p:xfrm>
        <a:graphic>
          <a:graphicData uri="http://schemas.openxmlformats.org/drawingml/2006/table">
            <a:tbl>
              <a:tblPr firstRow="1" bandRow="1">
                <a:tableStyleId>{5C22544A-7EE6-4342-B048-85BDC9FD1C3A}</a:tableStyleId>
              </a:tblPr>
              <a:tblGrid>
                <a:gridCol w="1101305">
                  <a:extLst>
                    <a:ext uri="{9D8B030D-6E8A-4147-A177-3AD203B41FA5}">
                      <a16:colId xmlns:a16="http://schemas.microsoft.com/office/drawing/2014/main" val="352138746"/>
                    </a:ext>
                  </a:extLst>
                </a:gridCol>
                <a:gridCol w="1555586">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1176166" y="1364581"/>
                <a:ext cx="3148618" cy="982064"/>
              </a:xfrm>
              <a:prstGeom prst="rect">
                <a:avLst/>
              </a:prstGeom>
              <a:noFill/>
            </p:spPr>
            <p:txBody>
              <a:bodyPr wrap="none" rtlCol="0">
                <a:spAutoFit/>
              </a:bodyPr>
              <a:lstStyle/>
              <a:p>
                <a:r>
                  <a:rPr lang="en-GB" sz="2400" b="0" dirty="0">
                    <a:latin typeface="Gill Sans Light"/>
                  </a:rPr>
                  <a:t>Taskset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1176166" y="1364581"/>
                <a:ext cx="3148618" cy="982064"/>
              </a:xfrm>
              <a:prstGeom prst="rect">
                <a:avLst/>
              </a:prstGeom>
              <a:blipFill>
                <a:blip r:embed="rId3"/>
                <a:stretch>
                  <a:fillRect l="-3101" t="-496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351396"/>
              </a:xfrm>
              <a:prstGeom prst="rect">
                <a:avLst/>
              </a:prstGeom>
              <a:noFill/>
            </p:spPr>
            <p:txBody>
              <a:bodyPr wrap="square" rtlCol="0">
                <a:spAutoFit/>
              </a:bodyPr>
              <a:lstStyle/>
              <a:p>
                <a:r>
                  <a:rPr lang="en-GB" sz="2400" b="0" dirty="0">
                    <a:latin typeface="Gill Sans Light"/>
                  </a:rPr>
                  <a:t>Taskset 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351396"/>
              </a:xfrm>
              <a:prstGeom prst="rect">
                <a:avLst/>
              </a:prstGeom>
              <a:blipFill>
                <a:blip r:embed="rId4"/>
                <a:stretch>
                  <a:fillRect l="-1732" t="-360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421805" cy="982128"/>
              </a:xfrm>
              <a:prstGeom prst="rect">
                <a:avLst/>
              </a:prstGeom>
              <a:noFill/>
            </p:spPr>
            <p:txBody>
              <a:bodyPr wrap="none" rtlCol="0">
                <a:spAutoFit/>
              </a:bodyPr>
              <a:lstStyle/>
              <a:p>
                <a:r>
                  <a:rPr lang="en-GB" sz="2400" b="0" dirty="0">
                    <a:latin typeface="Gill Sans Light"/>
                  </a:rPr>
                  <a:t>Taskset 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421805" cy="982128"/>
              </a:xfrm>
              <a:prstGeom prst="rect">
                <a:avLst/>
              </a:prstGeom>
              <a:blipFill>
                <a:blip r:embed="rId5"/>
                <a:stretch>
                  <a:fillRect l="-1685" t="-4969"/>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smtClean="0">
                        <a:latin typeface="Cambria Math" panose="02040503050406030204" pitchFamily="18" charset="0"/>
                        <a:ea typeface="宋体" pitchFamily="2" charset="-122"/>
                      </a:rPr>
                      <m:t> </m:t>
                    </m:r>
                    <m:r>
                      <a:rPr lang="en-US" altLang="zh-CN" sz="2400" b="0" i="1" dirty="0">
                        <a:latin typeface="Cambria Math" panose="02040503050406030204" pitchFamily="18" charset="0"/>
                        <a:ea typeface="宋体" pitchFamily="2" charset="-122"/>
                      </a:rPr>
                      <m:t>= </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 = 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 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+ 0 = 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&lt;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978" t="-2745"/>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 = 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b="0" i="1" dirty="0" smtClean="0">
                        <a:latin typeface="Cambria Math" panose="02040503050406030204" pitchFamily="18" charset="0"/>
                      </a:rPr>
                      <m:t>10+1∗10= </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i="1" dirty="0">
                        <a:latin typeface="Cambria Math" panose="02040503050406030204" pitchFamily="18" charset="0"/>
                      </a:rPr>
                      <m:t>10+1∗10= </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32</m:t>
                    </m:r>
                  </m:oMath>
                </a14:m>
                <a:endParaRPr lang="en-US" altLang="zh-CN" sz="2000" dirty="0">
                  <a:ea typeface="宋体" pitchFamily="2" charset="-122"/>
                </a:endParaRPr>
              </a:p>
              <a:p>
                <a:pPr lvl="1" eaLnBrk="1" hangingPunct="1"/>
                <a14:m>
                  <m:oMath xmlns:m="http://schemas.openxmlformats.org/officeDocument/2006/math">
                    <m:r>
                      <m:rPr>
                        <m:nor/>
                      </m:rPr>
                      <a:rPr lang="en-GB" altLang="zh-CN" sz="2000" dirty="0">
                        <a:latin typeface="Gill Sans Light" charset="0"/>
                        <a:ea typeface="宋体" pitchFamily="2" charset="-122"/>
                      </a:rPr>
                      <m:t>Iteration</m:t>
                    </m:r>
                    <m:r>
                      <m:rPr>
                        <m:nor/>
                      </m:rPr>
                      <a:rPr lang="en-GB" altLang="zh-CN" sz="2000" dirty="0">
                        <a:latin typeface="Gill Sans Light" charset="0"/>
                        <a:ea typeface="宋体" pitchFamily="2" charset="-122"/>
                      </a:rPr>
                      <m:t> 2:</m:t>
                    </m:r>
                    <m:r>
                      <a:rPr lang="en-GB" altLang="zh-CN" sz="2000" dirty="0">
                        <a:latin typeface="Cambria Math" panose="02040503050406030204" pitchFamily="18" charset="0"/>
                        <a:ea typeface="宋体" pitchFamily="2" charset="-122"/>
                      </a:rPr>
                      <m:t> </m:t>
                    </m:r>
                    <m:r>
                      <a:rPr lang="en-GB" altLang="zh-CN" sz="2000" b="0" i="0" dirty="0" smtClean="0">
                        <a:latin typeface="Cambria Math" panose="02040503050406030204" pitchFamily="18" charset="0"/>
                        <a:ea typeface="宋体" pitchFamily="2" charset="-122"/>
                      </a:rPr>
                      <m:t> </m:t>
                    </m:r>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GB" altLang="zh-CN" sz="2000" b="0" i="0" dirty="0" smtClean="0">
                        <a:latin typeface="Cambria Math" panose="02040503050406030204" pitchFamily="18" charset="0"/>
                        <a:ea typeface="宋体" pitchFamily="2" charset="-122"/>
                      </a:rPr>
                      <m:t> </m:t>
                    </m:r>
                    <m:r>
                      <a:rPr lang="en-US" altLang="zh-CN" sz="2000" dirty="0">
                        <a:latin typeface="Cambria Math" panose="02040503050406030204" pitchFamily="18" charset="0"/>
                        <a:ea typeface="宋体" pitchFamily="2" charset="-122"/>
                      </a:rPr>
                      <m:t>= 12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 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 </m:t>
                    </m:r>
                    <m:r>
                      <a:rPr lang="en-US" altLang="zh-CN" sz="2200" i="1" dirty="0">
                        <a:latin typeface="Cambria Math" panose="02040503050406030204" pitchFamily="18" charset="0"/>
                        <a:ea typeface="宋体" pitchFamily="2" charset="-122"/>
                      </a:rPr>
                      <m:t>= 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 = 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b="-172"/>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3" y="4634414"/>
            <a:ext cx="154305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sz="1900" kern="0" spc="-10" dirty="0">
                <a:solidFill>
                  <a:sysClr val="windowText" lastClr="000000"/>
                </a:solidFill>
                <a:latin typeface="Arial"/>
                <a:cs typeface="Arial"/>
              </a:rPr>
              <a:t>(task)</a:t>
            </a:r>
            <a:endParaRPr sz="1900" b="0" kern="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1 and 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GB" altLang="zh-CN" sz="2800" b="0" i="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to be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endParaRPr lang="en-SE" dirty="0"/>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3814086"/>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spTree>
    <p:extLst>
      <p:ext uri="{BB962C8B-B14F-4D97-AF65-F5344CB8AC3E}">
        <p14:creationId xmlns:p14="http://schemas.microsoft.com/office/powerpoint/2010/main" val="16350450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t>LLF dynamically assigns priority to jobs based on their laxity (slack)</a:t>
                </a:r>
              </a:p>
              <a:p>
                <a:pPr lvl="1"/>
                <a:r>
                  <a:rPr lang="en-GB" dirty="0"/>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t>’s job at time </a:t>
                </a:r>
                <a14:m>
                  <m:oMath xmlns:m="http://schemas.openxmlformats.org/officeDocument/2006/math">
                    <m:r>
                      <a:rPr lang="en-GB" i="1" dirty="0" smtClean="0">
                        <a:latin typeface="Cambria Math" panose="02040503050406030204" pitchFamily="18" charset="0"/>
                      </a:rPr>
                      <m:t>𝑡</m:t>
                    </m:r>
                  </m:oMath>
                </a14:m>
                <a:r>
                  <a:rPr lang="en-GB" dirty="0"/>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Job with the smallest laxity has the highest priority</a:t>
                </a:r>
              </a:p>
              <a:p>
                <a:pPr lvl="1"/>
                <a:r>
                  <a:rPr lang="en-GB" b="0" dirty="0"/>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is decremented by 1</a:t>
                </a:r>
              </a:p>
              <a:p>
                <a:pPr lvl="1"/>
                <a:r>
                  <a:rPr lang="en-GB" dirty="0"/>
                  <a:t>If an active </a:t>
                </a:r>
                <a:r>
                  <a:rPr lang="en-GB" b="0" dirty="0"/>
                  <a:t>job does not run in the previous time slot, then its laxity is decremente</a:t>
                </a:r>
                <a:r>
                  <a:rPr lang="en-GB" dirty="0"/>
                  <a:t>d by 1, </a:t>
                </a:r>
                <a:r>
                  <a:rPr lang="en-GB" b="0" dirty="0"/>
                  <a:t>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remains the same</a:t>
                </a:r>
              </a:p>
              <a:p>
                <a:pPr lvl="1"/>
                <a:r>
                  <a:rPr lang="en-GB" b="0" dirty="0"/>
                  <a:t>While an active job waits and does not run, its laxity decreases and its priority increases  </a:t>
                </a:r>
              </a:p>
              <a:p>
                <a:endParaRPr lang="en-GB" dirty="0"/>
              </a:p>
              <a:p>
                <a:endParaRPr lang="en-GB" dirty="0"/>
              </a:p>
              <a:p>
                <a:endParaRPr lang="en-GB" dirty="0"/>
              </a:p>
              <a:p>
                <a:r>
                  <a:rPr lang="en-GB" dirty="0"/>
                  <a:t>LLF is also optimal </a:t>
                </a:r>
                <a:r>
                  <a:rPr lang="en-GB" dirty="0" err="1"/>
                  <a:t>w.r.t.</a:t>
                </a:r>
                <a:r>
                  <a:rPr lang="en-GB" dirty="0"/>
                  <a:t> all online schedulers</a:t>
                </a:r>
              </a:p>
              <a:p>
                <a:pPr lvl="1"/>
                <a:r>
                  <a:rPr lang="en-GB" dirty="0"/>
                  <a:t>EDF and LLF are both optimal scheduling algorithms</a:t>
                </a:r>
              </a:p>
              <a:p>
                <a:r>
                  <a:rPr lang="en-GB" dirty="0"/>
                  <a:t>LLF incurs frequent context switches, hence is less practical than EDF</a:t>
                </a:r>
              </a:p>
            </p:txBody>
          </p:sp>
        </mc:Choice>
        <mc:Fallback>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2"/>
                <a:stretch>
                  <a:fillRect l="-1038" t="-2745" r="-1038" b="-2148"/>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4572002" y="39402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4572002" y="3940217"/>
                <a:ext cx="1297612" cy="236571"/>
              </a:xfrm>
              <a:prstGeom prst="rect">
                <a:avLst/>
              </a:prstGeom>
              <a:blipFill>
                <a:blip r:embed="rId3"/>
                <a:stretch>
                  <a:fillRect b="-19512"/>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3810000" y="41148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4"/>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5869614" y="40585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mc:Choice xmlns:a14="http://schemas.microsoft.com/office/drawing/2010/main"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6440007" y="37015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6440007" y="3701561"/>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mc:Choice xmlns:a14="http://schemas.microsoft.com/office/drawing/2010/main"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2" name="object 22"/>
          <p:cNvSpPr txBox="1">
            <a:spLocks noGrp="1"/>
          </p:cNvSpPr>
          <p:nvPr>
            <p:ph type="ftr" sz="quarter" idx="5"/>
          </p:nvPr>
        </p:nvSpPr>
        <p:spPr>
          <a:xfrm>
            <a:off x="6639873" y="6999486"/>
            <a:ext cx="3228975"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11527">
              <a:lnSpc>
                <a:spcPts val="971"/>
              </a:lnSpc>
            </a:pPr>
            <a:r>
              <a:rPr lang="en-GB"/>
              <a:t>Buttazzo,</a:t>
            </a:r>
            <a:r>
              <a:rPr lang="en-GB" spc="-30"/>
              <a:t> </a:t>
            </a:r>
            <a:r>
              <a:rPr lang="en-GB"/>
              <a:t>Hard</a:t>
            </a:r>
            <a:r>
              <a:rPr lang="en-GB" spc="-30"/>
              <a:t> </a:t>
            </a:r>
            <a:r>
              <a:rPr lang="en-GB"/>
              <a:t>Real-Time</a:t>
            </a:r>
            <a:r>
              <a:rPr lang="en-GB" spc="-25"/>
              <a:t> </a:t>
            </a:r>
            <a:r>
              <a:rPr lang="en-GB"/>
              <a:t>Computing</a:t>
            </a:r>
            <a:r>
              <a:rPr lang="en-GB" spc="-30"/>
              <a:t> </a:t>
            </a:r>
            <a:r>
              <a:rPr lang="en-GB"/>
              <a:t>Systems</a:t>
            </a:r>
            <a:r>
              <a:rPr lang="en-GB" spc="-20"/>
              <a:t> </a:t>
            </a:r>
            <a:r>
              <a:rPr lang="en-GB" spc="-10"/>
              <a:t>©2013</a:t>
            </a:r>
            <a:endParaRPr spc="-9" dirty="0"/>
          </a:p>
        </p:txBody>
      </p:sp>
      <p:sp>
        <p:nvSpPr>
          <p:cNvPr id="23" name="object 23"/>
          <p:cNvSpPr txBox="1">
            <a:spLocks noGrp="1"/>
          </p:cNvSpPr>
          <p:nvPr>
            <p:ph type="sldNum" sz="quarter" idx="7"/>
          </p:nvPr>
        </p:nvSpPr>
        <p:spPr>
          <a:xfrm>
            <a:off x="5122198" y="7024886"/>
            <a:ext cx="273050"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38100">
              <a:lnSpc>
                <a:spcPts val="1070"/>
              </a:lnSpc>
            </a:pPr>
            <a:r>
              <a:rPr lang="en-SE" spc="-25"/>
              <a:t>9.</a:t>
            </a:r>
            <a:fld id="{81D60167-4931-47E6-BA6A-407CBD079E47}" type="slidenum">
              <a:rPr spc="-25" smtClean="0"/>
              <a:pPr marL="38100">
                <a:lnSpc>
                  <a:spcPts val="1070"/>
                </a:lnSpc>
              </a:pPr>
              <a:t>6</a:t>
            </a:fld>
            <a:endParaRPr spc="-18" dirty="0"/>
          </a:p>
        </p:txBody>
      </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98988</TotalTime>
  <Pages>60</Pages>
  <Words>9733</Words>
  <Application>Microsoft Office PowerPoint</Application>
  <PresentationFormat>Widescreen</PresentationFormat>
  <Paragraphs>1863</Paragraphs>
  <Slides>93</Slides>
  <Notes>70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11" baseType="lpstr">
      <vt:lpstr>Arial MT</vt:lpstr>
      <vt:lpstr>Gill Sans</vt:lpstr>
      <vt:lpstr>Gill Sans Light</vt:lpstr>
      <vt:lpstr>SimSun</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Least Laxity First (LLF)</vt:lpstr>
      <vt:lpstr>RM, EDF, LLF Example</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1098</cp:revision>
  <cp:lastPrinted>2022-03-15T20:14:46Z</cp:lastPrinted>
  <dcterms:created xsi:type="dcterms:W3CDTF">1995-08-12T11:37:26Z</dcterms:created>
  <dcterms:modified xsi:type="dcterms:W3CDTF">2025-04-02T21:58:16Z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