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257" r:id="rId2"/>
    <p:sldId id="413" r:id="rId3"/>
    <p:sldId id="319" r:id="rId4"/>
    <p:sldId id="320" r:id="rId5"/>
    <p:sldId id="358" r:id="rId6"/>
    <p:sldId id="322" r:id="rId7"/>
    <p:sldId id="344" r:id="rId8"/>
    <p:sldId id="346" r:id="rId9"/>
    <p:sldId id="347" r:id="rId10"/>
    <p:sldId id="348" r:id="rId11"/>
    <p:sldId id="349" r:id="rId12"/>
    <p:sldId id="352" r:id="rId13"/>
    <p:sldId id="353" r:id="rId14"/>
    <p:sldId id="332" r:id="rId15"/>
    <p:sldId id="262" r:id="rId16"/>
    <p:sldId id="342" r:id="rId17"/>
    <p:sldId id="343" r:id="rId18"/>
    <p:sldId id="329" r:id="rId19"/>
    <p:sldId id="283" r:id="rId20"/>
    <p:sldId id="284" r:id="rId21"/>
    <p:sldId id="354" r:id="rId22"/>
    <p:sldId id="289"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380" r:id="rId39"/>
    <p:sldId id="359" r:id="rId40"/>
    <p:sldId id="370" r:id="rId41"/>
    <p:sldId id="369" r:id="rId42"/>
    <p:sldId id="379" r:id="rId43"/>
    <p:sldId id="414" r:id="rId44"/>
    <p:sldId id="417" r:id="rId45"/>
    <p:sldId id="415" r:id="rId46"/>
    <p:sldId id="416" r:id="rId47"/>
    <p:sldId id="377" r:id="rId48"/>
    <p:sldId id="367" r:id="rId49"/>
    <p:sldId id="315" r:id="rId50"/>
    <p:sldId id="316" r:id="rId51"/>
    <p:sldId id="317" r:id="rId52"/>
    <p:sldId id="318" r:id="rId53"/>
    <p:sldId id="356" r:id="rId54"/>
    <p:sldId id="360" r:id="rId5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3268" autoAdjust="0"/>
  </p:normalViewPr>
  <p:slideViewPr>
    <p:cSldViewPr>
      <p:cViewPr varScale="1">
        <p:scale>
          <a:sx n="68" d="100"/>
          <a:sy n="68" d="100"/>
        </p:scale>
        <p:origin x="1541"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thread L has resource 1 and thread J has resource 3, the thread L can request resource 3, but thread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thread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thread can claim more than the total amount of resources in the system; No thread is allocated more resources of any type than the thread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thread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a:t>
            </a:r>
            <a:r>
              <a:rPr lang="en-US" altLang="zh-CN" sz="2400" dirty="0" err="1">
                <a:ea typeface="宋体" charset="-122"/>
              </a:rPr>
              <a:t>threades</a:t>
            </a:r>
            <a:r>
              <a:rPr lang="en-US" altLang="zh-CN" sz="2400" dirty="0">
                <a:ea typeface="宋体" charset="-122"/>
              </a:rPr>
              <a:t>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thread,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thread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thread as completed, and go back to step 1.</a:t>
            </a:r>
          </a:p>
          <a:p>
            <a:pPr>
              <a:buFontTx/>
              <a:buAutoNum type="arabicPeriod"/>
            </a:pPr>
            <a:r>
              <a:rPr lang="en-US" dirty="0"/>
              <a:t>If no such thread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a:t>
            </a:r>
            <a:r>
              <a:rPr lang="en-US" altLang="zh-CN" dirty="0" err="1">
                <a:ea typeface="宋体" charset="-122"/>
              </a:rPr>
              <a:t>threades</a:t>
            </a:r>
            <a:r>
              <a:rPr lang="en-US" altLang="zh-CN" dirty="0">
                <a:ea typeface="宋体" charset="-122"/>
              </a:rPr>
              <a:t> that share multiple resources. Each thread in the set is waiting for a resource that only another thread in the set can make available </a:t>
            </a:r>
          </a:p>
          <a:p>
            <a:pPr eaLnBrk="1" hangingPunct="1"/>
            <a:r>
              <a:rPr lang="en-US" altLang="zh-CN" dirty="0">
                <a:ea typeface="宋体" charset="-122"/>
              </a:rPr>
              <a:t>Blocking is caused by </a:t>
            </a:r>
            <a:r>
              <a:rPr lang="en-US" altLang="zh-CN" dirty="0" err="1">
                <a:ea typeface="宋体" charset="-122"/>
              </a:rPr>
              <a:t>threades</a:t>
            </a:r>
            <a:r>
              <a:rPr lang="en-US" altLang="zh-CN" dirty="0">
                <a:ea typeface="宋体" charset="-122"/>
              </a:rPr>
              <a:t> waiting for resources that are in use by other </a:t>
            </a:r>
            <a:r>
              <a:rPr lang="en-US" altLang="zh-CN" dirty="0" err="1">
                <a:ea typeface="宋体" charset="-122"/>
              </a:rPr>
              <a:t>threades</a:t>
            </a:r>
            <a:r>
              <a:rPr lang="en-US" altLang="zh-CN" dirty="0">
                <a:ea typeface="宋体" charset="-122"/>
              </a:rPr>
              <a:t> waiting for other resources</a:t>
            </a:r>
          </a:p>
          <a:p>
            <a:pPr lvl="1"/>
            <a:r>
              <a:rPr lang="en-US" altLang="zh-CN" dirty="0">
                <a:ea typeface="宋体" charset="-122"/>
              </a:rPr>
              <a:t>e.g., </a:t>
            </a:r>
            <a:r>
              <a:rPr lang="en-GB" altLang="zh-CN" dirty="0">
                <a:ea typeface="宋体" charset="-122"/>
              </a:rPr>
              <a:t>thread A owns Res 1 and is waiting for Res 2</a:t>
            </a:r>
            <a:br>
              <a:rPr lang="en-GB" altLang="zh-CN" dirty="0">
                <a:ea typeface="宋体" charset="-122"/>
              </a:rPr>
            </a:br>
            <a:r>
              <a:rPr lang="en-GB" altLang="zh-CN" dirty="0">
                <a:ea typeface="宋体" charset="-122"/>
              </a:rPr>
              <a:t>thread B owns Res 2 and is waiting for Res 1</a:t>
            </a:r>
          </a:p>
          <a:p>
            <a:pPr lvl="1"/>
            <a:r>
              <a:rPr lang="en-GB" altLang="zh-CN" dirty="0">
                <a:ea typeface="宋体" charset="-122"/>
              </a:rPr>
              <a:t>Neither thread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thread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thread holding at least one resource is waiting to acquire additional resources held by other </a:t>
            </a:r>
            <a:r>
              <a:rPr lang="en-US" dirty="0" err="1"/>
              <a:t>threades</a:t>
            </a:r>
            <a:endParaRPr lang="en-US" dirty="0"/>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a:t>
            </a:r>
            <a:r>
              <a:rPr lang="en-US" dirty="0" err="1"/>
              <a:t>threades</a:t>
            </a:r>
            <a:endParaRPr lang="en-US" dirty="0"/>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thread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thread holding at least one resource is waiting to acquire additional resources held by other </a:t>
            </a:r>
            <a:r>
              <a:rPr lang="en-GB" altLang="zh-CN" sz="2400" dirty="0" err="1">
                <a:ea typeface="宋体" charset="-122"/>
              </a:rPr>
              <a:t>threades</a:t>
            </a:r>
            <a:r>
              <a:rPr lang="en-GB" altLang="zh-CN" sz="2400" dirty="0">
                <a:ea typeface="宋体" charset="-122"/>
              </a:rPr>
              <a:t>.</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thread; can be</a:t>
            </a:r>
            <a:r>
              <a:rPr lang="en-GB" altLang="zh-CN" sz="2400" dirty="0">
                <a:ea typeface="宋体" charset="-122"/>
              </a:rPr>
              <a:t> released only voluntarily by the thread.</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a:t>
            </a:r>
            <a:r>
              <a:rPr lang="en-US" altLang="zh-CN" sz="2400" dirty="0" err="1">
                <a:ea typeface="宋体" charset="-122"/>
              </a:rPr>
              <a:t>threades</a:t>
            </a:r>
            <a:r>
              <a:rPr lang="en-US" altLang="zh-CN" sz="2400" dirty="0">
                <a:ea typeface="宋体" charset="-122"/>
              </a:rPr>
              <a:t> exists such that each thread holds at least one resource needed by the previous thread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thread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Assume Mesa-style monitor, hence while loop is used in </a:t>
            </a:r>
            <a:r>
              <a:rPr lang="en-GB" dirty="0" err="1"/>
              <a:t>GrabOne</a:t>
            </a:r>
            <a:r>
              <a:rPr lang="en-GB" dirty="0"/>
              <a:t>().</a:t>
            </a:r>
          </a:p>
          <a:p>
            <a:endParaRPr lang="en-SE" dirty="0"/>
          </a:p>
        </p:txBody>
      </p:sp>
    </p:spTree>
    <p:extLst>
      <p:ext uri="{BB962C8B-B14F-4D97-AF65-F5344CB8AC3E}">
        <p14:creationId xmlns:p14="http://schemas.microsoft.com/office/powerpoint/2010/main" val="279216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(We don’t have to check for the case in which </a:t>
            </a:r>
            <a:r>
              <a:rPr lang="en-GB" dirty="0" err="1"/>
              <a:t>NumChopsticks</a:t>
            </a:r>
            <a:r>
              <a:rPr lang="en-GB" dirty="0"/>
              <a:t> == 0, since this would mean that (NumChopsticks-1) == -1, then the if statement would always fail – exactly what we would want to do when </a:t>
            </a:r>
            <a:r>
              <a:rPr lang="en-GB" dirty="0" err="1"/>
              <a:t>NumChopsticks</a:t>
            </a:r>
            <a:r>
              <a:rPr lang="en-GB" dirty="0"/>
              <a:t> == 0.) </a:t>
            </a:r>
          </a:p>
          <a:p>
            <a:endParaRPr lang="en-GB" dirty="0"/>
          </a:p>
          <a:p>
            <a:endParaRPr lang="en-SE" dirty="0"/>
          </a:p>
        </p:txBody>
      </p:sp>
    </p:spTree>
    <p:extLst>
      <p:ext uri="{BB962C8B-B14F-4D97-AF65-F5344CB8AC3E}">
        <p14:creationId xmlns:p14="http://schemas.microsoft.com/office/powerpoint/2010/main" val="3871492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a:t>
            </a:r>
            <a:r>
              <a:rPr lang="en-US" dirty="0" err="1">
                <a:solidFill>
                  <a:schemeClr val="hlink"/>
                </a:solidFill>
              </a:rPr>
              <a:t>R</a:t>
            </a:r>
            <a:r>
              <a:rPr lang="en-US" baseline="-25000" dirty="0" err="1">
                <a:solidFill>
                  <a:schemeClr val="hlink"/>
                </a:solidFill>
              </a:rPr>
              <a:t>i</a:t>
            </a:r>
            <a:r>
              <a:rPr lang="en-US" dirty="0">
                <a:solidFill>
                  <a:schemeClr val="hlink"/>
                </a:solidFill>
              </a:rPr>
              <a:t>]-[</a:t>
            </a:r>
            <a:r>
              <a:rPr lang="en-US" dirty="0" err="1">
                <a:solidFill>
                  <a:schemeClr val="hlink"/>
                </a:solidFill>
              </a:rPr>
              <a:t>C</a:t>
            </a:r>
            <a:r>
              <a:rPr lang="en-US" baseline="-25000" dirty="0" err="1">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thread,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thread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thread</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thread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Helvetica" pitchFamily="34" charset="0"/>
                <a:ea typeface="굴림" charset="-127"/>
              </a:rPr>
              <a:t>Philosopher will grab any one they can</a:t>
            </a:r>
          </a:p>
          <a:p>
            <a:endParaRPr lang="en-US" dirty="0">
              <a:latin typeface="Comic Sans MS"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4.wmf"/></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0.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47.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1.wmf"/><Relationship Id="rId7" Type="http://schemas.openxmlformats.org/officeDocument/2006/relationships/image" Target="../media/image52.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3.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6.wmf"/></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2.wmf"/><Relationship Id="rId4" Type="http://schemas.openxmlformats.org/officeDocument/2006/relationships/oleObject" Target="../embeddings/oleObject49.bin"/><Relationship Id="rId9" Type="http://schemas.openxmlformats.org/officeDocument/2006/relationships/image" Target="../media/image6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1.wmf"/><Relationship Id="rId7" Type="http://schemas.openxmlformats.org/officeDocument/2006/relationships/image" Target="../media/image66.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5" Type="http://schemas.openxmlformats.org/officeDocument/2006/relationships/image" Target="../media/image65.wmf"/><Relationship Id="rId4" Type="http://schemas.openxmlformats.org/officeDocument/2006/relationships/oleObject" Target="../embeddings/oleObject53.bin"/><Relationship Id="rId9" Type="http://schemas.openxmlformats.org/officeDocument/2006/relationships/image" Target="../media/image67.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VSkvwzqo-P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10</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thread request all resources at the same time and block until all resources are available to be granted simultaneously</a:t>
            </a:r>
          </a:p>
          <a:p>
            <a:pPr lvl="2">
              <a:lnSpc>
                <a:spcPct val="80000"/>
              </a:lnSpc>
            </a:pPr>
            <a:r>
              <a:rPr lang="en-US" altLang="zh-CN" sz="2000" dirty="0">
                <a:ea typeface="宋体" charset="-122"/>
              </a:rPr>
              <a:t>One solution to Dining Philosopher problem</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thread may have to wait a long time to get all its resources when it could have proceeded and completed a significant portion of it work with the </a:t>
            </a:r>
            <a:r>
              <a:rPr lang="en-US" altLang="zh-CN" sz="2000" dirty="0" err="1">
                <a:ea typeface="宋体" charset="-122"/>
              </a:rPr>
              <a:t>resouces</a:t>
            </a:r>
            <a:r>
              <a:rPr lang="en-US" altLang="zh-CN" sz="2000" dirty="0">
                <a:ea typeface="宋体" charset="-122"/>
              </a:rPr>
              <a:t> that were already available</a:t>
            </a:r>
          </a:p>
          <a:p>
            <a:pPr lvl="2" eaLnBrk="1" hangingPunct="1">
              <a:lnSpc>
                <a:spcPct val="80000"/>
              </a:lnSpc>
            </a:pPr>
            <a:r>
              <a:rPr lang="en-US" altLang="zh-CN" sz="2000" dirty="0">
                <a:ea typeface="宋体" charset="-122"/>
              </a:rPr>
              <a:t>Resources allocated to a thread may remain unused for long periods of time blocking other </a:t>
            </a:r>
            <a:r>
              <a:rPr lang="en-US" altLang="zh-CN" sz="2000" dirty="0" err="1">
                <a:ea typeface="宋体" charset="-122"/>
              </a:rPr>
              <a:t>threades</a:t>
            </a:r>
            <a:endParaRPr lang="en-US" altLang="zh-CN" sz="2000" dirty="0">
              <a:ea typeface="宋体" charset="-122"/>
            </a:endParaRPr>
          </a:p>
          <a:p>
            <a:pPr lvl="2" eaLnBrk="1" hangingPunct="1">
              <a:lnSpc>
                <a:spcPct val="80000"/>
              </a:lnSpc>
            </a:pPr>
            <a:r>
              <a:rPr lang="en-US" altLang="zh-CN" sz="2000" dirty="0" err="1">
                <a:ea typeface="宋体" charset="-122"/>
              </a:rPr>
              <a:t>threades</a:t>
            </a:r>
            <a:r>
              <a:rPr lang="en-US" altLang="zh-CN" sz="2000" dirty="0">
                <a:ea typeface="宋体" charset="-122"/>
              </a:rPr>
              <a:t>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thread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thread from requesting a resource that might cause a circular wait. </a:t>
            </a:r>
          </a:p>
          <a:p>
            <a:pPr lvl="2">
              <a:lnSpc>
                <a:spcPct val="80000"/>
              </a:lnSpc>
            </a:pPr>
            <a:r>
              <a:rPr lang="en-US" altLang="zh-CN" sz="2000" dirty="0">
                <a:ea typeface="宋体" charset="-122"/>
              </a:rPr>
              <a:t>Example; all threads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4302125"/>
          </a:xfrm>
        </p:spPr>
        <p:txBody>
          <a:bodyPr>
            <a:normAutofit/>
          </a:bodyPr>
          <a:lstStyle/>
          <a:p>
            <a:pPr eaLnBrk="1" hangingPunct="1">
              <a:lnSpc>
                <a:spcPct val="90000"/>
              </a:lnSpc>
            </a:pPr>
            <a:r>
              <a:rPr lang="en-US" altLang="zh-CN" dirty="0">
                <a:ea typeface="宋体" charset="-122"/>
              </a:rPr>
              <a:t>Allow preemption. Can be implemented different ways</a:t>
            </a:r>
          </a:p>
          <a:p>
            <a:pPr lvl="1">
              <a:lnSpc>
                <a:spcPct val="90000"/>
              </a:lnSpc>
            </a:pPr>
            <a:r>
              <a:rPr lang="en-US" altLang="zh-CN" dirty="0">
                <a:ea typeface="宋体" charset="-122"/>
              </a:rPr>
              <a:t>If a thread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thread requests a resource that is in use (usually by a lower priority thread), the thread using the resource will be preempted and the resource will be supplied to the requesting thread.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Mainly used for deadlock recovery, not prevention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thread will happen only once in 100 years of continuous operation we may not want to make changes that will likely decrease efficiency to avoid that rare event.</a:t>
            </a:r>
          </a:p>
          <a:p>
            <a:pPr lvl="1" eaLnBrk="1" hangingPunct="1">
              <a:lnSpc>
                <a:spcPct val="90000"/>
              </a:lnSpc>
            </a:pPr>
            <a:r>
              <a:rPr lang="en-US" altLang="zh-CN" dirty="0">
                <a:ea typeface="宋体" charset="-122"/>
              </a:rPr>
              <a:t>Events will occur randomly, we don’t know that the 1 in 100 years will not occur in 1 second. If a deadlock in a thread will happen on average once per minute, we probably want to do something other than implement the ostrich algorithm and ignore it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a:t>
            </a:r>
            <a:r>
              <a:rPr lang="en-US" dirty="0" err="1"/>
              <a:t>threades</a:t>
            </a:r>
            <a:r>
              <a:rPr lang="en-US" dirty="0"/>
              <a:t>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thread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a:t>
            </a:r>
            <a:r>
              <a:rPr lang="en-US" dirty="0" err="1"/>
              <a:t>threades</a:t>
            </a:r>
            <a:r>
              <a:rPr lang="en-US" dirty="0"/>
              <a:t>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Thread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Thread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Thread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Thread 2</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16</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p:txBody>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thread if this allocation </a:t>
            </a:r>
            <a:r>
              <a:rPr lang="en-US" altLang="zh-CN" sz="2400" i="1" dirty="0">
                <a:ea typeface="宋体" charset="-122"/>
              </a:rPr>
              <a:t>might</a:t>
            </a:r>
            <a:r>
              <a:rPr lang="en-US" altLang="zh-CN" sz="2400" dirty="0">
                <a:ea typeface="宋体" charset="-122"/>
              </a:rPr>
              <a:t> lead to a deadlock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lnSpc>
                    <a:spcPct val="90000"/>
                  </a:lnSpc>
                </a:pPr>
                <a:r>
                  <a:rPr lang="en-US" altLang="zh-CN" dirty="0">
                    <a:ea typeface="宋体" charset="-122"/>
                  </a:rPr>
                  <a:t>Consider a system with </a:t>
                </a:r>
                <a:r>
                  <a:rPr lang="en-US" altLang="zh-CN" i="1" dirty="0">
                    <a:ea typeface="宋体" charset="-122"/>
                  </a:rPr>
                  <a:t>n</a:t>
                </a:r>
                <a:r>
                  <a:rPr lang="en-US" altLang="zh-CN" dirty="0">
                    <a:ea typeface="宋体" charset="-122"/>
                  </a:rPr>
                  <a:t> </a:t>
                </a:r>
                <a:r>
                  <a:rPr lang="en-US" altLang="zh-CN" dirty="0" err="1">
                    <a:ea typeface="宋体" charset="-122"/>
                  </a:rPr>
                  <a:t>threades</a:t>
                </a:r>
                <a:r>
                  <a:rPr lang="en-US" altLang="zh-CN" dirty="0">
                    <a:ea typeface="宋体" charset="-122"/>
                  </a:rPr>
                  <a:t> and </a:t>
                </a:r>
                <a:r>
                  <a:rPr lang="en-US" altLang="zh-CN" i="1" dirty="0">
                    <a:ea typeface="宋体" charset="-122"/>
                  </a:rPr>
                  <a:t>m </a:t>
                </a:r>
                <a:r>
                  <a:rPr lang="en-US" altLang="zh-CN" dirty="0">
                    <a:ea typeface="宋体" charset="-122"/>
                  </a:rPr>
                  <a:t>different types of resources. </a:t>
                </a:r>
                <a14:m>
                  <m:oMath xmlns:m="http://schemas.openxmlformats.org/officeDocument/2006/math">
                    <m:r>
                      <a:rPr lang="en-GB" altLang="zh-CN" b="0" i="1" smtClean="0">
                        <a:latin typeface="Cambria Math" panose="02040503050406030204" pitchFamily="18" charset="0"/>
                        <a:ea typeface="宋体" charset="-122"/>
                      </a:rPr>
                      <m:t>𝐸</m:t>
                    </m:r>
                    <m:r>
                      <a:rPr lang="en-GB" altLang="zh-CN" b="0" i="1" smtClean="0">
                        <a:latin typeface="Cambria Math" panose="02040503050406030204" pitchFamily="18" charset="0"/>
                        <a:ea typeface="宋体" charset="-122"/>
                      </a:rPr>
                      <m:t>=</m:t>
                    </m:r>
                    <m:d>
                      <m:dPr>
                        <m:ctrlPr>
                          <a:rPr lang="en-GB" altLang="zh-CN" b="0" i="1" smtClean="0">
                            <a:latin typeface="Cambria Math" panose="02040503050406030204" pitchFamily="18" charset="0"/>
                            <a:ea typeface="宋体" charset="-122"/>
                          </a:rPr>
                        </m:ctrlPr>
                      </m:dPr>
                      <m:e>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𝑚</m:t>
                            </m:r>
                          </m:sub>
                        </m:sSub>
                      </m:e>
                    </m:d>
                  </m:oMath>
                </a14:m>
                <a:r>
                  <a:rPr lang="en-US" altLang="zh-CN" dirty="0">
                    <a:ea typeface="宋体" charset="-122"/>
                  </a:rPr>
                  <a:t>: </a:t>
                </a:r>
                <a:r>
                  <a:rPr lang="en-US" altLang="zh-CN" i="1" dirty="0">
                    <a:ea typeface="宋体" charset="-122"/>
                  </a:rPr>
                  <a:t>Existing resource vector</a:t>
                </a:r>
                <a:r>
                  <a:rPr lang="en-US" altLang="zh-CN" dirty="0">
                    <a:ea typeface="宋体" charset="-122"/>
                  </a:rPr>
                  <a:t>  </a:t>
                </a:r>
              </a:p>
              <a:p>
                <a:pPr lvl="1">
                  <a:lnSpc>
                    <a:spcPct val="90000"/>
                  </a:lnSpc>
                </a:pPr>
                <a:r>
                  <a:rPr lang="en-US" altLang="zh-CN" sz="2000" dirty="0">
                    <a:ea typeface="宋体" charset="-122"/>
                  </a:rPr>
                  <a:t>We can have multiple instances of a resource type, so the value of </a:t>
                </a:r>
                <a:r>
                  <a:rPr lang="en-US" altLang="zh-CN" sz="2000" i="1" dirty="0" err="1">
                    <a:ea typeface="宋体" charset="-122"/>
                  </a:rPr>
                  <a:t>E</a:t>
                </a:r>
                <a:r>
                  <a:rPr lang="en-US" altLang="zh-CN" sz="2000" i="1" baseline="-25000" dirty="0" err="1">
                    <a:ea typeface="宋体" charset="-122"/>
                  </a:rPr>
                  <a:t>i</a:t>
                </a:r>
                <a:r>
                  <a:rPr lang="en-US" altLang="zh-CN" sz="2000" baseline="-25000" dirty="0">
                    <a:ea typeface="宋体" charset="-122"/>
                  </a:rPr>
                  <a:t> </a:t>
                </a:r>
                <a:r>
                  <a:rPr lang="en-US" altLang="zh-CN" sz="2000" dirty="0">
                    <a:ea typeface="宋体" charset="-122"/>
                  </a:rPr>
                  <a:t>is the number of resources of type </a:t>
                </a:r>
                <a:r>
                  <a:rPr lang="en-US" altLang="zh-CN" sz="2000" dirty="0" err="1">
                    <a:ea typeface="宋体" charset="-122"/>
                  </a:rPr>
                  <a:t>i</a:t>
                </a:r>
                <a:r>
                  <a:rPr lang="en-US" altLang="zh-CN" sz="2000" dirty="0">
                    <a:ea typeface="宋体" charset="-122"/>
                  </a:rPr>
                  <a:t> that are exist in the system</a:t>
                </a:r>
              </a:p>
              <a:p>
                <a:pPr eaLnBrk="1" hangingPunct="1">
                  <a:lnSpc>
                    <a:spcPct val="90000"/>
                  </a:lnSpc>
                </a:pPr>
                <a:r>
                  <a:rPr lang="en-US" altLang="zh-CN" dirty="0">
                    <a:ea typeface="宋体" charset="-122"/>
                  </a:rPr>
                  <a:t>We keep track of how many instances of each resource type are currently available (not in-use) with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r>
                  <a:rPr lang="en-US" altLang="zh-CN" dirty="0">
                    <a:ea typeface="宋体" charset="-122"/>
                  </a:rPr>
                  <a:t>: Available resource vector</a:t>
                </a:r>
              </a:p>
              <a:p>
                <a:r>
                  <a:rPr lang="en-US" altLang="zh-CN" dirty="0">
                    <a:ea typeface="宋体" charset="-122"/>
                  </a:rPr>
                  <a:t>C: </a:t>
                </a:r>
                <a:r>
                  <a:rPr lang="en-US" altLang="zh-CN" i="1" dirty="0">
                    <a:ea typeface="宋体" charset="-122"/>
                  </a:rPr>
                  <a:t>Current allocation matrix</a:t>
                </a:r>
                <a:r>
                  <a:rPr lang="en-US" altLang="zh-CN" dirty="0">
                    <a:ea typeface="宋体" charset="-122"/>
                  </a:rPr>
                  <a:t> denotes which </a:t>
                </a:r>
                <a:r>
                  <a:rPr lang="en-US" altLang="zh-CN" dirty="0" err="1">
                    <a:ea typeface="宋体" charset="-122"/>
                  </a:rPr>
                  <a:t>threades</a:t>
                </a:r>
                <a:r>
                  <a:rPr lang="en-US" altLang="zh-CN" dirty="0">
                    <a:ea typeface="宋体" charset="-122"/>
                  </a:rPr>
                  <a:t> are using which of the resources that are in use. </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is using 2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C</a:t>
                </a:r>
                <a:r>
                  <a:rPr lang="en-US" altLang="zh-CN" sz="1800" i="1" baseline="-25000" dirty="0" err="1">
                    <a:ea typeface="宋体" charset="-122"/>
                  </a:rPr>
                  <a:t>ij</a:t>
                </a:r>
                <a:r>
                  <a:rPr lang="en-US" altLang="zh-CN" sz="1800" i="1" dirty="0">
                    <a:ea typeface="宋体" charset="-122"/>
                  </a:rPr>
                  <a:t> = 2.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has claimed </a:t>
                </a:r>
                <a:r>
                  <a:rPr lang="en-US" altLang="zh-CN" sz="1800" dirty="0">
                    <a:ea typeface="宋体" charset="-122"/>
                  </a:rPr>
                  <a:t>these 2 resources already.</a:t>
                </a:r>
              </a:p>
              <a:p>
                <a:r>
                  <a:rPr lang="en-US" altLang="zh-CN" i="1" dirty="0">
                    <a:ea typeface="宋体" charset="-122"/>
                  </a:rPr>
                  <a:t>R: Total request matrix </a:t>
                </a:r>
                <a:r>
                  <a:rPr lang="en-US" altLang="zh-CN" dirty="0">
                    <a:ea typeface="宋体" charset="-122"/>
                  </a:rPr>
                  <a:t>denotes which </a:t>
                </a:r>
                <a:r>
                  <a:rPr lang="en-US" altLang="zh-CN" dirty="0" err="1">
                    <a:ea typeface="宋体" charset="-122"/>
                  </a:rPr>
                  <a:t>threades</a:t>
                </a:r>
                <a:r>
                  <a:rPr lang="en-US" altLang="zh-CN" dirty="0">
                    <a:ea typeface="宋体" charset="-122"/>
                  </a:rPr>
                  <a:t> will need which of the resources during their execution</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need 4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R</a:t>
                </a:r>
                <a:r>
                  <a:rPr lang="en-US" altLang="zh-CN" sz="1800" i="1" baseline="-25000" dirty="0" err="1">
                    <a:ea typeface="宋体" charset="-122"/>
                  </a:rPr>
                  <a:t>ij</a:t>
                </a:r>
                <a:r>
                  <a:rPr lang="en-US" altLang="zh-CN" sz="1800" i="1" dirty="0">
                    <a:ea typeface="宋体" charset="-122"/>
                  </a:rPr>
                  <a:t> = 4.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will need a total of</a:t>
                </a:r>
                <a:r>
                  <a:rPr lang="en-US" altLang="zh-CN" sz="1800" dirty="0">
                    <a:ea typeface="宋体" charset="-122"/>
                  </a:rPr>
                  <a:t> 4 resources during its execution.</a:t>
                </a:r>
              </a:p>
              <a:p>
                <a:pPr eaLnBrk="1" hangingPunct="1"/>
                <a:r>
                  <a:rPr lang="en-US" altLang="zh-CN" dirty="0">
                    <a:ea typeface="宋体" charset="-122"/>
                  </a:rPr>
                  <a:t>For each thread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r="-533"/>
                </a:stretch>
              </a:blipFill>
            </p:spPr>
            <p:txBody>
              <a:bodyPr/>
              <a:lstStyle/>
              <a:p>
                <a:r>
                  <a:rPr lang="en-SE">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584201" y="2743200"/>
            <a:ext cx="835037" cy="461665"/>
          </a:xfrm>
          <a:prstGeom prst="rect">
            <a:avLst/>
          </a:prstGeom>
          <a:noFill/>
        </p:spPr>
        <p:txBody>
          <a:bodyPr wrap="none" rtlCol="0">
            <a:spAutoFit/>
          </a:bodyPr>
          <a:lstStyle/>
          <a:p>
            <a:r>
              <a:rPr lang="en-US" altLang="zh-CN" sz="2400" b="0" dirty="0">
                <a:latin typeface="+mn-lt"/>
                <a:ea typeface="宋体" charset="-122"/>
              </a:rPr>
              <a:t>Total</a:t>
            </a:r>
            <a:endParaRPr lang="en-SE" sz="2400" b="0" dirty="0">
              <a:latin typeface="+mn-l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a:t>
            </a:r>
            <a:r>
              <a:rPr lang="en-US" altLang="zh-CN" dirty="0" err="1">
                <a:ea typeface="宋体" charset="-122"/>
              </a:rPr>
              <a:t>threades</a:t>
            </a:r>
            <a:r>
              <a:rPr lang="en-US" altLang="zh-CN" dirty="0">
                <a:ea typeface="宋体" charset="-122"/>
              </a:rPr>
              <a:t> in the system to complete without deadlock</a:t>
            </a: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 </a:t>
            </a:r>
            <a:r>
              <a:rPr lang="en-US" altLang="zh-CN" dirty="0">
                <a:ea typeface="宋体" charset="-122"/>
              </a:rPr>
              <a:t>that will complete all </a:t>
            </a:r>
            <a:r>
              <a:rPr lang="en-US" altLang="zh-CN" dirty="0" err="1">
                <a:ea typeface="宋体" charset="-122"/>
              </a:rPr>
              <a:t>threades</a:t>
            </a:r>
            <a:r>
              <a:rPr lang="en-US" altLang="zh-CN" dirty="0">
                <a:ea typeface="宋体" charset="-122"/>
              </a:rPr>
              <a:t> in the system without deadlock</a:t>
            </a:r>
          </a:p>
          <a:p>
            <a:pPr>
              <a:lnSpc>
                <a:spcPct val="90000"/>
              </a:lnSpc>
            </a:pPr>
            <a:r>
              <a:rPr lang="en-US" dirty="0"/>
              <a:t>Each time a resource is requested, determine the state of the system after the resource is allocated, and if that state is safe or unsafe (will potentially deadlock). If the state will be unsafe we block the thread and do not allocate the requested resources (to avoid potential deadlock)</a:t>
            </a:r>
            <a:endParaRPr lang="en-US" altLang="zh-CN" dirty="0">
              <a:ea typeface="宋体"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a:t>
            </a:r>
            <a:r>
              <a:rPr lang="en-US" altLang="zh-CN" sz="2800" i="1" dirty="0">
                <a:ea typeface="宋体" charset="-122"/>
              </a:rPr>
              <a:t> R-C: </a:t>
            </a:r>
            <a:r>
              <a:rPr lang="en-US" sz="2800" dirty="0"/>
              <a:t>Resources needed matrix</a:t>
            </a:r>
          </a:p>
          <a:p>
            <a:pPr eaLnBrk="1" hangingPunct="1"/>
            <a:r>
              <a:rPr lang="en-US" altLang="zh-CN" sz="2800" dirty="0">
                <a:ea typeface="宋体" charset="-122"/>
              </a:rPr>
              <a:t>To determine if a thread </a:t>
            </a:r>
            <a:r>
              <a:rPr lang="en-US" altLang="zh-CN" sz="2800" i="1" dirty="0">
                <a:ea typeface="宋体" charset="-122"/>
              </a:rPr>
              <a:t>i </a:t>
            </a:r>
            <a:r>
              <a:rPr lang="en-US" altLang="zh-CN" sz="2800" dirty="0">
                <a:ea typeface="宋体" charset="-122"/>
              </a:rPr>
              <a:t>can run to completion, we need to compare two vectors:</a:t>
            </a:r>
          </a:p>
          <a:p>
            <a:pPr lvl="1"/>
            <a:r>
              <a:rPr lang="en-US" altLang="zh-CN" sz="2400" i="1" dirty="0">
                <a:ea typeface="宋体" charset="-122"/>
              </a:rPr>
              <a:t>(R-C)</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matrix </a:t>
            </a:r>
            <a:r>
              <a:rPr lang="en-US" altLang="zh-CN" sz="2400" i="1" dirty="0">
                <a:ea typeface="宋体" charset="-122"/>
              </a:rPr>
              <a:t>R-C</a:t>
            </a:r>
            <a:r>
              <a:rPr lang="en-US" altLang="zh-CN" sz="2400" dirty="0">
                <a:ea typeface="宋体" charset="-122"/>
              </a:rPr>
              <a:t>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(R-C)</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sz="2400" i="1" dirty="0">
                <a:ea typeface="宋体" charset="-122"/>
              </a:rPr>
              <a:t>(</a:t>
            </a:r>
            <a:r>
              <a:rPr lang="en-US" altLang="zh-CN" sz="2400" i="1" dirty="0" err="1">
                <a:ea typeface="宋体" charset="-122"/>
              </a:rPr>
              <a:t>R</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a:t>
            </a:r>
            <a:r>
              <a:rPr lang="en-US" altLang="zh-CN" sz="2400" i="1" dirty="0" err="1">
                <a:ea typeface="宋体" charset="-122"/>
              </a:rPr>
              <a:t>C</a:t>
            </a:r>
            <a:r>
              <a:rPr lang="en-US" altLang="zh-CN" sz="2400" i="1" baseline="-25000" dirty="0" err="1">
                <a:ea typeface="宋体" charset="-122"/>
              </a:rPr>
              <a:t>ij</a:t>
            </a:r>
            <a:r>
              <a:rPr lang="en-US" altLang="zh-CN" sz="2400" i="1" dirty="0">
                <a:ea typeface="宋体" charset="-122"/>
              </a:rPr>
              <a:t>) &lt;=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dirty="0"/>
              <a:t>Compute resources needed </a:t>
            </a:r>
            <a:r>
              <a:rPr lang="en-US" altLang="zh-CN" i="1" dirty="0">
                <a:ea typeface="宋体" charset="-122"/>
              </a:rPr>
              <a:t>R-C</a:t>
            </a:r>
            <a:r>
              <a:rPr lang="en-US" dirty="0"/>
              <a:t> </a:t>
            </a:r>
          </a:p>
          <a:p>
            <a:pPr>
              <a:buFontTx/>
              <a:buAutoNum type="arabicPeriod"/>
            </a:pPr>
            <a:r>
              <a:rPr lang="en-US" dirty="0" err="1"/>
              <a:t>ook</a:t>
            </a:r>
            <a:r>
              <a:rPr lang="en-US" dirty="0"/>
              <a:t> for a </a:t>
            </a:r>
            <a:r>
              <a:rPr lang="en-US" altLang="zh-CN" sz="3200" dirty="0">
                <a:ea typeface="宋体" charset="-122"/>
              </a:rPr>
              <a:t>thread </a:t>
            </a:r>
            <a:r>
              <a:rPr lang="en-US" altLang="zh-CN" sz="3200" i="1" dirty="0">
                <a:ea typeface="宋体" charset="-122"/>
              </a:rPr>
              <a:t>i</a:t>
            </a:r>
            <a:r>
              <a:rPr lang="en-US" altLang="zh-CN" sz="3200"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(R-C)</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thread can run to completion</a:t>
            </a:r>
          </a:p>
          <a:p>
            <a:pPr>
              <a:buFontTx/>
              <a:buAutoNum type="arabicPeriod"/>
            </a:pPr>
            <a:r>
              <a:rPr lang="en-US" dirty="0"/>
              <a:t>Assume thread of row </a:t>
            </a:r>
            <a:r>
              <a:rPr lang="en-US" i="1" dirty="0"/>
              <a:t>i</a:t>
            </a:r>
            <a:r>
              <a:rPr lang="en-US" dirty="0"/>
              <a:t> requests all resources it needs and finishes. Mark thread </a:t>
            </a:r>
            <a:r>
              <a:rPr lang="en-US" i="1" dirty="0"/>
              <a:t>i</a:t>
            </a:r>
            <a:r>
              <a:rPr lang="en-US" dirty="0"/>
              <a:t> as completed, free all its resources and add the </a:t>
            </a:r>
            <a:r>
              <a:rPr lang="en-US" i="1" dirty="0"/>
              <a:t>i-</a:t>
            </a:r>
            <a:r>
              <a:rPr lang="en-US" i="1" dirty="0" err="1"/>
              <a:t>th</a:t>
            </a:r>
            <a:r>
              <a:rPr lang="en-US" dirty="0"/>
              <a:t> row of </a:t>
            </a:r>
            <a:r>
              <a:rPr lang="en-US" i="1" dirty="0"/>
              <a:t>C</a:t>
            </a:r>
            <a:r>
              <a:rPr lang="en-US" dirty="0"/>
              <a:t> to the </a:t>
            </a:r>
            <a:r>
              <a:rPr lang="en-US" i="1" dirty="0"/>
              <a:t>A</a:t>
            </a:r>
            <a:r>
              <a:rPr lang="en-US" dirty="0"/>
              <a:t> vector</a:t>
            </a:r>
          </a:p>
          <a:p>
            <a:pPr>
              <a:buFontTx/>
              <a:buAutoNum type="arabicPeriod"/>
            </a:pPr>
            <a:r>
              <a:rPr lang="en-US" dirty="0"/>
              <a:t>Repeat steps 1 and 2 until either all </a:t>
            </a:r>
            <a:r>
              <a:rPr lang="en-US" dirty="0" err="1"/>
              <a:t>threades</a:t>
            </a:r>
            <a:r>
              <a:rPr lang="en-US" dirty="0"/>
              <a:t> marked terminated (initial state is safe) or no thread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thread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thread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3759" y="1685132"/>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759" y="1685132"/>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3A785C12-23E6-F21F-5329-F355C7312DCB}"/>
              </a:ext>
            </a:extLst>
          </p:cNvPr>
          <p:cNvSpPr txBox="1"/>
          <p:nvPr/>
        </p:nvSpPr>
        <p:spPr>
          <a:xfrm>
            <a:off x="5319291" y="1245393"/>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B8ECC484-D0E2-6CBC-3616-5DDDE6441CA6}"/>
              </a:ext>
            </a:extLst>
          </p:cNvPr>
          <p:cNvSpPr txBox="1"/>
          <p:nvPr/>
        </p:nvSpPr>
        <p:spPr>
          <a:xfrm>
            <a:off x="8763000" y="1245393"/>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DB9FC14E-3B44-3445-6839-D96560865837}"/>
              </a:ext>
            </a:extLst>
          </p:cNvPr>
          <p:cNvSpPr txBox="1"/>
          <p:nvPr/>
        </p:nvSpPr>
        <p:spPr>
          <a:xfrm>
            <a:off x="5211812" y="37297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90437DFA-23BD-EEDD-F1E9-F7E506BE61A5}"/>
              </a:ext>
            </a:extLst>
          </p:cNvPr>
          <p:cNvSpPr txBox="1"/>
          <p:nvPr/>
        </p:nvSpPr>
        <p:spPr>
          <a:xfrm>
            <a:off x="8683855" y="37297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ea typeface="宋体" charset="-122"/>
              </a:rPr>
              <a:t>4 threads P1 through P4; 4 resource types with 10, 5, 6, 5 instances each.</a:t>
            </a:r>
          </a:p>
          <a:p>
            <a:pPr>
              <a:lnSpc>
                <a:spcPct val="90000"/>
              </a:lnSpc>
            </a:pPr>
            <a:r>
              <a:rPr lang="en-GB" altLang="zh-CN" sz="2800" b="0" kern="0" dirty="0">
                <a:ea typeface="宋体" charset="-122"/>
              </a:rPr>
              <a:t>Current system state  encoded in matrices </a:t>
            </a:r>
            <a:r>
              <a:rPr lang="en-GB" altLang="zh-CN" sz="2800" b="0" i="1" kern="0" dirty="0">
                <a:ea typeface="宋体" charset="-122"/>
              </a:rPr>
              <a:t>R, C </a:t>
            </a:r>
            <a:r>
              <a:rPr lang="en-GB" altLang="zh-CN" sz="2800" b="0" kern="0" dirty="0">
                <a:ea typeface="宋体" charset="-122"/>
              </a:rPr>
              <a:t>and vectors </a:t>
            </a:r>
            <a:r>
              <a:rPr lang="en-GB" altLang="zh-CN" sz="2800" b="0" i="1" kern="0" dirty="0">
                <a:ea typeface="宋体" charset="-122"/>
              </a:rPr>
              <a:t>E, A.</a:t>
            </a:r>
          </a:p>
          <a:p>
            <a:pPr>
              <a:lnSpc>
                <a:spcPct val="90000"/>
              </a:lnSpc>
            </a:pPr>
            <a:endParaRPr lang="en-US" altLang="zh-CN" sz="2400" b="0" kern="0" dirty="0">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of Resource 1 and 1 more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304800"/>
            <a:ext cx="10972800" cy="1143000"/>
          </a:xfrm>
        </p:spPr>
        <p:txBody>
          <a:bodyPr/>
          <a:lstStyle/>
          <a:p>
            <a:pPr eaLnBrk="1" hangingPunct="1"/>
            <a:r>
              <a:rPr lang="en-US" altLang="zh-CN" sz="4000" dirty="0">
                <a:ea typeface="宋体" charset="-122"/>
              </a:rPr>
              <a:t>An example system: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1741426" y="1124009"/>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D024445B-5073-AD5D-F4D4-C49A13C32EDC}"/>
              </a:ext>
            </a:extLst>
          </p:cNvPr>
          <p:cNvSpPr txBox="1"/>
          <p:nvPr/>
        </p:nvSpPr>
        <p:spPr>
          <a:xfrm>
            <a:off x="4437001" y="114300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1147A1EE-D46C-189D-3C52-D27CE691C31E}"/>
              </a:ext>
            </a:extLst>
          </p:cNvPr>
          <p:cNvSpPr txBox="1"/>
          <p:nvPr/>
        </p:nvSpPr>
        <p:spPr>
          <a:xfrm>
            <a:off x="2808226" y="3608388"/>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77C13E62-3326-CA30-6D57-BFE7FAF5504C}"/>
              </a:ext>
            </a:extLst>
          </p:cNvPr>
          <p:cNvSpPr txBox="1"/>
          <p:nvPr/>
        </p:nvSpPr>
        <p:spPr>
          <a:xfrm>
            <a:off x="6280269" y="3608388"/>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543800" y="1143000"/>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1143000"/>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(R-C)</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thread waits indefinitely</a:t>
            </a:r>
          </a:p>
          <a:p>
            <a:pPr lvl="1">
              <a:lnSpc>
                <a:spcPct val="80000"/>
              </a:lnSpc>
            </a:pPr>
            <a:r>
              <a:rPr lang="en-US" altLang="ko-KR" dirty="0">
                <a:latin typeface="Helvetica" pitchFamily="34" charset="0"/>
                <a:ea typeface="굴림" charset="-127"/>
              </a:rPr>
              <a:t>Example, low-priority thread waiting for resources constantly in use by high-priority thread</a:t>
            </a:r>
          </a:p>
          <a:p>
            <a:pPr>
              <a:lnSpc>
                <a:spcPct val="80000"/>
              </a:lnSpc>
            </a:pPr>
            <a:r>
              <a:rPr lang="en-US" altLang="ko-KR" dirty="0">
                <a:latin typeface="Helvetica" pitchFamily="34" charset="0"/>
                <a:ea typeface="굴림" charset="-127"/>
              </a:rPr>
              <a:t>Deadlock: circular dependency waiting for resources</a:t>
            </a:r>
          </a:p>
          <a:p>
            <a:pPr>
              <a:lnSpc>
                <a:spcPct val="80000"/>
              </a:lnSpc>
            </a:pPr>
            <a:r>
              <a:rPr lang="en-US" altLang="ko-KR" dirty="0">
                <a:latin typeface="Helvetica" pitchFamily="34" charset="0"/>
                <a:ea typeface="굴림" charset="-127"/>
              </a:rPr>
              <a:t>Deadlock </a:t>
            </a:r>
            <a:r>
              <a:rPr lang="en-US" altLang="ko-KR" dirty="0">
                <a:latin typeface="Helvetica" pitchFamily="34" charset="0"/>
                <a:ea typeface="굴림" charset="-127"/>
                <a:sym typeface="Symbol" pitchFamily="18" charset="2"/>
              </a:rPr>
              <a:t> Starvation but not vice versa</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anim calcmode="lin" valueType="num">
                                      <p:cBhvr additive="base">
                                        <p:cTn id="23"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anim calcmode="lin" valueType="num">
                                      <p:cBhvr additive="base">
                                        <p:cTn id="27"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81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anim calcmode="lin" valueType="num">
                                      <p:cBhvr additive="base">
                                        <p:cTn id="31" dur="500" fill="hold"/>
                                        <p:tgtEl>
                                          <p:spTgt spid="5181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09788" y="1096963"/>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277937"/>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r>
              <a:rPr lang="en-US" altLang="zh-CN" sz="2400" b="0" dirty="0">
                <a:solidFill>
                  <a:srgbClr val="000000"/>
                </a:solidFill>
                <a:latin typeface="Helvetica" pitchFamily="2" charset="0"/>
                <a:ea typeface="宋体" charset="-122"/>
                <a:cs typeface="+mn-cs"/>
              </a:rPr>
              <a:t>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6850062" y="1243000"/>
            <a:ext cx="4197350"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Row 2 thread marked as completed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94122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231" y="101802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thread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of resource 1 and 1 more of resource 3</a:t>
            </a:r>
            <a:r>
              <a:rPr lang="en-US" altLang="zh-CN" sz="2000" b="0" dirty="0">
                <a:solidFill>
                  <a:srgbClr val="000000"/>
                </a:solidFill>
                <a:latin typeface="Helvetica" pitchFamily="2" charset="0"/>
                <a:ea typeface="宋体" charset="-122"/>
                <a:cs typeface="+mn-cs"/>
              </a:rPr>
              <a:t>) to P2, and proceed with execution of all threads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868646"/>
            <a:ext cx="11074400" cy="2173004"/>
          </a:xfrm>
        </p:spPr>
        <p:txBody>
          <a:bodyPr>
            <a:normAutofit fontScale="92500" lnSpcReduction="20000"/>
          </a:bodyPr>
          <a:lstStyle/>
          <a:p>
            <a:pPr eaLnBrk="1" hangingPunct="1">
              <a:lnSpc>
                <a:spcPct val="90000"/>
              </a:lnSpc>
            </a:pPr>
            <a:r>
              <a:rPr lang="en-US" altLang="zh-CN" sz="2800" dirty="0">
                <a:ea typeface="宋体" charset="-122"/>
              </a:rPr>
              <a:t>Now start from this new safe state, and consider the next request for resources</a:t>
            </a:r>
          </a:p>
          <a:p>
            <a:pPr eaLnBrk="1" hangingPunct="1">
              <a:lnSpc>
                <a:spcPct val="90000"/>
              </a:lnSpc>
            </a:pPr>
            <a:r>
              <a:rPr lang="en-US" altLang="zh-CN" sz="2800" dirty="0">
                <a:ea typeface="宋体" charset="-122"/>
              </a:rPr>
              <a:t>Thread 1 is now requesting 1 more of resource 3 </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the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3893887790"/>
              </p:ext>
            </p:extLst>
          </p:nvPr>
        </p:nvGraphicFramePr>
        <p:xfrm>
          <a:off x="3484562" y="5146674"/>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146674"/>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3479968214"/>
              </p:ext>
            </p:extLst>
          </p:nvPr>
        </p:nvGraphicFramePr>
        <p:xfrm>
          <a:off x="6884987" y="5092699"/>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092699"/>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1032434"/>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2 </a:t>
            </a:r>
            <a:r>
              <a:rPr lang="en-US" altLang="zh-CN" sz="2000" b="0" dirty="0">
                <a:solidFill>
                  <a:srgbClr val="000000"/>
                </a:solidFill>
                <a:latin typeface="Helvetica" pitchFamily="2" charset="0"/>
                <a:ea typeface="宋体" charset="-122"/>
                <a:cs typeface="+mn-cs"/>
              </a:rPr>
              <a:t>&gt;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&gt;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3094819641"/>
              </p:ext>
            </p:extLst>
          </p:nvPr>
        </p:nvGraphicFramePr>
        <p:xfrm>
          <a:off x="3539330" y="3335896"/>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335896"/>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581236774"/>
              </p:ext>
            </p:extLst>
          </p:nvPr>
        </p:nvGraphicFramePr>
        <p:xfrm>
          <a:off x="7252494" y="3305733"/>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305733"/>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781800" y="4114800"/>
            <a:ext cx="4313238" cy="1200329"/>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thread can run to completion. The state is unsafe, as </a:t>
            </a:r>
            <a:r>
              <a:rPr lang="en-US" altLang="zh-CN" sz="2400" b="0" dirty="0" err="1">
                <a:solidFill>
                  <a:srgbClr val="000000"/>
                </a:solidFill>
                <a:latin typeface="Times New Roman" pitchFamily="18" charset="0"/>
                <a:ea typeface="宋体" charset="-122"/>
                <a:cs typeface="+mn-cs"/>
              </a:rPr>
              <a:t>threades</a:t>
            </a:r>
            <a:r>
              <a:rPr lang="en-US" altLang="zh-CN" sz="2400" b="0" dirty="0">
                <a:solidFill>
                  <a:srgbClr val="000000"/>
                </a:solidFill>
                <a:latin typeface="Times New Roman" pitchFamily="18" charset="0"/>
                <a:ea typeface="宋体" charset="-122"/>
                <a:cs typeface="+mn-cs"/>
              </a:rPr>
              <a:t> may be deadlocked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a:t>
            </a:r>
            <a:r>
              <a:rPr lang="en-US" altLang="zh-CN">
                <a:ea typeface="宋体" charset="-122"/>
              </a:rPr>
              <a:t>Bankers algorithm</a:t>
            </a:r>
            <a:endParaRPr lang="en-US" altLang="zh-CN" dirty="0">
              <a:ea typeface="宋体" charset="-122"/>
            </a:endParaRP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dirty="0">
                <a:ea typeface="宋体" charset="-122"/>
              </a:rPr>
              <a:t>Deadlock avoidance: </a:t>
            </a:r>
            <a:r>
              <a:rPr lang="en-US" altLang="zh-CN" sz="2000" dirty="0">
                <a:ea typeface="宋体" charset="-122"/>
                <a:hlinkClick r:id="rId2"/>
              </a:rPr>
              <a:t>https://www.youtube.com/watch?v=AvPjOyeJbBM</a:t>
            </a:r>
            <a:r>
              <a:rPr lang="en-US" altLang="zh-CN" sz="2000" dirty="0">
                <a:ea typeface="宋体" charset="-122"/>
              </a:rPr>
              <a:t> </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635C-B0A8-A3D0-E795-31167703A326}"/>
            </a:ext>
          </a:extLst>
        </p:cNvPr>
        <p:cNvGrpSpPr/>
        <p:nvPr/>
      </p:nvGrpSpPr>
      <p:grpSpPr>
        <a:xfrm>
          <a:off x="0" y="0"/>
          <a:ext cx="0" cy="0"/>
          <a:chOff x="0" y="0"/>
          <a:chExt cx="0" cy="0"/>
        </a:xfrm>
      </p:grpSpPr>
      <p:sp>
        <p:nvSpPr>
          <p:cNvPr id="21508" name="Rectangle 2">
            <a:extLst>
              <a:ext uri="{FF2B5EF4-FFF2-40B4-BE49-F238E27FC236}">
                <a16:creationId xmlns:a16="http://schemas.microsoft.com/office/drawing/2014/main" id="{9FC91006-EBA0-F4F0-19A3-ADE99D49A909}"/>
              </a:ext>
            </a:extLst>
          </p:cNvPr>
          <p:cNvSpPr>
            <a:spLocks noGrp="1" noChangeArrowheads="1"/>
          </p:cNvSpPr>
          <p:nvPr>
            <p:ph type="title"/>
          </p:nvPr>
        </p:nvSpPr>
        <p:spPr/>
        <p:txBody>
          <a:bodyPr/>
          <a:lstStyle/>
          <a:p>
            <a:pPr eaLnBrk="1" hangingPunct="1"/>
            <a:r>
              <a:rPr lang="en-US" altLang="zh-CN">
                <a:ea typeface="宋体" charset="-122"/>
              </a:rPr>
              <a:t>Unsafe state vs. deadlock</a:t>
            </a:r>
          </a:p>
        </p:txBody>
      </p:sp>
      <p:sp>
        <p:nvSpPr>
          <p:cNvPr id="21509" name="Rectangle 3">
            <a:extLst>
              <a:ext uri="{FF2B5EF4-FFF2-40B4-BE49-F238E27FC236}">
                <a16:creationId xmlns:a16="http://schemas.microsoft.com/office/drawing/2014/main" id="{BECE4CC8-A6EF-3A05-3069-4B4D3FC62C58}"/>
              </a:ext>
            </a:extLst>
          </p:cNvPr>
          <p:cNvSpPr>
            <a:spLocks noGrp="1" noChangeArrowheads="1"/>
          </p:cNvSpPr>
          <p:nvPr>
            <p:ph type="body" idx="1"/>
          </p:nvPr>
        </p:nvSpPr>
        <p:spPr/>
        <p:txBody>
          <a:bodyPr/>
          <a:lstStyle/>
          <a:p>
            <a:pPr eaLnBrk="1" hangingPunct="1">
              <a:lnSpc>
                <a:spcPct val="90000"/>
              </a:lnSpc>
            </a:pPr>
            <a:r>
              <a:rPr lang="en-US" altLang="zh-CN" sz="2400" dirty="0">
                <a:ea typeface="宋体" charset="-122"/>
              </a:rPr>
              <a:t>The unsafe state indicates not that the system is deadlocked or will become deadlocked, but that there is potential for deadlock if the system operates in that state. Thus, to avoid deadlock, we do not allow the system to allocate resources that would put it into an unsafe state. </a:t>
            </a:r>
          </a:p>
          <a:p>
            <a:pPr eaLnBrk="1" hangingPunct="1">
              <a:lnSpc>
                <a:spcPct val="90000"/>
              </a:lnSpc>
            </a:pPr>
            <a:r>
              <a:rPr lang="en-US" altLang="zh-CN" sz="2400" dirty="0">
                <a:ea typeface="宋体" charset="-122"/>
              </a:rPr>
              <a:t>This is a conservative strategy. It is possible that threads blocked because of a risk of deadlock would not in fact cause a deadlock during execution</a:t>
            </a:r>
          </a:p>
          <a:p>
            <a:pPr eaLnBrk="1" hangingPunct="1">
              <a:lnSpc>
                <a:spcPct val="90000"/>
              </a:lnSpc>
            </a:pPr>
            <a:r>
              <a:rPr lang="en-US" altLang="zh-CN" sz="2400" dirty="0">
                <a:ea typeface="宋体" charset="-122"/>
              </a:rPr>
              <a:t>We are basing deadlock detection on worst case assumptions</a:t>
            </a:r>
          </a:p>
          <a:p>
            <a:pPr lvl="1" eaLnBrk="1" hangingPunct="1">
              <a:lnSpc>
                <a:spcPct val="90000"/>
              </a:lnSpc>
            </a:pPr>
            <a:r>
              <a:rPr lang="en-US" altLang="zh-CN" sz="2000" dirty="0">
                <a:ea typeface="宋体" charset="-122"/>
              </a:rPr>
              <a:t>The thread may use ALL the resources it needs at any time </a:t>
            </a:r>
          </a:p>
        </p:txBody>
      </p:sp>
    </p:spTree>
    <p:extLst>
      <p:ext uri="{BB962C8B-B14F-4D97-AF65-F5344CB8AC3E}">
        <p14:creationId xmlns:p14="http://schemas.microsoft.com/office/powerpoint/2010/main" val="33626382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a:t>
            </a:r>
          </a:p>
        </p:txBody>
      </p:sp>
      <p:sp>
        <p:nvSpPr>
          <p:cNvPr id="3" name="Content Placeholder 2"/>
          <p:cNvSpPr>
            <a:spLocks noGrp="1"/>
          </p:cNvSpPr>
          <p:nvPr>
            <p:ph idx="1"/>
          </p:nvPr>
        </p:nvSpPr>
        <p:spPr>
          <a:xfrm>
            <a:off x="838200" y="914400"/>
            <a:ext cx="10820400" cy="4572000"/>
          </a:xfrm>
        </p:spPr>
        <p:txBody>
          <a:bodyPr>
            <a:normAutofit fontScale="92500" lnSpcReduction="20000"/>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pic>
        <p:nvPicPr>
          <p:cNvPr id="6" name="Picture 2"/>
          <p:cNvPicPr>
            <a:picLocks noChangeAspect="1" noChangeArrowheads="1"/>
          </p:cNvPicPr>
          <p:nvPr/>
        </p:nvPicPr>
        <p:blipFill>
          <a:blip r:embed="rId2" cstate="print"/>
          <a:srcRect/>
          <a:stretch>
            <a:fillRect/>
          </a:stretch>
        </p:blipFill>
        <p:spPr bwMode="auto">
          <a:xfrm>
            <a:off x="6553200" y="2228850"/>
            <a:ext cx="4114800" cy="4248150"/>
          </a:xfrm>
          <a:prstGeom prst="rect">
            <a:avLst/>
          </a:prstGeom>
          <a:noFill/>
          <a:ln w="9525">
            <a:noFill/>
            <a:miter lim="800000"/>
            <a:headEnd/>
            <a:tailEnd/>
          </a:ln>
        </p:spPr>
      </p:pic>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When 4 philosophers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481059603"/>
              </p:ext>
            </p:extLst>
          </p:nvPr>
        </p:nvGraphicFramePr>
        <p:xfrm>
          <a:off x="2628900" y="447460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447460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552366195"/>
              </p:ext>
            </p:extLst>
          </p:nvPr>
        </p:nvGraphicFramePr>
        <p:xfrm>
          <a:off x="2614612" y="147899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2" y="147899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461177255"/>
              </p:ext>
            </p:extLst>
          </p:nvPr>
        </p:nvGraphicFramePr>
        <p:xfrm>
          <a:off x="5791200" y="147899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47899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8" imgW="1371600" imgH="215640" progId="Equation.3">
                  <p:embed/>
                </p:oleObj>
              </mc:Choice>
              <mc:Fallback>
                <p:oleObj name="Equation" r:id="rId8" imgW="13716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7"/>
            <a:ext cx="10210800" cy="775256"/>
          </a:xfrm>
        </p:spPr>
        <p:txBody>
          <a:bodyPr>
            <a:normAutofit/>
          </a:bodyPr>
          <a:lstStyle/>
          <a:p>
            <a:pPr marL="0" lvl="1" indent="0">
              <a:buClr>
                <a:schemeClr val="bg2"/>
              </a:buClr>
              <a:buSzPct val="90000"/>
              <a:buNone/>
            </a:pPr>
            <a:r>
              <a:rPr lang="en-US" dirty="0"/>
              <a:t>Philosophers 1-4 each is holding his left fork. If the 5</a:t>
            </a:r>
            <a:r>
              <a:rPr lang="en-US" baseline="30000" dirty="0"/>
              <a:t>th</a:t>
            </a:r>
            <a:r>
              <a:rPr lang="en-US" dirty="0"/>
              <a:t> philosopher makes a request for his left fork, should we grant it?</a:t>
            </a:r>
          </a:p>
        </p:txBody>
      </p:sp>
      <p:sp>
        <p:nvSpPr>
          <p:cNvPr id="2" name="TextBox 1">
            <a:extLst>
              <a:ext uri="{FF2B5EF4-FFF2-40B4-BE49-F238E27FC236}">
                <a16:creationId xmlns:a16="http://schemas.microsoft.com/office/drawing/2014/main" id="{18FDCE50-75CB-DDD2-FB93-C7E16FD1BC44}"/>
              </a:ext>
            </a:extLst>
          </p:cNvPr>
          <p:cNvSpPr txBox="1"/>
          <p:nvPr/>
        </p:nvSpPr>
        <p:spPr>
          <a:xfrm>
            <a:off x="3064135" y="107888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5E7A60D7-AFB8-EB3B-790E-1294EB474D11}"/>
              </a:ext>
            </a:extLst>
          </p:cNvPr>
          <p:cNvSpPr txBox="1"/>
          <p:nvPr/>
        </p:nvSpPr>
        <p:spPr>
          <a:xfrm>
            <a:off x="6092825" y="106256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522E026C-85A4-E578-8DCC-AD24DB67D1CB}"/>
              </a:ext>
            </a:extLst>
          </p:cNvPr>
          <p:cNvSpPr txBox="1"/>
          <p:nvPr/>
        </p:nvSpPr>
        <p:spPr>
          <a:xfrm>
            <a:off x="2851900" y="415863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23AAF383-032F-E047-6B50-AF7344536D4B}"/>
              </a:ext>
            </a:extLst>
          </p:cNvPr>
          <p:cNvSpPr txBox="1"/>
          <p:nvPr/>
        </p:nvSpPr>
        <p:spPr>
          <a:xfrm>
            <a:off x="6323943" y="415863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2973157304"/>
              </p:ext>
            </p:extLst>
          </p:nvPr>
        </p:nvGraphicFramePr>
        <p:xfrm>
          <a:off x="2389187" y="171974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187" y="171974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58352537"/>
              </p:ext>
            </p:extLst>
          </p:nvPr>
        </p:nvGraphicFramePr>
        <p:xfrm>
          <a:off x="5565775" y="171974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775" y="171974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2" name="TextBox 1">
            <a:extLst>
              <a:ext uri="{FF2B5EF4-FFF2-40B4-BE49-F238E27FC236}">
                <a16:creationId xmlns:a16="http://schemas.microsoft.com/office/drawing/2014/main" id="{361E4C7F-C40C-22B9-53B7-F3D16E04BD39}"/>
              </a:ext>
            </a:extLst>
          </p:cNvPr>
          <p:cNvSpPr txBox="1"/>
          <p:nvPr/>
        </p:nvSpPr>
        <p:spPr>
          <a:xfrm>
            <a:off x="2838710" y="131963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3FB69ACD-EE6B-E38F-E094-634C226B2BFE}"/>
              </a:ext>
            </a:extLst>
          </p:cNvPr>
          <p:cNvSpPr txBox="1"/>
          <p:nvPr/>
        </p:nvSpPr>
        <p:spPr>
          <a:xfrm>
            <a:off x="5867400" y="130331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7A041967-D507-21DB-00A8-E26C94B9A843}"/>
              </a:ext>
            </a:extLst>
          </p:cNvPr>
          <p:cNvSpPr txBox="1"/>
          <p:nvPr/>
        </p:nvSpPr>
        <p:spPr>
          <a:xfrm>
            <a:off x="2626475" y="439938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BE8DEB35-D5DD-DECF-3B26-7757FC03EFE4}"/>
              </a:ext>
            </a:extLst>
          </p:cNvPr>
          <p:cNvSpPr txBox="1"/>
          <p:nvPr/>
        </p:nvSpPr>
        <p:spPr>
          <a:xfrm>
            <a:off x="6098518" y="439938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In the </a:t>
            </a:r>
            <a:r>
              <a:rPr lang="en-GB" dirty="0" err="1"/>
              <a:t>center</a:t>
            </a:r>
            <a:r>
              <a:rPr lang="en-GB" dirty="0"/>
              <a:t> is a pile of chopsticks. In order to eat, a lawyer must have one chopstick in each hand. The lawyers are so busy talking that they can only grab one chopstick at a time. Design a deadlock-free algorithm using monitors and Bankers algorithm.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a:t>
            </a:r>
            <a:r>
              <a:rPr lang="en-GB"/>
              <a:t>column.</a:t>
            </a:r>
            <a:endParaRPr lang="en-GB" dirty="0"/>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mc:AlternateContent xmlns:mc="http://schemas.openxmlformats.org/markup-compatibility/2006" xmlns:a14="http://schemas.microsoft.com/office/drawing/2010/main">
        <mc:Choice Requires="a14">
          <p:sp>
            <p:nvSpPr>
              <p:cNvPr id="128006" name="Object 3">
                <a:extLst>
                  <a:ext uri="{FF2B5EF4-FFF2-40B4-BE49-F238E27FC236}">
                    <a16:creationId xmlns:a16="http://schemas.microsoft.com/office/drawing/2014/main" id="{D733E9EA-4D44-2FDB-7DFB-1CCA55413039}"/>
                  </a:ext>
                </a:extLst>
              </p:cNvPr>
              <p:cNvSpPr txBox="1"/>
              <p:nvPr/>
            </p:nvSpPr>
            <p:spPr bwMode="auto">
              <a:xfrm>
                <a:off x="0" y="22352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3200" i="1" smtClean="0">
                          <a:solidFill>
                            <a:srgbClr val="000000"/>
                          </a:solidFill>
                          <a:latin typeface="Cambria Math" panose="02040503050406030204" pitchFamily="18" charset="0"/>
                        </a:rPr>
                        <m:t>𝑅</m:t>
                      </m:r>
                      <m:r>
                        <a:rPr lang="en-SE" sz="3200" i="1" smtClean="0">
                          <a:solidFill>
                            <a:srgbClr val="000000"/>
                          </a:solidFill>
                          <a:latin typeface="Cambria Math" panose="02040503050406030204" pitchFamily="18" charset="0"/>
                        </a:rPr>
                        <m:t>=</m:t>
                      </m:r>
                      <m:d>
                        <m:dPr>
                          <m:begChr m:val="|"/>
                          <m:endChr m:val="|"/>
                          <m:ctrlPr>
                            <a:rPr lang="en-SE" sz="3200" i="1" smtClean="0">
                              <a:solidFill>
                                <a:srgbClr val="000000"/>
                              </a:solidFill>
                              <a:latin typeface="Cambria Math" panose="02040503050406030204" pitchFamily="18" charset="0"/>
                            </a:rPr>
                          </m:ctrlPr>
                        </m:dPr>
                        <m:e>
                          <m:m>
                            <m:mPr>
                              <m:plcHide m:val="on"/>
                              <m:mcs>
                                <m:mc>
                                  <m:mcPr>
                                    <m:count m:val="1"/>
                                    <m:mcJc m:val="center"/>
                                  </m:mcPr>
                                </m:mc>
                              </m:mcs>
                              <m:ctrlPr>
                                <a:rPr lang="en-SE" sz="3200" b="0" i="1">
                                  <a:solidFill>
                                    <a:srgbClr val="000000"/>
                                  </a:solidFill>
                                  <a:latin typeface="Cambria Math" panose="02040503050406030204" pitchFamily="18" charset="0"/>
                                </a:rPr>
                              </m:ctrlPr>
                            </m:mP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
                        </m:e>
                      </m:d>
                      <m:r>
                        <a:rPr lang="en-GB" sz="3200" b="1" i="1" smtClean="0">
                          <a:solidFill>
                            <a:srgbClr val="000000"/>
                          </a:solidFill>
                          <a:latin typeface="Cambria Math" panose="02040503050406030204" pitchFamily="18" charset="0"/>
                        </a:rPr>
                        <m:t>,</m:t>
                      </m:r>
                      <m:r>
                        <a:rPr lang="en-GB" sz="3200" b="0" i="1" smtClean="0">
                          <a:solidFill>
                            <a:srgbClr val="000000"/>
                          </a:solidFill>
                          <a:latin typeface="Cambria Math" panose="02040503050406030204" pitchFamily="18" charset="0"/>
                        </a:rPr>
                        <m:t>𝐶</m:t>
                      </m:r>
                      <m:r>
                        <a:rPr lang="en-SE" sz="3200" i="1">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m>
                            <m:mPr>
                              <m:plcHide m:val="on"/>
                              <m:mcs>
                                <m:mc>
                                  <m:mcPr>
                                    <m:count m:val="1"/>
                                    <m:mcJc m:val="center"/>
                                  </m:mcPr>
                                </m:mc>
                              </m:mcs>
                              <m:ctrlPr>
                                <a:rPr lang="en-SE" sz="3200" b="0" i="1">
                                  <a:solidFill>
                                    <a:srgbClr val="000000"/>
                                  </a:solidFill>
                                  <a:latin typeface="Cambria Math" panose="02040503050406030204" pitchFamily="18" charset="0"/>
                                </a:rPr>
                              </m:ctrlPr>
                            </m:mP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
                        </m:e>
                      </m:d>
                      <m:r>
                        <a:rPr lang="en-GB" sz="3200" b="0" i="1" smtClean="0">
                          <a:solidFill>
                            <a:srgbClr val="000000"/>
                          </a:solidFill>
                          <a:latin typeface="Cambria Math" panose="02040503050406030204" pitchFamily="18" charset="0"/>
                        </a:rPr>
                        <m:t>, </m:t>
                      </m:r>
                      <m:r>
                        <a:rPr lang="en-GB" sz="3200" b="0" i="1" smtClean="0">
                          <a:solidFill>
                            <a:srgbClr val="000000"/>
                          </a:solidFill>
                          <a:latin typeface="Cambria Math" panose="02040503050406030204" pitchFamily="18" charset="0"/>
                        </a:rPr>
                        <m:t>𝐸</m:t>
                      </m:r>
                      <m:r>
                        <a:rPr lang="en-GB" sz="3200" b="0" i="1" smtClean="0">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r>
                            <a:rPr lang="en-GB" sz="3200" b="0" i="1" smtClean="0">
                              <a:solidFill>
                                <a:srgbClr val="000000"/>
                              </a:solidFill>
                              <a:latin typeface="Cambria Math" panose="02040503050406030204" pitchFamily="18" charset="0"/>
                            </a:rPr>
                            <m:t>5</m:t>
                          </m:r>
                        </m:e>
                      </m:d>
                      <m:r>
                        <a:rPr lang="en-GB" sz="3200" b="0" i="1" smtClean="0">
                          <a:solidFill>
                            <a:srgbClr val="000000"/>
                          </a:solidFill>
                          <a:latin typeface="Cambria Math" panose="02040503050406030204" pitchFamily="18" charset="0"/>
                        </a:rPr>
                        <m:t>, </m:t>
                      </m:r>
                      <m:r>
                        <a:rPr lang="en-GB" sz="3200" b="0" i="1" smtClean="0">
                          <a:solidFill>
                            <a:srgbClr val="000000"/>
                          </a:solidFill>
                          <a:latin typeface="Cambria Math" panose="02040503050406030204" pitchFamily="18" charset="0"/>
                        </a:rPr>
                        <m:t>𝐴</m:t>
                      </m:r>
                      <m:r>
                        <a:rPr lang="en-GB" sz="3200" b="0" i="1">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r>
                            <a:rPr lang="en-GB" sz="3200" b="0" i="1">
                              <a:solidFill>
                                <a:srgbClr val="000000"/>
                              </a:solidFill>
                              <a:latin typeface="Cambria Math" panose="02040503050406030204" pitchFamily="18" charset="0"/>
                            </a:rPr>
                            <m:t>5</m:t>
                          </m:r>
                        </m:e>
                      </m:d>
                    </m:oMath>
                  </m:oMathPara>
                </a14:m>
                <a:endParaRPr lang="en-SE" sz="3200" b="0" dirty="0"/>
              </a:p>
            </p:txBody>
          </p:sp>
        </mc:Choice>
        <mc:Fallback xmlns="">
          <p:sp>
            <p:nvSpPr>
              <p:cNvPr id="128006" name="Object 3">
                <a:extLst>
                  <a:ext uri="{FF2B5EF4-FFF2-40B4-BE49-F238E27FC236}">
                    <a16:creationId xmlns:a16="http://schemas.microsoft.com/office/drawing/2014/main" id="{D733E9EA-4D44-2FDB-7DFB-1CCA55413039}"/>
                  </a:ext>
                </a:extLst>
              </p:cNvPr>
              <p:cNvSpPr txBox="1">
                <a:spLocks noRot="1" noChangeAspect="1" noMove="1" noResize="1" noEditPoints="1" noAdjustHandles="1" noChangeArrowheads="1" noChangeShapeType="1" noTextEdit="1"/>
              </p:cNvSpPr>
              <p:nvPr/>
            </p:nvSpPr>
            <p:spPr bwMode="auto">
              <a:xfrm>
                <a:off x="0" y="2235200"/>
                <a:ext cx="6529387" cy="2387600"/>
              </a:xfrm>
              <a:prstGeom prst="rect">
                <a:avLst/>
              </a:prstGeom>
              <a:blipFill>
                <a:blip r:embed="rId2"/>
                <a:stretch>
                  <a:fillRect/>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0A9DF53D-E8B6-2D43-AF98-8670D7BD153D}"/>
              </a:ext>
            </a:extLst>
          </p:cNvPr>
          <p:cNvSpPr txBox="1"/>
          <p:nvPr/>
        </p:nvSpPr>
        <p:spPr>
          <a:xfrm>
            <a:off x="3962400" y="762000"/>
            <a:ext cx="4687502" cy="1323439"/>
          </a:xfrm>
          <a:prstGeom prst="rect">
            <a:avLst/>
          </a:prstGeom>
          <a:noFill/>
        </p:spPr>
        <p:txBody>
          <a:bodyPr wrap="none" rtlCol="0">
            <a:spAutoFit/>
          </a:bodyPr>
          <a:lstStyle/>
          <a:p>
            <a:r>
              <a:rPr lang="en-GB" sz="2000" b="0" dirty="0">
                <a:solidFill>
                  <a:schemeClr val="dk1"/>
                </a:solidFill>
                <a:latin typeface="+mn-lt"/>
                <a:ea typeface="+mn-ea"/>
                <a:cs typeface="+mn-cs"/>
              </a:rPr>
              <a:t>Total Request matrix R (</a:t>
            </a:r>
            <a:r>
              <a:rPr lang="en-GB" sz="2000" b="0" dirty="0" err="1">
                <a:solidFill>
                  <a:schemeClr val="dk1"/>
                </a:solidFill>
                <a:latin typeface="+mn-lt"/>
                <a:ea typeface="+mn-ea"/>
                <a:cs typeface="+mn-cs"/>
              </a:rPr>
              <a:t>NumArms</a:t>
            </a:r>
            <a:r>
              <a:rPr lang="en-GB" sz="2000" b="0" dirty="0">
                <a:solidFill>
                  <a:schemeClr val="dk1"/>
                </a:solidFill>
                <a:latin typeface="+mn-lt"/>
                <a:ea typeface="+mn-ea"/>
                <a:cs typeface="+mn-cs"/>
              </a:rPr>
              <a:t>=2)</a:t>
            </a:r>
          </a:p>
          <a:p>
            <a:r>
              <a:rPr lang="en-GB" sz="2000" b="0" dirty="0">
                <a:solidFill>
                  <a:schemeClr val="dk1"/>
                </a:solidFill>
                <a:latin typeface="+mn-lt"/>
                <a:ea typeface="+mn-ea"/>
                <a:cs typeface="+mn-cs"/>
              </a:rPr>
              <a:t>Current allocation matrix C</a:t>
            </a:r>
          </a:p>
          <a:p>
            <a:r>
              <a:rPr lang="en-GB" sz="2000" b="0" dirty="0">
                <a:solidFill>
                  <a:schemeClr val="dk1"/>
                </a:solidFill>
                <a:latin typeface="+mn-lt"/>
                <a:ea typeface="+mn-ea"/>
                <a:cs typeface="+mn-cs"/>
              </a:rPr>
              <a:t>Resources in existence E</a:t>
            </a:r>
          </a:p>
          <a:p>
            <a:r>
              <a:rPr lang="en-GB" sz="2000" b="0" dirty="0">
                <a:solidFill>
                  <a:schemeClr val="dk1"/>
                </a:solidFill>
                <a:latin typeface="+mn-lt"/>
                <a:ea typeface="+mn-ea"/>
                <a:cs typeface="+mn-cs"/>
              </a:rPr>
              <a:t>Resources available A</a:t>
            </a:r>
          </a:p>
        </p:txBody>
      </p:sp>
      <mc:AlternateContent xmlns:mc="http://schemas.openxmlformats.org/markup-compatibility/2006" xmlns:a14="http://schemas.microsoft.com/office/drawing/2010/main">
        <mc:Choice Requires="a14">
          <p:sp>
            <p:nvSpPr>
              <p:cNvPr id="13" name="Object 3">
                <a:extLst>
                  <a:ext uri="{FF2B5EF4-FFF2-40B4-BE49-F238E27FC236}">
                    <a16:creationId xmlns:a16="http://schemas.microsoft.com/office/drawing/2014/main" id="{383810C9-DF9E-5963-DF9D-4ED86D8D8BEC}"/>
                  </a:ext>
                </a:extLst>
              </p:cNvPr>
              <p:cNvSpPr txBox="1"/>
              <p:nvPr/>
            </p:nvSpPr>
            <p:spPr bwMode="auto">
              <a:xfrm>
                <a:off x="6172200" y="2230783"/>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3200" i="1" smtClean="0">
                          <a:solidFill>
                            <a:srgbClr val="000000"/>
                          </a:solidFill>
                          <a:latin typeface="Cambria Math" panose="02040503050406030204" pitchFamily="18" charset="0"/>
                        </a:rPr>
                        <m:t>𝑅</m:t>
                      </m:r>
                      <m:r>
                        <a:rPr lang="en-SE" sz="3200" i="1" smtClean="0">
                          <a:solidFill>
                            <a:srgbClr val="000000"/>
                          </a:solidFill>
                          <a:latin typeface="Cambria Math" panose="02040503050406030204" pitchFamily="18" charset="0"/>
                        </a:rPr>
                        <m:t>=</m:t>
                      </m:r>
                      <m:d>
                        <m:dPr>
                          <m:begChr m:val="|"/>
                          <m:endChr m:val="|"/>
                          <m:ctrlPr>
                            <a:rPr lang="en-SE" sz="3200" i="1" smtClean="0">
                              <a:solidFill>
                                <a:srgbClr val="000000"/>
                              </a:solidFill>
                              <a:latin typeface="Cambria Math" panose="02040503050406030204" pitchFamily="18" charset="0"/>
                            </a:rPr>
                          </m:ctrlPr>
                        </m:dPr>
                        <m:e>
                          <m:m>
                            <m:mPr>
                              <m:plcHide m:val="on"/>
                              <m:mcs>
                                <m:mc>
                                  <m:mcPr>
                                    <m:count m:val="1"/>
                                    <m:mcJc m:val="center"/>
                                  </m:mcPr>
                                </m:mc>
                              </m:mcs>
                              <m:ctrlPr>
                                <a:rPr lang="en-SE" sz="3200" b="0" i="1">
                                  <a:solidFill>
                                    <a:srgbClr val="000000"/>
                                  </a:solidFill>
                                  <a:latin typeface="Cambria Math" panose="02040503050406030204" pitchFamily="18" charset="0"/>
                                </a:rPr>
                              </m:ctrlPr>
                            </m:mP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r>
                              <m:e>
                                <m:r>
                                  <a:rPr lang="en-GB" sz="3200" b="0">
                                    <a:solidFill>
                                      <a:srgbClr val="000000"/>
                                    </a:solidFill>
                                    <a:latin typeface="Cambria Math" panose="02040503050406030204" pitchFamily="18" charset="0"/>
                                  </a:rPr>
                                  <m:t>2</m:t>
                                </m:r>
                              </m:e>
                            </m:mr>
                          </m:m>
                        </m:e>
                      </m:d>
                      <m:r>
                        <a:rPr lang="en-GB" sz="3200" b="1" i="1" smtClean="0">
                          <a:solidFill>
                            <a:srgbClr val="000000"/>
                          </a:solidFill>
                          <a:latin typeface="Cambria Math" panose="02040503050406030204" pitchFamily="18" charset="0"/>
                        </a:rPr>
                        <m:t>,</m:t>
                      </m:r>
                      <m:r>
                        <a:rPr lang="en-GB" sz="3200" b="0" i="1" smtClean="0">
                          <a:solidFill>
                            <a:srgbClr val="000000"/>
                          </a:solidFill>
                          <a:latin typeface="Cambria Math" panose="02040503050406030204" pitchFamily="18" charset="0"/>
                        </a:rPr>
                        <m:t>𝐶</m:t>
                      </m:r>
                      <m:r>
                        <a:rPr lang="en-SE" sz="3200" i="1">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m>
                            <m:mPr>
                              <m:plcHide m:val="on"/>
                              <m:mcs>
                                <m:mc>
                                  <m:mcPr>
                                    <m:count m:val="1"/>
                                    <m:mcJc m:val="center"/>
                                  </m:mcPr>
                                </m:mc>
                              </m:mcs>
                              <m:ctrlPr>
                                <a:rPr lang="en-SE" sz="3200" b="0" i="1">
                                  <a:solidFill>
                                    <a:srgbClr val="000000"/>
                                  </a:solidFill>
                                  <a:latin typeface="Cambria Math" panose="02040503050406030204" pitchFamily="18" charset="0"/>
                                </a:rPr>
                              </m:ctrlPr>
                            </m:mPr>
                            <m:mr>
                              <m:e>
                                <m:r>
                                  <a:rPr lang="en-GB" sz="3200" b="0" i="0" smtClean="0">
                                    <a:solidFill>
                                      <a:srgbClr val="000000"/>
                                    </a:solidFill>
                                    <a:latin typeface="Cambria Math" panose="02040503050406030204" pitchFamily="18" charset="0"/>
                                  </a:rPr>
                                  <m:t>2</m:t>
                                </m:r>
                              </m:e>
                            </m:mr>
                            <m:mr>
                              <m:e>
                                <m:r>
                                  <a:rPr lang="en-GB" sz="3200" b="0" i="0" smtClean="0">
                                    <a:solidFill>
                                      <a:srgbClr val="000000"/>
                                    </a:solidFill>
                                    <a:latin typeface="Cambria Math" panose="02040503050406030204" pitchFamily="18" charset="0"/>
                                  </a:rPr>
                                  <m:t>2</m:t>
                                </m:r>
                              </m:e>
                            </m:m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r>
                              <m:e>
                                <m:r>
                                  <a:rPr lang="en-GB" sz="3200" b="0" i="0" smtClean="0">
                                    <a:solidFill>
                                      <a:srgbClr val="000000"/>
                                    </a:solidFill>
                                    <a:latin typeface="Cambria Math" panose="02040503050406030204" pitchFamily="18" charset="0"/>
                                  </a:rPr>
                                  <m:t>0</m:t>
                                </m:r>
                              </m:e>
                            </m:mr>
                          </m:m>
                        </m:e>
                      </m:d>
                      <m:r>
                        <a:rPr lang="en-GB" sz="3200" b="0" i="1" smtClean="0">
                          <a:solidFill>
                            <a:srgbClr val="000000"/>
                          </a:solidFill>
                          <a:latin typeface="Cambria Math" panose="02040503050406030204" pitchFamily="18" charset="0"/>
                        </a:rPr>
                        <m:t>, </m:t>
                      </m:r>
                      <m:r>
                        <a:rPr lang="en-GB" sz="3200" b="0" i="1" smtClean="0">
                          <a:solidFill>
                            <a:srgbClr val="000000"/>
                          </a:solidFill>
                          <a:latin typeface="Cambria Math" panose="02040503050406030204" pitchFamily="18" charset="0"/>
                        </a:rPr>
                        <m:t>𝐸</m:t>
                      </m:r>
                      <m:r>
                        <a:rPr lang="en-GB" sz="3200" b="0" i="1" smtClean="0">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r>
                            <a:rPr lang="en-GB" sz="3200" b="0" i="1" smtClean="0">
                              <a:solidFill>
                                <a:srgbClr val="000000"/>
                              </a:solidFill>
                              <a:latin typeface="Cambria Math" panose="02040503050406030204" pitchFamily="18" charset="0"/>
                            </a:rPr>
                            <m:t>5</m:t>
                          </m:r>
                        </m:e>
                      </m:d>
                      <m:r>
                        <a:rPr lang="en-GB" sz="3200" b="0" i="1" smtClean="0">
                          <a:solidFill>
                            <a:srgbClr val="000000"/>
                          </a:solidFill>
                          <a:latin typeface="Cambria Math" panose="02040503050406030204" pitchFamily="18" charset="0"/>
                        </a:rPr>
                        <m:t>, </m:t>
                      </m:r>
                      <m:r>
                        <a:rPr lang="en-GB" sz="3200" b="0" i="1" smtClean="0">
                          <a:solidFill>
                            <a:srgbClr val="000000"/>
                          </a:solidFill>
                          <a:latin typeface="Cambria Math" panose="02040503050406030204" pitchFamily="18" charset="0"/>
                        </a:rPr>
                        <m:t>𝐴</m:t>
                      </m:r>
                      <m:r>
                        <a:rPr lang="en-GB" sz="3200" b="0" i="1">
                          <a:solidFill>
                            <a:srgbClr val="000000"/>
                          </a:solidFill>
                          <a:latin typeface="Cambria Math" panose="02040503050406030204" pitchFamily="18" charset="0"/>
                        </a:rPr>
                        <m:t>=</m:t>
                      </m:r>
                      <m:d>
                        <m:dPr>
                          <m:begChr m:val="|"/>
                          <m:endChr m:val="|"/>
                          <m:ctrlPr>
                            <a:rPr lang="en-SE" sz="3200" i="1">
                              <a:solidFill>
                                <a:srgbClr val="000000"/>
                              </a:solidFill>
                              <a:latin typeface="Cambria Math" panose="02040503050406030204" pitchFamily="18" charset="0"/>
                            </a:rPr>
                          </m:ctrlPr>
                        </m:dPr>
                        <m:e>
                          <m:r>
                            <a:rPr lang="en-GB" sz="3200" b="0" i="1" smtClean="0">
                              <a:solidFill>
                                <a:srgbClr val="000000"/>
                              </a:solidFill>
                              <a:latin typeface="Cambria Math" panose="02040503050406030204" pitchFamily="18" charset="0"/>
                            </a:rPr>
                            <m:t>1</m:t>
                          </m:r>
                        </m:e>
                      </m:d>
                    </m:oMath>
                  </m:oMathPara>
                </a14:m>
                <a:endParaRPr lang="en-SE" sz="3200" b="0" dirty="0"/>
              </a:p>
            </p:txBody>
          </p:sp>
        </mc:Choice>
        <mc:Fallback xmlns="">
          <p:sp>
            <p:nvSpPr>
              <p:cNvPr id="13" name="Object 3">
                <a:extLst>
                  <a:ext uri="{FF2B5EF4-FFF2-40B4-BE49-F238E27FC236}">
                    <a16:creationId xmlns:a16="http://schemas.microsoft.com/office/drawing/2014/main" id="{383810C9-DF9E-5963-DF9D-4ED86D8D8BEC}"/>
                  </a:ext>
                </a:extLst>
              </p:cNvPr>
              <p:cNvSpPr txBox="1">
                <a:spLocks noRot="1" noChangeAspect="1" noMove="1" noResize="1" noEditPoints="1" noAdjustHandles="1" noChangeArrowheads="1" noChangeShapeType="1" noTextEdit="1"/>
              </p:cNvSpPr>
              <p:nvPr/>
            </p:nvSpPr>
            <p:spPr bwMode="auto">
              <a:xfrm>
                <a:off x="6172200" y="2230783"/>
                <a:ext cx="6529387" cy="2387600"/>
              </a:xfrm>
              <a:prstGeom prst="rect">
                <a:avLst/>
              </a:prstGeom>
              <a:blipFill>
                <a:blip r:embed="rId3"/>
                <a:stretch>
                  <a:fillRect/>
                </a:stretch>
              </a:blipFill>
            </p:spPr>
            <p:txBody>
              <a:bodyPr/>
              <a:lstStyle/>
              <a:p>
                <a:r>
                  <a:rPr lang="en-SE">
                    <a:noFill/>
                  </a:rPr>
                  <a:t> </a:t>
                </a:r>
              </a:p>
            </p:txBody>
          </p:sp>
        </mc:Fallback>
      </mc:AlternateContent>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762000" y="4876800"/>
            <a:ext cx="4368846" cy="478183"/>
          </a:xfrm>
        </p:spPr>
        <p:txBody>
          <a:bodyPr>
            <a:normAutofit/>
          </a:bodyPr>
          <a:lstStyle/>
          <a:p>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6858000" y="4876800"/>
            <a:ext cx="44958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Two lawyers grab two chopsticks each and start eating. No other lawyers can eat.</a:t>
            </a:r>
          </a:p>
        </p:txBody>
      </p:sp>
    </p:spTree>
    <p:extLst>
      <p:ext uri="{BB962C8B-B14F-4D97-AF65-F5344CB8AC3E}">
        <p14:creationId xmlns:p14="http://schemas.microsoft.com/office/powerpoint/2010/main" val="1898889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80E0-836E-AA4F-E019-FDF0C1132427}"/>
              </a:ext>
            </a:extLst>
          </p:cNvPr>
          <p:cNvSpPr>
            <a:spLocks noGrp="1"/>
          </p:cNvSpPr>
          <p:nvPr>
            <p:ph type="title"/>
          </p:nvPr>
        </p:nvSpPr>
        <p:spPr>
          <a:xfrm>
            <a:off x="6678522" y="76200"/>
            <a:ext cx="5361078" cy="533400"/>
          </a:xfrm>
        </p:spPr>
        <p:txBody>
          <a:bodyPr/>
          <a:lstStyle/>
          <a:p>
            <a:r>
              <a:rPr lang="en-GB" dirty="0"/>
              <a:t>Multi-Armed Lawyers Solution w/ Monitors</a:t>
            </a:r>
            <a:endParaRPr lang="en-SE" dirty="0"/>
          </a:p>
        </p:txBody>
      </p:sp>
      <p:sp>
        <p:nvSpPr>
          <p:cNvPr id="3" name="Content Placeholder 2">
            <a:extLst>
              <a:ext uri="{FF2B5EF4-FFF2-40B4-BE49-F238E27FC236}">
                <a16:creationId xmlns:a16="http://schemas.microsoft.com/office/drawing/2014/main" id="{248CA10A-25B8-DFC9-714F-63C34D042C46}"/>
              </a:ext>
            </a:extLst>
          </p:cNvPr>
          <p:cNvSpPr>
            <a:spLocks noGrp="1"/>
          </p:cNvSpPr>
          <p:nvPr>
            <p:ph idx="1"/>
          </p:nvPr>
        </p:nvSpPr>
        <p:spPr>
          <a:xfrm>
            <a:off x="6678522" y="914400"/>
            <a:ext cx="5208678" cy="5105400"/>
          </a:xfrm>
        </p:spPr>
        <p:txBody>
          <a:bodyPr>
            <a:normAutofit fontScale="92500"/>
          </a:bodyPr>
          <a:lstStyle/>
          <a:p>
            <a:r>
              <a:rPr lang="en-GB" dirty="0" err="1"/>
              <a:t>GrabOne</a:t>
            </a:r>
            <a:r>
              <a:rPr lang="en-GB" dirty="0"/>
              <a:t>() allows a lawyer to grab one chopstick. It puts a lawyer to sleep if he cannot be granted a chopstick without potentially deadlocking the system. </a:t>
            </a:r>
          </a:p>
          <a:p>
            <a:r>
              <a:rPr lang="en-GB" dirty="0" err="1"/>
              <a:t>ReleaseAll</a:t>
            </a:r>
            <a:r>
              <a:rPr lang="en-GB" dirty="0"/>
              <a:t>() allows a lawyer to release all chopsticks that he is holding. It wakes up any other lawyers that can proceed.</a:t>
            </a:r>
          </a:p>
          <a:p>
            <a:r>
              <a:rPr lang="en-GB" dirty="0" err="1"/>
              <a:t>BankerCheck</a:t>
            </a:r>
            <a:r>
              <a:rPr lang="en-GB" dirty="0"/>
              <a:t>() method takes a Lawyer number, checks resources, and returns true if a given lawyer can be granted one new chopstick. </a:t>
            </a:r>
          </a:p>
        </p:txBody>
      </p:sp>
      <p:pic>
        <p:nvPicPr>
          <p:cNvPr id="5" name="Picture 4">
            <a:extLst>
              <a:ext uri="{FF2B5EF4-FFF2-40B4-BE49-F238E27FC236}">
                <a16:creationId xmlns:a16="http://schemas.microsoft.com/office/drawing/2014/main" id="{EC811177-C2FB-017B-65D9-9FEA429C9DC0}"/>
              </a:ext>
            </a:extLst>
          </p:cNvPr>
          <p:cNvPicPr>
            <a:picLocks noChangeAspect="1"/>
          </p:cNvPicPr>
          <p:nvPr/>
        </p:nvPicPr>
        <p:blipFill>
          <a:blip r:embed="rId3"/>
          <a:stretch>
            <a:fillRect/>
          </a:stretch>
        </p:blipFill>
        <p:spPr>
          <a:xfrm>
            <a:off x="304800" y="38100"/>
            <a:ext cx="6373722" cy="6858000"/>
          </a:xfrm>
          <a:prstGeom prst="rect">
            <a:avLst/>
          </a:prstGeom>
        </p:spPr>
      </p:pic>
    </p:spTree>
    <p:extLst>
      <p:ext uri="{BB962C8B-B14F-4D97-AF65-F5344CB8AC3E}">
        <p14:creationId xmlns:p14="http://schemas.microsoft.com/office/powerpoint/2010/main" val="29631373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B6D0-CF68-4268-E51C-5497A8256BB7}"/>
              </a:ext>
            </a:extLst>
          </p:cNvPr>
          <p:cNvSpPr>
            <a:spLocks noGrp="1"/>
          </p:cNvSpPr>
          <p:nvPr>
            <p:ph type="title"/>
          </p:nvPr>
        </p:nvSpPr>
        <p:spPr/>
        <p:txBody>
          <a:bodyPr/>
          <a:lstStyle/>
          <a:p>
            <a:r>
              <a:rPr lang="en-GB" dirty="0" err="1"/>
              <a:t>BankerCheck</a:t>
            </a:r>
            <a:r>
              <a:rPr lang="en-GB" dirty="0"/>
              <a:t>()</a:t>
            </a:r>
            <a:endParaRPr lang="en-SE" dirty="0"/>
          </a:p>
        </p:txBody>
      </p:sp>
      <p:sp>
        <p:nvSpPr>
          <p:cNvPr id="3" name="Content Placeholder 2">
            <a:extLst>
              <a:ext uri="{FF2B5EF4-FFF2-40B4-BE49-F238E27FC236}">
                <a16:creationId xmlns:a16="http://schemas.microsoft.com/office/drawing/2014/main" id="{DFA0588C-B9B3-2858-5B71-C3E9C543CAAA}"/>
              </a:ext>
            </a:extLst>
          </p:cNvPr>
          <p:cNvSpPr>
            <a:spLocks noGrp="1"/>
          </p:cNvSpPr>
          <p:nvPr>
            <p:ph idx="1"/>
          </p:nvPr>
        </p:nvSpPr>
        <p:spPr>
          <a:xfrm>
            <a:off x="7543800" y="762000"/>
            <a:ext cx="4572000" cy="5943600"/>
          </a:xfrm>
        </p:spPr>
        <p:txBody>
          <a:bodyPr>
            <a:normAutofit fontScale="77500" lnSpcReduction="20000"/>
          </a:bodyPr>
          <a:lstStyle/>
          <a:p>
            <a:r>
              <a:rPr lang="en-GB" dirty="0"/>
              <a:t>State is safe if when a lawyer tries to take a chopstick, either</a:t>
            </a:r>
          </a:p>
          <a:p>
            <a:r>
              <a:rPr lang="en-GB" dirty="0"/>
              <a:t>It is the last chopstick, but someone (lawyer i) will have </a:t>
            </a:r>
            <a:r>
              <a:rPr lang="en-GB" dirty="0" err="1"/>
              <a:t>NumArms</a:t>
            </a:r>
            <a:r>
              <a:rPr lang="en-GB" dirty="0"/>
              <a:t> chopsticks afterwards</a:t>
            </a:r>
          </a:p>
          <a:p>
            <a:r>
              <a:rPr lang="en-GB" dirty="0"/>
              <a:t>Or it is the 2nd to last chopstick, but someone  (lawyer i)  will have NumArms-1 chopsticks afterwards</a:t>
            </a:r>
          </a:p>
          <a:p>
            <a:r>
              <a:rPr lang="en-GB" dirty="0"/>
              <a:t>Or it is the 3rd  to last chopstick, but someone  (lawyer i)  will have NumArms-2 chopsticks afterwards …</a:t>
            </a:r>
          </a:p>
          <a:p>
            <a:r>
              <a:rPr lang="en-GB" dirty="0"/>
              <a:t>And so on…</a:t>
            </a:r>
          </a:p>
          <a:p>
            <a:r>
              <a:rPr lang="en-GB" dirty="0"/>
              <a:t>Q: Why didn’t we check for the case of </a:t>
            </a:r>
            <a:r>
              <a:rPr lang="en-GB" dirty="0" err="1"/>
              <a:t>NumChopsticks</a:t>
            </a:r>
            <a:r>
              <a:rPr lang="en-GB" dirty="0"/>
              <a:t> == 0?</a:t>
            </a:r>
          </a:p>
          <a:p>
            <a:r>
              <a:rPr lang="en-GB" dirty="0"/>
              <a:t>A: In this case, (NumChopsticks-1) == -1, hence the if statement would always fail – exactly what we would want to do when </a:t>
            </a:r>
            <a:r>
              <a:rPr lang="en-GB" dirty="0" err="1"/>
              <a:t>NumChopsticks</a:t>
            </a:r>
            <a:r>
              <a:rPr lang="en-GB" dirty="0"/>
              <a:t> == 0.</a:t>
            </a:r>
            <a:endParaRPr lang="en-SE" dirty="0"/>
          </a:p>
        </p:txBody>
      </p:sp>
      <p:pic>
        <p:nvPicPr>
          <p:cNvPr id="5" name="Picture 4">
            <a:extLst>
              <a:ext uri="{FF2B5EF4-FFF2-40B4-BE49-F238E27FC236}">
                <a16:creationId xmlns:a16="http://schemas.microsoft.com/office/drawing/2014/main" id="{3BCD5BBA-5DE5-C1E7-0787-395ADD5B9847}"/>
              </a:ext>
            </a:extLst>
          </p:cNvPr>
          <p:cNvPicPr>
            <a:picLocks noChangeAspect="1"/>
          </p:cNvPicPr>
          <p:nvPr/>
        </p:nvPicPr>
        <p:blipFill>
          <a:blip r:embed="rId3"/>
          <a:stretch>
            <a:fillRect/>
          </a:stretch>
        </p:blipFill>
        <p:spPr>
          <a:xfrm>
            <a:off x="245533" y="685800"/>
            <a:ext cx="7450667" cy="3794750"/>
          </a:xfrm>
          <a:prstGeom prst="rect">
            <a:avLst/>
          </a:prstGeom>
        </p:spPr>
      </p:pic>
      <p:sp>
        <p:nvSpPr>
          <p:cNvPr id="6" name="Content Placeholder 2">
            <a:extLst>
              <a:ext uri="{FF2B5EF4-FFF2-40B4-BE49-F238E27FC236}">
                <a16:creationId xmlns:a16="http://schemas.microsoft.com/office/drawing/2014/main" id="{86F7B3B4-EB21-1A47-19B4-EBE8ACF5366F}"/>
              </a:ext>
            </a:extLst>
          </p:cNvPr>
          <p:cNvSpPr txBox="1">
            <a:spLocks/>
          </p:cNvSpPr>
          <p:nvPr/>
        </p:nvSpPr>
        <p:spPr bwMode="auto">
          <a:xfrm>
            <a:off x="0" y="3977650"/>
            <a:ext cx="7696200" cy="32613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dirty="0"/>
              <a:t>In its general form, the Banker’s algorithm makes multiple passes through the set of resource takers for deadlock detection. But this particular application allows the </a:t>
            </a:r>
            <a:r>
              <a:rPr lang="en-GB" dirty="0" err="1"/>
              <a:t>BankerCheck</a:t>
            </a:r>
            <a:r>
              <a:rPr lang="en-GB" dirty="0"/>
              <a:t>() method to take a single pass though the Lawyers’ allocations. This is because every resource taker has identical properties: every Lawyer has the same </a:t>
            </a:r>
            <a:r>
              <a:rPr lang="en-GB" dirty="0" err="1"/>
              <a:t>NumArms</a:t>
            </a:r>
            <a:r>
              <a:rPr lang="en-GB" dirty="0"/>
              <a:t> (maximum allocation). As a result, if we can find a single Lawyer that can finish, given the remaining resources, we know that all Lawyers can finish. Reason: once that Lawyer finishes and returns their resources we know that there will be at least </a:t>
            </a:r>
            <a:r>
              <a:rPr lang="en-GB" dirty="0" err="1"/>
              <a:t>NumArms</a:t>
            </a:r>
            <a:r>
              <a:rPr lang="en-GB" dirty="0"/>
              <a:t> chopsticks on the table – hence everyone else can potentially finish. Thus, we don’t have to go through the exercise of returning resources and </a:t>
            </a:r>
            <a:r>
              <a:rPr lang="en-GB" dirty="0" err="1"/>
              <a:t>reexamining</a:t>
            </a:r>
            <a:r>
              <a:rPr lang="en-GB" dirty="0"/>
              <a:t> the remaining Lawyers (as in the general Banker’s algorithm). </a:t>
            </a:r>
            <a:endParaRPr lang="en-SE" kern="0" dirty="0"/>
          </a:p>
        </p:txBody>
      </p:sp>
    </p:spTree>
    <p:extLst>
      <p:ext uri="{BB962C8B-B14F-4D97-AF65-F5344CB8AC3E}">
        <p14:creationId xmlns:p14="http://schemas.microsoft.com/office/powerpoint/2010/main" val="4965746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thread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p>
          <a:p>
            <a:pPr>
              <a:lnSpc>
                <a:spcPct val="90000"/>
              </a:lnSpc>
            </a:pPr>
            <a:r>
              <a:rPr lang="en-US" altLang="zh-CN" dirty="0">
                <a:ea typeface="宋体" charset="-122"/>
              </a:rPr>
              <a:t>What to do if an actual deadlock is detected?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dirty="0">
                <a:ea typeface="宋体" charset="-122"/>
              </a:rPr>
              <a:t>Deadlock recovery</a:t>
            </a:r>
          </a:p>
        </p:txBody>
      </p:sp>
      <p:sp>
        <p:nvSpPr>
          <p:cNvPr id="2662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zh-CN" sz="2800" dirty="0">
                <a:ea typeface="宋体" charset="-122"/>
              </a:rPr>
              <a:t>Abort all deadlocked </a:t>
            </a:r>
            <a:r>
              <a:rPr lang="en-US" altLang="zh-CN" sz="2800" dirty="0" err="1">
                <a:ea typeface="宋体" charset="-122"/>
              </a:rPr>
              <a:t>threades</a:t>
            </a:r>
            <a:r>
              <a:rPr lang="en-US" altLang="zh-CN" sz="2800" dirty="0">
                <a:ea typeface="宋体" charset="-122"/>
              </a:rPr>
              <a:t>: </a:t>
            </a:r>
          </a:p>
          <a:p>
            <a:pPr marL="928688" lvl="1" indent="-457200">
              <a:lnSpc>
                <a:spcPct val="90000"/>
              </a:lnSpc>
            </a:pPr>
            <a:r>
              <a:rPr lang="en-US" altLang="zh-CN" sz="2400" dirty="0">
                <a:ea typeface="宋体" charset="-122"/>
              </a:rPr>
              <a:t>most common solution implemented in OSs.</a:t>
            </a:r>
          </a:p>
          <a:p>
            <a:pPr marL="533400" indent="-533400">
              <a:lnSpc>
                <a:spcPct val="90000"/>
              </a:lnSpc>
              <a:buFont typeface="Wingdings" pitchFamily="2" charset="2"/>
              <a:buAutoNum type="arabicPeriod"/>
            </a:pPr>
            <a:r>
              <a:rPr lang="en-US" altLang="zh-CN" sz="2800" dirty="0">
                <a:ea typeface="宋体" charset="-122"/>
              </a:rPr>
              <a:t>Rollback: </a:t>
            </a:r>
          </a:p>
          <a:p>
            <a:pPr marL="928688" lvl="1" indent="-457200">
              <a:lnSpc>
                <a:spcPct val="90000"/>
              </a:lnSpc>
            </a:pPr>
            <a:r>
              <a:rPr lang="en-US" altLang="zh-CN" sz="2400" dirty="0">
                <a:ea typeface="宋体" charset="-122"/>
              </a:rPr>
              <a:t>Back up each thread periodically.</a:t>
            </a:r>
          </a:p>
          <a:p>
            <a:pPr marL="928688" lvl="1" indent="-457200">
              <a:lnSpc>
                <a:spcPct val="90000"/>
              </a:lnSpc>
            </a:pPr>
            <a:r>
              <a:rPr lang="en-US" altLang="zh-CN" sz="2400" dirty="0">
                <a:ea typeface="宋体" charset="-122"/>
              </a:rPr>
              <a:t>in case of deadlock roll back to the previous backup (checkpoint). </a:t>
            </a:r>
          </a:p>
          <a:p>
            <a:pPr marL="928688" lvl="1" indent="-457200">
              <a:lnSpc>
                <a:spcPct val="90000"/>
              </a:lnSpc>
            </a:pPr>
            <a:r>
              <a:rPr lang="en-US" altLang="zh-CN" sz="2400" dirty="0">
                <a:ea typeface="宋体" charset="-122"/>
              </a:rPr>
              <a:t>It is possible the deadlock may reoccur.</a:t>
            </a:r>
          </a:p>
          <a:p>
            <a:pPr marL="928688" lvl="1" indent="-457200">
              <a:lnSpc>
                <a:spcPct val="90000"/>
              </a:lnSpc>
            </a:pPr>
            <a:r>
              <a:rPr lang="en-US" altLang="zh-CN" sz="2400" dirty="0">
                <a:ea typeface="宋体" charset="-122"/>
              </a:rPr>
              <a:t>Usually the deadlock will not reoccur due to the nondeterministic nature of the execution of concurrent </a:t>
            </a:r>
            <a:r>
              <a:rPr lang="en-US" altLang="zh-CN" sz="2400" dirty="0" err="1">
                <a:ea typeface="宋体" charset="-122"/>
              </a:rPr>
              <a:t>threades</a:t>
            </a:r>
            <a:r>
              <a:rPr lang="en-US" altLang="zh-CN" sz="2400" dirty="0">
                <a:ea typeface="宋体" charset="-122"/>
              </a:rPr>
              <a:t> (there may be a different interleaving of instruction executions the next time).</a:t>
            </a:r>
          </a:p>
          <a:p>
            <a:pPr lvl="2" eaLnBrk="1" hangingPunct="1">
              <a:lnSpc>
                <a:spcPct val="90000"/>
              </a:lnSpc>
            </a:pPr>
            <a:endParaRPr lang="en-US" altLang="zh-CN" sz="2000" dirty="0">
              <a:ea typeface="宋体"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ea typeface="宋体" charset="-122"/>
              </a:rPr>
              <a:t>Deadlock recovery: 2</a:t>
            </a:r>
          </a:p>
        </p:txBody>
      </p:sp>
      <p:sp>
        <p:nvSpPr>
          <p:cNvPr id="27653" name="Rectangle 3"/>
          <p:cNvSpPr>
            <a:spLocks noGrp="1" noChangeArrowheads="1"/>
          </p:cNvSpPr>
          <p:nvPr>
            <p:ph type="body" idx="1"/>
          </p:nvPr>
        </p:nvSpPr>
        <p:spPr>
          <a:xfrm>
            <a:off x="762000" y="914401"/>
            <a:ext cx="10820400" cy="5427664"/>
          </a:xfrm>
        </p:spPr>
        <p:txBody>
          <a:bodyPr>
            <a:normAutofit lnSpcReduction="10000"/>
          </a:bodyPr>
          <a:lstStyle/>
          <a:p>
            <a:pPr marL="609600" indent="-609600">
              <a:lnSpc>
                <a:spcPct val="90000"/>
              </a:lnSpc>
              <a:buFont typeface="Wingdings" pitchFamily="2" charset="2"/>
              <a:buAutoNum type="arabicPeriod" startAt="3"/>
            </a:pPr>
            <a:r>
              <a:rPr lang="en-US" altLang="zh-CN" dirty="0">
                <a:ea typeface="宋体" charset="-122"/>
              </a:rPr>
              <a:t>Successively abort deadlocked threads. </a:t>
            </a:r>
          </a:p>
          <a:p>
            <a:pPr marL="1004888" lvl="1" indent="-533400">
              <a:lnSpc>
                <a:spcPct val="90000"/>
              </a:lnSpc>
            </a:pPr>
            <a:r>
              <a:rPr lang="en-US" altLang="zh-CN" dirty="0">
                <a:ea typeface="宋体" charset="-122"/>
              </a:rPr>
              <a:t>Abort 1 deadlocked thread at a time.</a:t>
            </a:r>
          </a:p>
          <a:p>
            <a:pPr marL="1004888" lvl="1" indent="-533400">
              <a:lnSpc>
                <a:spcPct val="90000"/>
              </a:lnSpc>
            </a:pPr>
            <a:r>
              <a:rPr lang="en-US" altLang="zh-CN" dirty="0">
                <a:ea typeface="宋体" charset="-122"/>
              </a:rPr>
              <a:t>Then check if the deadlock still occurs</a:t>
            </a:r>
          </a:p>
          <a:p>
            <a:pPr lvl="2" eaLnBrk="1" hangingPunct="1">
              <a:lnSpc>
                <a:spcPct val="90000"/>
              </a:lnSpc>
            </a:pPr>
            <a:r>
              <a:rPr lang="en-US" altLang="zh-CN" sz="2000" dirty="0">
                <a:ea typeface="宋体" charset="-122"/>
              </a:rPr>
              <a:t>If it does abort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aborting any more </a:t>
            </a:r>
            <a:r>
              <a:rPr lang="en-US" altLang="zh-CN" sz="2000" dirty="0" err="1">
                <a:ea typeface="宋体" charset="-122"/>
              </a:rPr>
              <a:t>threades</a:t>
            </a:r>
            <a:r>
              <a:rPr lang="en-US" altLang="zh-CN" sz="2000" dirty="0">
                <a:ea typeface="宋体" charset="-122"/>
              </a:rPr>
              <a:t>.</a:t>
            </a:r>
          </a:p>
          <a:p>
            <a:pPr marL="609600" indent="-609600">
              <a:lnSpc>
                <a:spcPct val="90000"/>
              </a:lnSpc>
              <a:buFont typeface="Wingdings" pitchFamily="2" charset="2"/>
              <a:buAutoNum type="arabicPeriod" startAt="4"/>
            </a:pPr>
            <a:r>
              <a:rPr lang="en-US" altLang="zh-CN" dirty="0">
                <a:ea typeface="宋体" charset="-122"/>
              </a:rPr>
              <a:t>Successively preempt resources from blocked threads</a:t>
            </a:r>
          </a:p>
          <a:p>
            <a:pPr marL="1004888" lvl="1" indent="-533400">
              <a:lnSpc>
                <a:spcPct val="90000"/>
              </a:lnSpc>
            </a:pPr>
            <a:r>
              <a:rPr lang="en-US" altLang="zh-CN" dirty="0">
                <a:ea typeface="宋体" charset="-122"/>
              </a:rPr>
              <a:t>Preempt 1 deadlocked resource in 1 thread.</a:t>
            </a:r>
          </a:p>
          <a:p>
            <a:pPr marL="1004888" lvl="1" indent="-533400">
              <a:lnSpc>
                <a:spcPct val="90000"/>
              </a:lnSpc>
            </a:pPr>
            <a:r>
              <a:rPr lang="en-US" altLang="zh-CN" dirty="0">
                <a:ea typeface="宋体" charset="-122"/>
              </a:rPr>
              <a:t>Roll back that thread to the point where the preempted resource was allocated.</a:t>
            </a:r>
          </a:p>
          <a:p>
            <a:pPr marL="1004888" lvl="1" indent="-533400">
              <a:lnSpc>
                <a:spcPct val="90000"/>
              </a:lnSpc>
            </a:pPr>
            <a:r>
              <a:rPr lang="en-US" altLang="zh-CN" dirty="0">
                <a:ea typeface="宋体" charset="-122"/>
              </a:rPr>
              <a:t>Check if deadlock still occurs</a:t>
            </a:r>
          </a:p>
          <a:p>
            <a:pPr lvl="2" eaLnBrk="1" hangingPunct="1">
              <a:lnSpc>
                <a:spcPct val="90000"/>
              </a:lnSpc>
            </a:pPr>
            <a:r>
              <a:rPr lang="en-US" altLang="zh-CN" sz="2000" dirty="0">
                <a:ea typeface="宋体" charset="-122"/>
              </a:rPr>
              <a:t>If it does preempt resource from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preempting any more resources.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dirty="0">
                <a:ea typeface="宋体" charset="-122"/>
              </a:rPr>
              <a:t>Choosing threads/resources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For options 3 and 4 it is necessary to choose which of the possibly deadlocked threads to abort or which resource to preempt (and the possibly deadlocked thread to preempt it from)</a:t>
            </a:r>
          </a:p>
          <a:p>
            <a:pPr eaLnBrk="1" hangingPunct="1">
              <a:lnSpc>
                <a:spcPct val="90000"/>
              </a:lnSpc>
            </a:pPr>
            <a:r>
              <a:rPr lang="en-US" altLang="zh-CN" sz="2800" dirty="0">
                <a:ea typeface="宋体" charset="-122"/>
              </a:rPr>
              <a:t>Can base this decision on different criteria</a:t>
            </a:r>
          </a:p>
          <a:p>
            <a:pPr lvl="1" eaLnBrk="1" hangingPunct="1">
              <a:lnSpc>
                <a:spcPct val="90000"/>
              </a:lnSpc>
            </a:pPr>
            <a:r>
              <a:rPr lang="en-US" altLang="zh-CN" sz="2400" dirty="0">
                <a:ea typeface="宋体" charset="-122"/>
              </a:rPr>
              <a:t>Lowest priority</a:t>
            </a:r>
          </a:p>
          <a:p>
            <a:pPr lvl="1" eaLnBrk="1" hangingPunct="1">
              <a:lnSpc>
                <a:spcPct val="90000"/>
              </a:lnSpc>
            </a:pPr>
            <a:r>
              <a:rPr lang="en-US" altLang="zh-CN" sz="2400" dirty="0">
                <a:ea typeface="宋体" charset="-122"/>
              </a:rPr>
              <a:t>Most estimated run time remaining</a:t>
            </a:r>
          </a:p>
          <a:p>
            <a:pPr lvl="1" eaLnBrk="1" hangingPunct="1">
              <a:lnSpc>
                <a:spcPct val="90000"/>
              </a:lnSpc>
            </a:pPr>
            <a:r>
              <a:rPr lang="en-US" altLang="zh-CN" sz="2400" dirty="0">
                <a:ea typeface="宋体" charset="-122"/>
              </a:rPr>
              <a:t>Least number of total resources allocated</a:t>
            </a:r>
          </a:p>
          <a:p>
            <a:pPr lvl="1" eaLnBrk="1" hangingPunct="1">
              <a:lnSpc>
                <a:spcPct val="90000"/>
              </a:lnSpc>
            </a:pPr>
            <a:r>
              <a:rPr lang="en-US" altLang="zh-CN" sz="2400" dirty="0">
                <a:ea typeface="宋体" charset="-122"/>
              </a:rPr>
              <a:t>Smallest amount of  CPU consumed so for</a:t>
            </a:r>
          </a:p>
          <a:p>
            <a:pPr lvl="1" eaLnBrk="1" hangingPunct="1">
              <a:lnSpc>
                <a:spcPct val="90000"/>
              </a:lnSpc>
            </a:pPr>
            <a:endParaRPr lang="en-US" altLang="zh-CN" sz="2400" dirty="0">
              <a:ea typeface="宋体"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charset="-122"/>
              </a:rPr>
              <a:t>Issues</a:t>
            </a:r>
          </a:p>
        </p:txBody>
      </p:sp>
      <p:sp>
        <p:nvSpPr>
          <p:cNvPr id="2970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None of these approaches is appropriate for all types of resources</a:t>
            </a:r>
          </a:p>
          <a:p>
            <a:pPr lvl="1" eaLnBrk="1" hangingPunct="1">
              <a:lnSpc>
                <a:spcPct val="80000"/>
              </a:lnSpc>
            </a:pPr>
            <a:r>
              <a:rPr lang="en-US" altLang="zh-CN" sz="2400" dirty="0">
                <a:ea typeface="宋体" charset="-122"/>
              </a:rPr>
              <a:t>Some threads (like updating a database) cannot be killed and rerun safely.</a:t>
            </a:r>
          </a:p>
          <a:p>
            <a:pPr lvl="1" eaLnBrk="1" hangingPunct="1">
              <a:lnSpc>
                <a:spcPct val="80000"/>
              </a:lnSpc>
            </a:pPr>
            <a:r>
              <a:rPr lang="en-US" altLang="zh-CN" sz="2400" dirty="0">
                <a:ea typeface="宋体" charset="-122"/>
              </a:rPr>
              <a:t>Some resources cannot be safely preempted (some of these like printers can be preempted if spooling is used).</a:t>
            </a:r>
          </a:p>
          <a:p>
            <a:pPr lvl="1" eaLnBrk="1" hangingPunct="1">
              <a:lnSpc>
                <a:spcPct val="80000"/>
              </a:lnSpc>
            </a:pPr>
            <a:r>
              <a:rPr lang="en-US" altLang="zh-CN" sz="2400" dirty="0">
                <a:ea typeface="宋体" charset="-122"/>
              </a:rPr>
              <a:t>Some threads cannot be rolled back.</a:t>
            </a:r>
          </a:p>
          <a:p>
            <a:pPr lvl="2" eaLnBrk="1" hangingPunct="1">
              <a:lnSpc>
                <a:spcPct val="80000"/>
              </a:lnSpc>
            </a:pPr>
            <a:r>
              <a:rPr lang="en-US" altLang="zh-CN" sz="2000" dirty="0">
                <a:ea typeface="宋体" charset="-122"/>
              </a:rPr>
              <a:t>How do you roll back shared variables that have been successively updated by multiple threads.</a:t>
            </a:r>
          </a:p>
          <a:p>
            <a:pPr lvl="1" eaLnBrk="1" hangingPunct="1">
              <a:lnSpc>
                <a:spcPct val="80000"/>
              </a:lnSpc>
            </a:pPr>
            <a:r>
              <a:rPr lang="en-US" altLang="zh-CN" sz="2400" dirty="0">
                <a:ea typeface="宋体" charset="-122"/>
              </a:rPr>
              <a:t>Thread rollback is expensive.</a:t>
            </a:r>
          </a:p>
          <a:p>
            <a:pPr lvl="2" eaLnBrk="1" hangingPunct="1">
              <a:lnSpc>
                <a:spcPct val="80000"/>
              </a:lnSpc>
            </a:pPr>
            <a:r>
              <a:rPr lang="en-US" altLang="zh-CN" sz="2000" dirty="0">
                <a:ea typeface="宋体" charset="-122"/>
              </a:rPr>
              <a:t>Successive checkpoints must save both image and state.</a:t>
            </a:r>
          </a:p>
          <a:p>
            <a:pPr lvl="2" eaLnBrk="1" hangingPunct="1">
              <a:lnSpc>
                <a:spcPct val="80000"/>
              </a:lnSpc>
            </a:pPr>
            <a:r>
              <a:rPr lang="en-US" altLang="zh-CN" sz="2000" dirty="0">
                <a:ea typeface="宋体" charset="-122"/>
              </a:rPr>
              <a:t>Multiple checkpoints need to be saved for a thread.</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Thread A sends a request message to thread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lnSpcReduction="10000"/>
          </a:bodyPr>
          <a:lstStyle/>
          <a:p>
            <a:pPr>
              <a:lnSpc>
                <a:spcPct val="85000"/>
              </a:lnSpc>
            </a:pPr>
            <a:r>
              <a:rPr lang="en-US" dirty="0"/>
              <a:t>Look one step ahead: upon receiving a request from a thread, assume the request is granted hypothetically, run deadlock detection algorithm to evaluate if the system is in a safe state. </a:t>
            </a:r>
          </a:p>
          <a:p>
            <a:pPr lvl="1">
              <a:lnSpc>
                <a:spcPct val="85000"/>
              </a:lnSpc>
            </a:pPr>
            <a:r>
              <a:rPr lang="en-US" dirty="0"/>
              <a:t>A state is safe if from this state, there exists a sequence of thread executions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with P</a:t>
            </a:r>
            <a:r>
              <a:rPr lang="en-US" baseline="-25000" dirty="0"/>
              <a:t>1</a:t>
            </a:r>
            <a:r>
              <a:rPr lang="en-US" dirty="0"/>
              <a:t> requesting all remaining resources, finishing, then T</a:t>
            </a:r>
            <a:r>
              <a:rPr lang="en-US" baseline="-25000" dirty="0"/>
              <a:t>2</a:t>
            </a:r>
            <a:r>
              <a:rPr lang="en-US" dirty="0"/>
              <a:t> requesting all remaining resources, etc..that can finish successfully.</a:t>
            </a:r>
          </a:p>
          <a:p>
            <a:pPr>
              <a:lnSpc>
                <a:spcPct val="85000"/>
              </a:lnSpc>
            </a:pPr>
            <a:r>
              <a:rPr lang="en-US" dirty="0"/>
              <a:t>Grant the request if next state is safe.</a:t>
            </a:r>
          </a:p>
          <a:p>
            <a:r>
              <a:rPr lang="en-US" dirty="0"/>
              <a:t>Algorithm allocates resources dynamically, and allows the sum of maximum resource needs of all current </a:t>
            </a:r>
            <a:r>
              <a:rPr lang="en-US" dirty="0" err="1"/>
              <a:t>threades</a:t>
            </a:r>
            <a:r>
              <a:rPr lang="en-US" dirty="0"/>
              <a:t> to be greater than total resources</a:t>
            </a:r>
          </a:p>
          <a:p>
            <a:r>
              <a:rPr lang="en-US" dirty="0"/>
              <a:t>It is a conservative algorithm, since each thread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Summary of Banker’s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anim calcmode="lin" valueType="num">
                                      <p:cBhvr additive="base">
                                        <p:cTn id="11"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 calcmode="lin" valueType="num">
                                      <p:cBhvr additive="base">
                                        <p:cTn id="17"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40675">
                                            <p:txEl>
                                              <p:pRg st="3" end="3"/>
                                            </p:txEl>
                                          </p:spTgt>
                                        </p:tgtEl>
                                        <p:attrNameLst>
                                          <p:attrName>style.visibility</p:attrName>
                                        </p:attrNameLst>
                                      </p:cBhvr>
                                      <p:to>
                                        <p:strVal val="visible"/>
                                      </p:to>
                                    </p:set>
                                    <p:anim calcmode="lin" valueType="num">
                                      <p:cBhvr additive="base">
                                        <p:cTn id="23"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40675">
                                            <p:txEl>
                                              <p:pRg st="4" end="4"/>
                                            </p:txEl>
                                          </p:spTgt>
                                        </p:tgtEl>
                                        <p:attrNameLst>
                                          <p:attrName>style.visibility</p:attrName>
                                        </p:attrNameLst>
                                      </p:cBhvr>
                                      <p:to>
                                        <p:strVal val="visible"/>
                                      </p:to>
                                    </p:set>
                                    <p:anim calcmode="lin" valueType="num">
                                      <p:cBhvr additive="base">
                                        <p:cTn id="29" dur="500" fill="hold"/>
                                        <p:tgtEl>
                                          <p:spTgt spid="54067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40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8534400" y="838200"/>
            <a:ext cx="3072831" cy="3072831"/>
          </a:xfrm>
          <a:prstGeom prst="rect">
            <a:avLst/>
          </a:prstGeom>
          <a:noFill/>
          <a:ln w="9525">
            <a:noFill/>
            <a:miter lim="800000"/>
            <a:headEnd/>
            <a:tailEnd/>
          </a:ln>
        </p:spPr>
      </p:pic>
      <p:sp>
        <p:nvSpPr>
          <p:cNvPr id="86018" name="Rectangle 2"/>
          <p:cNvSpPr>
            <a:spLocks noGrp="1" noChangeArrowheads="1"/>
          </p:cNvSpPr>
          <p:nvPr>
            <p:ph type="title"/>
          </p:nvPr>
        </p:nvSpPr>
        <p:spPr/>
        <p:txBody>
          <a:bodyPr/>
          <a:lstStyle/>
          <a:p>
            <a:r>
              <a:rPr lang="en-US" altLang="ko-KR" dirty="0">
                <a:ea typeface="宋体" charset="-122"/>
              </a:rPr>
              <a:t>Dining philosophers</a:t>
            </a:r>
          </a:p>
        </p:txBody>
      </p:sp>
      <p:sp>
        <p:nvSpPr>
          <p:cNvPr id="86019" name="Rectangle 3"/>
          <p:cNvSpPr>
            <a:spLocks noGrp="1" noChangeArrowheads="1"/>
          </p:cNvSpPr>
          <p:nvPr>
            <p:ph type="body" idx="1"/>
          </p:nvPr>
        </p:nvSpPr>
        <p:spPr>
          <a:xfrm>
            <a:off x="762000" y="957262"/>
            <a:ext cx="10286999" cy="4943475"/>
          </a:xfrm>
        </p:spPr>
        <p:txBody>
          <a:bodyPr/>
          <a:lstStyle/>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p:txBody>
      </p:sp>
      <p:sp>
        <p:nvSpPr>
          <p:cNvPr id="3" name="TextBox 2">
            <a:extLst>
              <a:ext uri="{FF2B5EF4-FFF2-40B4-BE49-F238E27FC236}">
                <a16:creationId xmlns:a16="http://schemas.microsoft.com/office/drawing/2014/main" id="{557F4998-3117-BDAD-5A1C-F025FF135190}"/>
              </a:ext>
            </a:extLst>
          </p:cNvPr>
          <p:cNvSpPr txBox="1"/>
          <p:nvPr/>
        </p:nvSpPr>
        <p:spPr>
          <a:xfrm>
            <a:off x="4343400" y="6324600"/>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0" dirty="0">
                <a:latin typeface="Gill Sans" panose="020B0502020104020203"/>
              </a:rPr>
              <a:t>DINING-PHILOSOPHERS PROBLEM: SIMPLIFIED</a:t>
            </a:r>
          </a:p>
          <a:p>
            <a:r>
              <a:rPr lang="en-GB" sz="1200" b="0" dirty="0">
                <a:latin typeface="Gill Sans" panose="020B0502020104020203"/>
                <a:hlinkClick r:id="rId4"/>
              </a:rPr>
              <a:t>https://www.youtube.com/watch?v=VSkvwzqo-Pk</a:t>
            </a:r>
            <a:r>
              <a:rPr lang="en-GB" sz="1200" b="0" dirty="0">
                <a:latin typeface="Gill Sans" panose="020B0502020104020203"/>
              </a:rPr>
              <a:t> </a:t>
            </a:r>
            <a:endParaRPr lang="en-SE" sz="1200" b="0" dirty="0">
              <a:latin typeface="Gill Sans" panose="020B0502020104020203"/>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7</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Techniques</a:t>
            </a:r>
          </a:p>
        </p:txBody>
      </p:sp>
      <p:sp>
        <p:nvSpPr>
          <p:cNvPr id="3" name="Content Placeholder 2"/>
          <p:cNvSpPr>
            <a:spLocks noGrp="1"/>
          </p:cNvSpPr>
          <p:nvPr>
            <p:ph idx="1"/>
          </p:nvPr>
        </p:nvSpPr>
        <p:spPr>
          <a:xfrm>
            <a:off x="685800" y="762000"/>
            <a:ext cx="11074400" cy="4114800"/>
          </a:xfrm>
        </p:spPr>
        <p:txBody>
          <a:bodyPr>
            <a:normAutofit fontScale="70000" lnSpcReduction="20000"/>
          </a:bodyPr>
          <a:lstStyle/>
          <a:p>
            <a:r>
              <a:rPr lang="en-US" altLang="zh-CN" dirty="0">
                <a:ea typeface="宋体" charset="-122"/>
              </a:rPr>
              <a:t>Break “mutual exclusion” by spooling resources</a:t>
            </a:r>
            <a:endParaRPr lang="en-US" dirty="0"/>
          </a:p>
          <a:p>
            <a:r>
              <a:rPr lang="en-US" dirty="0"/>
              <a:t>Break “</a:t>
            </a:r>
            <a:r>
              <a:rPr lang="en-US" altLang="zh-CN" dirty="0">
                <a:ea typeface="宋体" charset="-122"/>
              </a:rPr>
              <a:t>hold and wait” condition: </a:t>
            </a:r>
            <a:r>
              <a:rPr lang="en-US" dirty="0"/>
              <a:t>Make all </a:t>
            </a:r>
            <a:r>
              <a:rPr lang="en-US" dirty="0" err="1"/>
              <a:t>threades</a:t>
            </a:r>
            <a:r>
              <a:rPr lang="en-US" dirty="0"/>
              <a:t> request everything they’ll need at the beginning. </a:t>
            </a:r>
          </a:p>
          <a:p>
            <a:pPr lvl="1"/>
            <a:r>
              <a:rPr lang="en-US" dirty="0"/>
              <a:t>Problem: Predicting future is hard, tend to over-estimate resources</a:t>
            </a:r>
          </a:p>
          <a:p>
            <a:pPr lvl="1"/>
            <a:r>
              <a:rPr lang="en-US" dirty="0"/>
              <a:t>Example:</a:t>
            </a:r>
          </a:p>
          <a:p>
            <a:pPr lvl="2"/>
            <a:r>
              <a:rPr lang="en-US" dirty="0"/>
              <a:t>If need 2 forks, request both at same time (our solution to dining philosopher problem)</a:t>
            </a:r>
          </a:p>
          <a:p>
            <a:r>
              <a:rPr lang="en-US" dirty="0"/>
              <a:t>Break “circular wait” condition: </a:t>
            </a:r>
          </a:p>
          <a:p>
            <a:pPr lvl="1"/>
            <a:r>
              <a:rPr lang="en-US" dirty="0"/>
              <a:t>Force all </a:t>
            </a:r>
            <a:r>
              <a:rPr lang="en-US" dirty="0" err="1"/>
              <a:t>threades</a:t>
            </a:r>
            <a:r>
              <a:rPr lang="en-US" dirty="0"/>
              <a:t> to request resources in a particular order to prevent cyclic use of resources. Example:</a:t>
            </a:r>
          </a:p>
          <a:p>
            <a:pPr lvl="2"/>
            <a:r>
              <a:rPr lang="en-US" dirty="0"/>
              <a:t>Request disk, then memory, then…</a:t>
            </a:r>
          </a:p>
          <a:p>
            <a:pPr lvl="2"/>
            <a:r>
              <a:rPr lang="en-US" dirty="0"/>
              <a:t>Recall: simple solution to dining philosopher problem</a:t>
            </a:r>
          </a:p>
          <a:p>
            <a:pPr lvl="2"/>
            <a:r>
              <a:rPr lang="en-US" dirty="0"/>
              <a:t>May not be practical, since runtime resource usage pattern is generally unknown</a:t>
            </a:r>
          </a:p>
          <a:p>
            <a:pPr lvl="1"/>
            <a:r>
              <a:rPr lang="en-US" dirty="0"/>
              <a:t>Banker’s algorithm can prevent future “circular wait” conditions by detecting </a:t>
            </a:r>
            <a:r>
              <a:rPr lang="en-US" i="1" dirty="0"/>
              <a:t>potential</a:t>
            </a:r>
            <a:r>
              <a:rPr lang="en-US" dirty="0"/>
              <a:t> deadlocks</a:t>
            </a:r>
          </a:p>
          <a:p>
            <a:r>
              <a:rPr lang="en-US" dirty="0"/>
              <a:t>Break “no preemption” condition:</a:t>
            </a:r>
          </a:p>
          <a:p>
            <a:pPr lvl="1"/>
            <a:r>
              <a:rPr lang="en-GB" dirty="0"/>
              <a:t>Forcibly remove resources from threads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766603835"/>
              </p:ext>
            </p:extLst>
          </p:nvPr>
        </p:nvGraphicFramePr>
        <p:xfrm>
          <a:off x="3276600" y="4436622"/>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Spooling</a:t>
            </a:r>
          </a:p>
        </p:txBody>
      </p:sp>
      <p:sp>
        <p:nvSpPr>
          <p:cNvPr id="3" name="Content Placeholder 2"/>
          <p:cNvSpPr>
            <a:spLocks noGrp="1"/>
          </p:cNvSpPr>
          <p:nvPr>
            <p:ph idx="1"/>
          </p:nvPr>
        </p:nvSpPr>
        <p:spPr/>
        <p:txBody>
          <a:bodyPr>
            <a:normAutofit/>
          </a:bodyPr>
          <a:lstStyle/>
          <a:p>
            <a:r>
              <a:rPr lang="en-US" dirty="0"/>
              <a:t>A single daemon thread directly uses the resource; other </a:t>
            </a:r>
            <a:r>
              <a:rPr lang="en-US" dirty="0" err="1"/>
              <a:t>threades</a:t>
            </a:r>
            <a:r>
              <a:rPr lang="en-US" dirty="0"/>
              <a:t> send their requests to the daemon, e.g.:</a:t>
            </a:r>
          </a:p>
          <a:p>
            <a:r>
              <a:rPr lang="en-US" dirty="0"/>
              <a:t>The resource is no longer directly shared by multiple </a:t>
            </a:r>
            <a:r>
              <a:rPr lang="en-US" dirty="0" err="1"/>
              <a:t>threades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98403</TotalTime>
  <Pages>60</Pages>
  <Words>5662</Words>
  <Application>Microsoft Office PowerPoint</Application>
  <PresentationFormat>Widescreen</PresentationFormat>
  <Paragraphs>618</Paragraphs>
  <Slides>54</Slides>
  <Notes>27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9"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Dining philosophers</vt:lpstr>
      <vt:lpstr>Handling Deadlocks</vt:lpstr>
      <vt:lpstr>Deadlock Prevention Techniques</vt:lpstr>
      <vt:lpstr>Spooling</vt:lpstr>
      <vt:lpstr>Request all resources initially</vt:lpstr>
      <vt:lpstr>Order resources numerically</vt:lpstr>
      <vt:lpstr>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 preliminaries</vt:lpstr>
      <vt:lpstr>Banker’s algorithm</vt:lpstr>
      <vt:lpstr>Banker’s algorithm cont’</vt:lpstr>
      <vt:lpstr>An example system: starting state</vt:lpstr>
      <vt:lpstr>Request to check for safety</vt:lpstr>
      <vt:lpstr>An example system: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vt:lpstr>
      <vt:lpstr>Unsafe state vs. deadlock</vt:lpstr>
      <vt:lpstr>Banker’s algo applied to Dinning Philosophers</vt:lpstr>
      <vt:lpstr>Banker’s algo applied to Dinning Philosophers cont’</vt:lpstr>
      <vt:lpstr>When 4 philosophers each holds his left fork</vt:lpstr>
      <vt:lpstr>The deadlocked state when each holds his left fork</vt:lpstr>
      <vt:lpstr>Multi-Armed Lawyers</vt:lpstr>
      <vt:lpstr>Example: 5 Lawyers, each with 2 arms, 5 chopsticks</vt:lpstr>
      <vt:lpstr>Multi-Armed Lawyers Solution w/ Monitors</vt:lpstr>
      <vt:lpstr>BankerCheck()</vt:lpstr>
      <vt:lpstr>Minimum Resource Constraint</vt:lpstr>
      <vt:lpstr>When to run Banker’s algorithm?</vt:lpstr>
      <vt:lpstr>Deadlock recovery</vt:lpstr>
      <vt:lpstr>Deadlock recovery: 2</vt:lpstr>
      <vt:lpstr>Choosing threads/resources</vt:lpstr>
      <vt:lpstr>Issues</vt:lpstr>
      <vt:lpstr>Communication deadlocks</vt:lpstr>
      <vt:lpstr>Summary of Banker’s algorithm</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1041</cp:revision>
  <cp:lastPrinted>2022-03-15T20:14:46Z</cp:lastPrinted>
  <dcterms:created xsi:type="dcterms:W3CDTF">1995-08-12T11:37:26Z</dcterms:created>
  <dcterms:modified xsi:type="dcterms:W3CDTF">2025-02-24T03:30:51Z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