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57" r:id="rId2"/>
    <p:sldId id="1384" r:id="rId3"/>
    <p:sldId id="1385" r:id="rId4"/>
    <p:sldId id="1386" r:id="rId5"/>
    <p:sldId id="1387" r:id="rId6"/>
    <p:sldId id="1388" r:id="rId7"/>
    <p:sldId id="1389" r:id="rId8"/>
    <p:sldId id="381" r:id="rId9"/>
    <p:sldId id="383" r:id="rId10"/>
    <p:sldId id="1383" r:id="rId1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391" autoAdjust="0"/>
    <p:restoredTop sz="83268" autoAdjust="0"/>
  </p:normalViewPr>
  <p:slideViewPr>
    <p:cSldViewPr>
      <p:cViewPr varScale="1">
        <p:scale>
          <a:sx n="68" d="100"/>
          <a:sy n="68" d="100"/>
        </p:scale>
        <p:origin x="1109"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5461000" cy="533400"/>
          </a:xfrm>
        </p:spPr>
        <p:txBody>
          <a:bodyPr/>
          <a:lstStyle/>
          <a:p>
            <a:r>
              <a:rPr lang="en-GB" dirty="0"/>
              <a:t>Quiz: Deadlocks II</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L1.wait();</a:t>
            </a:r>
          </a:p>
          <a:p>
            <a:pPr lvl="1"/>
            <a:r>
              <a:rPr lang="en-GB" dirty="0"/>
              <a:t>thread 2: L3.wait();</a:t>
            </a:r>
          </a:p>
          <a:p>
            <a:pPr lvl="1"/>
            <a:r>
              <a:rPr lang="en-GB" dirty="0"/>
              <a:t>thread 3: L2.wait();</a:t>
            </a:r>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22592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(There is no other constraint on the numbers of knives, forks, or lawyers.) Each lawyer follows the following steps:</a:t>
            </a:r>
          </a:p>
          <a:p>
            <a:r>
              <a:rPr lang="en-GB" dirty="0"/>
              <a:t>(1) Pick up a knife </a:t>
            </a:r>
          </a:p>
          <a:p>
            <a:r>
              <a:rPr lang="en-GB" dirty="0"/>
              <a:t>(2) Pick up a fork </a:t>
            </a:r>
          </a:p>
          <a:p>
            <a:r>
              <a:rPr lang="en-GB" dirty="0"/>
              <a:t>(3) Eat</a:t>
            </a:r>
          </a:p>
          <a:p>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9963944" y="4306536"/>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22381" y="2514600"/>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882731" y="5446361"/>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60307" y="4306536"/>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60307" y="2514600"/>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r>
              <a:rPr lang="en-GB" dirty="0"/>
              <a:t>(1) Pick up 2 knives atomically</a:t>
            </a:r>
          </a:p>
          <a:p>
            <a:r>
              <a:rPr lang="en-GB" dirty="0"/>
              <a:t>(2) Pick up 2 forks atomically</a:t>
            </a:r>
          </a:p>
          <a:p>
            <a:r>
              <a:rPr lang="en-GB" dirty="0"/>
              <a:t>(3) Eat</a:t>
            </a:r>
          </a:p>
          <a:p>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4306536"/>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569170"/>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446361"/>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4306536"/>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569170"/>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fontScale="92500"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r>
              <a:rPr lang="en-GB" dirty="0"/>
              <a:t>(1) Pick up a knife </a:t>
            </a:r>
          </a:p>
          <a:p>
            <a:r>
              <a:rPr lang="en-GB" dirty="0"/>
              <a:t>(2) Pick up another knife</a:t>
            </a:r>
          </a:p>
          <a:p>
            <a:r>
              <a:rPr lang="en-GB" dirty="0"/>
              <a:t>(3) Pick up a fork </a:t>
            </a:r>
          </a:p>
          <a:p>
            <a:r>
              <a:rPr lang="en-GB" dirty="0"/>
              <a:t>(4) Pick up another fork</a:t>
            </a:r>
          </a:p>
          <a:p>
            <a:r>
              <a:rPr lang="en-GB" dirty="0"/>
              <a:t>(5) Eat</a:t>
            </a:r>
          </a:p>
          <a:p>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ANS1: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ANS2: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86159" y="2355881"/>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86159" y="2355881"/>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Object 8">
                <a:extLst>
                  <a:ext uri="{FF2B5EF4-FFF2-40B4-BE49-F238E27FC236}">
                    <a16:creationId xmlns:a16="http://schemas.microsoft.com/office/drawing/2014/main" id="{8B4A5A5E-888A-4AC1-CCA4-2666AECA4071}"/>
                  </a:ext>
                </a:extLst>
              </p:cNvPr>
              <p:cNvSpPr txBox="1"/>
              <p:nvPr/>
            </p:nvSpPr>
            <p:spPr bwMode="auto">
              <a:xfrm>
                <a:off x="5766886" y="474544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xmlns="">
          <p:sp>
            <p:nvSpPr>
              <p:cNvPr id="8" name="Object 8">
                <a:extLst>
                  <a:ext uri="{FF2B5EF4-FFF2-40B4-BE49-F238E27FC236}">
                    <a16:creationId xmlns:a16="http://schemas.microsoft.com/office/drawing/2014/main" id="{8B4A5A5E-888A-4AC1-CCA4-2666AECA4071}"/>
                  </a:ext>
                </a:extLst>
              </p:cNvPr>
              <p:cNvSpPr txBox="1">
                <a:spLocks noRot="1" noChangeAspect="1" noMove="1" noResize="1" noEditPoints="1" noAdjustHandles="1" noChangeArrowheads="1" noChangeShapeType="1" noTextEdit="1"/>
              </p:cNvSpPr>
              <p:nvPr/>
            </p:nvSpPr>
            <p:spPr bwMode="auto">
              <a:xfrm>
                <a:off x="5766886" y="4745445"/>
                <a:ext cx="2310314" cy="449263"/>
              </a:xfrm>
              <a:prstGeom prst="rect">
                <a:avLst/>
              </a:prstGeom>
              <a:blipFill>
                <a:blip r:embed="rId3"/>
                <a:stretch>
                  <a:fillRect l="-528" b="-2703"/>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05282522-2241-2BF8-0AD4-91AC8515D634}"/>
              </a:ext>
            </a:extLst>
          </p:cNvPr>
          <p:cNvSpPr txBox="1"/>
          <p:nvPr/>
        </p:nvSpPr>
        <p:spPr>
          <a:xfrm>
            <a:off x="5364212" y="440052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13" name="TextBox 12">
            <a:extLst>
              <a:ext uri="{FF2B5EF4-FFF2-40B4-BE49-F238E27FC236}">
                <a16:creationId xmlns:a16="http://schemas.microsoft.com/office/drawing/2014/main" id="{A36F3C78-150B-401A-3DF8-FF4B619D2820}"/>
              </a:ext>
            </a:extLst>
          </p:cNvPr>
          <p:cNvSpPr txBox="1"/>
          <p:nvPr/>
        </p:nvSpPr>
        <p:spPr>
          <a:xfrm>
            <a:off x="8836255" y="440052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144889" y="1676400"/>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threads P0 through P4; 4 resource types with 10, 5, 6, 5 instances each.</a:t>
            </a:r>
          </a:p>
          <a:p>
            <a:pPr>
              <a:lnSpc>
                <a:spcPct val="90000"/>
              </a:lnSpc>
            </a:pPr>
            <a:r>
              <a:rPr lang="en-GB" altLang="zh-CN" sz="2800" b="0" kern="0" dirty="0">
                <a:latin typeface="Gill Sans" panose="020B0502020104020203"/>
                <a:ea typeface="宋体" charset="-122"/>
              </a:rPr>
              <a:t>Current system state  encoded in matrices </a:t>
            </a:r>
            <a:r>
              <a:rPr lang="en-GB" altLang="zh-CN" sz="2800" b="0" i="1" kern="0" dirty="0">
                <a:latin typeface="Gill Sans" panose="020B0502020104020203"/>
                <a:ea typeface="宋体" charset="-122"/>
              </a:rPr>
              <a:t>R, C </a:t>
            </a:r>
            <a:r>
              <a:rPr lang="en-GB" altLang="zh-CN" sz="2800" b="0" kern="0" dirty="0">
                <a:latin typeface="Gill Sans" panose="020B0502020104020203"/>
                <a:ea typeface="宋体" charset="-122"/>
              </a:rPr>
              <a:t>and vector </a:t>
            </a:r>
            <a:r>
              <a:rPr lang="en-GB" altLang="zh-CN" sz="2800" b="0" i="1" kern="0" dirty="0">
                <a:latin typeface="Gill Sans" panose="020B0502020104020203"/>
                <a:ea typeface="宋体" charset="-122"/>
              </a:rPr>
              <a:t>E.</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910577" y="2315238"/>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910577" y="2315238"/>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Object 8">
                <a:extLst>
                  <a:ext uri="{FF2B5EF4-FFF2-40B4-BE49-F238E27FC236}">
                    <a16:creationId xmlns:a16="http://schemas.microsoft.com/office/drawing/2014/main" id="{E0B0D861-7422-6B09-1146-2956C9308FD5}"/>
                  </a:ext>
                </a:extLst>
              </p:cNvPr>
              <p:cNvSpPr txBox="1"/>
              <p:nvPr/>
            </p:nvSpPr>
            <p:spPr bwMode="auto">
              <a:xfrm>
                <a:off x="9106956" y="474544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37" name="Object 8">
                <a:extLst>
                  <a:ext uri="{FF2B5EF4-FFF2-40B4-BE49-F238E27FC236}">
                    <a16:creationId xmlns:a16="http://schemas.microsoft.com/office/drawing/2014/main" id="{E0B0D861-7422-6B09-1146-2956C9308FD5}"/>
                  </a:ext>
                </a:extLst>
              </p:cNvPr>
              <p:cNvSpPr txBox="1">
                <a:spLocks noRot="1" noChangeAspect="1" noMove="1" noResize="1" noEditPoints="1" noAdjustHandles="1" noChangeArrowheads="1" noChangeShapeType="1" noTextEdit="1"/>
              </p:cNvSpPr>
              <p:nvPr/>
            </p:nvSpPr>
            <p:spPr bwMode="auto">
              <a:xfrm>
                <a:off x="9106956" y="4745445"/>
                <a:ext cx="2225495" cy="449263"/>
              </a:xfrm>
              <a:prstGeom prst="rect">
                <a:avLst/>
              </a:prstGeom>
              <a:blipFill>
                <a:blip r:embed="rId5"/>
                <a:stretch>
                  <a:fillRect l="-822"/>
                </a:stretch>
              </a:blipFill>
            </p:spPr>
            <p:txBody>
              <a:bodyPr/>
              <a:lstStyle/>
              <a:p>
                <a:r>
                  <a:rPr lang="en-SE">
                    <a:noFill/>
                  </a:rPr>
                  <a:t> </a:t>
                </a:r>
              </a:p>
            </p:txBody>
          </p:sp>
        </mc:Fallback>
      </mc:AlternateContent>
      <p:sp>
        <p:nvSpPr>
          <p:cNvPr id="38" name="TextBox 37">
            <a:extLst>
              <a:ext uri="{FF2B5EF4-FFF2-40B4-BE49-F238E27FC236}">
                <a16:creationId xmlns:a16="http://schemas.microsoft.com/office/drawing/2014/main" id="{5DDFDB70-DB09-A8AE-ECFA-29BC2D3C2A06}"/>
              </a:ext>
            </a:extLst>
          </p:cNvPr>
          <p:cNvSpPr txBox="1"/>
          <p:nvPr/>
        </p:nvSpPr>
        <p:spPr>
          <a:xfrm>
            <a:off x="5377716" y="199817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9" name="TextBox 38">
            <a:extLst>
              <a:ext uri="{FF2B5EF4-FFF2-40B4-BE49-F238E27FC236}">
                <a16:creationId xmlns:a16="http://schemas.microsoft.com/office/drawing/2014/main" id="{3C668693-DC80-5EB2-C55A-1A4F500873ED}"/>
              </a:ext>
            </a:extLst>
          </p:cNvPr>
          <p:cNvSpPr txBox="1"/>
          <p:nvPr/>
        </p:nvSpPr>
        <p:spPr>
          <a:xfrm>
            <a:off x="8821425" y="1998174"/>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Tree>
    <p:extLst>
      <p:ext uri="{BB962C8B-B14F-4D97-AF65-F5344CB8AC3E}">
        <p14:creationId xmlns:p14="http://schemas.microsoft.com/office/powerpoint/2010/main" val="22384733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516442" y="390291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516442" y="3902917"/>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1797169" y="601079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1797169" y="6010795"/>
                <a:ext cx="2310314" cy="449263"/>
              </a:xfrm>
              <a:prstGeom prst="rect">
                <a:avLst/>
              </a:prstGeom>
              <a:blipFill>
                <a:blip r:embed="rId3"/>
                <a:stretch>
                  <a:fillRect l="-792" b="-2703"/>
                </a:stretch>
              </a:blipFill>
            </p:spPr>
            <p:txBody>
              <a:bodyPr/>
              <a:lstStyle/>
              <a:p>
                <a:r>
                  <a:rPr lang="en-SE">
                    <a:noFill/>
                  </a:rPr>
                  <a:t> </a:t>
                </a:r>
              </a:p>
            </p:txBody>
          </p:sp>
        </mc:Fallback>
      </mc:AlternateContent>
      <p:sp>
        <p:nvSpPr>
          <p:cNvPr id="8" name="TextBox 7">
            <a:extLst>
              <a:ext uri="{FF2B5EF4-FFF2-40B4-BE49-F238E27FC236}">
                <a16:creationId xmlns:a16="http://schemas.microsoft.com/office/drawing/2014/main" id="{FFB835C5-DBFA-BB6A-F292-E7C48CD17C00}"/>
              </a:ext>
            </a:extLst>
          </p:cNvPr>
          <p:cNvSpPr txBox="1"/>
          <p:nvPr/>
        </p:nvSpPr>
        <p:spPr>
          <a:xfrm>
            <a:off x="1394495" y="566587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9" name="TextBox 8">
            <a:extLst>
              <a:ext uri="{FF2B5EF4-FFF2-40B4-BE49-F238E27FC236}">
                <a16:creationId xmlns:a16="http://schemas.microsoft.com/office/drawing/2014/main" id="{D2A9485F-6C20-E7C5-F5E9-68F2F8928537}"/>
              </a:ext>
            </a:extLst>
          </p:cNvPr>
          <p:cNvSpPr txBox="1"/>
          <p:nvPr/>
        </p:nvSpPr>
        <p:spPr>
          <a:xfrm>
            <a:off x="4866538" y="566587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4940860" y="3862274"/>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4940860" y="3862274"/>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5137239" y="601079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5137239" y="6010795"/>
                <a:ext cx="2225495" cy="449263"/>
              </a:xfrm>
              <a:prstGeom prst="rect">
                <a:avLst/>
              </a:prstGeom>
              <a:blipFill>
                <a:blip r:embed="rId5"/>
                <a:stretch>
                  <a:fillRect l="-822"/>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09D9AD05-A594-0875-38FF-4AAB3243B7A9}"/>
              </a:ext>
            </a:extLst>
          </p:cNvPr>
          <p:cNvSpPr txBox="1"/>
          <p:nvPr/>
        </p:nvSpPr>
        <p:spPr>
          <a:xfrm>
            <a:off x="1407999" y="3545210"/>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13" name="TextBox 12">
            <a:extLst>
              <a:ext uri="{FF2B5EF4-FFF2-40B4-BE49-F238E27FC236}">
                <a16:creationId xmlns:a16="http://schemas.microsoft.com/office/drawing/2014/main" id="{6ADDC547-7357-037D-BA58-2A4C2740916D}"/>
              </a:ext>
            </a:extLst>
          </p:cNvPr>
          <p:cNvSpPr txBox="1"/>
          <p:nvPr/>
        </p:nvSpPr>
        <p:spPr>
          <a:xfrm>
            <a:off x="4851708" y="3545210"/>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8231529" y="3957517"/>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8231529" y="3957517"/>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8229600" y="3554307"/>
            <a:ext cx="3175869" cy="400110"/>
          </a:xfrm>
          <a:prstGeom prst="rect">
            <a:avLst/>
          </a:prstGeom>
          <a:noFill/>
        </p:spPr>
        <p:txBody>
          <a:bodyPr wrap="none" rtlCol="0">
            <a:spAutoFit/>
          </a:bodyPr>
          <a:lstStyle/>
          <a:p>
            <a:r>
              <a:rPr lang="en-GB" sz="2000" b="0" dirty="0">
                <a:solidFill>
                  <a:schemeClr val="dk1"/>
                </a:solidFill>
                <a:latin typeface="+mn-lt"/>
                <a:ea typeface="+mn-ea"/>
                <a:cs typeface="+mn-cs"/>
              </a:rPr>
              <a:t>Resources needed matrix</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lnSpcReduction="10000"/>
          </a:bodyPr>
          <a:lstStyle/>
          <a:p>
            <a:r>
              <a:rPr lang="en-GB" sz="2000" dirty="0"/>
              <a:t>First compute the Resources needed matrix </a:t>
            </a:r>
            <a:r>
              <a:rPr lang="en-GB" sz="2000" i="1" dirty="0"/>
              <a:t>R-C</a:t>
            </a:r>
            <a:r>
              <a:rPr lang="en-GB" sz="2000" dirty="0"/>
              <a:t> and Resources available vector </a:t>
            </a:r>
            <a:r>
              <a:rPr lang="en-GB" sz="2000" i="1" dirty="0"/>
              <a:t>A.</a:t>
            </a:r>
          </a:p>
          <a:p>
            <a:r>
              <a:rPr lang="en-GB" sz="2000" dirty="0"/>
              <a:t>We can verify that the system is in a safe state, with a possible feasible execution sequence P2, P4, P5, P3, P1.</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2</a:t>
            </a:r>
            <a:r>
              <a:rPr lang="en-US" altLang="zh-CN" sz="2000" b="0" dirty="0">
                <a:solidFill>
                  <a:srgbClr val="000000"/>
                </a:solidFill>
                <a:ea typeface="宋体" charset="-122"/>
                <a:cs typeface="+mn-cs"/>
              </a:rPr>
              <a:t> = [1, 2, 2] &lt;= A = [3, 3, 2]. Run P2 to completion and free its resources. Now A = [3, 3, 2] + [3, 2, 2] = [6, 5, 4]</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4</a:t>
            </a:r>
            <a:r>
              <a:rPr lang="en-US" altLang="zh-CN" sz="2000" b="0" dirty="0">
                <a:solidFill>
                  <a:srgbClr val="000000"/>
                </a:solidFill>
                <a:ea typeface="宋体" charset="-122"/>
                <a:cs typeface="+mn-cs"/>
              </a:rPr>
              <a:t> = [6, 0, 0] &lt;= A = [6, 5, 4]. Run P4 to completion and free its resources. Now A = [6, 5, 4] + [2, 2, 2] = [8, 7, 6] (We can also run P4 before P2.)</a:t>
            </a:r>
          </a:p>
          <a:p>
            <a:r>
              <a:rPr lang="en-US" altLang="zh-CN" sz="2000" b="0" dirty="0">
                <a:solidFill>
                  <a:srgbClr val="000000"/>
                </a:solidFill>
                <a:ea typeface="宋体" charset="-122"/>
                <a:cs typeface="+mn-cs"/>
              </a:rPr>
              <a:t>We can run the remaining threads </a:t>
            </a:r>
            <a:r>
              <a:rPr lang="en-GB" sz="2000" dirty="0"/>
              <a:t>P5, P3, P1 in any order</a:t>
            </a:r>
            <a:r>
              <a:rPr lang="en-US" altLang="zh-CN" sz="2000" b="0" dirty="0">
                <a:solidFill>
                  <a:srgbClr val="000000"/>
                </a:solidFill>
                <a:ea typeface="宋体" charset="-122"/>
                <a:cs typeface="+mn-cs"/>
              </a:rPr>
              <a:t> since the available resources are enough to satisfy each thread’s needed resources.</a:t>
            </a:r>
            <a:r>
              <a:rPr lang="en-GB" sz="2000" dirty="0"/>
              <a:t> </a:t>
            </a:r>
          </a:p>
          <a:p>
            <a:endParaRPr lang="en-SE" sz="2000" dirty="0"/>
          </a:p>
        </p:txBody>
      </p:sp>
    </p:spTree>
    <p:extLst>
      <p:ext uri="{BB962C8B-B14F-4D97-AF65-F5344CB8AC3E}">
        <p14:creationId xmlns:p14="http://schemas.microsoft.com/office/powerpoint/2010/main" val="3697485444"/>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98391</TotalTime>
  <Pages>60</Pages>
  <Words>1467</Words>
  <Application>Microsoft Office PowerPoint</Application>
  <PresentationFormat>Widescreen</PresentationFormat>
  <Paragraphs>140</Paragraphs>
  <Slides>10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 MT</vt:lpstr>
      <vt:lpstr>Gill Sans</vt:lpstr>
      <vt:lpstr>Gill Sans Light</vt:lpstr>
      <vt:lpstr>宋体</vt:lpstr>
      <vt:lpstr>Arial</vt:lpstr>
      <vt:lpstr>Cambria Math</vt:lpstr>
      <vt:lpstr>Comic Sans MS</vt:lpstr>
      <vt:lpstr>Courier New</vt:lpstr>
      <vt:lpstr>Times New Roman</vt:lpstr>
      <vt:lpstr>Office</vt:lpstr>
      <vt:lpstr>CSC 112: Computer Operating Systems Lecture 4   Deadlocks Exercises</vt:lpstr>
      <vt:lpstr>Quiz: Dining Lawyers I </vt:lpstr>
      <vt:lpstr>Quiz: Dining Lawyers I Answer</vt:lpstr>
      <vt:lpstr>Quiz: Dining Lawyers II</vt:lpstr>
      <vt:lpstr>Quiz: Dining Lawyers II Answer</vt:lpstr>
      <vt:lpstr>Quiz: Dining Lawyers III</vt:lpstr>
      <vt:lpstr>Quiz: Dining Lawyers III Answer</vt:lpstr>
      <vt:lpstr>Quiz: Banker’s algorithm</vt:lpstr>
      <vt:lpstr>Quiz Solution: Banker’s algorithm</vt:lpstr>
      <vt:lpstr>Quiz: 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1039</cp:revision>
  <cp:lastPrinted>2022-03-15T20:14:46Z</cp:lastPrinted>
  <dcterms:created xsi:type="dcterms:W3CDTF">1995-08-12T11:37:26Z</dcterms:created>
  <dcterms:modified xsi:type="dcterms:W3CDTF">2025-02-24T01:59:11Z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