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1384" r:id="rId3"/>
    <p:sldId id="1386" r:id="rId4"/>
    <p:sldId id="1388" r:id="rId5"/>
    <p:sldId id="381" r:id="rId6"/>
    <p:sldId id="1383" r:id="rId7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91" autoAdjust="0"/>
    <p:restoredTop sz="83268" autoAdjust="0"/>
  </p:normalViewPr>
  <p:slideViewPr>
    <p:cSldViewPr>
      <p:cViewPr varScale="1">
        <p:scale>
          <a:sx n="68" d="100"/>
          <a:sy n="68" d="100"/>
        </p:scale>
        <p:origin x="1109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1pPr>
            <a:lvl2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2pPr>
            <a:lvl3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3pPr>
            <a:lvl4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4pPr>
            <a:lvl5pPr>
              <a:defRPr sz="2400" b="0" i="0">
                <a:latin typeface="Gill Sans" panose="020B0502020104020203"/>
                <a:ea typeface="Gill Sans" panose="020B0502020104020203"/>
                <a:cs typeface="Gill Sans" panose="020B0502020104020203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Plassholder for lysbildenummer 5">
            <a:extLst>
              <a:ext uri="{FF2B5EF4-FFF2-40B4-BE49-F238E27FC236}">
                <a16:creationId xmlns:a16="http://schemas.microsoft.com/office/drawing/2014/main" id="{C1122AA0-51BA-FB92-7E72-DEDEC17FA8AB}"/>
              </a:ext>
            </a:extLst>
          </p:cNvPr>
          <p:cNvSpPr txBox="1">
            <a:spLocks/>
          </p:cNvSpPr>
          <p:nvPr userDrawn="1"/>
        </p:nvSpPr>
        <p:spPr>
          <a:xfrm>
            <a:off x="11734800" y="6492875"/>
            <a:ext cx="456108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400" b="0" i="0" smtClean="0">
                <a:solidFill>
                  <a:schemeClr val="tx1"/>
                </a:solidFill>
                <a:latin typeface="Arial"/>
                <a:cs typeface="Arial"/>
              </a:rPr>
              <a:pPr algn="ctr"/>
              <a:t>‹#›</a:t>
            </a:fld>
            <a:endParaRPr lang="nb-NO" sz="1400" b="0" i="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4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Deadlocks Exercises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D010E-0DE6-664D-E651-1315BFD2A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E106-EFF2-89A6-A94C-94BA0CA70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each lawyer has 2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1 knife and 1 fork, so at least one lawyer can eat. (There is no other constraint on the numbers of knives, forks, or lawyers.) Each lawyer follows the following steps:</a:t>
            </a:r>
          </a:p>
          <a:p>
            <a:r>
              <a:rPr lang="en-GB" dirty="0"/>
              <a:t>(1) Pick up a knife </a:t>
            </a:r>
          </a:p>
          <a:p>
            <a:r>
              <a:rPr lang="en-GB" dirty="0"/>
              <a:t>(2) Pick up a fork </a:t>
            </a:r>
          </a:p>
          <a:p>
            <a:r>
              <a:rPr lang="en-GB" dirty="0"/>
              <a:t>(3) Eat</a:t>
            </a:r>
          </a:p>
          <a:p>
            <a:r>
              <a:rPr lang="en-GB" dirty="0"/>
              <a:t>(4) Return the knife and fork to the pile </a:t>
            </a:r>
          </a:p>
          <a:p>
            <a:r>
              <a:rPr lang="en-GB" dirty="0"/>
              <a:t>Q: Can the system be deadlocked?</a:t>
            </a:r>
          </a:p>
          <a:p>
            <a:endParaRPr lang="en-GB" dirty="0"/>
          </a:p>
          <a:p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93732988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CE1A-5EE0-BB49-216D-B4B1AF277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90D62-C0BE-DA6D-366C-8F725FB1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each lawyer has 4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2 knives and 2 forks, so at least one lawyer can eat. Each lawyer follows the following steps:</a:t>
            </a:r>
          </a:p>
          <a:p>
            <a:r>
              <a:rPr lang="en-GB" dirty="0"/>
              <a:t>(1) Pick up 2 knives atomically</a:t>
            </a:r>
          </a:p>
          <a:p>
            <a:r>
              <a:rPr lang="en-GB" dirty="0"/>
              <a:t>(2) Pick up 2 forks atomically</a:t>
            </a:r>
          </a:p>
          <a:p>
            <a:r>
              <a:rPr lang="en-GB" dirty="0"/>
              <a:t>(3) Eat</a:t>
            </a:r>
          </a:p>
          <a:p>
            <a:r>
              <a:rPr lang="en-GB" dirty="0"/>
              <a:t>(4) Return the knives and forks to the pile </a:t>
            </a:r>
          </a:p>
          <a:p>
            <a:r>
              <a:rPr lang="en-GB" dirty="0"/>
              <a:t>Q: Can the system be deadlocked?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00116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2A10-41A5-9895-0B16-ACEA7029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Dining Lawyers III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04C07-65AC-81BF-04CE-B8BAC4C0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If each lawyer has 4 arms, and there is a pile of knives and forks at </a:t>
            </a:r>
            <a:r>
              <a:rPr lang="en-GB" dirty="0" err="1"/>
              <a:t>center</a:t>
            </a:r>
            <a:r>
              <a:rPr lang="en-GB" dirty="0"/>
              <a:t> of the table. Assume there are at least 2 knives and 2 forks, so at least one lawyer can eat. Each lawyer follows the following steps:</a:t>
            </a:r>
          </a:p>
          <a:p>
            <a:r>
              <a:rPr lang="en-GB" dirty="0"/>
              <a:t>(1) Pick up a knife </a:t>
            </a:r>
          </a:p>
          <a:p>
            <a:r>
              <a:rPr lang="en-GB" dirty="0"/>
              <a:t>(2) Pick up another knife</a:t>
            </a:r>
          </a:p>
          <a:p>
            <a:r>
              <a:rPr lang="en-GB" dirty="0"/>
              <a:t>(3) Pick up a fork </a:t>
            </a:r>
          </a:p>
          <a:p>
            <a:r>
              <a:rPr lang="en-GB" dirty="0"/>
              <a:t>(4) Pick up another fork</a:t>
            </a:r>
          </a:p>
          <a:p>
            <a:r>
              <a:rPr lang="en-GB" dirty="0"/>
              <a:t>(5) Eat</a:t>
            </a:r>
          </a:p>
          <a:p>
            <a:r>
              <a:rPr lang="en-GB" dirty="0"/>
              <a:t>(6) Return the knife and fork to the pile </a:t>
            </a:r>
          </a:p>
          <a:p>
            <a:r>
              <a:rPr lang="en-GB" dirty="0"/>
              <a:t>Q1: Can the system be deadlocked?</a:t>
            </a:r>
          </a:p>
          <a:p>
            <a:r>
              <a:rPr lang="en-GB" dirty="0"/>
              <a:t>Q2: What if each lawyer may have a different number of arms, and may request a different ratio of knives vs. forks?</a:t>
            </a:r>
          </a:p>
        </p:txBody>
      </p:sp>
    </p:spTree>
    <p:extLst>
      <p:ext uri="{BB962C8B-B14F-4D97-AF65-F5344CB8AC3E}">
        <p14:creationId xmlns:p14="http://schemas.microsoft.com/office/powerpoint/2010/main" val="299691336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7A1E-92F2-8D72-D28F-25A8DA3D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Quiz: Banker’s algorithm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FFEFB49-0AA8-B6B6-3070-8CE7F63F52DD}"/>
                  </a:ext>
                </a:extLst>
              </p:cNvPr>
              <p:cNvSpPr txBox="1"/>
              <p:nvPr/>
            </p:nvSpPr>
            <p:spPr bwMode="auto">
              <a:xfrm>
                <a:off x="5486159" y="2355881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6" name="Object 4">
                <a:extLst>
                  <a:ext uri="{FF2B5EF4-FFF2-40B4-BE49-F238E27FC236}">
                    <a16:creationId xmlns:a16="http://schemas.microsoft.com/office/drawing/2014/main" id="{BFFEFB49-0AA8-B6B6-3070-8CE7F63F5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159" y="2355881"/>
                <a:ext cx="2506222" cy="24302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8B4A5A5E-888A-4AC1-CCA4-2666AECA4071}"/>
                  </a:ext>
                </a:extLst>
              </p:cNvPr>
              <p:cNvSpPr txBox="1"/>
              <p:nvPr/>
            </p:nvSpPr>
            <p:spPr bwMode="auto">
              <a:xfrm>
                <a:off x="5766886" y="4745445"/>
                <a:ext cx="2310314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8" name="Object 8">
                <a:extLst>
                  <a:ext uri="{FF2B5EF4-FFF2-40B4-BE49-F238E27FC236}">
                    <a16:creationId xmlns:a16="http://schemas.microsoft.com/office/drawing/2014/main" id="{8B4A5A5E-888A-4AC1-CCA4-2666AECA4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6886" y="4745445"/>
                <a:ext cx="2310314" cy="449263"/>
              </a:xfrm>
              <a:prstGeom prst="rect">
                <a:avLst/>
              </a:prstGeom>
              <a:blipFill>
                <a:blip r:embed="rId3"/>
                <a:stretch>
                  <a:fillRect l="-528" b="-27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5282522-2241-2BF8-0AD4-91AC8515D634}"/>
              </a:ext>
            </a:extLst>
          </p:cNvPr>
          <p:cNvSpPr txBox="1"/>
          <p:nvPr/>
        </p:nvSpPr>
        <p:spPr>
          <a:xfrm>
            <a:off x="5364212" y="4400522"/>
            <a:ext cx="284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Resources in existence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F3C78-150B-401A-3DF8-FF4B619D2820}"/>
              </a:ext>
            </a:extLst>
          </p:cNvPr>
          <p:cNvSpPr txBox="1"/>
          <p:nvPr/>
        </p:nvSpPr>
        <p:spPr>
          <a:xfrm>
            <a:off x="8836255" y="4400522"/>
            <a:ext cx="24961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Resources available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6AF71B3-F5D1-B2DE-B835-5C8208F44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89" y="1676400"/>
            <a:ext cx="5100637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Char char="]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itchFamily="2" charset="2"/>
              <a:buChar char="S"/>
              <a:defRPr sz="2800">
                <a:solidFill>
                  <a:schemeClr val="tx1"/>
                </a:solidFill>
                <a:latin typeface="+mn-lt"/>
              </a:defRPr>
            </a:lvl2pPr>
            <a:lvl3pPr marL="1377950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827213" indent="-4381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2971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5pPr>
            <a:lvl6pPr marL="27543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6pPr>
            <a:lvl7pPr marL="32115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7pPr>
            <a:lvl8pPr marL="36687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8pPr>
            <a:lvl9pPr marL="4125913" indent="-468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o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4 threads P0 through P4; 4 resource types with 10, 5, 6, 5 instances each.</a:t>
            </a:r>
          </a:p>
          <a:p>
            <a:pPr>
              <a:lnSpc>
                <a:spcPct val="90000"/>
              </a:lnSpc>
            </a:pP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Current system state  encoded in matrices </a:t>
            </a:r>
            <a:r>
              <a:rPr lang="en-GB" altLang="zh-CN" sz="2800" b="0" i="1" kern="0" dirty="0">
                <a:latin typeface="Gill Sans" panose="020B0502020104020203"/>
                <a:ea typeface="宋体" charset="-122"/>
              </a:rPr>
              <a:t>R, C </a:t>
            </a:r>
            <a:r>
              <a:rPr lang="en-GB" altLang="zh-CN" sz="2800" b="0" kern="0" dirty="0">
                <a:latin typeface="Gill Sans" panose="020B0502020104020203"/>
                <a:ea typeface="宋体" charset="-122"/>
              </a:rPr>
              <a:t>and vector </a:t>
            </a:r>
            <a:r>
              <a:rPr lang="en-GB" altLang="zh-CN" sz="2800" b="0" i="1" kern="0" dirty="0">
                <a:latin typeface="Gill Sans" panose="020B0502020104020203"/>
                <a:ea typeface="宋体" charset="-122"/>
              </a:rPr>
              <a:t>E.</a:t>
            </a:r>
          </a:p>
          <a:p>
            <a:pPr>
              <a:lnSpc>
                <a:spcPct val="90000"/>
              </a:lnSpc>
            </a:pPr>
            <a:endParaRPr lang="en-US" altLang="zh-CN" sz="2400" b="0" kern="0" dirty="0">
              <a:latin typeface="Gill Sans" panose="020B0502020104020203"/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376BA3C3-16D1-1577-C8A1-E66E0B609483}"/>
                  </a:ext>
                </a:extLst>
              </p:cNvPr>
              <p:cNvSpPr txBox="1"/>
              <p:nvPr/>
            </p:nvSpPr>
            <p:spPr bwMode="auto">
              <a:xfrm>
                <a:off x="8910577" y="2315238"/>
                <a:ext cx="2506222" cy="2430207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SE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35" name="Object 4">
                <a:extLst>
                  <a:ext uri="{FF2B5EF4-FFF2-40B4-BE49-F238E27FC236}">
                    <a16:creationId xmlns:a16="http://schemas.microsoft.com/office/drawing/2014/main" id="{376BA3C3-16D1-1577-C8A1-E66E0B609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10577" y="2315238"/>
                <a:ext cx="2506222" cy="24302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8">
                <a:extLst>
                  <a:ext uri="{FF2B5EF4-FFF2-40B4-BE49-F238E27FC236}">
                    <a16:creationId xmlns:a16="http://schemas.microsoft.com/office/drawing/2014/main" id="{E0B0D861-7422-6B09-1146-2956C9308FD5}"/>
                  </a:ext>
                </a:extLst>
              </p:cNvPr>
              <p:cNvSpPr txBox="1"/>
              <p:nvPr/>
            </p:nvSpPr>
            <p:spPr bwMode="auto">
              <a:xfrm>
                <a:off x="9106956" y="4745445"/>
                <a:ext cx="2225495" cy="44926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SE" sz="24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SE" sz="2400" b="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SE" sz="2400" b="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GB" sz="2400" b="0" i="0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SE" sz="2400" b="0" dirty="0"/>
              </a:p>
            </p:txBody>
          </p:sp>
        </mc:Choice>
        <mc:Fallback xmlns="">
          <p:sp>
            <p:nvSpPr>
              <p:cNvPr id="37" name="Object 8">
                <a:extLst>
                  <a:ext uri="{FF2B5EF4-FFF2-40B4-BE49-F238E27FC236}">
                    <a16:creationId xmlns:a16="http://schemas.microsoft.com/office/drawing/2014/main" id="{E0B0D861-7422-6B09-1146-2956C930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06956" y="4745445"/>
                <a:ext cx="2225495" cy="449263"/>
              </a:xfrm>
              <a:prstGeom prst="rect">
                <a:avLst/>
              </a:prstGeom>
              <a:blipFill>
                <a:blip r:embed="rId5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DDFDB70-DB09-A8AE-ECFA-29BC2D3C2A06}"/>
              </a:ext>
            </a:extLst>
          </p:cNvPr>
          <p:cNvSpPr txBox="1"/>
          <p:nvPr/>
        </p:nvSpPr>
        <p:spPr>
          <a:xfrm>
            <a:off x="5377716" y="1998174"/>
            <a:ext cx="25206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Total Request matrix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668693-DC80-5EB2-C55A-1A4F500873ED}"/>
              </a:ext>
            </a:extLst>
          </p:cNvPr>
          <p:cNvSpPr txBox="1"/>
          <p:nvPr/>
        </p:nvSpPr>
        <p:spPr>
          <a:xfrm>
            <a:off x="8821425" y="1998174"/>
            <a:ext cx="2962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Current allocation matrix</a:t>
            </a:r>
          </a:p>
        </p:txBody>
      </p:sp>
    </p:spTree>
    <p:extLst>
      <p:ext uri="{BB962C8B-B14F-4D97-AF65-F5344CB8AC3E}">
        <p14:creationId xmlns:p14="http://schemas.microsoft.com/office/powerpoint/2010/main" val="223847337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3D3F3-6935-47F2-C47D-DA6888C12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0" y="152400"/>
            <a:ext cx="5461000" cy="533400"/>
          </a:xfrm>
        </p:spPr>
        <p:txBody>
          <a:bodyPr/>
          <a:lstStyle/>
          <a:p>
            <a:r>
              <a:rPr lang="en-GB" dirty="0"/>
              <a:t>Quiz: Deadlocks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2229F-2CFC-9FAC-679A-B3EF4E2F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487" y="914400"/>
            <a:ext cx="5994114" cy="5105400"/>
          </a:xfrm>
        </p:spPr>
        <p:txBody>
          <a:bodyPr>
            <a:normAutofit/>
          </a:bodyPr>
          <a:lstStyle/>
          <a:p>
            <a:r>
              <a:rPr lang="en-GB" dirty="0"/>
              <a:t>Is there a possible </a:t>
            </a:r>
            <a:r>
              <a:rPr lang="en-GB"/>
              <a:t>deadlock?</a:t>
            </a:r>
            <a:endParaRPr lang="en-GB" dirty="0"/>
          </a:p>
          <a:p>
            <a:endParaRPr lang="en-GB" dirty="0"/>
          </a:p>
          <a:p>
            <a:endParaRPr lang="en-SE" dirty="0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6AC16764-0F2D-B238-9D81-900B4D251691}"/>
              </a:ext>
            </a:extLst>
          </p:cNvPr>
          <p:cNvSpPr txBox="1"/>
          <p:nvPr/>
        </p:nvSpPr>
        <p:spPr>
          <a:xfrm>
            <a:off x="6387676" y="846004"/>
            <a:ext cx="5632900" cy="504945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33350" eaLnBrk="1" fontAlgn="auto" hangingPunct="1">
              <a:spcBef>
                <a:spcPts val="434"/>
              </a:spcBef>
              <a:spcAft>
                <a:spcPts val="0"/>
              </a:spcAft>
              <a:tabLst>
                <a:tab pos="532765" algn="l"/>
              </a:tabLs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1</a:t>
            </a:r>
            <a:r>
              <a:rPr sz="1200" b="0" kern="0" dirty="0">
                <a:solidFill>
                  <a:sysClr val="windowText" lastClr="000000"/>
                </a:solidFill>
                <a:latin typeface="Arial MT"/>
                <a:cs typeface="Arial MT"/>
              </a:rPr>
              <a:t>	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Semaphore</a:t>
            </a:r>
            <a:r>
              <a:rPr sz="1400" b="0" kern="0" spc="-5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L1=1,</a:t>
            </a:r>
            <a:r>
              <a:rPr sz="1400" b="0" kern="0" spc="-4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L2=1,</a:t>
            </a:r>
            <a:r>
              <a:rPr sz="1400" b="0" kern="0" spc="-40" dirty="0">
                <a:solidFill>
                  <a:sysClr val="windowText" lastClr="000000"/>
                </a:solidFill>
                <a:latin typeface="Courier New"/>
                <a:cs typeface="Courier New"/>
              </a:rPr>
              <a:t> 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L3=1;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33350" eaLnBrk="1" fontAlgn="auto" hangingPunct="1">
              <a:spcBef>
                <a:spcPts val="295"/>
              </a:spcBef>
              <a:spcAft>
                <a:spcPts val="0"/>
              </a:spcAf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2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377825" eaLnBrk="1" fontAlgn="auto" hangingPunct="1">
              <a:spcBef>
                <a:spcPts val="130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1: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3968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3968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3778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L1 and L2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39814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39814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3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133350" eaLnBrk="1" fontAlgn="auto" hangingPunct="1">
              <a:spcBef>
                <a:spcPts val="290"/>
              </a:spcBef>
              <a:spcAft>
                <a:spcPts val="0"/>
              </a:spcAft>
            </a:pPr>
            <a:r>
              <a:rPr sz="1200" b="0" kern="0" spc="-50" dirty="0">
                <a:solidFill>
                  <a:sysClr val="windowText" lastClr="000000"/>
                </a:solidFill>
                <a:latin typeface="Arial MT"/>
                <a:cs typeface="Arial MT"/>
              </a:rPr>
              <a:t>9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511175" eaLnBrk="1" fontAlgn="auto" hangingPunct="1">
              <a:spcBef>
                <a:spcPts val="13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2: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5111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L3 and L1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L1.post()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0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eaLnBrk="1" fontAlgn="auto" hangingPunct="1">
              <a:spcBef>
                <a:spcPts val="295"/>
              </a:spcBef>
              <a:spcAft>
                <a:spcPts val="0"/>
              </a:spcAft>
            </a:pPr>
            <a:r>
              <a:rPr sz="1200" b="0" kern="0" spc="-25" dirty="0">
                <a:solidFill>
                  <a:sysClr val="windowText" lastClr="000000"/>
                </a:solidFill>
                <a:latin typeface="Arial MT"/>
                <a:cs typeface="Arial MT"/>
              </a:rPr>
              <a:t>16</a:t>
            </a:r>
            <a:endParaRPr sz="1200" b="0" kern="0" dirty="0">
              <a:solidFill>
                <a:sysClr val="windowText" lastClr="000000"/>
              </a:solidFill>
              <a:latin typeface="Arial MT"/>
              <a:cs typeface="Arial MT"/>
            </a:endParaRPr>
          </a:p>
          <a:p>
            <a:pPr marL="511175" indent="-511175" eaLnBrk="1" fontAlgn="auto" hangingPunct="1">
              <a:spcBef>
                <a:spcPts val="13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Thread </a:t>
            </a:r>
            <a:r>
              <a:rPr sz="1400" b="0" i="1" kern="0" spc="-25" dirty="0">
                <a:solidFill>
                  <a:sysClr val="windowText" lastClr="000000"/>
                </a:solidFill>
                <a:latin typeface="Courier New"/>
                <a:cs typeface="Courier New"/>
              </a:rPr>
              <a:t>3: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0225" indent="-53022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022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L3.wait()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11175" indent="-51117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11175" algn="l"/>
              </a:tabLst>
            </a:pPr>
            <a:r>
              <a:rPr sz="1400" b="0" i="1" kern="0" dirty="0">
                <a:solidFill>
                  <a:sysClr val="windowText" lastClr="000000"/>
                </a:solidFill>
                <a:latin typeface="Courier New"/>
                <a:cs typeface="Courier New"/>
              </a:rPr>
              <a:t>// critical section requiring L2 and L3 </a:t>
            </a:r>
            <a:r>
              <a:rPr sz="1400" b="0" i="1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locked.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5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L3.post()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  <a:p>
            <a:pPr marL="531495" indent="-531495" eaLnBrk="1" fontAlgn="auto" hangingPunct="1">
              <a:spcBef>
                <a:spcPts val="90"/>
              </a:spcBef>
              <a:spcAft>
                <a:spcPts val="0"/>
              </a:spcAft>
              <a:buSzPct val="90476"/>
              <a:buFont typeface="Arial MT"/>
              <a:buAutoNum type="arabicPlain" startAt="17"/>
              <a:tabLst>
                <a:tab pos="531495" algn="l"/>
              </a:tabLst>
            </a:pPr>
            <a:r>
              <a:rPr lang="en-GB"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L2.post()</a:t>
            </a:r>
            <a:r>
              <a:rPr sz="1400" b="0" kern="0" spc="-10" dirty="0">
                <a:solidFill>
                  <a:sysClr val="windowText" lastClr="000000"/>
                </a:solidFill>
                <a:latin typeface="Courier New"/>
                <a:cs typeface="Courier New"/>
              </a:rPr>
              <a:t>;</a:t>
            </a:r>
            <a:endParaRPr sz="1400" b="0" kern="0" dirty="0">
              <a:solidFill>
                <a:sysClr val="windowText" lastClr="00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B7867E32-F4AD-9B90-BF25-CCA021803154}"/>
              </a:ext>
            </a:extLst>
          </p:cNvPr>
          <p:cNvSpPr/>
          <p:nvPr/>
        </p:nvSpPr>
        <p:spPr>
          <a:xfrm>
            <a:off x="6350001" y="829563"/>
            <a:ext cx="5715000" cy="5190237"/>
          </a:xfrm>
          <a:custGeom>
            <a:avLst/>
            <a:gdLst/>
            <a:ahLst/>
            <a:cxnLst/>
            <a:rect l="l" t="t" r="r" b="b"/>
            <a:pathLst>
              <a:path w="8177530" h="7403465">
                <a:moveTo>
                  <a:pt x="0" y="0"/>
                </a:moveTo>
                <a:lnTo>
                  <a:pt x="8177267" y="0"/>
                </a:lnTo>
                <a:lnTo>
                  <a:pt x="8177267" y="7402992"/>
                </a:lnTo>
                <a:lnTo>
                  <a:pt x="0" y="7402992"/>
                </a:lnTo>
                <a:lnTo>
                  <a:pt x="0" y="0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1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225929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98392</TotalTime>
  <Pages>60</Pages>
  <Words>547</Words>
  <Application>Microsoft Office PowerPoint</Application>
  <PresentationFormat>Widescreen</PresentationFormat>
  <Paragraphs>67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 MT</vt:lpstr>
      <vt:lpstr>Gill Sans</vt:lpstr>
      <vt:lpstr>Gill Sans Light</vt:lpstr>
      <vt:lpstr>Arial</vt:lpstr>
      <vt:lpstr>Cambria Math</vt:lpstr>
      <vt:lpstr>Comic Sans MS</vt:lpstr>
      <vt:lpstr>Courier New</vt:lpstr>
      <vt:lpstr>Office</vt:lpstr>
      <vt:lpstr>CSC 112: Computer Operating Systems Lecture 4   Deadlocks Exercises</vt:lpstr>
      <vt:lpstr>Quiz: Dining Lawyers I </vt:lpstr>
      <vt:lpstr>Quiz: Dining Lawyers II</vt:lpstr>
      <vt:lpstr>Quiz: Dining Lawyers III</vt:lpstr>
      <vt:lpstr>Quiz: Banker’s algorithm</vt:lpstr>
      <vt:lpstr>Quiz: Deadlocks II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1040</cp:revision>
  <cp:lastPrinted>2022-03-15T20:14:46Z</cp:lastPrinted>
  <dcterms:created xsi:type="dcterms:W3CDTF">1995-08-12T11:37:26Z</dcterms:created>
  <dcterms:modified xsi:type="dcterms:W3CDTF">2025-02-24T02:00:08Z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